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5"/>
  </p:notesMasterIdLst>
  <p:sldIdLst>
    <p:sldId id="294" r:id="rId4"/>
    <p:sldId id="257" r:id="rId5"/>
    <p:sldId id="296" r:id="rId6"/>
    <p:sldId id="340" r:id="rId7"/>
    <p:sldId id="318" r:id="rId8"/>
    <p:sldId id="279" r:id="rId9"/>
    <p:sldId id="280" r:id="rId10"/>
    <p:sldId id="275" r:id="rId11"/>
    <p:sldId id="281" r:id="rId12"/>
    <p:sldId id="298" r:id="rId13"/>
    <p:sldId id="329" r:id="rId14"/>
    <p:sldId id="321" r:id="rId15"/>
    <p:sldId id="328" r:id="rId16"/>
    <p:sldId id="337" r:id="rId17"/>
    <p:sldId id="336" r:id="rId18"/>
    <p:sldId id="341" r:id="rId19"/>
    <p:sldId id="332" r:id="rId20"/>
    <p:sldId id="324" r:id="rId21"/>
    <p:sldId id="284" r:id="rId22"/>
    <p:sldId id="283" r:id="rId23"/>
    <p:sldId id="325" r:id="rId24"/>
    <p:sldId id="285" r:id="rId25"/>
    <p:sldId id="326" r:id="rId26"/>
    <p:sldId id="322" r:id="rId27"/>
    <p:sldId id="319" r:id="rId28"/>
    <p:sldId id="290" r:id="rId29"/>
    <p:sldId id="292" r:id="rId30"/>
    <p:sldId id="327" r:id="rId31"/>
    <p:sldId id="287" r:id="rId32"/>
    <p:sldId id="293" r:id="rId33"/>
    <p:sldId id="299" r:id="rId34"/>
    <p:sldId id="300" r:id="rId35"/>
    <p:sldId id="301" r:id="rId36"/>
    <p:sldId id="305" r:id="rId37"/>
    <p:sldId id="306" r:id="rId38"/>
    <p:sldId id="307" r:id="rId39"/>
    <p:sldId id="308" r:id="rId40"/>
    <p:sldId id="334" r:id="rId41"/>
    <p:sldId id="310" r:id="rId42"/>
    <p:sldId id="342" r:id="rId43"/>
    <p:sldId id="312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590" autoAdjust="0"/>
  </p:normalViewPr>
  <p:slideViewPr>
    <p:cSldViewPr>
      <p:cViewPr>
        <p:scale>
          <a:sx n="85" d="100"/>
          <a:sy n="85" d="100"/>
        </p:scale>
        <p:origin x="-145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B5F490-2D9E-45C5-B77E-B8C34D475BB0}" type="doc">
      <dgm:prSet loTypeId="urn:microsoft.com/office/officeart/2005/8/layout/radial2" loCatId="relationship" qsTypeId="urn:microsoft.com/office/officeart/2005/8/quickstyle/3d9" qsCatId="3D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576C249E-4B8D-40B6-AD0B-7D1B3C9516D1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Кафедра</a:t>
          </a:r>
        </a:p>
        <a:p>
          <a:r>
            <a:rPr lang="ru-RU" sz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 ИКС</a:t>
          </a:r>
          <a:endParaRPr lang="ru-RU" sz="1200" dirty="0">
            <a:ln>
              <a:solidFill>
                <a:schemeClr val="bg2">
                  <a:lumMod val="75000"/>
                </a:schemeClr>
              </a:solidFill>
            </a:ln>
          </a:endParaRPr>
        </a:p>
      </dgm:t>
    </dgm:pt>
    <dgm:pt modelId="{31792E19-F457-4B5B-BBCF-15D0E82251D8}" type="parTrans" cxnId="{E9EB6645-B2AB-4E60-A149-F35E8FD2B403}">
      <dgm:prSet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F61202C0-7293-4211-A366-901756BED209}" type="sibTrans" cxnId="{E9EB6645-B2AB-4E60-A149-F35E8FD2B403}">
      <dgm:prSet/>
      <dgm:spPr/>
      <dgm:t>
        <a:bodyPr/>
        <a:lstStyle/>
        <a:p>
          <a:endParaRPr lang="ru-RU"/>
        </a:p>
      </dgm:t>
    </dgm:pt>
    <dgm:pt modelId="{457A5C4B-60DB-41DA-BEC2-8982C7E6ED1E}">
      <dgm:prSet phldrT="[Текст]" custT="1"/>
      <dgm:spPr/>
      <dgm:t>
        <a:bodyPr/>
        <a:lstStyle/>
        <a:p>
          <a:pPr algn="r"/>
          <a:endParaRPr lang="ru-RU" sz="1100" dirty="0">
            <a:solidFill>
              <a:schemeClr val="accent5">
                <a:lumMod val="75000"/>
              </a:schemeClr>
            </a:solidFill>
          </a:endParaRPr>
        </a:p>
      </dgm:t>
    </dgm:pt>
    <dgm:pt modelId="{120B674D-C6C9-48D9-989E-B4B1D2029183}" type="parTrans" cxnId="{7872CF52-94D5-4403-B63B-F2D6351495BB}">
      <dgm:prSet/>
      <dgm:spPr/>
      <dgm:t>
        <a:bodyPr/>
        <a:lstStyle/>
        <a:p>
          <a:endParaRPr lang="ru-RU"/>
        </a:p>
      </dgm:t>
    </dgm:pt>
    <dgm:pt modelId="{A0EF8C15-0C1B-497A-9E01-A85E40AEE186}" type="sibTrans" cxnId="{7872CF52-94D5-4403-B63B-F2D6351495BB}">
      <dgm:prSet/>
      <dgm:spPr/>
      <dgm:t>
        <a:bodyPr/>
        <a:lstStyle/>
        <a:p>
          <a:endParaRPr lang="ru-RU"/>
        </a:p>
      </dgm:t>
    </dgm:pt>
    <dgm:pt modelId="{6DB34760-5717-44F7-A600-B431125646EF}">
      <dgm:prSet phldrT="[Текст]"/>
      <dgm:spPr>
        <a:solidFill>
          <a:srgbClr val="FFFF99"/>
        </a:solidFill>
      </dgm:spPr>
      <dgm:t>
        <a:bodyPr/>
        <a:lstStyle/>
        <a:p>
          <a:r>
            <a:rPr lang="ru-RU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Кафедра</a:t>
          </a:r>
        </a:p>
        <a:p>
          <a:r>
            <a:rPr lang="ru-RU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 ОПДС</a:t>
          </a:r>
          <a:endParaRPr lang="ru-RU" dirty="0">
            <a:ln>
              <a:solidFill>
                <a:schemeClr val="bg2">
                  <a:lumMod val="75000"/>
                </a:schemeClr>
              </a:solidFill>
            </a:ln>
          </a:endParaRPr>
        </a:p>
      </dgm:t>
    </dgm:pt>
    <dgm:pt modelId="{77C9BB2A-211A-482F-A787-D63806F6CC18}" type="parTrans" cxnId="{D7E8D0B4-F1B1-4344-BB54-5193428E5546}">
      <dgm:prSet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EAA716C2-391A-4704-9278-85E11BA13C75}" type="sibTrans" cxnId="{D7E8D0B4-F1B1-4344-BB54-5193428E5546}">
      <dgm:prSet/>
      <dgm:spPr/>
      <dgm:t>
        <a:bodyPr/>
        <a:lstStyle/>
        <a:p>
          <a:endParaRPr lang="ru-RU"/>
        </a:p>
      </dgm:t>
    </dgm:pt>
    <dgm:pt modelId="{7C058090-AA78-4DE6-BE5E-334B9BBFD803}">
      <dgm:prSet phldrT="[Текст]"/>
      <dgm:spPr/>
      <dgm:t>
        <a:bodyPr/>
        <a:lstStyle/>
        <a:p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BC075E31-93B2-4E9E-B069-7A6D10C76603}" type="parTrans" cxnId="{00E8DF73-31F6-493E-90A7-318BF48EE836}">
      <dgm:prSet/>
      <dgm:spPr/>
      <dgm:t>
        <a:bodyPr/>
        <a:lstStyle/>
        <a:p>
          <a:endParaRPr lang="ru-RU"/>
        </a:p>
      </dgm:t>
    </dgm:pt>
    <dgm:pt modelId="{C246D201-3573-4A43-B4E5-B722F6CA3DC4}" type="sibTrans" cxnId="{00E8DF73-31F6-493E-90A7-318BF48EE836}">
      <dgm:prSet/>
      <dgm:spPr/>
      <dgm:t>
        <a:bodyPr/>
        <a:lstStyle/>
        <a:p>
          <a:endParaRPr lang="ru-RU"/>
        </a:p>
      </dgm:t>
    </dgm:pt>
    <dgm:pt modelId="{C6F1481E-0B0F-482B-B3E5-89032FE984B9}">
      <dgm:prSet phldrT="[Текст]"/>
      <dgm:spPr>
        <a:solidFill>
          <a:srgbClr val="FFFF99"/>
        </a:solidFill>
      </dgm:spPr>
      <dgm:t>
        <a:bodyPr/>
        <a:lstStyle/>
        <a:p>
          <a:r>
            <a:rPr lang="ru-RU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Кафедра </a:t>
          </a:r>
        </a:p>
        <a:p>
          <a:r>
            <a:rPr lang="ru-RU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СС</a:t>
          </a:r>
          <a:endParaRPr lang="ru-RU" dirty="0">
            <a:ln>
              <a:solidFill>
                <a:schemeClr val="bg2">
                  <a:lumMod val="75000"/>
                </a:schemeClr>
              </a:solidFill>
            </a:ln>
          </a:endParaRPr>
        </a:p>
      </dgm:t>
    </dgm:pt>
    <dgm:pt modelId="{139C3A09-A3BC-4C9E-A995-78C997A6AC92}" type="parTrans" cxnId="{2AA31156-E0BC-42AD-B331-626E915A1339}">
      <dgm:prSet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03957AC4-80C6-41D1-924F-E66AE7B293B7}" type="sibTrans" cxnId="{2AA31156-E0BC-42AD-B331-626E915A1339}">
      <dgm:prSet/>
      <dgm:spPr/>
      <dgm:t>
        <a:bodyPr/>
        <a:lstStyle/>
        <a:p>
          <a:endParaRPr lang="ru-RU"/>
        </a:p>
      </dgm:t>
    </dgm:pt>
    <dgm:pt modelId="{0C27C79A-4647-4279-A34D-A27DD131DF47}">
      <dgm:prSet phldrT="[Текст]"/>
      <dgm:spPr/>
      <dgm:t>
        <a:bodyPr/>
        <a:lstStyle/>
        <a:p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598CCBD5-21F8-4D07-A5D6-D89AF27A4142}" type="parTrans" cxnId="{9E7A631B-1773-4DB9-842B-91B2372D89F9}">
      <dgm:prSet/>
      <dgm:spPr/>
      <dgm:t>
        <a:bodyPr/>
        <a:lstStyle/>
        <a:p>
          <a:endParaRPr lang="ru-RU"/>
        </a:p>
      </dgm:t>
    </dgm:pt>
    <dgm:pt modelId="{744E000A-8647-4C33-BD69-43FADDD16A29}" type="sibTrans" cxnId="{9E7A631B-1773-4DB9-842B-91B2372D89F9}">
      <dgm:prSet/>
      <dgm:spPr/>
      <dgm:t>
        <a:bodyPr/>
        <a:lstStyle/>
        <a:p>
          <a:endParaRPr lang="ru-RU"/>
        </a:p>
      </dgm:t>
    </dgm:pt>
    <dgm:pt modelId="{967508EC-C3AF-4F95-A46C-79BEA633B979}">
      <dgm:prSet phldrT="[Текст]"/>
      <dgm:spPr>
        <a:solidFill>
          <a:srgbClr val="FFFF99"/>
        </a:solidFill>
      </dgm:spPr>
      <dgm:t>
        <a:bodyPr/>
        <a:lstStyle/>
        <a:p>
          <a:r>
            <a:rPr lang="ru-RU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Кафедра</a:t>
          </a:r>
        </a:p>
        <a:p>
          <a:r>
            <a:rPr lang="ru-RU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ПИ и ВТ</a:t>
          </a:r>
          <a:endParaRPr lang="ru-RU" dirty="0">
            <a:ln>
              <a:solidFill>
                <a:schemeClr val="bg2">
                  <a:lumMod val="75000"/>
                </a:schemeClr>
              </a:solidFill>
            </a:ln>
          </a:endParaRPr>
        </a:p>
      </dgm:t>
    </dgm:pt>
    <dgm:pt modelId="{7F676C28-5EB6-4533-940A-F7A2F0BFE8E5}" type="parTrans" cxnId="{3CBD7800-9844-4CF7-A221-7858006B1E21}">
      <dgm:prSet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B2262A17-221E-49C4-9305-FEB47F7B54C2}" type="sibTrans" cxnId="{3CBD7800-9844-4CF7-A221-7858006B1E21}">
      <dgm:prSet/>
      <dgm:spPr/>
      <dgm:t>
        <a:bodyPr/>
        <a:lstStyle/>
        <a:p>
          <a:endParaRPr lang="ru-RU"/>
        </a:p>
      </dgm:t>
    </dgm:pt>
    <dgm:pt modelId="{DD6751C7-A632-4529-AF4F-FFBEBFC8A105}">
      <dgm:prSet phldrT="[Текст]"/>
      <dgm:spPr/>
      <dgm:t>
        <a:bodyPr/>
        <a:lstStyle/>
        <a:p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8DD88284-9BC6-4EA3-B004-DF39DD259989}" type="parTrans" cxnId="{A38F0105-6AC3-4986-9784-8E4DAA99E0C2}">
      <dgm:prSet/>
      <dgm:spPr/>
      <dgm:t>
        <a:bodyPr/>
        <a:lstStyle/>
        <a:p>
          <a:endParaRPr lang="ru-RU"/>
        </a:p>
      </dgm:t>
    </dgm:pt>
    <dgm:pt modelId="{926DD875-2DA5-4DA4-8533-60F35D97C9D9}" type="sibTrans" cxnId="{A38F0105-6AC3-4986-9784-8E4DAA99E0C2}">
      <dgm:prSet/>
      <dgm:spPr/>
      <dgm:t>
        <a:bodyPr/>
        <a:lstStyle/>
        <a:p>
          <a:endParaRPr lang="ru-RU"/>
        </a:p>
      </dgm:t>
    </dgm:pt>
    <dgm:pt modelId="{B22779FD-BB2B-4D50-AE6C-D14DE307538D}">
      <dgm:prSet phldrT="[Текст]"/>
      <dgm:spPr>
        <a:solidFill>
          <a:srgbClr val="FFFF99"/>
        </a:solidFill>
      </dgm:spPr>
      <dgm:t>
        <a:bodyPr/>
        <a:lstStyle/>
        <a:p>
          <a:r>
            <a:rPr lang="ru-RU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НОЦ</a:t>
          </a:r>
          <a:endParaRPr lang="ru-RU" dirty="0">
            <a:ln>
              <a:solidFill>
                <a:schemeClr val="bg2">
                  <a:lumMod val="75000"/>
                </a:schemeClr>
              </a:solidFill>
            </a:ln>
          </a:endParaRPr>
        </a:p>
      </dgm:t>
    </dgm:pt>
    <dgm:pt modelId="{00F96624-F437-4E68-8FA6-33EFFAEFFD80}" type="parTrans" cxnId="{B75E57D4-0DAA-4387-8FE3-09D6CF7540CC}">
      <dgm:prSet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55BC89BD-F3A8-41F6-9CC6-771D755B87BF}" type="sibTrans" cxnId="{B75E57D4-0DAA-4387-8FE3-09D6CF7540CC}">
      <dgm:prSet/>
      <dgm:spPr/>
      <dgm:t>
        <a:bodyPr/>
        <a:lstStyle/>
        <a:p>
          <a:endParaRPr lang="ru-RU"/>
        </a:p>
      </dgm:t>
    </dgm:pt>
    <dgm:pt modelId="{86BA3B1D-8205-472C-982A-C395FD82B408}" type="pres">
      <dgm:prSet presAssocID="{2DB5F490-2D9E-45C5-B77E-B8C34D475BB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9C8B4B-B2BF-481F-A4EB-141419E1976E}" type="pres">
      <dgm:prSet presAssocID="{2DB5F490-2D9E-45C5-B77E-B8C34D475BB0}" presName="cycle" presStyleCnt="0"/>
      <dgm:spPr/>
    </dgm:pt>
    <dgm:pt modelId="{C5B3B605-20FD-42BC-B986-F62A974854EB}" type="pres">
      <dgm:prSet presAssocID="{2DB5F490-2D9E-45C5-B77E-B8C34D475BB0}" presName="centerShape" presStyleCnt="0"/>
      <dgm:spPr/>
    </dgm:pt>
    <dgm:pt modelId="{0C03DAA7-5296-4919-9826-38D5F21CD44C}" type="pres">
      <dgm:prSet presAssocID="{2DB5F490-2D9E-45C5-B77E-B8C34D475BB0}" presName="connSite" presStyleLbl="node1" presStyleIdx="0" presStyleCnt="6"/>
      <dgm:spPr/>
    </dgm:pt>
    <dgm:pt modelId="{131853A7-C37B-4B26-9AA5-55EB813FD630}" type="pres">
      <dgm:prSet presAssocID="{2DB5F490-2D9E-45C5-B77E-B8C34D475BB0}" presName="visible" presStyleLbl="node1" presStyleIdx="0" presStyleCnt="6" custLinFactNeighborX="-9950" custLinFactNeighborY="-447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9390AF6-A95A-4C9D-A4EF-0E30852FB959}" type="pres">
      <dgm:prSet presAssocID="{31792E19-F457-4B5B-BBCF-15D0E82251D8}" presName="Name25" presStyleLbl="parChTrans1D1" presStyleIdx="0" presStyleCnt="5"/>
      <dgm:spPr/>
      <dgm:t>
        <a:bodyPr/>
        <a:lstStyle/>
        <a:p>
          <a:endParaRPr lang="ru-RU"/>
        </a:p>
      </dgm:t>
    </dgm:pt>
    <dgm:pt modelId="{C5D52041-8D00-4680-AB0E-71A87952685F}" type="pres">
      <dgm:prSet presAssocID="{576C249E-4B8D-40B6-AD0B-7D1B3C9516D1}" presName="node" presStyleCnt="0"/>
      <dgm:spPr/>
    </dgm:pt>
    <dgm:pt modelId="{96BAD155-695C-4277-B540-B82240F46F26}" type="pres">
      <dgm:prSet presAssocID="{576C249E-4B8D-40B6-AD0B-7D1B3C9516D1}" presName="parentNode" presStyleLbl="node1" presStyleIdx="1" presStyleCnt="6" custScaleX="121000" custScaleY="121000" custLinFactX="-35275" custLinFactNeighborX="-100000" custLinFactNeighborY="85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8B88B-165B-42FF-AFF4-2567BF3F2A85}" type="pres">
      <dgm:prSet presAssocID="{576C249E-4B8D-40B6-AD0B-7D1B3C9516D1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2921D-C8A5-4F4B-B45C-D5CBCDE80C68}" type="pres">
      <dgm:prSet presAssocID="{77C9BB2A-211A-482F-A787-D63806F6CC18}" presName="Name25" presStyleLbl="parChTrans1D1" presStyleIdx="1" presStyleCnt="5"/>
      <dgm:spPr/>
      <dgm:t>
        <a:bodyPr/>
        <a:lstStyle/>
        <a:p>
          <a:endParaRPr lang="ru-RU"/>
        </a:p>
      </dgm:t>
    </dgm:pt>
    <dgm:pt modelId="{1C813B5A-E2F5-477E-B0F8-F41AAC1BAFDD}" type="pres">
      <dgm:prSet presAssocID="{6DB34760-5717-44F7-A600-B431125646EF}" presName="node" presStyleCnt="0"/>
      <dgm:spPr/>
    </dgm:pt>
    <dgm:pt modelId="{BC525E56-3285-464E-BBF8-2C7C0F19DFA1}" type="pres">
      <dgm:prSet presAssocID="{6DB34760-5717-44F7-A600-B431125646EF}" presName="parentNode" presStyleLbl="node1" presStyleIdx="2" presStyleCnt="6" custScaleX="110000" custScaleY="110000" custLinFactNeighborX="-173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69E7E-AB14-4D9F-B3B2-9F208B74F74D}" type="pres">
      <dgm:prSet presAssocID="{6DB34760-5717-44F7-A600-B431125646EF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FA629-5CAA-460F-A6DC-8EB4F98A0F0E}" type="pres">
      <dgm:prSet presAssocID="{139C3A09-A3BC-4C9E-A995-78C997A6AC92}" presName="Name25" presStyleLbl="parChTrans1D1" presStyleIdx="2" presStyleCnt="5"/>
      <dgm:spPr/>
      <dgm:t>
        <a:bodyPr/>
        <a:lstStyle/>
        <a:p>
          <a:endParaRPr lang="ru-RU"/>
        </a:p>
      </dgm:t>
    </dgm:pt>
    <dgm:pt modelId="{AC0FAB31-81C2-4973-B616-EB0E7D23DAB9}" type="pres">
      <dgm:prSet presAssocID="{C6F1481E-0B0F-482B-B3E5-89032FE984B9}" presName="node" presStyleCnt="0"/>
      <dgm:spPr/>
    </dgm:pt>
    <dgm:pt modelId="{3367C506-C344-4F3F-A159-3CB9607DFAC9}" type="pres">
      <dgm:prSet presAssocID="{C6F1481E-0B0F-482B-B3E5-89032FE984B9}" presName="parentNode" presStyleLbl="node1" presStyleIdx="3" presStyleCnt="6" custLinFactNeighborX="-19494" custLinFactNeighborY="333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82319-D770-4114-B546-B2B11CE544E0}" type="pres">
      <dgm:prSet presAssocID="{C6F1481E-0B0F-482B-B3E5-89032FE984B9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35526-5A2E-4CA8-AF8B-767CECAE3FA8}" type="pres">
      <dgm:prSet presAssocID="{7F676C28-5EB6-4533-940A-F7A2F0BFE8E5}" presName="Name25" presStyleLbl="parChTrans1D1" presStyleIdx="3" presStyleCnt="5"/>
      <dgm:spPr/>
      <dgm:t>
        <a:bodyPr/>
        <a:lstStyle/>
        <a:p>
          <a:endParaRPr lang="ru-RU"/>
        </a:p>
      </dgm:t>
    </dgm:pt>
    <dgm:pt modelId="{E6B816E3-E06F-474D-A9D0-D8FAA1AD0172}" type="pres">
      <dgm:prSet presAssocID="{967508EC-C3AF-4F95-A46C-79BEA633B979}" presName="node" presStyleCnt="0"/>
      <dgm:spPr/>
    </dgm:pt>
    <dgm:pt modelId="{D9D2EDCC-E015-4ABE-974C-DF3B1C66A946}" type="pres">
      <dgm:prSet presAssocID="{967508EC-C3AF-4F95-A46C-79BEA633B979}" presName="parentNode" presStyleLbl="node1" presStyleIdx="4" presStyleCnt="6" custLinFactX="-66769" custLinFactNeighborX="-100000" custLinFactNeighborY="573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B70C3-9BB7-4859-B53B-B282D0614A58}" type="pres">
      <dgm:prSet presAssocID="{967508EC-C3AF-4F95-A46C-79BEA633B979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00C935-3C48-46B9-9AE7-5EDF9800A331}" type="pres">
      <dgm:prSet presAssocID="{00F96624-F437-4E68-8FA6-33EFFAEFFD80}" presName="Name25" presStyleLbl="parChTrans1D1" presStyleIdx="4" presStyleCnt="5"/>
      <dgm:spPr/>
      <dgm:t>
        <a:bodyPr/>
        <a:lstStyle/>
        <a:p>
          <a:endParaRPr lang="ru-RU"/>
        </a:p>
      </dgm:t>
    </dgm:pt>
    <dgm:pt modelId="{23B98056-976D-4F1E-A285-BC20A9E82858}" type="pres">
      <dgm:prSet presAssocID="{B22779FD-BB2B-4D50-AE6C-D14DE307538D}" presName="node" presStyleCnt="0"/>
      <dgm:spPr/>
    </dgm:pt>
    <dgm:pt modelId="{F0B11429-52CB-4F32-A751-A430E04F8D98}" type="pres">
      <dgm:prSet presAssocID="{B22779FD-BB2B-4D50-AE6C-D14DE307538D}" presName="parentNode" presStyleLbl="node1" presStyleIdx="5" presStyleCnt="6" custLinFactX="-152239" custLinFactNeighborX="-200000" custLinFactNeighborY="-547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2E34F-FD8D-4D47-AF2A-B1E0CFF30694}" type="pres">
      <dgm:prSet presAssocID="{B22779FD-BB2B-4D50-AE6C-D14DE307538D}" presName="childNode" presStyleLbl="revTx" presStyleIdx="3" presStyleCnt="4">
        <dgm:presLayoutVars>
          <dgm:bulletEnabled val="1"/>
        </dgm:presLayoutVars>
      </dgm:prSet>
      <dgm:spPr/>
    </dgm:pt>
  </dgm:ptLst>
  <dgm:cxnLst>
    <dgm:cxn modelId="{00B50633-01ED-4A40-BFD5-E257D1B68BB0}" type="presOf" srcId="{77C9BB2A-211A-482F-A787-D63806F6CC18}" destId="{D562921D-C8A5-4F4B-B45C-D5CBCDE80C68}" srcOrd="0" destOrd="0" presId="urn:microsoft.com/office/officeart/2005/8/layout/radial2"/>
    <dgm:cxn modelId="{9973D81F-FF5F-4DD0-9C2D-28E3EE4926B4}" type="presOf" srcId="{7F676C28-5EB6-4533-940A-F7A2F0BFE8E5}" destId="{66E35526-5A2E-4CA8-AF8B-767CECAE3FA8}" srcOrd="0" destOrd="0" presId="urn:microsoft.com/office/officeart/2005/8/layout/radial2"/>
    <dgm:cxn modelId="{E9EB6645-B2AB-4E60-A149-F35E8FD2B403}" srcId="{2DB5F490-2D9E-45C5-B77E-B8C34D475BB0}" destId="{576C249E-4B8D-40B6-AD0B-7D1B3C9516D1}" srcOrd="0" destOrd="0" parTransId="{31792E19-F457-4B5B-BBCF-15D0E82251D8}" sibTransId="{F61202C0-7293-4211-A366-901756BED209}"/>
    <dgm:cxn modelId="{6356CAE9-29B2-4F8C-A4FA-6B52A665F9E5}" type="presOf" srcId="{C6F1481E-0B0F-482B-B3E5-89032FE984B9}" destId="{3367C506-C344-4F3F-A159-3CB9607DFAC9}" srcOrd="0" destOrd="0" presId="urn:microsoft.com/office/officeart/2005/8/layout/radial2"/>
    <dgm:cxn modelId="{2AA31156-E0BC-42AD-B331-626E915A1339}" srcId="{2DB5F490-2D9E-45C5-B77E-B8C34D475BB0}" destId="{C6F1481E-0B0F-482B-B3E5-89032FE984B9}" srcOrd="2" destOrd="0" parTransId="{139C3A09-A3BC-4C9E-A995-78C997A6AC92}" sibTransId="{03957AC4-80C6-41D1-924F-E66AE7B293B7}"/>
    <dgm:cxn modelId="{379EFD27-83D6-4A87-B779-30C186A09D05}" type="presOf" srcId="{7C058090-AA78-4DE6-BE5E-334B9BBFD803}" destId="{7CB69E7E-AB14-4D9F-B3B2-9F208B74F74D}" srcOrd="0" destOrd="0" presId="urn:microsoft.com/office/officeart/2005/8/layout/radial2"/>
    <dgm:cxn modelId="{9EB0DE03-C157-425C-933E-C81759FE0FD6}" type="presOf" srcId="{576C249E-4B8D-40B6-AD0B-7D1B3C9516D1}" destId="{96BAD155-695C-4277-B540-B82240F46F26}" srcOrd="0" destOrd="0" presId="urn:microsoft.com/office/officeart/2005/8/layout/radial2"/>
    <dgm:cxn modelId="{F831A577-720A-4545-AA8D-90ABBF9B07A2}" type="presOf" srcId="{6DB34760-5717-44F7-A600-B431125646EF}" destId="{BC525E56-3285-464E-BBF8-2C7C0F19DFA1}" srcOrd="0" destOrd="0" presId="urn:microsoft.com/office/officeart/2005/8/layout/radial2"/>
    <dgm:cxn modelId="{44129B8D-4404-4468-8164-F0994A42DB99}" type="presOf" srcId="{31792E19-F457-4B5B-BBCF-15D0E82251D8}" destId="{89390AF6-A95A-4C9D-A4EF-0E30852FB959}" srcOrd="0" destOrd="0" presId="urn:microsoft.com/office/officeart/2005/8/layout/radial2"/>
    <dgm:cxn modelId="{00E8DF73-31F6-493E-90A7-318BF48EE836}" srcId="{6DB34760-5717-44F7-A600-B431125646EF}" destId="{7C058090-AA78-4DE6-BE5E-334B9BBFD803}" srcOrd="0" destOrd="0" parTransId="{BC075E31-93B2-4E9E-B069-7A6D10C76603}" sibTransId="{C246D201-3573-4A43-B4E5-B722F6CA3DC4}"/>
    <dgm:cxn modelId="{C0D18609-3D1A-45B7-9968-DAC80B4AB1C0}" type="presOf" srcId="{139C3A09-A3BC-4C9E-A995-78C997A6AC92}" destId="{56AFA629-5CAA-460F-A6DC-8EB4F98A0F0E}" srcOrd="0" destOrd="0" presId="urn:microsoft.com/office/officeart/2005/8/layout/radial2"/>
    <dgm:cxn modelId="{71B04D7D-23A5-405B-967B-368A4FA2E59F}" type="presOf" srcId="{B22779FD-BB2B-4D50-AE6C-D14DE307538D}" destId="{F0B11429-52CB-4F32-A751-A430E04F8D98}" srcOrd="0" destOrd="0" presId="urn:microsoft.com/office/officeart/2005/8/layout/radial2"/>
    <dgm:cxn modelId="{F39C1524-ADAD-4EC5-9AA5-49C412DBA10D}" type="presOf" srcId="{00F96624-F437-4E68-8FA6-33EFFAEFFD80}" destId="{2700C935-3C48-46B9-9AE7-5EDF9800A331}" srcOrd="0" destOrd="0" presId="urn:microsoft.com/office/officeart/2005/8/layout/radial2"/>
    <dgm:cxn modelId="{F065DCE4-A323-4D8D-8C23-2575FAD5DD13}" type="presOf" srcId="{967508EC-C3AF-4F95-A46C-79BEA633B979}" destId="{D9D2EDCC-E015-4ABE-974C-DF3B1C66A946}" srcOrd="0" destOrd="0" presId="urn:microsoft.com/office/officeart/2005/8/layout/radial2"/>
    <dgm:cxn modelId="{A38F0105-6AC3-4986-9784-8E4DAA99E0C2}" srcId="{967508EC-C3AF-4F95-A46C-79BEA633B979}" destId="{DD6751C7-A632-4529-AF4F-FFBEBFC8A105}" srcOrd="0" destOrd="0" parTransId="{8DD88284-9BC6-4EA3-B004-DF39DD259989}" sibTransId="{926DD875-2DA5-4DA4-8533-60F35D97C9D9}"/>
    <dgm:cxn modelId="{7872CF52-94D5-4403-B63B-F2D6351495BB}" srcId="{576C249E-4B8D-40B6-AD0B-7D1B3C9516D1}" destId="{457A5C4B-60DB-41DA-BEC2-8982C7E6ED1E}" srcOrd="0" destOrd="0" parTransId="{120B674D-C6C9-48D9-989E-B4B1D2029183}" sibTransId="{A0EF8C15-0C1B-497A-9E01-A85E40AEE186}"/>
    <dgm:cxn modelId="{37DFC165-D020-4458-AAF3-1A90E4BAA6B5}" type="presOf" srcId="{DD6751C7-A632-4529-AF4F-FFBEBFC8A105}" destId="{B31B70C3-9BB7-4859-B53B-B282D0614A58}" srcOrd="0" destOrd="0" presId="urn:microsoft.com/office/officeart/2005/8/layout/radial2"/>
    <dgm:cxn modelId="{3CBD7800-9844-4CF7-A221-7858006B1E21}" srcId="{2DB5F490-2D9E-45C5-B77E-B8C34D475BB0}" destId="{967508EC-C3AF-4F95-A46C-79BEA633B979}" srcOrd="3" destOrd="0" parTransId="{7F676C28-5EB6-4533-940A-F7A2F0BFE8E5}" sibTransId="{B2262A17-221E-49C4-9305-FEB47F7B54C2}"/>
    <dgm:cxn modelId="{73C1D1C2-9C1F-4B95-BF10-BDA48BBA55E2}" type="presOf" srcId="{0C27C79A-4647-4279-A34D-A27DD131DF47}" destId="{1B782319-D770-4114-B546-B2B11CE544E0}" srcOrd="0" destOrd="0" presId="urn:microsoft.com/office/officeart/2005/8/layout/radial2"/>
    <dgm:cxn modelId="{9E7A631B-1773-4DB9-842B-91B2372D89F9}" srcId="{C6F1481E-0B0F-482B-B3E5-89032FE984B9}" destId="{0C27C79A-4647-4279-A34D-A27DD131DF47}" srcOrd="0" destOrd="0" parTransId="{598CCBD5-21F8-4D07-A5D6-D89AF27A4142}" sibTransId="{744E000A-8647-4C33-BD69-43FADDD16A29}"/>
    <dgm:cxn modelId="{1405E132-93DD-4DCA-924A-E76807A186E2}" type="presOf" srcId="{2DB5F490-2D9E-45C5-B77E-B8C34D475BB0}" destId="{86BA3B1D-8205-472C-982A-C395FD82B408}" srcOrd="0" destOrd="0" presId="urn:microsoft.com/office/officeart/2005/8/layout/radial2"/>
    <dgm:cxn modelId="{B75E57D4-0DAA-4387-8FE3-09D6CF7540CC}" srcId="{2DB5F490-2D9E-45C5-B77E-B8C34D475BB0}" destId="{B22779FD-BB2B-4D50-AE6C-D14DE307538D}" srcOrd="4" destOrd="0" parTransId="{00F96624-F437-4E68-8FA6-33EFFAEFFD80}" sibTransId="{55BC89BD-F3A8-41F6-9CC6-771D755B87BF}"/>
    <dgm:cxn modelId="{CD1BA302-186D-4B35-AEDF-09D0D36147C4}" type="presOf" srcId="{457A5C4B-60DB-41DA-BEC2-8982C7E6ED1E}" destId="{DE28B88B-165B-42FF-AFF4-2567BF3F2A85}" srcOrd="0" destOrd="0" presId="urn:microsoft.com/office/officeart/2005/8/layout/radial2"/>
    <dgm:cxn modelId="{D7E8D0B4-F1B1-4344-BB54-5193428E5546}" srcId="{2DB5F490-2D9E-45C5-B77E-B8C34D475BB0}" destId="{6DB34760-5717-44F7-A600-B431125646EF}" srcOrd="1" destOrd="0" parTransId="{77C9BB2A-211A-482F-A787-D63806F6CC18}" sibTransId="{EAA716C2-391A-4704-9278-85E11BA13C75}"/>
    <dgm:cxn modelId="{E6C67A19-E36D-42B9-BFAE-76B7E9569542}" type="presParOf" srcId="{86BA3B1D-8205-472C-982A-C395FD82B408}" destId="{069C8B4B-B2BF-481F-A4EB-141419E1976E}" srcOrd="0" destOrd="0" presId="urn:microsoft.com/office/officeart/2005/8/layout/radial2"/>
    <dgm:cxn modelId="{F396BBAE-2E14-4234-A20F-B68F3C962028}" type="presParOf" srcId="{069C8B4B-B2BF-481F-A4EB-141419E1976E}" destId="{C5B3B605-20FD-42BC-B986-F62A974854EB}" srcOrd="0" destOrd="0" presId="urn:microsoft.com/office/officeart/2005/8/layout/radial2"/>
    <dgm:cxn modelId="{9F1A3D05-89D6-46D0-9F3B-06310FCCB0E1}" type="presParOf" srcId="{C5B3B605-20FD-42BC-B986-F62A974854EB}" destId="{0C03DAA7-5296-4919-9826-38D5F21CD44C}" srcOrd="0" destOrd="0" presId="urn:microsoft.com/office/officeart/2005/8/layout/radial2"/>
    <dgm:cxn modelId="{98177182-A897-45F2-AE6D-CEC69B1CE289}" type="presParOf" srcId="{C5B3B605-20FD-42BC-B986-F62A974854EB}" destId="{131853A7-C37B-4B26-9AA5-55EB813FD630}" srcOrd="1" destOrd="0" presId="urn:microsoft.com/office/officeart/2005/8/layout/radial2"/>
    <dgm:cxn modelId="{66162069-B2C4-491A-89F3-832C8EBD5E84}" type="presParOf" srcId="{069C8B4B-B2BF-481F-A4EB-141419E1976E}" destId="{89390AF6-A95A-4C9D-A4EF-0E30852FB959}" srcOrd="1" destOrd="0" presId="urn:microsoft.com/office/officeart/2005/8/layout/radial2"/>
    <dgm:cxn modelId="{B52499DB-F372-4F7D-B529-DF305A0B6588}" type="presParOf" srcId="{069C8B4B-B2BF-481F-A4EB-141419E1976E}" destId="{C5D52041-8D00-4680-AB0E-71A87952685F}" srcOrd="2" destOrd="0" presId="urn:microsoft.com/office/officeart/2005/8/layout/radial2"/>
    <dgm:cxn modelId="{CFB3B488-24B3-453B-AFBB-22740CA9D6DB}" type="presParOf" srcId="{C5D52041-8D00-4680-AB0E-71A87952685F}" destId="{96BAD155-695C-4277-B540-B82240F46F26}" srcOrd="0" destOrd="0" presId="urn:microsoft.com/office/officeart/2005/8/layout/radial2"/>
    <dgm:cxn modelId="{1612C1C3-B1ED-48FC-ACDD-06F32ACD867B}" type="presParOf" srcId="{C5D52041-8D00-4680-AB0E-71A87952685F}" destId="{DE28B88B-165B-42FF-AFF4-2567BF3F2A85}" srcOrd="1" destOrd="0" presId="urn:microsoft.com/office/officeart/2005/8/layout/radial2"/>
    <dgm:cxn modelId="{7CB85A34-9E36-4DAC-A72E-E93514A35B30}" type="presParOf" srcId="{069C8B4B-B2BF-481F-A4EB-141419E1976E}" destId="{D562921D-C8A5-4F4B-B45C-D5CBCDE80C68}" srcOrd="3" destOrd="0" presId="urn:microsoft.com/office/officeart/2005/8/layout/radial2"/>
    <dgm:cxn modelId="{23603A28-2A53-4383-B2BD-AC1C4C96B452}" type="presParOf" srcId="{069C8B4B-B2BF-481F-A4EB-141419E1976E}" destId="{1C813B5A-E2F5-477E-B0F8-F41AAC1BAFDD}" srcOrd="4" destOrd="0" presId="urn:microsoft.com/office/officeart/2005/8/layout/radial2"/>
    <dgm:cxn modelId="{A88DAD04-698C-47A9-B965-D4A99E882D96}" type="presParOf" srcId="{1C813B5A-E2F5-477E-B0F8-F41AAC1BAFDD}" destId="{BC525E56-3285-464E-BBF8-2C7C0F19DFA1}" srcOrd="0" destOrd="0" presId="urn:microsoft.com/office/officeart/2005/8/layout/radial2"/>
    <dgm:cxn modelId="{C897D083-E63B-456F-BAC1-D72291E2D8F1}" type="presParOf" srcId="{1C813B5A-E2F5-477E-B0F8-F41AAC1BAFDD}" destId="{7CB69E7E-AB14-4D9F-B3B2-9F208B74F74D}" srcOrd="1" destOrd="0" presId="urn:microsoft.com/office/officeart/2005/8/layout/radial2"/>
    <dgm:cxn modelId="{CBF744F1-FA3B-4A41-8A0F-04964BE0BB19}" type="presParOf" srcId="{069C8B4B-B2BF-481F-A4EB-141419E1976E}" destId="{56AFA629-5CAA-460F-A6DC-8EB4F98A0F0E}" srcOrd="5" destOrd="0" presId="urn:microsoft.com/office/officeart/2005/8/layout/radial2"/>
    <dgm:cxn modelId="{AF7B30A7-8276-4D1E-959F-F0013E874B4D}" type="presParOf" srcId="{069C8B4B-B2BF-481F-A4EB-141419E1976E}" destId="{AC0FAB31-81C2-4973-B616-EB0E7D23DAB9}" srcOrd="6" destOrd="0" presId="urn:microsoft.com/office/officeart/2005/8/layout/radial2"/>
    <dgm:cxn modelId="{E5AFAC09-6182-4BDD-800B-7672B7A8FFEF}" type="presParOf" srcId="{AC0FAB31-81C2-4973-B616-EB0E7D23DAB9}" destId="{3367C506-C344-4F3F-A159-3CB9607DFAC9}" srcOrd="0" destOrd="0" presId="urn:microsoft.com/office/officeart/2005/8/layout/radial2"/>
    <dgm:cxn modelId="{050A9866-1EA8-4178-B81B-21E54AB60098}" type="presParOf" srcId="{AC0FAB31-81C2-4973-B616-EB0E7D23DAB9}" destId="{1B782319-D770-4114-B546-B2B11CE544E0}" srcOrd="1" destOrd="0" presId="urn:microsoft.com/office/officeart/2005/8/layout/radial2"/>
    <dgm:cxn modelId="{1B14DB2D-882D-48CF-BB06-3FA9DC85C4E2}" type="presParOf" srcId="{069C8B4B-B2BF-481F-A4EB-141419E1976E}" destId="{66E35526-5A2E-4CA8-AF8B-767CECAE3FA8}" srcOrd="7" destOrd="0" presId="urn:microsoft.com/office/officeart/2005/8/layout/radial2"/>
    <dgm:cxn modelId="{91413797-7473-4DDC-84AB-193D8E6AE04F}" type="presParOf" srcId="{069C8B4B-B2BF-481F-A4EB-141419E1976E}" destId="{E6B816E3-E06F-474D-A9D0-D8FAA1AD0172}" srcOrd="8" destOrd="0" presId="urn:microsoft.com/office/officeart/2005/8/layout/radial2"/>
    <dgm:cxn modelId="{8BE24410-BAE4-4E4A-B111-32D653928EE8}" type="presParOf" srcId="{E6B816E3-E06F-474D-A9D0-D8FAA1AD0172}" destId="{D9D2EDCC-E015-4ABE-974C-DF3B1C66A946}" srcOrd="0" destOrd="0" presId="urn:microsoft.com/office/officeart/2005/8/layout/radial2"/>
    <dgm:cxn modelId="{D458843B-9EE9-4EF3-8B2E-333B73BE6DC4}" type="presParOf" srcId="{E6B816E3-E06F-474D-A9D0-D8FAA1AD0172}" destId="{B31B70C3-9BB7-4859-B53B-B282D0614A58}" srcOrd="1" destOrd="0" presId="urn:microsoft.com/office/officeart/2005/8/layout/radial2"/>
    <dgm:cxn modelId="{C2A073D4-2652-4A53-897F-28BF4F1FEF40}" type="presParOf" srcId="{069C8B4B-B2BF-481F-A4EB-141419E1976E}" destId="{2700C935-3C48-46B9-9AE7-5EDF9800A331}" srcOrd="9" destOrd="0" presId="urn:microsoft.com/office/officeart/2005/8/layout/radial2"/>
    <dgm:cxn modelId="{5D5FA12C-24BB-4D8C-9E35-DFD2889BB7DB}" type="presParOf" srcId="{069C8B4B-B2BF-481F-A4EB-141419E1976E}" destId="{23B98056-976D-4F1E-A285-BC20A9E82858}" srcOrd="10" destOrd="0" presId="urn:microsoft.com/office/officeart/2005/8/layout/radial2"/>
    <dgm:cxn modelId="{92DE6987-3BB7-4700-A80D-95CE5A32C0E6}" type="presParOf" srcId="{23B98056-976D-4F1E-A285-BC20A9E82858}" destId="{F0B11429-52CB-4F32-A751-A430E04F8D98}" srcOrd="0" destOrd="0" presId="urn:microsoft.com/office/officeart/2005/8/layout/radial2"/>
    <dgm:cxn modelId="{DE439722-2367-439F-9514-529019A90E9F}" type="presParOf" srcId="{23B98056-976D-4F1E-A285-BC20A9E82858}" destId="{B1C2E34F-FD8D-4D47-AF2A-B1E0CFF3069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00C935-3C48-46B9-9AE7-5EDF9800A331}">
      <dsp:nvSpPr>
        <dsp:cNvPr id="0" name=""/>
        <dsp:cNvSpPr/>
      </dsp:nvSpPr>
      <dsp:spPr>
        <a:xfrm rot="8121594">
          <a:off x="1708032" y="3323797"/>
          <a:ext cx="1118295" cy="26103"/>
        </a:xfrm>
        <a:custGeom>
          <a:avLst/>
          <a:gdLst/>
          <a:ahLst/>
          <a:cxnLst/>
          <a:rect l="0" t="0" r="0" b="0"/>
          <a:pathLst>
            <a:path>
              <a:moveTo>
                <a:pt x="0" y="13051"/>
              </a:moveTo>
              <a:lnTo>
                <a:pt x="1118295" y="13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35526-5A2E-4CA8-AF8B-767CECAE3FA8}">
      <dsp:nvSpPr>
        <dsp:cNvPr id="0" name=""/>
        <dsp:cNvSpPr/>
      </dsp:nvSpPr>
      <dsp:spPr>
        <a:xfrm rot="4180633">
          <a:off x="3087298" y="3281882"/>
          <a:ext cx="735668" cy="26103"/>
        </a:xfrm>
        <a:custGeom>
          <a:avLst/>
          <a:gdLst/>
          <a:ahLst/>
          <a:cxnLst/>
          <a:rect l="0" t="0" r="0" b="0"/>
          <a:pathLst>
            <a:path>
              <a:moveTo>
                <a:pt x="0" y="13051"/>
              </a:moveTo>
              <a:lnTo>
                <a:pt x="735668" y="13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AFA629-5CAA-460F-A6DC-8EB4F98A0F0E}">
      <dsp:nvSpPr>
        <dsp:cNvPr id="0" name=""/>
        <dsp:cNvSpPr/>
      </dsp:nvSpPr>
      <dsp:spPr>
        <a:xfrm rot="468410">
          <a:off x="3626463" y="2596725"/>
          <a:ext cx="1131511" cy="26103"/>
        </a:xfrm>
        <a:custGeom>
          <a:avLst/>
          <a:gdLst/>
          <a:ahLst/>
          <a:cxnLst/>
          <a:rect l="0" t="0" r="0" b="0"/>
          <a:pathLst>
            <a:path>
              <a:moveTo>
                <a:pt x="0" y="13051"/>
              </a:moveTo>
              <a:lnTo>
                <a:pt x="1131511" y="13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62921D-C8A5-4F4B-B45C-D5CBCDE80C68}">
      <dsp:nvSpPr>
        <dsp:cNvPr id="0" name=""/>
        <dsp:cNvSpPr/>
      </dsp:nvSpPr>
      <dsp:spPr>
        <a:xfrm rot="19738126">
          <a:off x="3553861" y="1882425"/>
          <a:ext cx="1087886" cy="26103"/>
        </a:xfrm>
        <a:custGeom>
          <a:avLst/>
          <a:gdLst/>
          <a:ahLst/>
          <a:cxnLst/>
          <a:rect l="0" t="0" r="0" b="0"/>
          <a:pathLst>
            <a:path>
              <a:moveTo>
                <a:pt x="0" y="13051"/>
              </a:moveTo>
              <a:lnTo>
                <a:pt x="1087886" y="13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90AF6-A95A-4C9D-A4EF-0E30852FB959}">
      <dsp:nvSpPr>
        <dsp:cNvPr id="0" name=""/>
        <dsp:cNvSpPr/>
      </dsp:nvSpPr>
      <dsp:spPr>
        <a:xfrm rot="16557555">
          <a:off x="2768758" y="1492977"/>
          <a:ext cx="959774" cy="26103"/>
        </a:xfrm>
        <a:custGeom>
          <a:avLst/>
          <a:gdLst/>
          <a:ahLst/>
          <a:cxnLst/>
          <a:rect l="0" t="0" r="0" b="0"/>
          <a:pathLst>
            <a:path>
              <a:moveTo>
                <a:pt x="0" y="13051"/>
              </a:moveTo>
              <a:lnTo>
                <a:pt x="959774" y="13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853A7-C37B-4B26-9AA5-55EB813FD630}">
      <dsp:nvSpPr>
        <dsp:cNvPr id="0" name=""/>
        <dsp:cNvSpPr/>
      </dsp:nvSpPr>
      <dsp:spPr>
        <a:xfrm>
          <a:off x="2320482" y="1770005"/>
          <a:ext cx="1380963" cy="1380963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BAD155-695C-4277-B540-B82240F46F26}">
      <dsp:nvSpPr>
        <dsp:cNvPr id="0" name=""/>
        <dsp:cNvSpPr/>
      </dsp:nvSpPr>
      <dsp:spPr>
        <a:xfrm>
          <a:off x="2849222" y="28864"/>
          <a:ext cx="1002579" cy="1002579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Кафедра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 ИКС</a:t>
          </a:r>
          <a:endParaRPr lang="ru-RU" sz="1200" kern="1200" dirty="0">
            <a:ln>
              <a:solidFill>
                <a:schemeClr val="bg2">
                  <a:lumMod val="75000"/>
                </a:schemeClr>
              </a:solidFill>
            </a:ln>
          </a:endParaRPr>
        </a:p>
      </dsp:txBody>
      <dsp:txXfrm>
        <a:off x="2849222" y="28864"/>
        <a:ext cx="1002579" cy="1002579"/>
      </dsp:txXfrm>
    </dsp:sp>
    <dsp:sp modelId="{DE28B88B-165B-42FF-AFF4-2567BF3F2A85}">
      <dsp:nvSpPr>
        <dsp:cNvPr id="0" name=""/>
        <dsp:cNvSpPr/>
      </dsp:nvSpPr>
      <dsp:spPr>
        <a:xfrm>
          <a:off x="3717158" y="28864"/>
          <a:ext cx="1503869" cy="1002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717158" y="28864"/>
        <a:ext cx="1503869" cy="1002579"/>
      </dsp:txXfrm>
    </dsp:sp>
    <dsp:sp modelId="{BC525E56-3285-464E-BBF8-2C7C0F19DFA1}">
      <dsp:nvSpPr>
        <dsp:cNvPr id="0" name=""/>
        <dsp:cNvSpPr/>
      </dsp:nvSpPr>
      <dsp:spPr>
        <a:xfrm>
          <a:off x="4498682" y="924428"/>
          <a:ext cx="911436" cy="911436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Кафедра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 ОПДС</a:t>
          </a:r>
          <a:endParaRPr lang="ru-RU" sz="1100" kern="1200" dirty="0">
            <a:ln>
              <a:solidFill>
                <a:schemeClr val="bg2">
                  <a:lumMod val="75000"/>
                </a:schemeClr>
              </a:solidFill>
            </a:ln>
          </a:endParaRPr>
        </a:p>
      </dsp:txBody>
      <dsp:txXfrm>
        <a:off x="4498682" y="924428"/>
        <a:ext cx="911436" cy="911436"/>
      </dsp:txXfrm>
    </dsp:sp>
    <dsp:sp modelId="{7CB69E7E-AB14-4D9F-B3B2-9F208B74F74D}">
      <dsp:nvSpPr>
        <dsp:cNvPr id="0" name=""/>
        <dsp:cNvSpPr/>
      </dsp:nvSpPr>
      <dsp:spPr>
        <a:xfrm>
          <a:off x="5389404" y="924428"/>
          <a:ext cx="1367154" cy="91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1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389404" y="924428"/>
        <a:ext cx="1367154" cy="911436"/>
      </dsp:txXfrm>
    </dsp:sp>
    <dsp:sp modelId="{3367C506-C344-4F3F-A159-3CB9607DFAC9}">
      <dsp:nvSpPr>
        <dsp:cNvPr id="0" name=""/>
        <dsp:cNvSpPr/>
      </dsp:nvSpPr>
      <dsp:spPr>
        <a:xfrm>
          <a:off x="4748891" y="2328610"/>
          <a:ext cx="828578" cy="828578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Кафедра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СС</a:t>
          </a:r>
          <a:endParaRPr lang="ru-RU" sz="1100" kern="1200" dirty="0">
            <a:ln>
              <a:solidFill>
                <a:schemeClr val="bg2">
                  <a:lumMod val="75000"/>
                </a:schemeClr>
              </a:solidFill>
            </a:ln>
          </a:endParaRPr>
        </a:p>
      </dsp:txBody>
      <dsp:txXfrm>
        <a:off x="4748891" y="2328610"/>
        <a:ext cx="828578" cy="828578"/>
      </dsp:txXfrm>
    </dsp:sp>
    <dsp:sp modelId="{1B782319-D770-4114-B546-B2B11CE544E0}">
      <dsp:nvSpPr>
        <dsp:cNvPr id="0" name=""/>
        <dsp:cNvSpPr/>
      </dsp:nvSpPr>
      <dsp:spPr>
        <a:xfrm>
          <a:off x="5660327" y="2328610"/>
          <a:ext cx="1242867" cy="828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1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660327" y="2328610"/>
        <a:ext cx="1242867" cy="828578"/>
      </dsp:txXfrm>
    </dsp:sp>
    <dsp:sp modelId="{D9D2EDCC-E015-4ABE-974C-DF3B1C66A946}">
      <dsp:nvSpPr>
        <dsp:cNvPr id="0" name=""/>
        <dsp:cNvSpPr/>
      </dsp:nvSpPr>
      <dsp:spPr>
        <a:xfrm>
          <a:off x="3312481" y="3614082"/>
          <a:ext cx="828578" cy="828578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Кафедра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ПИ и ВТ</a:t>
          </a:r>
          <a:endParaRPr lang="ru-RU" sz="1100" kern="1200" dirty="0">
            <a:ln>
              <a:solidFill>
                <a:schemeClr val="bg2">
                  <a:lumMod val="75000"/>
                </a:schemeClr>
              </a:solidFill>
            </a:ln>
          </a:endParaRPr>
        </a:p>
      </dsp:txBody>
      <dsp:txXfrm>
        <a:off x="3312481" y="3614082"/>
        <a:ext cx="828578" cy="828578"/>
      </dsp:txXfrm>
    </dsp:sp>
    <dsp:sp modelId="{B31B70C3-9BB7-4859-B53B-B282D0614A58}">
      <dsp:nvSpPr>
        <dsp:cNvPr id="0" name=""/>
        <dsp:cNvSpPr/>
      </dsp:nvSpPr>
      <dsp:spPr>
        <a:xfrm>
          <a:off x="4223917" y="3614082"/>
          <a:ext cx="1242867" cy="828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1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223917" y="3614082"/>
        <a:ext cx="1242867" cy="828578"/>
      </dsp:txXfrm>
    </dsp:sp>
    <dsp:sp modelId="{F0B11429-52CB-4F32-A751-A430E04F8D98}">
      <dsp:nvSpPr>
        <dsp:cNvPr id="0" name=""/>
        <dsp:cNvSpPr/>
      </dsp:nvSpPr>
      <dsp:spPr>
        <a:xfrm>
          <a:off x="1160257" y="3606546"/>
          <a:ext cx="828578" cy="828578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n>
                <a:solidFill>
                  <a:schemeClr val="bg2">
                    <a:lumMod val="75000"/>
                  </a:schemeClr>
                </a:solidFill>
              </a:ln>
            </a:rPr>
            <a:t>НОЦ</a:t>
          </a:r>
          <a:endParaRPr lang="ru-RU" sz="1100" kern="1200" dirty="0">
            <a:ln>
              <a:solidFill>
                <a:schemeClr val="bg2">
                  <a:lumMod val="75000"/>
                </a:schemeClr>
              </a:solidFill>
            </a:ln>
          </a:endParaRPr>
        </a:p>
      </dsp:txBody>
      <dsp:txXfrm>
        <a:off x="1160257" y="3606546"/>
        <a:ext cx="828578" cy="828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8D3FD-878B-40CD-B0BD-5BB96A76E0C8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ABDE7-0E0D-40BF-B16F-D3D8BA490F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603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ABDE7-0E0D-40BF-B16F-D3D8BA490FD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139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3CEFB10-2169-47F8-A481-9B415A95B1E8}" type="slidenum">
              <a:rPr lang="ru-RU" smtClean="0"/>
              <a:pPr eaLnBrk="1" hangingPunct="1"/>
              <a:t>24</a:t>
            </a:fld>
            <a:endParaRPr 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4C4CF09-CD4C-4FDC-8C0F-3040EC7AEFBA}" type="slidenum">
              <a:rPr lang="x-none" smtClean="0">
                <a:latin typeface="Times New Roman" pitchFamily="18" charset="0"/>
              </a:rPr>
              <a:pPr/>
              <a:t>39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0413" cy="342741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smtClean="0"/>
              <a:t>Edge impact sur QoS voix ???</a:t>
            </a:r>
          </a:p>
          <a:p>
            <a:r>
              <a:rPr lang="fr-FR" smtClean="0"/>
              <a:t>Portables bibande pour voix en 1800 avec densification !!!</a:t>
            </a:r>
          </a:p>
          <a:p>
            <a:r>
              <a:rPr lang="fr-FR" smtClean="0"/>
              <a:t>+ petite bande de protection : 0,3 Mhz</a:t>
            </a:r>
          </a:p>
          <a:p>
            <a:endParaRPr lang="fr-FR" smtClean="0"/>
          </a:p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FA089-D281-4D3F-A954-F2E122591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180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BC60-1F8E-49BB-AC35-C68B7E66D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089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C5008-E243-4445-93EB-A056CBBE01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5424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548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4BEDF-E014-412E-B6F4-B5876A8347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677764"/>
      </p:ext>
    </p:extLst>
  </p:cSld>
  <p:clrMapOvr>
    <a:masterClrMapping/>
  </p:clrMapOvr>
  <p:transition spd="med" advClick="0" advTm="15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0698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6967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6293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8908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6894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4655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963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76F8-D06A-4FD2-9878-53AFC1D8F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222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0339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8475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5414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3617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C9F5C5B-2441-8949-9D9B-031094334F9C}" type="datetime1">
              <a:rPr lang="ru-RU"/>
              <a:pPr/>
              <a:t>13/09/2016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EBDDC3"/>
              </a:solidFill>
              <a:latin typeface="Calibri"/>
            </a:endParaRP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FB3B84-54AD-784A-A5E8-5D4ADC50C801}" type="slidenum">
              <a:rPr lang="ru-RU">
                <a:solidFill>
                  <a:srgbClr val="EBDDC3"/>
                </a:solidFill>
              </a:rPr>
              <a:pPr/>
              <a:t>‹#›</a:t>
            </a:fld>
            <a:endParaRPr lang="ru-RU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2195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6DF127-AFD4-CA4E-A470-47AE1795DE69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D4C99-1802-364E-87C1-BEF80572D5D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2352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0E7FCE-6230-B84A-BDE6-9DB97E840405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EDAA60C8-C87A-8647-AA5D-99B1037068D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2846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DEA076-BD42-6643-B60A-087846ABD9A8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AE972B-099E-CC4F-9874-EEF7D6ECA04B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982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E74083-24CB-9847-A4C8-A1A2CF8FDEF4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1FAF7A-7728-394E-8A7E-F7856048987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014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9FD686-786B-694F-95E1-06E70BF76453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58E7F-C330-1D42-B5B2-49DA735C883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41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06E33-960E-49F0-8A7D-13ADE5757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4979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03A3C-F7BB-9240-BD92-A2BE53B9BF41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1E852A-4B56-B34A-BF2F-EB4B60C2C651}" type="slidenum">
              <a:rPr lang="ru-RU">
                <a:solidFill>
                  <a:srgbClr val="775F55"/>
                </a:solidFill>
              </a:rPr>
              <a:pPr/>
              <a:t>‹#›</a:t>
            </a:fld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8589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750F17-7449-1540-A7C1-C6548B8ACADA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D9C3A-7F62-484B-ACAA-9E92815E844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5453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45A5DB06-349C-384A-A4CF-1BCCD219F0EF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1405E10E-E857-C543-B1EA-1F2EDC45101B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6605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2EC07-0489-DC43-A942-D31680B1F415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ECE79-0AD4-7444-AE76-910903E397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654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E8769B61-05AD-4745-B291-C801F2B8D009}" type="datetime1">
              <a:rPr lang="ru-RU">
                <a:solidFill>
                  <a:srgbClr val="775F55"/>
                </a:solidFill>
              </a:rPr>
              <a:pPr/>
              <a:t>13/09/2016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7F426EB0-1360-144F-982A-78B4F9CE1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1346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6E803-8343-41F6-97A1-E9A9AF665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184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4570C-12F7-40A2-B6C3-779DD201A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246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08483-E8B0-44AA-A8FF-2CBF4EDB3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73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68ADB-9A3B-48B1-82CB-BF8CF9A3E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462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540-F82E-4945-BB12-937D9A6D2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982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FE0B1-E38E-4B23-8977-66D4154E77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989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4888" y="-1825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760"/>
            <a:ext cx="8229600" cy="485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65D0872-9B50-436C-9B6B-31D89F2F89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35496" y="1124744"/>
            <a:ext cx="90364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898F2-C47B-4D7F-A19E-3189C6763D97}" type="datetimeFigureOut">
              <a:rPr lang="ru-RU" smtClean="0"/>
              <a:pPr/>
              <a:t>13/09/2016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C270B-D85A-4C91-B97B-4951347EF6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869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5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Calibri" charset="0"/>
              </a:defRPr>
            </a:lvl1pPr>
          </a:lstStyle>
          <a:p>
            <a:fld id="{A21EE0DF-6406-5944-9224-5B03E0DF84EF}" type="datetime1">
              <a:rPr lang="ru-RU" smtClean="0">
                <a:solidFill>
                  <a:srgbClr val="775F55"/>
                </a:solidFill>
                <a:ea typeface="Arial" charset="0"/>
                <a:cs typeface="+mn-cs"/>
              </a:rPr>
              <a:pPr/>
              <a:t>13/09/2016</a:t>
            </a:fld>
            <a:endParaRPr lang="ru-RU" smtClean="0">
              <a:solidFill>
                <a:srgbClr val="775F55"/>
              </a:solidFill>
              <a:ea typeface="Arial" charset="0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>
              <a:solidFill>
                <a:srgbClr val="775F55"/>
              </a:solidFill>
              <a:latin typeface="Calibri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Calibri" charset="0"/>
              </a:defRPr>
            </a:lvl1pPr>
          </a:lstStyle>
          <a:p>
            <a:fld id="{2F9D8E31-D1C3-1743-B367-39C6FACC3ACF}" type="slidenum">
              <a:rPr lang="ru-RU" smtClean="0">
                <a:ea typeface="Arial" charset="0"/>
                <a:cs typeface="+mn-cs"/>
              </a:rPr>
              <a:pPr/>
              <a:t>‹#›</a:t>
            </a:fld>
            <a:endParaRPr lang="ru-RU" smtClean="0">
              <a:ea typeface="Arial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253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Arial" charset="0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4.jpeg"/><Relationship Id="rId18" Type="http://schemas.openxmlformats.org/officeDocument/2006/relationships/oleObject" Target="../embeddings/oleObject1.bin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emf"/><Relationship Id="rId20" Type="http://schemas.openxmlformats.org/officeDocument/2006/relationships/image" Target="../media/image39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19" Type="http://schemas.openxmlformats.org/officeDocument/2006/relationships/oleObject" Target="../embeddings/oleObject2.bin"/><Relationship Id="rId4" Type="http://schemas.openxmlformats.org/officeDocument/2006/relationships/image" Target="../media/image25.emf"/><Relationship Id="rId9" Type="http://schemas.openxmlformats.org/officeDocument/2006/relationships/image" Target="../media/image30.wmf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2.wdp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hyperlink" Target="http://shopping.yahoo.com/p:Sony%20VAIO%20FS660/W%20Laptop%20Computer:1991878466;_ylt=Alh9hoYsBufe.wPhQ3VNyyF7jnUC;_ylu=X3oDMTBuMWxvaWUzBF9zAzk2MTgwNTA2BGx0AzQEc2VjA3Ny?clink=dmss//ctx=sc:cnotebook,c:cnotebook,mid:57,pid:1991878466,pdid:57,pos:1" TargetMode="External"/><Relationship Id="rId7" Type="http://schemas.openxmlformats.org/officeDocument/2006/relationships/hyperlink" Target="http://shopping.yahoo.com/p:Motorola%20ROKR%20Cell%20Phone:1992902871;_ylt=AtMXAz6Nr.sZZt5M.h_YO2QGLb8F;_ylu=X3oDMTBuMmNncm1xBF9zAzk1ODYwNTQ5BGx0AzQEc2VjA3Ny?clink=dmss//ctx=sc:ccell_phones,c:ccell_phones,mid:59,pid:1992902871,pdid:59,pos:2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hyperlink" Target="http://www.aastra.com/go_to_product.asp?pro_id=239" TargetMode="Externa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5813" y="1214438"/>
            <a:ext cx="8072437" cy="2500312"/>
          </a:xfrm>
        </p:spPr>
        <p:txBody>
          <a:bodyPr/>
          <a:lstStyle/>
          <a:p>
            <a:pPr eaLnBrk="1" hangingPunct="1"/>
            <a:r>
              <a:rPr lang="ru-RU" sz="2400" b="1" dirty="0" smtClean="0"/>
              <a:t>Учебный курс</a:t>
            </a:r>
            <a:br>
              <a:rPr lang="ru-RU" sz="2400" b="1" dirty="0" smtClean="0"/>
            </a:br>
            <a:r>
              <a:rPr lang="ru-RU" sz="800" b="1" dirty="0" smtClean="0"/>
              <a:t/>
            </a:r>
            <a:br>
              <a:rPr lang="ru-RU" sz="800" b="1" dirty="0" smtClean="0"/>
            </a:br>
            <a:r>
              <a:rPr lang="ru-RU" sz="3600" b="1" i="1" dirty="0" smtClean="0"/>
              <a:t>Введение в специальность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284538"/>
            <a:ext cx="6842125" cy="792162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ru-RU" sz="2700" u="sng" smtClean="0"/>
              <a:t>Лекция </a:t>
            </a:r>
            <a:r>
              <a:rPr lang="en-US" sz="2700" u="sng" smtClean="0"/>
              <a:t>1</a:t>
            </a:r>
            <a:endParaRPr lang="ru-RU" sz="2700" u="sng" smtClean="0"/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179388" y="4076700"/>
            <a:ext cx="87137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ru-RU" sz="2200" dirty="0">
                <a:latin typeface="Verdana" pitchFamily="34" charset="0"/>
              </a:rPr>
              <a:t>Проф., д.т.н. Борис </a:t>
            </a:r>
            <a:r>
              <a:rPr lang="ru-RU" sz="2200" dirty="0" smtClean="0">
                <a:latin typeface="Verdana" pitchFamily="34" charset="0"/>
              </a:rPr>
              <a:t>Гольдштейн</a:t>
            </a:r>
            <a:r>
              <a:rPr lang="ru-RU" sz="2200" dirty="0">
                <a:latin typeface="Verdana" pitchFamily="34" charset="0"/>
              </a:rPr>
              <a:t>,</a:t>
            </a: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ru-RU" sz="2200" dirty="0">
                <a:latin typeface="Verdana" pitchFamily="34" charset="0"/>
              </a:rPr>
              <a:t>заведующий кафедрой </a:t>
            </a:r>
            <a:endParaRPr lang="en-US" sz="2200" smtClean="0">
              <a:latin typeface="Verdana" pitchFamily="34" charset="0"/>
            </a:endParaRP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ru-RU" sz="2200" smtClean="0">
                <a:latin typeface="Verdana" pitchFamily="34" charset="0"/>
              </a:rPr>
              <a:t>Инфокоммуникационных </a:t>
            </a:r>
            <a:r>
              <a:rPr lang="ru-RU" sz="2200" dirty="0" smtClean="0">
                <a:latin typeface="Verdana" pitchFamily="34" charset="0"/>
              </a:rPr>
              <a:t>систем</a:t>
            </a:r>
            <a:endParaRPr lang="ru-RU" sz="2200" dirty="0">
              <a:latin typeface="Verdana" pitchFamily="34" charset="0"/>
            </a:endParaRP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en-US" sz="2000" b="1" dirty="0" err="1" smtClean="0">
                <a:latin typeface="Verdana" pitchFamily="34" charset="0"/>
              </a:rPr>
              <a:t>www.iks.sut.ru</a:t>
            </a:r>
            <a:r>
              <a:rPr lang="ru-RU" sz="2200" dirty="0" smtClean="0">
                <a:latin typeface="Verdana" pitchFamily="34" charset="0"/>
              </a:rPr>
              <a:t>  </a:t>
            </a:r>
            <a:endParaRPr lang="ru-RU" sz="2200" dirty="0">
              <a:latin typeface="Verdana" pitchFamily="34" charset="0"/>
            </a:endParaRP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endParaRPr lang="ru-RU" sz="2200" dirty="0">
              <a:latin typeface="Verdana" pitchFamily="34" charset="0"/>
            </a:endParaRP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411413" y="307975"/>
            <a:ext cx="6192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/>
              <a:t>СПбГУТ им. М.А.Бонч-Бруевича</a:t>
            </a: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2195513" y="793750"/>
            <a:ext cx="633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i="1"/>
              <a:t>Факультет СС, СК и ВТ</a:t>
            </a:r>
          </a:p>
        </p:txBody>
      </p:sp>
      <p:pic>
        <p:nvPicPr>
          <p:cNvPr id="3079" name="Picture 14" descr="sk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19462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334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6"/>
          <p:cNvSpPr txBox="1">
            <a:spLocks noGrp="1"/>
          </p:cNvSpPr>
          <p:nvPr/>
        </p:nvSpPr>
        <p:spPr bwMode="auto">
          <a:xfrm>
            <a:off x="8153400" y="632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65" tIns="44984" rIns="89965" bIns="44984"/>
          <a:lstStyle>
            <a:lvl1pPr defTabSz="901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1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1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1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1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72E795C-B27C-4F96-AEDB-C553638CF94F}" type="slidenum">
              <a:rPr lang="en-GB" sz="1600" b="1">
                <a:ea typeface="SimSun" pitchFamily="2" charset="-122"/>
              </a:rPr>
              <a:pPr algn="r" eaLnBrk="1" hangingPunct="1"/>
              <a:t>10</a:t>
            </a:fld>
            <a:endParaRPr lang="en-GB" sz="1600" b="1">
              <a:ea typeface="SimSun" pitchFamily="2" charset="-122"/>
            </a:endParaRPr>
          </a:p>
        </p:txBody>
      </p:sp>
      <p:sp>
        <p:nvSpPr>
          <p:cNvPr id="614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3204864" y="1"/>
            <a:ext cx="15540038" cy="692696"/>
          </a:xfrm>
        </p:spPr>
        <p:txBody>
          <a:bodyPr lIns="89965" tIns="44984" rIns="89965" bIns="44984"/>
          <a:lstStyle/>
          <a:p>
            <a:pPr algn="ctr" eaLnBrk="1" hangingPunct="1"/>
            <a:r>
              <a:rPr lang="ru-RU" b="1" dirty="0" smtClean="0">
                <a:solidFill>
                  <a:schemeClr val="tx1"/>
                </a:solidFill>
              </a:rPr>
              <a:t>Современные и</a:t>
            </a:r>
            <a:r>
              <a:rPr lang="ru-RU" sz="3600" b="1" dirty="0" smtClean="0">
                <a:solidFill>
                  <a:schemeClr val="tx1"/>
                </a:solidFill>
              </a:rPr>
              <a:t>нфокоммуникационные сети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grpSp>
        <p:nvGrpSpPr>
          <p:cNvPr id="6148" name="Group 156"/>
          <p:cNvGrpSpPr>
            <a:grpSpLocks/>
          </p:cNvGrpSpPr>
          <p:nvPr/>
        </p:nvGrpSpPr>
        <p:grpSpPr bwMode="auto">
          <a:xfrm>
            <a:off x="107950" y="908050"/>
            <a:ext cx="8961438" cy="5562600"/>
            <a:chOff x="0" y="816"/>
            <a:chExt cx="5645" cy="3504"/>
          </a:xfrm>
        </p:grpSpPr>
        <p:sp>
          <p:nvSpPr>
            <p:cNvPr id="6149" name="Oval 2"/>
            <p:cNvSpPr>
              <a:spLocks noChangeArrowheads="1"/>
            </p:cNvSpPr>
            <p:nvPr/>
          </p:nvSpPr>
          <p:spPr bwMode="auto">
            <a:xfrm>
              <a:off x="1344" y="3072"/>
              <a:ext cx="1152" cy="1152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50" name="Oval 3"/>
            <p:cNvSpPr>
              <a:spLocks noChangeArrowheads="1"/>
            </p:cNvSpPr>
            <p:nvPr/>
          </p:nvSpPr>
          <p:spPr bwMode="auto">
            <a:xfrm>
              <a:off x="2573" y="3216"/>
              <a:ext cx="1152" cy="105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51" name="Oval 4"/>
            <p:cNvSpPr>
              <a:spLocks noChangeArrowheads="1"/>
            </p:cNvSpPr>
            <p:nvPr/>
          </p:nvSpPr>
          <p:spPr bwMode="auto">
            <a:xfrm>
              <a:off x="3917" y="3120"/>
              <a:ext cx="1228" cy="12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52" name="Oval 5"/>
            <p:cNvSpPr>
              <a:spLocks noChangeArrowheads="1"/>
            </p:cNvSpPr>
            <p:nvPr/>
          </p:nvSpPr>
          <p:spPr bwMode="auto">
            <a:xfrm>
              <a:off x="4377" y="2024"/>
              <a:ext cx="1191" cy="105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53" name="Oval 6"/>
            <p:cNvSpPr>
              <a:spLocks noChangeArrowheads="1"/>
            </p:cNvSpPr>
            <p:nvPr/>
          </p:nvSpPr>
          <p:spPr bwMode="auto">
            <a:xfrm>
              <a:off x="192" y="2736"/>
              <a:ext cx="1113" cy="11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54" name="Oval 7"/>
            <p:cNvSpPr>
              <a:spLocks noChangeArrowheads="1"/>
            </p:cNvSpPr>
            <p:nvPr/>
          </p:nvSpPr>
          <p:spPr bwMode="auto">
            <a:xfrm>
              <a:off x="0" y="1525"/>
              <a:ext cx="1344" cy="100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55" name="Oval 8"/>
            <p:cNvSpPr>
              <a:spLocks noChangeArrowheads="1"/>
            </p:cNvSpPr>
            <p:nvPr/>
          </p:nvSpPr>
          <p:spPr bwMode="auto">
            <a:xfrm>
              <a:off x="4195" y="981"/>
              <a:ext cx="1306" cy="9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56" name="Oval 9"/>
            <p:cNvSpPr>
              <a:spLocks noChangeArrowheads="1"/>
            </p:cNvSpPr>
            <p:nvPr/>
          </p:nvSpPr>
          <p:spPr bwMode="auto">
            <a:xfrm>
              <a:off x="2880" y="816"/>
              <a:ext cx="1075" cy="96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57" name="Oval 10"/>
            <p:cNvSpPr>
              <a:spLocks noChangeArrowheads="1"/>
            </p:cNvSpPr>
            <p:nvPr/>
          </p:nvSpPr>
          <p:spPr bwMode="auto">
            <a:xfrm>
              <a:off x="1344" y="3120"/>
              <a:ext cx="1113" cy="816"/>
            </a:xfrm>
            <a:prstGeom prst="ellipse">
              <a:avLst/>
            </a:prstGeom>
            <a:solidFill>
              <a:srgbClr val="0000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grpSp>
          <p:nvGrpSpPr>
            <p:cNvPr id="6158" name="Group 55"/>
            <p:cNvGrpSpPr>
              <a:grpSpLocks/>
            </p:cNvGrpSpPr>
            <p:nvPr/>
          </p:nvGrpSpPr>
          <p:grpSpPr bwMode="auto">
            <a:xfrm>
              <a:off x="1459" y="3072"/>
              <a:ext cx="960" cy="816"/>
              <a:chOff x="761" y="3552"/>
              <a:chExt cx="1159" cy="816"/>
            </a:xfrm>
          </p:grpSpPr>
          <p:pic>
            <p:nvPicPr>
              <p:cNvPr id="6271" name="Picture 5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6" y="3552"/>
                <a:ext cx="115" cy="140"/>
              </a:xfrm>
              <a:prstGeom prst="rect">
                <a:avLst/>
              </a:prstGeom>
              <a:blipFill dpi="0" rotWithShape="0">
                <a:blip cstate="print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6272" name="Picture 5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" y="3581"/>
                <a:ext cx="115" cy="140"/>
              </a:xfrm>
              <a:prstGeom prst="rect">
                <a:avLst/>
              </a:prstGeom>
              <a:blipFill dpi="0" rotWithShape="0">
                <a:blip cstate="print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6273" name="Picture 5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7" y="3721"/>
                <a:ext cx="115" cy="140"/>
              </a:xfrm>
              <a:prstGeom prst="rect">
                <a:avLst/>
              </a:prstGeom>
              <a:blipFill dpi="0" rotWithShape="0">
                <a:blip cstate="print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6274" name="Picture 5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" y="3770"/>
                <a:ext cx="115" cy="140"/>
              </a:xfrm>
              <a:prstGeom prst="rect">
                <a:avLst/>
              </a:prstGeom>
              <a:blipFill dpi="0" rotWithShape="0">
                <a:blip cstate="print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6275" name="Picture 6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" y="3796"/>
                <a:ext cx="115" cy="140"/>
              </a:xfrm>
              <a:prstGeom prst="rect">
                <a:avLst/>
              </a:prstGeom>
              <a:blipFill dpi="0" rotWithShape="0">
                <a:blip cstate="print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6276" name="Picture 6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3936"/>
                <a:ext cx="115" cy="140"/>
              </a:xfrm>
              <a:prstGeom prst="rect">
                <a:avLst/>
              </a:prstGeom>
              <a:blipFill dpi="0" rotWithShape="0">
                <a:blip cstate="print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6277" name="Picture 6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8" y="3972"/>
                <a:ext cx="115" cy="140"/>
              </a:xfrm>
              <a:prstGeom prst="rect">
                <a:avLst/>
              </a:prstGeom>
              <a:blipFill dpi="0" rotWithShape="0">
                <a:blip cstate="print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6278" name="Picture 6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" y="3972"/>
                <a:ext cx="115" cy="140"/>
              </a:xfrm>
              <a:prstGeom prst="rect">
                <a:avLst/>
              </a:prstGeom>
              <a:blipFill dpi="0" rotWithShape="0">
                <a:blip cstate="print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cxnSp>
            <p:nvCxnSpPr>
              <p:cNvPr id="6279" name="AutoShape 64"/>
              <p:cNvCxnSpPr>
                <a:cxnSpLocks noChangeShapeType="1"/>
              </p:cNvCxnSpPr>
              <p:nvPr/>
            </p:nvCxnSpPr>
            <p:spPr bwMode="auto">
              <a:xfrm>
                <a:off x="1043" y="3721"/>
                <a:ext cx="174" cy="70"/>
              </a:xfrm>
              <a:prstGeom prst="straightConnector1">
                <a:avLst/>
              </a:prstGeom>
              <a:noFill/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0" name="AutoShape 65"/>
              <p:cNvCxnSpPr>
                <a:cxnSpLocks noChangeShapeType="1"/>
              </p:cNvCxnSpPr>
              <p:nvPr/>
            </p:nvCxnSpPr>
            <p:spPr bwMode="auto">
              <a:xfrm flipV="1">
                <a:off x="1032" y="3791"/>
                <a:ext cx="185" cy="75"/>
              </a:xfrm>
              <a:prstGeom prst="straightConnector1">
                <a:avLst/>
              </a:prstGeom>
              <a:noFill/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1" name="AutoShape 66"/>
              <p:cNvCxnSpPr>
                <a:cxnSpLocks noChangeShapeType="1"/>
              </p:cNvCxnSpPr>
              <p:nvPr/>
            </p:nvCxnSpPr>
            <p:spPr bwMode="auto">
              <a:xfrm>
                <a:off x="975" y="3936"/>
                <a:ext cx="7" cy="88"/>
              </a:xfrm>
              <a:prstGeom prst="straightConnector1">
                <a:avLst/>
              </a:prstGeom>
              <a:noFill/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2" name="AutoShape 67"/>
              <p:cNvCxnSpPr>
                <a:cxnSpLocks noChangeShapeType="1"/>
              </p:cNvCxnSpPr>
              <p:nvPr/>
            </p:nvCxnSpPr>
            <p:spPr bwMode="auto">
              <a:xfrm flipH="1">
                <a:off x="1069" y="4006"/>
                <a:ext cx="179" cy="36"/>
              </a:xfrm>
              <a:prstGeom prst="straightConnector1">
                <a:avLst/>
              </a:prstGeom>
              <a:noFill/>
              <a:ln w="12700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3" name="AutoShape 68"/>
              <p:cNvCxnSpPr>
                <a:cxnSpLocks noChangeShapeType="1"/>
              </p:cNvCxnSpPr>
              <p:nvPr/>
            </p:nvCxnSpPr>
            <p:spPr bwMode="auto">
              <a:xfrm flipH="1" flipV="1">
                <a:off x="1275" y="3861"/>
                <a:ext cx="31" cy="75"/>
              </a:xfrm>
              <a:prstGeom prst="straightConnector1">
                <a:avLst/>
              </a:prstGeom>
              <a:noFill/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4" name="AutoShape 69"/>
              <p:cNvCxnSpPr>
                <a:cxnSpLocks noChangeShapeType="1"/>
              </p:cNvCxnSpPr>
              <p:nvPr/>
            </p:nvCxnSpPr>
            <p:spPr bwMode="auto">
              <a:xfrm>
                <a:off x="1363" y="4006"/>
                <a:ext cx="155" cy="36"/>
              </a:xfrm>
              <a:prstGeom prst="straightConnector1">
                <a:avLst/>
              </a:prstGeom>
              <a:noFill/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5" name="AutoShape 70"/>
              <p:cNvCxnSpPr>
                <a:cxnSpLocks noChangeShapeType="1"/>
              </p:cNvCxnSpPr>
              <p:nvPr/>
            </p:nvCxnSpPr>
            <p:spPr bwMode="auto">
              <a:xfrm flipH="1">
                <a:off x="1576" y="3910"/>
                <a:ext cx="46" cy="62"/>
              </a:xfrm>
              <a:prstGeom prst="straightConnector1">
                <a:avLst/>
              </a:prstGeom>
              <a:noFill/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6" name="AutoShape 71"/>
              <p:cNvCxnSpPr>
                <a:cxnSpLocks noChangeShapeType="1"/>
              </p:cNvCxnSpPr>
              <p:nvPr/>
            </p:nvCxnSpPr>
            <p:spPr bwMode="auto">
              <a:xfrm flipH="1" flipV="1">
                <a:off x="1332" y="3791"/>
                <a:ext cx="232" cy="49"/>
              </a:xfrm>
              <a:prstGeom prst="straightConnector1">
                <a:avLst/>
              </a:prstGeom>
              <a:noFill/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7" name="AutoShape 72"/>
              <p:cNvCxnSpPr>
                <a:cxnSpLocks noChangeShapeType="1"/>
              </p:cNvCxnSpPr>
              <p:nvPr/>
            </p:nvCxnSpPr>
            <p:spPr bwMode="auto">
              <a:xfrm flipH="1" flipV="1">
                <a:off x="1494" y="3692"/>
                <a:ext cx="70" cy="148"/>
              </a:xfrm>
              <a:prstGeom prst="straightConnector1">
                <a:avLst/>
              </a:prstGeom>
              <a:noFill/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8" name="AutoShape 73"/>
              <p:cNvCxnSpPr>
                <a:cxnSpLocks noChangeShapeType="1"/>
              </p:cNvCxnSpPr>
              <p:nvPr/>
            </p:nvCxnSpPr>
            <p:spPr bwMode="auto">
              <a:xfrm flipH="1" flipV="1">
                <a:off x="1012" y="4112"/>
                <a:ext cx="92" cy="64"/>
              </a:xfrm>
              <a:prstGeom prst="straightConnector1">
                <a:avLst/>
              </a:prstGeom>
              <a:noFill/>
              <a:ln w="127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89" name="AutoShape 74"/>
              <p:cNvCxnSpPr>
                <a:cxnSpLocks noChangeShapeType="1"/>
              </p:cNvCxnSpPr>
              <p:nvPr/>
            </p:nvCxnSpPr>
            <p:spPr bwMode="auto">
              <a:xfrm flipV="1">
                <a:off x="912" y="4112"/>
                <a:ext cx="100" cy="64"/>
              </a:xfrm>
              <a:prstGeom prst="straightConnector1">
                <a:avLst/>
              </a:prstGeom>
              <a:noFill/>
              <a:ln w="127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90" name="AutoShape 75"/>
              <p:cNvCxnSpPr>
                <a:cxnSpLocks noChangeShapeType="1"/>
              </p:cNvCxnSpPr>
              <p:nvPr/>
            </p:nvCxnSpPr>
            <p:spPr bwMode="auto">
              <a:xfrm flipV="1">
                <a:off x="1296" y="4069"/>
                <a:ext cx="9" cy="107"/>
              </a:xfrm>
              <a:prstGeom prst="straightConnector1">
                <a:avLst/>
              </a:prstGeom>
              <a:noFill/>
              <a:ln w="127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91" name="AutoShape 76"/>
              <p:cNvCxnSpPr>
                <a:cxnSpLocks noChangeShapeType="1"/>
              </p:cNvCxnSpPr>
              <p:nvPr/>
            </p:nvCxnSpPr>
            <p:spPr bwMode="auto">
              <a:xfrm flipV="1">
                <a:off x="1440" y="4112"/>
                <a:ext cx="136" cy="64"/>
              </a:xfrm>
              <a:prstGeom prst="straightConnector1">
                <a:avLst/>
              </a:prstGeom>
              <a:noFill/>
              <a:ln w="127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92" name="AutoShape 77"/>
              <p:cNvCxnSpPr>
                <a:cxnSpLocks noChangeShapeType="1"/>
              </p:cNvCxnSpPr>
              <p:nvPr/>
            </p:nvCxnSpPr>
            <p:spPr bwMode="auto">
              <a:xfrm flipH="1" flipV="1">
                <a:off x="1576" y="4112"/>
                <a:ext cx="152" cy="64"/>
              </a:xfrm>
              <a:prstGeom prst="straightConnector1">
                <a:avLst/>
              </a:prstGeom>
              <a:noFill/>
              <a:ln w="127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6293" name="Picture 78" descr="MCj04360770000[1]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4184"/>
                <a:ext cx="19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94" name="Picture 79" descr="MCj04360750000[1]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" y="4176"/>
                <a:ext cx="15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95" name="Picture 80" descr="MCj04241920000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4162"/>
                <a:ext cx="192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96" name="Picture 81" descr="MCj04241920000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4162"/>
                <a:ext cx="192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97" name="Picture 82" descr="MCj04360770000[1]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4176"/>
                <a:ext cx="19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9" name="Line 83"/>
            <p:cNvSpPr>
              <a:spLocks noChangeShapeType="1"/>
            </p:cNvSpPr>
            <p:nvPr/>
          </p:nvSpPr>
          <p:spPr bwMode="auto">
            <a:xfrm flipV="1">
              <a:off x="1247" y="2659"/>
              <a:ext cx="750" cy="36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0" name="Line 84"/>
            <p:cNvSpPr>
              <a:spLocks noChangeShapeType="1"/>
            </p:cNvSpPr>
            <p:nvPr/>
          </p:nvSpPr>
          <p:spPr bwMode="auto">
            <a:xfrm flipV="1">
              <a:off x="2073" y="2688"/>
              <a:ext cx="192" cy="43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1" name="Line 85"/>
            <p:cNvSpPr>
              <a:spLocks noChangeShapeType="1"/>
            </p:cNvSpPr>
            <p:nvPr/>
          </p:nvSpPr>
          <p:spPr bwMode="auto">
            <a:xfrm>
              <a:off x="1247" y="2251"/>
              <a:ext cx="730" cy="14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2" name="Line 87"/>
            <p:cNvSpPr>
              <a:spLocks noChangeShapeType="1"/>
            </p:cNvSpPr>
            <p:nvPr/>
          </p:nvSpPr>
          <p:spPr bwMode="auto">
            <a:xfrm flipV="1">
              <a:off x="3787" y="1661"/>
              <a:ext cx="628" cy="68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3" name="Line 88"/>
            <p:cNvSpPr>
              <a:spLocks noChangeShapeType="1"/>
            </p:cNvSpPr>
            <p:nvPr/>
          </p:nvSpPr>
          <p:spPr bwMode="auto">
            <a:xfrm>
              <a:off x="4513" y="1207"/>
              <a:ext cx="0" cy="52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164" name="Group 89"/>
            <p:cNvGrpSpPr>
              <a:grpSpLocks/>
            </p:cNvGrpSpPr>
            <p:nvPr/>
          </p:nvGrpSpPr>
          <p:grpSpPr bwMode="auto">
            <a:xfrm>
              <a:off x="2727" y="3120"/>
              <a:ext cx="882" cy="832"/>
              <a:chOff x="3408" y="3120"/>
              <a:chExt cx="1104" cy="832"/>
            </a:xfrm>
          </p:grpSpPr>
          <p:sp>
            <p:nvSpPr>
              <p:cNvPr id="6265" name="Oval 90"/>
              <p:cNvSpPr>
                <a:spLocks noChangeArrowheads="1"/>
              </p:cNvSpPr>
              <p:nvPr/>
            </p:nvSpPr>
            <p:spPr bwMode="auto">
              <a:xfrm>
                <a:off x="3408" y="3648"/>
                <a:ext cx="576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66" name="Oval 91"/>
              <p:cNvSpPr>
                <a:spLocks noChangeArrowheads="1"/>
              </p:cNvSpPr>
              <p:nvPr/>
            </p:nvSpPr>
            <p:spPr bwMode="auto">
              <a:xfrm>
                <a:off x="3936" y="3648"/>
                <a:ext cx="576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pic>
            <p:nvPicPr>
              <p:cNvPr id="6267" name="Picture 92" descr="MCj04360770000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3798"/>
                <a:ext cx="24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68" name="Oval 93"/>
              <p:cNvSpPr>
                <a:spLocks noChangeArrowheads="1"/>
              </p:cNvSpPr>
              <p:nvPr/>
            </p:nvSpPr>
            <p:spPr bwMode="auto">
              <a:xfrm>
                <a:off x="3744" y="3456"/>
                <a:ext cx="576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pic>
            <p:nvPicPr>
              <p:cNvPr id="6269" name="Picture 94" descr="MCj04360770000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8" y="3744"/>
                <a:ext cx="24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70" name="Picture 9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3120"/>
                <a:ext cx="339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65" name="Line 96"/>
            <p:cNvSpPr>
              <a:spLocks noChangeShapeType="1"/>
            </p:cNvSpPr>
            <p:nvPr/>
          </p:nvSpPr>
          <p:spPr bwMode="auto">
            <a:xfrm flipH="1" flipV="1">
              <a:off x="3149" y="2784"/>
              <a:ext cx="0" cy="33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6" name="Line 97"/>
            <p:cNvSpPr>
              <a:spLocks noChangeShapeType="1"/>
            </p:cNvSpPr>
            <p:nvPr/>
          </p:nvSpPr>
          <p:spPr bwMode="auto">
            <a:xfrm flipH="1" flipV="1">
              <a:off x="3633" y="2523"/>
              <a:ext cx="531" cy="66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7" name="Line 98"/>
            <p:cNvSpPr>
              <a:spLocks noChangeShapeType="1"/>
            </p:cNvSpPr>
            <p:nvPr/>
          </p:nvSpPr>
          <p:spPr bwMode="auto">
            <a:xfrm>
              <a:off x="3833" y="2478"/>
              <a:ext cx="59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168" name="Group 99"/>
            <p:cNvGrpSpPr>
              <a:grpSpLocks/>
            </p:cNvGrpSpPr>
            <p:nvPr/>
          </p:nvGrpSpPr>
          <p:grpSpPr bwMode="auto">
            <a:xfrm>
              <a:off x="3016" y="1026"/>
              <a:ext cx="922" cy="631"/>
              <a:chOff x="3840" y="1152"/>
              <a:chExt cx="1152" cy="631"/>
            </a:xfrm>
          </p:grpSpPr>
          <p:sp>
            <p:nvSpPr>
              <p:cNvPr id="6259" name="Oval 100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1056" cy="288"/>
              </a:xfrm>
              <a:prstGeom prst="ellipse">
                <a:avLst/>
              </a:prstGeom>
              <a:solidFill>
                <a:srgbClr val="000000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pic>
            <p:nvPicPr>
              <p:cNvPr id="6260" name="Picture 101" descr="MCj04241920000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1152"/>
                <a:ext cx="288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61" name="Picture 102" descr="MCj04241920000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1344"/>
                <a:ext cx="288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262" name="Group 103"/>
              <p:cNvGrpSpPr>
                <a:grpSpLocks/>
              </p:cNvGrpSpPr>
              <p:nvPr/>
            </p:nvGrpSpPr>
            <p:grpSpPr bwMode="auto">
              <a:xfrm>
                <a:off x="4128" y="1529"/>
                <a:ext cx="336" cy="254"/>
                <a:chOff x="4272" y="1577"/>
                <a:chExt cx="336" cy="254"/>
              </a:xfrm>
            </p:grpSpPr>
            <p:sp>
              <p:nvSpPr>
                <p:cNvPr id="6263" name="Rectangle 104"/>
                <p:cNvSpPr>
                  <a:spLocks noChangeArrowheads="1"/>
                </p:cNvSpPr>
                <p:nvPr/>
              </p:nvSpPr>
              <p:spPr bwMode="auto">
                <a:xfrm>
                  <a:off x="4272" y="1591"/>
                  <a:ext cx="336" cy="24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Monotype Sorts" charset="2"/>
                    <a:buChar char="n"/>
                  </a:pPr>
                  <a:endParaRPr lang="ru-RU" sz="3500">
                    <a:ea typeface="SimSun" pitchFamily="2" charset="-122"/>
                  </a:endParaRPr>
                </a:p>
              </p:txBody>
            </p:sp>
            <p:pic>
              <p:nvPicPr>
                <p:cNvPr id="6264" name="Picture 105" descr="11954230371837963166linksys_wag54g_loic_mani_01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310" y="1577"/>
                  <a:ext cx="236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169" name="Text Box 106"/>
            <p:cNvSpPr txBox="1">
              <a:spLocks noChangeArrowheads="1"/>
            </p:cNvSpPr>
            <p:nvPr/>
          </p:nvSpPr>
          <p:spPr bwMode="auto">
            <a:xfrm>
              <a:off x="3334" y="857"/>
              <a:ext cx="42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en-US" altLang="ko-KR" b="1">
                  <a:ea typeface="SimSun" pitchFamily="2" charset="-122"/>
                </a:rPr>
                <a:t>WiFi</a:t>
              </a:r>
            </a:p>
          </p:txBody>
        </p:sp>
        <p:grpSp>
          <p:nvGrpSpPr>
            <p:cNvPr id="6170" name="Group 107"/>
            <p:cNvGrpSpPr>
              <a:grpSpLocks/>
            </p:cNvGrpSpPr>
            <p:nvPr/>
          </p:nvGrpSpPr>
          <p:grpSpPr bwMode="auto">
            <a:xfrm>
              <a:off x="192" y="1824"/>
              <a:ext cx="1074" cy="577"/>
              <a:chOff x="289" y="1967"/>
              <a:chExt cx="1343" cy="577"/>
            </a:xfrm>
          </p:grpSpPr>
          <p:sp>
            <p:nvSpPr>
              <p:cNvPr id="6255" name="Oval 108"/>
              <p:cNvSpPr>
                <a:spLocks noChangeArrowheads="1"/>
              </p:cNvSpPr>
              <p:nvPr/>
            </p:nvSpPr>
            <p:spPr bwMode="auto">
              <a:xfrm>
                <a:off x="385" y="2071"/>
                <a:ext cx="1104" cy="38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ko-KR" altLang="en-US" sz="3500">
                  <a:ea typeface="SimSun" pitchFamily="2" charset="-122"/>
                </a:endParaRPr>
              </a:p>
            </p:txBody>
          </p:sp>
          <p:pic>
            <p:nvPicPr>
              <p:cNvPr id="6256" name="Picture 109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" y="2008"/>
                <a:ext cx="288" cy="2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33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257" name="Picture 110" descr="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9" y="1967"/>
                <a:ext cx="383" cy="48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33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258" name="Picture 111" descr="Untitled-7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" y="2356"/>
                <a:ext cx="336" cy="18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33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171" name="Text Box 112"/>
            <p:cNvSpPr txBox="1">
              <a:spLocks noChangeArrowheads="1"/>
            </p:cNvSpPr>
            <p:nvPr/>
          </p:nvSpPr>
          <p:spPr bwMode="auto">
            <a:xfrm>
              <a:off x="423" y="1632"/>
              <a:ext cx="679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ru-RU" altLang="ko-KR" b="1" dirty="0" smtClean="0">
                  <a:ea typeface="SimSun" pitchFamily="2" charset="-122"/>
                </a:rPr>
                <a:t>ТВ-сети</a:t>
              </a:r>
              <a:endParaRPr kumimoji="1" lang="en-US" altLang="ko-KR" b="1" dirty="0">
                <a:ea typeface="Gulim" pitchFamily="34" charset="-127"/>
              </a:endParaRPr>
            </a:p>
          </p:txBody>
        </p:sp>
        <p:sp>
          <p:nvSpPr>
            <p:cNvPr id="6172" name="Text Box 113"/>
            <p:cNvSpPr txBox="1">
              <a:spLocks noChangeArrowheads="1"/>
            </p:cNvSpPr>
            <p:nvPr/>
          </p:nvSpPr>
          <p:spPr bwMode="auto">
            <a:xfrm>
              <a:off x="277" y="3294"/>
              <a:ext cx="789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en-US" altLang="ko-KR" sz="1200" b="1">
                  <a:ea typeface="SimSun" pitchFamily="2" charset="-122"/>
                </a:rPr>
                <a:t>Ad Hoc </a:t>
              </a:r>
              <a:r>
                <a:rPr kumimoji="1" lang="ru-RU" altLang="ko-KR" sz="1200" b="1"/>
                <a:t>и 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ru-RU" altLang="ko-KR" sz="1200" b="1"/>
                <a:t>сенсорные 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ru-RU" altLang="ko-KR" sz="1200" b="1"/>
                <a:t>сети</a:t>
              </a:r>
              <a:endParaRPr kumimoji="1" lang="en-US" altLang="ko-KR" sz="1200" b="1">
                <a:ea typeface="SimSun" pitchFamily="2" charset="-122"/>
              </a:endParaRPr>
            </a:p>
          </p:txBody>
        </p:sp>
        <p:sp>
          <p:nvSpPr>
            <p:cNvPr id="6173" name="Text Box 114"/>
            <p:cNvSpPr txBox="1">
              <a:spLocks noChangeArrowheads="1"/>
            </p:cNvSpPr>
            <p:nvPr/>
          </p:nvSpPr>
          <p:spPr bwMode="auto">
            <a:xfrm>
              <a:off x="1519" y="3929"/>
              <a:ext cx="84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en-US" altLang="ko-KR" b="1">
                  <a:ea typeface="SimSun" pitchFamily="2" charset="-122"/>
                </a:rPr>
                <a:t>Mesh </a:t>
              </a:r>
              <a:r>
                <a:rPr kumimoji="1" lang="ru-RU" altLang="ko-KR" b="1"/>
                <a:t>сети</a:t>
              </a:r>
              <a:endParaRPr kumimoji="1" lang="en-US" altLang="ko-KR" b="1">
                <a:ea typeface="SimSun" pitchFamily="2" charset="-122"/>
              </a:endParaRPr>
            </a:p>
          </p:txBody>
        </p:sp>
        <p:sp>
          <p:nvSpPr>
            <p:cNvPr id="6174" name="Text Box 115"/>
            <p:cNvSpPr txBox="1">
              <a:spLocks noChangeArrowheads="1"/>
            </p:cNvSpPr>
            <p:nvPr/>
          </p:nvSpPr>
          <p:spPr bwMode="auto">
            <a:xfrm>
              <a:off x="2540" y="3974"/>
              <a:ext cx="108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ru-RU" altLang="ko-KR" sz="1600" b="1" dirty="0">
                  <a:ea typeface="SimSun" pitchFamily="2" charset="-122"/>
                </a:rPr>
                <a:t>с</a:t>
              </a:r>
              <a:r>
                <a:rPr kumimoji="1" lang="ru-RU" altLang="ko-KR" sz="1600" b="1" dirty="0" smtClean="0">
                  <a:ea typeface="SimSun" pitchFamily="2" charset="-122"/>
                </a:rPr>
                <a:t>ети </a:t>
              </a:r>
              <a:r>
                <a:rPr kumimoji="1" lang="en-US" altLang="ko-KR" sz="1600" b="1" dirty="0" smtClean="0">
                  <a:ea typeface="SimSun" pitchFamily="2" charset="-122"/>
                </a:rPr>
                <a:t>5G</a:t>
              </a:r>
              <a:r>
                <a:rPr kumimoji="1" lang="ru-RU" altLang="ko-KR" sz="1600" b="1" dirty="0" smtClean="0">
                  <a:ea typeface="SimSun" pitchFamily="2" charset="-122"/>
                </a:rPr>
                <a:t> и </a:t>
              </a:r>
              <a:r>
                <a:rPr kumimoji="1" lang="en-US" altLang="ko-KR" sz="1600" b="1" dirty="0" smtClean="0">
                  <a:ea typeface="SimSun" pitchFamily="2" charset="-122"/>
                </a:rPr>
                <a:t>SON</a:t>
              </a:r>
              <a:endParaRPr kumimoji="1" lang="en-US" altLang="ko-KR" sz="1600" b="1" dirty="0">
                <a:ea typeface="SimSun" pitchFamily="2" charset="-122"/>
              </a:endParaRPr>
            </a:p>
          </p:txBody>
        </p:sp>
        <p:sp>
          <p:nvSpPr>
            <p:cNvPr id="6175" name="Text Box 116"/>
            <p:cNvSpPr txBox="1">
              <a:spLocks noChangeArrowheads="1"/>
            </p:cNvSpPr>
            <p:nvPr/>
          </p:nvSpPr>
          <p:spPr bwMode="auto">
            <a:xfrm>
              <a:off x="4150" y="3929"/>
              <a:ext cx="812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en-US" altLang="ko-KR" sz="1400" b="1" dirty="0" smtClean="0">
                  <a:ea typeface="SimSun" pitchFamily="2" charset="-122"/>
                </a:rPr>
                <a:t>2G/2.5|G/3G </a:t>
              </a:r>
              <a:r>
                <a:rPr kumimoji="1" lang="ru-RU" altLang="ko-KR" sz="1400" b="1" dirty="0"/>
                <a:t>сети</a:t>
              </a:r>
              <a:endParaRPr kumimoji="1" lang="en-US" altLang="ko-KR" sz="1400" b="1" dirty="0">
                <a:ea typeface="SimSun" pitchFamily="2" charset="-122"/>
              </a:endParaRPr>
            </a:p>
          </p:txBody>
        </p:sp>
        <p:sp>
          <p:nvSpPr>
            <p:cNvPr id="6176" name="Text Box 117"/>
            <p:cNvSpPr txBox="1">
              <a:spLocks noChangeArrowheads="1"/>
            </p:cNvSpPr>
            <p:nvPr/>
          </p:nvSpPr>
          <p:spPr bwMode="auto">
            <a:xfrm>
              <a:off x="4455" y="2784"/>
              <a:ext cx="1028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en-US" altLang="ko-KR" b="1">
                  <a:ea typeface="SimSun" pitchFamily="2" charset="-122"/>
                </a:rPr>
                <a:t>LTE; 4G </a:t>
              </a:r>
              <a:r>
                <a:rPr kumimoji="1" lang="ru-RU" altLang="ko-KR" b="1"/>
                <a:t>сети</a:t>
              </a:r>
              <a:endParaRPr kumimoji="1" lang="en-US" altLang="ko-KR" b="1">
                <a:ea typeface="Gulim" pitchFamily="34" charset="-127"/>
              </a:endParaRPr>
            </a:p>
          </p:txBody>
        </p:sp>
        <p:sp>
          <p:nvSpPr>
            <p:cNvPr id="6177" name="Oval 118"/>
            <p:cNvSpPr>
              <a:spLocks noChangeArrowheads="1"/>
            </p:cNvSpPr>
            <p:nvPr/>
          </p:nvSpPr>
          <p:spPr bwMode="auto">
            <a:xfrm>
              <a:off x="1421" y="864"/>
              <a:ext cx="1306" cy="1152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sp>
          <p:nvSpPr>
            <p:cNvPr id="6178" name="Oval 119"/>
            <p:cNvSpPr>
              <a:spLocks noChangeArrowheads="1"/>
            </p:cNvSpPr>
            <p:nvPr/>
          </p:nvSpPr>
          <p:spPr bwMode="auto">
            <a:xfrm>
              <a:off x="2841" y="1584"/>
              <a:ext cx="39" cy="4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Char char="n"/>
              </a:pPr>
              <a:endParaRPr lang="ru-RU" sz="3500">
                <a:ea typeface="SimSun" pitchFamily="2" charset="-122"/>
              </a:endParaRPr>
            </a:p>
          </p:txBody>
        </p:sp>
        <p:grpSp>
          <p:nvGrpSpPr>
            <p:cNvPr id="6179" name="Group 120"/>
            <p:cNvGrpSpPr>
              <a:grpSpLocks/>
            </p:cNvGrpSpPr>
            <p:nvPr/>
          </p:nvGrpSpPr>
          <p:grpSpPr bwMode="auto">
            <a:xfrm>
              <a:off x="1450" y="890"/>
              <a:ext cx="1067" cy="1056"/>
              <a:chOff x="2064" y="1008"/>
              <a:chExt cx="1334" cy="1056"/>
            </a:xfrm>
          </p:grpSpPr>
          <p:pic>
            <p:nvPicPr>
              <p:cNvPr id="6248" name="Picture 121" descr="MCj04348570000[1]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008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49" name="Oval 122"/>
              <p:cNvSpPr>
                <a:spLocks noChangeArrowheads="1"/>
              </p:cNvSpPr>
              <p:nvPr/>
            </p:nvSpPr>
            <p:spPr bwMode="auto">
              <a:xfrm>
                <a:off x="2208" y="1728"/>
                <a:ext cx="1008" cy="240"/>
              </a:xfrm>
              <a:prstGeom prst="ellipse">
                <a:avLst/>
              </a:prstGeom>
              <a:solidFill>
                <a:srgbClr val="000000">
                  <a:alpha val="39999"/>
                </a:srgbClr>
              </a:solidFill>
              <a:ln w="9525">
                <a:solidFill>
                  <a:srgbClr val="CC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pic>
            <p:nvPicPr>
              <p:cNvPr id="6250" name="Picture 123" descr="MPj04067680000[1]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392"/>
                <a:ext cx="326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" name="Picture 124" descr="MCj04360750000[1]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824"/>
                <a:ext cx="195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" name="Picture 125" descr="MCj04360770000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6493" flipH="1">
                <a:off x="2592" y="1872"/>
                <a:ext cx="24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53" name="Freeform 126"/>
              <p:cNvSpPr>
                <a:spLocks/>
              </p:cNvSpPr>
              <p:nvPr/>
            </p:nvSpPr>
            <p:spPr bwMode="auto">
              <a:xfrm>
                <a:off x="2640" y="1440"/>
                <a:ext cx="384" cy="144"/>
              </a:xfrm>
              <a:custGeom>
                <a:avLst/>
                <a:gdLst>
                  <a:gd name="T0" fmla="*/ 0 w 384"/>
                  <a:gd name="T1" fmla="*/ 0 h 144"/>
                  <a:gd name="T2" fmla="*/ 192 w 384"/>
                  <a:gd name="T3" fmla="*/ 96 h 144"/>
                  <a:gd name="T4" fmla="*/ 192 w 384"/>
                  <a:gd name="T5" fmla="*/ 48 h 144"/>
                  <a:gd name="T6" fmla="*/ 384 w 384"/>
                  <a:gd name="T7" fmla="*/ 144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144"/>
                  <a:gd name="T14" fmla="*/ 384 w 384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144">
                    <a:moveTo>
                      <a:pt x="0" y="0"/>
                    </a:moveTo>
                    <a:lnTo>
                      <a:pt x="192" y="96"/>
                    </a:lnTo>
                    <a:lnTo>
                      <a:pt x="192" y="48"/>
                    </a:lnTo>
                    <a:lnTo>
                      <a:pt x="384" y="144"/>
                    </a:lnTo>
                  </a:path>
                </a:pathLst>
              </a:cu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4" name="Freeform 127"/>
              <p:cNvSpPr>
                <a:spLocks/>
              </p:cNvSpPr>
              <p:nvPr/>
            </p:nvSpPr>
            <p:spPr bwMode="auto">
              <a:xfrm rot="1423224">
                <a:off x="2448" y="1584"/>
                <a:ext cx="288" cy="96"/>
              </a:xfrm>
              <a:custGeom>
                <a:avLst/>
                <a:gdLst>
                  <a:gd name="T0" fmla="*/ 0 w 384"/>
                  <a:gd name="T1" fmla="*/ 0 h 144"/>
                  <a:gd name="T2" fmla="*/ 2 w 384"/>
                  <a:gd name="T3" fmla="*/ 1 h 144"/>
                  <a:gd name="T4" fmla="*/ 2 w 384"/>
                  <a:gd name="T5" fmla="*/ 1 h 144"/>
                  <a:gd name="T6" fmla="*/ 5 w 384"/>
                  <a:gd name="T7" fmla="*/ 1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144"/>
                  <a:gd name="T14" fmla="*/ 384 w 384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144">
                    <a:moveTo>
                      <a:pt x="0" y="0"/>
                    </a:moveTo>
                    <a:lnTo>
                      <a:pt x="192" y="96"/>
                    </a:lnTo>
                    <a:lnTo>
                      <a:pt x="192" y="48"/>
                    </a:lnTo>
                    <a:lnTo>
                      <a:pt x="384" y="144"/>
                    </a:lnTo>
                  </a:path>
                </a:pathLst>
              </a:cu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180" name="Text Box 128"/>
            <p:cNvSpPr txBox="1">
              <a:spLocks noChangeArrowheads="1"/>
            </p:cNvSpPr>
            <p:nvPr/>
          </p:nvSpPr>
          <p:spPr bwMode="auto">
            <a:xfrm>
              <a:off x="1837" y="935"/>
              <a:ext cx="108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ru-RU" altLang="ko-KR" sz="1200" b="1"/>
                <a:t>Спутниковые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ru-RU" altLang="ko-KR" sz="1200" b="1"/>
                <a:t>сети</a:t>
              </a:r>
              <a:endParaRPr kumimoji="1" lang="en-US" altLang="ko-KR" sz="1200" b="1">
                <a:ea typeface="Gulim" pitchFamily="34" charset="-127"/>
              </a:endParaRPr>
            </a:p>
          </p:txBody>
        </p:sp>
        <p:grpSp>
          <p:nvGrpSpPr>
            <p:cNvPr id="6181" name="Group 129"/>
            <p:cNvGrpSpPr>
              <a:grpSpLocks/>
            </p:cNvGrpSpPr>
            <p:nvPr/>
          </p:nvGrpSpPr>
          <p:grpSpPr bwMode="auto">
            <a:xfrm>
              <a:off x="4263" y="1296"/>
              <a:ext cx="1113" cy="492"/>
              <a:chOff x="5376" y="1392"/>
              <a:chExt cx="1392" cy="492"/>
            </a:xfrm>
          </p:grpSpPr>
          <p:sp>
            <p:nvSpPr>
              <p:cNvPr id="6244" name="Oval 130"/>
              <p:cNvSpPr>
                <a:spLocks noChangeArrowheads="1"/>
              </p:cNvSpPr>
              <p:nvPr/>
            </p:nvSpPr>
            <p:spPr bwMode="auto">
              <a:xfrm>
                <a:off x="5616" y="1548"/>
                <a:ext cx="1056" cy="336"/>
              </a:xfrm>
              <a:prstGeom prst="ellipse">
                <a:avLst/>
              </a:prstGeom>
              <a:solidFill>
                <a:srgbClr val="000000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pic>
            <p:nvPicPr>
              <p:cNvPr id="6245" name="Picture 131" descr="MCj04241920000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" y="1392"/>
                <a:ext cx="240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6" name="Picture 132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2" y="1632"/>
                <a:ext cx="33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6247" name="Object 3"/>
              <p:cNvGraphicFramePr>
                <a:graphicFrameLocks noChangeAspect="1"/>
              </p:cNvGraphicFramePr>
              <p:nvPr/>
            </p:nvGraphicFramePr>
            <p:xfrm>
              <a:off x="5376" y="1551"/>
              <a:ext cx="480" cy="333"/>
            </p:xfrm>
            <a:graphic>
              <a:graphicData uri="http://schemas.openxmlformats.org/presentationml/2006/ole">
                <p:oleObj spid="_x0000_s1099" name="Photo Editor Photo" r:id="rId18" imgW="1905266" imgH="1324160" progId="">
                  <p:embed/>
                </p:oleObj>
              </a:graphicData>
            </a:graphic>
          </p:graphicFrame>
        </p:grpSp>
        <p:sp>
          <p:nvSpPr>
            <p:cNvPr id="6182" name="Text Box 134"/>
            <p:cNvSpPr txBox="1">
              <a:spLocks noChangeArrowheads="1"/>
            </p:cNvSpPr>
            <p:nvPr/>
          </p:nvSpPr>
          <p:spPr bwMode="auto">
            <a:xfrm>
              <a:off x="4647" y="1056"/>
              <a:ext cx="612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kumimoji="1" lang="en-US" altLang="ko-KR" b="1">
                  <a:ea typeface="SimSun" pitchFamily="2" charset="-122"/>
                </a:rPr>
                <a:t>WiMAX</a:t>
              </a:r>
            </a:p>
          </p:txBody>
        </p:sp>
        <p:grpSp>
          <p:nvGrpSpPr>
            <p:cNvPr id="6183" name="Group 135"/>
            <p:cNvGrpSpPr>
              <a:grpSpLocks/>
            </p:cNvGrpSpPr>
            <p:nvPr/>
          </p:nvGrpSpPr>
          <p:grpSpPr bwMode="auto">
            <a:xfrm>
              <a:off x="4109" y="3146"/>
              <a:ext cx="1075" cy="805"/>
              <a:chOff x="4992" y="3216"/>
              <a:chExt cx="1344" cy="805"/>
            </a:xfrm>
          </p:grpSpPr>
          <p:sp>
            <p:nvSpPr>
              <p:cNvPr id="6237" name="Oval 136"/>
              <p:cNvSpPr>
                <a:spLocks noChangeArrowheads="1"/>
              </p:cNvSpPr>
              <p:nvPr/>
            </p:nvSpPr>
            <p:spPr bwMode="auto">
              <a:xfrm>
                <a:off x="4992" y="3600"/>
                <a:ext cx="528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38" name="Oval 137"/>
              <p:cNvSpPr>
                <a:spLocks noChangeArrowheads="1"/>
              </p:cNvSpPr>
              <p:nvPr/>
            </p:nvSpPr>
            <p:spPr bwMode="auto">
              <a:xfrm>
                <a:off x="5472" y="3552"/>
                <a:ext cx="528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39" name="Oval 138"/>
              <p:cNvSpPr>
                <a:spLocks noChangeArrowheads="1"/>
              </p:cNvSpPr>
              <p:nvPr/>
            </p:nvSpPr>
            <p:spPr bwMode="auto">
              <a:xfrm>
                <a:off x="5184" y="3408"/>
                <a:ext cx="528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pic>
            <p:nvPicPr>
              <p:cNvPr id="6240" name="Picture 139" descr="MCj04241920000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792"/>
                <a:ext cx="240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1" name="Picture 140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2" y="3216"/>
                <a:ext cx="299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6242" name="Object 2"/>
              <p:cNvGraphicFramePr>
                <a:graphicFrameLocks noChangeAspect="1"/>
              </p:cNvGraphicFramePr>
              <p:nvPr/>
            </p:nvGraphicFramePr>
            <p:xfrm>
              <a:off x="5904" y="3600"/>
              <a:ext cx="432" cy="421"/>
            </p:xfrm>
            <a:graphic>
              <a:graphicData uri="http://schemas.openxmlformats.org/presentationml/2006/ole">
                <p:oleObj spid="_x0000_s1100" name="Image" r:id="rId19" imgW="8673016" imgH="8457143" progId="">
                  <p:embed/>
                </p:oleObj>
              </a:graphicData>
            </a:graphic>
          </p:graphicFrame>
          <p:pic>
            <p:nvPicPr>
              <p:cNvPr id="6243" name="Picture 142" descr="MCj04360770000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8" y="3446"/>
                <a:ext cx="24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84" name="Line 143"/>
            <p:cNvSpPr>
              <a:spLocks noChangeShapeType="1"/>
            </p:cNvSpPr>
            <p:nvPr/>
          </p:nvSpPr>
          <p:spPr bwMode="auto">
            <a:xfrm>
              <a:off x="2517" y="1706"/>
              <a:ext cx="153" cy="52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185" name="Group 144"/>
            <p:cNvGrpSpPr>
              <a:grpSpLocks/>
            </p:cNvGrpSpPr>
            <p:nvPr/>
          </p:nvGrpSpPr>
          <p:grpSpPr bwMode="auto">
            <a:xfrm>
              <a:off x="4416" y="2160"/>
              <a:ext cx="1229" cy="610"/>
              <a:chOff x="5472" y="2160"/>
              <a:chExt cx="1536" cy="610"/>
            </a:xfrm>
          </p:grpSpPr>
          <p:sp>
            <p:nvSpPr>
              <p:cNvPr id="6230" name="Oval 145"/>
              <p:cNvSpPr>
                <a:spLocks noChangeArrowheads="1"/>
              </p:cNvSpPr>
              <p:nvPr/>
            </p:nvSpPr>
            <p:spPr bwMode="auto">
              <a:xfrm>
                <a:off x="5712" y="2448"/>
                <a:ext cx="528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31" name="Oval 146"/>
              <p:cNvSpPr>
                <a:spLocks noChangeArrowheads="1"/>
              </p:cNvSpPr>
              <p:nvPr/>
            </p:nvSpPr>
            <p:spPr bwMode="auto">
              <a:xfrm>
                <a:off x="6144" y="2496"/>
                <a:ext cx="528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32" name="Oval 147"/>
              <p:cNvSpPr>
                <a:spLocks noChangeArrowheads="1"/>
              </p:cNvSpPr>
              <p:nvPr/>
            </p:nvSpPr>
            <p:spPr bwMode="auto">
              <a:xfrm>
                <a:off x="5952" y="2304"/>
                <a:ext cx="528" cy="240"/>
              </a:xfrm>
              <a:prstGeom prst="ellipse">
                <a:avLst/>
              </a:prstGeom>
              <a:solidFill>
                <a:srgbClr val="000000">
                  <a:alpha val="67842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pic>
            <p:nvPicPr>
              <p:cNvPr id="6233" name="Picture 148" descr="MCj04241920000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" y="2160"/>
                <a:ext cx="240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34" name="Picture 149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2" y="2256"/>
                <a:ext cx="299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35" name="Picture 150" descr="MCj04241920000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4" y="2592"/>
                <a:ext cx="240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36" name="Picture 151" descr="Untitled-9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" y="2208"/>
                <a:ext cx="480" cy="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86" name="Group 154"/>
            <p:cNvGrpSpPr>
              <a:grpSpLocks/>
            </p:cNvGrpSpPr>
            <p:nvPr/>
          </p:nvGrpSpPr>
          <p:grpSpPr bwMode="auto">
            <a:xfrm>
              <a:off x="1837" y="2115"/>
              <a:ext cx="2115" cy="720"/>
              <a:chOff x="1837" y="2115"/>
              <a:chExt cx="2115" cy="720"/>
            </a:xfrm>
          </p:grpSpPr>
          <p:sp>
            <p:nvSpPr>
              <p:cNvPr id="6228" name="AutoShape 12"/>
              <p:cNvSpPr>
                <a:spLocks noChangeArrowheads="1"/>
              </p:cNvSpPr>
              <p:nvPr/>
            </p:nvSpPr>
            <p:spPr bwMode="auto">
              <a:xfrm>
                <a:off x="1837" y="2115"/>
                <a:ext cx="2112" cy="720"/>
              </a:xfrm>
              <a:prstGeom prst="cloudCallout">
                <a:avLst>
                  <a:gd name="adj1" fmla="val 21023"/>
                  <a:gd name="adj2" fmla="val -56250"/>
                </a:avLst>
              </a:pr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None/>
                </a:pPr>
                <a:endParaRPr lang="en-US" altLang="ko-KR" sz="2000">
                  <a:solidFill>
                    <a:schemeClr val="bg2"/>
                  </a:solidFill>
                  <a:ea typeface="SimSun" pitchFamily="2" charset="-122"/>
                </a:endParaRPr>
              </a:p>
            </p:txBody>
          </p:sp>
          <p:sp>
            <p:nvSpPr>
              <p:cNvPr id="6229" name="Rectangle 86"/>
              <p:cNvSpPr>
                <a:spLocks noChangeArrowheads="1"/>
              </p:cNvSpPr>
              <p:nvPr/>
            </p:nvSpPr>
            <p:spPr bwMode="auto">
              <a:xfrm>
                <a:off x="1982" y="2307"/>
                <a:ext cx="1970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None/>
                </a:pPr>
                <a:r>
                  <a:rPr lang="ru-RU" altLang="ko-KR" sz="2800" dirty="0" smtClean="0">
                    <a:solidFill>
                      <a:schemeClr val="bg2"/>
                    </a:solidFill>
                  </a:rPr>
                  <a:t>ТфОП</a:t>
                </a:r>
                <a:endParaRPr lang="en-US" altLang="ko-KR" sz="2800" dirty="0">
                  <a:solidFill>
                    <a:schemeClr val="bg2"/>
                  </a:solidFill>
                  <a:ea typeface="SimSun" pitchFamily="2" charset="-122"/>
                </a:endParaRPr>
              </a:p>
            </p:txBody>
          </p:sp>
        </p:grpSp>
        <p:grpSp>
          <p:nvGrpSpPr>
            <p:cNvPr id="6187" name="Group 155"/>
            <p:cNvGrpSpPr>
              <a:grpSpLocks/>
            </p:cNvGrpSpPr>
            <p:nvPr/>
          </p:nvGrpSpPr>
          <p:grpSpPr bwMode="auto">
            <a:xfrm>
              <a:off x="340" y="2795"/>
              <a:ext cx="779" cy="433"/>
              <a:chOff x="431" y="2840"/>
              <a:chExt cx="779" cy="433"/>
            </a:xfrm>
          </p:grpSpPr>
          <p:sp>
            <p:nvSpPr>
              <p:cNvPr id="6188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31" y="2840"/>
                <a:ext cx="663" cy="4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65 w 21600"/>
                  <a:gd name="T13" fmla="*/ 3242 h 21600"/>
                  <a:gd name="T14" fmla="*/ 17104 w 21600"/>
                  <a:gd name="T15" fmla="*/ 1736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-1" y="8613"/>
                      <a:pt x="-1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4" y="13940"/>
                      <a:pt x="474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299"/>
                      <a:pt x="6247" y="20299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6"/>
                      <a:pt x="11036" y="21596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6"/>
                      <a:pt x="15802" y="18946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-1"/>
                      <a:pt x="16758" y="-1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-1"/>
                      <a:pt x="13174" y="-1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49"/>
                      <a:pt x="9358" y="649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1"/>
                      <a:pt x="5288" y="1971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09"/>
                      <a:pt x="2172" y="13109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9" name="Oval 15"/>
              <p:cNvSpPr>
                <a:spLocks noChangeArrowheads="1"/>
              </p:cNvSpPr>
              <p:nvPr/>
            </p:nvSpPr>
            <p:spPr bwMode="auto">
              <a:xfrm>
                <a:off x="792" y="3010"/>
                <a:ext cx="25" cy="20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190" name="Oval 16"/>
              <p:cNvSpPr>
                <a:spLocks noChangeArrowheads="1"/>
              </p:cNvSpPr>
              <p:nvPr/>
            </p:nvSpPr>
            <p:spPr bwMode="auto">
              <a:xfrm>
                <a:off x="907" y="2976"/>
                <a:ext cx="26" cy="20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191" name="Oval 17"/>
              <p:cNvSpPr>
                <a:spLocks noChangeArrowheads="1"/>
              </p:cNvSpPr>
              <p:nvPr/>
            </p:nvSpPr>
            <p:spPr bwMode="auto">
              <a:xfrm>
                <a:off x="706" y="3043"/>
                <a:ext cx="26" cy="20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192" name="Oval 18"/>
              <p:cNvSpPr>
                <a:spLocks noChangeArrowheads="1"/>
              </p:cNvSpPr>
              <p:nvPr/>
            </p:nvSpPr>
            <p:spPr bwMode="auto">
              <a:xfrm>
                <a:off x="656" y="3105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193" name="Oval 19"/>
              <p:cNvSpPr>
                <a:spLocks noChangeArrowheads="1"/>
              </p:cNvSpPr>
              <p:nvPr/>
            </p:nvSpPr>
            <p:spPr bwMode="auto">
              <a:xfrm>
                <a:off x="577" y="3063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194" name="Oval 20"/>
              <p:cNvSpPr>
                <a:spLocks noChangeArrowheads="1"/>
              </p:cNvSpPr>
              <p:nvPr/>
            </p:nvSpPr>
            <p:spPr bwMode="auto">
              <a:xfrm>
                <a:off x="463" y="3060"/>
                <a:ext cx="25" cy="20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768023" name="Line 22"/>
              <p:cNvSpPr>
                <a:spLocks noChangeShapeType="1"/>
              </p:cNvSpPr>
              <p:nvPr/>
            </p:nvSpPr>
            <p:spPr bwMode="auto">
              <a:xfrm>
                <a:off x="483" y="3069"/>
                <a:ext cx="96" cy="5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8024" name="Line 23"/>
              <p:cNvSpPr>
                <a:spLocks noChangeShapeType="1"/>
              </p:cNvSpPr>
              <p:nvPr/>
            </p:nvSpPr>
            <p:spPr bwMode="auto">
              <a:xfrm>
                <a:off x="604" y="3077"/>
                <a:ext cx="51" cy="3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8025" name="Line 24"/>
              <p:cNvSpPr>
                <a:spLocks noChangeShapeType="1"/>
              </p:cNvSpPr>
              <p:nvPr/>
            </p:nvSpPr>
            <p:spPr bwMode="auto">
              <a:xfrm flipV="1">
                <a:off x="676" y="3061"/>
                <a:ext cx="32" cy="4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8026" name="Line 25"/>
              <p:cNvSpPr>
                <a:spLocks noChangeShapeType="1"/>
              </p:cNvSpPr>
              <p:nvPr/>
            </p:nvSpPr>
            <p:spPr bwMode="auto">
              <a:xfrm flipV="1">
                <a:off x="724" y="3021"/>
                <a:ext cx="68" cy="27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8027" name="Line 26"/>
              <p:cNvSpPr>
                <a:spLocks noChangeShapeType="1"/>
              </p:cNvSpPr>
              <p:nvPr/>
            </p:nvSpPr>
            <p:spPr bwMode="auto">
              <a:xfrm flipV="1">
                <a:off x="813" y="2989"/>
                <a:ext cx="100" cy="26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200" name="Oval 27"/>
              <p:cNvSpPr>
                <a:spLocks noChangeArrowheads="1"/>
              </p:cNvSpPr>
              <p:nvPr/>
            </p:nvSpPr>
            <p:spPr bwMode="auto">
              <a:xfrm>
                <a:off x="951" y="3021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1" name="Oval 28"/>
              <p:cNvSpPr>
                <a:spLocks noChangeArrowheads="1"/>
              </p:cNvSpPr>
              <p:nvPr/>
            </p:nvSpPr>
            <p:spPr bwMode="auto">
              <a:xfrm>
                <a:off x="994" y="3054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2" name="Oval 29"/>
              <p:cNvSpPr>
                <a:spLocks noChangeArrowheads="1"/>
              </p:cNvSpPr>
              <p:nvPr/>
            </p:nvSpPr>
            <p:spPr bwMode="auto">
              <a:xfrm>
                <a:off x="897" y="3087"/>
                <a:ext cx="26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3" name="Oval 30"/>
              <p:cNvSpPr>
                <a:spLocks noChangeArrowheads="1"/>
              </p:cNvSpPr>
              <p:nvPr/>
            </p:nvSpPr>
            <p:spPr bwMode="auto">
              <a:xfrm>
                <a:off x="940" y="3129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4" name="Oval 31"/>
              <p:cNvSpPr>
                <a:spLocks noChangeArrowheads="1"/>
              </p:cNvSpPr>
              <p:nvPr/>
            </p:nvSpPr>
            <p:spPr bwMode="auto">
              <a:xfrm>
                <a:off x="811" y="3068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5" name="Oval 32"/>
              <p:cNvSpPr>
                <a:spLocks noChangeArrowheads="1"/>
              </p:cNvSpPr>
              <p:nvPr/>
            </p:nvSpPr>
            <p:spPr bwMode="auto">
              <a:xfrm>
                <a:off x="843" y="3126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6" name="Oval 33"/>
              <p:cNvSpPr>
                <a:spLocks noChangeArrowheads="1"/>
              </p:cNvSpPr>
              <p:nvPr/>
            </p:nvSpPr>
            <p:spPr bwMode="auto">
              <a:xfrm>
                <a:off x="764" y="3162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7" name="Oval 34"/>
              <p:cNvSpPr>
                <a:spLocks noChangeArrowheads="1"/>
              </p:cNvSpPr>
              <p:nvPr/>
            </p:nvSpPr>
            <p:spPr bwMode="auto">
              <a:xfrm>
                <a:off x="761" y="3112"/>
                <a:ext cx="25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8" name="Oval 35"/>
              <p:cNvSpPr>
                <a:spLocks noChangeArrowheads="1"/>
              </p:cNvSpPr>
              <p:nvPr/>
            </p:nvSpPr>
            <p:spPr bwMode="auto">
              <a:xfrm>
                <a:off x="643" y="3162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09" name="Oval 36"/>
              <p:cNvSpPr>
                <a:spLocks noChangeArrowheads="1"/>
              </p:cNvSpPr>
              <p:nvPr/>
            </p:nvSpPr>
            <p:spPr bwMode="auto">
              <a:xfrm>
                <a:off x="571" y="3126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0" name="Oval 37"/>
              <p:cNvSpPr>
                <a:spLocks noChangeArrowheads="1"/>
              </p:cNvSpPr>
              <p:nvPr/>
            </p:nvSpPr>
            <p:spPr bwMode="auto">
              <a:xfrm>
                <a:off x="614" y="3198"/>
                <a:ext cx="25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1" name="Oval 38"/>
              <p:cNvSpPr>
                <a:spLocks noChangeArrowheads="1"/>
              </p:cNvSpPr>
              <p:nvPr/>
            </p:nvSpPr>
            <p:spPr bwMode="auto">
              <a:xfrm>
                <a:off x="764" y="3231"/>
                <a:ext cx="25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2" name="Oval 39"/>
              <p:cNvSpPr>
                <a:spLocks noChangeArrowheads="1"/>
              </p:cNvSpPr>
              <p:nvPr/>
            </p:nvSpPr>
            <p:spPr bwMode="auto">
              <a:xfrm>
                <a:off x="940" y="2876"/>
                <a:ext cx="25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3" name="Oval 40"/>
              <p:cNvSpPr>
                <a:spLocks noChangeArrowheads="1"/>
              </p:cNvSpPr>
              <p:nvPr/>
            </p:nvSpPr>
            <p:spPr bwMode="auto">
              <a:xfrm flipH="1">
                <a:off x="983" y="2918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4" name="Oval 41"/>
              <p:cNvSpPr>
                <a:spLocks noChangeArrowheads="1"/>
              </p:cNvSpPr>
              <p:nvPr/>
            </p:nvSpPr>
            <p:spPr bwMode="auto">
              <a:xfrm>
                <a:off x="887" y="2915"/>
                <a:ext cx="24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5" name="Oval 42"/>
              <p:cNvSpPr>
                <a:spLocks noChangeArrowheads="1"/>
              </p:cNvSpPr>
              <p:nvPr/>
            </p:nvSpPr>
            <p:spPr bwMode="auto">
              <a:xfrm>
                <a:off x="807" y="2951"/>
                <a:ext cx="26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6" name="Oval 43"/>
              <p:cNvSpPr>
                <a:spLocks noChangeArrowheads="1"/>
              </p:cNvSpPr>
              <p:nvPr/>
            </p:nvSpPr>
            <p:spPr bwMode="auto">
              <a:xfrm>
                <a:off x="804" y="2901"/>
                <a:ext cx="25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7" name="Oval 44"/>
              <p:cNvSpPr>
                <a:spLocks noChangeArrowheads="1"/>
              </p:cNvSpPr>
              <p:nvPr/>
            </p:nvSpPr>
            <p:spPr bwMode="auto">
              <a:xfrm>
                <a:off x="704" y="2893"/>
                <a:ext cx="24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8" name="Oval 45"/>
              <p:cNvSpPr>
                <a:spLocks noChangeArrowheads="1"/>
              </p:cNvSpPr>
              <p:nvPr/>
            </p:nvSpPr>
            <p:spPr bwMode="auto">
              <a:xfrm>
                <a:off x="747" y="2935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19" name="Oval 46"/>
              <p:cNvSpPr>
                <a:spLocks noChangeArrowheads="1"/>
              </p:cNvSpPr>
              <p:nvPr/>
            </p:nvSpPr>
            <p:spPr bwMode="auto">
              <a:xfrm>
                <a:off x="650" y="2932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20" name="Oval 47"/>
              <p:cNvSpPr>
                <a:spLocks noChangeArrowheads="1"/>
              </p:cNvSpPr>
              <p:nvPr/>
            </p:nvSpPr>
            <p:spPr bwMode="auto">
              <a:xfrm>
                <a:off x="571" y="2968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21" name="Oval 48"/>
              <p:cNvSpPr>
                <a:spLocks noChangeArrowheads="1"/>
              </p:cNvSpPr>
              <p:nvPr/>
            </p:nvSpPr>
            <p:spPr bwMode="auto">
              <a:xfrm>
                <a:off x="567" y="2918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22" name="Oval 49"/>
              <p:cNvSpPr>
                <a:spLocks noChangeArrowheads="1"/>
              </p:cNvSpPr>
              <p:nvPr/>
            </p:nvSpPr>
            <p:spPr bwMode="auto">
              <a:xfrm>
                <a:off x="628" y="2965"/>
                <a:ext cx="25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23" name="Oval 50"/>
              <p:cNvSpPr>
                <a:spLocks noChangeArrowheads="1"/>
              </p:cNvSpPr>
              <p:nvPr/>
            </p:nvSpPr>
            <p:spPr bwMode="auto">
              <a:xfrm>
                <a:off x="672" y="3007"/>
                <a:ext cx="24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24" name="Oval 51"/>
              <p:cNvSpPr>
                <a:spLocks noChangeArrowheads="1"/>
              </p:cNvSpPr>
              <p:nvPr/>
            </p:nvSpPr>
            <p:spPr bwMode="auto">
              <a:xfrm>
                <a:off x="575" y="3004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25" name="Oval 52"/>
              <p:cNvSpPr>
                <a:spLocks noChangeArrowheads="1"/>
              </p:cNvSpPr>
              <p:nvPr/>
            </p:nvSpPr>
            <p:spPr bwMode="auto">
              <a:xfrm>
                <a:off x="496" y="3040"/>
                <a:ext cx="25" cy="1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6226" name="Oval 53"/>
              <p:cNvSpPr>
                <a:spLocks noChangeArrowheads="1"/>
              </p:cNvSpPr>
              <p:nvPr/>
            </p:nvSpPr>
            <p:spPr bwMode="auto">
              <a:xfrm>
                <a:off x="493" y="2990"/>
                <a:ext cx="24" cy="2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Monotype Sorts" charset="2"/>
                  <a:buChar char="n"/>
                </a:pPr>
                <a:endParaRPr lang="ru-RU" sz="3500">
                  <a:ea typeface="SimSun" pitchFamily="2" charset="-122"/>
                </a:endParaRPr>
              </a:p>
            </p:txBody>
          </p:sp>
          <p:sp>
            <p:nvSpPr>
              <p:cNvPr id="768055" name="Line 54"/>
              <p:cNvSpPr>
                <a:spLocks noChangeShapeType="1"/>
              </p:cNvSpPr>
              <p:nvPr/>
            </p:nvSpPr>
            <p:spPr bwMode="auto">
              <a:xfrm>
                <a:off x="941" y="2985"/>
                <a:ext cx="269" cy="4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132819844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692696"/>
          </a:xfrm>
          <a:extLst/>
        </p:spPr>
        <p:txBody>
          <a:bodyPr anchor="t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</a:rPr>
              <a:t>Инфокоммуникационные сети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2010-х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56323" name="Группа 8"/>
          <p:cNvGrpSpPr>
            <a:grpSpLocks/>
          </p:cNvGrpSpPr>
          <p:nvPr/>
        </p:nvGrpSpPr>
        <p:grpSpPr bwMode="auto">
          <a:xfrm>
            <a:off x="0" y="764704"/>
            <a:ext cx="9144000" cy="6093296"/>
            <a:chOff x="597148" y="1142983"/>
            <a:chExt cx="7848873" cy="5353481"/>
          </a:xfrm>
        </p:grpSpPr>
        <p:pic>
          <p:nvPicPr>
            <p:cNvPr id="1244" name="Picture 220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597148" y="1142983"/>
              <a:ext cx="7848873" cy="5353481"/>
            </a:xfrm>
            <a:prstGeom prst="round2DiagRect">
              <a:avLst>
                <a:gd name="adj1" fmla="val 11226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56325" name="TextBox 7"/>
            <p:cNvSpPr txBox="1">
              <a:spLocks noChangeArrowheads="1"/>
            </p:cNvSpPr>
            <p:nvPr/>
          </p:nvSpPr>
          <p:spPr bwMode="auto">
            <a:xfrm>
              <a:off x="6572264" y="5358814"/>
              <a:ext cx="1428760" cy="7848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1600" b="1">
                  <a:solidFill>
                    <a:srgbClr val="0033CC"/>
                  </a:solidFill>
                </a:rPr>
                <a:t>Наносети</a:t>
              </a:r>
            </a:p>
            <a:p>
              <a:pPr algn="ctr" eaLnBrk="1" hangingPunct="1"/>
              <a:endParaRPr lang="ru-RU" b="1" i="1">
                <a:solidFill>
                  <a:srgbClr val="0033CC"/>
                </a:solidFill>
              </a:endParaRPr>
            </a:p>
            <a:p>
              <a:pPr algn="ctr" eaLnBrk="1" hangingPunct="1">
                <a:spcAft>
                  <a:spcPts val="600"/>
                </a:spcAft>
              </a:pPr>
              <a:r>
                <a:rPr lang="ru-RU" sz="1100" i="1">
                  <a:solidFill>
                    <a:srgbClr val="0033CC"/>
                  </a:solidFill>
                </a:rPr>
                <a:t>сети 2020-х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83716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-41848" y="-827585"/>
            <a:ext cx="219633" cy="45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4540770"/>
              </p:ext>
            </p:extLst>
          </p:nvPr>
        </p:nvGraphicFramePr>
        <p:xfrm>
          <a:off x="0" y="692696"/>
          <a:ext cx="9093391" cy="6165303"/>
        </p:xfrm>
        <a:graphic>
          <a:graphicData uri="http://schemas.openxmlformats.org/presentationml/2006/ole">
            <p:oleObj spid="_x0000_s4138" name="Visio" r:id="rId3" imgW="5104890" imgH="3178834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7020" y="0"/>
            <a:ext cx="8376733" cy="66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Интернет вещей</a:t>
            </a: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- </a:t>
            </a:r>
            <a:r>
              <a:rPr lang="en-US" sz="3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IoT</a:t>
            </a:r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(Y.2060)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52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USN-use-ru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0728"/>
            <a:ext cx="9144000" cy="5877272"/>
          </a:xfrm>
          <a:noFill/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668003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Всепроникающие сенсорные сети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3033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>
                <a:latin typeface="Calibri" charset="0"/>
              </a:rPr>
              <a:t>Услуги</a:t>
            </a:r>
            <a:r>
              <a:rPr lang="en-US">
                <a:latin typeface="Tw Cen MT" charset="0"/>
              </a:rPr>
              <a:t> VANET</a:t>
            </a:r>
            <a:endParaRPr lang="ru-RU">
              <a:latin typeface="Calibri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700">
                <a:latin typeface="Calibri" charset="0"/>
              </a:rPr>
              <a:t>Обеспечение безопасности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>
                <a:latin typeface="Calibri" charset="0"/>
              </a:rPr>
              <a:t>помощь водителю (навигация, объезд массовых столкновений, изменение дорожной разметки)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>
                <a:latin typeface="Calibri" charset="0"/>
              </a:rPr>
              <a:t>информационная поддержка водителя (скоростной режим, информация о проведении дорожных работ)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>
                <a:latin typeface="Calibri" charset="0"/>
              </a:rPr>
              <a:t>Предупредительная сигнализация (аварийные ситуации, преграды или происшествия, неблагоприятные дорожные условия)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700">
                <a:latin typeface="Calibri" charset="0"/>
              </a:rPr>
              <a:t>Комфорт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>
                <a:latin typeface="Calibri" charset="0"/>
              </a:rPr>
              <a:t>группа по интересам в локальных пробках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>
                <a:latin typeface="Calibri" charset="0"/>
              </a:rPr>
              <a:t>текущий трафик на дороге, погода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>
                <a:latin typeface="Calibri" charset="0"/>
              </a:rPr>
              <a:t>игры он-лайн, прием/передача сообщений</a:t>
            </a:r>
          </a:p>
        </p:txBody>
      </p:sp>
    </p:spTree>
    <p:extLst>
      <p:ext uri="{BB962C8B-B14F-4D97-AF65-F5344CB8AC3E}">
        <p14:creationId xmlns="" xmlns:p14="http://schemas.microsoft.com/office/powerpoint/2010/main" val="27865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Группа 547"/>
          <p:cNvGrpSpPr>
            <a:grpSpLocks/>
          </p:cNvGrpSpPr>
          <p:nvPr/>
        </p:nvGrpSpPr>
        <p:grpSpPr bwMode="auto">
          <a:xfrm>
            <a:off x="2928938" y="5143500"/>
            <a:ext cx="3929062" cy="1071563"/>
            <a:chOff x="6907423" y="4652969"/>
            <a:chExt cx="965200" cy="644525"/>
          </a:xfrm>
        </p:grpSpPr>
        <p:sp>
          <p:nvSpPr>
            <p:cNvPr id="549" name="Freeform 20"/>
            <p:cNvSpPr>
              <a:spLocks/>
            </p:cNvSpPr>
            <p:nvPr/>
          </p:nvSpPr>
          <p:spPr bwMode="auto">
            <a:xfrm>
              <a:off x="6907423" y="4652969"/>
              <a:ext cx="965200" cy="644525"/>
            </a:xfrm>
            <a:custGeom>
              <a:avLst/>
              <a:gdLst>
                <a:gd name="T0" fmla="*/ 168413 w 1215"/>
                <a:gd name="T1" fmla="*/ 531534 h 810"/>
                <a:gd name="T2" fmla="*/ 208928 w 1215"/>
                <a:gd name="T3" fmla="*/ 584847 h 810"/>
                <a:gd name="T4" fmla="*/ 256592 w 1215"/>
                <a:gd name="T5" fmla="*/ 622245 h 810"/>
                <a:gd name="T6" fmla="*/ 309817 w 1215"/>
                <a:gd name="T7" fmla="*/ 641342 h 810"/>
                <a:gd name="T8" fmla="*/ 365425 w 1215"/>
                <a:gd name="T9" fmla="*/ 642934 h 810"/>
                <a:gd name="T10" fmla="*/ 418651 w 1215"/>
                <a:gd name="T11" fmla="*/ 625428 h 810"/>
                <a:gd name="T12" fmla="*/ 467109 w 1215"/>
                <a:gd name="T13" fmla="*/ 590417 h 810"/>
                <a:gd name="T14" fmla="*/ 501268 w 1215"/>
                <a:gd name="T15" fmla="*/ 592804 h 810"/>
                <a:gd name="T16" fmla="*/ 552110 w 1215"/>
                <a:gd name="T17" fmla="*/ 627815 h 810"/>
                <a:gd name="T18" fmla="*/ 606130 w 1215"/>
                <a:gd name="T19" fmla="*/ 642934 h 810"/>
                <a:gd name="T20" fmla="*/ 660943 w 1215"/>
                <a:gd name="T21" fmla="*/ 640546 h 810"/>
                <a:gd name="T22" fmla="*/ 712580 w 1215"/>
                <a:gd name="T23" fmla="*/ 619062 h 810"/>
                <a:gd name="T24" fmla="*/ 761038 w 1215"/>
                <a:gd name="T25" fmla="*/ 580073 h 810"/>
                <a:gd name="T26" fmla="*/ 802347 w 1215"/>
                <a:gd name="T27" fmla="*/ 523577 h 810"/>
                <a:gd name="T28" fmla="*/ 829357 w 1215"/>
                <a:gd name="T29" fmla="*/ 480609 h 810"/>
                <a:gd name="T30" fmla="*/ 857161 w 1215"/>
                <a:gd name="T31" fmla="*/ 482996 h 810"/>
                <a:gd name="T32" fmla="*/ 884171 w 1215"/>
                <a:gd name="T33" fmla="*/ 476630 h 810"/>
                <a:gd name="T34" fmla="*/ 909592 w 1215"/>
                <a:gd name="T35" fmla="*/ 460716 h 810"/>
                <a:gd name="T36" fmla="*/ 931041 w 1215"/>
                <a:gd name="T37" fmla="*/ 437640 h 810"/>
                <a:gd name="T38" fmla="*/ 948518 w 1215"/>
                <a:gd name="T39" fmla="*/ 406608 h 810"/>
                <a:gd name="T40" fmla="*/ 960434 w 1215"/>
                <a:gd name="T41" fmla="*/ 370005 h 810"/>
                <a:gd name="T42" fmla="*/ 965200 w 1215"/>
                <a:gd name="T43" fmla="*/ 322263 h 810"/>
                <a:gd name="T44" fmla="*/ 962022 w 1215"/>
                <a:gd name="T45" fmla="*/ 281681 h 810"/>
                <a:gd name="T46" fmla="*/ 951695 w 1215"/>
                <a:gd name="T47" fmla="*/ 245874 h 810"/>
                <a:gd name="T48" fmla="*/ 935807 w 1215"/>
                <a:gd name="T49" fmla="*/ 214046 h 810"/>
                <a:gd name="T50" fmla="*/ 915153 w 1215"/>
                <a:gd name="T51" fmla="*/ 188583 h 810"/>
                <a:gd name="T52" fmla="*/ 891321 w 1215"/>
                <a:gd name="T53" fmla="*/ 170282 h 810"/>
                <a:gd name="T54" fmla="*/ 863516 w 1215"/>
                <a:gd name="T55" fmla="*/ 162325 h 810"/>
                <a:gd name="T56" fmla="*/ 830946 w 1215"/>
                <a:gd name="T57" fmla="*/ 163916 h 810"/>
                <a:gd name="T58" fmla="*/ 797581 w 1215"/>
                <a:gd name="T59" fmla="*/ 112195 h 810"/>
                <a:gd name="T60" fmla="*/ 756272 w 1215"/>
                <a:gd name="T61" fmla="*/ 58883 h 810"/>
                <a:gd name="T62" fmla="*/ 708608 w 1215"/>
                <a:gd name="T63" fmla="*/ 22280 h 810"/>
                <a:gd name="T64" fmla="*/ 655383 w 1215"/>
                <a:gd name="T65" fmla="*/ 2387 h 810"/>
                <a:gd name="T66" fmla="*/ 601363 w 1215"/>
                <a:gd name="T67" fmla="*/ 1591 h 810"/>
                <a:gd name="T68" fmla="*/ 546549 w 1215"/>
                <a:gd name="T69" fmla="*/ 19893 h 810"/>
                <a:gd name="T70" fmla="*/ 498091 w 1215"/>
                <a:gd name="T71" fmla="*/ 54904 h 810"/>
                <a:gd name="T72" fmla="*/ 463932 w 1215"/>
                <a:gd name="T73" fmla="*/ 50925 h 810"/>
                <a:gd name="T74" fmla="*/ 413090 w 1215"/>
                <a:gd name="T75" fmla="*/ 15914 h 810"/>
                <a:gd name="T76" fmla="*/ 359070 w 1215"/>
                <a:gd name="T77" fmla="*/ 796 h 810"/>
                <a:gd name="T78" fmla="*/ 305051 w 1215"/>
                <a:gd name="T79" fmla="*/ 3183 h 810"/>
                <a:gd name="T80" fmla="*/ 252620 w 1215"/>
                <a:gd name="T81" fmla="*/ 24667 h 810"/>
                <a:gd name="T82" fmla="*/ 204162 w 1215"/>
                <a:gd name="T83" fmla="*/ 63657 h 810"/>
                <a:gd name="T84" fmla="*/ 163647 w 1215"/>
                <a:gd name="T85" fmla="*/ 120948 h 810"/>
                <a:gd name="T86" fmla="*/ 135843 w 1215"/>
                <a:gd name="T87" fmla="*/ 163916 h 810"/>
                <a:gd name="T88" fmla="*/ 108039 w 1215"/>
                <a:gd name="T89" fmla="*/ 161529 h 810"/>
                <a:gd name="T90" fmla="*/ 81029 w 1215"/>
                <a:gd name="T91" fmla="*/ 167895 h 810"/>
                <a:gd name="T92" fmla="*/ 56403 w 1215"/>
                <a:gd name="T93" fmla="*/ 183013 h 810"/>
                <a:gd name="T94" fmla="*/ 34954 w 1215"/>
                <a:gd name="T95" fmla="*/ 206089 h 810"/>
                <a:gd name="T96" fmla="*/ 16682 w 1215"/>
                <a:gd name="T97" fmla="*/ 237122 h 810"/>
                <a:gd name="T98" fmla="*/ 4766 w 1215"/>
                <a:gd name="T99" fmla="*/ 273724 h 810"/>
                <a:gd name="T100" fmla="*/ 0 w 1215"/>
                <a:gd name="T101" fmla="*/ 322263 h 810"/>
                <a:gd name="T102" fmla="*/ 3178 w 1215"/>
                <a:gd name="T103" fmla="*/ 362844 h 810"/>
                <a:gd name="T104" fmla="*/ 13505 w 1215"/>
                <a:gd name="T105" fmla="*/ 399446 h 810"/>
                <a:gd name="T106" fmla="*/ 29393 w 1215"/>
                <a:gd name="T107" fmla="*/ 430479 h 810"/>
                <a:gd name="T108" fmla="*/ 50047 w 1215"/>
                <a:gd name="T109" fmla="*/ 455146 h 810"/>
                <a:gd name="T110" fmla="*/ 74674 w 1215"/>
                <a:gd name="T111" fmla="*/ 473447 h 810"/>
                <a:gd name="T112" fmla="*/ 101684 w 1215"/>
                <a:gd name="T113" fmla="*/ 482996 h 810"/>
                <a:gd name="T114" fmla="*/ 135049 w 1215"/>
                <a:gd name="T115" fmla="*/ 480609 h 8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15"/>
                <a:gd name="T175" fmla="*/ 0 h 810"/>
                <a:gd name="T176" fmla="*/ 1215 w 1215"/>
                <a:gd name="T177" fmla="*/ 810 h 8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15" h="810">
                  <a:moveTo>
                    <a:pt x="179" y="601"/>
                  </a:moveTo>
                  <a:lnTo>
                    <a:pt x="186" y="619"/>
                  </a:lnTo>
                  <a:lnTo>
                    <a:pt x="194" y="636"/>
                  </a:lnTo>
                  <a:lnTo>
                    <a:pt x="202" y="653"/>
                  </a:lnTo>
                  <a:lnTo>
                    <a:pt x="212" y="668"/>
                  </a:lnTo>
                  <a:lnTo>
                    <a:pt x="222" y="683"/>
                  </a:lnTo>
                  <a:lnTo>
                    <a:pt x="231" y="698"/>
                  </a:lnTo>
                  <a:lnTo>
                    <a:pt x="242" y="711"/>
                  </a:lnTo>
                  <a:lnTo>
                    <a:pt x="253" y="724"/>
                  </a:lnTo>
                  <a:lnTo>
                    <a:pt x="263" y="735"/>
                  </a:lnTo>
                  <a:lnTo>
                    <a:pt x="275" y="746"/>
                  </a:lnTo>
                  <a:lnTo>
                    <a:pt x="287" y="757"/>
                  </a:lnTo>
                  <a:lnTo>
                    <a:pt x="299" y="765"/>
                  </a:lnTo>
                  <a:lnTo>
                    <a:pt x="312" y="774"/>
                  </a:lnTo>
                  <a:lnTo>
                    <a:pt x="323" y="782"/>
                  </a:lnTo>
                  <a:lnTo>
                    <a:pt x="337" y="788"/>
                  </a:lnTo>
                  <a:lnTo>
                    <a:pt x="350" y="794"/>
                  </a:lnTo>
                  <a:lnTo>
                    <a:pt x="363" y="799"/>
                  </a:lnTo>
                  <a:lnTo>
                    <a:pt x="377" y="803"/>
                  </a:lnTo>
                  <a:lnTo>
                    <a:pt x="390" y="806"/>
                  </a:lnTo>
                  <a:lnTo>
                    <a:pt x="404" y="808"/>
                  </a:lnTo>
                  <a:lnTo>
                    <a:pt x="418" y="809"/>
                  </a:lnTo>
                  <a:lnTo>
                    <a:pt x="432" y="810"/>
                  </a:lnTo>
                  <a:lnTo>
                    <a:pt x="446" y="809"/>
                  </a:lnTo>
                  <a:lnTo>
                    <a:pt x="460" y="808"/>
                  </a:lnTo>
                  <a:lnTo>
                    <a:pt x="472" y="805"/>
                  </a:lnTo>
                  <a:lnTo>
                    <a:pt x="486" y="802"/>
                  </a:lnTo>
                  <a:lnTo>
                    <a:pt x="500" y="798"/>
                  </a:lnTo>
                  <a:lnTo>
                    <a:pt x="514" y="792"/>
                  </a:lnTo>
                  <a:lnTo>
                    <a:pt x="527" y="786"/>
                  </a:lnTo>
                  <a:lnTo>
                    <a:pt x="541" y="778"/>
                  </a:lnTo>
                  <a:lnTo>
                    <a:pt x="554" y="769"/>
                  </a:lnTo>
                  <a:lnTo>
                    <a:pt x="568" y="760"/>
                  </a:lnTo>
                  <a:lnTo>
                    <a:pt x="578" y="750"/>
                  </a:lnTo>
                  <a:lnTo>
                    <a:pt x="588" y="742"/>
                  </a:lnTo>
                  <a:lnTo>
                    <a:pt x="598" y="731"/>
                  </a:lnTo>
                  <a:lnTo>
                    <a:pt x="608" y="721"/>
                  </a:lnTo>
                  <a:lnTo>
                    <a:pt x="619" y="733"/>
                  </a:lnTo>
                  <a:lnTo>
                    <a:pt x="631" y="745"/>
                  </a:lnTo>
                  <a:lnTo>
                    <a:pt x="644" y="756"/>
                  </a:lnTo>
                  <a:lnTo>
                    <a:pt x="656" y="765"/>
                  </a:lnTo>
                  <a:lnTo>
                    <a:pt x="669" y="774"/>
                  </a:lnTo>
                  <a:lnTo>
                    <a:pt x="682" y="783"/>
                  </a:lnTo>
                  <a:lnTo>
                    <a:pt x="695" y="789"/>
                  </a:lnTo>
                  <a:lnTo>
                    <a:pt x="708" y="794"/>
                  </a:lnTo>
                  <a:lnTo>
                    <a:pt x="722" y="800"/>
                  </a:lnTo>
                  <a:lnTo>
                    <a:pt x="735" y="804"/>
                  </a:lnTo>
                  <a:lnTo>
                    <a:pt x="749" y="806"/>
                  </a:lnTo>
                  <a:lnTo>
                    <a:pt x="763" y="808"/>
                  </a:lnTo>
                  <a:lnTo>
                    <a:pt x="777" y="809"/>
                  </a:lnTo>
                  <a:lnTo>
                    <a:pt x="791" y="810"/>
                  </a:lnTo>
                  <a:lnTo>
                    <a:pt x="804" y="809"/>
                  </a:lnTo>
                  <a:lnTo>
                    <a:pt x="818" y="807"/>
                  </a:lnTo>
                  <a:lnTo>
                    <a:pt x="832" y="805"/>
                  </a:lnTo>
                  <a:lnTo>
                    <a:pt x="844" y="802"/>
                  </a:lnTo>
                  <a:lnTo>
                    <a:pt x="858" y="798"/>
                  </a:lnTo>
                  <a:lnTo>
                    <a:pt x="871" y="792"/>
                  </a:lnTo>
                  <a:lnTo>
                    <a:pt x="884" y="786"/>
                  </a:lnTo>
                  <a:lnTo>
                    <a:pt x="897" y="778"/>
                  </a:lnTo>
                  <a:lnTo>
                    <a:pt x="910" y="771"/>
                  </a:lnTo>
                  <a:lnTo>
                    <a:pt x="923" y="761"/>
                  </a:lnTo>
                  <a:lnTo>
                    <a:pt x="934" y="751"/>
                  </a:lnTo>
                  <a:lnTo>
                    <a:pt x="946" y="741"/>
                  </a:lnTo>
                  <a:lnTo>
                    <a:pt x="958" y="729"/>
                  </a:lnTo>
                  <a:lnTo>
                    <a:pt x="969" y="717"/>
                  </a:lnTo>
                  <a:lnTo>
                    <a:pt x="979" y="703"/>
                  </a:lnTo>
                  <a:lnTo>
                    <a:pt x="990" y="689"/>
                  </a:lnTo>
                  <a:lnTo>
                    <a:pt x="1000" y="674"/>
                  </a:lnTo>
                  <a:lnTo>
                    <a:pt x="1010" y="658"/>
                  </a:lnTo>
                  <a:lnTo>
                    <a:pt x="1017" y="644"/>
                  </a:lnTo>
                  <a:lnTo>
                    <a:pt x="1025" y="630"/>
                  </a:lnTo>
                  <a:lnTo>
                    <a:pt x="1031" y="616"/>
                  </a:lnTo>
                  <a:lnTo>
                    <a:pt x="1037" y="601"/>
                  </a:lnTo>
                  <a:lnTo>
                    <a:pt x="1044" y="604"/>
                  </a:lnTo>
                  <a:lnTo>
                    <a:pt x="1051" y="605"/>
                  </a:lnTo>
                  <a:lnTo>
                    <a:pt x="1058" y="607"/>
                  </a:lnTo>
                  <a:lnTo>
                    <a:pt x="1065" y="607"/>
                  </a:lnTo>
                  <a:lnTo>
                    <a:pt x="1073" y="608"/>
                  </a:lnTo>
                  <a:lnTo>
                    <a:pt x="1079" y="607"/>
                  </a:lnTo>
                  <a:lnTo>
                    <a:pt x="1087" y="607"/>
                  </a:lnTo>
                  <a:lnTo>
                    <a:pt x="1093" y="606"/>
                  </a:lnTo>
                  <a:lnTo>
                    <a:pt x="1101" y="604"/>
                  </a:lnTo>
                  <a:lnTo>
                    <a:pt x="1107" y="601"/>
                  </a:lnTo>
                  <a:lnTo>
                    <a:pt x="1113" y="599"/>
                  </a:lnTo>
                  <a:lnTo>
                    <a:pt x="1120" y="596"/>
                  </a:lnTo>
                  <a:lnTo>
                    <a:pt x="1126" y="592"/>
                  </a:lnTo>
                  <a:lnTo>
                    <a:pt x="1133" y="589"/>
                  </a:lnTo>
                  <a:lnTo>
                    <a:pt x="1139" y="584"/>
                  </a:lnTo>
                  <a:lnTo>
                    <a:pt x="1145" y="579"/>
                  </a:lnTo>
                  <a:lnTo>
                    <a:pt x="1151" y="575"/>
                  </a:lnTo>
                  <a:lnTo>
                    <a:pt x="1156" y="568"/>
                  </a:lnTo>
                  <a:lnTo>
                    <a:pt x="1162" y="563"/>
                  </a:lnTo>
                  <a:lnTo>
                    <a:pt x="1167" y="556"/>
                  </a:lnTo>
                  <a:lnTo>
                    <a:pt x="1172" y="550"/>
                  </a:lnTo>
                  <a:lnTo>
                    <a:pt x="1177" y="542"/>
                  </a:lnTo>
                  <a:lnTo>
                    <a:pt x="1182" y="536"/>
                  </a:lnTo>
                  <a:lnTo>
                    <a:pt x="1186" y="527"/>
                  </a:lnTo>
                  <a:lnTo>
                    <a:pt x="1191" y="520"/>
                  </a:lnTo>
                  <a:lnTo>
                    <a:pt x="1194" y="511"/>
                  </a:lnTo>
                  <a:lnTo>
                    <a:pt x="1198" y="503"/>
                  </a:lnTo>
                  <a:lnTo>
                    <a:pt x="1201" y="494"/>
                  </a:lnTo>
                  <a:lnTo>
                    <a:pt x="1204" y="485"/>
                  </a:lnTo>
                  <a:lnTo>
                    <a:pt x="1207" y="475"/>
                  </a:lnTo>
                  <a:lnTo>
                    <a:pt x="1209" y="465"/>
                  </a:lnTo>
                  <a:lnTo>
                    <a:pt x="1211" y="456"/>
                  </a:lnTo>
                  <a:lnTo>
                    <a:pt x="1213" y="443"/>
                  </a:lnTo>
                  <a:lnTo>
                    <a:pt x="1214" y="430"/>
                  </a:lnTo>
                  <a:lnTo>
                    <a:pt x="1215" y="418"/>
                  </a:lnTo>
                  <a:lnTo>
                    <a:pt x="1215" y="405"/>
                  </a:lnTo>
                  <a:lnTo>
                    <a:pt x="1215" y="394"/>
                  </a:lnTo>
                  <a:lnTo>
                    <a:pt x="1214" y="384"/>
                  </a:lnTo>
                  <a:lnTo>
                    <a:pt x="1213" y="374"/>
                  </a:lnTo>
                  <a:lnTo>
                    <a:pt x="1212" y="364"/>
                  </a:lnTo>
                  <a:lnTo>
                    <a:pt x="1211" y="354"/>
                  </a:lnTo>
                  <a:lnTo>
                    <a:pt x="1209" y="344"/>
                  </a:lnTo>
                  <a:lnTo>
                    <a:pt x="1207" y="336"/>
                  </a:lnTo>
                  <a:lnTo>
                    <a:pt x="1205" y="326"/>
                  </a:lnTo>
                  <a:lnTo>
                    <a:pt x="1201" y="317"/>
                  </a:lnTo>
                  <a:lnTo>
                    <a:pt x="1198" y="309"/>
                  </a:lnTo>
                  <a:lnTo>
                    <a:pt x="1195" y="300"/>
                  </a:lnTo>
                  <a:lnTo>
                    <a:pt x="1191" y="292"/>
                  </a:lnTo>
                  <a:lnTo>
                    <a:pt x="1187" y="284"/>
                  </a:lnTo>
                  <a:lnTo>
                    <a:pt x="1183" y="275"/>
                  </a:lnTo>
                  <a:lnTo>
                    <a:pt x="1178" y="269"/>
                  </a:lnTo>
                  <a:lnTo>
                    <a:pt x="1174" y="262"/>
                  </a:lnTo>
                  <a:lnTo>
                    <a:pt x="1168" y="255"/>
                  </a:lnTo>
                  <a:lnTo>
                    <a:pt x="1164" y="249"/>
                  </a:lnTo>
                  <a:lnTo>
                    <a:pt x="1159" y="242"/>
                  </a:lnTo>
                  <a:lnTo>
                    <a:pt x="1152" y="237"/>
                  </a:lnTo>
                  <a:lnTo>
                    <a:pt x="1147" y="232"/>
                  </a:lnTo>
                  <a:lnTo>
                    <a:pt x="1140" y="226"/>
                  </a:lnTo>
                  <a:lnTo>
                    <a:pt x="1135" y="222"/>
                  </a:lnTo>
                  <a:lnTo>
                    <a:pt x="1128" y="218"/>
                  </a:lnTo>
                  <a:lnTo>
                    <a:pt x="1122" y="214"/>
                  </a:lnTo>
                  <a:lnTo>
                    <a:pt x="1115" y="211"/>
                  </a:lnTo>
                  <a:lnTo>
                    <a:pt x="1108" y="208"/>
                  </a:lnTo>
                  <a:lnTo>
                    <a:pt x="1102" y="206"/>
                  </a:lnTo>
                  <a:lnTo>
                    <a:pt x="1094" y="205"/>
                  </a:lnTo>
                  <a:lnTo>
                    <a:pt x="1087" y="204"/>
                  </a:lnTo>
                  <a:lnTo>
                    <a:pt x="1079" y="203"/>
                  </a:lnTo>
                  <a:lnTo>
                    <a:pt x="1073" y="203"/>
                  </a:lnTo>
                  <a:lnTo>
                    <a:pt x="1063" y="203"/>
                  </a:lnTo>
                  <a:lnTo>
                    <a:pt x="1055" y="204"/>
                  </a:lnTo>
                  <a:lnTo>
                    <a:pt x="1046" y="206"/>
                  </a:lnTo>
                  <a:lnTo>
                    <a:pt x="1037" y="209"/>
                  </a:lnTo>
                  <a:lnTo>
                    <a:pt x="1030" y="191"/>
                  </a:lnTo>
                  <a:lnTo>
                    <a:pt x="1021" y="174"/>
                  </a:lnTo>
                  <a:lnTo>
                    <a:pt x="1013" y="156"/>
                  </a:lnTo>
                  <a:lnTo>
                    <a:pt x="1004" y="141"/>
                  </a:lnTo>
                  <a:lnTo>
                    <a:pt x="994" y="126"/>
                  </a:lnTo>
                  <a:lnTo>
                    <a:pt x="985" y="111"/>
                  </a:lnTo>
                  <a:lnTo>
                    <a:pt x="974" y="99"/>
                  </a:lnTo>
                  <a:lnTo>
                    <a:pt x="963" y="86"/>
                  </a:lnTo>
                  <a:lnTo>
                    <a:pt x="952" y="74"/>
                  </a:lnTo>
                  <a:lnTo>
                    <a:pt x="941" y="63"/>
                  </a:lnTo>
                  <a:lnTo>
                    <a:pt x="929" y="54"/>
                  </a:lnTo>
                  <a:lnTo>
                    <a:pt x="916" y="44"/>
                  </a:lnTo>
                  <a:lnTo>
                    <a:pt x="904" y="35"/>
                  </a:lnTo>
                  <a:lnTo>
                    <a:pt x="892" y="28"/>
                  </a:lnTo>
                  <a:lnTo>
                    <a:pt x="879" y="21"/>
                  </a:lnTo>
                  <a:lnTo>
                    <a:pt x="866" y="15"/>
                  </a:lnTo>
                  <a:lnTo>
                    <a:pt x="852" y="11"/>
                  </a:lnTo>
                  <a:lnTo>
                    <a:pt x="839" y="6"/>
                  </a:lnTo>
                  <a:lnTo>
                    <a:pt x="825" y="3"/>
                  </a:lnTo>
                  <a:lnTo>
                    <a:pt x="811" y="1"/>
                  </a:lnTo>
                  <a:lnTo>
                    <a:pt x="798" y="0"/>
                  </a:lnTo>
                  <a:lnTo>
                    <a:pt x="784" y="0"/>
                  </a:lnTo>
                  <a:lnTo>
                    <a:pt x="770" y="0"/>
                  </a:lnTo>
                  <a:lnTo>
                    <a:pt x="757" y="2"/>
                  </a:lnTo>
                  <a:lnTo>
                    <a:pt x="743" y="4"/>
                  </a:lnTo>
                  <a:lnTo>
                    <a:pt x="729" y="7"/>
                  </a:lnTo>
                  <a:lnTo>
                    <a:pt x="715" y="13"/>
                  </a:lnTo>
                  <a:lnTo>
                    <a:pt x="702" y="18"/>
                  </a:lnTo>
                  <a:lnTo>
                    <a:pt x="688" y="25"/>
                  </a:lnTo>
                  <a:lnTo>
                    <a:pt x="674" y="32"/>
                  </a:lnTo>
                  <a:lnTo>
                    <a:pt x="661" y="41"/>
                  </a:lnTo>
                  <a:lnTo>
                    <a:pt x="648" y="50"/>
                  </a:lnTo>
                  <a:lnTo>
                    <a:pt x="638" y="59"/>
                  </a:lnTo>
                  <a:lnTo>
                    <a:pt x="627" y="69"/>
                  </a:lnTo>
                  <a:lnTo>
                    <a:pt x="617" y="78"/>
                  </a:lnTo>
                  <a:lnTo>
                    <a:pt x="608" y="89"/>
                  </a:lnTo>
                  <a:lnTo>
                    <a:pt x="596" y="76"/>
                  </a:lnTo>
                  <a:lnTo>
                    <a:pt x="584" y="64"/>
                  </a:lnTo>
                  <a:lnTo>
                    <a:pt x="571" y="54"/>
                  </a:lnTo>
                  <a:lnTo>
                    <a:pt x="559" y="44"/>
                  </a:lnTo>
                  <a:lnTo>
                    <a:pt x="546" y="35"/>
                  </a:lnTo>
                  <a:lnTo>
                    <a:pt x="534" y="28"/>
                  </a:lnTo>
                  <a:lnTo>
                    <a:pt x="520" y="20"/>
                  </a:lnTo>
                  <a:lnTo>
                    <a:pt x="507" y="15"/>
                  </a:lnTo>
                  <a:lnTo>
                    <a:pt x="493" y="10"/>
                  </a:lnTo>
                  <a:lnTo>
                    <a:pt x="480" y="6"/>
                  </a:lnTo>
                  <a:lnTo>
                    <a:pt x="466" y="3"/>
                  </a:lnTo>
                  <a:lnTo>
                    <a:pt x="452" y="1"/>
                  </a:lnTo>
                  <a:lnTo>
                    <a:pt x="438" y="0"/>
                  </a:lnTo>
                  <a:lnTo>
                    <a:pt x="425" y="0"/>
                  </a:lnTo>
                  <a:lnTo>
                    <a:pt x="411" y="0"/>
                  </a:lnTo>
                  <a:lnTo>
                    <a:pt x="397" y="2"/>
                  </a:lnTo>
                  <a:lnTo>
                    <a:pt x="384" y="4"/>
                  </a:lnTo>
                  <a:lnTo>
                    <a:pt x="371" y="9"/>
                  </a:lnTo>
                  <a:lnTo>
                    <a:pt x="357" y="13"/>
                  </a:lnTo>
                  <a:lnTo>
                    <a:pt x="344" y="18"/>
                  </a:lnTo>
                  <a:lnTo>
                    <a:pt x="331" y="25"/>
                  </a:lnTo>
                  <a:lnTo>
                    <a:pt x="318" y="31"/>
                  </a:lnTo>
                  <a:lnTo>
                    <a:pt x="305" y="40"/>
                  </a:lnTo>
                  <a:lnTo>
                    <a:pt x="292" y="48"/>
                  </a:lnTo>
                  <a:lnTo>
                    <a:pt x="281" y="58"/>
                  </a:lnTo>
                  <a:lnTo>
                    <a:pt x="269" y="69"/>
                  </a:lnTo>
                  <a:lnTo>
                    <a:pt x="257" y="80"/>
                  </a:lnTo>
                  <a:lnTo>
                    <a:pt x="246" y="93"/>
                  </a:lnTo>
                  <a:lnTo>
                    <a:pt x="236" y="106"/>
                  </a:lnTo>
                  <a:lnTo>
                    <a:pt x="225" y="121"/>
                  </a:lnTo>
                  <a:lnTo>
                    <a:pt x="215" y="136"/>
                  </a:lnTo>
                  <a:lnTo>
                    <a:pt x="206" y="152"/>
                  </a:lnTo>
                  <a:lnTo>
                    <a:pt x="198" y="165"/>
                  </a:lnTo>
                  <a:lnTo>
                    <a:pt x="192" y="179"/>
                  </a:lnTo>
                  <a:lnTo>
                    <a:pt x="185" y="194"/>
                  </a:lnTo>
                  <a:lnTo>
                    <a:pt x="179" y="209"/>
                  </a:lnTo>
                  <a:lnTo>
                    <a:pt x="171" y="206"/>
                  </a:lnTo>
                  <a:lnTo>
                    <a:pt x="165" y="205"/>
                  </a:lnTo>
                  <a:lnTo>
                    <a:pt x="157" y="203"/>
                  </a:lnTo>
                  <a:lnTo>
                    <a:pt x="150" y="203"/>
                  </a:lnTo>
                  <a:lnTo>
                    <a:pt x="143" y="203"/>
                  </a:lnTo>
                  <a:lnTo>
                    <a:pt x="136" y="203"/>
                  </a:lnTo>
                  <a:lnTo>
                    <a:pt x="129" y="203"/>
                  </a:lnTo>
                  <a:lnTo>
                    <a:pt x="122" y="205"/>
                  </a:lnTo>
                  <a:lnTo>
                    <a:pt x="116" y="206"/>
                  </a:lnTo>
                  <a:lnTo>
                    <a:pt x="108" y="208"/>
                  </a:lnTo>
                  <a:lnTo>
                    <a:pt x="102" y="211"/>
                  </a:lnTo>
                  <a:lnTo>
                    <a:pt x="95" y="213"/>
                  </a:lnTo>
                  <a:lnTo>
                    <a:pt x="89" y="218"/>
                  </a:lnTo>
                  <a:lnTo>
                    <a:pt x="82" y="221"/>
                  </a:lnTo>
                  <a:lnTo>
                    <a:pt x="76" y="225"/>
                  </a:lnTo>
                  <a:lnTo>
                    <a:pt x="71" y="230"/>
                  </a:lnTo>
                  <a:lnTo>
                    <a:pt x="64" y="236"/>
                  </a:lnTo>
                  <a:lnTo>
                    <a:pt x="59" y="241"/>
                  </a:lnTo>
                  <a:lnTo>
                    <a:pt x="53" y="247"/>
                  </a:lnTo>
                  <a:lnTo>
                    <a:pt x="48" y="253"/>
                  </a:lnTo>
                  <a:lnTo>
                    <a:pt x="44" y="259"/>
                  </a:lnTo>
                  <a:lnTo>
                    <a:pt x="38" y="267"/>
                  </a:lnTo>
                  <a:lnTo>
                    <a:pt x="34" y="274"/>
                  </a:lnTo>
                  <a:lnTo>
                    <a:pt x="30" y="282"/>
                  </a:lnTo>
                  <a:lnTo>
                    <a:pt x="25" y="289"/>
                  </a:lnTo>
                  <a:lnTo>
                    <a:pt x="21" y="298"/>
                  </a:lnTo>
                  <a:lnTo>
                    <a:pt x="18" y="307"/>
                  </a:lnTo>
                  <a:lnTo>
                    <a:pt x="15" y="316"/>
                  </a:lnTo>
                  <a:lnTo>
                    <a:pt x="12" y="325"/>
                  </a:lnTo>
                  <a:lnTo>
                    <a:pt x="9" y="334"/>
                  </a:lnTo>
                  <a:lnTo>
                    <a:pt x="6" y="344"/>
                  </a:lnTo>
                  <a:lnTo>
                    <a:pt x="5" y="355"/>
                  </a:lnTo>
                  <a:lnTo>
                    <a:pt x="3" y="367"/>
                  </a:lnTo>
                  <a:lnTo>
                    <a:pt x="1" y="379"/>
                  </a:lnTo>
                  <a:lnTo>
                    <a:pt x="0" y="392"/>
                  </a:lnTo>
                  <a:lnTo>
                    <a:pt x="0" y="405"/>
                  </a:lnTo>
                  <a:lnTo>
                    <a:pt x="0" y="415"/>
                  </a:lnTo>
                  <a:lnTo>
                    <a:pt x="1" y="426"/>
                  </a:lnTo>
                  <a:lnTo>
                    <a:pt x="2" y="435"/>
                  </a:lnTo>
                  <a:lnTo>
                    <a:pt x="3" y="446"/>
                  </a:lnTo>
                  <a:lnTo>
                    <a:pt x="4" y="456"/>
                  </a:lnTo>
                  <a:lnTo>
                    <a:pt x="6" y="465"/>
                  </a:lnTo>
                  <a:lnTo>
                    <a:pt x="8" y="475"/>
                  </a:lnTo>
                  <a:lnTo>
                    <a:pt x="12" y="483"/>
                  </a:lnTo>
                  <a:lnTo>
                    <a:pt x="14" y="493"/>
                  </a:lnTo>
                  <a:lnTo>
                    <a:pt x="17" y="502"/>
                  </a:lnTo>
                  <a:lnTo>
                    <a:pt x="20" y="510"/>
                  </a:lnTo>
                  <a:lnTo>
                    <a:pt x="24" y="518"/>
                  </a:lnTo>
                  <a:lnTo>
                    <a:pt x="29" y="526"/>
                  </a:lnTo>
                  <a:lnTo>
                    <a:pt x="33" y="534"/>
                  </a:lnTo>
                  <a:lnTo>
                    <a:pt x="37" y="541"/>
                  </a:lnTo>
                  <a:lnTo>
                    <a:pt x="42" y="548"/>
                  </a:lnTo>
                  <a:lnTo>
                    <a:pt x="47" y="554"/>
                  </a:lnTo>
                  <a:lnTo>
                    <a:pt x="52" y="561"/>
                  </a:lnTo>
                  <a:lnTo>
                    <a:pt x="58" y="567"/>
                  </a:lnTo>
                  <a:lnTo>
                    <a:pt x="63" y="572"/>
                  </a:lnTo>
                  <a:lnTo>
                    <a:pt x="68" y="578"/>
                  </a:lnTo>
                  <a:lnTo>
                    <a:pt x="75" y="583"/>
                  </a:lnTo>
                  <a:lnTo>
                    <a:pt x="81" y="587"/>
                  </a:lnTo>
                  <a:lnTo>
                    <a:pt x="88" y="592"/>
                  </a:lnTo>
                  <a:lnTo>
                    <a:pt x="94" y="595"/>
                  </a:lnTo>
                  <a:lnTo>
                    <a:pt x="101" y="598"/>
                  </a:lnTo>
                  <a:lnTo>
                    <a:pt x="107" y="601"/>
                  </a:lnTo>
                  <a:lnTo>
                    <a:pt x="114" y="604"/>
                  </a:lnTo>
                  <a:lnTo>
                    <a:pt x="121" y="605"/>
                  </a:lnTo>
                  <a:lnTo>
                    <a:pt x="128" y="607"/>
                  </a:lnTo>
                  <a:lnTo>
                    <a:pt x="136" y="607"/>
                  </a:lnTo>
                  <a:lnTo>
                    <a:pt x="143" y="608"/>
                  </a:lnTo>
                  <a:lnTo>
                    <a:pt x="152" y="607"/>
                  </a:lnTo>
                  <a:lnTo>
                    <a:pt x="161" y="606"/>
                  </a:lnTo>
                  <a:lnTo>
                    <a:pt x="170" y="604"/>
                  </a:lnTo>
                  <a:lnTo>
                    <a:pt x="179" y="601"/>
                  </a:lnTo>
                  <a:close/>
                </a:path>
              </a:pathLst>
            </a:custGeom>
            <a:solidFill>
              <a:srgbClr val="A5AB81"/>
            </a:solidFill>
            <a:ln w="47625" cmpd="dbl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0000" dir="5400000" rotWithShape="0">
                <a:srgbClr val="000000">
                  <a:alpha val="45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white"/>
                </a:solidFill>
                <a:latin typeface="Calibri"/>
                <a:ea typeface="Arial" charset="0"/>
                <a:cs typeface="+mn-cs"/>
              </a:endParaRPr>
            </a:p>
          </p:txBody>
        </p:sp>
        <p:sp>
          <p:nvSpPr>
            <p:cNvPr id="21845" name="Freeform 21"/>
            <p:cNvSpPr>
              <a:spLocks/>
            </p:cNvSpPr>
            <p:nvPr/>
          </p:nvSpPr>
          <p:spPr bwMode="auto">
            <a:xfrm>
              <a:off x="6907423" y="4652969"/>
              <a:ext cx="965200" cy="644525"/>
            </a:xfrm>
            <a:custGeom>
              <a:avLst/>
              <a:gdLst>
                <a:gd name="T0" fmla="*/ 2147483647 w 1215"/>
                <a:gd name="T1" fmla="*/ 2147483647 h 810"/>
                <a:gd name="T2" fmla="*/ 2147483647 w 1215"/>
                <a:gd name="T3" fmla="*/ 2147483647 h 810"/>
                <a:gd name="T4" fmla="*/ 2147483647 w 1215"/>
                <a:gd name="T5" fmla="*/ 2147483647 h 810"/>
                <a:gd name="T6" fmla="*/ 2147483647 w 1215"/>
                <a:gd name="T7" fmla="*/ 2147483647 h 810"/>
                <a:gd name="T8" fmla="*/ 2147483647 w 1215"/>
                <a:gd name="T9" fmla="*/ 2147483647 h 810"/>
                <a:gd name="T10" fmla="*/ 2147483647 w 1215"/>
                <a:gd name="T11" fmla="*/ 2147483647 h 810"/>
                <a:gd name="T12" fmla="*/ 2147483647 w 1215"/>
                <a:gd name="T13" fmla="*/ 2147483647 h 810"/>
                <a:gd name="T14" fmla="*/ 2147483647 w 1215"/>
                <a:gd name="T15" fmla="*/ 2147483647 h 810"/>
                <a:gd name="T16" fmla="*/ 2147483647 w 1215"/>
                <a:gd name="T17" fmla="*/ 2147483647 h 810"/>
                <a:gd name="T18" fmla="*/ 2147483647 w 1215"/>
                <a:gd name="T19" fmla="*/ 2147483647 h 810"/>
                <a:gd name="T20" fmla="*/ 2147483647 w 1215"/>
                <a:gd name="T21" fmla="*/ 2147483647 h 810"/>
                <a:gd name="T22" fmla="*/ 2147483647 w 1215"/>
                <a:gd name="T23" fmla="*/ 2147483647 h 810"/>
                <a:gd name="T24" fmla="*/ 2147483647 w 1215"/>
                <a:gd name="T25" fmla="*/ 2147483647 h 810"/>
                <a:gd name="T26" fmla="*/ 2147483647 w 1215"/>
                <a:gd name="T27" fmla="*/ 2147483647 h 810"/>
                <a:gd name="T28" fmla="*/ 2147483647 w 1215"/>
                <a:gd name="T29" fmla="*/ 2147483647 h 810"/>
                <a:gd name="T30" fmla="*/ 2147483647 w 1215"/>
                <a:gd name="T31" fmla="*/ 2147483647 h 810"/>
                <a:gd name="T32" fmla="*/ 2147483647 w 1215"/>
                <a:gd name="T33" fmla="*/ 2147483647 h 810"/>
                <a:gd name="T34" fmla="*/ 2147483647 w 1215"/>
                <a:gd name="T35" fmla="*/ 2147483647 h 810"/>
                <a:gd name="T36" fmla="*/ 2147483647 w 1215"/>
                <a:gd name="T37" fmla="*/ 2147483647 h 810"/>
                <a:gd name="T38" fmla="*/ 2147483647 w 1215"/>
                <a:gd name="T39" fmla="*/ 2147483647 h 810"/>
                <a:gd name="T40" fmla="*/ 2147483647 w 1215"/>
                <a:gd name="T41" fmla="*/ 2147483647 h 810"/>
                <a:gd name="T42" fmla="*/ 2147483647 w 1215"/>
                <a:gd name="T43" fmla="*/ 2147483647 h 810"/>
                <a:gd name="T44" fmla="*/ 2147483647 w 1215"/>
                <a:gd name="T45" fmla="*/ 2147483647 h 810"/>
                <a:gd name="T46" fmla="*/ 2147483647 w 1215"/>
                <a:gd name="T47" fmla="*/ 2147483647 h 810"/>
                <a:gd name="T48" fmla="*/ 2147483647 w 1215"/>
                <a:gd name="T49" fmla="*/ 2147483647 h 810"/>
                <a:gd name="T50" fmla="*/ 2147483647 w 1215"/>
                <a:gd name="T51" fmla="*/ 2147483647 h 810"/>
                <a:gd name="T52" fmla="*/ 2147483647 w 1215"/>
                <a:gd name="T53" fmla="*/ 2147483647 h 810"/>
                <a:gd name="T54" fmla="*/ 2147483647 w 1215"/>
                <a:gd name="T55" fmla="*/ 2147483647 h 810"/>
                <a:gd name="T56" fmla="*/ 2147483647 w 1215"/>
                <a:gd name="T57" fmla="*/ 2147483647 h 810"/>
                <a:gd name="T58" fmla="*/ 2147483647 w 1215"/>
                <a:gd name="T59" fmla="*/ 2147483647 h 810"/>
                <a:gd name="T60" fmla="*/ 2147483647 w 1215"/>
                <a:gd name="T61" fmla="*/ 2147483647 h 810"/>
                <a:gd name="T62" fmla="*/ 2147483647 w 1215"/>
                <a:gd name="T63" fmla="*/ 2147483647 h 810"/>
                <a:gd name="T64" fmla="*/ 2147483647 w 1215"/>
                <a:gd name="T65" fmla="*/ 1511339453 h 810"/>
                <a:gd name="T66" fmla="*/ 2147483647 w 1215"/>
                <a:gd name="T67" fmla="*/ 1007348109 h 810"/>
                <a:gd name="T68" fmla="*/ 2147483647 w 1215"/>
                <a:gd name="T69" fmla="*/ 2147483647 h 810"/>
                <a:gd name="T70" fmla="*/ 2147483647 w 1215"/>
                <a:gd name="T71" fmla="*/ 2147483647 h 810"/>
                <a:gd name="T72" fmla="*/ 2147483647 w 1215"/>
                <a:gd name="T73" fmla="*/ 2147483647 h 810"/>
                <a:gd name="T74" fmla="*/ 2147483647 w 1215"/>
                <a:gd name="T75" fmla="*/ 2147483647 h 810"/>
                <a:gd name="T76" fmla="*/ 2147483647 w 1215"/>
                <a:gd name="T77" fmla="*/ 503990747 h 810"/>
                <a:gd name="T78" fmla="*/ 2147483647 w 1215"/>
                <a:gd name="T79" fmla="*/ 2015329604 h 810"/>
                <a:gd name="T80" fmla="*/ 2147483647 w 1215"/>
                <a:gd name="T81" fmla="*/ 2147483647 h 810"/>
                <a:gd name="T82" fmla="*/ 2147483647 w 1215"/>
                <a:gd name="T83" fmla="*/ 2147483647 h 810"/>
                <a:gd name="T84" fmla="*/ 2147483647 w 1215"/>
                <a:gd name="T85" fmla="*/ 2147483647 h 810"/>
                <a:gd name="T86" fmla="*/ 2147483647 w 1215"/>
                <a:gd name="T87" fmla="*/ 2147483647 h 810"/>
                <a:gd name="T88" fmla="*/ 2147483647 w 1215"/>
                <a:gd name="T89" fmla="*/ 2147483647 h 810"/>
                <a:gd name="T90" fmla="*/ 2147483647 w 1215"/>
                <a:gd name="T91" fmla="*/ 2147483647 h 810"/>
                <a:gd name="T92" fmla="*/ 2147483647 w 1215"/>
                <a:gd name="T93" fmla="*/ 2147483647 h 810"/>
                <a:gd name="T94" fmla="*/ 2147483647 w 1215"/>
                <a:gd name="T95" fmla="*/ 2147483647 h 810"/>
                <a:gd name="T96" fmla="*/ 2147483647 w 1215"/>
                <a:gd name="T97" fmla="*/ 2147483647 h 810"/>
                <a:gd name="T98" fmla="*/ 2147483647 w 1215"/>
                <a:gd name="T99" fmla="*/ 2147483647 h 810"/>
                <a:gd name="T100" fmla="*/ 0 w 1215"/>
                <a:gd name="T101" fmla="*/ 2147483647 h 810"/>
                <a:gd name="T102" fmla="*/ 2005560073 w 1215"/>
                <a:gd name="T103" fmla="*/ 2147483647 h 810"/>
                <a:gd name="T104" fmla="*/ 2147483647 w 1215"/>
                <a:gd name="T105" fmla="*/ 2147483647 h 810"/>
                <a:gd name="T106" fmla="*/ 2147483647 w 1215"/>
                <a:gd name="T107" fmla="*/ 2147483647 h 810"/>
                <a:gd name="T108" fmla="*/ 2147483647 w 1215"/>
                <a:gd name="T109" fmla="*/ 2147483647 h 810"/>
                <a:gd name="T110" fmla="*/ 2147483647 w 1215"/>
                <a:gd name="T111" fmla="*/ 2147483647 h 810"/>
                <a:gd name="T112" fmla="*/ 2147483647 w 1215"/>
                <a:gd name="T113" fmla="*/ 2147483647 h 810"/>
                <a:gd name="T114" fmla="*/ 2147483647 w 1215"/>
                <a:gd name="T115" fmla="*/ 2147483647 h 8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15"/>
                <a:gd name="T175" fmla="*/ 0 h 810"/>
                <a:gd name="T176" fmla="*/ 1215 w 1215"/>
                <a:gd name="T177" fmla="*/ 810 h 8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15" h="810">
                  <a:moveTo>
                    <a:pt x="179" y="601"/>
                  </a:moveTo>
                  <a:lnTo>
                    <a:pt x="186" y="619"/>
                  </a:lnTo>
                  <a:lnTo>
                    <a:pt x="194" y="636"/>
                  </a:lnTo>
                  <a:lnTo>
                    <a:pt x="202" y="653"/>
                  </a:lnTo>
                  <a:lnTo>
                    <a:pt x="212" y="668"/>
                  </a:lnTo>
                  <a:lnTo>
                    <a:pt x="222" y="683"/>
                  </a:lnTo>
                  <a:lnTo>
                    <a:pt x="231" y="698"/>
                  </a:lnTo>
                  <a:lnTo>
                    <a:pt x="242" y="711"/>
                  </a:lnTo>
                  <a:lnTo>
                    <a:pt x="253" y="724"/>
                  </a:lnTo>
                  <a:lnTo>
                    <a:pt x="263" y="735"/>
                  </a:lnTo>
                  <a:lnTo>
                    <a:pt x="275" y="746"/>
                  </a:lnTo>
                  <a:lnTo>
                    <a:pt x="287" y="757"/>
                  </a:lnTo>
                  <a:lnTo>
                    <a:pt x="299" y="765"/>
                  </a:lnTo>
                  <a:lnTo>
                    <a:pt x="312" y="774"/>
                  </a:lnTo>
                  <a:lnTo>
                    <a:pt x="323" y="782"/>
                  </a:lnTo>
                  <a:lnTo>
                    <a:pt x="337" y="788"/>
                  </a:lnTo>
                  <a:lnTo>
                    <a:pt x="350" y="794"/>
                  </a:lnTo>
                  <a:lnTo>
                    <a:pt x="363" y="799"/>
                  </a:lnTo>
                  <a:lnTo>
                    <a:pt x="377" y="803"/>
                  </a:lnTo>
                  <a:lnTo>
                    <a:pt x="390" y="806"/>
                  </a:lnTo>
                  <a:lnTo>
                    <a:pt x="404" y="808"/>
                  </a:lnTo>
                  <a:lnTo>
                    <a:pt x="418" y="809"/>
                  </a:lnTo>
                  <a:lnTo>
                    <a:pt x="432" y="810"/>
                  </a:lnTo>
                  <a:lnTo>
                    <a:pt x="446" y="809"/>
                  </a:lnTo>
                  <a:lnTo>
                    <a:pt x="460" y="808"/>
                  </a:lnTo>
                  <a:lnTo>
                    <a:pt x="472" y="805"/>
                  </a:lnTo>
                  <a:lnTo>
                    <a:pt x="486" y="802"/>
                  </a:lnTo>
                  <a:lnTo>
                    <a:pt x="500" y="798"/>
                  </a:lnTo>
                  <a:lnTo>
                    <a:pt x="514" y="792"/>
                  </a:lnTo>
                  <a:lnTo>
                    <a:pt x="527" y="786"/>
                  </a:lnTo>
                  <a:lnTo>
                    <a:pt x="541" y="778"/>
                  </a:lnTo>
                  <a:lnTo>
                    <a:pt x="554" y="769"/>
                  </a:lnTo>
                  <a:lnTo>
                    <a:pt x="568" y="760"/>
                  </a:lnTo>
                  <a:lnTo>
                    <a:pt x="578" y="750"/>
                  </a:lnTo>
                  <a:lnTo>
                    <a:pt x="588" y="742"/>
                  </a:lnTo>
                  <a:lnTo>
                    <a:pt x="598" y="731"/>
                  </a:lnTo>
                  <a:lnTo>
                    <a:pt x="608" y="721"/>
                  </a:lnTo>
                  <a:lnTo>
                    <a:pt x="619" y="733"/>
                  </a:lnTo>
                  <a:lnTo>
                    <a:pt x="631" y="745"/>
                  </a:lnTo>
                  <a:lnTo>
                    <a:pt x="644" y="756"/>
                  </a:lnTo>
                  <a:lnTo>
                    <a:pt x="656" y="765"/>
                  </a:lnTo>
                  <a:lnTo>
                    <a:pt x="669" y="774"/>
                  </a:lnTo>
                  <a:lnTo>
                    <a:pt x="682" y="783"/>
                  </a:lnTo>
                  <a:lnTo>
                    <a:pt x="695" y="789"/>
                  </a:lnTo>
                  <a:lnTo>
                    <a:pt x="708" y="794"/>
                  </a:lnTo>
                  <a:lnTo>
                    <a:pt x="722" y="800"/>
                  </a:lnTo>
                  <a:lnTo>
                    <a:pt x="735" y="804"/>
                  </a:lnTo>
                  <a:lnTo>
                    <a:pt x="749" y="806"/>
                  </a:lnTo>
                  <a:lnTo>
                    <a:pt x="763" y="808"/>
                  </a:lnTo>
                  <a:lnTo>
                    <a:pt x="777" y="809"/>
                  </a:lnTo>
                  <a:lnTo>
                    <a:pt x="791" y="810"/>
                  </a:lnTo>
                  <a:lnTo>
                    <a:pt x="804" y="809"/>
                  </a:lnTo>
                  <a:lnTo>
                    <a:pt x="818" y="807"/>
                  </a:lnTo>
                  <a:lnTo>
                    <a:pt x="832" y="805"/>
                  </a:lnTo>
                  <a:lnTo>
                    <a:pt x="844" y="802"/>
                  </a:lnTo>
                  <a:lnTo>
                    <a:pt x="858" y="798"/>
                  </a:lnTo>
                  <a:lnTo>
                    <a:pt x="871" y="792"/>
                  </a:lnTo>
                  <a:lnTo>
                    <a:pt x="884" y="786"/>
                  </a:lnTo>
                  <a:lnTo>
                    <a:pt x="897" y="778"/>
                  </a:lnTo>
                  <a:lnTo>
                    <a:pt x="910" y="771"/>
                  </a:lnTo>
                  <a:lnTo>
                    <a:pt x="923" y="761"/>
                  </a:lnTo>
                  <a:lnTo>
                    <a:pt x="934" y="751"/>
                  </a:lnTo>
                  <a:lnTo>
                    <a:pt x="946" y="741"/>
                  </a:lnTo>
                  <a:lnTo>
                    <a:pt x="958" y="729"/>
                  </a:lnTo>
                  <a:lnTo>
                    <a:pt x="969" y="717"/>
                  </a:lnTo>
                  <a:lnTo>
                    <a:pt x="979" y="703"/>
                  </a:lnTo>
                  <a:lnTo>
                    <a:pt x="990" y="689"/>
                  </a:lnTo>
                  <a:lnTo>
                    <a:pt x="1000" y="674"/>
                  </a:lnTo>
                  <a:lnTo>
                    <a:pt x="1010" y="658"/>
                  </a:lnTo>
                  <a:lnTo>
                    <a:pt x="1017" y="644"/>
                  </a:lnTo>
                  <a:lnTo>
                    <a:pt x="1025" y="630"/>
                  </a:lnTo>
                  <a:lnTo>
                    <a:pt x="1031" y="616"/>
                  </a:lnTo>
                  <a:lnTo>
                    <a:pt x="1037" y="601"/>
                  </a:lnTo>
                  <a:lnTo>
                    <a:pt x="1044" y="604"/>
                  </a:lnTo>
                  <a:lnTo>
                    <a:pt x="1051" y="605"/>
                  </a:lnTo>
                  <a:lnTo>
                    <a:pt x="1058" y="607"/>
                  </a:lnTo>
                  <a:lnTo>
                    <a:pt x="1065" y="607"/>
                  </a:lnTo>
                  <a:lnTo>
                    <a:pt x="1073" y="608"/>
                  </a:lnTo>
                  <a:lnTo>
                    <a:pt x="1079" y="607"/>
                  </a:lnTo>
                  <a:lnTo>
                    <a:pt x="1087" y="607"/>
                  </a:lnTo>
                  <a:lnTo>
                    <a:pt x="1093" y="606"/>
                  </a:lnTo>
                  <a:lnTo>
                    <a:pt x="1101" y="604"/>
                  </a:lnTo>
                  <a:lnTo>
                    <a:pt x="1107" y="601"/>
                  </a:lnTo>
                  <a:lnTo>
                    <a:pt x="1113" y="599"/>
                  </a:lnTo>
                  <a:lnTo>
                    <a:pt x="1120" y="596"/>
                  </a:lnTo>
                  <a:lnTo>
                    <a:pt x="1126" y="592"/>
                  </a:lnTo>
                  <a:lnTo>
                    <a:pt x="1133" y="589"/>
                  </a:lnTo>
                  <a:lnTo>
                    <a:pt x="1139" y="584"/>
                  </a:lnTo>
                  <a:lnTo>
                    <a:pt x="1145" y="579"/>
                  </a:lnTo>
                  <a:lnTo>
                    <a:pt x="1151" y="575"/>
                  </a:lnTo>
                  <a:lnTo>
                    <a:pt x="1156" y="568"/>
                  </a:lnTo>
                  <a:lnTo>
                    <a:pt x="1162" y="563"/>
                  </a:lnTo>
                  <a:lnTo>
                    <a:pt x="1167" y="556"/>
                  </a:lnTo>
                  <a:lnTo>
                    <a:pt x="1172" y="550"/>
                  </a:lnTo>
                  <a:lnTo>
                    <a:pt x="1177" y="542"/>
                  </a:lnTo>
                  <a:lnTo>
                    <a:pt x="1182" y="536"/>
                  </a:lnTo>
                  <a:lnTo>
                    <a:pt x="1186" y="527"/>
                  </a:lnTo>
                  <a:lnTo>
                    <a:pt x="1191" y="520"/>
                  </a:lnTo>
                  <a:lnTo>
                    <a:pt x="1194" y="511"/>
                  </a:lnTo>
                  <a:lnTo>
                    <a:pt x="1198" y="503"/>
                  </a:lnTo>
                  <a:lnTo>
                    <a:pt x="1201" y="494"/>
                  </a:lnTo>
                  <a:lnTo>
                    <a:pt x="1204" y="485"/>
                  </a:lnTo>
                  <a:lnTo>
                    <a:pt x="1207" y="475"/>
                  </a:lnTo>
                  <a:lnTo>
                    <a:pt x="1209" y="465"/>
                  </a:lnTo>
                  <a:lnTo>
                    <a:pt x="1211" y="456"/>
                  </a:lnTo>
                  <a:lnTo>
                    <a:pt x="1213" y="443"/>
                  </a:lnTo>
                  <a:lnTo>
                    <a:pt x="1214" y="430"/>
                  </a:lnTo>
                  <a:lnTo>
                    <a:pt x="1215" y="418"/>
                  </a:lnTo>
                  <a:lnTo>
                    <a:pt x="1215" y="405"/>
                  </a:lnTo>
                  <a:lnTo>
                    <a:pt x="1215" y="394"/>
                  </a:lnTo>
                  <a:lnTo>
                    <a:pt x="1214" y="384"/>
                  </a:lnTo>
                  <a:lnTo>
                    <a:pt x="1213" y="374"/>
                  </a:lnTo>
                  <a:lnTo>
                    <a:pt x="1212" y="364"/>
                  </a:lnTo>
                  <a:lnTo>
                    <a:pt x="1211" y="354"/>
                  </a:lnTo>
                  <a:lnTo>
                    <a:pt x="1209" y="344"/>
                  </a:lnTo>
                  <a:lnTo>
                    <a:pt x="1207" y="336"/>
                  </a:lnTo>
                  <a:lnTo>
                    <a:pt x="1205" y="326"/>
                  </a:lnTo>
                  <a:lnTo>
                    <a:pt x="1201" y="317"/>
                  </a:lnTo>
                  <a:lnTo>
                    <a:pt x="1198" y="309"/>
                  </a:lnTo>
                  <a:lnTo>
                    <a:pt x="1195" y="300"/>
                  </a:lnTo>
                  <a:lnTo>
                    <a:pt x="1191" y="292"/>
                  </a:lnTo>
                  <a:lnTo>
                    <a:pt x="1187" y="284"/>
                  </a:lnTo>
                  <a:lnTo>
                    <a:pt x="1183" y="275"/>
                  </a:lnTo>
                  <a:lnTo>
                    <a:pt x="1178" y="269"/>
                  </a:lnTo>
                  <a:lnTo>
                    <a:pt x="1174" y="262"/>
                  </a:lnTo>
                  <a:lnTo>
                    <a:pt x="1168" y="255"/>
                  </a:lnTo>
                  <a:lnTo>
                    <a:pt x="1164" y="249"/>
                  </a:lnTo>
                  <a:lnTo>
                    <a:pt x="1159" y="242"/>
                  </a:lnTo>
                  <a:lnTo>
                    <a:pt x="1152" y="237"/>
                  </a:lnTo>
                  <a:lnTo>
                    <a:pt x="1147" y="232"/>
                  </a:lnTo>
                  <a:lnTo>
                    <a:pt x="1140" y="226"/>
                  </a:lnTo>
                  <a:lnTo>
                    <a:pt x="1135" y="222"/>
                  </a:lnTo>
                  <a:lnTo>
                    <a:pt x="1128" y="218"/>
                  </a:lnTo>
                  <a:lnTo>
                    <a:pt x="1122" y="214"/>
                  </a:lnTo>
                  <a:lnTo>
                    <a:pt x="1115" y="211"/>
                  </a:lnTo>
                  <a:lnTo>
                    <a:pt x="1108" y="208"/>
                  </a:lnTo>
                  <a:lnTo>
                    <a:pt x="1102" y="206"/>
                  </a:lnTo>
                  <a:lnTo>
                    <a:pt x="1094" y="205"/>
                  </a:lnTo>
                  <a:lnTo>
                    <a:pt x="1087" y="204"/>
                  </a:lnTo>
                  <a:lnTo>
                    <a:pt x="1079" y="203"/>
                  </a:lnTo>
                  <a:lnTo>
                    <a:pt x="1073" y="203"/>
                  </a:lnTo>
                  <a:lnTo>
                    <a:pt x="1063" y="203"/>
                  </a:lnTo>
                  <a:lnTo>
                    <a:pt x="1055" y="204"/>
                  </a:lnTo>
                  <a:lnTo>
                    <a:pt x="1046" y="206"/>
                  </a:lnTo>
                  <a:lnTo>
                    <a:pt x="1037" y="209"/>
                  </a:lnTo>
                  <a:lnTo>
                    <a:pt x="1030" y="191"/>
                  </a:lnTo>
                  <a:lnTo>
                    <a:pt x="1021" y="174"/>
                  </a:lnTo>
                  <a:lnTo>
                    <a:pt x="1013" y="156"/>
                  </a:lnTo>
                  <a:lnTo>
                    <a:pt x="1004" y="141"/>
                  </a:lnTo>
                  <a:lnTo>
                    <a:pt x="994" y="126"/>
                  </a:lnTo>
                  <a:lnTo>
                    <a:pt x="985" y="111"/>
                  </a:lnTo>
                  <a:lnTo>
                    <a:pt x="974" y="99"/>
                  </a:lnTo>
                  <a:lnTo>
                    <a:pt x="963" y="86"/>
                  </a:lnTo>
                  <a:lnTo>
                    <a:pt x="952" y="74"/>
                  </a:lnTo>
                  <a:lnTo>
                    <a:pt x="941" y="63"/>
                  </a:lnTo>
                  <a:lnTo>
                    <a:pt x="929" y="54"/>
                  </a:lnTo>
                  <a:lnTo>
                    <a:pt x="916" y="44"/>
                  </a:lnTo>
                  <a:lnTo>
                    <a:pt x="904" y="35"/>
                  </a:lnTo>
                  <a:lnTo>
                    <a:pt x="892" y="28"/>
                  </a:lnTo>
                  <a:lnTo>
                    <a:pt x="879" y="21"/>
                  </a:lnTo>
                  <a:lnTo>
                    <a:pt x="866" y="15"/>
                  </a:lnTo>
                  <a:lnTo>
                    <a:pt x="852" y="11"/>
                  </a:lnTo>
                  <a:lnTo>
                    <a:pt x="839" y="6"/>
                  </a:lnTo>
                  <a:lnTo>
                    <a:pt x="825" y="3"/>
                  </a:lnTo>
                  <a:lnTo>
                    <a:pt x="811" y="1"/>
                  </a:lnTo>
                  <a:lnTo>
                    <a:pt x="798" y="0"/>
                  </a:lnTo>
                  <a:lnTo>
                    <a:pt x="784" y="0"/>
                  </a:lnTo>
                  <a:lnTo>
                    <a:pt x="770" y="0"/>
                  </a:lnTo>
                  <a:lnTo>
                    <a:pt x="757" y="2"/>
                  </a:lnTo>
                  <a:lnTo>
                    <a:pt x="743" y="4"/>
                  </a:lnTo>
                  <a:lnTo>
                    <a:pt x="729" y="7"/>
                  </a:lnTo>
                  <a:lnTo>
                    <a:pt x="715" y="13"/>
                  </a:lnTo>
                  <a:lnTo>
                    <a:pt x="702" y="18"/>
                  </a:lnTo>
                  <a:lnTo>
                    <a:pt x="688" y="25"/>
                  </a:lnTo>
                  <a:lnTo>
                    <a:pt x="674" y="32"/>
                  </a:lnTo>
                  <a:lnTo>
                    <a:pt x="661" y="41"/>
                  </a:lnTo>
                  <a:lnTo>
                    <a:pt x="648" y="50"/>
                  </a:lnTo>
                  <a:lnTo>
                    <a:pt x="638" y="59"/>
                  </a:lnTo>
                  <a:lnTo>
                    <a:pt x="627" y="69"/>
                  </a:lnTo>
                  <a:lnTo>
                    <a:pt x="617" y="78"/>
                  </a:lnTo>
                  <a:lnTo>
                    <a:pt x="608" y="89"/>
                  </a:lnTo>
                  <a:lnTo>
                    <a:pt x="596" y="76"/>
                  </a:lnTo>
                  <a:lnTo>
                    <a:pt x="584" y="64"/>
                  </a:lnTo>
                  <a:lnTo>
                    <a:pt x="571" y="54"/>
                  </a:lnTo>
                  <a:lnTo>
                    <a:pt x="559" y="44"/>
                  </a:lnTo>
                  <a:lnTo>
                    <a:pt x="546" y="35"/>
                  </a:lnTo>
                  <a:lnTo>
                    <a:pt x="534" y="28"/>
                  </a:lnTo>
                  <a:lnTo>
                    <a:pt x="520" y="20"/>
                  </a:lnTo>
                  <a:lnTo>
                    <a:pt x="507" y="15"/>
                  </a:lnTo>
                  <a:lnTo>
                    <a:pt x="493" y="10"/>
                  </a:lnTo>
                  <a:lnTo>
                    <a:pt x="480" y="6"/>
                  </a:lnTo>
                  <a:lnTo>
                    <a:pt x="466" y="3"/>
                  </a:lnTo>
                  <a:lnTo>
                    <a:pt x="452" y="1"/>
                  </a:lnTo>
                  <a:lnTo>
                    <a:pt x="438" y="0"/>
                  </a:lnTo>
                  <a:lnTo>
                    <a:pt x="425" y="0"/>
                  </a:lnTo>
                  <a:lnTo>
                    <a:pt x="411" y="0"/>
                  </a:lnTo>
                  <a:lnTo>
                    <a:pt x="397" y="2"/>
                  </a:lnTo>
                  <a:lnTo>
                    <a:pt x="384" y="4"/>
                  </a:lnTo>
                  <a:lnTo>
                    <a:pt x="371" y="9"/>
                  </a:lnTo>
                  <a:lnTo>
                    <a:pt x="357" y="13"/>
                  </a:lnTo>
                  <a:lnTo>
                    <a:pt x="344" y="18"/>
                  </a:lnTo>
                  <a:lnTo>
                    <a:pt x="331" y="25"/>
                  </a:lnTo>
                  <a:lnTo>
                    <a:pt x="318" y="31"/>
                  </a:lnTo>
                  <a:lnTo>
                    <a:pt x="305" y="40"/>
                  </a:lnTo>
                  <a:lnTo>
                    <a:pt x="292" y="48"/>
                  </a:lnTo>
                  <a:lnTo>
                    <a:pt x="281" y="58"/>
                  </a:lnTo>
                  <a:lnTo>
                    <a:pt x="269" y="69"/>
                  </a:lnTo>
                  <a:lnTo>
                    <a:pt x="257" y="80"/>
                  </a:lnTo>
                  <a:lnTo>
                    <a:pt x="246" y="93"/>
                  </a:lnTo>
                  <a:lnTo>
                    <a:pt x="236" y="106"/>
                  </a:lnTo>
                  <a:lnTo>
                    <a:pt x="225" y="121"/>
                  </a:lnTo>
                  <a:lnTo>
                    <a:pt x="215" y="136"/>
                  </a:lnTo>
                  <a:lnTo>
                    <a:pt x="206" y="152"/>
                  </a:lnTo>
                  <a:lnTo>
                    <a:pt x="198" y="165"/>
                  </a:lnTo>
                  <a:lnTo>
                    <a:pt x="192" y="179"/>
                  </a:lnTo>
                  <a:lnTo>
                    <a:pt x="185" y="194"/>
                  </a:lnTo>
                  <a:lnTo>
                    <a:pt x="179" y="209"/>
                  </a:lnTo>
                  <a:lnTo>
                    <a:pt x="171" y="206"/>
                  </a:lnTo>
                  <a:lnTo>
                    <a:pt x="165" y="205"/>
                  </a:lnTo>
                  <a:lnTo>
                    <a:pt x="157" y="203"/>
                  </a:lnTo>
                  <a:lnTo>
                    <a:pt x="150" y="203"/>
                  </a:lnTo>
                  <a:lnTo>
                    <a:pt x="143" y="203"/>
                  </a:lnTo>
                  <a:lnTo>
                    <a:pt x="136" y="203"/>
                  </a:lnTo>
                  <a:lnTo>
                    <a:pt x="129" y="203"/>
                  </a:lnTo>
                  <a:lnTo>
                    <a:pt x="122" y="205"/>
                  </a:lnTo>
                  <a:lnTo>
                    <a:pt x="116" y="206"/>
                  </a:lnTo>
                  <a:lnTo>
                    <a:pt x="108" y="208"/>
                  </a:lnTo>
                  <a:lnTo>
                    <a:pt x="102" y="211"/>
                  </a:lnTo>
                  <a:lnTo>
                    <a:pt x="95" y="213"/>
                  </a:lnTo>
                  <a:lnTo>
                    <a:pt x="89" y="218"/>
                  </a:lnTo>
                  <a:lnTo>
                    <a:pt x="82" y="221"/>
                  </a:lnTo>
                  <a:lnTo>
                    <a:pt x="76" y="225"/>
                  </a:lnTo>
                  <a:lnTo>
                    <a:pt x="71" y="230"/>
                  </a:lnTo>
                  <a:lnTo>
                    <a:pt x="64" y="236"/>
                  </a:lnTo>
                  <a:lnTo>
                    <a:pt x="59" y="241"/>
                  </a:lnTo>
                  <a:lnTo>
                    <a:pt x="53" y="247"/>
                  </a:lnTo>
                  <a:lnTo>
                    <a:pt x="48" y="253"/>
                  </a:lnTo>
                  <a:lnTo>
                    <a:pt x="44" y="259"/>
                  </a:lnTo>
                  <a:lnTo>
                    <a:pt x="38" y="267"/>
                  </a:lnTo>
                  <a:lnTo>
                    <a:pt x="34" y="274"/>
                  </a:lnTo>
                  <a:lnTo>
                    <a:pt x="30" y="282"/>
                  </a:lnTo>
                  <a:lnTo>
                    <a:pt x="25" y="289"/>
                  </a:lnTo>
                  <a:lnTo>
                    <a:pt x="21" y="298"/>
                  </a:lnTo>
                  <a:lnTo>
                    <a:pt x="18" y="307"/>
                  </a:lnTo>
                  <a:lnTo>
                    <a:pt x="15" y="316"/>
                  </a:lnTo>
                  <a:lnTo>
                    <a:pt x="12" y="325"/>
                  </a:lnTo>
                  <a:lnTo>
                    <a:pt x="9" y="334"/>
                  </a:lnTo>
                  <a:lnTo>
                    <a:pt x="6" y="344"/>
                  </a:lnTo>
                  <a:lnTo>
                    <a:pt x="5" y="355"/>
                  </a:lnTo>
                  <a:lnTo>
                    <a:pt x="3" y="367"/>
                  </a:lnTo>
                  <a:lnTo>
                    <a:pt x="1" y="379"/>
                  </a:lnTo>
                  <a:lnTo>
                    <a:pt x="0" y="392"/>
                  </a:lnTo>
                  <a:lnTo>
                    <a:pt x="0" y="405"/>
                  </a:lnTo>
                  <a:lnTo>
                    <a:pt x="0" y="415"/>
                  </a:lnTo>
                  <a:lnTo>
                    <a:pt x="1" y="426"/>
                  </a:lnTo>
                  <a:lnTo>
                    <a:pt x="2" y="435"/>
                  </a:lnTo>
                  <a:lnTo>
                    <a:pt x="3" y="446"/>
                  </a:lnTo>
                  <a:lnTo>
                    <a:pt x="4" y="456"/>
                  </a:lnTo>
                  <a:lnTo>
                    <a:pt x="6" y="465"/>
                  </a:lnTo>
                  <a:lnTo>
                    <a:pt x="8" y="475"/>
                  </a:lnTo>
                  <a:lnTo>
                    <a:pt x="12" y="483"/>
                  </a:lnTo>
                  <a:lnTo>
                    <a:pt x="14" y="493"/>
                  </a:lnTo>
                  <a:lnTo>
                    <a:pt x="17" y="502"/>
                  </a:lnTo>
                  <a:lnTo>
                    <a:pt x="20" y="510"/>
                  </a:lnTo>
                  <a:lnTo>
                    <a:pt x="24" y="518"/>
                  </a:lnTo>
                  <a:lnTo>
                    <a:pt x="29" y="526"/>
                  </a:lnTo>
                  <a:lnTo>
                    <a:pt x="33" y="534"/>
                  </a:lnTo>
                  <a:lnTo>
                    <a:pt x="37" y="541"/>
                  </a:lnTo>
                  <a:lnTo>
                    <a:pt x="42" y="548"/>
                  </a:lnTo>
                  <a:lnTo>
                    <a:pt x="47" y="554"/>
                  </a:lnTo>
                  <a:lnTo>
                    <a:pt x="52" y="561"/>
                  </a:lnTo>
                  <a:lnTo>
                    <a:pt x="58" y="567"/>
                  </a:lnTo>
                  <a:lnTo>
                    <a:pt x="63" y="572"/>
                  </a:lnTo>
                  <a:lnTo>
                    <a:pt x="68" y="578"/>
                  </a:lnTo>
                  <a:lnTo>
                    <a:pt x="75" y="583"/>
                  </a:lnTo>
                  <a:lnTo>
                    <a:pt x="81" y="587"/>
                  </a:lnTo>
                  <a:lnTo>
                    <a:pt x="88" y="592"/>
                  </a:lnTo>
                  <a:lnTo>
                    <a:pt x="94" y="595"/>
                  </a:lnTo>
                  <a:lnTo>
                    <a:pt x="101" y="598"/>
                  </a:lnTo>
                  <a:lnTo>
                    <a:pt x="107" y="601"/>
                  </a:lnTo>
                  <a:lnTo>
                    <a:pt x="114" y="604"/>
                  </a:lnTo>
                  <a:lnTo>
                    <a:pt x="121" y="605"/>
                  </a:lnTo>
                  <a:lnTo>
                    <a:pt x="128" y="607"/>
                  </a:lnTo>
                  <a:lnTo>
                    <a:pt x="136" y="607"/>
                  </a:lnTo>
                  <a:lnTo>
                    <a:pt x="143" y="608"/>
                  </a:lnTo>
                  <a:lnTo>
                    <a:pt x="152" y="607"/>
                  </a:lnTo>
                  <a:lnTo>
                    <a:pt x="161" y="606"/>
                  </a:lnTo>
                  <a:lnTo>
                    <a:pt x="170" y="604"/>
                  </a:lnTo>
                  <a:lnTo>
                    <a:pt x="179" y="601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latin typeface="Calibri" charset="0"/>
                <a:ea typeface="Arial" charset="0"/>
                <a:cs typeface="+mn-cs"/>
              </a:endParaRPr>
            </a:p>
          </p:txBody>
        </p:sp>
      </p:grpSp>
      <p:grpSp>
        <p:nvGrpSpPr>
          <p:cNvPr id="21507" name="Группа 545"/>
          <p:cNvGrpSpPr>
            <a:grpSpLocks/>
          </p:cNvGrpSpPr>
          <p:nvPr/>
        </p:nvGrpSpPr>
        <p:grpSpPr bwMode="auto">
          <a:xfrm>
            <a:off x="2714625" y="1533525"/>
            <a:ext cx="3929063" cy="928688"/>
            <a:chOff x="6907423" y="4652969"/>
            <a:chExt cx="965200" cy="644525"/>
          </a:xfrm>
        </p:grpSpPr>
        <p:sp>
          <p:nvSpPr>
            <p:cNvPr id="542" name="Freeform 20"/>
            <p:cNvSpPr>
              <a:spLocks/>
            </p:cNvSpPr>
            <p:nvPr/>
          </p:nvSpPr>
          <p:spPr bwMode="auto">
            <a:xfrm>
              <a:off x="6907423" y="4652969"/>
              <a:ext cx="965200" cy="644525"/>
            </a:xfrm>
            <a:custGeom>
              <a:avLst/>
              <a:gdLst>
                <a:gd name="T0" fmla="*/ 168413 w 1215"/>
                <a:gd name="T1" fmla="*/ 531534 h 810"/>
                <a:gd name="T2" fmla="*/ 208928 w 1215"/>
                <a:gd name="T3" fmla="*/ 584847 h 810"/>
                <a:gd name="T4" fmla="*/ 256592 w 1215"/>
                <a:gd name="T5" fmla="*/ 622245 h 810"/>
                <a:gd name="T6" fmla="*/ 309817 w 1215"/>
                <a:gd name="T7" fmla="*/ 641342 h 810"/>
                <a:gd name="T8" fmla="*/ 365425 w 1215"/>
                <a:gd name="T9" fmla="*/ 642934 h 810"/>
                <a:gd name="T10" fmla="*/ 418651 w 1215"/>
                <a:gd name="T11" fmla="*/ 625428 h 810"/>
                <a:gd name="T12" fmla="*/ 467109 w 1215"/>
                <a:gd name="T13" fmla="*/ 590417 h 810"/>
                <a:gd name="T14" fmla="*/ 501268 w 1215"/>
                <a:gd name="T15" fmla="*/ 592804 h 810"/>
                <a:gd name="T16" fmla="*/ 552110 w 1215"/>
                <a:gd name="T17" fmla="*/ 627815 h 810"/>
                <a:gd name="T18" fmla="*/ 606130 w 1215"/>
                <a:gd name="T19" fmla="*/ 642934 h 810"/>
                <a:gd name="T20" fmla="*/ 660943 w 1215"/>
                <a:gd name="T21" fmla="*/ 640546 h 810"/>
                <a:gd name="T22" fmla="*/ 712580 w 1215"/>
                <a:gd name="T23" fmla="*/ 619062 h 810"/>
                <a:gd name="T24" fmla="*/ 761038 w 1215"/>
                <a:gd name="T25" fmla="*/ 580073 h 810"/>
                <a:gd name="T26" fmla="*/ 802347 w 1215"/>
                <a:gd name="T27" fmla="*/ 523577 h 810"/>
                <a:gd name="T28" fmla="*/ 829357 w 1215"/>
                <a:gd name="T29" fmla="*/ 480609 h 810"/>
                <a:gd name="T30" fmla="*/ 857161 w 1215"/>
                <a:gd name="T31" fmla="*/ 482996 h 810"/>
                <a:gd name="T32" fmla="*/ 884171 w 1215"/>
                <a:gd name="T33" fmla="*/ 476630 h 810"/>
                <a:gd name="T34" fmla="*/ 909592 w 1215"/>
                <a:gd name="T35" fmla="*/ 460716 h 810"/>
                <a:gd name="T36" fmla="*/ 931041 w 1215"/>
                <a:gd name="T37" fmla="*/ 437640 h 810"/>
                <a:gd name="T38" fmla="*/ 948518 w 1215"/>
                <a:gd name="T39" fmla="*/ 406608 h 810"/>
                <a:gd name="T40" fmla="*/ 960434 w 1215"/>
                <a:gd name="T41" fmla="*/ 370005 h 810"/>
                <a:gd name="T42" fmla="*/ 965200 w 1215"/>
                <a:gd name="T43" fmla="*/ 322263 h 810"/>
                <a:gd name="T44" fmla="*/ 962022 w 1215"/>
                <a:gd name="T45" fmla="*/ 281681 h 810"/>
                <a:gd name="T46" fmla="*/ 951695 w 1215"/>
                <a:gd name="T47" fmla="*/ 245874 h 810"/>
                <a:gd name="T48" fmla="*/ 935807 w 1215"/>
                <a:gd name="T49" fmla="*/ 214046 h 810"/>
                <a:gd name="T50" fmla="*/ 915153 w 1215"/>
                <a:gd name="T51" fmla="*/ 188583 h 810"/>
                <a:gd name="T52" fmla="*/ 891321 w 1215"/>
                <a:gd name="T53" fmla="*/ 170282 h 810"/>
                <a:gd name="T54" fmla="*/ 863516 w 1215"/>
                <a:gd name="T55" fmla="*/ 162325 h 810"/>
                <a:gd name="T56" fmla="*/ 830946 w 1215"/>
                <a:gd name="T57" fmla="*/ 163916 h 810"/>
                <a:gd name="T58" fmla="*/ 797581 w 1215"/>
                <a:gd name="T59" fmla="*/ 112195 h 810"/>
                <a:gd name="T60" fmla="*/ 756272 w 1215"/>
                <a:gd name="T61" fmla="*/ 58883 h 810"/>
                <a:gd name="T62" fmla="*/ 708608 w 1215"/>
                <a:gd name="T63" fmla="*/ 22280 h 810"/>
                <a:gd name="T64" fmla="*/ 655383 w 1215"/>
                <a:gd name="T65" fmla="*/ 2387 h 810"/>
                <a:gd name="T66" fmla="*/ 601363 w 1215"/>
                <a:gd name="T67" fmla="*/ 1591 h 810"/>
                <a:gd name="T68" fmla="*/ 546549 w 1215"/>
                <a:gd name="T69" fmla="*/ 19893 h 810"/>
                <a:gd name="T70" fmla="*/ 498091 w 1215"/>
                <a:gd name="T71" fmla="*/ 54904 h 810"/>
                <a:gd name="T72" fmla="*/ 463932 w 1215"/>
                <a:gd name="T73" fmla="*/ 50925 h 810"/>
                <a:gd name="T74" fmla="*/ 413090 w 1215"/>
                <a:gd name="T75" fmla="*/ 15914 h 810"/>
                <a:gd name="T76" fmla="*/ 359070 w 1215"/>
                <a:gd name="T77" fmla="*/ 796 h 810"/>
                <a:gd name="T78" fmla="*/ 305051 w 1215"/>
                <a:gd name="T79" fmla="*/ 3183 h 810"/>
                <a:gd name="T80" fmla="*/ 252620 w 1215"/>
                <a:gd name="T81" fmla="*/ 24667 h 810"/>
                <a:gd name="T82" fmla="*/ 204162 w 1215"/>
                <a:gd name="T83" fmla="*/ 63657 h 810"/>
                <a:gd name="T84" fmla="*/ 163647 w 1215"/>
                <a:gd name="T85" fmla="*/ 120948 h 810"/>
                <a:gd name="T86" fmla="*/ 135843 w 1215"/>
                <a:gd name="T87" fmla="*/ 163916 h 810"/>
                <a:gd name="T88" fmla="*/ 108039 w 1215"/>
                <a:gd name="T89" fmla="*/ 161529 h 810"/>
                <a:gd name="T90" fmla="*/ 81029 w 1215"/>
                <a:gd name="T91" fmla="*/ 167895 h 810"/>
                <a:gd name="T92" fmla="*/ 56403 w 1215"/>
                <a:gd name="T93" fmla="*/ 183013 h 810"/>
                <a:gd name="T94" fmla="*/ 34954 w 1215"/>
                <a:gd name="T95" fmla="*/ 206089 h 810"/>
                <a:gd name="T96" fmla="*/ 16682 w 1215"/>
                <a:gd name="T97" fmla="*/ 237122 h 810"/>
                <a:gd name="T98" fmla="*/ 4766 w 1215"/>
                <a:gd name="T99" fmla="*/ 273724 h 810"/>
                <a:gd name="T100" fmla="*/ 0 w 1215"/>
                <a:gd name="T101" fmla="*/ 322263 h 810"/>
                <a:gd name="T102" fmla="*/ 3178 w 1215"/>
                <a:gd name="T103" fmla="*/ 362844 h 810"/>
                <a:gd name="T104" fmla="*/ 13505 w 1215"/>
                <a:gd name="T105" fmla="*/ 399446 h 810"/>
                <a:gd name="T106" fmla="*/ 29393 w 1215"/>
                <a:gd name="T107" fmla="*/ 430479 h 810"/>
                <a:gd name="T108" fmla="*/ 50047 w 1215"/>
                <a:gd name="T109" fmla="*/ 455146 h 810"/>
                <a:gd name="T110" fmla="*/ 74674 w 1215"/>
                <a:gd name="T111" fmla="*/ 473447 h 810"/>
                <a:gd name="T112" fmla="*/ 101684 w 1215"/>
                <a:gd name="T113" fmla="*/ 482996 h 810"/>
                <a:gd name="T114" fmla="*/ 135049 w 1215"/>
                <a:gd name="T115" fmla="*/ 480609 h 8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15"/>
                <a:gd name="T175" fmla="*/ 0 h 810"/>
                <a:gd name="T176" fmla="*/ 1215 w 1215"/>
                <a:gd name="T177" fmla="*/ 810 h 8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15" h="810">
                  <a:moveTo>
                    <a:pt x="179" y="601"/>
                  </a:moveTo>
                  <a:lnTo>
                    <a:pt x="186" y="619"/>
                  </a:lnTo>
                  <a:lnTo>
                    <a:pt x="194" y="636"/>
                  </a:lnTo>
                  <a:lnTo>
                    <a:pt x="202" y="653"/>
                  </a:lnTo>
                  <a:lnTo>
                    <a:pt x="212" y="668"/>
                  </a:lnTo>
                  <a:lnTo>
                    <a:pt x="222" y="683"/>
                  </a:lnTo>
                  <a:lnTo>
                    <a:pt x="231" y="698"/>
                  </a:lnTo>
                  <a:lnTo>
                    <a:pt x="242" y="711"/>
                  </a:lnTo>
                  <a:lnTo>
                    <a:pt x="253" y="724"/>
                  </a:lnTo>
                  <a:lnTo>
                    <a:pt x="263" y="735"/>
                  </a:lnTo>
                  <a:lnTo>
                    <a:pt x="275" y="746"/>
                  </a:lnTo>
                  <a:lnTo>
                    <a:pt x="287" y="757"/>
                  </a:lnTo>
                  <a:lnTo>
                    <a:pt x="299" y="765"/>
                  </a:lnTo>
                  <a:lnTo>
                    <a:pt x="312" y="774"/>
                  </a:lnTo>
                  <a:lnTo>
                    <a:pt x="323" y="782"/>
                  </a:lnTo>
                  <a:lnTo>
                    <a:pt x="337" y="788"/>
                  </a:lnTo>
                  <a:lnTo>
                    <a:pt x="350" y="794"/>
                  </a:lnTo>
                  <a:lnTo>
                    <a:pt x="363" y="799"/>
                  </a:lnTo>
                  <a:lnTo>
                    <a:pt x="377" y="803"/>
                  </a:lnTo>
                  <a:lnTo>
                    <a:pt x="390" y="806"/>
                  </a:lnTo>
                  <a:lnTo>
                    <a:pt x="404" y="808"/>
                  </a:lnTo>
                  <a:lnTo>
                    <a:pt x="418" y="809"/>
                  </a:lnTo>
                  <a:lnTo>
                    <a:pt x="432" y="810"/>
                  </a:lnTo>
                  <a:lnTo>
                    <a:pt x="446" y="809"/>
                  </a:lnTo>
                  <a:lnTo>
                    <a:pt x="460" y="808"/>
                  </a:lnTo>
                  <a:lnTo>
                    <a:pt x="472" y="805"/>
                  </a:lnTo>
                  <a:lnTo>
                    <a:pt x="486" y="802"/>
                  </a:lnTo>
                  <a:lnTo>
                    <a:pt x="500" y="798"/>
                  </a:lnTo>
                  <a:lnTo>
                    <a:pt x="514" y="792"/>
                  </a:lnTo>
                  <a:lnTo>
                    <a:pt x="527" y="786"/>
                  </a:lnTo>
                  <a:lnTo>
                    <a:pt x="541" y="778"/>
                  </a:lnTo>
                  <a:lnTo>
                    <a:pt x="554" y="769"/>
                  </a:lnTo>
                  <a:lnTo>
                    <a:pt x="568" y="760"/>
                  </a:lnTo>
                  <a:lnTo>
                    <a:pt x="578" y="750"/>
                  </a:lnTo>
                  <a:lnTo>
                    <a:pt x="588" y="742"/>
                  </a:lnTo>
                  <a:lnTo>
                    <a:pt x="598" y="731"/>
                  </a:lnTo>
                  <a:lnTo>
                    <a:pt x="608" y="721"/>
                  </a:lnTo>
                  <a:lnTo>
                    <a:pt x="619" y="733"/>
                  </a:lnTo>
                  <a:lnTo>
                    <a:pt x="631" y="745"/>
                  </a:lnTo>
                  <a:lnTo>
                    <a:pt x="644" y="756"/>
                  </a:lnTo>
                  <a:lnTo>
                    <a:pt x="656" y="765"/>
                  </a:lnTo>
                  <a:lnTo>
                    <a:pt x="669" y="774"/>
                  </a:lnTo>
                  <a:lnTo>
                    <a:pt x="682" y="783"/>
                  </a:lnTo>
                  <a:lnTo>
                    <a:pt x="695" y="789"/>
                  </a:lnTo>
                  <a:lnTo>
                    <a:pt x="708" y="794"/>
                  </a:lnTo>
                  <a:lnTo>
                    <a:pt x="722" y="800"/>
                  </a:lnTo>
                  <a:lnTo>
                    <a:pt x="735" y="804"/>
                  </a:lnTo>
                  <a:lnTo>
                    <a:pt x="749" y="806"/>
                  </a:lnTo>
                  <a:lnTo>
                    <a:pt x="763" y="808"/>
                  </a:lnTo>
                  <a:lnTo>
                    <a:pt x="777" y="809"/>
                  </a:lnTo>
                  <a:lnTo>
                    <a:pt x="791" y="810"/>
                  </a:lnTo>
                  <a:lnTo>
                    <a:pt x="804" y="809"/>
                  </a:lnTo>
                  <a:lnTo>
                    <a:pt x="818" y="807"/>
                  </a:lnTo>
                  <a:lnTo>
                    <a:pt x="832" y="805"/>
                  </a:lnTo>
                  <a:lnTo>
                    <a:pt x="844" y="802"/>
                  </a:lnTo>
                  <a:lnTo>
                    <a:pt x="858" y="798"/>
                  </a:lnTo>
                  <a:lnTo>
                    <a:pt x="871" y="792"/>
                  </a:lnTo>
                  <a:lnTo>
                    <a:pt x="884" y="786"/>
                  </a:lnTo>
                  <a:lnTo>
                    <a:pt x="897" y="778"/>
                  </a:lnTo>
                  <a:lnTo>
                    <a:pt x="910" y="771"/>
                  </a:lnTo>
                  <a:lnTo>
                    <a:pt x="923" y="761"/>
                  </a:lnTo>
                  <a:lnTo>
                    <a:pt x="934" y="751"/>
                  </a:lnTo>
                  <a:lnTo>
                    <a:pt x="946" y="741"/>
                  </a:lnTo>
                  <a:lnTo>
                    <a:pt x="958" y="729"/>
                  </a:lnTo>
                  <a:lnTo>
                    <a:pt x="969" y="717"/>
                  </a:lnTo>
                  <a:lnTo>
                    <a:pt x="979" y="703"/>
                  </a:lnTo>
                  <a:lnTo>
                    <a:pt x="990" y="689"/>
                  </a:lnTo>
                  <a:lnTo>
                    <a:pt x="1000" y="674"/>
                  </a:lnTo>
                  <a:lnTo>
                    <a:pt x="1010" y="658"/>
                  </a:lnTo>
                  <a:lnTo>
                    <a:pt x="1017" y="644"/>
                  </a:lnTo>
                  <a:lnTo>
                    <a:pt x="1025" y="630"/>
                  </a:lnTo>
                  <a:lnTo>
                    <a:pt x="1031" y="616"/>
                  </a:lnTo>
                  <a:lnTo>
                    <a:pt x="1037" y="601"/>
                  </a:lnTo>
                  <a:lnTo>
                    <a:pt x="1044" y="604"/>
                  </a:lnTo>
                  <a:lnTo>
                    <a:pt x="1051" y="605"/>
                  </a:lnTo>
                  <a:lnTo>
                    <a:pt x="1058" y="607"/>
                  </a:lnTo>
                  <a:lnTo>
                    <a:pt x="1065" y="607"/>
                  </a:lnTo>
                  <a:lnTo>
                    <a:pt x="1073" y="608"/>
                  </a:lnTo>
                  <a:lnTo>
                    <a:pt x="1079" y="607"/>
                  </a:lnTo>
                  <a:lnTo>
                    <a:pt x="1087" y="607"/>
                  </a:lnTo>
                  <a:lnTo>
                    <a:pt x="1093" y="606"/>
                  </a:lnTo>
                  <a:lnTo>
                    <a:pt x="1101" y="604"/>
                  </a:lnTo>
                  <a:lnTo>
                    <a:pt x="1107" y="601"/>
                  </a:lnTo>
                  <a:lnTo>
                    <a:pt x="1113" y="599"/>
                  </a:lnTo>
                  <a:lnTo>
                    <a:pt x="1120" y="596"/>
                  </a:lnTo>
                  <a:lnTo>
                    <a:pt x="1126" y="592"/>
                  </a:lnTo>
                  <a:lnTo>
                    <a:pt x="1133" y="589"/>
                  </a:lnTo>
                  <a:lnTo>
                    <a:pt x="1139" y="584"/>
                  </a:lnTo>
                  <a:lnTo>
                    <a:pt x="1145" y="579"/>
                  </a:lnTo>
                  <a:lnTo>
                    <a:pt x="1151" y="575"/>
                  </a:lnTo>
                  <a:lnTo>
                    <a:pt x="1156" y="568"/>
                  </a:lnTo>
                  <a:lnTo>
                    <a:pt x="1162" y="563"/>
                  </a:lnTo>
                  <a:lnTo>
                    <a:pt x="1167" y="556"/>
                  </a:lnTo>
                  <a:lnTo>
                    <a:pt x="1172" y="550"/>
                  </a:lnTo>
                  <a:lnTo>
                    <a:pt x="1177" y="542"/>
                  </a:lnTo>
                  <a:lnTo>
                    <a:pt x="1182" y="536"/>
                  </a:lnTo>
                  <a:lnTo>
                    <a:pt x="1186" y="527"/>
                  </a:lnTo>
                  <a:lnTo>
                    <a:pt x="1191" y="520"/>
                  </a:lnTo>
                  <a:lnTo>
                    <a:pt x="1194" y="511"/>
                  </a:lnTo>
                  <a:lnTo>
                    <a:pt x="1198" y="503"/>
                  </a:lnTo>
                  <a:lnTo>
                    <a:pt x="1201" y="494"/>
                  </a:lnTo>
                  <a:lnTo>
                    <a:pt x="1204" y="485"/>
                  </a:lnTo>
                  <a:lnTo>
                    <a:pt x="1207" y="475"/>
                  </a:lnTo>
                  <a:lnTo>
                    <a:pt x="1209" y="465"/>
                  </a:lnTo>
                  <a:lnTo>
                    <a:pt x="1211" y="456"/>
                  </a:lnTo>
                  <a:lnTo>
                    <a:pt x="1213" y="443"/>
                  </a:lnTo>
                  <a:lnTo>
                    <a:pt x="1214" y="430"/>
                  </a:lnTo>
                  <a:lnTo>
                    <a:pt x="1215" y="418"/>
                  </a:lnTo>
                  <a:lnTo>
                    <a:pt x="1215" y="405"/>
                  </a:lnTo>
                  <a:lnTo>
                    <a:pt x="1215" y="394"/>
                  </a:lnTo>
                  <a:lnTo>
                    <a:pt x="1214" y="384"/>
                  </a:lnTo>
                  <a:lnTo>
                    <a:pt x="1213" y="374"/>
                  </a:lnTo>
                  <a:lnTo>
                    <a:pt x="1212" y="364"/>
                  </a:lnTo>
                  <a:lnTo>
                    <a:pt x="1211" y="354"/>
                  </a:lnTo>
                  <a:lnTo>
                    <a:pt x="1209" y="344"/>
                  </a:lnTo>
                  <a:lnTo>
                    <a:pt x="1207" y="336"/>
                  </a:lnTo>
                  <a:lnTo>
                    <a:pt x="1205" y="326"/>
                  </a:lnTo>
                  <a:lnTo>
                    <a:pt x="1201" y="317"/>
                  </a:lnTo>
                  <a:lnTo>
                    <a:pt x="1198" y="309"/>
                  </a:lnTo>
                  <a:lnTo>
                    <a:pt x="1195" y="300"/>
                  </a:lnTo>
                  <a:lnTo>
                    <a:pt x="1191" y="292"/>
                  </a:lnTo>
                  <a:lnTo>
                    <a:pt x="1187" y="284"/>
                  </a:lnTo>
                  <a:lnTo>
                    <a:pt x="1183" y="275"/>
                  </a:lnTo>
                  <a:lnTo>
                    <a:pt x="1178" y="269"/>
                  </a:lnTo>
                  <a:lnTo>
                    <a:pt x="1174" y="262"/>
                  </a:lnTo>
                  <a:lnTo>
                    <a:pt x="1168" y="255"/>
                  </a:lnTo>
                  <a:lnTo>
                    <a:pt x="1164" y="249"/>
                  </a:lnTo>
                  <a:lnTo>
                    <a:pt x="1159" y="242"/>
                  </a:lnTo>
                  <a:lnTo>
                    <a:pt x="1152" y="237"/>
                  </a:lnTo>
                  <a:lnTo>
                    <a:pt x="1147" y="232"/>
                  </a:lnTo>
                  <a:lnTo>
                    <a:pt x="1140" y="226"/>
                  </a:lnTo>
                  <a:lnTo>
                    <a:pt x="1135" y="222"/>
                  </a:lnTo>
                  <a:lnTo>
                    <a:pt x="1128" y="218"/>
                  </a:lnTo>
                  <a:lnTo>
                    <a:pt x="1122" y="214"/>
                  </a:lnTo>
                  <a:lnTo>
                    <a:pt x="1115" y="211"/>
                  </a:lnTo>
                  <a:lnTo>
                    <a:pt x="1108" y="208"/>
                  </a:lnTo>
                  <a:lnTo>
                    <a:pt x="1102" y="206"/>
                  </a:lnTo>
                  <a:lnTo>
                    <a:pt x="1094" y="205"/>
                  </a:lnTo>
                  <a:lnTo>
                    <a:pt x="1087" y="204"/>
                  </a:lnTo>
                  <a:lnTo>
                    <a:pt x="1079" y="203"/>
                  </a:lnTo>
                  <a:lnTo>
                    <a:pt x="1073" y="203"/>
                  </a:lnTo>
                  <a:lnTo>
                    <a:pt x="1063" y="203"/>
                  </a:lnTo>
                  <a:lnTo>
                    <a:pt x="1055" y="204"/>
                  </a:lnTo>
                  <a:lnTo>
                    <a:pt x="1046" y="206"/>
                  </a:lnTo>
                  <a:lnTo>
                    <a:pt x="1037" y="209"/>
                  </a:lnTo>
                  <a:lnTo>
                    <a:pt x="1030" y="191"/>
                  </a:lnTo>
                  <a:lnTo>
                    <a:pt x="1021" y="174"/>
                  </a:lnTo>
                  <a:lnTo>
                    <a:pt x="1013" y="156"/>
                  </a:lnTo>
                  <a:lnTo>
                    <a:pt x="1004" y="141"/>
                  </a:lnTo>
                  <a:lnTo>
                    <a:pt x="994" y="126"/>
                  </a:lnTo>
                  <a:lnTo>
                    <a:pt x="985" y="111"/>
                  </a:lnTo>
                  <a:lnTo>
                    <a:pt x="974" y="99"/>
                  </a:lnTo>
                  <a:lnTo>
                    <a:pt x="963" y="86"/>
                  </a:lnTo>
                  <a:lnTo>
                    <a:pt x="952" y="74"/>
                  </a:lnTo>
                  <a:lnTo>
                    <a:pt x="941" y="63"/>
                  </a:lnTo>
                  <a:lnTo>
                    <a:pt x="929" y="54"/>
                  </a:lnTo>
                  <a:lnTo>
                    <a:pt x="916" y="44"/>
                  </a:lnTo>
                  <a:lnTo>
                    <a:pt x="904" y="35"/>
                  </a:lnTo>
                  <a:lnTo>
                    <a:pt x="892" y="28"/>
                  </a:lnTo>
                  <a:lnTo>
                    <a:pt x="879" y="21"/>
                  </a:lnTo>
                  <a:lnTo>
                    <a:pt x="866" y="15"/>
                  </a:lnTo>
                  <a:lnTo>
                    <a:pt x="852" y="11"/>
                  </a:lnTo>
                  <a:lnTo>
                    <a:pt x="839" y="6"/>
                  </a:lnTo>
                  <a:lnTo>
                    <a:pt x="825" y="3"/>
                  </a:lnTo>
                  <a:lnTo>
                    <a:pt x="811" y="1"/>
                  </a:lnTo>
                  <a:lnTo>
                    <a:pt x="798" y="0"/>
                  </a:lnTo>
                  <a:lnTo>
                    <a:pt x="784" y="0"/>
                  </a:lnTo>
                  <a:lnTo>
                    <a:pt x="770" y="0"/>
                  </a:lnTo>
                  <a:lnTo>
                    <a:pt x="757" y="2"/>
                  </a:lnTo>
                  <a:lnTo>
                    <a:pt x="743" y="4"/>
                  </a:lnTo>
                  <a:lnTo>
                    <a:pt x="729" y="7"/>
                  </a:lnTo>
                  <a:lnTo>
                    <a:pt x="715" y="13"/>
                  </a:lnTo>
                  <a:lnTo>
                    <a:pt x="702" y="18"/>
                  </a:lnTo>
                  <a:lnTo>
                    <a:pt x="688" y="25"/>
                  </a:lnTo>
                  <a:lnTo>
                    <a:pt x="674" y="32"/>
                  </a:lnTo>
                  <a:lnTo>
                    <a:pt x="661" y="41"/>
                  </a:lnTo>
                  <a:lnTo>
                    <a:pt x="648" y="50"/>
                  </a:lnTo>
                  <a:lnTo>
                    <a:pt x="638" y="59"/>
                  </a:lnTo>
                  <a:lnTo>
                    <a:pt x="627" y="69"/>
                  </a:lnTo>
                  <a:lnTo>
                    <a:pt x="617" y="78"/>
                  </a:lnTo>
                  <a:lnTo>
                    <a:pt x="608" y="89"/>
                  </a:lnTo>
                  <a:lnTo>
                    <a:pt x="596" y="76"/>
                  </a:lnTo>
                  <a:lnTo>
                    <a:pt x="584" y="64"/>
                  </a:lnTo>
                  <a:lnTo>
                    <a:pt x="571" y="54"/>
                  </a:lnTo>
                  <a:lnTo>
                    <a:pt x="559" y="44"/>
                  </a:lnTo>
                  <a:lnTo>
                    <a:pt x="546" y="35"/>
                  </a:lnTo>
                  <a:lnTo>
                    <a:pt x="534" y="28"/>
                  </a:lnTo>
                  <a:lnTo>
                    <a:pt x="520" y="20"/>
                  </a:lnTo>
                  <a:lnTo>
                    <a:pt x="507" y="15"/>
                  </a:lnTo>
                  <a:lnTo>
                    <a:pt x="493" y="10"/>
                  </a:lnTo>
                  <a:lnTo>
                    <a:pt x="480" y="6"/>
                  </a:lnTo>
                  <a:lnTo>
                    <a:pt x="466" y="3"/>
                  </a:lnTo>
                  <a:lnTo>
                    <a:pt x="452" y="1"/>
                  </a:lnTo>
                  <a:lnTo>
                    <a:pt x="438" y="0"/>
                  </a:lnTo>
                  <a:lnTo>
                    <a:pt x="425" y="0"/>
                  </a:lnTo>
                  <a:lnTo>
                    <a:pt x="411" y="0"/>
                  </a:lnTo>
                  <a:lnTo>
                    <a:pt x="397" y="2"/>
                  </a:lnTo>
                  <a:lnTo>
                    <a:pt x="384" y="4"/>
                  </a:lnTo>
                  <a:lnTo>
                    <a:pt x="371" y="9"/>
                  </a:lnTo>
                  <a:lnTo>
                    <a:pt x="357" y="13"/>
                  </a:lnTo>
                  <a:lnTo>
                    <a:pt x="344" y="18"/>
                  </a:lnTo>
                  <a:lnTo>
                    <a:pt x="331" y="25"/>
                  </a:lnTo>
                  <a:lnTo>
                    <a:pt x="318" y="31"/>
                  </a:lnTo>
                  <a:lnTo>
                    <a:pt x="305" y="40"/>
                  </a:lnTo>
                  <a:lnTo>
                    <a:pt x="292" y="48"/>
                  </a:lnTo>
                  <a:lnTo>
                    <a:pt x="281" y="58"/>
                  </a:lnTo>
                  <a:lnTo>
                    <a:pt x="269" y="69"/>
                  </a:lnTo>
                  <a:lnTo>
                    <a:pt x="257" y="80"/>
                  </a:lnTo>
                  <a:lnTo>
                    <a:pt x="246" y="93"/>
                  </a:lnTo>
                  <a:lnTo>
                    <a:pt x="236" y="106"/>
                  </a:lnTo>
                  <a:lnTo>
                    <a:pt x="225" y="121"/>
                  </a:lnTo>
                  <a:lnTo>
                    <a:pt x="215" y="136"/>
                  </a:lnTo>
                  <a:lnTo>
                    <a:pt x="206" y="152"/>
                  </a:lnTo>
                  <a:lnTo>
                    <a:pt x="198" y="165"/>
                  </a:lnTo>
                  <a:lnTo>
                    <a:pt x="192" y="179"/>
                  </a:lnTo>
                  <a:lnTo>
                    <a:pt x="185" y="194"/>
                  </a:lnTo>
                  <a:lnTo>
                    <a:pt x="179" y="209"/>
                  </a:lnTo>
                  <a:lnTo>
                    <a:pt x="171" y="206"/>
                  </a:lnTo>
                  <a:lnTo>
                    <a:pt x="165" y="205"/>
                  </a:lnTo>
                  <a:lnTo>
                    <a:pt x="157" y="203"/>
                  </a:lnTo>
                  <a:lnTo>
                    <a:pt x="150" y="203"/>
                  </a:lnTo>
                  <a:lnTo>
                    <a:pt x="143" y="203"/>
                  </a:lnTo>
                  <a:lnTo>
                    <a:pt x="136" y="203"/>
                  </a:lnTo>
                  <a:lnTo>
                    <a:pt x="129" y="203"/>
                  </a:lnTo>
                  <a:lnTo>
                    <a:pt x="122" y="205"/>
                  </a:lnTo>
                  <a:lnTo>
                    <a:pt x="116" y="206"/>
                  </a:lnTo>
                  <a:lnTo>
                    <a:pt x="108" y="208"/>
                  </a:lnTo>
                  <a:lnTo>
                    <a:pt x="102" y="211"/>
                  </a:lnTo>
                  <a:lnTo>
                    <a:pt x="95" y="213"/>
                  </a:lnTo>
                  <a:lnTo>
                    <a:pt x="89" y="218"/>
                  </a:lnTo>
                  <a:lnTo>
                    <a:pt x="82" y="221"/>
                  </a:lnTo>
                  <a:lnTo>
                    <a:pt x="76" y="225"/>
                  </a:lnTo>
                  <a:lnTo>
                    <a:pt x="71" y="230"/>
                  </a:lnTo>
                  <a:lnTo>
                    <a:pt x="64" y="236"/>
                  </a:lnTo>
                  <a:lnTo>
                    <a:pt x="59" y="241"/>
                  </a:lnTo>
                  <a:lnTo>
                    <a:pt x="53" y="247"/>
                  </a:lnTo>
                  <a:lnTo>
                    <a:pt x="48" y="253"/>
                  </a:lnTo>
                  <a:lnTo>
                    <a:pt x="44" y="259"/>
                  </a:lnTo>
                  <a:lnTo>
                    <a:pt x="38" y="267"/>
                  </a:lnTo>
                  <a:lnTo>
                    <a:pt x="34" y="274"/>
                  </a:lnTo>
                  <a:lnTo>
                    <a:pt x="30" y="282"/>
                  </a:lnTo>
                  <a:lnTo>
                    <a:pt x="25" y="289"/>
                  </a:lnTo>
                  <a:lnTo>
                    <a:pt x="21" y="298"/>
                  </a:lnTo>
                  <a:lnTo>
                    <a:pt x="18" y="307"/>
                  </a:lnTo>
                  <a:lnTo>
                    <a:pt x="15" y="316"/>
                  </a:lnTo>
                  <a:lnTo>
                    <a:pt x="12" y="325"/>
                  </a:lnTo>
                  <a:lnTo>
                    <a:pt x="9" y="334"/>
                  </a:lnTo>
                  <a:lnTo>
                    <a:pt x="6" y="344"/>
                  </a:lnTo>
                  <a:lnTo>
                    <a:pt x="5" y="355"/>
                  </a:lnTo>
                  <a:lnTo>
                    <a:pt x="3" y="367"/>
                  </a:lnTo>
                  <a:lnTo>
                    <a:pt x="1" y="379"/>
                  </a:lnTo>
                  <a:lnTo>
                    <a:pt x="0" y="392"/>
                  </a:lnTo>
                  <a:lnTo>
                    <a:pt x="0" y="405"/>
                  </a:lnTo>
                  <a:lnTo>
                    <a:pt x="0" y="415"/>
                  </a:lnTo>
                  <a:lnTo>
                    <a:pt x="1" y="426"/>
                  </a:lnTo>
                  <a:lnTo>
                    <a:pt x="2" y="435"/>
                  </a:lnTo>
                  <a:lnTo>
                    <a:pt x="3" y="446"/>
                  </a:lnTo>
                  <a:lnTo>
                    <a:pt x="4" y="456"/>
                  </a:lnTo>
                  <a:lnTo>
                    <a:pt x="6" y="465"/>
                  </a:lnTo>
                  <a:lnTo>
                    <a:pt x="8" y="475"/>
                  </a:lnTo>
                  <a:lnTo>
                    <a:pt x="12" y="483"/>
                  </a:lnTo>
                  <a:lnTo>
                    <a:pt x="14" y="493"/>
                  </a:lnTo>
                  <a:lnTo>
                    <a:pt x="17" y="502"/>
                  </a:lnTo>
                  <a:lnTo>
                    <a:pt x="20" y="510"/>
                  </a:lnTo>
                  <a:lnTo>
                    <a:pt x="24" y="518"/>
                  </a:lnTo>
                  <a:lnTo>
                    <a:pt x="29" y="526"/>
                  </a:lnTo>
                  <a:lnTo>
                    <a:pt x="33" y="534"/>
                  </a:lnTo>
                  <a:lnTo>
                    <a:pt x="37" y="541"/>
                  </a:lnTo>
                  <a:lnTo>
                    <a:pt x="42" y="548"/>
                  </a:lnTo>
                  <a:lnTo>
                    <a:pt x="47" y="554"/>
                  </a:lnTo>
                  <a:lnTo>
                    <a:pt x="52" y="561"/>
                  </a:lnTo>
                  <a:lnTo>
                    <a:pt x="58" y="567"/>
                  </a:lnTo>
                  <a:lnTo>
                    <a:pt x="63" y="572"/>
                  </a:lnTo>
                  <a:lnTo>
                    <a:pt x="68" y="578"/>
                  </a:lnTo>
                  <a:lnTo>
                    <a:pt x="75" y="583"/>
                  </a:lnTo>
                  <a:lnTo>
                    <a:pt x="81" y="587"/>
                  </a:lnTo>
                  <a:lnTo>
                    <a:pt x="88" y="592"/>
                  </a:lnTo>
                  <a:lnTo>
                    <a:pt x="94" y="595"/>
                  </a:lnTo>
                  <a:lnTo>
                    <a:pt x="101" y="598"/>
                  </a:lnTo>
                  <a:lnTo>
                    <a:pt x="107" y="601"/>
                  </a:lnTo>
                  <a:lnTo>
                    <a:pt x="114" y="604"/>
                  </a:lnTo>
                  <a:lnTo>
                    <a:pt x="121" y="605"/>
                  </a:lnTo>
                  <a:lnTo>
                    <a:pt x="128" y="607"/>
                  </a:lnTo>
                  <a:lnTo>
                    <a:pt x="136" y="607"/>
                  </a:lnTo>
                  <a:lnTo>
                    <a:pt x="143" y="608"/>
                  </a:lnTo>
                  <a:lnTo>
                    <a:pt x="152" y="607"/>
                  </a:lnTo>
                  <a:lnTo>
                    <a:pt x="161" y="606"/>
                  </a:lnTo>
                  <a:lnTo>
                    <a:pt x="170" y="604"/>
                  </a:lnTo>
                  <a:lnTo>
                    <a:pt x="179" y="601"/>
                  </a:lnTo>
                  <a:close/>
                </a:path>
              </a:pathLst>
            </a:custGeom>
            <a:solidFill>
              <a:srgbClr val="A5AB81"/>
            </a:solidFill>
            <a:ln w="47625" cmpd="dbl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0000" dir="5400000" rotWithShape="0">
                <a:srgbClr val="000000">
                  <a:alpha val="45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white"/>
                </a:solidFill>
                <a:latin typeface="Calibri"/>
                <a:ea typeface="Arial" charset="0"/>
                <a:cs typeface="+mn-cs"/>
              </a:endParaRPr>
            </a:p>
          </p:txBody>
        </p:sp>
        <p:sp>
          <p:nvSpPr>
            <p:cNvPr id="21843" name="Freeform 21"/>
            <p:cNvSpPr>
              <a:spLocks/>
            </p:cNvSpPr>
            <p:nvPr/>
          </p:nvSpPr>
          <p:spPr bwMode="auto">
            <a:xfrm>
              <a:off x="6907423" y="4652969"/>
              <a:ext cx="965200" cy="644525"/>
            </a:xfrm>
            <a:custGeom>
              <a:avLst/>
              <a:gdLst>
                <a:gd name="T0" fmla="*/ 2147483647 w 1215"/>
                <a:gd name="T1" fmla="*/ 2147483647 h 810"/>
                <a:gd name="T2" fmla="*/ 2147483647 w 1215"/>
                <a:gd name="T3" fmla="*/ 2147483647 h 810"/>
                <a:gd name="T4" fmla="*/ 2147483647 w 1215"/>
                <a:gd name="T5" fmla="*/ 2147483647 h 810"/>
                <a:gd name="T6" fmla="*/ 2147483647 w 1215"/>
                <a:gd name="T7" fmla="*/ 2147483647 h 810"/>
                <a:gd name="T8" fmla="*/ 2147483647 w 1215"/>
                <a:gd name="T9" fmla="*/ 2147483647 h 810"/>
                <a:gd name="T10" fmla="*/ 2147483647 w 1215"/>
                <a:gd name="T11" fmla="*/ 2147483647 h 810"/>
                <a:gd name="T12" fmla="*/ 2147483647 w 1215"/>
                <a:gd name="T13" fmla="*/ 2147483647 h 810"/>
                <a:gd name="T14" fmla="*/ 2147483647 w 1215"/>
                <a:gd name="T15" fmla="*/ 2147483647 h 810"/>
                <a:gd name="T16" fmla="*/ 2147483647 w 1215"/>
                <a:gd name="T17" fmla="*/ 2147483647 h 810"/>
                <a:gd name="T18" fmla="*/ 2147483647 w 1215"/>
                <a:gd name="T19" fmla="*/ 2147483647 h 810"/>
                <a:gd name="T20" fmla="*/ 2147483647 w 1215"/>
                <a:gd name="T21" fmla="*/ 2147483647 h 810"/>
                <a:gd name="T22" fmla="*/ 2147483647 w 1215"/>
                <a:gd name="T23" fmla="*/ 2147483647 h 810"/>
                <a:gd name="T24" fmla="*/ 2147483647 w 1215"/>
                <a:gd name="T25" fmla="*/ 2147483647 h 810"/>
                <a:gd name="T26" fmla="*/ 2147483647 w 1215"/>
                <a:gd name="T27" fmla="*/ 2147483647 h 810"/>
                <a:gd name="T28" fmla="*/ 2147483647 w 1215"/>
                <a:gd name="T29" fmla="*/ 2147483647 h 810"/>
                <a:gd name="T30" fmla="*/ 2147483647 w 1215"/>
                <a:gd name="T31" fmla="*/ 2147483647 h 810"/>
                <a:gd name="T32" fmla="*/ 2147483647 w 1215"/>
                <a:gd name="T33" fmla="*/ 2147483647 h 810"/>
                <a:gd name="T34" fmla="*/ 2147483647 w 1215"/>
                <a:gd name="T35" fmla="*/ 2147483647 h 810"/>
                <a:gd name="T36" fmla="*/ 2147483647 w 1215"/>
                <a:gd name="T37" fmla="*/ 2147483647 h 810"/>
                <a:gd name="T38" fmla="*/ 2147483647 w 1215"/>
                <a:gd name="T39" fmla="*/ 2147483647 h 810"/>
                <a:gd name="T40" fmla="*/ 2147483647 w 1215"/>
                <a:gd name="T41" fmla="*/ 2147483647 h 810"/>
                <a:gd name="T42" fmla="*/ 2147483647 w 1215"/>
                <a:gd name="T43" fmla="*/ 2147483647 h 810"/>
                <a:gd name="T44" fmla="*/ 2147483647 w 1215"/>
                <a:gd name="T45" fmla="*/ 2147483647 h 810"/>
                <a:gd name="T46" fmla="*/ 2147483647 w 1215"/>
                <a:gd name="T47" fmla="*/ 2147483647 h 810"/>
                <a:gd name="T48" fmla="*/ 2147483647 w 1215"/>
                <a:gd name="T49" fmla="*/ 2147483647 h 810"/>
                <a:gd name="T50" fmla="*/ 2147483647 w 1215"/>
                <a:gd name="T51" fmla="*/ 2147483647 h 810"/>
                <a:gd name="T52" fmla="*/ 2147483647 w 1215"/>
                <a:gd name="T53" fmla="*/ 2147483647 h 810"/>
                <a:gd name="T54" fmla="*/ 2147483647 w 1215"/>
                <a:gd name="T55" fmla="*/ 2147483647 h 810"/>
                <a:gd name="T56" fmla="*/ 2147483647 w 1215"/>
                <a:gd name="T57" fmla="*/ 2147483647 h 810"/>
                <a:gd name="T58" fmla="*/ 2147483647 w 1215"/>
                <a:gd name="T59" fmla="*/ 2147483647 h 810"/>
                <a:gd name="T60" fmla="*/ 2147483647 w 1215"/>
                <a:gd name="T61" fmla="*/ 2147483647 h 810"/>
                <a:gd name="T62" fmla="*/ 2147483647 w 1215"/>
                <a:gd name="T63" fmla="*/ 2147483647 h 810"/>
                <a:gd name="T64" fmla="*/ 2147483647 w 1215"/>
                <a:gd name="T65" fmla="*/ 1511339453 h 810"/>
                <a:gd name="T66" fmla="*/ 2147483647 w 1215"/>
                <a:gd name="T67" fmla="*/ 1007348109 h 810"/>
                <a:gd name="T68" fmla="*/ 2147483647 w 1215"/>
                <a:gd name="T69" fmla="*/ 2147483647 h 810"/>
                <a:gd name="T70" fmla="*/ 2147483647 w 1215"/>
                <a:gd name="T71" fmla="*/ 2147483647 h 810"/>
                <a:gd name="T72" fmla="*/ 2147483647 w 1215"/>
                <a:gd name="T73" fmla="*/ 2147483647 h 810"/>
                <a:gd name="T74" fmla="*/ 2147483647 w 1215"/>
                <a:gd name="T75" fmla="*/ 2147483647 h 810"/>
                <a:gd name="T76" fmla="*/ 2147483647 w 1215"/>
                <a:gd name="T77" fmla="*/ 503990747 h 810"/>
                <a:gd name="T78" fmla="*/ 2147483647 w 1215"/>
                <a:gd name="T79" fmla="*/ 2015329604 h 810"/>
                <a:gd name="T80" fmla="*/ 2147483647 w 1215"/>
                <a:gd name="T81" fmla="*/ 2147483647 h 810"/>
                <a:gd name="T82" fmla="*/ 2147483647 w 1215"/>
                <a:gd name="T83" fmla="*/ 2147483647 h 810"/>
                <a:gd name="T84" fmla="*/ 2147483647 w 1215"/>
                <a:gd name="T85" fmla="*/ 2147483647 h 810"/>
                <a:gd name="T86" fmla="*/ 2147483647 w 1215"/>
                <a:gd name="T87" fmla="*/ 2147483647 h 810"/>
                <a:gd name="T88" fmla="*/ 2147483647 w 1215"/>
                <a:gd name="T89" fmla="*/ 2147483647 h 810"/>
                <a:gd name="T90" fmla="*/ 2147483647 w 1215"/>
                <a:gd name="T91" fmla="*/ 2147483647 h 810"/>
                <a:gd name="T92" fmla="*/ 2147483647 w 1215"/>
                <a:gd name="T93" fmla="*/ 2147483647 h 810"/>
                <a:gd name="T94" fmla="*/ 2147483647 w 1215"/>
                <a:gd name="T95" fmla="*/ 2147483647 h 810"/>
                <a:gd name="T96" fmla="*/ 2147483647 w 1215"/>
                <a:gd name="T97" fmla="*/ 2147483647 h 810"/>
                <a:gd name="T98" fmla="*/ 2147483647 w 1215"/>
                <a:gd name="T99" fmla="*/ 2147483647 h 810"/>
                <a:gd name="T100" fmla="*/ 0 w 1215"/>
                <a:gd name="T101" fmla="*/ 2147483647 h 810"/>
                <a:gd name="T102" fmla="*/ 2005560073 w 1215"/>
                <a:gd name="T103" fmla="*/ 2147483647 h 810"/>
                <a:gd name="T104" fmla="*/ 2147483647 w 1215"/>
                <a:gd name="T105" fmla="*/ 2147483647 h 810"/>
                <a:gd name="T106" fmla="*/ 2147483647 w 1215"/>
                <a:gd name="T107" fmla="*/ 2147483647 h 810"/>
                <a:gd name="T108" fmla="*/ 2147483647 w 1215"/>
                <a:gd name="T109" fmla="*/ 2147483647 h 810"/>
                <a:gd name="T110" fmla="*/ 2147483647 w 1215"/>
                <a:gd name="T111" fmla="*/ 2147483647 h 810"/>
                <a:gd name="T112" fmla="*/ 2147483647 w 1215"/>
                <a:gd name="T113" fmla="*/ 2147483647 h 810"/>
                <a:gd name="T114" fmla="*/ 2147483647 w 1215"/>
                <a:gd name="T115" fmla="*/ 2147483647 h 8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15"/>
                <a:gd name="T175" fmla="*/ 0 h 810"/>
                <a:gd name="T176" fmla="*/ 1215 w 1215"/>
                <a:gd name="T177" fmla="*/ 810 h 8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15" h="810">
                  <a:moveTo>
                    <a:pt x="179" y="601"/>
                  </a:moveTo>
                  <a:lnTo>
                    <a:pt x="186" y="619"/>
                  </a:lnTo>
                  <a:lnTo>
                    <a:pt x="194" y="636"/>
                  </a:lnTo>
                  <a:lnTo>
                    <a:pt x="202" y="653"/>
                  </a:lnTo>
                  <a:lnTo>
                    <a:pt x="212" y="668"/>
                  </a:lnTo>
                  <a:lnTo>
                    <a:pt x="222" y="683"/>
                  </a:lnTo>
                  <a:lnTo>
                    <a:pt x="231" y="698"/>
                  </a:lnTo>
                  <a:lnTo>
                    <a:pt x="242" y="711"/>
                  </a:lnTo>
                  <a:lnTo>
                    <a:pt x="253" y="724"/>
                  </a:lnTo>
                  <a:lnTo>
                    <a:pt x="263" y="735"/>
                  </a:lnTo>
                  <a:lnTo>
                    <a:pt x="275" y="746"/>
                  </a:lnTo>
                  <a:lnTo>
                    <a:pt x="287" y="757"/>
                  </a:lnTo>
                  <a:lnTo>
                    <a:pt x="299" y="765"/>
                  </a:lnTo>
                  <a:lnTo>
                    <a:pt x="312" y="774"/>
                  </a:lnTo>
                  <a:lnTo>
                    <a:pt x="323" y="782"/>
                  </a:lnTo>
                  <a:lnTo>
                    <a:pt x="337" y="788"/>
                  </a:lnTo>
                  <a:lnTo>
                    <a:pt x="350" y="794"/>
                  </a:lnTo>
                  <a:lnTo>
                    <a:pt x="363" y="799"/>
                  </a:lnTo>
                  <a:lnTo>
                    <a:pt x="377" y="803"/>
                  </a:lnTo>
                  <a:lnTo>
                    <a:pt x="390" y="806"/>
                  </a:lnTo>
                  <a:lnTo>
                    <a:pt x="404" y="808"/>
                  </a:lnTo>
                  <a:lnTo>
                    <a:pt x="418" y="809"/>
                  </a:lnTo>
                  <a:lnTo>
                    <a:pt x="432" y="810"/>
                  </a:lnTo>
                  <a:lnTo>
                    <a:pt x="446" y="809"/>
                  </a:lnTo>
                  <a:lnTo>
                    <a:pt x="460" y="808"/>
                  </a:lnTo>
                  <a:lnTo>
                    <a:pt x="472" y="805"/>
                  </a:lnTo>
                  <a:lnTo>
                    <a:pt x="486" y="802"/>
                  </a:lnTo>
                  <a:lnTo>
                    <a:pt x="500" y="798"/>
                  </a:lnTo>
                  <a:lnTo>
                    <a:pt x="514" y="792"/>
                  </a:lnTo>
                  <a:lnTo>
                    <a:pt x="527" y="786"/>
                  </a:lnTo>
                  <a:lnTo>
                    <a:pt x="541" y="778"/>
                  </a:lnTo>
                  <a:lnTo>
                    <a:pt x="554" y="769"/>
                  </a:lnTo>
                  <a:lnTo>
                    <a:pt x="568" y="760"/>
                  </a:lnTo>
                  <a:lnTo>
                    <a:pt x="578" y="750"/>
                  </a:lnTo>
                  <a:lnTo>
                    <a:pt x="588" y="742"/>
                  </a:lnTo>
                  <a:lnTo>
                    <a:pt x="598" y="731"/>
                  </a:lnTo>
                  <a:lnTo>
                    <a:pt x="608" y="721"/>
                  </a:lnTo>
                  <a:lnTo>
                    <a:pt x="619" y="733"/>
                  </a:lnTo>
                  <a:lnTo>
                    <a:pt x="631" y="745"/>
                  </a:lnTo>
                  <a:lnTo>
                    <a:pt x="644" y="756"/>
                  </a:lnTo>
                  <a:lnTo>
                    <a:pt x="656" y="765"/>
                  </a:lnTo>
                  <a:lnTo>
                    <a:pt x="669" y="774"/>
                  </a:lnTo>
                  <a:lnTo>
                    <a:pt x="682" y="783"/>
                  </a:lnTo>
                  <a:lnTo>
                    <a:pt x="695" y="789"/>
                  </a:lnTo>
                  <a:lnTo>
                    <a:pt x="708" y="794"/>
                  </a:lnTo>
                  <a:lnTo>
                    <a:pt x="722" y="800"/>
                  </a:lnTo>
                  <a:lnTo>
                    <a:pt x="735" y="804"/>
                  </a:lnTo>
                  <a:lnTo>
                    <a:pt x="749" y="806"/>
                  </a:lnTo>
                  <a:lnTo>
                    <a:pt x="763" y="808"/>
                  </a:lnTo>
                  <a:lnTo>
                    <a:pt x="777" y="809"/>
                  </a:lnTo>
                  <a:lnTo>
                    <a:pt x="791" y="810"/>
                  </a:lnTo>
                  <a:lnTo>
                    <a:pt x="804" y="809"/>
                  </a:lnTo>
                  <a:lnTo>
                    <a:pt x="818" y="807"/>
                  </a:lnTo>
                  <a:lnTo>
                    <a:pt x="832" y="805"/>
                  </a:lnTo>
                  <a:lnTo>
                    <a:pt x="844" y="802"/>
                  </a:lnTo>
                  <a:lnTo>
                    <a:pt x="858" y="798"/>
                  </a:lnTo>
                  <a:lnTo>
                    <a:pt x="871" y="792"/>
                  </a:lnTo>
                  <a:lnTo>
                    <a:pt x="884" y="786"/>
                  </a:lnTo>
                  <a:lnTo>
                    <a:pt x="897" y="778"/>
                  </a:lnTo>
                  <a:lnTo>
                    <a:pt x="910" y="771"/>
                  </a:lnTo>
                  <a:lnTo>
                    <a:pt x="923" y="761"/>
                  </a:lnTo>
                  <a:lnTo>
                    <a:pt x="934" y="751"/>
                  </a:lnTo>
                  <a:lnTo>
                    <a:pt x="946" y="741"/>
                  </a:lnTo>
                  <a:lnTo>
                    <a:pt x="958" y="729"/>
                  </a:lnTo>
                  <a:lnTo>
                    <a:pt x="969" y="717"/>
                  </a:lnTo>
                  <a:lnTo>
                    <a:pt x="979" y="703"/>
                  </a:lnTo>
                  <a:lnTo>
                    <a:pt x="990" y="689"/>
                  </a:lnTo>
                  <a:lnTo>
                    <a:pt x="1000" y="674"/>
                  </a:lnTo>
                  <a:lnTo>
                    <a:pt x="1010" y="658"/>
                  </a:lnTo>
                  <a:lnTo>
                    <a:pt x="1017" y="644"/>
                  </a:lnTo>
                  <a:lnTo>
                    <a:pt x="1025" y="630"/>
                  </a:lnTo>
                  <a:lnTo>
                    <a:pt x="1031" y="616"/>
                  </a:lnTo>
                  <a:lnTo>
                    <a:pt x="1037" y="601"/>
                  </a:lnTo>
                  <a:lnTo>
                    <a:pt x="1044" y="604"/>
                  </a:lnTo>
                  <a:lnTo>
                    <a:pt x="1051" y="605"/>
                  </a:lnTo>
                  <a:lnTo>
                    <a:pt x="1058" y="607"/>
                  </a:lnTo>
                  <a:lnTo>
                    <a:pt x="1065" y="607"/>
                  </a:lnTo>
                  <a:lnTo>
                    <a:pt x="1073" y="608"/>
                  </a:lnTo>
                  <a:lnTo>
                    <a:pt x="1079" y="607"/>
                  </a:lnTo>
                  <a:lnTo>
                    <a:pt x="1087" y="607"/>
                  </a:lnTo>
                  <a:lnTo>
                    <a:pt x="1093" y="606"/>
                  </a:lnTo>
                  <a:lnTo>
                    <a:pt x="1101" y="604"/>
                  </a:lnTo>
                  <a:lnTo>
                    <a:pt x="1107" y="601"/>
                  </a:lnTo>
                  <a:lnTo>
                    <a:pt x="1113" y="599"/>
                  </a:lnTo>
                  <a:lnTo>
                    <a:pt x="1120" y="596"/>
                  </a:lnTo>
                  <a:lnTo>
                    <a:pt x="1126" y="592"/>
                  </a:lnTo>
                  <a:lnTo>
                    <a:pt x="1133" y="589"/>
                  </a:lnTo>
                  <a:lnTo>
                    <a:pt x="1139" y="584"/>
                  </a:lnTo>
                  <a:lnTo>
                    <a:pt x="1145" y="579"/>
                  </a:lnTo>
                  <a:lnTo>
                    <a:pt x="1151" y="575"/>
                  </a:lnTo>
                  <a:lnTo>
                    <a:pt x="1156" y="568"/>
                  </a:lnTo>
                  <a:lnTo>
                    <a:pt x="1162" y="563"/>
                  </a:lnTo>
                  <a:lnTo>
                    <a:pt x="1167" y="556"/>
                  </a:lnTo>
                  <a:lnTo>
                    <a:pt x="1172" y="550"/>
                  </a:lnTo>
                  <a:lnTo>
                    <a:pt x="1177" y="542"/>
                  </a:lnTo>
                  <a:lnTo>
                    <a:pt x="1182" y="536"/>
                  </a:lnTo>
                  <a:lnTo>
                    <a:pt x="1186" y="527"/>
                  </a:lnTo>
                  <a:lnTo>
                    <a:pt x="1191" y="520"/>
                  </a:lnTo>
                  <a:lnTo>
                    <a:pt x="1194" y="511"/>
                  </a:lnTo>
                  <a:lnTo>
                    <a:pt x="1198" y="503"/>
                  </a:lnTo>
                  <a:lnTo>
                    <a:pt x="1201" y="494"/>
                  </a:lnTo>
                  <a:lnTo>
                    <a:pt x="1204" y="485"/>
                  </a:lnTo>
                  <a:lnTo>
                    <a:pt x="1207" y="475"/>
                  </a:lnTo>
                  <a:lnTo>
                    <a:pt x="1209" y="465"/>
                  </a:lnTo>
                  <a:lnTo>
                    <a:pt x="1211" y="456"/>
                  </a:lnTo>
                  <a:lnTo>
                    <a:pt x="1213" y="443"/>
                  </a:lnTo>
                  <a:lnTo>
                    <a:pt x="1214" y="430"/>
                  </a:lnTo>
                  <a:lnTo>
                    <a:pt x="1215" y="418"/>
                  </a:lnTo>
                  <a:lnTo>
                    <a:pt x="1215" y="405"/>
                  </a:lnTo>
                  <a:lnTo>
                    <a:pt x="1215" y="394"/>
                  </a:lnTo>
                  <a:lnTo>
                    <a:pt x="1214" y="384"/>
                  </a:lnTo>
                  <a:lnTo>
                    <a:pt x="1213" y="374"/>
                  </a:lnTo>
                  <a:lnTo>
                    <a:pt x="1212" y="364"/>
                  </a:lnTo>
                  <a:lnTo>
                    <a:pt x="1211" y="354"/>
                  </a:lnTo>
                  <a:lnTo>
                    <a:pt x="1209" y="344"/>
                  </a:lnTo>
                  <a:lnTo>
                    <a:pt x="1207" y="336"/>
                  </a:lnTo>
                  <a:lnTo>
                    <a:pt x="1205" y="326"/>
                  </a:lnTo>
                  <a:lnTo>
                    <a:pt x="1201" y="317"/>
                  </a:lnTo>
                  <a:lnTo>
                    <a:pt x="1198" y="309"/>
                  </a:lnTo>
                  <a:lnTo>
                    <a:pt x="1195" y="300"/>
                  </a:lnTo>
                  <a:lnTo>
                    <a:pt x="1191" y="292"/>
                  </a:lnTo>
                  <a:lnTo>
                    <a:pt x="1187" y="284"/>
                  </a:lnTo>
                  <a:lnTo>
                    <a:pt x="1183" y="275"/>
                  </a:lnTo>
                  <a:lnTo>
                    <a:pt x="1178" y="269"/>
                  </a:lnTo>
                  <a:lnTo>
                    <a:pt x="1174" y="262"/>
                  </a:lnTo>
                  <a:lnTo>
                    <a:pt x="1168" y="255"/>
                  </a:lnTo>
                  <a:lnTo>
                    <a:pt x="1164" y="249"/>
                  </a:lnTo>
                  <a:lnTo>
                    <a:pt x="1159" y="242"/>
                  </a:lnTo>
                  <a:lnTo>
                    <a:pt x="1152" y="237"/>
                  </a:lnTo>
                  <a:lnTo>
                    <a:pt x="1147" y="232"/>
                  </a:lnTo>
                  <a:lnTo>
                    <a:pt x="1140" y="226"/>
                  </a:lnTo>
                  <a:lnTo>
                    <a:pt x="1135" y="222"/>
                  </a:lnTo>
                  <a:lnTo>
                    <a:pt x="1128" y="218"/>
                  </a:lnTo>
                  <a:lnTo>
                    <a:pt x="1122" y="214"/>
                  </a:lnTo>
                  <a:lnTo>
                    <a:pt x="1115" y="211"/>
                  </a:lnTo>
                  <a:lnTo>
                    <a:pt x="1108" y="208"/>
                  </a:lnTo>
                  <a:lnTo>
                    <a:pt x="1102" y="206"/>
                  </a:lnTo>
                  <a:lnTo>
                    <a:pt x="1094" y="205"/>
                  </a:lnTo>
                  <a:lnTo>
                    <a:pt x="1087" y="204"/>
                  </a:lnTo>
                  <a:lnTo>
                    <a:pt x="1079" y="203"/>
                  </a:lnTo>
                  <a:lnTo>
                    <a:pt x="1073" y="203"/>
                  </a:lnTo>
                  <a:lnTo>
                    <a:pt x="1063" y="203"/>
                  </a:lnTo>
                  <a:lnTo>
                    <a:pt x="1055" y="204"/>
                  </a:lnTo>
                  <a:lnTo>
                    <a:pt x="1046" y="206"/>
                  </a:lnTo>
                  <a:lnTo>
                    <a:pt x="1037" y="209"/>
                  </a:lnTo>
                  <a:lnTo>
                    <a:pt x="1030" y="191"/>
                  </a:lnTo>
                  <a:lnTo>
                    <a:pt x="1021" y="174"/>
                  </a:lnTo>
                  <a:lnTo>
                    <a:pt x="1013" y="156"/>
                  </a:lnTo>
                  <a:lnTo>
                    <a:pt x="1004" y="141"/>
                  </a:lnTo>
                  <a:lnTo>
                    <a:pt x="994" y="126"/>
                  </a:lnTo>
                  <a:lnTo>
                    <a:pt x="985" y="111"/>
                  </a:lnTo>
                  <a:lnTo>
                    <a:pt x="974" y="99"/>
                  </a:lnTo>
                  <a:lnTo>
                    <a:pt x="963" y="86"/>
                  </a:lnTo>
                  <a:lnTo>
                    <a:pt x="952" y="74"/>
                  </a:lnTo>
                  <a:lnTo>
                    <a:pt x="941" y="63"/>
                  </a:lnTo>
                  <a:lnTo>
                    <a:pt x="929" y="54"/>
                  </a:lnTo>
                  <a:lnTo>
                    <a:pt x="916" y="44"/>
                  </a:lnTo>
                  <a:lnTo>
                    <a:pt x="904" y="35"/>
                  </a:lnTo>
                  <a:lnTo>
                    <a:pt x="892" y="28"/>
                  </a:lnTo>
                  <a:lnTo>
                    <a:pt x="879" y="21"/>
                  </a:lnTo>
                  <a:lnTo>
                    <a:pt x="866" y="15"/>
                  </a:lnTo>
                  <a:lnTo>
                    <a:pt x="852" y="11"/>
                  </a:lnTo>
                  <a:lnTo>
                    <a:pt x="839" y="6"/>
                  </a:lnTo>
                  <a:lnTo>
                    <a:pt x="825" y="3"/>
                  </a:lnTo>
                  <a:lnTo>
                    <a:pt x="811" y="1"/>
                  </a:lnTo>
                  <a:lnTo>
                    <a:pt x="798" y="0"/>
                  </a:lnTo>
                  <a:lnTo>
                    <a:pt x="784" y="0"/>
                  </a:lnTo>
                  <a:lnTo>
                    <a:pt x="770" y="0"/>
                  </a:lnTo>
                  <a:lnTo>
                    <a:pt x="757" y="2"/>
                  </a:lnTo>
                  <a:lnTo>
                    <a:pt x="743" y="4"/>
                  </a:lnTo>
                  <a:lnTo>
                    <a:pt x="729" y="7"/>
                  </a:lnTo>
                  <a:lnTo>
                    <a:pt x="715" y="13"/>
                  </a:lnTo>
                  <a:lnTo>
                    <a:pt x="702" y="18"/>
                  </a:lnTo>
                  <a:lnTo>
                    <a:pt x="688" y="25"/>
                  </a:lnTo>
                  <a:lnTo>
                    <a:pt x="674" y="32"/>
                  </a:lnTo>
                  <a:lnTo>
                    <a:pt x="661" y="41"/>
                  </a:lnTo>
                  <a:lnTo>
                    <a:pt x="648" y="50"/>
                  </a:lnTo>
                  <a:lnTo>
                    <a:pt x="638" y="59"/>
                  </a:lnTo>
                  <a:lnTo>
                    <a:pt x="627" y="69"/>
                  </a:lnTo>
                  <a:lnTo>
                    <a:pt x="617" y="78"/>
                  </a:lnTo>
                  <a:lnTo>
                    <a:pt x="608" y="89"/>
                  </a:lnTo>
                  <a:lnTo>
                    <a:pt x="596" y="76"/>
                  </a:lnTo>
                  <a:lnTo>
                    <a:pt x="584" y="64"/>
                  </a:lnTo>
                  <a:lnTo>
                    <a:pt x="571" y="54"/>
                  </a:lnTo>
                  <a:lnTo>
                    <a:pt x="559" y="44"/>
                  </a:lnTo>
                  <a:lnTo>
                    <a:pt x="546" y="35"/>
                  </a:lnTo>
                  <a:lnTo>
                    <a:pt x="534" y="28"/>
                  </a:lnTo>
                  <a:lnTo>
                    <a:pt x="520" y="20"/>
                  </a:lnTo>
                  <a:lnTo>
                    <a:pt x="507" y="15"/>
                  </a:lnTo>
                  <a:lnTo>
                    <a:pt x="493" y="10"/>
                  </a:lnTo>
                  <a:lnTo>
                    <a:pt x="480" y="6"/>
                  </a:lnTo>
                  <a:lnTo>
                    <a:pt x="466" y="3"/>
                  </a:lnTo>
                  <a:lnTo>
                    <a:pt x="452" y="1"/>
                  </a:lnTo>
                  <a:lnTo>
                    <a:pt x="438" y="0"/>
                  </a:lnTo>
                  <a:lnTo>
                    <a:pt x="425" y="0"/>
                  </a:lnTo>
                  <a:lnTo>
                    <a:pt x="411" y="0"/>
                  </a:lnTo>
                  <a:lnTo>
                    <a:pt x="397" y="2"/>
                  </a:lnTo>
                  <a:lnTo>
                    <a:pt x="384" y="4"/>
                  </a:lnTo>
                  <a:lnTo>
                    <a:pt x="371" y="9"/>
                  </a:lnTo>
                  <a:lnTo>
                    <a:pt x="357" y="13"/>
                  </a:lnTo>
                  <a:lnTo>
                    <a:pt x="344" y="18"/>
                  </a:lnTo>
                  <a:lnTo>
                    <a:pt x="331" y="25"/>
                  </a:lnTo>
                  <a:lnTo>
                    <a:pt x="318" y="31"/>
                  </a:lnTo>
                  <a:lnTo>
                    <a:pt x="305" y="40"/>
                  </a:lnTo>
                  <a:lnTo>
                    <a:pt x="292" y="48"/>
                  </a:lnTo>
                  <a:lnTo>
                    <a:pt x="281" y="58"/>
                  </a:lnTo>
                  <a:lnTo>
                    <a:pt x="269" y="69"/>
                  </a:lnTo>
                  <a:lnTo>
                    <a:pt x="257" y="80"/>
                  </a:lnTo>
                  <a:lnTo>
                    <a:pt x="246" y="93"/>
                  </a:lnTo>
                  <a:lnTo>
                    <a:pt x="236" y="106"/>
                  </a:lnTo>
                  <a:lnTo>
                    <a:pt x="225" y="121"/>
                  </a:lnTo>
                  <a:lnTo>
                    <a:pt x="215" y="136"/>
                  </a:lnTo>
                  <a:lnTo>
                    <a:pt x="206" y="152"/>
                  </a:lnTo>
                  <a:lnTo>
                    <a:pt x="198" y="165"/>
                  </a:lnTo>
                  <a:lnTo>
                    <a:pt x="192" y="179"/>
                  </a:lnTo>
                  <a:lnTo>
                    <a:pt x="185" y="194"/>
                  </a:lnTo>
                  <a:lnTo>
                    <a:pt x="179" y="209"/>
                  </a:lnTo>
                  <a:lnTo>
                    <a:pt x="171" y="206"/>
                  </a:lnTo>
                  <a:lnTo>
                    <a:pt x="165" y="205"/>
                  </a:lnTo>
                  <a:lnTo>
                    <a:pt x="157" y="203"/>
                  </a:lnTo>
                  <a:lnTo>
                    <a:pt x="150" y="203"/>
                  </a:lnTo>
                  <a:lnTo>
                    <a:pt x="143" y="203"/>
                  </a:lnTo>
                  <a:lnTo>
                    <a:pt x="136" y="203"/>
                  </a:lnTo>
                  <a:lnTo>
                    <a:pt x="129" y="203"/>
                  </a:lnTo>
                  <a:lnTo>
                    <a:pt x="122" y="205"/>
                  </a:lnTo>
                  <a:lnTo>
                    <a:pt x="116" y="206"/>
                  </a:lnTo>
                  <a:lnTo>
                    <a:pt x="108" y="208"/>
                  </a:lnTo>
                  <a:lnTo>
                    <a:pt x="102" y="211"/>
                  </a:lnTo>
                  <a:lnTo>
                    <a:pt x="95" y="213"/>
                  </a:lnTo>
                  <a:lnTo>
                    <a:pt x="89" y="218"/>
                  </a:lnTo>
                  <a:lnTo>
                    <a:pt x="82" y="221"/>
                  </a:lnTo>
                  <a:lnTo>
                    <a:pt x="76" y="225"/>
                  </a:lnTo>
                  <a:lnTo>
                    <a:pt x="71" y="230"/>
                  </a:lnTo>
                  <a:lnTo>
                    <a:pt x="64" y="236"/>
                  </a:lnTo>
                  <a:lnTo>
                    <a:pt x="59" y="241"/>
                  </a:lnTo>
                  <a:lnTo>
                    <a:pt x="53" y="247"/>
                  </a:lnTo>
                  <a:lnTo>
                    <a:pt x="48" y="253"/>
                  </a:lnTo>
                  <a:lnTo>
                    <a:pt x="44" y="259"/>
                  </a:lnTo>
                  <a:lnTo>
                    <a:pt x="38" y="267"/>
                  </a:lnTo>
                  <a:lnTo>
                    <a:pt x="34" y="274"/>
                  </a:lnTo>
                  <a:lnTo>
                    <a:pt x="30" y="282"/>
                  </a:lnTo>
                  <a:lnTo>
                    <a:pt x="25" y="289"/>
                  </a:lnTo>
                  <a:lnTo>
                    <a:pt x="21" y="298"/>
                  </a:lnTo>
                  <a:lnTo>
                    <a:pt x="18" y="307"/>
                  </a:lnTo>
                  <a:lnTo>
                    <a:pt x="15" y="316"/>
                  </a:lnTo>
                  <a:lnTo>
                    <a:pt x="12" y="325"/>
                  </a:lnTo>
                  <a:lnTo>
                    <a:pt x="9" y="334"/>
                  </a:lnTo>
                  <a:lnTo>
                    <a:pt x="6" y="344"/>
                  </a:lnTo>
                  <a:lnTo>
                    <a:pt x="5" y="355"/>
                  </a:lnTo>
                  <a:lnTo>
                    <a:pt x="3" y="367"/>
                  </a:lnTo>
                  <a:lnTo>
                    <a:pt x="1" y="379"/>
                  </a:lnTo>
                  <a:lnTo>
                    <a:pt x="0" y="392"/>
                  </a:lnTo>
                  <a:lnTo>
                    <a:pt x="0" y="405"/>
                  </a:lnTo>
                  <a:lnTo>
                    <a:pt x="0" y="415"/>
                  </a:lnTo>
                  <a:lnTo>
                    <a:pt x="1" y="426"/>
                  </a:lnTo>
                  <a:lnTo>
                    <a:pt x="2" y="435"/>
                  </a:lnTo>
                  <a:lnTo>
                    <a:pt x="3" y="446"/>
                  </a:lnTo>
                  <a:lnTo>
                    <a:pt x="4" y="456"/>
                  </a:lnTo>
                  <a:lnTo>
                    <a:pt x="6" y="465"/>
                  </a:lnTo>
                  <a:lnTo>
                    <a:pt x="8" y="475"/>
                  </a:lnTo>
                  <a:lnTo>
                    <a:pt x="12" y="483"/>
                  </a:lnTo>
                  <a:lnTo>
                    <a:pt x="14" y="493"/>
                  </a:lnTo>
                  <a:lnTo>
                    <a:pt x="17" y="502"/>
                  </a:lnTo>
                  <a:lnTo>
                    <a:pt x="20" y="510"/>
                  </a:lnTo>
                  <a:lnTo>
                    <a:pt x="24" y="518"/>
                  </a:lnTo>
                  <a:lnTo>
                    <a:pt x="29" y="526"/>
                  </a:lnTo>
                  <a:lnTo>
                    <a:pt x="33" y="534"/>
                  </a:lnTo>
                  <a:lnTo>
                    <a:pt x="37" y="541"/>
                  </a:lnTo>
                  <a:lnTo>
                    <a:pt x="42" y="548"/>
                  </a:lnTo>
                  <a:lnTo>
                    <a:pt x="47" y="554"/>
                  </a:lnTo>
                  <a:lnTo>
                    <a:pt x="52" y="561"/>
                  </a:lnTo>
                  <a:lnTo>
                    <a:pt x="58" y="567"/>
                  </a:lnTo>
                  <a:lnTo>
                    <a:pt x="63" y="572"/>
                  </a:lnTo>
                  <a:lnTo>
                    <a:pt x="68" y="578"/>
                  </a:lnTo>
                  <a:lnTo>
                    <a:pt x="75" y="583"/>
                  </a:lnTo>
                  <a:lnTo>
                    <a:pt x="81" y="587"/>
                  </a:lnTo>
                  <a:lnTo>
                    <a:pt x="88" y="592"/>
                  </a:lnTo>
                  <a:lnTo>
                    <a:pt x="94" y="595"/>
                  </a:lnTo>
                  <a:lnTo>
                    <a:pt x="101" y="598"/>
                  </a:lnTo>
                  <a:lnTo>
                    <a:pt x="107" y="601"/>
                  </a:lnTo>
                  <a:lnTo>
                    <a:pt x="114" y="604"/>
                  </a:lnTo>
                  <a:lnTo>
                    <a:pt x="121" y="605"/>
                  </a:lnTo>
                  <a:lnTo>
                    <a:pt x="128" y="607"/>
                  </a:lnTo>
                  <a:lnTo>
                    <a:pt x="136" y="607"/>
                  </a:lnTo>
                  <a:lnTo>
                    <a:pt x="143" y="608"/>
                  </a:lnTo>
                  <a:lnTo>
                    <a:pt x="152" y="607"/>
                  </a:lnTo>
                  <a:lnTo>
                    <a:pt x="161" y="606"/>
                  </a:lnTo>
                  <a:lnTo>
                    <a:pt x="170" y="604"/>
                  </a:lnTo>
                  <a:lnTo>
                    <a:pt x="179" y="601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latin typeface="Calibri" charset="0"/>
                <a:ea typeface="Arial" charset="0"/>
                <a:cs typeface="+mn-cs"/>
              </a:endParaRPr>
            </a:p>
          </p:txBody>
        </p:sp>
      </p:grpSp>
      <p:sp>
        <p:nvSpPr>
          <p:cNvPr id="21508" name="Заголовок 1"/>
          <p:cNvSpPr>
            <a:spLocks noGrp="1"/>
          </p:cNvSpPr>
          <p:nvPr>
            <p:ph type="title"/>
          </p:nvPr>
        </p:nvSpPr>
        <p:spPr>
          <a:xfrm>
            <a:off x="3347864" y="-18879"/>
            <a:ext cx="5273080" cy="990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Calibri" charset="0"/>
              </a:rPr>
              <a:t>C</a:t>
            </a:r>
            <a:r>
              <a:rPr lang="ru-RU" b="1" dirty="0" err="1" smtClean="0">
                <a:latin typeface="Calibri" charset="0"/>
              </a:rPr>
              <a:t>еть</a:t>
            </a:r>
            <a:r>
              <a:rPr lang="ru-RU" b="1" dirty="0" smtClean="0">
                <a:latin typeface="Calibri" charset="0"/>
              </a:rPr>
              <a:t> </a:t>
            </a:r>
            <a:r>
              <a:rPr lang="en-US" b="1" dirty="0">
                <a:latin typeface="Tw Cen MT" charset="0"/>
              </a:rPr>
              <a:t>VANET</a:t>
            </a:r>
            <a:endParaRPr lang="ru-RU" b="1" dirty="0">
              <a:latin typeface="Calibri" charset="0"/>
            </a:endParaRPr>
          </a:p>
        </p:txBody>
      </p:sp>
      <p:sp>
        <p:nvSpPr>
          <p:cNvPr id="21509" name="Text Box 110"/>
          <p:cNvSpPr txBox="1">
            <a:spLocks noChangeArrowheads="1"/>
          </p:cNvSpPr>
          <p:nvPr/>
        </p:nvSpPr>
        <p:spPr bwMode="auto">
          <a:xfrm>
            <a:off x="6651625" y="4400550"/>
            <a:ext cx="152082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200" b="1" smtClean="0">
                <a:solidFill>
                  <a:prstClr val="black"/>
                </a:solidFill>
                <a:cs typeface="+mn-cs"/>
              </a:rPr>
              <a:t>Направление движения</a:t>
            </a:r>
            <a:endParaRPr lang="ru-RU" b="1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510" name="Text Box 111"/>
          <p:cNvSpPr txBox="1">
            <a:spLocks noChangeArrowheads="1"/>
          </p:cNvSpPr>
          <p:nvPr/>
        </p:nvSpPr>
        <p:spPr bwMode="auto">
          <a:xfrm>
            <a:off x="6651625" y="2655888"/>
            <a:ext cx="15208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1200" b="1" smtClean="0">
                <a:solidFill>
                  <a:prstClr val="black"/>
                </a:solidFill>
                <a:cs typeface="+mn-cs"/>
              </a:rPr>
              <a:t>IEEE 802.11x </a:t>
            </a:r>
            <a:r>
              <a:rPr lang="ru-RU" sz="1200" b="1" smtClean="0">
                <a:solidFill>
                  <a:prstClr val="black"/>
                </a:solidFill>
                <a:cs typeface="+mn-cs"/>
              </a:rPr>
              <a:t>или </a:t>
            </a:r>
            <a:r>
              <a:rPr lang="en-US" sz="1200" b="1" smtClean="0">
                <a:solidFill>
                  <a:prstClr val="black"/>
                </a:solidFill>
                <a:cs typeface="+mn-cs"/>
              </a:rPr>
              <a:t>IEEE 802.16x</a:t>
            </a:r>
            <a:endParaRPr lang="ru-RU" b="1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511" name="Text Box 114"/>
          <p:cNvSpPr txBox="1">
            <a:spLocks noChangeArrowheads="1"/>
          </p:cNvSpPr>
          <p:nvPr/>
        </p:nvSpPr>
        <p:spPr bwMode="auto">
          <a:xfrm>
            <a:off x="1711325" y="5249863"/>
            <a:ext cx="15208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1200" b="1" smtClean="0">
                <a:solidFill>
                  <a:prstClr val="black"/>
                </a:solidFill>
                <a:cs typeface="+mn-cs"/>
              </a:rPr>
              <a:t>IEEE 802.11x </a:t>
            </a:r>
            <a:r>
              <a:rPr lang="ru-RU" sz="1200" b="1" smtClean="0">
                <a:solidFill>
                  <a:prstClr val="black"/>
                </a:solidFill>
                <a:cs typeface="+mn-cs"/>
              </a:rPr>
              <a:t>или </a:t>
            </a:r>
            <a:r>
              <a:rPr lang="en-US" sz="1200" b="1" smtClean="0">
                <a:solidFill>
                  <a:prstClr val="black"/>
                </a:solidFill>
                <a:cs typeface="+mn-cs"/>
              </a:rPr>
              <a:t>IEEE 802.16x</a:t>
            </a:r>
            <a:endParaRPr lang="ru-RU" b="1" smtClean="0">
              <a:solidFill>
                <a:prstClr val="black"/>
              </a:solidFill>
              <a:cs typeface="+mn-cs"/>
            </a:endParaRPr>
          </a:p>
        </p:txBody>
      </p:sp>
      <p:grpSp>
        <p:nvGrpSpPr>
          <p:cNvPr id="21512" name="Group 115"/>
          <p:cNvGrpSpPr>
            <a:grpSpLocks/>
          </p:cNvGrpSpPr>
          <p:nvPr/>
        </p:nvGrpSpPr>
        <p:grpSpPr bwMode="auto">
          <a:xfrm>
            <a:off x="2598738" y="1857375"/>
            <a:ext cx="4813300" cy="4143375"/>
            <a:chOff x="2961" y="11136"/>
            <a:chExt cx="7560" cy="4909"/>
          </a:xfrm>
        </p:grpSpPr>
        <p:sp>
          <p:nvSpPr>
            <p:cNvPr id="222" name="Line 116"/>
            <p:cNvSpPr>
              <a:spLocks noChangeShapeType="1"/>
            </p:cNvSpPr>
            <p:nvPr/>
          </p:nvSpPr>
          <p:spPr bwMode="auto">
            <a:xfrm>
              <a:off x="3320" y="12693"/>
              <a:ext cx="5942" cy="0"/>
            </a:xfrm>
            <a:prstGeom prst="line">
              <a:avLst/>
            </a:prstGeom>
            <a:noFill/>
            <a:ln w="19050">
              <a:solidFill>
                <a:srgbClr val="A5AB81"/>
              </a:solidFill>
              <a:round/>
              <a:headEnd/>
              <a:tailEnd/>
            </a:ln>
            <a:effectLst>
              <a:outerShdw blurRad="63500" dist="30000" dir="5400000" rotWithShape="0">
                <a:srgbClr val="000000">
                  <a:alpha val="4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23" name="Line 117"/>
            <p:cNvSpPr>
              <a:spLocks noChangeShapeType="1"/>
            </p:cNvSpPr>
            <p:nvPr/>
          </p:nvSpPr>
          <p:spPr bwMode="auto">
            <a:xfrm>
              <a:off x="3320" y="13416"/>
              <a:ext cx="5942" cy="0"/>
            </a:xfrm>
            <a:prstGeom prst="line">
              <a:avLst/>
            </a:prstGeom>
            <a:noFill/>
            <a:ln w="19050">
              <a:solidFill>
                <a:srgbClr val="A5AB81"/>
              </a:solidFill>
              <a:round/>
              <a:headEnd/>
              <a:tailEnd/>
            </a:ln>
            <a:effectLst>
              <a:outerShdw blurRad="63500" dist="30000" dir="5400000" rotWithShape="0">
                <a:srgbClr val="000000">
                  <a:alpha val="4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24" name="Line 118"/>
            <p:cNvSpPr>
              <a:spLocks noChangeShapeType="1"/>
            </p:cNvSpPr>
            <p:nvPr/>
          </p:nvSpPr>
          <p:spPr bwMode="auto">
            <a:xfrm>
              <a:off x="3320" y="14136"/>
              <a:ext cx="5942" cy="0"/>
            </a:xfrm>
            <a:prstGeom prst="line">
              <a:avLst/>
            </a:prstGeom>
            <a:noFill/>
            <a:ln w="19050">
              <a:solidFill>
                <a:srgbClr val="A5AB81"/>
              </a:solidFill>
              <a:round/>
              <a:headEnd/>
              <a:tailEnd/>
            </a:ln>
            <a:effectLst>
              <a:outerShdw blurRad="63500" dist="30000" dir="5400000" rotWithShape="0">
                <a:srgbClr val="000000">
                  <a:alpha val="4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25" name="Line 119"/>
            <p:cNvSpPr>
              <a:spLocks noChangeShapeType="1"/>
            </p:cNvSpPr>
            <p:nvPr/>
          </p:nvSpPr>
          <p:spPr bwMode="auto">
            <a:xfrm flipH="1">
              <a:off x="3704" y="11614"/>
              <a:ext cx="878" cy="79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6" name="Line 120"/>
            <p:cNvSpPr>
              <a:spLocks noChangeShapeType="1"/>
            </p:cNvSpPr>
            <p:nvPr/>
          </p:nvSpPr>
          <p:spPr bwMode="auto">
            <a:xfrm>
              <a:off x="6382" y="11794"/>
              <a:ext cx="464" cy="781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782" name="Line 121"/>
            <p:cNvSpPr>
              <a:spLocks noChangeShapeType="1"/>
            </p:cNvSpPr>
            <p:nvPr/>
          </p:nvSpPr>
          <p:spPr bwMode="auto">
            <a:xfrm>
              <a:off x="8181" y="1161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28" name="Line 122"/>
            <p:cNvSpPr>
              <a:spLocks noChangeShapeType="1"/>
            </p:cNvSpPr>
            <p:nvPr/>
          </p:nvSpPr>
          <p:spPr bwMode="auto">
            <a:xfrm>
              <a:off x="8182" y="11614"/>
              <a:ext cx="908" cy="623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" name="Line 148"/>
            <p:cNvSpPr>
              <a:spLocks noChangeShapeType="1"/>
            </p:cNvSpPr>
            <p:nvPr/>
          </p:nvSpPr>
          <p:spPr bwMode="auto">
            <a:xfrm flipH="1" flipV="1">
              <a:off x="3816" y="15114"/>
              <a:ext cx="449" cy="169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7" name="Line 149"/>
            <p:cNvSpPr>
              <a:spLocks noChangeShapeType="1"/>
            </p:cNvSpPr>
            <p:nvPr/>
          </p:nvSpPr>
          <p:spPr bwMode="auto">
            <a:xfrm flipH="1" flipV="1">
              <a:off x="6173" y="14860"/>
              <a:ext cx="229" cy="211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8" name="Line 150"/>
            <p:cNvSpPr>
              <a:spLocks noChangeShapeType="1"/>
            </p:cNvSpPr>
            <p:nvPr/>
          </p:nvSpPr>
          <p:spPr bwMode="auto">
            <a:xfrm flipV="1">
              <a:off x="8641" y="15029"/>
              <a:ext cx="337" cy="254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787" name="Text Box 157"/>
            <p:cNvSpPr txBox="1">
              <a:spLocks noChangeArrowheads="1"/>
            </p:cNvSpPr>
            <p:nvPr/>
          </p:nvSpPr>
          <p:spPr bwMode="auto">
            <a:xfrm>
              <a:off x="6191" y="15505"/>
              <a:ext cx="14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1200" b="1" smtClean="0">
                  <a:solidFill>
                    <a:prstClr val="white"/>
                  </a:solidFill>
                  <a:cs typeface="+mn-cs"/>
                </a:rPr>
                <a:t>NGN</a:t>
              </a:r>
              <a:endParaRPr lang="ru-RU" b="1" smtClean="0">
                <a:solidFill>
                  <a:prstClr val="white"/>
                </a:solidFill>
                <a:cs typeface="+mn-cs"/>
              </a:endParaRPr>
            </a:p>
          </p:txBody>
        </p:sp>
        <p:grpSp>
          <p:nvGrpSpPr>
            <p:cNvPr id="21788" name="Group 158"/>
            <p:cNvGrpSpPr>
              <a:grpSpLocks/>
            </p:cNvGrpSpPr>
            <p:nvPr/>
          </p:nvGrpSpPr>
          <p:grpSpPr bwMode="auto">
            <a:xfrm>
              <a:off x="4761" y="12154"/>
              <a:ext cx="900" cy="180"/>
              <a:chOff x="4761" y="6174"/>
              <a:chExt cx="900" cy="180"/>
            </a:xfrm>
          </p:grpSpPr>
          <p:sp>
            <p:nvSpPr>
              <p:cNvPr id="306" name="Line 159"/>
              <p:cNvSpPr>
                <a:spLocks noChangeShapeType="1"/>
              </p:cNvSpPr>
              <p:nvPr/>
            </p:nvSpPr>
            <p:spPr bwMode="auto">
              <a:xfrm>
                <a:off x="5120" y="6174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Line 160"/>
              <p:cNvSpPr>
                <a:spLocks noChangeShapeType="1"/>
              </p:cNvSpPr>
              <p:nvPr/>
            </p:nvSpPr>
            <p:spPr bwMode="auto">
              <a:xfrm flipH="1">
                <a:off x="4761" y="6354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Line 161"/>
              <p:cNvSpPr>
                <a:spLocks noChangeShapeType="1"/>
              </p:cNvSpPr>
              <p:nvPr/>
            </p:nvSpPr>
            <p:spPr bwMode="auto">
              <a:xfrm>
                <a:off x="5120" y="6174"/>
                <a:ext cx="182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789" name="Group 162"/>
            <p:cNvGrpSpPr>
              <a:grpSpLocks/>
            </p:cNvGrpSpPr>
            <p:nvPr/>
          </p:nvGrpSpPr>
          <p:grpSpPr bwMode="auto">
            <a:xfrm>
              <a:off x="7281" y="12154"/>
              <a:ext cx="900" cy="180"/>
              <a:chOff x="4761" y="6174"/>
              <a:chExt cx="900" cy="180"/>
            </a:xfrm>
          </p:grpSpPr>
          <p:sp>
            <p:nvSpPr>
              <p:cNvPr id="303" name="Line 163"/>
              <p:cNvSpPr>
                <a:spLocks noChangeShapeType="1"/>
              </p:cNvSpPr>
              <p:nvPr/>
            </p:nvSpPr>
            <p:spPr bwMode="auto">
              <a:xfrm>
                <a:off x="5121" y="6174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Line 164"/>
              <p:cNvSpPr>
                <a:spLocks noChangeShapeType="1"/>
              </p:cNvSpPr>
              <p:nvPr/>
            </p:nvSpPr>
            <p:spPr bwMode="auto">
              <a:xfrm flipH="1">
                <a:off x="4762" y="6354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Line 165"/>
              <p:cNvSpPr>
                <a:spLocks noChangeShapeType="1"/>
              </p:cNvSpPr>
              <p:nvPr/>
            </p:nvSpPr>
            <p:spPr bwMode="auto">
              <a:xfrm>
                <a:off x="5121" y="6174"/>
                <a:ext cx="182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790" name="Group 166"/>
            <p:cNvGrpSpPr>
              <a:grpSpLocks/>
            </p:cNvGrpSpPr>
            <p:nvPr/>
          </p:nvGrpSpPr>
          <p:grpSpPr bwMode="auto">
            <a:xfrm>
              <a:off x="7641" y="14495"/>
              <a:ext cx="900" cy="180"/>
              <a:chOff x="4761" y="6174"/>
              <a:chExt cx="900" cy="180"/>
            </a:xfrm>
          </p:grpSpPr>
          <p:sp>
            <p:nvSpPr>
              <p:cNvPr id="300" name="Line 167"/>
              <p:cNvSpPr>
                <a:spLocks noChangeShapeType="1"/>
              </p:cNvSpPr>
              <p:nvPr/>
            </p:nvSpPr>
            <p:spPr bwMode="auto">
              <a:xfrm>
                <a:off x="5120" y="6174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Line 168"/>
              <p:cNvSpPr>
                <a:spLocks noChangeShapeType="1"/>
              </p:cNvSpPr>
              <p:nvPr/>
            </p:nvSpPr>
            <p:spPr bwMode="auto">
              <a:xfrm flipH="1">
                <a:off x="4761" y="6360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Line 169"/>
              <p:cNvSpPr>
                <a:spLocks noChangeShapeType="1"/>
              </p:cNvSpPr>
              <p:nvPr/>
            </p:nvSpPr>
            <p:spPr bwMode="auto">
              <a:xfrm>
                <a:off x="5120" y="6174"/>
                <a:ext cx="182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791" name="Group 170"/>
            <p:cNvGrpSpPr>
              <a:grpSpLocks/>
            </p:cNvGrpSpPr>
            <p:nvPr/>
          </p:nvGrpSpPr>
          <p:grpSpPr bwMode="auto">
            <a:xfrm>
              <a:off x="4941" y="14675"/>
              <a:ext cx="900" cy="180"/>
              <a:chOff x="4761" y="6174"/>
              <a:chExt cx="900" cy="180"/>
            </a:xfrm>
          </p:grpSpPr>
          <p:sp>
            <p:nvSpPr>
              <p:cNvPr id="297" name="Line 171"/>
              <p:cNvSpPr>
                <a:spLocks noChangeShapeType="1"/>
              </p:cNvSpPr>
              <p:nvPr/>
            </p:nvSpPr>
            <p:spPr bwMode="auto">
              <a:xfrm>
                <a:off x="5120" y="6180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Line 172"/>
              <p:cNvSpPr>
                <a:spLocks noChangeShapeType="1"/>
              </p:cNvSpPr>
              <p:nvPr/>
            </p:nvSpPr>
            <p:spPr bwMode="auto">
              <a:xfrm flipH="1">
                <a:off x="4761" y="6352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Line 173"/>
              <p:cNvSpPr>
                <a:spLocks noChangeShapeType="1"/>
              </p:cNvSpPr>
              <p:nvPr/>
            </p:nvSpPr>
            <p:spPr bwMode="auto">
              <a:xfrm>
                <a:off x="5120" y="6180"/>
                <a:ext cx="182" cy="17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792" name="Group 174"/>
            <p:cNvGrpSpPr>
              <a:grpSpLocks/>
            </p:cNvGrpSpPr>
            <p:nvPr/>
          </p:nvGrpSpPr>
          <p:grpSpPr bwMode="auto">
            <a:xfrm>
              <a:off x="6842" y="13775"/>
              <a:ext cx="901" cy="181"/>
              <a:chOff x="5042" y="6174"/>
              <a:chExt cx="901" cy="181"/>
            </a:xfrm>
          </p:grpSpPr>
          <p:sp>
            <p:nvSpPr>
              <p:cNvPr id="294" name="Line 175"/>
              <p:cNvSpPr>
                <a:spLocks noChangeShapeType="1"/>
              </p:cNvSpPr>
              <p:nvPr/>
            </p:nvSpPr>
            <p:spPr bwMode="auto">
              <a:xfrm>
                <a:off x="5402" y="6174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Line 176"/>
              <p:cNvSpPr>
                <a:spLocks noChangeShapeType="1"/>
              </p:cNvSpPr>
              <p:nvPr/>
            </p:nvSpPr>
            <p:spPr bwMode="auto">
              <a:xfrm flipH="1">
                <a:off x="5043" y="6353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Line 177"/>
              <p:cNvSpPr>
                <a:spLocks noChangeShapeType="1"/>
              </p:cNvSpPr>
              <p:nvPr/>
            </p:nvSpPr>
            <p:spPr bwMode="auto">
              <a:xfrm>
                <a:off x="5402" y="6174"/>
                <a:ext cx="182" cy="181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793" name="Group 178"/>
            <p:cNvGrpSpPr>
              <a:grpSpLocks/>
            </p:cNvGrpSpPr>
            <p:nvPr/>
          </p:nvGrpSpPr>
          <p:grpSpPr bwMode="auto">
            <a:xfrm>
              <a:off x="5841" y="12874"/>
              <a:ext cx="900" cy="180"/>
              <a:chOff x="4761" y="6174"/>
              <a:chExt cx="900" cy="180"/>
            </a:xfrm>
          </p:grpSpPr>
          <p:sp>
            <p:nvSpPr>
              <p:cNvPr id="291" name="Line 179"/>
              <p:cNvSpPr>
                <a:spLocks noChangeShapeType="1"/>
              </p:cNvSpPr>
              <p:nvPr/>
            </p:nvSpPr>
            <p:spPr bwMode="auto">
              <a:xfrm>
                <a:off x="5120" y="6174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Line 180"/>
              <p:cNvSpPr>
                <a:spLocks noChangeShapeType="1"/>
              </p:cNvSpPr>
              <p:nvPr/>
            </p:nvSpPr>
            <p:spPr bwMode="auto">
              <a:xfrm flipH="1">
                <a:off x="4761" y="6356"/>
                <a:ext cx="541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Line 181"/>
              <p:cNvSpPr>
                <a:spLocks noChangeShapeType="1"/>
              </p:cNvSpPr>
              <p:nvPr/>
            </p:nvSpPr>
            <p:spPr bwMode="auto">
              <a:xfrm>
                <a:off x="5120" y="6174"/>
                <a:ext cx="182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2" name="Line 182"/>
            <p:cNvSpPr>
              <a:spLocks noChangeShapeType="1"/>
            </p:cNvSpPr>
            <p:nvPr/>
          </p:nvSpPr>
          <p:spPr bwMode="auto">
            <a:xfrm flipV="1">
              <a:off x="3861" y="12334"/>
              <a:ext cx="180" cy="35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3" name="Line 183"/>
            <p:cNvSpPr>
              <a:spLocks noChangeShapeType="1"/>
            </p:cNvSpPr>
            <p:nvPr/>
          </p:nvSpPr>
          <p:spPr bwMode="auto">
            <a:xfrm flipH="1">
              <a:off x="3861" y="12515"/>
              <a:ext cx="180" cy="35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4" name="Line 184"/>
            <p:cNvSpPr>
              <a:spLocks noChangeShapeType="1"/>
            </p:cNvSpPr>
            <p:nvPr/>
          </p:nvSpPr>
          <p:spPr bwMode="auto">
            <a:xfrm flipV="1">
              <a:off x="3861" y="12515"/>
              <a:ext cx="180" cy="179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5" name="Line 185"/>
            <p:cNvSpPr>
              <a:spLocks noChangeShapeType="1"/>
            </p:cNvSpPr>
            <p:nvPr/>
          </p:nvSpPr>
          <p:spPr bwMode="auto">
            <a:xfrm flipV="1">
              <a:off x="4402" y="14136"/>
              <a:ext cx="359" cy="35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798" name="Group 186"/>
            <p:cNvGrpSpPr>
              <a:grpSpLocks/>
            </p:cNvGrpSpPr>
            <p:nvPr/>
          </p:nvGrpSpPr>
          <p:grpSpPr bwMode="auto">
            <a:xfrm>
              <a:off x="4401" y="14315"/>
              <a:ext cx="360" cy="360"/>
              <a:chOff x="4401" y="14315"/>
              <a:chExt cx="360" cy="360"/>
            </a:xfrm>
          </p:grpSpPr>
          <p:sp>
            <p:nvSpPr>
              <p:cNvPr id="289" name="Line 187"/>
              <p:cNvSpPr>
                <a:spLocks noChangeShapeType="1"/>
              </p:cNvSpPr>
              <p:nvPr/>
            </p:nvSpPr>
            <p:spPr bwMode="auto">
              <a:xfrm flipH="1">
                <a:off x="4402" y="14315"/>
                <a:ext cx="359" cy="367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Line 188"/>
              <p:cNvSpPr>
                <a:spLocks noChangeShapeType="1"/>
              </p:cNvSpPr>
              <p:nvPr/>
            </p:nvSpPr>
            <p:spPr bwMode="auto">
              <a:xfrm flipV="1">
                <a:off x="4402" y="14315"/>
                <a:ext cx="359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7" name="Line 189"/>
            <p:cNvSpPr>
              <a:spLocks noChangeShapeType="1"/>
            </p:cNvSpPr>
            <p:nvPr/>
          </p:nvSpPr>
          <p:spPr bwMode="auto">
            <a:xfrm flipH="1">
              <a:off x="7100" y="14136"/>
              <a:ext cx="541" cy="17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8" name="Line 190"/>
            <p:cNvSpPr>
              <a:spLocks noChangeShapeType="1"/>
            </p:cNvSpPr>
            <p:nvPr/>
          </p:nvSpPr>
          <p:spPr bwMode="auto">
            <a:xfrm flipV="1">
              <a:off x="7462" y="14136"/>
              <a:ext cx="539" cy="17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9" name="Line 191"/>
            <p:cNvSpPr>
              <a:spLocks noChangeShapeType="1"/>
            </p:cNvSpPr>
            <p:nvPr/>
          </p:nvSpPr>
          <p:spPr bwMode="auto">
            <a:xfrm flipH="1">
              <a:off x="7462" y="14136"/>
              <a:ext cx="180" cy="179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802" name="Group 192"/>
            <p:cNvGrpSpPr>
              <a:grpSpLocks/>
            </p:cNvGrpSpPr>
            <p:nvPr/>
          </p:nvGrpSpPr>
          <p:grpSpPr bwMode="auto">
            <a:xfrm>
              <a:off x="4221" y="12834"/>
              <a:ext cx="720" cy="180"/>
              <a:chOff x="4761" y="6174"/>
              <a:chExt cx="900" cy="180"/>
            </a:xfrm>
          </p:grpSpPr>
          <p:sp>
            <p:nvSpPr>
              <p:cNvPr id="286" name="Line 193"/>
              <p:cNvSpPr>
                <a:spLocks noChangeShapeType="1"/>
              </p:cNvSpPr>
              <p:nvPr/>
            </p:nvSpPr>
            <p:spPr bwMode="auto">
              <a:xfrm>
                <a:off x="5122" y="6176"/>
                <a:ext cx="539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Line 194"/>
              <p:cNvSpPr>
                <a:spLocks noChangeShapeType="1"/>
              </p:cNvSpPr>
              <p:nvPr/>
            </p:nvSpPr>
            <p:spPr bwMode="auto">
              <a:xfrm flipH="1">
                <a:off x="4760" y="6347"/>
                <a:ext cx="539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Line 195"/>
              <p:cNvSpPr>
                <a:spLocks noChangeShapeType="1"/>
              </p:cNvSpPr>
              <p:nvPr/>
            </p:nvSpPr>
            <p:spPr bwMode="auto">
              <a:xfrm>
                <a:off x="5122" y="6176"/>
                <a:ext cx="178" cy="17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803" name="Group 196"/>
            <p:cNvGrpSpPr>
              <a:grpSpLocks/>
            </p:cNvGrpSpPr>
            <p:nvPr/>
          </p:nvGrpSpPr>
          <p:grpSpPr bwMode="auto">
            <a:xfrm>
              <a:off x="7641" y="12834"/>
              <a:ext cx="720" cy="180"/>
              <a:chOff x="4761" y="6174"/>
              <a:chExt cx="900" cy="180"/>
            </a:xfrm>
          </p:grpSpPr>
          <p:sp>
            <p:nvSpPr>
              <p:cNvPr id="283" name="Line 197"/>
              <p:cNvSpPr>
                <a:spLocks noChangeShapeType="1"/>
              </p:cNvSpPr>
              <p:nvPr/>
            </p:nvSpPr>
            <p:spPr bwMode="auto">
              <a:xfrm>
                <a:off x="5123" y="6176"/>
                <a:ext cx="539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Line 198"/>
              <p:cNvSpPr>
                <a:spLocks noChangeShapeType="1"/>
              </p:cNvSpPr>
              <p:nvPr/>
            </p:nvSpPr>
            <p:spPr bwMode="auto">
              <a:xfrm flipH="1">
                <a:off x="4761" y="6347"/>
                <a:ext cx="539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Line 199"/>
              <p:cNvSpPr>
                <a:spLocks noChangeShapeType="1"/>
              </p:cNvSpPr>
              <p:nvPr/>
            </p:nvSpPr>
            <p:spPr bwMode="auto">
              <a:xfrm>
                <a:off x="5123" y="6176"/>
                <a:ext cx="178" cy="17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804" name="Group 200"/>
            <p:cNvGrpSpPr>
              <a:grpSpLocks/>
            </p:cNvGrpSpPr>
            <p:nvPr/>
          </p:nvGrpSpPr>
          <p:grpSpPr bwMode="auto">
            <a:xfrm>
              <a:off x="4941" y="13734"/>
              <a:ext cx="720" cy="180"/>
              <a:chOff x="4761" y="6174"/>
              <a:chExt cx="900" cy="180"/>
            </a:xfrm>
          </p:grpSpPr>
          <p:sp>
            <p:nvSpPr>
              <p:cNvPr id="280" name="Line 201"/>
              <p:cNvSpPr>
                <a:spLocks noChangeShapeType="1"/>
              </p:cNvSpPr>
              <p:nvPr/>
            </p:nvSpPr>
            <p:spPr bwMode="auto">
              <a:xfrm>
                <a:off x="5122" y="6172"/>
                <a:ext cx="539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Line 202"/>
              <p:cNvSpPr>
                <a:spLocks noChangeShapeType="1"/>
              </p:cNvSpPr>
              <p:nvPr/>
            </p:nvSpPr>
            <p:spPr bwMode="auto">
              <a:xfrm flipH="1">
                <a:off x="4761" y="6354"/>
                <a:ext cx="539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Line 203"/>
              <p:cNvSpPr>
                <a:spLocks noChangeShapeType="1"/>
              </p:cNvSpPr>
              <p:nvPr/>
            </p:nvSpPr>
            <p:spPr bwMode="auto">
              <a:xfrm>
                <a:off x="5122" y="6172"/>
                <a:ext cx="178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3" name="Line 204"/>
            <p:cNvSpPr>
              <a:spLocks noChangeShapeType="1"/>
            </p:cNvSpPr>
            <p:nvPr/>
          </p:nvSpPr>
          <p:spPr bwMode="auto">
            <a:xfrm flipV="1">
              <a:off x="5841" y="12295"/>
              <a:ext cx="359" cy="35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806" name="Group 205"/>
            <p:cNvGrpSpPr>
              <a:grpSpLocks/>
            </p:cNvGrpSpPr>
            <p:nvPr/>
          </p:nvGrpSpPr>
          <p:grpSpPr bwMode="auto">
            <a:xfrm>
              <a:off x="5841" y="12474"/>
              <a:ext cx="360" cy="360"/>
              <a:chOff x="4401" y="14315"/>
              <a:chExt cx="360" cy="360"/>
            </a:xfrm>
          </p:grpSpPr>
          <p:sp>
            <p:nvSpPr>
              <p:cNvPr id="278" name="Line 206"/>
              <p:cNvSpPr>
                <a:spLocks noChangeShapeType="1"/>
              </p:cNvSpPr>
              <p:nvPr/>
            </p:nvSpPr>
            <p:spPr bwMode="auto">
              <a:xfrm flipH="1">
                <a:off x="4401" y="14311"/>
                <a:ext cx="359" cy="367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Line 207"/>
              <p:cNvSpPr>
                <a:spLocks noChangeShapeType="1"/>
              </p:cNvSpPr>
              <p:nvPr/>
            </p:nvSpPr>
            <p:spPr bwMode="auto">
              <a:xfrm flipV="1">
                <a:off x="4401" y="14311"/>
                <a:ext cx="359" cy="18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5" name="Line 208"/>
            <p:cNvSpPr>
              <a:spLocks noChangeShapeType="1"/>
            </p:cNvSpPr>
            <p:nvPr/>
          </p:nvSpPr>
          <p:spPr bwMode="auto">
            <a:xfrm flipH="1">
              <a:off x="9441" y="13013"/>
              <a:ext cx="900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" name="Line 209"/>
            <p:cNvSpPr>
              <a:spLocks noChangeShapeType="1"/>
            </p:cNvSpPr>
            <p:nvPr/>
          </p:nvSpPr>
          <p:spPr bwMode="auto">
            <a:xfrm>
              <a:off x="9441" y="13733"/>
              <a:ext cx="1080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7" name="AutoShape 210"/>
            <p:cNvSpPr>
              <a:spLocks/>
            </p:cNvSpPr>
            <p:nvPr/>
          </p:nvSpPr>
          <p:spPr bwMode="auto">
            <a:xfrm>
              <a:off x="2961" y="12654"/>
              <a:ext cx="180" cy="1441"/>
            </a:xfrm>
            <a:prstGeom prst="leftBrace">
              <a:avLst>
                <a:gd name="adj1" fmla="val 66676"/>
                <a:gd name="adj2" fmla="val 50000"/>
              </a:avLst>
            </a:prstGeom>
            <a:noFill/>
            <a:ln w="19050">
              <a:solidFill>
                <a:srgbClr val="A5AB81"/>
              </a:solidFill>
              <a:round/>
              <a:headEnd/>
              <a:tailEnd/>
            </a:ln>
            <a:effectLst>
              <a:outerShdw blurRad="63500" dist="30000" dir="5400000" rotWithShape="0">
                <a:srgbClr val="000000">
                  <a:alpha val="4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solidFill>
                  <a:prstClr val="black"/>
                </a:solidFill>
                <a:latin typeface="Calibri"/>
                <a:ea typeface="Arial" charset="0"/>
                <a:cs typeface="+mn-cs"/>
              </a:endParaRPr>
            </a:p>
          </p:txBody>
        </p:sp>
        <p:sp>
          <p:nvSpPr>
            <p:cNvPr id="21810" name="Text Box 157"/>
            <p:cNvSpPr txBox="1">
              <a:spLocks noChangeArrowheads="1"/>
            </p:cNvSpPr>
            <p:nvPr/>
          </p:nvSpPr>
          <p:spPr bwMode="auto">
            <a:xfrm>
              <a:off x="5855" y="11136"/>
              <a:ext cx="14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1200" b="1" smtClean="0">
                  <a:solidFill>
                    <a:prstClr val="white"/>
                  </a:solidFill>
                  <a:cs typeface="+mn-cs"/>
                </a:rPr>
                <a:t>NGN</a:t>
              </a:r>
              <a:endParaRPr lang="ru-RU" b="1" smtClean="0">
                <a:solidFill>
                  <a:prstClr val="white"/>
                </a:solidFill>
                <a:cs typeface="+mn-cs"/>
              </a:endParaRPr>
            </a:p>
          </p:txBody>
        </p:sp>
      </p:grpSp>
      <p:sp>
        <p:nvSpPr>
          <p:cNvPr id="21513" name="Text Box 211"/>
          <p:cNvSpPr txBox="1">
            <a:spLocks noChangeArrowheads="1"/>
          </p:cNvSpPr>
          <p:nvPr/>
        </p:nvSpPr>
        <p:spPr bwMode="auto">
          <a:xfrm>
            <a:off x="1331913" y="3678238"/>
            <a:ext cx="15208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en-US" sz="1200" b="1" smtClean="0">
                <a:solidFill>
                  <a:prstClr val="black"/>
                </a:solidFill>
                <a:cs typeface="+mn-cs"/>
              </a:rPr>
              <a:t>IEEE 802.11p</a:t>
            </a:r>
            <a:r>
              <a:rPr lang="ru-RU" sz="1200" b="1" smtClean="0">
                <a:solidFill>
                  <a:prstClr val="black"/>
                </a:solidFill>
                <a:cs typeface="+mn-cs"/>
              </a:rPr>
              <a:t> </a:t>
            </a:r>
            <a:endParaRPr lang="ru-RU" b="1" smtClean="0">
              <a:solidFill>
                <a:prstClr val="black"/>
              </a:solidFill>
              <a:cs typeface="+mn-cs"/>
            </a:endParaRPr>
          </a:p>
        </p:txBody>
      </p:sp>
      <p:grpSp>
        <p:nvGrpSpPr>
          <p:cNvPr id="21514" name="Group 111"/>
          <p:cNvGrpSpPr>
            <a:grpSpLocks noChangeAspect="1"/>
          </p:cNvGrpSpPr>
          <p:nvPr/>
        </p:nvGrpSpPr>
        <p:grpSpPr bwMode="auto">
          <a:xfrm>
            <a:off x="2732088" y="3286125"/>
            <a:ext cx="677862" cy="425450"/>
            <a:chOff x="4561" y="1194"/>
            <a:chExt cx="794" cy="499"/>
          </a:xfrm>
        </p:grpSpPr>
        <p:sp>
          <p:nvSpPr>
            <p:cNvPr id="21750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4561" y="1194"/>
              <a:ext cx="79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1" name="Freeform 112"/>
            <p:cNvSpPr>
              <a:spLocks/>
            </p:cNvSpPr>
            <p:nvPr/>
          </p:nvSpPr>
          <p:spPr bwMode="auto">
            <a:xfrm>
              <a:off x="4563" y="1194"/>
              <a:ext cx="791" cy="499"/>
            </a:xfrm>
            <a:custGeom>
              <a:avLst/>
              <a:gdLst>
                <a:gd name="T0" fmla="*/ 261 w 2373"/>
                <a:gd name="T1" fmla="*/ 93 h 1497"/>
                <a:gd name="T2" fmla="*/ 247 w 2373"/>
                <a:gd name="T3" fmla="*/ 80 h 1497"/>
                <a:gd name="T4" fmla="*/ 221 w 2373"/>
                <a:gd name="T5" fmla="*/ 69 h 1497"/>
                <a:gd name="T6" fmla="*/ 187 w 2373"/>
                <a:gd name="T7" fmla="*/ 62 h 1497"/>
                <a:gd name="T8" fmla="*/ 169 w 2373"/>
                <a:gd name="T9" fmla="*/ 72 h 1497"/>
                <a:gd name="T10" fmla="*/ 165 w 2373"/>
                <a:gd name="T11" fmla="*/ 73 h 1497"/>
                <a:gd name="T12" fmla="*/ 161 w 2373"/>
                <a:gd name="T13" fmla="*/ 49 h 1497"/>
                <a:gd name="T14" fmla="*/ 167 w 2373"/>
                <a:gd name="T15" fmla="*/ 38 h 1497"/>
                <a:gd name="T16" fmla="*/ 178 w 2373"/>
                <a:gd name="T17" fmla="*/ 28 h 1497"/>
                <a:gd name="T18" fmla="*/ 172 w 2373"/>
                <a:gd name="T19" fmla="*/ 26 h 1497"/>
                <a:gd name="T20" fmla="*/ 169 w 2373"/>
                <a:gd name="T21" fmla="*/ 27 h 1497"/>
                <a:gd name="T22" fmla="*/ 167 w 2373"/>
                <a:gd name="T23" fmla="*/ 16 h 1497"/>
                <a:gd name="T24" fmla="*/ 156 w 2373"/>
                <a:gd name="T25" fmla="*/ 4 h 1497"/>
                <a:gd name="T26" fmla="*/ 141 w 2373"/>
                <a:gd name="T27" fmla="*/ 0 h 1497"/>
                <a:gd name="T28" fmla="*/ 127 w 2373"/>
                <a:gd name="T29" fmla="*/ 4 h 1497"/>
                <a:gd name="T30" fmla="*/ 118 w 2373"/>
                <a:gd name="T31" fmla="*/ 14 h 1497"/>
                <a:gd name="T32" fmla="*/ 110 w 2373"/>
                <a:gd name="T33" fmla="*/ 28 h 1497"/>
                <a:gd name="T34" fmla="*/ 97 w 2373"/>
                <a:gd name="T35" fmla="*/ 47 h 1497"/>
                <a:gd name="T36" fmla="*/ 102 w 2373"/>
                <a:gd name="T37" fmla="*/ 51 h 1497"/>
                <a:gd name="T38" fmla="*/ 111 w 2373"/>
                <a:gd name="T39" fmla="*/ 53 h 1497"/>
                <a:gd name="T40" fmla="*/ 119 w 2373"/>
                <a:gd name="T41" fmla="*/ 54 h 1497"/>
                <a:gd name="T42" fmla="*/ 121 w 2373"/>
                <a:gd name="T43" fmla="*/ 67 h 1497"/>
                <a:gd name="T44" fmla="*/ 117 w 2373"/>
                <a:gd name="T45" fmla="*/ 67 h 1497"/>
                <a:gd name="T46" fmla="*/ 107 w 2373"/>
                <a:gd name="T47" fmla="*/ 55 h 1497"/>
                <a:gd name="T48" fmla="*/ 101 w 2373"/>
                <a:gd name="T49" fmla="*/ 60 h 1497"/>
                <a:gd name="T50" fmla="*/ 105 w 2373"/>
                <a:gd name="T51" fmla="*/ 67 h 1497"/>
                <a:gd name="T52" fmla="*/ 104 w 2373"/>
                <a:gd name="T53" fmla="*/ 71 h 1497"/>
                <a:gd name="T54" fmla="*/ 97 w 2373"/>
                <a:gd name="T55" fmla="*/ 64 h 1497"/>
                <a:gd name="T56" fmla="*/ 95 w 2373"/>
                <a:gd name="T57" fmla="*/ 59 h 1497"/>
                <a:gd name="T58" fmla="*/ 71 w 2373"/>
                <a:gd name="T59" fmla="*/ 62 h 1497"/>
                <a:gd name="T60" fmla="*/ 51 w 2373"/>
                <a:gd name="T61" fmla="*/ 67 h 1497"/>
                <a:gd name="T62" fmla="*/ 32 w 2373"/>
                <a:gd name="T63" fmla="*/ 73 h 1497"/>
                <a:gd name="T64" fmla="*/ 17 w 2373"/>
                <a:gd name="T65" fmla="*/ 80 h 1497"/>
                <a:gd name="T66" fmla="*/ 6 w 2373"/>
                <a:gd name="T67" fmla="*/ 88 h 1497"/>
                <a:gd name="T68" fmla="*/ 0 w 2373"/>
                <a:gd name="T69" fmla="*/ 109 h 1497"/>
                <a:gd name="T70" fmla="*/ 5 w 2373"/>
                <a:gd name="T71" fmla="*/ 125 h 1497"/>
                <a:gd name="T72" fmla="*/ 16 w 2373"/>
                <a:gd name="T73" fmla="*/ 134 h 1497"/>
                <a:gd name="T74" fmla="*/ 28 w 2373"/>
                <a:gd name="T75" fmla="*/ 143 h 1497"/>
                <a:gd name="T76" fmla="*/ 37 w 2373"/>
                <a:gd name="T77" fmla="*/ 155 h 1497"/>
                <a:gd name="T78" fmla="*/ 47 w 2373"/>
                <a:gd name="T79" fmla="*/ 162 h 1497"/>
                <a:gd name="T80" fmla="*/ 58 w 2373"/>
                <a:gd name="T81" fmla="*/ 166 h 1497"/>
                <a:gd name="T82" fmla="*/ 69 w 2373"/>
                <a:gd name="T83" fmla="*/ 166 h 1497"/>
                <a:gd name="T84" fmla="*/ 80 w 2373"/>
                <a:gd name="T85" fmla="*/ 163 h 1497"/>
                <a:gd name="T86" fmla="*/ 90 w 2373"/>
                <a:gd name="T87" fmla="*/ 158 h 1497"/>
                <a:gd name="T88" fmla="*/ 97 w 2373"/>
                <a:gd name="T89" fmla="*/ 148 h 1497"/>
                <a:gd name="T90" fmla="*/ 105 w 2373"/>
                <a:gd name="T91" fmla="*/ 141 h 1497"/>
                <a:gd name="T92" fmla="*/ 118 w 2373"/>
                <a:gd name="T93" fmla="*/ 141 h 1497"/>
                <a:gd name="T94" fmla="*/ 131 w 2373"/>
                <a:gd name="T95" fmla="*/ 141 h 1497"/>
                <a:gd name="T96" fmla="*/ 145 w 2373"/>
                <a:gd name="T97" fmla="*/ 141 h 1497"/>
                <a:gd name="T98" fmla="*/ 159 w 2373"/>
                <a:gd name="T99" fmla="*/ 141 h 1497"/>
                <a:gd name="T100" fmla="*/ 172 w 2373"/>
                <a:gd name="T101" fmla="*/ 142 h 1497"/>
                <a:gd name="T102" fmla="*/ 178 w 2373"/>
                <a:gd name="T103" fmla="*/ 152 h 1497"/>
                <a:gd name="T104" fmla="*/ 187 w 2373"/>
                <a:gd name="T105" fmla="*/ 160 h 1497"/>
                <a:gd name="T106" fmla="*/ 198 w 2373"/>
                <a:gd name="T107" fmla="*/ 165 h 1497"/>
                <a:gd name="T108" fmla="*/ 210 w 2373"/>
                <a:gd name="T109" fmla="*/ 166 h 1497"/>
                <a:gd name="T110" fmla="*/ 221 w 2373"/>
                <a:gd name="T111" fmla="*/ 165 h 1497"/>
                <a:gd name="T112" fmla="*/ 231 w 2373"/>
                <a:gd name="T113" fmla="*/ 160 h 1497"/>
                <a:gd name="T114" fmla="*/ 240 w 2373"/>
                <a:gd name="T115" fmla="*/ 151 h 1497"/>
                <a:gd name="T116" fmla="*/ 246 w 2373"/>
                <a:gd name="T117" fmla="*/ 139 h 1497"/>
                <a:gd name="T118" fmla="*/ 253 w 2373"/>
                <a:gd name="T119" fmla="*/ 135 h 1497"/>
                <a:gd name="T120" fmla="*/ 262 w 2373"/>
                <a:gd name="T121" fmla="*/ 123 h 1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73"/>
                <a:gd name="T184" fmla="*/ 0 h 1497"/>
                <a:gd name="T185" fmla="*/ 2373 w 2373"/>
                <a:gd name="T186" fmla="*/ 1497 h 1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73" h="1497">
                  <a:moveTo>
                    <a:pt x="2373" y="972"/>
                  </a:moveTo>
                  <a:lnTo>
                    <a:pt x="2371" y="944"/>
                  </a:lnTo>
                  <a:lnTo>
                    <a:pt x="2369" y="916"/>
                  </a:lnTo>
                  <a:lnTo>
                    <a:pt x="2364" y="887"/>
                  </a:lnTo>
                  <a:lnTo>
                    <a:pt x="2357" y="860"/>
                  </a:lnTo>
                  <a:lnTo>
                    <a:pt x="2349" y="835"/>
                  </a:lnTo>
                  <a:lnTo>
                    <a:pt x="2338" y="811"/>
                  </a:lnTo>
                  <a:lnTo>
                    <a:pt x="2325" y="792"/>
                  </a:lnTo>
                  <a:lnTo>
                    <a:pt x="2310" y="776"/>
                  </a:lnTo>
                  <a:lnTo>
                    <a:pt x="2282" y="757"/>
                  </a:lnTo>
                  <a:lnTo>
                    <a:pt x="2252" y="738"/>
                  </a:lnTo>
                  <a:lnTo>
                    <a:pt x="2220" y="719"/>
                  </a:lnTo>
                  <a:lnTo>
                    <a:pt x="2186" y="701"/>
                  </a:lnTo>
                  <a:lnTo>
                    <a:pt x="2150" y="685"/>
                  </a:lnTo>
                  <a:lnTo>
                    <a:pt x="2111" y="668"/>
                  </a:lnTo>
                  <a:lnTo>
                    <a:pt x="2070" y="653"/>
                  </a:lnTo>
                  <a:lnTo>
                    <a:pt x="2029" y="637"/>
                  </a:lnTo>
                  <a:lnTo>
                    <a:pt x="1985" y="623"/>
                  </a:lnTo>
                  <a:lnTo>
                    <a:pt x="1938" y="610"/>
                  </a:lnTo>
                  <a:lnTo>
                    <a:pt x="1891" y="597"/>
                  </a:lnTo>
                  <a:lnTo>
                    <a:pt x="1841" y="585"/>
                  </a:lnTo>
                  <a:lnTo>
                    <a:pt x="1790" y="574"/>
                  </a:lnTo>
                  <a:lnTo>
                    <a:pt x="1737" y="563"/>
                  </a:lnTo>
                  <a:lnTo>
                    <a:pt x="1684" y="554"/>
                  </a:lnTo>
                  <a:lnTo>
                    <a:pt x="1628" y="545"/>
                  </a:lnTo>
                  <a:lnTo>
                    <a:pt x="1624" y="480"/>
                  </a:lnTo>
                  <a:lnTo>
                    <a:pt x="1514" y="480"/>
                  </a:lnTo>
                  <a:lnTo>
                    <a:pt x="1523" y="649"/>
                  </a:lnTo>
                  <a:lnTo>
                    <a:pt x="1518" y="650"/>
                  </a:lnTo>
                  <a:lnTo>
                    <a:pt x="1514" y="651"/>
                  </a:lnTo>
                  <a:lnTo>
                    <a:pt x="1509" y="653"/>
                  </a:lnTo>
                  <a:lnTo>
                    <a:pt x="1504" y="654"/>
                  </a:lnTo>
                  <a:lnTo>
                    <a:pt x="1499" y="656"/>
                  </a:lnTo>
                  <a:lnTo>
                    <a:pt x="1495" y="657"/>
                  </a:lnTo>
                  <a:lnTo>
                    <a:pt x="1489" y="659"/>
                  </a:lnTo>
                  <a:lnTo>
                    <a:pt x="1484" y="660"/>
                  </a:lnTo>
                  <a:lnTo>
                    <a:pt x="1493" y="655"/>
                  </a:lnTo>
                  <a:lnTo>
                    <a:pt x="1443" y="572"/>
                  </a:lnTo>
                  <a:lnTo>
                    <a:pt x="1430" y="461"/>
                  </a:lnTo>
                  <a:lnTo>
                    <a:pt x="1442" y="450"/>
                  </a:lnTo>
                  <a:lnTo>
                    <a:pt x="1453" y="438"/>
                  </a:lnTo>
                  <a:lnTo>
                    <a:pt x="1464" y="425"/>
                  </a:lnTo>
                  <a:lnTo>
                    <a:pt x="1473" y="411"/>
                  </a:lnTo>
                  <a:lnTo>
                    <a:pt x="1483" y="395"/>
                  </a:lnTo>
                  <a:lnTo>
                    <a:pt x="1491" y="379"/>
                  </a:lnTo>
                  <a:lnTo>
                    <a:pt x="1498" y="361"/>
                  </a:lnTo>
                  <a:lnTo>
                    <a:pt x="1505" y="343"/>
                  </a:lnTo>
                  <a:lnTo>
                    <a:pt x="1514" y="480"/>
                  </a:lnTo>
                  <a:lnTo>
                    <a:pt x="1624" y="480"/>
                  </a:lnTo>
                  <a:lnTo>
                    <a:pt x="1614" y="279"/>
                  </a:lnTo>
                  <a:lnTo>
                    <a:pt x="1612" y="270"/>
                  </a:lnTo>
                  <a:lnTo>
                    <a:pt x="1609" y="262"/>
                  </a:lnTo>
                  <a:lnTo>
                    <a:pt x="1604" y="255"/>
                  </a:lnTo>
                  <a:lnTo>
                    <a:pt x="1598" y="248"/>
                  </a:lnTo>
                  <a:lnTo>
                    <a:pt x="1591" y="242"/>
                  </a:lnTo>
                  <a:lnTo>
                    <a:pt x="1584" y="238"/>
                  </a:lnTo>
                  <a:lnTo>
                    <a:pt x="1574" y="236"/>
                  </a:lnTo>
                  <a:lnTo>
                    <a:pt x="1566" y="235"/>
                  </a:lnTo>
                  <a:lnTo>
                    <a:pt x="1545" y="235"/>
                  </a:lnTo>
                  <a:lnTo>
                    <a:pt x="1539" y="235"/>
                  </a:lnTo>
                  <a:lnTo>
                    <a:pt x="1533" y="236"/>
                  </a:lnTo>
                  <a:lnTo>
                    <a:pt x="1528" y="238"/>
                  </a:lnTo>
                  <a:lnTo>
                    <a:pt x="1522" y="241"/>
                  </a:lnTo>
                  <a:lnTo>
                    <a:pt x="1522" y="239"/>
                  </a:lnTo>
                  <a:lnTo>
                    <a:pt x="1520" y="216"/>
                  </a:lnTo>
                  <a:lnTo>
                    <a:pt x="1515" y="192"/>
                  </a:lnTo>
                  <a:lnTo>
                    <a:pt x="1508" y="169"/>
                  </a:lnTo>
                  <a:lnTo>
                    <a:pt x="1499" y="148"/>
                  </a:lnTo>
                  <a:lnTo>
                    <a:pt x="1489" y="126"/>
                  </a:lnTo>
                  <a:lnTo>
                    <a:pt x="1476" y="107"/>
                  </a:lnTo>
                  <a:lnTo>
                    <a:pt x="1460" y="88"/>
                  </a:lnTo>
                  <a:lnTo>
                    <a:pt x="1443" y="70"/>
                  </a:lnTo>
                  <a:lnTo>
                    <a:pt x="1424" y="55"/>
                  </a:lnTo>
                  <a:lnTo>
                    <a:pt x="1404" y="40"/>
                  </a:lnTo>
                  <a:lnTo>
                    <a:pt x="1384" y="29"/>
                  </a:lnTo>
                  <a:lnTo>
                    <a:pt x="1362" y="18"/>
                  </a:lnTo>
                  <a:lnTo>
                    <a:pt x="1340" y="11"/>
                  </a:lnTo>
                  <a:lnTo>
                    <a:pt x="1317" y="5"/>
                  </a:lnTo>
                  <a:lnTo>
                    <a:pt x="1293" y="1"/>
                  </a:lnTo>
                  <a:lnTo>
                    <a:pt x="1270" y="0"/>
                  </a:lnTo>
                  <a:lnTo>
                    <a:pt x="1247" y="1"/>
                  </a:lnTo>
                  <a:lnTo>
                    <a:pt x="1226" y="4"/>
                  </a:lnTo>
                  <a:lnTo>
                    <a:pt x="1204" y="10"/>
                  </a:lnTo>
                  <a:lnTo>
                    <a:pt x="1184" y="15"/>
                  </a:lnTo>
                  <a:lnTo>
                    <a:pt x="1165" y="25"/>
                  </a:lnTo>
                  <a:lnTo>
                    <a:pt x="1147" y="35"/>
                  </a:lnTo>
                  <a:lnTo>
                    <a:pt x="1130" y="46"/>
                  </a:lnTo>
                  <a:lnTo>
                    <a:pt x="1115" y="61"/>
                  </a:lnTo>
                  <a:lnTo>
                    <a:pt x="1100" y="75"/>
                  </a:lnTo>
                  <a:lnTo>
                    <a:pt x="1088" y="92"/>
                  </a:lnTo>
                  <a:lnTo>
                    <a:pt x="1076" y="108"/>
                  </a:lnTo>
                  <a:lnTo>
                    <a:pt x="1066" y="127"/>
                  </a:lnTo>
                  <a:lnTo>
                    <a:pt x="1058" y="146"/>
                  </a:lnTo>
                  <a:lnTo>
                    <a:pt x="1052" y="167"/>
                  </a:lnTo>
                  <a:lnTo>
                    <a:pt x="1047" y="188"/>
                  </a:lnTo>
                  <a:lnTo>
                    <a:pt x="1045" y="211"/>
                  </a:lnTo>
                  <a:lnTo>
                    <a:pt x="1021" y="231"/>
                  </a:lnTo>
                  <a:lnTo>
                    <a:pt x="994" y="256"/>
                  </a:lnTo>
                  <a:lnTo>
                    <a:pt x="964" y="285"/>
                  </a:lnTo>
                  <a:lnTo>
                    <a:pt x="935" y="314"/>
                  </a:lnTo>
                  <a:lnTo>
                    <a:pt x="909" y="344"/>
                  </a:lnTo>
                  <a:lnTo>
                    <a:pt x="889" y="373"/>
                  </a:lnTo>
                  <a:lnTo>
                    <a:pt x="876" y="399"/>
                  </a:lnTo>
                  <a:lnTo>
                    <a:pt x="873" y="422"/>
                  </a:lnTo>
                  <a:lnTo>
                    <a:pt x="876" y="430"/>
                  </a:lnTo>
                  <a:lnTo>
                    <a:pt x="879" y="437"/>
                  </a:lnTo>
                  <a:lnTo>
                    <a:pt x="885" y="443"/>
                  </a:lnTo>
                  <a:lnTo>
                    <a:pt x="892" y="448"/>
                  </a:lnTo>
                  <a:lnTo>
                    <a:pt x="903" y="453"/>
                  </a:lnTo>
                  <a:lnTo>
                    <a:pt x="914" y="457"/>
                  </a:lnTo>
                  <a:lnTo>
                    <a:pt x="927" y="461"/>
                  </a:lnTo>
                  <a:lnTo>
                    <a:pt x="940" y="464"/>
                  </a:lnTo>
                  <a:lnTo>
                    <a:pt x="953" y="468"/>
                  </a:lnTo>
                  <a:lnTo>
                    <a:pt x="967" y="470"/>
                  </a:lnTo>
                  <a:lnTo>
                    <a:pt x="982" y="474"/>
                  </a:lnTo>
                  <a:lnTo>
                    <a:pt x="996" y="475"/>
                  </a:lnTo>
                  <a:lnTo>
                    <a:pt x="1009" y="478"/>
                  </a:lnTo>
                  <a:lnTo>
                    <a:pt x="1023" y="479"/>
                  </a:lnTo>
                  <a:lnTo>
                    <a:pt x="1036" y="481"/>
                  </a:lnTo>
                  <a:lnTo>
                    <a:pt x="1048" y="482"/>
                  </a:lnTo>
                  <a:lnTo>
                    <a:pt x="1060" y="482"/>
                  </a:lnTo>
                  <a:lnTo>
                    <a:pt x="1071" y="484"/>
                  </a:lnTo>
                  <a:lnTo>
                    <a:pt x="1080" y="485"/>
                  </a:lnTo>
                  <a:lnTo>
                    <a:pt x="1089" y="485"/>
                  </a:lnTo>
                  <a:lnTo>
                    <a:pt x="1102" y="600"/>
                  </a:lnTo>
                  <a:lnTo>
                    <a:pt x="1102" y="604"/>
                  </a:lnTo>
                  <a:lnTo>
                    <a:pt x="1094" y="601"/>
                  </a:lnTo>
                  <a:lnTo>
                    <a:pt x="1086" y="599"/>
                  </a:lnTo>
                  <a:lnTo>
                    <a:pt x="1078" y="599"/>
                  </a:lnTo>
                  <a:lnTo>
                    <a:pt x="1070" y="601"/>
                  </a:lnTo>
                  <a:lnTo>
                    <a:pt x="1065" y="603"/>
                  </a:lnTo>
                  <a:lnTo>
                    <a:pt x="1061" y="604"/>
                  </a:lnTo>
                  <a:lnTo>
                    <a:pt x="1058" y="605"/>
                  </a:lnTo>
                  <a:lnTo>
                    <a:pt x="1056" y="606"/>
                  </a:lnTo>
                  <a:lnTo>
                    <a:pt x="986" y="511"/>
                  </a:lnTo>
                  <a:lnTo>
                    <a:pt x="985" y="510"/>
                  </a:lnTo>
                  <a:lnTo>
                    <a:pt x="981" y="506"/>
                  </a:lnTo>
                  <a:lnTo>
                    <a:pt x="975" y="503"/>
                  </a:lnTo>
                  <a:lnTo>
                    <a:pt x="969" y="500"/>
                  </a:lnTo>
                  <a:lnTo>
                    <a:pt x="960" y="498"/>
                  </a:lnTo>
                  <a:lnTo>
                    <a:pt x="953" y="498"/>
                  </a:lnTo>
                  <a:lnTo>
                    <a:pt x="945" y="500"/>
                  </a:lnTo>
                  <a:lnTo>
                    <a:pt x="937" y="503"/>
                  </a:lnTo>
                  <a:lnTo>
                    <a:pt x="928" y="509"/>
                  </a:lnTo>
                  <a:lnTo>
                    <a:pt x="916" y="524"/>
                  </a:lnTo>
                  <a:lnTo>
                    <a:pt x="913" y="539"/>
                  </a:lnTo>
                  <a:lnTo>
                    <a:pt x="915" y="554"/>
                  </a:lnTo>
                  <a:lnTo>
                    <a:pt x="920" y="565"/>
                  </a:lnTo>
                  <a:lnTo>
                    <a:pt x="922" y="568"/>
                  </a:lnTo>
                  <a:lnTo>
                    <a:pt x="928" y="575"/>
                  </a:lnTo>
                  <a:lnTo>
                    <a:pt x="937" y="587"/>
                  </a:lnTo>
                  <a:lnTo>
                    <a:pt x="947" y="601"/>
                  </a:lnTo>
                  <a:lnTo>
                    <a:pt x="958" y="616"/>
                  </a:lnTo>
                  <a:lnTo>
                    <a:pt x="970" y="631"/>
                  </a:lnTo>
                  <a:lnTo>
                    <a:pt x="979" y="644"/>
                  </a:lnTo>
                  <a:lnTo>
                    <a:pt x="988" y="655"/>
                  </a:lnTo>
                  <a:lnTo>
                    <a:pt x="962" y="648"/>
                  </a:lnTo>
                  <a:lnTo>
                    <a:pt x="939" y="640"/>
                  </a:lnTo>
                  <a:lnTo>
                    <a:pt x="919" y="630"/>
                  </a:lnTo>
                  <a:lnTo>
                    <a:pt x="902" y="620"/>
                  </a:lnTo>
                  <a:lnTo>
                    <a:pt x="889" y="611"/>
                  </a:lnTo>
                  <a:lnTo>
                    <a:pt x="878" y="600"/>
                  </a:lnTo>
                  <a:lnTo>
                    <a:pt x="872" y="590"/>
                  </a:lnTo>
                  <a:lnTo>
                    <a:pt x="870" y="578"/>
                  </a:lnTo>
                  <a:lnTo>
                    <a:pt x="869" y="569"/>
                  </a:lnTo>
                  <a:lnTo>
                    <a:pt x="869" y="562"/>
                  </a:lnTo>
                  <a:lnTo>
                    <a:pt x="869" y="555"/>
                  </a:lnTo>
                  <a:lnTo>
                    <a:pt x="870" y="548"/>
                  </a:lnTo>
                  <a:lnTo>
                    <a:pt x="871" y="528"/>
                  </a:lnTo>
                  <a:lnTo>
                    <a:pt x="852" y="530"/>
                  </a:lnTo>
                  <a:lnTo>
                    <a:pt x="816" y="534"/>
                  </a:lnTo>
                  <a:lnTo>
                    <a:pt x="781" y="538"/>
                  </a:lnTo>
                  <a:lnTo>
                    <a:pt x="745" y="542"/>
                  </a:lnTo>
                  <a:lnTo>
                    <a:pt x="710" y="548"/>
                  </a:lnTo>
                  <a:lnTo>
                    <a:pt x="676" y="553"/>
                  </a:lnTo>
                  <a:lnTo>
                    <a:pt x="643" y="559"/>
                  </a:lnTo>
                  <a:lnTo>
                    <a:pt x="611" y="565"/>
                  </a:lnTo>
                  <a:lnTo>
                    <a:pt x="577" y="570"/>
                  </a:lnTo>
                  <a:lnTo>
                    <a:pt x="546" y="578"/>
                  </a:lnTo>
                  <a:lnTo>
                    <a:pt x="515" y="585"/>
                  </a:lnTo>
                  <a:lnTo>
                    <a:pt x="484" y="592"/>
                  </a:lnTo>
                  <a:lnTo>
                    <a:pt x="455" y="600"/>
                  </a:lnTo>
                  <a:lnTo>
                    <a:pt x="425" y="607"/>
                  </a:lnTo>
                  <a:lnTo>
                    <a:pt x="398" y="616"/>
                  </a:lnTo>
                  <a:lnTo>
                    <a:pt x="369" y="625"/>
                  </a:lnTo>
                  <a:lnTo>
                    <a:pt x="343" y="634"/>
                  </a:lnTo>
                  <a:lnTo>
                    <a:pt x="317" y="643"/>
                  </a:lnTo>
                  <a:lnTo>
                    <a:pt x="290" y="653"/>
                  </a:lnTo>
                  <a:lnTo>
                    <a:pt x="267" y="662"/>
                  </a:lnTo>
                  <a:lnTo>
                    <a:pt x="243" y="673"/>
                  </a:lnTo>
                  <a:lnTo>
                    <a:pt x="219" y="684"/>
                  </a:lnTo>
                  <a:lnTo>
                    <a:pt x="198" y="694"/>
                  </a:lnTo>
                  <a:lnTo>
                    <a:pt x="176" y="705"/>
                  </a:lnTo>
                  <a:lnTo>
                    <a:pt x="156" y="716"/>
                  </a:lnTo>
                  <a:lnTo>
                    <a:pt x="137" y="728"/>
                  </a:lnTo>
                  <a:lnTo>
                    <a:pt x="118" y="740"/>
                  </a:lnTo>
                  <a:lnTo>
                    <a:pt x="100" y="751"/>
                  </a:lnTo>
                  <a:lnTo>
                    <a:pt x="83" y="763"/>
                  </a:lnTo>
                  <a:lnTo>
                    <a:pt x="68" y="776"/>
                  </a:lnTo>
                  <a:lnTo>
                    <a:pt x="54" y="788"/>
                  </a:lnTo>
                  <a:lnTo>
                    <a:pt x="41" y="801"/>
                  </a:lnTo>
                  <a:lnTo>
                    <a:pt x="28" y="815"/>
                  </a:lnTo>
                  <a:lnTo>
                    <a:pt x="8" y="852"/>
                  </a:lnTo>
                  <a:lnTo>
                    <a:pt x="0" y="899"/>
                  </a:lnTo>
                  <a:lnTo>
                    <a:pt x="0" y="944"/>
                  </a:lnTo>
                  <a:lnTo>
                    <a:pt x="1" y="977"/>
                  </a:lnTo>
                  <a:lnTo>
                    <a:pt x="4" y="1002"/>
                  </a:lnTo>
                  <a:lnTo>
                    <a:pt x="8" y="1028"/>
                  </a:lnTo>
                  <a:lnTo>
                    <a:pt x="14" y="1054"/>
                  </a:lnTo>
                  <a:lnTo>
                    <a:pt x="22" y="1079"/>
                  </a:lnTo>
                  <a:lnTo>
                    <a:pt x="30" y="1103"/>
                  </a:lnTo>
                  <a:lnTo>
                    <a:pt x="41" y="1124"/>
                  </a:lnTo>
                  <a:lnTo>
                    <a:pt x="52" y="1143"/>
                  </a:lnTo>
                  <a:lnTo>
                    <a:pt x="66" y="1158"/>
                  </a:lnTo>
                  <a:lnTo>
                    <a:pt x="82" y="1171"/>
                  </a:lnTo>
                  <a:lnTo>
                    <a:pt x="100" y="1184"/>
                  </a:lnTo>
                  <a:lnTo>
                    <a:pt x="120" y="1196"/>
                  </a:lnTo>
                  <a:lnTo>
                    <a:pt x="141" y="1206"/>
                  </a:lnTo>
                  <a:lnTo>
                    <a:pt x="163" y="1216"/>
                  </a:lnTo>
                  <a:lnTo>
                    <a:pt x="187" y="1225"/>
                  </a:lnTo>
                  <a:lnTo>
                    <a:pt x="212" y="1234"/>
                  </a:lnTo>
                  <a:lnTo>
                    <a:pt x="238" y="1241"/>
                  </a:lnTo>
                  <a:lnTo>
                    <a:pt x="246" y="1262"/>
                  </a:lnTo>
                  <a:lnTo>
                    <a:pt x="255" y="1283"/>
                  </a:lnTo>
                  <a:lnTo>
                    <a:pt x="265" y="1303"/>
                  </a:lnTo>
                  <a:lnTo>
                    <a:pt x="277" y="1323"/>
                  </a:lnTo>
                  <a:lnTo>
                    <a:pt x="290" y="1342"/>
                  </a:lnTo>
                  <a:lnTo>
                    <a:pt x="304" y="1360"/>
                  </a:lnTo>
                  <a:lnTo>
                    <a:pt x="319" y="1378"/>
                  </a:lnTo>
                  <a:lnTo>
                    <a:pt x="336" y="1395"/>
                  </a:lnTo>
                  <a:lnTo>
                    <a:pt x="349" y="1406"/>
                  </a:lnTo>
                  <a:lnTo>
                    <a:pt x="363" y="1418"/>
                  </a:lnTo>
                  <a:lnTo>
                    <a:pt x="377" y="1429"/>
                  </a:lnTo>
                  <a:lnTo>
                    <a:pt x="392" y="1439"/>
                  </a:lnTo>
                  <a:lnTo>
                    <a:pt x="407" y="1448"/>
                  </a:lnTo>
                  <a:lnTo>
                    <a:pt x="423" y="1457"/>
                  </a:lnTo>
                  <a:lnTo>
                    <a:pt x="438" y="1464"/>
                  </a:lnTo>
                  <a:lnTo>
                    <a:pt x="455" y="1471"/>
                  </a:lnTo>
                  <a:lnTo>
                    <a:pt x="470" y="1477"/>
                  </a:lnTo>
                  <a:lnTo>
                    <a:pt x="487" y="1483"/>
                  </a:lnTo>
                  <a:lnTo>
                    <a:pt x="503" y="1486"/>
                  </a:lnTo>
                  <a:lnTo>
                    <a:pt x="521" y="1490"/>
                  </a:lnTo>
                  <a:lnTo>
                    <a:pt x="538" y="1493"/>
                  </a:lnTo>
                  <a:lnTo>
                    <a:pt x="556" y="1496"/>
                  </a:lnTo>
                  <a:lnTo>
                    <a:pt x="572" y="1497"/>
                  </a:lnTo>
                  <a:lnTo>
                    <a:pt x="590" y="1497"/>
                  </a:lnTo>
                  <a:lnTo>
                    <a:pt x="608" y="1497"/>
                  </a:lnTo>
                  <a:lnTo>
                    <a:pt x="625" y="1496"/>
                  </a:lnTo>
                  <a:lnTo>
                    <a:pt x="643" y="1493"/>
                  </a:lnTo>
                  <a:lnTo>
                    <a:pt x="659" y="1490"/>
                  </a:lnTo>
                  <a:lnTo>
                    <a:pt x="676" y="1486"/>
                  </a:lnTo>
                  <a:lnTo>
                    <a:pt x="691" y="1483"/>
                  </a:lnTo>
                  <a:lnTo>
                    <a:pt x="708" y="1477"/>
                  </a:lnTo>
                  <a:lnTo>
                    <a:pt x="724" y="1471"/>
                  </a:lnTo>
                  <a:lnTo>
                    <a:pt x="739" y="1464"/>
                  </a:lnTo>
                  <a:lnTo>
                    <a:pt x="753" y="1457"/>
                  </a:lnTo>
                  <a:lnTo>
                    <a:pt x="768" y="1448"/>
                  </a:lnTo>
                  <a:lnTo>
                    <a:pt x="782" y="1439"/>
                  </a:lnTo>
                  <a:lnTo>
                    <a:pt x="795" y="1429"/>
                  </a:lnTo>
                  <a:lnTo>
                    <a:pt x="808" y="1418"/>
                  </a:lnTo>
                  <a:lnTo>
                    <a:pt x="821" y="1406"/>
                  </a:lnTo>
                  <a:lnTo>
                    <a:pt x="833" y="1395"/>
                  </a:lnTo>
                  <a:lnTo>
                    <a:pt x="845" y="1381"/>
                  </a:lnTo>
                  <a:lnTo>
                    <a:pt x="857" y="1367"/>
                  </a:lnTo>
                  <a:lnTo>
                    <a:pt x="866" y="1352"/>
                  </a:lnTo>
                  <a:lnTo>
                    <a:pt x="877" y="1336"/>
                  </a:lnTo>
                  <a:lnTo>
                    <a:pt x="885" y="1321"/>
                  </a:lnTo>
                  <a:lnTo>
                    <a:pt x="892" y="1305"/>
                  </a:lnTo>
                  <a:lnTo>
                    <a:pt x="900" y="1289"/>
                  </a:lnTo>
                  <a:lnTo>
                    <a:pt x="906" y="1272"/>
                  </a:lnTo>
                  <a:lnTo>
                    <a:pt x="925" y="1272"/>
                  </a:lnTo>
                  <a:lnTo>
                    <a:pt x="944" y="1271"/>
                  </a:lnTo>
                  <a:lnTo>
                    <a:pt x="963" y="1271"/>
                  </a:lnTo>
                  <a:lnTo>
                    <a:pt x="982" y="1271"/>
                  </a:lnTo>
                  <a:lnTo>
                    <a:pt x="1001" y="1270"/>
                  </a:lnTo>
                  <a:lnTo>
                    <a:pt x="1020" y="1270"/>
                  </a:lnTo>
                  <a:lnTo>
                    <a:pt x="1039" y="1270"/>
                  </a:lnTo>
                  <a:lnTo>
                    <a:pt x="1058" y="1268"/>
                  </a:lnTo>
                  <a:lnTo>
                    <a:pt x="1077" y="1268"/>
                  </a:lnTo>
                  <a:lnTo>
                    <a:pt x="1097" y="1268"/>
                  </a:lnTo>
                  <a:lnTo>
                    <a:pt x="1116" y="1268"/>
                  </a:lnTo>
                  <a:lnTo>
                    <a:pt x="1136" y="1267"/>
                  </a:lnTo>
                  <a:lnTo>
                    <a:pt x="1155" y="1267"/>
                  </a:lnTo>
                  <a:lnTo>
                    <a:pt x="1176" y="1267"/>
                  </a:lnTo>
                  <a:lnTo>
                    <a:pt x="1195" y="1267"/>
                  </a:lnTo>
                  <a:lnTo>
                    <a:pt x="1215" y="1267"/>
                  </a:lnTo>
                  <a:lnTo>
                    <a:pt x="1236" y="1267"/>
                  </a:lnTo>
                  <a:lnTo>
                    <a:pt x="1258" y="1267"/>
                  </a:lnTo>
                  <a:lnTo>
                    <a:pt x="1279" y="1267"/>
                  </a:lnTo>
                  <a:lnTo>
                    <a:pt x="1301" y="1268"/>
                  </a:lnTo>
                  <a:lnTo>
                    <a:pt x="1322" y="1268"/>
                  </a:lnTo>
                  <a:lnTo>
                    <a:pt x="1343" y="1268"/>
                  </a:lnTo>
                  <a:lnTo>
                    <a:pt x="1364" y="1270"/>
                  </a:lnTo>
                  <a:lnTo>
                    <a:pt x="1385" y="1270"/>
                  </a:lnTo>
                  <a:lnTo>
                    <a:pt x="1405" y="1271"/>
                  </a:lnTo>
                  <a:lnTo>
                    <a:pt x="1427" y="1272"/>
                  </a:lnTo>
                  <a:lnTo>
                    <a:pt x="1447" y="1272"/>
                  </a:lnTo>
                  <a:lnTo>
                    <a:pt x="1467" y="1273"/>
                  </a:lnTo>
                  <a:lnTo>
                    <a:pt x="1487" y="1274"/>
                  </a:lnTo>
                  <a:lnTo>
                    <a:pt x="1508" y="1275"/>
                  </a:lnTo>
                  <a:lnTo>
                    <a:pt x="1528" y="1275"/>
                  </a:lnTo>
                  <a:lnTo>
                    <a:pt x="1548" y="1277"/>
                  </a:lnTo>
                  <a:lnTo>
                    <a:pt x="1555" y="1293"/>
                  </a:lnTo>
                  <a:lnTo>
                    <a:pt x="1564" y="1309"/>
                  </a:lnTo>
                  <a:lnTo>
                    <a:pt x="1573" y="1324"/>
                  </a:lnTo>
                  <a:lnTo>
                    <a:pt x="1584" y="1339"/>
                  </a:lnTo>
                  <a:lnTo>
                    <a:pt x="1594" y="1354"/>
                  </a:lnTo>
                  <a:lnTo>
                    <a:pt x="1606" y="1367"/>
                  </a:lnTo>
                  <a:lnTo>
                    <a:pt x="1618" y="1381"/>
                  </a:lnTo>
                  <a:lnTo>
                    <a:pt x="1631" y="1395"/>
                  </a:lnTo>
                  <a:lnTo>
                    <a:pt x="1644" y="1406"/>
                  </a:lnTo>
                  <a:lnTo>
                    <a:pt x="1659" y="1418"/>
                  </a:lnTo>
                  <a:lnTo>
                    <a:pt x="1673" y="1429"/>
                  </a:lnTo>
                  <a:lnTo>
                    <a:pt x="1687" y="1439"/>
                  </a:lnTo>
                  <a:lnTo>
                    <a:pt x="1703" y="1448"/>
                  </a:lnTo>
                  <a:lnTo>
                    <a:pt x="1718" y="1457"/>
                  </a:lnTo>
                  <a:lnTo>
                    <a:pt x="1734" y="1464"/>
                  </a:lnTo>
                  <a:lnTo>
                    <a:pt x="1750" y="1471"/>
                  </a:lnTo>
                  <a:lnTo>
                    <a:pt x="1766" y="1477"/>
                  </a:lnTo>
                  <a:lnTo>
                    <a:pt x="1782" y="1483"/>
                  </a:lnTo>
                  <a:lnTo>
                    <a:pt x="1799" y="1486"/>
                  </a:lnTo>
                  <a:lnTo>
                    <a:pt x="1817" y="1490"/>
                  </a:lnTo>
                  <a:lnTo>
                    <a:pt x="1834" y="1493"/>
                  </a:lnTo>
                  <a:lnTo>
                    <a:pt x="1851" y="1496"/>
                  </a:lnTo>
                  <a:lnTo>
                    <a:pt x="1868" y="1497"/>
                  </a:lnTo>
                  <a:lnTo>
                    <a:pt x="1886" y="1497"/>
                  </a:lnTo>
                  <a:lnTo>
                    <a:pt x="1904" y="1497"/>
                  </a:lnTo>
                  <a:lnTo>
                    <a:pt x="1920" y="1496"/>
                  </a:lnTo>
                  <a:lnTo>
                    <a:pt x="1938" y="1493"/>
                  </a:lnTo>
                  <a:lnTo>
                    <a:pt x="1955" y="1490"/>
                  </a:lnTo>
                  <a:lnTo>
                    <a:pt x="1972" y="1486"/>
                  </a:lnTo>
                  <a:lnTo>
                    <a:pt x="1988" y="1483"/>
                  </a:lnTo>
                  <a:lnTo>
                    <a:pt x="2004" y="1477"/>
                  </a:lnTo>
                  <a:lnTo>
                    <a:pt x="2019" y="1471"/>
                  </a:lnTo>
                  <a:lnTo>
                    <a:pt x="2035" y="1464"/>
                  </a:lnTo>
                  <a:lnTo>
                    <a:pt x="2049" y="1457"/>
                  </a:lnTo>
                  <a:lnTo>
                    <a:pt x="2064" y="1448"/>
                  </a:lnTo>
                  <a:lnTo>
                    <a:pt x="2078" y="1439"/>
                  </a:lnTo>
                  <a:lnTo>
                    <a:pt x="2092" y="1429"/>
                  </a:lnTo>
                  <a:lnTo>
                    <a:pt x="2105" y="1418"/>
                  </a:lnTo>
                  <a:lnTo>
                    <a:pt x="2117" y="1406"/>
                  </a:lnTo>
                  <a:lnTo>
                    <a:pt x="2129" y="1395"/>
                  </a:lnTo>
                  <a:lnTo>
                    <a:pt x="2143" y="1379"/>
                  </a:lnTo>
                  <a:lnTo>
                    <a:pt x="2156" y="1361"/>
                  </a:lnTo>
                  <a:lnTo>
                    <a:pt x="2168" y="1345"/>
                  </a:lnTo>
                  <a:lnTo>
                    <a:pt x="2179" y="1326"/>
                  </a:lnTo>
                  <a:lnTo>
                    <a:pt x="2188" y="1306"/>
                  </a:lnTo>
                  <a:lnTo>
                    <a:pt x="2197" y="1287"/>
                  </a:lnTo>
                  <a:lnTo>
                    <a:pt x="2204" y="1267"/>
                  </a:lnTo>
                  <a:lnTo>
                    <a:pt x="2210" y="1247"/>
                  </a:lnTo>
                  <a:lnTo>
                    <a:pt x="2223" y="1242"/>
                  </a:lnTo>
                  <a:lnTo>
                    <a:pt x="2235" y="1236"/>
                  </a:lnTo>
                  <a:lnTo>
                    <a:pt x="2247" y="1231"/>
                  </a:lnTo>
                  <a:lnTo>
                    <a:pt x="2258" y="1225"/>
                  </a:lnTo>
                  <a:lnTo>
                    <a:pt x="2270" y="1220"/>
                  </a:lnTo>
                  <a:lnTo>
                    <a:pt x="2281" y="1214"/>
                  </a:lnTo>
                  <a:lnTo>
                    <a:pt x="2292" y="1208"/>
                  </a:lnTo>
                  <a:lnTo>
                    <a:pt x="2301" y="1200"/>
                  </a:lnTo>
                  <a:lnTo>
                    <a:pt x="2320" y="1183"/>
                  </a:lnTo>
                  <a:lnTo>
                    <a:pt x="2336" y="1160"/>
                  </a:lnTo>
                  <a:lnTo>
                    <a:pt x="2349" y="1133"/>
                  </a:lnTo>
                  <a:lnTo>
                    <a:pt x="2358" y="1103"/>
                  </a:lnTo>
                  <a:lnTo>
                    <a:pt x="2365" y="1071"/>
                  </a:lnTo>
                  <a:lnTo>
                    <a:pt x="2370" y="1037"/>
                  </a:lnTo>
                  <a:lnTo>
                    <a:pt x="2373" y="1004"/>
                  </a:lnTo>
                  <a:lnTo>
                    <a:pt x="2373" y="9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2" name="Freeform 113"/>
            <p:cNvSpPr>
              <a:spLocks/>
            </p:cNvSpPr>
            <p:nvPr/>
          </p:nvSpPr>
          <p:spPr bwMode="auto">
            <a:xfrm>
              <a:off x="5111" y="1387"/>
              <a:ext cx="221" cy="80"/>
            </a:xfrm>
            <a:custGeom>
              <a:avLst/>
              <a:gdLst>
                <a:gd name="T0" fmla="*/ 73 w 665"/>
                <a:gd name="T1" fmla="*/ 27 h 239"/>
                <a:gd name="T2" fmla="*/ 70 w 665"/>
                <a:gd name="T3" fmla="*/ 25 h 239"/>
                <a:gd name="T4" fmla="*/ 67 w 665"/>
                <a:gd name="T5" fmla="*/ 23 h 239"/>
                <a:gd name="T6" fmla="*/ 63 w 665"/>
                <a:gd name="T7" fmla="*/ 21 h 239"/>
                <a:gd name="T8" fmla="*/ 59 w 665"/>
                <a:gd name="T9" fmla="*/ 19 h 239"/>
                <a:gd name="T10" fmla="*/ 55 w 665"/>
                <a:gd name="T11" fmla="*/ 17 h 239"/>
                <a:gd name="T12" fmla="*/ 51 w 665"/>
                <a:gd name="T13" fmla="*/ 15 h 239"/>
                <a:gd name="T14" fmla="*/ 46 w 665"/>
                <a:gd name="T15" fmla="*/ 14 h 239"/>
                <a:gd name="T16" fmla="*/ 42 w 665"/>
                <a:gd name="T17" fmla="*/ 12 h 239"/>
                <a:gd name="T18" fmla="*/ 37 w 665"/>
                <a:gd name="T19" fmla="*/ 10 h 239"/>
                <a:gd name="T20" fmla="*/ 32 w 665"/>
                <a:gd name="T21" fmla="*/ 9 h 239"/>
                <a:gd name="T22" fmla="*/ 27 w 665"/>
                <a:gd name="T23" fmla="*/ 8 h 239"/>
                <a:gd name="T24" fmla="*/ 21 w 665"/>
                <a:gd name="T25" fmla="*/ 6 h 239"/>
                <a:gd name="T26" fmla="*/ 16 w 665"/>
                <a:gd name="T27" fmla="*/ 5 h 239"/>
                <a:gd name="T28" fmla="*/ 11 w 665"/>
                <a:gd name="T29" fmla="*/ 4 h 239"/>
                <a:gd name="T30" fmla="*/ 5 w 665"/>
                <a:gd name="T31" fmla="*/ 3 h 239"/>
                <a:gd name="T32" fmla="*/ 0 w 665"/>
                <a:gd name="T33" fmla="*/ 2 h 239"/>
                <a:gd name="T34" fmla="*/ 0 w 665"/>
                <a:gd name="T35" fmla="*/ 2 h 239"/>
                <a:gd name="T36" fmla="*/ 0 w 665"/>
                <a:gd name="T37" fmla="*/ 1 h 239"/>
                <a:gd name="T38" fmla="*/ 0 w 665"/>
                <a:gd name="T39" fmla="*/ 1 h 239"/>
                <a:gd name="T40" fmla="*/ 0 w 665"/>
                <a:gd name="T41" fmla="*/ 0 h 239"/>
                <a:gd name="T42" fmla="*/ 6 w 665"/>
                <a:gd name="T43" fmla="*/ 1 h 239"/>
                <a:gd name="T44" fmla="*/ 12 w 665"/>
                <a:gd name="T45" fmla="*/ 2 h 239"/>
                <a:gd name="T46" fmla="*/ 17 w 665"/>
                <a:gd name="T47" fmla="*/ 3 h 239"/>
                <a:gd name="T48" fmla="*/ 23 w 665"/>
                <a:gd name="T49" fmla="*/ 4 h 239"/>
                <a:gd name="T50" fmla="*/ 28 w 665"/>
                <a:gd name="T51" fmla="*/ 6 h 239"/>
                <a:gd name="T52" fmla="*/ 33 w 665"/>
                <a:gd name="T53" fmla="*/ 7 h 239"/>
                <a:gd name="T54" fmla="*/ 38 w 665"/>
                <a:gd name="T55" fmla="*/ 8 h 239"/>
                <a:gd name="T56" fmla="*/ 42 w 665"/>
                <a:gd name="T57" fmla="*/ 10 h 239"/>
                <a:gd name="T58" fmla="*/ 47 w 665"/>
                <a:gd name="T59" fmla="*/ 12 h 239"/>
                <a:gd name="T60" fmla="*/ 51 w 665"/>
                <a:gd name="T61" fmla="*/ 13 h 239"/>
                <a:gd name="T62" fmla="*/ 55 w 665"/>
                <a:gd name="T63" fmla="*/ 15 h 239"/>
                <a:gd name="T64" fmla="*/ 59 w 665"/>
                <a:gd name="T65" fmla="*/ 17 h 239"/>
                <a:gd name="T66" fmla="*/ 62 w 665"/>
                <a:gd name="T67" fmla="*/ 19 h 239"/>
                <a:gd name="T68" fmla="*/ 66 w 665"/>
                <a:gd name="T69" fmla="*/ 21 h 239"/>
                <a:gd name="T70" fmla="*/ 69 w 665"/>
                <a:gd name="T71" fmla="*/ 23 h 239"/>
                <a:gd name="T72" fmla="*/ 72 w 665"/>
                <a:gd name="T73" fmla="*/ 25 h 239"/>
                <a:gd name="T74" fmla="*/ 72 w 665"/>
                <a:gd name="T75" fmla="*/ 25 h 239"/>
                <a:gd name="T76" fmla="*/ 73 w 665"/>
                <a:gd name="T77" fmla="*/ 26 h 239"/>
                <a:gd name="T78" fmla="*/ 73 w 665"/>
                <a:gd name="T79" fmla="*/ 26 h 239"/>
                <a:gd name="T80" fmla="*/ 73 w 665"/>
                <a:gd name="T81" fmla="*/ 27 h 2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5"/>
                <a:gd name="T124" fmla="*/ 0 h 239"/>
                <a:gd name="T125" fmla="*/ 665 w 665"/>
                <a:gd name="T126" fmla="*/ 239 h 2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5" h="239">
                  <a:moveTo>
                    <a:pt x="665" y="239"/>
                  </a:moveTo>
                  <a:lnTo>
                    <a:pt x="637" y="221"/>
                  </a:lnTo>
                  <a:lnTo>
                    <a:pt x="605" y="204"/>
                  </a:lnTo>
                  <a:lnTo>
                    <a:pt x="571" y="186"/>
                  </a:lnTo>
                  <a:lnTo>
                    <a:pt x="535" y="169"/>
                  </a:lnTo>
                  <a:lnTo>
                    <a:pt x="497" y="152"/>
                  </a:lnTo>
                  <a:lnTo>
                    <a:pt x="458" y="137"/>
                  </a:lnTo>
                  <a:lnTo>
                    <a:pt x="418" y="121"/>
                  </a:lnTo>
                  <a:lnTo>
                    <a:pt x="376" y="107"/>
                  </a:lnTo>
                  <a:lnTo>
                    <a:pt x="332" y="93"/>
                  </a:lnTo>
                  <a:lnTo>
                    <a:pt x="287" y="80"/>
                  </a:lnTo>
                  <a:lnTo>
                    <a:pt x="240" y="68"/>
                  </a:lnTo>
                  <a:lnTo>
                    <a:pt x="194" y="56"/>
                  </a:lnTo>
                  <a:lnTo>
                    <a:pt x="146" y="45"/>
                  </a:lnTo>
                  <a:lnTo>
                    <a:pt x="98" y="36"/>
                  </a:lnTo>
                  <a:lnTo>
                    <a:pt x="49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0"/>
                  </a:lnTo>
                  <a:lnTo>
                    <a:pt x="55" y="8"/>
                  </a:lnTo>
                  <a:lnTo>
                    <a:pt x="106" y="18"/>
                  </a:lnTo>
                  <a:lnTo>
                    <a:pt x="155" y="27"/>
                  </a:lnTo>
                  <a:lnTo>
                    <a:pt x="204" y="38"/>
                  </a:lnTo>
                  <a:lnTo>
                    <a:pt x="251" y="50"/>
                  </a:lnTo>
                  <a:lnTo>
                    <a:pt x="296" y="62"/>
                  </a:lnTo>
                  <a:lnTo>
                    <a:pt x="340" y="75"/>
                  </a:lnTo>
                  <a:lnTo>
                    <a:pt x="382" y="89"/>
                  </a:lnTo>
                  <a:lnTo>
                    <a:pt x="422" y="104"/>
                  </a:lnTo>
                  <a:lnTo>
                    <a:pt x="462" y="118"/>
                  </a:lnTo>
                  <a:lnTo>
                    <a:pt x="499" y="135"/>
                  </a:lnTo>
                  <a:lnTo>
                    <a:pt x="533" y="150"/>
                  </a:lnTo>
                  <a:lnTo>
                    <a:pt x="565" y="168"/>
                  </a:lnTo>
                  <a:lnTo>
                    <a:pt x="596" y="185"/>
                  </a:lnTo>
                  <a:lnTo>
                    <a:pt x="624" y="202"/>
                  </a:lnTo>
                  <a:lnTo>
                    <a:pt x="650" y="221"/>
                  </a:lnTo>
                  <a:lnTo>
                    <a:pt x="654" y="225"/>
                  </a:lnTo>
                  <a:lnTo>
                    <a:pt x="658" y="230"/>
                  </a:lnTo>
                  <a:lnTo>
                    <a:pt x="662" y="235"/>
                  </a:lnTo>
                  <a:lnTo>
                    <a:pt x="665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3" name="Freeform 114"/>
            <p:cNvSpPr>
              <a:spLocks/>
            </p:cNvSpPr>
            <p:nvPr/>
          </p:nvSpPr>
          <p:spPr bwMode="auto">
            <a:xfrm>
              <a:off x="5075" y="1283"/>
              <a:ext cx="21" cy="123"/>
            </a:xfrm>
            <a:custGeom>
              <a:avLst/>
              <a:gdLst>
                <a:gd name="T0" fmla="*/ 1 w 65"/>
                <a:gd name="T1" fmla="*/ 0 h 371"/>
                <a:gd name="T2" fmla="*/ 4 w 65"/>
                <a:gd name="T3" fmla="*/ 0 h 371"/>
                <a:gd name="T4" fmla="*/ 4 w 65"/>
                <a:gd name="T5" fmla="*/ 0 h 371"/>
                <a:gd name="T6" fmla="*/ 5 w 65"/>
                <a:gd name="T7" fmla="*/ 0 h 371"/>
                <a:gd name="T8" fmla="*/ 5 w 65"/>
                <a:gd name="T9" fmla="*/ 1 h 371"/>
                <a:gd name="T10" fmla="*/ 5 w 65"/>
                <a:gd name="T11" fmla="*/ 1 h 371"/>
                <a:gd name="T12" fmla="*/ 7 w 65"/>
                <a:gd name="T13" fmla="*/ 38 h 371"/>
                <a:gd name="T14" fmla="*/ 7 w 65"/>
                <a:gd name="T15" fmla="*/ 38 h 371"/>
                <a:gd name="T16" fmla="*/ 6 w 65"/>
                <a:gd name="T17" fmla="*/ 38 h 371"/>
                <a:gd name="T18" fmla="*/ 6 w 65"/>
                <a:gd name="T19" fmla="*/ 38 h 371"/>
                <a:gd name="T20" fmla="*/ 5 w 65"/>
                <a:gd name="T21" fmla="*/ 39 h 371"/>
                <a:gd name="T22" fmla="*/ 5 w 65"/>
                <a:gd name="T23" fmla="*/ 39 h 371"/>
                <a:gd name="T24" fmla="*/ 4 w 65"/>
                <a:gd name="T25" fmla="*/ 39 h 371"/>
                <a:gd name="T26" fmla="*/ 4 w 65"/>
                <a:gd name="T27" fmla="*/ 40 h 371"/>
                <a:gd name="T28" fmla="*/ 3 w 65"/>
                <a:gd name="T29" fmla="*/ 40 h 371"/>
                <a:gd name="T30" fmla="*/ 2 w 65"/>
                <a:gd name="T31" fmla="*/ 41 h 371"/>
                <a:gd name="T32" fmla="*/ 0 w 65"/>
                <a:gd name="T33" fmla="*/ 1 h 371"/>
                <a:gd name="T34" fmla="*/ 0 w 65"/>
                <a:gd name="T35" fmla="*/ 1 h 371"/>
                <a:gd name="T36" fmla="*/ 0 w 65"/>
                <a:gd name="T37" fmla="*/ 0 h 371"/>
                <a:gd name="T38" fmla="*/ 1 w 65"/>
                <a:gd name="T39" fmla="*/ 0 h 371"/>
                <a:gd name="T40" fmla="*/ 1 w 65"/>
                <a:gd name="T41" fmla="*/ 0 h 3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71"/>
                <a:gd name="T65" fmla="*/ 65 w 65"/>
                <a:gd name="T66" fmla="*/ 371 h 3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71">
                  <a:moveTo>
                    <a:pt x="12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7" y="13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57" y="350"/>
                  </a:lnTo>
                  <a:lnTo>
                    <a:pt x="52" y="353"/>
                  </a:lnTo>
                  <a:lnTo>
                    <a:pt x="46" y="357"/>
                  </a:lnTo>
                  <a:lnTo>
                    <a:pt x="40" y="360"/>
                  </a:lnTo>
                  <a:lnTo>
                    <a:pt x="34" y="364"/>
                  </a:lnTo>
                  <a:lnTo>
                    <a:pt x="27" y="368"/>
                  </a:lnTo>
                  <a:lnTo>
                    <a:pt x="20" y="371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4" name="Freeform 115"/>
            <p:cNvSpPr>
              <a:spLocks/>
            </p:cNvSpPr>
            <p:nvPr/>
          </p:nvSpPr>
          <p:spPr bwMode="auto">
            <a:xfrm>
              <a:off x="4941" y="1392"/>
              <a:ext cx="110" cy="30"/>
            </a:xfrm>
            <a:custGeom>
              <a:avLst/>
              <a:gdLst>
                <a:gd name="T0" fmla="*/ 4 w 331"/>
                <a:gd name="T1" fmla="*/ 9 h 92"/>
                <a:gd name="T2" fmla="*/ 4 w 331"/>
                <a:gd name="T3" fmla="*/ 9 h 92"/>
                <a:gd name="T4" fmla="*/ 4 w 331"/>
                <a:gd name="T5" fmla="*/ 8 h 92"/>
                <a:gd name="T6" fmla="*/ 3 w 331"/>
                <a:gd name="T7" fmla="*/ 8 h 92"/>
                <a:gd name="T8" fmla="*/ 3 w 331"/>
                <a:gd name="T9" fmla="*/ 7 h 92"/>
                <a:gd name="T10" fmla="*/ 2 w 331"/>
                <a:gd name="T11" fmla="*/ 6 h 92"/>
                <a:gd name="T12" fmla="*/ 1 w 331"/>
                <a:gd name="T13" fmla="*/ 5 h 92"/>
                <a:gd name="T14" fmla="*/ 1 w 331"/>
                <a:gd name="T15" fmla="*/ 4 h 92"/>
                <a:gd name="T16" fmla="*/ 0 w 331"/>
                <a:gd name="T17" fmla="*/ 3 h 92"/>
                <a:gd name="T18" fmla="*/ 0 w 331"/>
                <a:gd name="T19" fmla="*/ 2 h 92"/>
                <a:gd name="T20" fmla="*/ 32 w 331"/>
                <a:gd name="T21" fmla="*/ 0 h 92"/>
                <a:gd name="T22" fmla="*/ 37 w 331"/>
                <a:gd name="T23" fmla="*/ 8 h 92"/>
                <a:gd name="T24" fmla="*/ 35 w 331"/>
                <a:gd name="T25" fmla="*/ 8 h 92"/>
                <a:gd name="T26" fmla="*/ 34 w 331"/>
                <a:gd name="T27" fmla="*/ 8 h 92"/>
                <a:gd name="T28" fmla="*/ 33 w 331"/>
                <a:gd name="T29" fmla="*/ 8 h 92"/>
                <a:gd name="T30" fmla="*/ 31 w 331"/>
                <a:gd name="T31" fmla="*/ 8 h 92"/>
                <a:gd name="T32" fmla="*/ 30 w 331"/>
                <a:gd name="T33" fmla="*/ 9 h 92"/>
                <a:gd name="T34" fmla="*/ 28 w 331"/>
                <a:gd name="T35" fmla="*/ 9 h 92"/>
                <a:gd name="T36" fmla="*/ 27 w 331"/>
                <a:gd name="T37" fmla="*/ 9 h 92"/>
                <a:gd name="T38" fmla="*/ 25 w 331"/>
                <a:gd name="T39" fmla="*/ 9 h 92"/>
                <a:gd name="T40" fmla="*/ 24 w 331"/>
                <a:gd name="T41" fmla="*/ 9 h 92"/>
                <a:gd name="T42" fmla="*/ 22 w 331"/>
                <a:gd name="T43" fmla="*/ 9 h 92"/>
                <a:gd name="T44" fmla="*/ 21 w 331"/>
                <a:gd name="T45" fmla="*/ 9 h 92"/>
                <a:gd name="T46" fmla="*/ 19 w 331"/>
                <a:gd name="T47" fmla="*/ 10 h 92"/>
                <a:gd name="T48" fmla="*/ 18 w 331"/>
                <a:gd name="T49" fmla="*/ 10 h 92"/>
                <a:gd name="T50" fmla="*/ 16 w 331"/>
                <a:gd name="T51" fmla="*/ 10 h 92"/>
                <a:gd name="T52" fmla="*/ 14 w 331"/>
                <a:gd name="T53" fmla="*/ 10 h 92"/>
                <a:gd name="T54" fmla="*/ 13 w 331"/>
                <a:gd name="T55" fmla="*/ 10 h 92"/>
                <a:gd name="T56" fmla="*/ 11 w 331"/>
                <a:gd name="T57" fmla="*/ 10 h 92"/>
                <a:gd name="T58" fmla="*/ 10 w 331"/>
                <a:gd name="T59" fmla="*/ 10 h 92"/>
                <a:gd name="T60" fmla="*/ 9 w 331"/>
                <a:gd name="T61" fmla="*/ 10 h 92"/>
                <a:gd name="T62" fmla="*/ 8 w 331"/>
                <a:gd name="T63" fmla="*/ 10 h 92"/>
                <a:gd name="T64" fmla="*/ 7 w 331"/>
                <a:gd name="T65" fmla="*/ 10 h 92"/>
                <a:gd name="T66" fmla="*/ 6 w 331"/>
                <a:gd name="T67" fmla="*/ 10 h 92"/>
                <a:gd name="T68" fmla="*/ 5 w 331"/>
                <a:gd name="T69" fmla="*/ 9 h 92"/>
                <a:gd name="T70" fmla="*/ 4 w 331"/>
                <a:gd name="T71" fmla="*/ 9 h 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92"/>
                <a:gd name="T110" fmla="*/ 331 w 331"/>
                <a:gd name="T111" fmla="*/ 92 h 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92">
                  <a:moveTo>
                    <a:pt x="40" y="89"/>
                  </a:moveTo>
                  <a:lnTo>
                    <a:pt x="37" y="85"/>
                  </a:lnTo>
                  <a:lnTo>
                    <a:pt x="33" y="79"/>
                  </a:lnTo>
                  <a:lnTo>
                    <a:pt x="30" y="72"/>
                  </a:lnTo>
                  <a:lnTo>
                    <a:pt x="25" y="64"/>
                  </a:lnTo>
                  <a:lnTo>
                    <a:pt x="19" y="56"/>
                  </a:lnTo>
                  <a:lnTo>
                    <a:pt x="13" y="48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287" y="0"/>
                  </a:lnTo>
                  <a:lnTo>
                    <a:pt x="331" y="72"/>
                  </a:lnTo>
                  <a:lnTo>
                    <a:pt x="319" y="74"/>
                  </a:lnTo>
                  <a:lnTo>
                    <a:pt x="307" y="76"/>
                  </a:lnTo>
                  <a:lnTo>
                    <a:pt x="295" y="79"/>
                  </a:lnTo>
                  <a:lnTo>
                    <a:pt x="282" y="80"/>
                  </a:lnTo>
                  <a:lnTo>
                    <a:pt x="269" y="82"/>
                  </a:lnTo>
                  <a:lnTo>
                    <a:pt x="256" y="83"/>
                  </a:lnTo>
                  <a:lnTo>
                    <a:pt x="243" y="85"/>
                  </a:lnTo>
                  <a:lnTo>
                    <a:pt x="229" y="87"/>
                  </a:lnTo>
                  <a:lnTo>
                    <a:pt x="215" y="88"/>
                  </a:lnTo>
                  <a:lnTo>
                    <a:pt x="201" y="89"/>
                  </a:lnTo>
                  <a:lnTo>
                    <a:pt x="187" y="89"/>
                  </a:lnTo>
                  <a:lnTo>
                    <a:pt x="172" y="91"/>
                  </a:lnTo>
                  <a:lnTo>
                    <a:pt x="158" y="91"/>
                  </a:lnTo>
                  <a:lnTo>
                    <a:pt x="143" y="92"/>
                  </a:lnTo>
                  <a:lnTo>
                    <a:pt x="128" y="92"/>
                  </a:lnTo>
                  <a:lnTo>
                    <a:pt x="113" y="92"/>
                  </a:lnTo>
                  <a:lnTo>
                    <a:pt x="103" y="92"/>
                  </a:lnTo>
                  <a:lnTo>
                    <a:pt x="94" y="92"/>
                  </a:lnTo>
                  <a:lnTo>
                    <a:pt x="84" y="92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1"/>
                  </a:lnTo>
                  <a:lnTo>
                    <a:pt x="49" y="89"/>
                  </a:lnTo>
                  <a:lnTo>
                    <a:pt x="40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5" name="Freeform 116"/>
            <p:cNvSpPr>
              <a:spLocks/>
            </p:cNvSpPr>
            <p:nvPr/>
          </p:nvSpPr>
          <p:spPr bwMode="auto">
            <a:xfrm>
              <a:off x="4922" y="1204"/>
              <a:ext cx="138" cy="140"/>
            </a:xfrm>
            <a:custGeom>
              <a:avLst/>
              <a:gdLst>
                <a:gd name="T0" fmla="*/ 24 w 414"/>
                <a:gd name="T1" fmla="*/ 0 h 420"/>
                <a:gd name="T2" fmla="*/ 28 w 414"/>
                <a:gd name="T3" fmla="*/ 1 h 420"/>
                <a:gd name="T4" fmla="*/ 33 w 414"/>
                <a:gd name="T5" fmla="*/ 3 h 420"/>
                <a:gd name="T6" fmla="*/ 36 w 414"/>
                <a:gd name="T7" fmla="*/ 5 h 420"/>
                <a:gd name="T8" fmla="*/ 40 w 414"/>
                <a:gd name="T9" fmla="*/ 9 h 420"/>
                <a:gd name="T10" fmla="*/ 43 w 414"/>
                <a:gd name="T11" fmla="*/ 12 h 420"/>
                <a:gd name="T12" fmla="*/ 45 w 414"/>
                <a:gd name="T13" fmla="*/ 17 h 420"/>
                <a:gd name="T14" fmla="*/ 46 w 414"/>
                <a:gd name="T15" fmla="*/ 21 h 420"/>
                <a:gd name="T16" fmla="*/ 46 w 414"/>
                <a:gd name="T17" fmla="*/ 26 h 420"/>
                <a:gd name="T18" fmla="*/ 44 w 414"/>
                <a:gd name="T19" fmla="*/ 33 h 420"/>
                <a:gd name="T20" fmla="*/ 42 w 414"/>
                <a:gd name="T21" fmla="*/ 39 h 420"/>
                <a:gd name="T22" fmla="*/ 38 w 414"/>
                <a:gd name="T23" fmla="*/ 44 h 420"/>
                <a:gd name="T24" fmla="*/ 35 w 414"/>
                <a:gd name="T25" fmla="*/ 46 h 420"/>
                <a:gd name="T26" fmla="*/ 34 w 414"/>
                <a:gd name="T27" fmla="*/ 47 h 420"/>
                <a:gd name="T28" fmla="*/ 32 w 414"/>
                <a:gd name="T29" fmla="*/ 47 h 420"/>
                <a:gd name="T30" fmla="*/ 31 w 414"/>
                <a:gd name="T31" fmla="*/ 46 h 420"/>
                <a:gd name="T32" fmla="*/ 28 w 414"/>
                <a:gd name="T33" fmla="*/ 44 h 420"/>
                <a:gd name="T34" fmla="*/ 24 w 414"/>
                <a:gd name="T35" fmla="*/ 38 h 420"/>
                <a:gd name="T36" fmla="*/ 22 w 414"/>
                <a:gd name="T37" fmla="*/ 31 h 420"/>
                <a:gd name="T38" fmla="*/ 21 w 414"/>
                <a:gd name="T39" fmla="*/ 27 h 420"/>
                <a:gd name="T40" fmla="*/ 21 w 414"/>
                <a:gd name="T41" fmla="*/ 25 h 420"/>
                <a:gd name="T42" fmla="*/ 20 w 414"/>
                <a:gd name="T43" fmla="*/ 22 h 420"/>
                <a:gd name="T44" fmla="*/ 18 w 414"/>
                <a:gd name="T45" fmla="*/ 21 h 420"/>
                <a:gd name="T46" fmla="*/ 17 w 414"/>
                <a:gd name="T47" fmla="*/ 20 h 420"/>
                <a:gd name="T48" fmla="*/ 16 w 414"/>
                <a:gd name="T49" fmla="*/ 19 h 420"/>
                <a:gd name="T50" fmla="*/ 15 w 414"/>
                <a:gd name="T51" fmla="*/ 19 h 420"/>
                <a:gd name="T52" fmla="*/ 0 w 414"/>
                <a:gd name="T53" fmla="*/ 19 h 420"/>
                <a:gd name="T54" fmla="*/ 1 w 414"/>
                <a:gd name="T55" fmla="*/ 15 h 420"/>
                <a:gd name="T56" fmla="*/ 2 w 414"/>
                <a:gd name="T57" fmla="*/ 12 h 420"/>
                <a:gd name="T58" fmla="*/ 4 w 414"/>
                <a:gd name="T59" fmla="*/ 8 h 420"/>
                <a:gd name="T60" fmla="*/ 7 w 414"/>
                <a:gd name="T61" fmla="*/ 5 h 420"/>
                <a:gd name="T62" fmla="*/ 10 w 414"/>
                <a:gd name="T63" fmla="*/ 3 h 420"/>
                <a:gd name="T64" fmla="*/ 14 w 414"/>
                <a:gd name="T65" fmla="*/ 1 h 420"/>
                <a:gd name="T66" fmla="*/ 17 w 414"/>
                <a:gd name="T67" fmla="*/ 0 h 420"/>
                <a:gd name="T68" fmla="*/ 22 w 414"/>
                <a:gd name="T69" fmla="*/ 0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420"/>
                <a:gd name="T107" fmla="*/ 414 w 414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420">
                  <a:moveTo>
                    <a:pt x="194" y="0"/>
                  </a:moveTo>
                  <a:lnTo>
                    <a:pt x="215" y="1"/>
                  </a:lnTo>
                  <a:lnTo>
                    <a:pt x="235" y="4"/>
                  </a:lnTo>
                  <a:lnTo>
                    <a:pt x="256" y="9"/>
                  </a:lnTo>
                  <a:lnTo>
                    <a:pt x="275" y="17"/>
                  </a:lnTo>
                  <a:lnTo>
                    <a:pt x="294" y="25"/>
                  </a:lnTo>
                  <a:lnTo>
                    <a:pt x="312" y="36"/>
                  </a:lnTo>
                  <a:lnTo>
                    <a:pt x="328" y="48"/>
                  </a:lnTo>
                  <a:lnTo>
                    <a:pt x="345" y="62"/>
                  </a:lnTo>
                  <a:lnTo>
                    <a:pt x="359" y="77"/>
                  </a:lnTo>
                  <a:lnTo>
                    <a:pt x="372" y="94"/>
                  </a:lnTo>
                  <a:lnTo>
                    <a:pt x="384" y="111"/>
                  </a:lnTo>
                  <a:lnTo>
                    <a:pt x="394" y="130"/>
                  </a:lnTo>
                  <a:lnTo>
                    <a:pt x="402" y="149"/>
                  </a:lnTo>
                  <a:lnTo>
                    <a:pt x="408" y="168"/>
                  </a:lnTo>
                  <a:lnTo>
                    <a:pt x="412" y="188"/>
                  </a:lnTo>
                  <a:lnTo>
                    <a:pt x="414" y="208"/>
                  </a:lnTo>
                  <a:lnTo>
                    <a:pt x="413" y="237"/>
                  </a:lnTo>
                  <a:lnTo>
                    <a:pt x="408" y="268"/>
                  </a:lnTo>
                  <a:lnTo>
                    <a:pt x="400" y="298"/>
                  </a:lnTo>
                  <a:lnTo>
                    <a:pt x="389" y="326"/>
                  </a:lnTo>
                  <a:lnTo>
                    <a:pt x="375" y="354"/>
                  </a:lnTo>
                  <a:lnTo>
                    <a:pt x="359" y="377"/>
                  </a:lnTo>
                  <a:lnTo>
                    <a:pt x="341" y="398"/>
                  </a:lnTo>
                  <a:lnTo>
                    <a:pt x="322" y="412"/>
                  </a:lnTo>
                  <a:lnTo>
                    <a:pt x="315" y="416"/>
                  </a:lnTo>
                  <a:lnTo>
                    <a:pt x="309" y="418"/>
                  </a:lnTo>
                  <a:lnTo>
                    <a:pt x="303" y="419"/>
                  </a:lnTo>
                  <a:lnTo>
                    <a:pt x="297" y="420"/>
                  </a:lnTo>
                  <a:lnTo>
                    <a:pt x="290" y="420"/>
                  </a:lnTo>
                  <a:lnTo>
                    <a:pt x="284" y="419"/>
                  </a:lnTo>
                  <a:lnTo>
                    <a:pt x="278" y="417"/>
                  </a:lnTo>
                  <a:lnTo>
                    <a:pt x="272" y="414"/>
                  </a:lnTo>
                  <a:lnTo>
                    <a:pt x="249" y="395"/>
                  </a:lnTo>
                  <a:lnTo>
                    <a:pt x="230" y="369"/>
                  </a:lnTo>
                  <a:lnTo>
                    <a:pt x="215" y="339"/>
                  </a:lnTo>
                  <a:lnTo>
                    <a:pt x="206" y="310"/>
                  </a:lnTo>
                  <a:lnTo>
                    <a:pt x="199" y="281"/>
                  </a:lnTo>
                  <a:lnTo>
                    <a:pt x="194" y="257"/>
                  </a:lnTo>
                  <a:lnTo>
                    <a:pt x="191" y="241"/>
                  </a:lnTo>
                  <a:lnTo>
                    <a:pt x="191" y="235"/>
                  </a:lnTo>
                  <a:lnTo>
                    <a:pt x="189" y="223"/>
                  </a:lnTo>
                  <a:lnTo>
                    <a:pt x="186" y="211"/>
                  </a:lnTo>
                  <a:lnTo>
                    <a:pt x="180" y="200"/>
                  </a:lnTo>
                  <a:lnTo>
                    <a:pt x="171" y="191"/>
                  </a:lnTo>
                  <a:lnTo>
                    <a:pt x="166" y="187"/>
                  </a:lnTo>
                  <a:lnTo>
                    <a:pt x="161" y="183"/>
                  </a:lnTo>
                  <a:lnTo>
                    <a:pt x="156" y="180"/>
                  </a:lnTo>
                  <a:lnTo>
                    <a:pt x="150" y="177"/>
                  </a:lnTo>
                  <a:lnTo>
                    <a:pt x="145" y="175"/>
                  </a:lnTo>
                  <a:lnTo>
                    <a:pt x="139" y="174"/>
                  </a:lnTo>
                  <a:lnTo>
                    <a:pt x="133" y="173"/>
                  </a:lnTo>
                  <a:lnTo>
                    <a:pt x="127" y="173"/>
                  </a:lnTo>
                  <a:lnTo>
                    <a:pt x="0" y="173"/>
                  </a:lnTo>
                  <a:lnTo>
                    <a:pt x="3" y="155"/>
                  </a:lnTo>
                  <a:lnTo>
                    <a:pt x="7" y="137"/>
                  </a:lnTo>
                  <a:lnTo>
                    <a:pt x="13" y="120"/>
                  </a:lnTo>
                  <a:lnTo>
                    <a:pt x="21" y="104"/>
                  </a:lnTo>
                  <a:lnTo>
                    <a:pt x="30" y="89"/>
                  </a:lnTo>
                  <a:lnTo>
                    <a:pt x="40" y="75"/>
                  </a:lnTo>
                  <a:lnTo>
                    <a:pt x="51" y="62"/>
                  </a:lnTo>
                  <a:lnTo>
                    <a:pt x="63" y="49"/>
                  </a:lnTo>
                  <a:lnTo>
                    <a:pt x="77" y="38"/>
                  </a:lnTo>
                  <a:lnTo>
                    <a:pt x="92" y="29"/>
                  </a:lnTo>
                  <a:lnTo>
                    <a:pt x="107" y="20"/>
                  </a:lnTo>
                  <a:lnTo>
                    <a:pt x="122" y="13"/>
                  </a:lnTo>
                  <a:lnTo>
                    <a:pt x="139" y="7"/>
                  </a:lnTo>
                  <a:lnTo>
                    <a:pt x="157" y="4"/>
                  </a:lnTo>
                  <a:lnTo>
                    <a:pt x="175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6" name="Freeform 117"/>
            <p:cNvSpPr>
              <a:spLocks/>
            </p:cNvSpPr>
            <p:nvPr/>
          </p:nvSpPr>
          <p:spPr bwMode="auto">
            <a:xfrm>
              <a:off x="4865" y="1273"/>
              <a:ext cx="168" cy="116"/>
            </a:xfrm>
            <a:custGeom>
              <a:avLst/>
              <a:gdLst>
                <a:gd name="T0" fmla="*/ 0 w 506"/>
                <a:gd name="T1" fmla="*/ 20 h 348"/>
                <a:gd name="T2" fmla="*/ 0 w 506"/>
                <a:gd name="T3" fmla="*/ 19 h 348"/>
                <a:gd name="T4" fmla="*/ 1 w 506"/>
                <a:gd name="T5" fmla="*/ 18 h 348"/>
                <a:gd name="T6" fmla="*/ 3 w 506"/>
                <a:gd name="T7" fmla="*/ 15 h 348"/>
                <a:gd name="T8" fmla="*/ 5 w 506"/>
                <a:gd name="T9" fmla="*/ 13 h 348"/>
                <a:gd name="T10" fmla="*/ 7 w 506"/>
                <a:gd name="T11" fmla="*/ 10 h 348"/>
                <a:gd name="T12" fmla="*/ 11 w 506"/>
                <a:gd name="T13" fmla="*/ 7 h 348"/>
                <a:gd name="T14" fmla="*/ 14 w 506"/>
                <a:gd name="T15" fmla="*/ 3 h 348"/>
                <a:gd name="T16" fmla="*/ 18 w 506"/>
                <a:gd name="T17" fmla="*/ 0 h 348"/>
                <a:gd name="T18" fmla="*/ 33 w 506"/>
                <a:gd name="T19" fmla="*/ 0 h 348"/>
                <a:gd name="T20" fmla="*/ 34 w 506"/>
                <a:gd name="T21" fmla="*/ 0 h 348"/>
                <a:gd name="T22" fmla="*/ 35 w 506"/>
                <a:gd name="T23" fmla="*/ 0 h 348"/>
                <a:gd name="T24" fmla="*/ 35 w 506"/>
                <a:gd name="T25" fmla="*/ 1 h 348"/>
                <a:gd name="T26" fmla="*/ 36 w 506"/>
                <a:gd name="T27" fmla="*/ 1 h 348"/>
                <a:gd name="T28" fmla="*/ 36 w 506"/>
                <a:gd name="T29" fmla="*/ 1 h 348"/>
                <a:gd name="T30" fmla="*/ 37 w 506"/>
                <a:gd name="T31" fmla="*/ 2 h 348"/>
                <a:gd name="T32" fmla="*/ 37 w 506"/>
                <a:gd name="T33" fmla="*/ 3 h 348"/>
                <a:gd name="T34" fmla="*/ 37 w 506"/>
                <a:gd name="T35" fmla="*/ 3 h 348"/>
                <a:gd name="T36" fmla="*/ 37 w 506"/>
                <a:gd name="T37" fmla="*/ 4 h 348"/>
                <a:gd name="T38" fmla="*/ 37 w 506"/>
                <a:gd name="T39" fmla="*/ 6 h 348"/>
                <a:gd name="T40" fmla="*/ 38 w 506"/>
                <a:gd name="T41" fmla="*/ 9 h 348"/>
                <a:gd name="T42" fmla="*/ 39 w 506"/>
                <a:gd name="T43" fmla="*/ 13 h 348"/>
                <a:gd name="T44" fmla="*/ 40 w 506"/>
                <a:gd name="T45" fmla="*/ 17 h 348"/>
                <a:gd name="T46" fmla="*/ 42 w 506"/>
                <a:gd name="T47" fmla="*/ 20 h 348"/>
                <a:gd name="T48" fmla="*/ 44 w 506"/>
                <a:gd name="T49" fmla="*/ 24 h 348"/>
                <a:gd name="T50" fmla="*/ 47 w 506"/>
                <a:gd name="T51" fmla="*/ 26 h 348"/>
                <a:gd name="T52" fmla="*/ 48 w 506"/>
                <a:gd name="T53" fmla="*/ 27 h 348"/>
                <a:gd name="T54" fmla="*/ 49 w 506"/>
                <a:gd name="T55" fmla="*/ 27 h 348"/>
                <a:gd name="T56" fmla="*/ 50 w 506"/>
                <a:gd name="T57" fmla="*/ 27 h 348"/>
                <a:gd name="T58" fmla="*/ 51 w 506"/>
                <a:gd name="T59" fmla="*/ 27 h 348"/>
                <a:gd name="T60" fmla="*/ 52 w 506"/>
                <a:gd name="T61" fmla="*/ 27 h 348"/>
                <a:gd name="T62" fmla="*/ 53 w 506"/>
                <a:gd name="T63" fmla="*/ 27 h 348"/>
                <a:gd name="T64" fmla="*/ 54 w 506"/>
                <a:gd name="T65" fmla="*/ 27 h 348"/>
                <a:gd name="T66" fmla="*/ 55 w 506"/>
                <a:gd name="T67" fmla="*/ 27 h 348"/>
                <a:gd name="T68" fmla="*/ 56 w 506"/>
                <a:gd name="T69" fmla="*/ 36 h 348"/>
                <a:gd name="T70" fmla="*/ 25 w 506"/>
                <a:gd name="T71" fmla="*/ 39 h 348"/>
                <a:gd name="T72" fmla="*/ 23 w 506"/>
                <a:gd name="T73" fmla="*/ 24 h 348"/>
                <a:gd name="T74" fmla="*/ 22 w 506"/>
                <a:gd name="T75" fmla="*/ 24 h 348"/>
                <a:gd name="T76" fmla="*/ 22 w 506"/>
                <a:gd name="T77" fmla="*/ 24 h 348"/>
                <a:gd name="T78" fmla="*/ 21 w 506"/>
                <a:gd name="T79" fmla="*/ 24 h 348"/>
                <a:gd name="T80" fmla="*/ 20 w 506"/>
                <a:gd name="T81" fmla="*/ 24 h 348"/>
                <a:gd name="T82" fmla="*/ 19 w 506"/>
                <a:gd name="T83" fmla="*/ 24 h 348"/>
                <a:gd name="T84" fmla="*/ 18 w 506"/>
                <a:gd name="T85" fmla="*/ 24 h 348"/>
                <a:gd name="T86" fmla="*/ 17 w 506"/>
                <a:gd name="T87" fmla="*/ 24 h 348"/>
                <a:gd name="T88" fmla="*/ 15 w 506"/>
                <a:gd name="T89" fmla="*/ 24 h 348"/>
                <a:gd name="T90" fmla="*/ 13 w 506"/>
                <a:gd name="T91" fmla="*/ 24 h 348"/>
                <a:gd name="T92" fmla="*/ 12 w 506"/>
                <a:gd name="T93" fmla="*/ 23 h 348"/>
                <a:gd name="T94" fmla="*/ 10 w 506"/>
                <a:gd name="T95" fmla="*/ 23 h 348"/>
                <a:gd name="T96" fmla="*/ 8 w 506"/>
                <a:gd name="T97" fmla="*/ 23 h 348"/>
                <a:gd name="T98" fmla="*/ 6 w 506"/>
                <a:gd name="T99" fmla="*/ 22 h 348"/>
                <a:gd name="T100" fmla="*/ 5 w 506"/>
                <a:gd name="T101" fmla="*/ 22 h 348"/>
                <a:gd name="T102" fmla="*/ 3 w 506"/>
                <a:gd name="T103" fmla="*/ 22 h 348"/>
                <a:gd name="T104" fmla="*/ 1 w 506"/>
                <a:gd name="T105" fmla="*/ 21 h 348"/>
                <a:gd name="T106" fmla="*/ 0 w 506"/>
                <a:gd name="T107" fmla="*/ 20 h 348"/>
                <a:gd name="T108" fmla="*/ 0 w 506"/>
                <a:gd name="T109" fmla="*/ 20 h 348"/>
                <a:gd name="T110" fmla="*/ 0 w 506"/>
                <a:gd name="T111" fmla="*/ 20 h 348"/>
                <a:gd name="T112" fmla="*/ 0 w 506"/>
                <a:gd name="T113" fmla="*/ 20 h 348"/>
                <a:gd name="T114" fmla="*/ 0 w 506"/>
                <a:gd name="T115" fmla="*/ 20 h 3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06"/>
                <a:gd name="T175" fmla="*/ 0 h 348"/>
                <a:gd name="T176" fmla="*/ 506 w 506"/>
                <a:gd name="T177" fmla="*/ 348 h 3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06" h="348">
                  <a:moveTo>
                    <a:pt x="0" y="183"/>
                  </a:moveTo>
                  <a:lnTo>
                    <a:pt x="2" y="174"/>
                  </a:lnTo>
                  <a:lnTo>
                    <a:pt x="9" y="158"/>
                  </a:lnTo>
                  <a:lnTo>
                    <a:pt x="23" y="138"/>
                  </a:lnTo>
                  <a:lnTo>
                    <a:pt x="43" y="114"/>
                  </a:lnTo>
                  <a:lnTo>
                    <a:pt x="67" y="88"/>
                  </a:lnTo>
                  <a:lnTo>
                    <a:pt x="96" y="59"/>
                  </a:lnTo>
                  <a:lnTo>
                    <a:pt x="128" y="30"/>
                  </a:lnTo>
                  <a:lnTo>
                    <a:pt x="161" y="0"/>
                  </a:lnTo>
                  <a:lnTo>
                    <a:pt x="301" y="0"/>
                  </a:lnTo>
                  <a:lnTo>
                    <a:pt x="307" y="1"/>
                  </a:lnTo>
                  <a:lnTo>
                    <a:pt x="313" y="2"/>
                  </a:lnTo>
                  <a:lnTo>
                    <a:pt x="318" y="5"/>
                  </a:lnTo>
                  <a:lnTo>
                    <a:pt x="323" y="8"/>
                  </a:lnTo>
                  <a:lnTo>
                    <a:pt x="326" y="13"/>
                  </a:lnTo>
                  <a:lnTo>
                    <a:pt x="330" y="18"/>
                  </a:lnTo>
                  <a:lnTo>
                    <a:pt x="331" y="24"/>
                  </a:lnTo>
                  <a:lnTo>
                    <a:pt x="332" y="30"/>
                  </a:lnTo>
                  <a:lnTo>
                    <a:pt x="334" y="38"/>
                  </a:lnTo>
                  <a:lnTo>
                    <a:pt x="336" y="58"/>
                  </a:lnTo>
                  <a:lnTo>
                    <a:pt x="341" y="84"/>
                  </a:lnTo>
                  <a:lnTo>
                    <a:pt x="349" y="117"/>
                  </a:lnTo>
                  <a:lnTo>
                    <a:pt x="361" y="150"/>
                  </a:lnTo>
                  <a:lnTo>
                    <a:pt x="379" y="183"/>
                  </a:lnTo>
                  <a:lnTo>
                    <a:pt x="401" y="213"/>
                  </a:lnTo>
                  <a:lnTo>
                    <a:pt x="431" y="236"/>
                  </a:lnTo>
                  <a:lnTo>
                    <a:pt x="439" y="239"/>
                  </a:lnTo>
                  <a:lnTo>
                    <a:pt x="448" y="243"/>
                  </a:lnTo>
                  <a:lnTo>
                    <a:pt x="455" y="245"/>
                  </a:lnTo>
                  <a:lnTo>
                    <a:pt x="463" y="246"/>
                  </a:lnTo>
                  <a:lnTo>
                    <a:pt x="472" y="246"/>
                  </a:lnTo>
                  <a:lnTo>
                    <a:pt x="480" y="246"/>
                  </a:lnTo>
                  <a:lnTo>
                    <a:pt x="488" y="244"/>
                  </a:lnTo>
                  <a:lnTo>
                    <a:pt x="497" y="242"/>
                  </a:lnTo>
                  <a:lnTo>
                    <a:pt x="506" y="326"/>
                  </a:lnTo>
                  <a:lnTo>
                    <a:pt x="228" y="348"/>
                  </a:lnTo>
                  <a:lnTo>
                    <a:pt x="212" y="218"/>
                  </a:lnTo>
                  <a:lnTo>
                    <a:pt x="198" y="218"/>
                  </a:lnTo>
                  <a:lnTo>
                    <a:pt x="197" y="218"/>
                  </a:lnTo>
                  <a:lnTo>
                    <a:pt x="192" y="218"/>
                  </a:lnTo>
                  <a:lnTo>
                    <a:pt x="185" y="217"/>
                  </a:lnTo>
                  <a:lnTo>
                    <a:pt x="175" y="217"/>
                  </a:lnTo>
                  <a:lnTo>
                    <a:pt x="163" y="215"/>
                  </a:lnTo>
                  <a:lnTo>
                    <a:pt x="150" y="214"/>
                  </a:lnTo>
                  <a:lnTo>
                    <a:pt x="136" y="213"/>
                  </a:lnTo>
                  <a:lnTo>
                    <a:pt x="121" y="212"/>
                  </a:lnTo>
                  <a:lnTo>
                    <a:pt x="105" y="209"/>
                  </a:lnTo>
                  <a:lnTo>
                    <a:pt x="88" y="207"/>
                  </a:lnTo>
                  <a:lnTo>
                    <a:pt x="72" y="205"/>
                  </a:lnTo>
                  <a:lnTo>
                    <a:pt x="56" y="201"/>
                  </a:lnTo>
                  <a:lnTo>
                    <a:pt x="41" y="197"/>
                  </a:lnTo>
                  <a:lnTo>
                    <a:pt x="27" y="194"/>
                  </a:lnTo>
                  <a:lnTo>
                    <a:pt x="13" y="189"/>
                  </a:lnTo>
                  <a:lnTo>
                    <a:pt x="2" y="184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7" name="Freeform 118"/>
            <p:cNvSpPr>
              <a:spLocks/>
            </p:cNvSpPr>
            <p:nvPr/>
          </p:nvSpPr>
          <p:spPr bwMode="auto">
            <a:xfrm>
              <a:off x="4905" y="1404"/>
              <a:ext cx="37" cy="17"/>
            </a:xfrm>
            <a:custGeom>
              <a:avLst/>
              <a:gdLst>
                <a:gd name="T0" fmla="*/ 6 w 109"/>
                <a:gd name="T1" fmla="*/ 0 h 50"/>
                <a:gd name="T2" fmla="*/ 7 w 109"/>
                <a:gd name="T3" fmla="*/ 0 h 50"/>
                <a:gd name="T4" fmla="*/ 7 w 109"/>
                <a:gd name="T5" fmla="*/ 0 h 50"/>
                <a:gd name="T6" fmla="*/ 8 w 109"/>
                <a:gd name="T7" fmla="*/ 0 h 50"/>
                <a:gd name="T8" fmla="*/ 8 w 109"/>
                <a:gd name="T9" fmla="*/ 1 h 50"/>
                <a:gd name="T10" fmla="*/ 8 w 109"/>
                <a:gd name="T11" fmla="*/ 1 h 50"/>
                <a:gd name="T12" fmla="*/ 9 w 109"/>
                <a:gd name="T13" fmla="*/ 1 h 50"/>
                <a:gd name="T14" fmla="*/ 10 w 109"/>
                <a:gd name="T15" fmla="*/ 2 h 50"/>
                <a:gd name="T16" fmla="*/ 11 w 109"/>
                <a:gd name="T17" fmla="*/ 3 h 50"/>
                <a:gd name="T18" fmla="*/ 12 w 109"/>
                <a:gd name="T19" fmla="*/ 4 h 50"/>
                <a:gd name="T20" fmla="*/ 13 w 109"/>
                <a:gd name="T21" fmla="*/ 6 h 50"/>
                <a:gd name="T22" fmla="*/ 11 w 109"/>
                <a:gd name="T23" fmla="*/ 6 h 50"/>
                <a:gd name="T24" fmla="*/ 9 w 109"/>
                <a:gd name="T25" fmla="*/ 5 h 50"/>
                <a:gd name="T26" fmla="*/ 7 w 109"/>
                <a:gd name="T27" fmla="*/ 5 h 50"/>
                <a:gd name="T28" fmla="*/ 6 w 109"/>
                <a:gd name="T29" fmla="*/ 5 h 50"/>
                <a:gd name="T30" fmla="*/ 4 w 109"/>
                <a:gd name="T31" fmla="*/ 5 h 50"/>
                <a:gd name="T32" fmla="*/ 3 w 109"/>
                <a:gd name="T33" fmla="*/ 4 h 50"/>
                <a:gd name="T34" fmla="*/ 1 w 109"/>
                <a:gd name="T35" fmla="*/ 4 h 50"/>
                <a:gd name="T36" fmla="*/ 0 w 109"/>
                <a:gd name="T37" fmla="*/ 4 h 50"/>
                <a:gd name="T38" fmla="*/ 4 w 109"/>
                <a:gd name="T39" fmla="*/ 3 h 50"/>
                <a:gd name="T40" fmla="*/ 4 w 109"/>
                <a:gd name="T41" fmla="*/ 1 h 50"/>
                <a:gd name="T42" fmla="*/ 4 w 109"/>
                <a:gd name="T43" fmla="*/ 1 h 50"/>
                <a:gd name="T44" fmla="*/ 4 w 109"/>
                <a:gd name="T45" fmla="*/ 1 h 50"/>
                <a:gd name="T46" fmla="*/ 5 w 109"/>
                <a:gd name="T47" fmla="*/ 0 h 50"/>
                <a:gd name="T48" fmla="*/ 6 w 109"/>
                <a:gd name="T49" fmla="*/ 0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50"/>
                <a:gd name="T77" fmla="*/ 109 w 109"/>
                <a:gd name="T78" fmla="*/ 50 h 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50">
                  <a:moveTo>
                    <a:pt x="54" y="0"/>
                  </a:moveTo>
                  <a:lnTo>
                    <a:pt x="58" y="0"/>
                  </a:lnTo>
                  <a:lnTo>
                    <a:pt x="63" y="1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75" y="11"/>
                  </a:lnTo>
                  <a:lnTo>
                    <a:pt x="78" y="12"/>
                  </a:lnTo>
                  <a:lnTo>
                    <a:pt x="87" y="20"/>
                  </a:lnTo>
                  <a:lnTo>
                    <a:pt x="94" y="29"/>
                  </a:lnTo>
                  <a:lnTo>
                    <a:pt x="102" y="39"/>
                  </a:lnTo>
                  <a:lnTo>
                    <a:pt x="109" y="50"/>
                  </a:lnTo>
                  <a:lnTo>
                    <a:pt x="95" y="49"/>
                  </a:lnTo>
                  <a:lnTo>
                    <a:pt x="81" y="48"/>
                  </a:lnTo>
                  <a:lnTo>
                    <a:pt x="66" y="45"/>
                  </a:lnTo>
                  <a:lnTo>
                    <a:pt x="52" y="44"/>
                  </a:lnTo>
                  <a:lnTo>
                    <a:pt x="39" y="42"/>
                  </a:lnTo>
                  <a:lnTo>
                    <a:pt x="26" y="39"/>
                  </a:lnTo>
                  <a:lnTo>
                    <a:pt x="13" y="37"/>
                  </a:lnTo>
                  <a:lnTo>
                    <a:pt x="0" y="35"/>
                  </a:lnTo>
                  <a:lnTo>
                    <a:pt x="34" y="23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8" y="7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8" name="Freeform 119"/>
            <p:cNvSpPr>
              <a:spLocks/>
            </p:cNvSpPr>
            <p:nvPr/>
          </p:nvSpPr>
          <p:spPr bwMode="auto">
            <a:xfrm>
              <a:off x="4878" y="1371"/>
              <a:ext cx="29" cy="35"/>
            </a:xfrm>
            <a:custGeom>
              <a:avLst/>
              <a:gdLst>
                <a:gd name="T0" fmla="*/ 1 w 86"/>
                <a:gd name="T1" fmla="*/ 0 h 106"/>
                <a:gd name="T2" fmla="*/ 1 w 86"/>
                <a:gd name="T3" fmla="*/ 0 h 106"/>
                <a:gd name="T4" fmla="*/ 1 w 86"/>
                <a:gd name="T5" fmla="*/ 0 h 106"/>
                <a:gd name="T6" fmla="*/ 2 w 86"/>
                <a:gd name="T7" fmla="*/ 0 h 106"/>
                <a:gd name="T8" fmla="*/ 2 w 86"/>
                <a:gd name="T9" fmla="*/ 0 h 106"/>
                <a:gd name="T10" fmla="*/ 10 w 86"/>
                <a:gd name="T11" fmla="*/ 10 h 106"/>
                <a:gd name="T12" fmla="*/ 9 w 86"/>
                <a:gd name="T13" fmla="*/ 10 h 106"/>
                <a:gd name="T14" fmla="*/ 9 w 86"/>
                <a:gd name="T15" fmla="*/ 11 h 106"/>
                <a:gd name="T16" fmla="*/ 9 w 86"/>
                <a:gd name="T17" fmla="*/ 11 h 106"/>
                <a:gd name="T18" fmla="*/ 9 w 86"/>
                <a:gd name="T19" fmla="*/ 11 h 106"/>
                <a:gd name="T20" fmla="*/ 7 w 86"/>
                <a:gd name="T21" fmla="*/ 12 h 106"/>
                <a:gd name="T22" fmla="*/ 0 w 86"/>
                <a:gd name="T23" fmla="*/ 2 h 106"/>
                <a:gd name="T24" fmla="*/ 0 w 86"/>
                <a:gd name="T25" fmla="*/ 2 h 106"/>
                <a:gd name="T26" fmla="*/ 0 w 86"/>
                <a:gd name="T27" fmla="*/ 1 h 106"/>
                <a:gd name="T28" fmla="*/ 0 w 86"/>
                <a:gd name="T29" fmla="*/ 1 h 106"/>
                <a:gd name="T30" fmla="*/ 1 w 86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06"/>
                <a:gd name="T50" fmla="*/ 86 w 86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06">
                  <a:moveTo>
                    <a:pt x="5" y="4"/>
                  </a:move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86" y="93"/>
                  </a:lnTo>
                  <a:lnTo>
                    <a:pt x="84" y="94"/>
                  </a:lnTo>
                  <a:lnTo>
                    <a:pt x="83" y="96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66" y="10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59" name="Freeform 120"/>
            <p:cNvSpPr>
              <a:spLocks/>
            </p:cNvSpPr>
            <p:nvPr/>
          </p:nvSpPr>
          <p:spPr bwMode="auto">
            <a:xfrm>
              <a:off x="4617" y="1382"/>
              <a:ext cx="226" cy="62"/>
            </a:xfrm>
            <a:custGeom>
              <a:avLst/>
              <a:gdLst>
                <a:gd name="T0" fmla="*/ 75 w 678"/>
                <a:gd name="T1" fmla="*/ 2 h 188"/>
                <a:gd name="T2" fmla="*/ 69 w 678"/>
                <a:gd name="T3" fmla="*/ 3 h 188"/>
                <a:gd name="T4" fmla="*/ 64 w 678"/>
                <a:gd name="T5" fmla="*/ 4 h 188"/>
                <a:gd name="T6" fmla="*/ 58 w 678"/>
                <a:gd name="T7" fmla="*/ 4 h 188"/>
                <a:gd name="T8" fmla="*/ 52 w 678"/>
                <a:gd name="T9" fmla="*/ 5 h 188"/>
                <a:gd name="T10" fmla="*/ 47 w 678"/>
                <a:gd name="T11" fmla="*/ 6 h 188"/>
                <a:gd name="T12" fmla="*/ 42 w 678"/>
                <a:gd name="T13" fmla="*/ 7 h 188"/>
                <a:gd name="T14" fmla="*/ 37 w 678"/>
                <a:gd name="T15" fmla="*/ 8 h 188"/>
                <a:gd name="T16" fmla="*/ 32 w 678"/>
                <a:gd name="T17" fmla="*/ 9 h 188"/>
                <a:gd name="T18" fmla="*/ 27 w 678"/>
                <a:gd name="T19" fmla="*/ 11 h 188"/>
                <a:gd name="T20" fmla="*/ 23 w 678"/>
                <a:gd name="T21" fmla="*/ 12 h 188"/>
                <a:gd name="T22" fmla="*/ 19 w 678"/>
                <a:gd name="T23" fmla="*/ 13 h 188"/>
                <a:gd name="T24" fmla="*/ 15 w 678"/>
                <a:gd name="T25" fmla="*/ 15 h 188"/>
                <a:gd name="T26" fmla="*/ 11 w 678"/>
                <a:gd name="T27" fmla="*/ 16 h 188"/>
                <a:gd name="T28" fmla="*/ 7 w 678"/>
                <a:gd name="T29" fmla="*/ 17 h 188"/>
                <a:gd name="T30" fmla="*/ 3 w 678"/>
                <a:gd name="T31" fmla="*/ 19 h 188"/>
                <a:gd name="T32" fmla="*/ 0 w 678"/>
                <a:gd name="T33" fmla="*/ 20 h 188"/>
                <a:gd name="T34" fmla="*/ 3 w 678"/>
                <a:gd name="T35" fmla="*/ 19 h 188"/>
                <a:gd name="T36" fmla="*/ 7 w 678"/>
                <a:gd name="T37" fmla="*/ 17 h 188"/>
                <a:gd name="T38" fmla="*/ 10 w 678"/>
                <a:gd name="T39" fmla="*/ 15 h 188"/>
                <a:gd name="T40" fmla="*/ 14 w 678"/>
                <a:gd name="T41" fmla="*/ 14 h 188"/>
                <a:gd name="T42" fmla="*/ 18 w 678"/>
                <a:gd name="T43" fmla="*/ 12 h 188"/>
                <a:gd name="T44" fmla="*/ 23 w 678"/>
                <a:gd name="T45" fmla="*/ 11 h 188"/>
                <a:gd name="T46" fmla="*/ 27 w 678"/>
                <a:gd name="T47" fmla="*/ 9 h 188"/>
                <a:gd name="T48" fmla="*/ 32 w 678"/>
                <a:gd name="T49" fmla="*/ 8 h 188"/>
                <a:gd name="T50" fmla="*/ 37 w 678"/>
                <a:gd name="T51" fmla="*/ 7 h 188"/>
                <a:gd name="T52" fmla="*/ 42 w 678"/>
                <a:gd name="T53" fmla="*/ 5 h 188"/>
                <a:gd name="T54" fmla="*/ 47 w 678"/>
                <a:gd name="T55" fmla="*/ 4 h 188"/>
                <a:gd name="T56" fmla="*/ 52 w 678"/>
                <a:gd name="T57" fmla="*/ 3 h 188"/>
                <a:gd name="T58" fmla="*/ 58 w 678"/>
                <a:gd name="T59" fmla="*/ 2 h 188"/>
                <a:gd name="T60" fmla="*/ 64 w 678"/>
                <a:gd name="T61" fmla="*/ 1 h 188"/>
                <a:gd name="T62" fmla="*/ 69 w 678"/>
                <a:gd name="T63" fmla="*/ 1 h 188"/>
                <a:gd name="T64" fmla="*/ 75 w 678"/>
                <a:gd name="T65" fmla="*/ 0 h 188"/>
                <a:gd name="T66" fmla="*/ 75 w 678"/>
                <a:gd name="T67" fmla="*/ 1 h 188"/>
                <a:gd name="T68" fmla="*/ 75 w 678"/>
                <a:gd name="T69" fmla="*/ 1 h 188"/>
                <a:gd name="T70" fmla="*/ 75 w 678"/>
                <a:gd name="T71" fmla="*/ 2 h 188"/>
                <a:gd name="T72" fmla="*/ 75 w 678"/>
                <a:gd name="T73" fmla="*/ 2 h 1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8"/>
                <a:gd name="T112" fmla="*/ 0 h 188"/>
                <a:gd name="T113" fmla="*/ 678 w 678"/>
                <a:gd name="T114" fmla="*/ 188 h 1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8" h="188">
                  <a:moveTo>
                    <a:pt x="678" y="19"/>
                  </a:moveTo>
                  <a:lnTo>
                    <a:pt x="624" y="25"/>
                  </a:lnTo>
                  <a:lnTo>
                    <a:pt x="572" y="32"/>
                  </a:lnTo>
                  <a:lnTo>
                    <a:pt x="522" y="40"/>
                  </a:lnTo>
                  <a:lnTo>
                    <a:pt x="472" y="48"/>
                  </a:lnTo>
                  <a:lnTo>
                    <a:pt x="425" y="56"/>
                  </a:lnTo>
                  <a:lnTo>
                    <a:pt x="378" y="66"/>
                  </a:lnTo>
                  <a:lnTo>
                    <a:pt x="333" y="75"/>
                  </a:lnTo>
                  <a:lnTo>
                    <a:pt x="289" y="86"/>
                  </a:lnTo>
                  <a:lnTo>
                    <a:pt x="247" y="97"/>
                  </a:lnTo>
                  <a:lnTo>
                    <a:pt x="207" y="107"/>
                  </a:lnTo>
                  <a:lnTo>
                    <a:pt x="169" y="121"/>
                  </a:lnTo>
                  <a:lnTo>
                    <a:pt x="131" y="133"/>
                  </a:lnTo>
                  <a:lnTo>
                    <a:pt x="96" y="146"/>
                  </a:lnTo>
                  <a:lnTo>
                    <a:pt x="62" y="160"/>
                  </a:lnTo>
                  <a:lnTo>
                    <a:pt x="30" y="174"/>
                  </a:lnTo>
                  <a:lnTo>
                    <a:pt x="0" y="188"/>
                  </a:lnTo>
                  <a:lnTo>
                    <a:pt x="30" y="172"/>
                  </a:lnTo>
                  <a:lnTo>
                    <a:pt x="60" y="155"/>
                  </a:lnTo>
                  <a:lnTo>
                    <a:pt x="94" y="140"/>
                  </a:lnTo>
                  <a:lnTo>
                    <a:pt x="129" y="125"/>
                  </a:lnTo>
                  <a:lnTo>
                    <a:pt x="166" y="111"/>
                  </a:lnTo>
                  <a:lnTo>
                    <a:pt x="204" y="97"/>
                  </a:lnTo>
                  <a:lnTo>
                    <a:pt x="245" y="85"/>
                  </a:lnTo>
                  <a:lnTo>
                    <a:pt x="288" y="72"/>
                  </a:lnTo>
                  <a:lnTo>
                    <a:pt x="332" y="61"/>
                  </a:lnTo>
                  <a:lnTo>
                    <a:pt x="377" y="49"/>
                  </a:lnTo>
                  <a:lnTo>
                    <a:pt x="423" y="40"/>
                  </a:lnTo>
                  <a:lnTo>
                    <a:pt x="471" y="30"/>
                  </a:lnTo>
                  <a:lnTo>
                    <a:pt x="521" y="22"/>
                  </a:lnTo>
                  <a:lnTo>
                    <a:pt x="572" y="13"/>
                  </a:lnTo>
                  <a:lnTo>
                    <a:pt x="623" y="6"/>
                  </a:lnTo>
                  <a:lnTo>
                    <a:pt x="677" y="0"/>
                  </a:lnTo>
                  <a:lnTo>
                    <a:pt x="677" y="5"/>
                  </a:lnTo>
                  <a:lnTo>
                    <a:pt x="677" y="10"/>
                  </a:lnTo>
                  <a:lnTo>
                    <a:pt x="677" y="15"/>
                  </a:lnTo>
                  <a:lnTo>
                    <a:pt x="67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0" name="Freeform 121"/>
            <p:cNvSpPr>
              <a:spLocks/>
            </p:cNvSpPr>
            <p:nvPr/>
          </p:nvSpPr>
          <p:spPr bwMode="auto">
            <a:xfrm>
              <a:off x="4647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9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60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3" y="641"/>
                  </a:lnTo>
                  <a:lnTo>
                    <a:pt x="306" y="640"/>
                  </a:lnTo>
                  <a:lnTo>
                    <a:pt x="291" y="637"/>
                  </a:lnTo>
                  <a:lnTo>
                    <a:pt x="275" y="635"/>
                  </a:lnTo>
                  <a:lnTo>
                    <a:pt x="260" y="632"/>
                  </a:lnTo>
                  <a:lnTo>
                    <a:pt x="244" y="627"/>
                  </a:lnTo>
                  <a:lnTo>
                    <a:pt x="229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5" y="603"/>
                  </a:lnTo>
                  <a:lnTo>
                    <a:pt x="172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5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10" y="384"/>
                  </a:lnTo>
                  <a:lnTo>
                    <a:pt x="4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3" y="258"/>
                  </a:lnTo>
                  <a:lnTo>
                    <a:pt x="9" y="228"/>
                  </a:lnTo>
                  <a:lnTo>
                    <a:pt x="18" y="198"/>
                  </a:lnTo>
                  <a:lnTo>
                    <a:pt x="29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4" y="73"/>
                  </a:lnTo>
                  <a:lnTo>
                    <a:pt x="116" y="63"/>
                  </a:lnTo>
                  <a:lnTo>
                    <a:pt x="127" y="54"/>
                  </a:lnTo>
                  <a:lnTo>
                    <a:pt x="141" y="46"/>
                  </a:lnTo>
                  <a:lnTo>
                    <a:pt x="154" y="38"/>
                  </a:lnTo>
                  <a:lnTo>
                    <a:pt x="167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10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5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2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3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1" y="258"/>
                  </a:lnTo>
                  <a:lnTo>
                    <a:pt x="637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7" y="385"/>
                  </a:lnTo>
                  <a:lnTo>
                    <a:pt x="631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7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1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1" name="Freeform 122"/>
            <p:cNvSpPr>
              <a:spLocks/>
            </p:cNvSpPr>
            <p:nvPr/>
          </p:nvSpPr>
          <p:spPr bwMode="auto">
            <a:xfrm>
              <a:off x="5079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8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59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2" y="641"/>
                  </a:lnTo>
                  <a:lnTo>
                    <a:pt x="306" y="640"/>
                  </a:lnTo>
                  <a:lnTo>
                    <a:pt x="290" y="637"/>
                  </a:lnTo>
                  <a:lnTo>
                    <a:pt x="275" y="635"/>
                  </a:lnTo>
                  <a:lnTo>
                    <a:pt x="259" y="632"/>
                  </a:lnTo>
                  <a:lnTo>
                    <a:pt x="244" y="627"/>
                  </a:lnTo>
                  <a:lnTo>
                    <a:pt x="228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4" y="603"/>
                  </a:lnTo>
                  <a:lnTo>
                    <a:pt x="171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6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9" y="384"/>
                  </a:lnTo>
                  <a:lnTo>
                    <a:pt x="3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2" y="258"/>
                  </a:lnTo>
                  <a:lnTo>
                    <a:pt x="8" y="228"/>
                  </a:lnTo>
                  <a:lnTo>
                    <a:pt x="18" y="198"/>
                  </a:lnTo>
                  <a:lnTo>
                    <a:pt x="28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3" y="73"/>
                  </a:lnTo>
                  <a:lnTo>
                    <a:pt x="115" y="63"/>
                  </a:lnTo>
                  <a:lnTo>
                    <a:pt x="127" y="54"/>
                  </a:lnTo>
                  <a:lnTo>
                    <a:pt x="140" y="46"/>
                  </a:lnTo>
                  <a:lnTo>
                    <a:pt x="153" y="38"/>
                  </a:lnTo>
                  <a:lnTo>
                    <a:pt x="166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09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4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1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2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0" y="258"/>
                  </a:lnTo>
                  <a:lnTo>
                    <a:pt x="636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6" y="385"/>
                  </a:lnTo>
                  <a:lnTo>
                    <a:pt x="630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6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0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19579" name="Freeform 123"/>
            <p:cNvSpPr>
              <a:spLocks/>
            </p:cNvSpPr>
            <p:nvPr/>
          </p:nvSpPr>
          <p:spPr bwMode="auto">
            <a:xfrm>
              <a:off x="4574" y="1399"/>
              <a:ext cx="770" cy="210"/>
            </a:xfrm>
            <a:custGeom>
              <a:avLst/>
              <a:gdLst/>
              <a:ahLst/>
              <a:cxnLst>
                <a:cxn ang="0">
                  <a:pos x="2302" y="456"/>
                </a:cxn>
                <a:cxn ang="0">
                  <a:pos x="2264" y="548"/>
                </a:cxn>
                <a:cxn ang="0">
                  <a:pos x="2227" y="576"/>
                </a:cxn>
                <a:cxn ang="0">
                  <a:pos x="2194" y="593"/>
                </a:cxn>
                <a:cxn ang="0">
                  <a:pos x="2188" y="548"/>
                </a:cxn>
                <a:cxn ang="0">
                  <a:pos x="2167" y="430"/>
                </a:cxn>
                <a:cxn ang="0">
                  <a:pos x="2095" y="310"/>
                </a:cxn>
                <a:cxn ang="0">
                  <a:pos x="2030" y="249"/>
                </a:cxn>
                <a:cxn ang="0">
                  <a:pos x="1969" y="214"/>
                </a:cxn>
                <a:cxn ang="0">
                  <a:pos x="1904" y="191"/>
                </a:cxn>
                <a:cxn ang="0">
                  <a:pos x="1835" y="180"/>
                </a:cxn>
                <a:cxn ang="0">
                  <a:pos x="1713" y="196"/>
                </a:cxn>
                <a:cxn ang="0">
                  <a:pos x="1598" y="261"/>
                </a:cxn>
                <a:cxn ang="0">
                  <a:pos x="1517" y="365"/>
                </a:cxn>
                <a:cxn ang="0">
                  <a:pos x="1484" y="497"/>
                </a:cxn>
                <a:cxn ang="0">
                  <a:pos x="1497" y="608"/>
                </a:cxn>
                <a:cxn ang="0">
                  <a:pos x="1446" y="629"/>
                </a:cxn>
                <a:cxn ang="0">
                  <a:pos x="1367" y="626"/>
                </a:cxn>
                <a:cxn ang="0">
                  <a:pos x="1286" y="623"/>
                </a:cxn>
                <a:cxn ang="0">
                  <a:pos x="1203" y="622"/>
                </a:cxn>
                <a:cxn ang="0">
                  <a:pos x="1124" y="622"/>
                </a:cxn>
                <a:cxn ang="0">
                  <a:pos x="1049" y="623"/>
                </a:cxn>
                <a:cxn ang="0">
                  <a:pos x="976" y="624"/>
                </a:cxn>
                <a:cxn ang="0">
                  <a:pos x="902" y="627"/>
                </a:cxn>
                <a:cxn ang="0">
                  <a:pos x="892" y="556"/>
                </a:cxn>
                <a:cxn ang="0">
                  <a:pos x="871" y="430"/>
                </a:cxn>
                <a:cxn ang="0">
                  <a:pos x="800" y="310"/>
                </a:cxn>
                <a:cxn ang="0">
                  <a:pos x="733" y="249"/>
                </a:cxn>
                <a:cxn ang="0">
                  <a:pos x="672" y="214"/>
                </a:cxn>
                <a:cxn ang="0">
                  <a:pos x="608" y="191"/>
                </a:cxn>
                <a:cxn ang="0">
                  <a:pos x="539" y="180"/>
                </a:cxn>
                <a:cxn ang="0">
                  <a:pos x="418" y="196"/>
                </a:cxn>
                <a:cxn ang="0">
                  <a:pos x="302" y="261"/>
                </a:cxn>
                <a:cxn ang="0">
                  <a:pos x="221" y="365"/>
                </a:cxn>
                <a:cxn ang="0">
                  <a:pos x="188" y="497"/>
                </a:cxn>
                <a:cxn ang="0">
                  <a:pos x="194" y="578"/>
                </a:cxn>
                <a:cxn ang="0">
                  <a:pos x="136" y="571"/>
                </a:cxn>
                <a:cxn ang="0">
                  <a:pos x="69" y="531"/>
                </a:cxn>
                <a:cxn ang="0">
                  <a:pos x="29" y="480"/>
                </a:cxn>
                <a:cxn ang="0">
                  <a:pos x="5" y="390"/>
                </a:cxn>
                <a:cxn ang="0">
                  <a:pos x="2" y="287"/>
                </a:cxn>
                <a:cxn ang="0">
                  <a:pos x="29" y="242"/>
                </a:cxn>
                <a:cxn ang="0">
                  <a:pos x="89" y="198"/>
                </a:cxn>
                <a:cxn ang="0">
                  <a:pos x="167" y="156"/>
                </a:cxn>
                <a:cxn ang="0">
                  <a:pos x="257" y="118"/>
                </a:cxn>
                <a:cxn ang="0">
                  <a:pos x="363" y="84"/>
                </a:cxn>
                <a:cxn ang="0">
                  <a:pos x="480" y="54"/>
                </a:cxn>
                <a:cxn ang="0">
                  <a:pos x="608" y="29"/>
                </a:cxn>
                <a:cxn ang="0">
                  <a:pos x="747" y="9"/>
                </a:cxn>
                <a:cxn ang="0">
                  <a:pos x="828" y="11"/>
                </a:cxn>
                <a:cxn ang="0">
                  <a:pos x="852" y="31"/>
                </a:cxn>
                <a:cxn ang="0">
                  <a:pos x="934" y="68"/>
                </a:cxn>
                <a:cxn ang="0">
                  <a:pos x="1115" y="99"/>
                </a:cxn>
                <a:cxn ang="0">
                  <a:pos x="1320" y="99"/>
                </a:cxn>
                <a:cxn ang="0">
                  <a:pos x="1498" y="68"/>
                </a:cxn>
                <a:cxn ang="0">
                  <a:pos x="1580" y="28"/>
                </a:cxn>
                <a:cxn ang="0">
                  <a:pos x="1653" y="23"/>
                </a:cxn>
                <a:cxn ang="0">
                  <a:pos x="1859" y="67"/>
                </a:cxn>
                <a:cxn ang="0">
                  <a:pos x="2045" y="127"/>
                </a:cxn>
                <a:cxn ang="0">
                  <a:pos x="2202" y="198"/>
                </a:cxn>
                <a:cxn ang="0">
                  <a:pos x="2295" y="253"/>
                </a:cxn>
                <a:cxn ang="0">
                  <a:pos x="2311" y="358"/>
                </a:cxn>
              </a:cxnLst>
              <a:rect l="0" t="0" r="r" b="b"/>
              <a:pathLst>
                <a:path w="2311" h="632">
                  <a:moveTo>
                    <a:pt x="2311" y="358"/>
                  </a:moveTo>
                  <a:lnTo>
                    <a:pt x="2309" y="392"/>
                  </a:lnTo>
                  <a:lnTo>
                    <a:pt x="2307" y="425"/>
                  </a:lnTo>
                  <a:lnTo>
                    <a:pt x="2302" y="456"/>
                  </a:lnTo>
                  <a:lnTo>
                    <a:pt x="2295" y="484"/>
                  </a:lnTo>
                  <a:lnTo>
                    <a:pt x="2287" y="510"/>
                  </a:lnTo>
                  <a:lnTo>
                    <a:pt x="2276" y="531"/>
                  </a:lnTo>
                  <a:lnTo>
                    <a:pt x="2264" y="548"/>
                  </a:lnTo>
                  <a:lnTo>
                    <a:pt x="2251" y="561"/>
                  </a:lnTo>
                  <a:lnTo>
                    <a:pt x="2244" y="566"/>
                  </a:lnTo>
                  <a:lnTo>
                    <a:pt x="2236" y="571"/>
                  </a:lnTo>
                  <a:lnTo>
                    <a:pt x="2227" y="576"/>
                  </a:lnTo>
                  <a:lnTo>
                    <a:pt x="2220" y="580"/>
                  </a:lnTo>
                  <a:lnTo>
                    <a:pt x="2211" y="584"/>
                  </a:lnTo>
                  <a:lnTo>
                    <a:pt x="2202" y="589"/>
                  </a:lnTo>
                  <a:lnTo>
                    <a:pt x="2194" y="593"/>
                  </a:lnTo>
                  <a:lnTo>
                    <a:pt x="2185" y="597"/>
                  </a:lnTo>
                  <a:lnTo>
                    <a:pt x="2187" y="580"/>
                  </a:lnTo>
                  <a:lnTo>
                    <a:pt x="2188" y="565"/>
                  </a:lnTo>
                  <a:lnTo>
                    <a:pt x="2188" y="548"/>
                  </a:lnTo>
                  <a:lnTo>
                    <a:pt x="2187" y="533"/>
                  </a:lnTo>
                  <a:lnTo>
                    <a:pt x="2183" y="498"/>
                  </a:lnTo>
                  <a:lnTo>
                    <a:pt x="2176" y="464"/>
                  </a:lnTo>
                  <a:lnTo>
                    <a:pt x="2167" y="430"/>
                  </a:lnTo>
                  <a:lnTo>
                    <a:pt x="2154" y="398"/>
                  </a:lnTo>
                  <a:lnTo>
                    <a:pt x="2137" y="367"/>
                  </a:lnTo>
                  <a:lnTo>
                    <a:pt x="2118" y="337"/>
                  </a:lnTo>
                  <a:lnTo>
                    <a:pt x="2095" y="310"/>
                  </a:lnTo>
                  <a:lnTo>
                    <a:pt x="2070" y="284"/>
                  </a:lnTo>
                  <a:lnTo>
                    <a:pt x="2057" y="272"/>
                  </a:lnTo>
                  <a:lnTo>
                    <a:pt x="2043" y="260"/>
                  </a:lnTo>
                  <a:lnTo>
                    <a:pt x="2030" y="249"/>
                  </a:lnTo>
                  <a:lnTo>
                    <a:pt x="2014" y="240"/>
                  </a:lnTo>
                  <a:lnTo>
                    <a:pt x="2000" y="230"/>
                  </a:lnTo>
                  <a:lnTo>
                    <a:pt x="1985" y="222"/>
                  </a:lnTo>
                  <a:lnTo>
                    <a:pt x="1969" y="214"/>
                  </a:lnTo>
                  <a:lnTo>
                    <a:pt x="1953" y="206"/>
                  </a:lnTo>
                  <a:lnTo>
                    <a:pt x="1937" y="200"/>
                  </a:lnTo>
                  <a:lnTo>
                    <a:pt x="1920" y="196"/>
                  </a:lnTo>
                  <a:lnTo>
                    <a:pt x="1904" y="191"/>
                  </a:lnTo>
                  <a:lnTo>
                    <a:pt x="1886" y="187"/>
                  </a:lnTo>
                  <a:lnTo>
                    <a:pt x="1869" y="184"/>
                  </a:lnTo>
                  <a:lnTo>
                    <a:pt x="1851" y="181"/>
                  </a:lnTo>
                  <a:lnTo>
                    <a:pt x="1835" y="180"/>
                  </a:lnTo>
                  <a:lnTo>
                    <a:pt x="1817" y="180"/>
                  </a:lnTo>
                  <a:lnTo>
                    <a:pt x="1781" y="183"/>
                  </a:lnTo>
                  <a:lnTo>
                    <a:pt x="1747" y="187"/>
                  </a:lnTo>
                  <a:lnTo>
                    <a:pt x="1713" y="196"/>
                  </a:lnTo>
                  <a:lnTo>
                    <a:pt x="1681" y="208"/>
                  </a:lnTo>
                  <a:lnTo>
                    <a:pt x="1652" y="223"/>
                  </a:lnTo>
                  <a:lnTo>
                    <a:pt x="1623" y="241"/>
                  </a:lnTo>
                  <a:lnTo>
                    <a:pt x="1598" y="261"/>
                  </a:lnTo>
                  <a:lnTo>
                    <a:pt x="1574" y="284"/>
                  </a:lnTo>
                  <a:lnTo>
                    <a:pt x="1553" y="309"/>
                  </a:lnTo>
                  <a:lnTo>
                    <a:pt x="1534" y="336"/>
                  </a:lnTo>
                  <a:lnTo>
                    <a:pt x="1517" y="365"/>
                  </a:lnTo>
                  <a:lnTo>
                    <a:pt x="1504" y="396"/>
                  </a:lnTo>
                  <a:lnTo>
                    <a:pt x="1494" y="428"/>
                  </a:lnTo>
                  <a:lnTo>
                    <a:pt x="1487" y="461"/>
                  </a:lnTo>
                  <a:lnTo>
                    <a:pt x="1484" y="497"/>
                  </a:lnTo>
                  <a:lnTo>
                    <a:pt x="1484" y="533"/>
                  </a:lnTo>
                  <a:lnTo>
                    <a:pt x="1486" y="558"/>
                  </a:lnTo>
                  <a:lnTo>
                    <a:pt x="1491" y="583"/>
                  </a:lnTo>
                  <a:lnTo>
                    <a:pt x="1497" y="608"/>
                  </a:lnTo>
                  <a:lnTo>
                    <a:pt x="1504" y="632"/>
                  </a:lnTo>
                  <a:lnTo>
                    <a:pt x="1485" y="630"/>
                  </a:lnTo>
                  <a:lnTo>
                    <a:pt x="1466" y="630"/>
                  </a:lnTo>
                  <a:lnTo>
                    <a:pt x="1446" y="629"/>
                  </a:lnTo>
                  <a:lnTo>
                    <a:pt x="1427" y="628"/>
                  </a:lnTo>
                  <a:lnTo>
                    <a:pt x="1406" y="627"/>
                  </a:lnTo>
                  <a:lnTo>
                    <a:pt x="1386" y="627"/>
                  </a:lnTo>
                  <a:lnTo>
                    <a:pt x="1367" y="626"/>
                  </a:lnTo>
                  <a:lnTo>
                    <a:pt x="1347" y="624"/>
                  </a:lnTo>
                  <a:lnTo>
                    <a:pt x="1327" y="624"/>
                  </a:lnTo>
                  <a:lnTo>
                    <a:pt x="1306" y="623"/>
                  </a:lnTo>
                  <a:lnTo>
                    <a:pt x="1286" y="623"/>
                  </a:lnTo>
                  <a:lnTo>
                    <a:pt x="1265" y="623"/>
                  </a:lnTo>
                  <a:lnTo>
                    <a:pt x="1245" y="622"/>
                  </a:lnTo>
                  <a:lnTo>
                    <a:pt x="1224" y="622"/>
                  </a:lnTo>
                  <a:lnTo>
                    <a:pt x="1203" y="622"/>
                  </a:lnTo>
                  <a:lnTo>
                    <a:pt x="1183" y="622"/>
                  </a:lnTo>
                  <a:lnTo>
                    <a:pt x="1164" y="622"/>
                  </a:lnTo>
                  <a:lnTo>
                    <a:pt x="1145" y="622"/>
                  </a:lnTo>
                  <a:lnTo>
                    <a:pt x="1124" y="622"/>
                  </a:lnTo>
                  <a:lnTo>
                    <a:pt x="1105" y="622"/>
                  </a:lnTo>
                  <a:lnTo>
                    <a:pt x="1088" y="623"/>
                  </a:lnTo>
                  <a:lnTo>
                    <a:pt x="1069" y="623"/>
                  </a:lnTo>
                  <a:lnTo>
                    <a:pt x="1049" y="623"/>
                  </a:lnTo>
                  <a:lnTo>
                    <a:pt x="1030" y="623"/>
                  </a:lnTo>
                  <a:lnTo>
                    <a:pt x="1013" y="624"/>
                  </a:lnTo>
                  <a:lnTo>
                    <a:pt x="994" y="624"/>
                  </a:lnTo>
                  <a:lnTo>
                    <a:pt x="976" y="624"/>
                  </a:lnTo>
                  <a:lnTo>
                    <a:pt x="957" y="626"/>
                  </a:lnTo>
                  <a:lnTo>
                    <a:pt x="939" y="626"/>
                  </a:lnTo>
                  <a:lnTo>
                    <a:pt x="920" y="626"/>
                  </a:lnTo>
                  <a:lnTo>
                    <a:pt x="902" y="627"/>
                  </a:lnTo>
                  <a:lnTo>
                    <a:pt x="884" y="627"/>
                  </a:lnTo>
                  <a:lnTo>
                    <a:pt x="888" y="604"/>
                  </a:lnTo>
                  <a:lnTo>
                    <a:pt x="891" y="580"/>
                  </a:lnTo>
                  <a:lnTo>
                    <a:pt x="892" y="556"/>
                  </a:lnTo>
                  <a:lnTo>
                    <a:pt x="891" y="533"/>
                  </a:lnTo>
                  <a:lnTo>
                    <a:pt x="888" y="498"/>
                  </a:lnTo>
                  <a:lnTo>
                    <a:pt x="881" y="464"/>
                  </a:lnTo>
                  <a:lnTo>
                    <a:pt x="871" y="430"/>
                  </a:lnTo>
                  <a:lnTo>
                    <a:pt x="858" y="398"/>
                  </a:lnTo>
                  <a:lnTo>
                    <a:pt x="841" y="367"/>
                  </a:lnTo>
                  <a:lnTo>
                    <a:pt x="822" y="337"/>
                  </a:lnTo>
                  <a:lnTo>
                    <a:pt x="800" y="310"/>
                  </a:lnTo>
                  <a:lnTo>
                    <a:pt x="775" y="284"/>
                  </a:lnTo>
                  <a:lnTo>
                    <a:pt x="762" y="272"/>
                  </a:lnTo>
                  <a:lnTo>
                    <a:pt x="747" y="260"/>
                  </a:lnTo>
                  <a:lnTo>
                    <a:pt x="733" y="249"/>
                  </a:lnTo>
                  <a:lnTo>
                    <a:pt x="719" y="240"/>
                  </a:lnTo>
                  <a:lnTo>
                    <a:pt x="703" y="230"/>
                  </a:lnTo>
                  <a:lnTo>
                    <a:pt x="689" y="222"/>
                  </a:lnTo>
                  <a:lnTo>
                    <a:pt x="672" y="214"/>
                  </a:lnTo>
                  <a:lnTo>
                    <a:pt x="657" y="206"/>
                  </a:lnTo>
                  <a:lnTo>
                    <a:pt x="640" y="200"/>
                  </a:lnTo>
                  <a:lnTo>
                    <a:pt x="625" y="196"/>
                  </a:lnTo>
                  <a:lnTo>
                    <a:pt x="608" y="191"/>
                  </a:lnTo>
                  <a:lnTo>
                    <a:pt x="590" y="187"/>
                  </a:lnTo>
                  <a:lnTo>
                    <a:pt x="574" y="184"/>
                  </a:lnTo>
                  <a:lnTo>
                    <a:pt x="556" y="181"/>
                  </a:lnTo>
                  <a:lnTo>
                    <a:pt x="539" y="180"/>
                  </a:lnTo>
                  <a:lnTo>
                    <a:pt x="521" y="180"/>
                  </a:lnTo>
                  <a:lnTo>
                    <a:pt x="486" y="183"/>
                  </a:lnTo>
                  <a:lnTo>
                    <a:pt x="451" y="187"/>
                  </a:lnTo>
                  <a:lnTo>
                    <a:pt x="418" y="196"/>
                  </a:lnTo>
                  <a:lnTo>
                    <a:pt x="386" y="208"/>
                  </a:lnTo>
                  <a:lnTo>
                    <a:pt x="356" y="223"/>
                  </a:lnTo>
                  <a:lnTo>
                    <a:pt x="327" y="241"/>
                  </a:lnTo>
                  <a:lnTo>
                    <a:pt x="302" y="261"/>
                  </a:lnTo>
                  <a:lnTo>
                    <a:pt x="278" y="284"/>
                  </a:lnTo>
                  <a:lnTo>
                    <a:pt x="257" y="309"/>
                  </a:lnTo>
                  <a:lnTo>
                    <a:pt x="238" y="336"/>
                  </a:lnTo>
                  <a:lnTo>
                    <a:pt x="221" y="365"/>
                  </a:lnTo>
                  <a:lnTo>
                    <a:pt x="208" y="396"/>
                  </a:lnTo>
                  <a:lnTo>
                    <a:pt x="199" y="428"/>
                  </a:lnTo>
                  <a:lnTo>
                    <a:pt x="192" y="461"/>
                  </a:lnTo>
                  <a:lnTo>
                    <a:pt x="188" y="497"/>
                  </a:lnTo>
                  <a:lnTo>
                    <a:pt x="188" y="533"/>
                  </a:lnTo>
                  <a:lnTo>
                    <a:pt x="189" y="548"/>
                  </a:lnTo>
                  <a:lnTo>
                    <a:pt x="192" y="562"/>
                  </a:lnTo>
                  <a:lnTo>
                    <a:pt x="194" y="578"/>
                  </a:lnTo>
                  <a:lnTo>
                    <a:pt x="198" y="593"/>
                  </a:lnTo>
                  <a:lnTo>
                    <a:pt x="176" y="586"/>
                  </a:lnTo>
                  <a:lnTo>
                    <a:pt x="155" y="579"/>
                  </a:lnTo>
                  <a:lnTo>
                    <a:pt x="136" y="571"/>
                  </a:lnTo>
                  <a:lnTo>
                    <a:pt x="118" y="562"/>
                  </a:lnTo>
                  <a:lnTo>
                    <a:pt x="100" y="553"/>
                  </a:lnTo>
                  <a:lnTo>
                    <a:pt x="83" y="542"/>
                  </a:lnTo>
                  <a:lnTo>
                    <a:pt x="69" y="531"/>
                  </a:lnTo>
                  <a:lnTo>
                    <a:pt x="55" y="521"/>
                  </a:lnTo>
                  <a:lnTo>
                    <a:pt x="45" y="511"/>
                  </a:lnTo>
                  <a:lnTo>
                    <a:pt x="37" y="497"/>
                  </a:lnTo>
                  <a:lnTo>
                    <a:pt x="29" y="480"/>
                  </a:lnTo>
                  <a:lnTo>
                    <a:pt x="21" y="461"/>
                  </a:lnTo>
                  <a:lnTo>
                    <a:pt x="16" y="440"/>
                  </a:lnTo>
                  <a:lnTo>
                    <a:pt x="10" y="415"/>
                  </a:lnTo>
                  <a:lnTo>
                    <a:pt x="5" y="390"/>
                  </a:lnTo>
                  <a:lnTo>
                    <a:pt x="2" y="362"/>
                  </a:lnTo>
                  <a:lnTo>
                    <a:pt x="0" y="335"/>
                  </a:lnTo>
                  <a:lnTo>
                    <a:pt x="0" y="310"/>
                  </a:lnTo>
                  <a:lnTo>
                    <a:pt x="2" y="287"/>
                  </a:lnTo>
                  <a:lnTo>
                    <a:pt x="5" y="266"/>
                  </a:lnTo>
                  <a:lnTo>
                    <a:pt x="5" y="266"/>
                  </a:lnTo>
                  <a:lnTo>
                    <a:pt x="17" y="254"/>
                  </a:lnTo>
                  <a:lnTo>
                    <a:pt x="29" y="242"/>
                  </a:lnTo>
                  <a:lnTo>
                    <a:pt x="43" y="231"/>
                  </a:lnTo>
                  <a:lnTo>
                    <a:pt x="57" y="219"/>
                  </a:lnTo>
                  <a:lnTo>
                    <a:pt x="73" y="209"/>
                  </a:lnTo>
                  <a:lnTo>
                    <a:pt x="89" y="198"/>
                  </a:lnTo>
                  <a:lnTo>
                    <a:pt x="107" y="187"/>
                  </a:lnTo>
                  <a:lnTo>
                    <a:pt x="126" y="177"/>
                  </a:lnTo>
                  <a:lnTo>
                    <a:pt x="145" y="166"/>
                  </a:lnTo>
                  <a:lnTo>
                    <a:pt x="167" y="156"/>
                  </a:lnTo>
                  <a:lnTo>
                    <a:pt x="188" y="147"/>
                  </a:lnTo>
                  <a:lnTo>
                    <a:pt x="211" y="137"/>
                  </a:lnTo>
                  <a:lnTo>
                    <a:pt x="233" y="128"/>
                  </a:lnTo>
                  <a:lnTo>
                    <a:pt x="257" y="118"/>
                  </a:lnTo>
                  <a:lnTo>
                    <a:pt x="282" y="109"/>
                  </a:lnTo>
                  <a:lnTo>
                    <a:pt x="308" y="100"/>
                  </a:lnTo>
                  <a:lnTo>
                    <a:pt x="336" y="92"/>
                  </a:lnTo>
                  <a:lnTo>
                    <a:pt x="363" y="84"/>
                  </a:lnTo>
                  <a:lnTo>
                    <a:pt x="390" y="77"/>
                  </a:lnTo>
                  <a:lnTo>
                    <a:pt x="420" y="68"/>
                  </a:lnTo>
                  <a:lnTo>
                    <a:pt x="450" y="61"/>
                  </a:lnTo>
                  <a:lnTo>
                    <a:pt x="480" y="54"/>
                  </a:lnTo>
                  <a:lnTo>
                    <a:pt x="511" y="47"/>
                  </a:lnTo>
                  <a:lnTo>
                    <a:pt x="543" y="41"/>
                  </a:lnTo>
                  <a:lnTo>
                    <a:pt x="575" y="35"/>
                  </a:lnTo>
                  <a:lnTo>
                    <a:pt x="608" y="29"/>
                  </a:lnTo>
                  <a:lnTo>
                    <a:pt x="643" y="23"/>
                  </a:lnTo>
                  <a:lnTo>
                    <a:pt x="677" y="18"/>
                  </a:lnTo>
                  <a:lnTo>
                    <a:pt x="712" y="13"/>
                  </a:lnTo>
                  <a:lnTo>
                    <a:pt x="747" y="9"/>
                  </a:lnTo>
                  <a:lnTo>
                    <a:pt x="783" y="4"/>
                  </a:lnTo>
                  <a:lnTo>
                    <a:pt x="820" y="0"/>
                  </a:lnTo>
                  <a:lnTo>
                    <a:pt x="823" y="5"/>
                  </a:lnTo>
                  <a:lnTo>
                    <a:pt x="828" y="11"/>
                  </a:lnTo>
                  <a:lnTo>
                    <a:pt x="833" y="16"/>
                  </a:lnTo>
                  <a:lnTo>
                    <a:pt x="839" y="22"/>
                  </a:lnTo>
                  <a:lnTo>
                    <a:pt x="845" y="27"/>
                  </a:lnTo>
                  <a:lnTo>
                    <a:pt x="852" y="31"/>
                  </a:lnTo>
                  <a:lnTo>
                    <a:pt x="859" y="36"/>
                  </a:lnTo>
                  <a:lnTo>
                    <a:pt x="867" y="41"/>
                  </a:lnTo>
                  <a:lnTo>
                    <a:pt x="898" y="55"/>
                  </a:lnTo>
                  <a:lnTo>
                    <a:pt x="934" y="68"/>
                  </a:lnTo>
                  <a:lnTo>
                    <a:pt x="975" y="79"/>
                  </a:lnTo>
                  <a:lnTo>
                    <a:pt x="1019" y="87"/>
                  </a:lnTo>
                  <a:lnTo>
                    <a:pt x="1066" y="93"/>
                  </a:lnTo>
                  <a:lnTo>
                    <a:pt x="1115" y="99"/>
                  </a:lnTo>
                  <a:lnTo>
                    <a:pt x="1166" y="102"/>
                  </a:lnTo>
                  <a:lnTo>
                    <a:pt x="1218" y="103"/>
                  </a:lnTo>
                  <a:lnTo>
                    <a:pt x="1270" y="102"/>
                  </a:lnTo>
                  <a:lnTo>
                    <a:pt x="1320" y="99"/>
                  </a:lnTo>
                  <a:lnTo>
                    <a:pt x="1368" y="93"/>
                  </a:lnTo>
                  <a:lnTo>
                    <a:pt x="1415" y="87"/>
                  </a:lnTo>
                  <a:lnTo>
                    <a:pt x="1459" y="79"/>
                  </a:lnTo>
                  <a:lnTo>
                    <a:pt x="1498" y="68"/>
                  </a:lnTo>
                  <a:lnTo>
                    <a:pt x="1533" y="55"/>
                  </a:lnTo>
                  <a:lnTo>
                    <a:pt x="1561" y="41"/>
                  </a:lnTo>
                  <a:lnTo>
                    <a:pt x="1571" y="35"/>
                  </a:lnTo>
                  <a:lnTo>
                    <a:pt x="1580" y="28"/>
                  </a:lnTo>
                  <a:lnTo>
                    <a:pt x="1587" y="22"/>
                  </a:lnTo>
                  <a:lnTo>
                    <a:pt x="1594" y="15"/>
                  </a:lnTo>
                  <a:lnTo>
                    <a:pt x="1600" y="15"/>
                  </a:lnTo>
                  <a:lnTo>
                    <a:pt x="1653" y="23"/>
                  </a:lnTo>
                  <a:lnTo>
                    <a:pt x="1705" y="32"/>
                  </a:lnTo>
                  <a:lnTo>
                    <a:pt x="1757" y="43"/>
                  </a:lnTo>
                  <a:lnTo>
                    <a:pt x="1809" y="55"/>
                  </a:lnTo>
                  <a:lnTo>
                    <a:pt x="1859" y="67"/>
                  </a:lnTo>
                  <a:lnTo>
                    <a:pt x="1907" y="81"/>
                  </a:lnTo>
                  <a:lnTo>
                    <a:pt x="1955" y="96"/>
                  </a:lnTo>
                  <a:lnTo>
                    <a:pt x="2000" y="111"/>
                  </a:lnTo>
                  <a:lnTo>
                    <a:pt x="2045" y="127"/>
                  </a:lnTo>
                  <a:lnTo>
                    <a:pt x="2087" y="144"/>
                  </a:lnTo>
                  <a:lnTo>
                    <a:pt x="2127" y="161"/>
                  </a:lnTo>
                  <a:lnTo>
                    <a:pt x="2166" y="180"/>
                  </a:lnTo>
                  <a:lnTo>
                    <a:pt x="2202" y="198"/>
                  </a:lnTo>
                  <a:lnTo>
                    <a:pt x="2235" y="217"/>
                  </a:lnTo>
                  <a:lnTo>
                    <a:pt x="2265" y="236"/>
                  </a:lnTo>
                  <a:lnTo>
                    <a:pt x="2293" y="256"/>
                  </a:lnTo>
                  <a:lnTo>
                    <a:pt x="2295" y="253"/>
                  </a:lnTo>
                  <a:lnTo>
                    <a:pt x="2301" y="275"/>
                  </a:lnTo>
                  <a:lnTo>
                    <a:pt x="2306" y="302"/>
                  </a:lnTo>
                  <a:lnTo>
                    <a:pt x="2309" y="329"/>
                  </a:lnTo>
                  <a:lnTo>
                    <a:pt x="2311" y="358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3" name="Freeform 124"/>
            <p:cNvSpPr>
              <a:spLocks/>
            </p:cNvSpPr>
            <p:nvPr/>
          </p:nvSpPr>
          <p:spPr bwMode="auto">
            <a:xfrm>
              <a:off x="4904" y="1291"/>
              <a:ext cx="16" cy="24"/>
            </a:xfrm>
            <a:custGeom>
              <a:avLst/>
              <a:gdLst>
                <a:gd name="T0" fmla="*/ 2 w 48"/>
                <a:gd name="T1" fmla="*/ 0 h 71"/>
                <a:gd name="T2" fmla="*/ 2 w 48"/>
                <a:gd name="T3" fmla="*/ 0 h 71"/>
                <a:gd name="T4" fmla="*/ 2 w 48"/>
                <a:gd name="T5" fmla="*/ 0 h 71"/>
                <a:gd name="T6" fmla="*/ 2 w 48"/>
                <a:gd name="T7" fmla="*/ 0 h 71"/>
                <a:gd name="T8" fmla="*/ 1 w 48"/>
                <a:gd name="T9" fmla="*/ 0 h 71"/>
                <a:gd name="T10" fmla="*/ 2 w 48"/>
                <a:gd name="T11" fmla="*/ 1 h 71"/>
                <a:gd name="T12" fmla="*/ 3 w 48"/>
                <a:gd name="T13" fmla="*/ 2 h 71"/>
                <a:gd name="T14" fmla="*/ 3 w 48"/>
                <a:gd name="T15" fmla="*/ 3 h 71"/>
                <a:gd name="T16" fmla="*/ 4 w 48"/>
                <a:gd name="T17" fmla="*/ 4 h 71"/>
                <a:gd name="T18" fmla="*/ 4 w 48"/>
                <a:gd name="T19" fmla="*/ 4 h 71"/>
                <a:gd name="T20" fmla="*/ 4 w 48"/>
                <a:gd name="T21" fmla="*/ 4 h 71"/>
                <a:gd name="T22" fmla="*/ 4 w 48"/>
                <a:gd name="T23" fmla="*/ 5 h 71"/>
                <a:gd name="T24" fmla="*/ 4 w 48"/>
                <a:gd name="T25" fmla="*/ 5 h 71"/>
                <a:gd name="T26" fmla="*/ 3 w 48"/>
                <a:gd name="T27" fmla="*/ 4 h 71"/>
                <a:gd name="T28" fmla="*/ 3 w 48"/>
                <a:gd name="T29" fmla="*/ 3 h 71"/>
                <a:gd name="T30" fmla="*/ 2 w 48"/>
                <a:gd name="T31" fmla="*/ 3 h 71"/>
                <a:gd name="T32" fmla="*/ 2 w 48"/>
                <a:gd name="T33" fmla="*/ 3 h 71"/>
                <a:gd name="T34" fmla="*/ 1 w 48"/>
                <a:gd name="T35" fmla="*/ 3 h 71"/>
                <a:gd name="T36" fmla="*/ 0 w 48"/>
                <a:gd name="T37" fmla="*/ 4 h 71"/>
                <a:gd name="T38" fmla="*/ 0 w 48"/>
                <a:gd name="T39" fmla="*/ 5 h 71"/>
                <a:gd name="T40" fmla="*/ 0 w 48"/>
                <a:gd name="T41" fmla="*/ 6 h 71"/>
                <a:gd name="T42" fmla="*/ 0 w 48"/>
                <a:gd name="T43" fmla="*/ 6 h 71"/>
                <a:gd name="T44" fmla="*/ 1 w 48"/>
                <a:gd name="T45" fmla="*/ 7 h 71"/>
                <a:gd name="T46" fmla="*/ 1 w 48"/>
                <a:gd name="T47" fmla="*/ 8 h 71"/>
                <a:gd name="T48" fmla="*/ 2 w 48"/>
                <a:gd name="T49" fmla="*/ 8 h 71"/>
                <a:gd name="T50" fmla="*/ 2 w 48"/>
                <a:gd name="T51" fmla="*/ 8 h 71"/>
                <a:gd name="T52" fmla="*/ 2 w 48"/>
                <a:gd name="T53" fmla="*/ 8 h 71"/>
                <a:gd name="T54" fmla="*/ 2 w 48"/>
                <a:gd name="T55" fmla="*/ 8 h 71"/>
                <a:gd name="T56" fmla="*/ 2 w 48"/>
                <a:gd name="T57" fmla="*/ 8 h 71"/>
                <a:gd name="T58" fmla="*/ 2 w 48"/>
                <a:gd name="T59" fmla="*/ 8 h 71"/>
                <a:gd name="T60" fmla="*/ 2 w 48"/>
                <a:gd name="T61" fmla="*/ 8 h 71"/>
                <a:gd name="T62" fmla="*/ 2 w 48"/>
                <a:gd name="T63" fmla="*/ 8 h 71"/>
                <a:gd name="T64" fmla="*/ 3 w 48"/>
                <a:gd name="T65" fmla="*/ 8 h 71"/>
                <a:gd name="T66" fmla="*/ 4 w 48"/>
                <a:gd name="T67" fmla="*/ 8 h 71"/>
                <a:gd name="T68" fmla="*/ 5 w 48"/>
                <a:gd name="T69" fmla="*/ 7 h 71"/>
                <a:gd name="T70" fmla="*/ 5 w 48"/>
                <a:gd name="T71" fmla="*/ 6 h 71"/>
                <a:gd name="T72" fmla="*/ 5 w 48"/>
                <a:gd name="T73" fmla="*/ 4 h 71"/>
                <a:gd name="T74" fmla="*/ 5 w 48"/>
                <a:gd name="T75" fmla="*/ 2 h 71"/>
                <a:gd name="T76" fmla="*/ 4 w 48"/>
                <a:gd name="T77" fmla="*/ 1 h 71"/>
                <a:gd name="T78" fmla="*/ 3 w 48"/>
                <a:gd name="T79" fmla="*/ 0 h 71"/>
                <a:gd name="T80" fmla="*/ 2 w 48"/>
                <a:gd name="T81" fmla="*/ 0 h 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"/>
                <a:gd name="T124" fmla="*/ 0 h 71"/>
                <a:gd name="T125" fmla="*/ 48 w 48"/>
                <a:gd name="T126" fmla="*/ 71 h 7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" h="71">
                  <a:moveTo>
                    <a:pt x="19" y="0"/>
                  </a:move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3"/>
                  </a:lnTo>
                  <a:lnTo>
                    <a:pt x="30" y="36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6"/>
                  </a:lnTo>
                  <a:lnTo>
                    <a:pt x="8" y="28"/>
                  </a:lnTo>
                  <a:lnTo>
                    <a:pt x="4" y="33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33" y="69"/>
                  </a:lnTo>
                  <a:lnTo>
                    <a:pt x="42" y="61"/>
                  </a:lnTo>
                  <a:lnTo>
                    <a:pt x="46" y="50"/>
                  </a:lnTo>
                  <a:lnTo>
                    <a:pt x="48" y="36"/>
                  </a:lnTo>
                  <a:lnTo>
                    <a:pt x="45" y="21"/>
                  </a:lnTo>
                  <a:lnTo>
                    <a:pt x="38" y="10"/>
                  </a:lnTo>
                  <a:lnTo>
                    <a:pt x="30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4" name="Freeform 125"/>
            <p:cNvSpPr>
              <a:spLocks/>
            </p:cNvSpPr>
            <p:nvPr/>
          </p:nvSpPr>
          <p:spPr bwMode="auto">
            <a:xfrm>
              <a:off x="4945" y="1292"/>
              <a:ext cx="15" cy="24"/>
            </a:xfrm>
            <a:custGeom>
              <a:avLst/>
              <a:gdLst>
                <a:gd name="T0" fmla="*/ 2 w 46"/>
                <a:gd name="T1" fmla="*/ 8 h 72"/>
                <a:gd name="T2" fmla="*/ 2 w 46"/>
                <a:gd name="T3" fmla="*/ 8 h 72"/>
                <a:gd name="T4" fmla="*/ 2 w 46"/>
                <a:gd name="T5" fmla="*/ 8 h 72"/>
                <a:gd name="T6" fmla="*/ 2 w 46"/>
                <a:gd name="T7" fmla="*/ 8 h 72"/>
                <a:gd name="T8" fmla="*/ 2 w 46"/>
                <a:gd name="T9" fmla="*/ 8 h 72"/>
                <a:gd name="T10" fmla="*/ 2 w 46"/>
                <a:gd name="T11" fmla="*/ 8 h 72"/>
                <a:gd name="T12" fmla="*/ 2 w 46"/>
                <a:gd name="T13" fmla="*/ 8 h 72"/>
                <a:gd name="T14" fmla="*/ 2 w 46"/>
                <a:gd name="T15" fmla="*/ 8 h 72"/>
                <a:gd name="T16" fmla="*/ 2 w 46"/>
                <a:gd name="T17" fmla="*/ 8 h 72"/>
                <a:gd name="T18" fmla="*/ 4 w 46"/>
                <a:gd name="T19" fmla="*/ 8 h 72"/>
                <a:gd name="T20" fmla="*/ 4 w 46"/>
                <a:gd name="T21" fmla="*/ 7 h 72"/>
                <a:gd name="T22" fmla="*/ 5 w 46"/>
                <a:gd name="T23" fmla="*/ 5 h 72"/>
                <a:gd name="T24" fmla="*/ 5 w 46"/>
                <a:gd name="T25" fmla="*/ 4 h 72"/>
                <a:gd name="T26" fmla="*/ 5 w 46"/>
                <a:gd name="T27" fmla="*/ 2 h 72"/>
                <a:gd name="T28" fmla="*/ 4 w 46"/>
                <a:gd name="T29" fmla="*/ 1 h 72"/>
                <a:gd name="T30" fmla="*/ 3 w 46"/>
                <a:gd name="T31" fmla="*/ 0 h 72"/>
                <a:gd name="T32" fmla="*/ 2 w 46"/>
                <a:gd name="T33" fmla="*/ 0 h 72"/>
                <a:gd name="T34" fmla="*/ 2 w 46"/>
                <a:gd name="T35" fmla="*/ 0 h 72"/>
                <a:gd name="T36" fmla="*/ 2 w 46"/>
                <a:gd name="T37" fmla="*/ 0 h 72"/>
                <a:gd name="T38" fmla="*/ 2 w 46"/>
                <a:gd name="T39" fmla="*/ 0 h 72"/>
                <a:gd name="T40" fmla="*/ 1 w 46"/>
                <a:gd name="T41" fmla="*/ 0 h 72"/>
                <a:gd name="T42" fmla="*/ 2 w 46"/>
                <a:gd name="T43" fmla="*/ 1 h 72"/>
                <a:gd name="T44" fmla="*/ 3 w 46"/>
                <a:gd name="T45" fmla="*/ 2 h 72"/>
                <a:gd name="T46" fmla="*/ 3 w 46"/>
                <a:gd name="T47" fmla="*/ 3 h 72"/>
                <a:gd name="T48" fmla="*/ 3 w 46"/>
                <a:gd name="T49" fmla="*/ 4 h 72"/>
                <a:gd name="T50" fmla="*/ 4 w 46"/>
                <a:gd name="T51" fmla="*/ 4 h 72"/>
                <a:gd name="T52" fmla="*/ 4 w 46"/>
                <a:gd name="T53" fmla="*/ 4 h 72"/>
                <a:gd name="T54" fmla="*/ 4 w 46"/>
                <a:gd name="T55" fmla="*/ 5 h 72"/>
                <a:gd name="T56" fmla="*/ 3 w 46"/>
                <a:gd name="T57" fmla="*/ 5 h 72"/>
                <a:gd name="T58" fmla="*/ 3 w 46"/>
                <a:gd name="T59" fmla="*/ 4 h 72"/>
                <a:gd name="T60" fmla="*/ 3 w 46"/>
                <a:gd name="T61" fmla="*/ 3 h 72"/>
                <a:gd name="T62" fmla="*/ 2 w 46"/>
                <a:gd name="T63" fmla="*/ 3 h 72"/>
                <a:gd name="T64" fmla="*/ 2 w 46"/>
                <a:gd name="T65" fmla="*/ 3 h 72"/>
                <a:gd name="T66" fmla="*/ 1 w 46"/>
                <a:gd name="T67" fmla="*/ 3 h 72"/>
                <a:gd name="T68" fmla="*/ 0 w 46"/>
                <a:gd name="T69" fmla="*/ 4 h 72"/>
                <a:gd name="T70" fmla="*/ 0 w 46"/>
                <a:gd name="T71" fmla="*/ 4 h 72"/>
                <a:gd name="T72" fmla="*/ 0 w 46"/>
                <a:gd name="T73" fmla="*/ 5 h 72"/>
                <a:gd name="T74" fmla="*/ 0 w 46"/>
                <a:gd name="T75" fmla="*/ 6 h 72"/>
                <a:gd name="T76" fmla="*/ 1 w 46"/>
                <a:gd name="T77" fmla="*/ 7 h 72"/>
                <a:gd name="T78" fmla="*/ 1 w 46"/>
                <a:gd name="T79" fmla="*/ 8 h 72"/>
                <a:gd name="T80" fmla="*/ 2 w 46"/>
                <a:gd name="T81" fmla="*/ 8 h 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"/>
                <a:gd name="T124" fmla="*/ 0 h 72"/>
                <a:gd name="T125" fmla="*/ 46 w 46"/>
                <a:gd name="T126" fmla="*/ 72 h 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" h="72">
                  <a:moveTo>
                    <a:pt x="18" y="70"/>
                  </a:moveTo>
                  <a:lnTo>
                    <a:pt x="18" y="70"/>
                  </a:lnTo>
                  <a:lnTo>
                    <a:pt x="19" y="70"/>
                  </a:lnTo>
                  <a:lnTo>
                    <a:pt x="20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33" y="69"/>
                  </a:lnTo>
                  <a:lnTo>
                    <a:pt x="40" y="61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4" y="22"/>
                  </a:lnTo>
                  <a:lnTo>
                    <a:pt x="38" y="11"/>
                  </a:lnTo>
                  <a:lnTo>
                    <a:pt x="29" y="3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2" y="42"/>
                  </a:lnTo>
                  <a:lnTo>
                    <a:pt x="29" y="36"/>
                  </a:lnTo>
                  <a:lnTo>
                    <a:pt x="26" y="31"/>
                  </a:lnTo>
                  <a:lnTo>
                    <a:pt x="21" y="28"/>
                  </a:lnTo>
                  <a:lnTo>
                    <a:pt x="15" y="26"/>
                  </a:lnTo>
                  <a:lnTo>
                    <a:pt x="9" y="28"/>
                  </a:lnTo>
                  <a:lnTo>
                    <a:pt x="4" y="32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8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5" name="Freeform 126"/>
            <p:cNvSpPr>
              <a:spLocks/>
            </p:cNvSpPr>
            <p:nvPr/>
          </p:nvSpPr>
          <p:spPr bwMode="auto">
            <a:xfrm>
              <a:off x="4684" y="1506"/>
              <a:ext cx="140" cy="140"/>
            </a:xfrm>
            <a:custGeom>
              <a:avLst/>
              <a:gdLst>
                <a:gd name="T0" fmla="*/ 20 w 420"/>
                <a:gd name="T1" fmla="*/ 0 h 419"/>
                <a:gd name="T2" fmla="*/ 15 w 420"/>
                <a:gd name="T3" fmla="*/ 1 h 419"/>
                <a:gd name="T4" fmla="*/ 11 w 420"/>
                <a:gd name="T5" fmla="*/ 3 h 419"/>
                <a:gd name="T6" fmla="*/ 7 w 420"/>
                <a:gd name="T7" fmla="*/ 5 h 419"/>
                <a:gd name="T8" fmla="*/ 5 w 420"/>
                <a:gd name="T9" fmla="*/ 8 h 419"/>
                <a:gd name="T10" fmla="*/ 2 w 420"/>
                <a:gd name="T11" fmla="*/ 12 h 419"/>
                <a:gd name="T12" fmla="*/ 1 w 420"/>
                <a:gd name="T13" fmla="*/ 16 h 419"/>
                <a:gd name="T14" fmla="*/ 0 w 420"/>
                <a:gd name="T15" fmla="*/ 21 h 419"/>
                <a:gd name="T16" fmla="*/ 0 w 420"/>
                <a:gd name="T17" fmla="*/ 26 h 419"/>
                <a:gd name="T18" fmla="*/ 1 w 420"/>
                <a:gd name="T19" fmla="*/ 30 h 419"/>
                <a:gd name="T20" fmla="*/ 3 w 420"/>
                <a:gd name="T21" fmla="*/ 34 h 419"/>
                <a:gd name="T22" fmla="*/ 6 w 420"/>
                <a:gd name="T23" fmla="*/ 38 h 419"/>
                <a:gd name="T24" fmla="*/ 10 w 420"/>
                <a:gd name="T25" fmla="*/ 42 h 419"/>
                <a:gd name="T26" fmla="*/ 13 w 420"/>
                <a:gd name="T27" fmla="*/ 44 h 419"/>
                <a:gd name="T28" fmla="*/ 18 w 420"/>
                <a:gd name="T29" fmla="*/ 46 h 419"/>
                <a:gd name="T30" fmla="*/ 22 w 420"/>
                <a:gd name="T31" fmla="*/ 47 h 419"/>
                <a:gd name="T32" fmla="*/ 27 w 420"/>
                <a:gd name="T33" fmla="*/ 47 h 419"/>
                <a:gd name="T34" fmla="*/ 31 w 420"/>
                <a:gd name="T35" fmla="*/ 46 h 419"/>
                <a:gd name="T36" fmla="*/ 35 w 420"/>
                <a:gd name="T37" fmla="*/ 44 h 419"/>
                <a:gd name="T38" fmla="*/ 39 w 420"/>
                <a:gd name="T39" fmla="*/ 42 h 419"/>
                <a:gd name="T40" fmla="*/ 42 w 420"/>
                <a:gd name="T41" fmla="*/ 38 h 419"/>
                <a:gd name="T42" fmla="*/ 45 w 420"/>
                <a:gd name="T43" fmla="*/ 34 h 419"/>
                <a:gd name="T44" fmla="*/ 46 w 420"/>
                <a:gd name="T45" fmla="*/ 30 h 419"/>
                <a:gd name="T46" fmla="*/ 47 w 420"/>
                <a:gd name="T47" fmla="*/ 26 h 419"/>
                <a:gd name="T48" fmla="*/ 46 w 420"/>
                <a:gd name="T49" fmla="*/ 21 h 419"/>
                <a:gd name="T50" fmla="*/ 45 w 420"/>
                <a:gd name="T51" fmla="*/ 17 h 419"/>
                <a:gd name="T52" fmla="*/ 43 w 420"/>
                <a:gd name="T53" fmla="*/ 12 h 419"/>
                <a:gd name="T54" fmla="*/ 41 w 420"/>
                <a:gd name="T55" fmla="*/ 8 h 419"/>
                <a:gd name="T56" fmla="*/ 37 w 420"/>
                <a:gd name="T57" fmla="*/ 5 h 419"/>
                <a:gd name="T58" fmla="*/ 33 w 420"/>
                <a:gd name="T59" fmla="*/ 3 h 419"/>
                <a:gd name="T60" fmla="*/ 29 w 420"/>
                <a:gd name="T61" fmla="*/ 1 h 419"/>
                <a:gd name="T62" fmla="*/ 24 w 420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0"/>
                <a:gd name="T97" fmla="*/ 0 h 419"/>
                <a:gd name="T98" fmla="*/ 420 w 420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0" h="419">
                  <a:moveTo>
                    <a:pt x="198" y="0"/>
                  </a:moveTo>
                  <a:lnTo>
                    <a:pt x="177" y="1"/>
                  </a:lnTo>
                  <a:lnTo>
                    <a:pt x="157" y="5"/>
                  </a:lnTo>
                  <a:lnTo>
                    <a:pt x="136" y="10"/>
                  </a:lnTo>
                  <a:lnTo>
                    <a:pt x="117" y="17"/>
                  </a:lnTo>
                  <a:lnTo>
                    <a:pt x="100" y="25"/>
                  </a:lnTo>
                  <a:lnTo>
                    <a:pt x="83" y="36"/>
                  </a:lnTo>
                  <a:lnTo>
                    <a:pt x="67" y="48"/>
                  </a:lnTo>
                  <a:lnTo>
                    <a:pt x="53" y="62"/>
                  </a:lnTo>
                  <a:lnTo>
                    <a:pt x="41" y="76"/>
                  </a:lnTo>
                  <a:lnTo>
                    <a:pt x="29" y="93"/>
                  </a:lnTo>
                  <a:lnTo>
                    <a:pt x="20" y="110"/>
                  </a:lnTo>
                  <a:lnTo>
                    <a:pt x="12" y="129"/>
                  </a:lnTo>
                  <a:lnTo>
                    <a:pt x="6" y="148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7" y="251"/>
                  </a:lnTo>
                  <a:lnTo>
                    <a:pt x="13" y="270"/>
                  </a:lnTo>
                  <a:lnTo>
                    <a:pt x="21" y="289"/>
                  </a:lnTo>
                  <a:lnTo>
                    <a:pt x="31" y="309"/>
                  </a:lnTo>
                  <a:lnTo>
                    <a:pt x="41" y="326"/>
                  </a:lnTo>
                  <a:lnTo>
                    <a:pt x="56" y="343"/>
                  </a:lnTo>
                  <a:lnTo>
                    <a:pt x="70" y="359"/>
                  </a:lnTo>
                  <a:lnTo>
                    <a:pt x="87" y="373"/>
                  </a:lnTo>
                  <a:lnTo>
                    <a:pt x="103" y="385"/>
                  </a:lnTo>
                  <a:lnTo>
                    <a:pt x="121" y="395"/>
                  </a:lnTo>
                  <a:lnTo>
                    <a:pt x="140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200" y="418"/>
                  </a:lnTo>
                  <a:lnTo>
                    <a:pt x="221" y="419"/>
                  </a:lnTo>
                  <a:lnTo>
                    <a:pt x="242" y="418"/>
                  </a:lnTo>
                  <a:lnTo>
                    <a:pt x="263" y="416"/>
                  </a:lnTo>
                  <a:lnTo>
                    <a:pt x="283" y="411"/>
                  </a:lnTo>
                  <a:lnTo>
                    <a:pt x="301" y="404"/>
                  </a:lnTo>
                  <a:lnTo>
                    <a:pt x="319" y="395"/>
                  </a:lnTo>
                  <a:lnTo>
                    <a:pt x="336" y="385"/>
                  </a:lnTo>
                  <a:lnTo>
                    <a:pt x="352" y="373"/>
                  </a:lnTo>
                  <a:lnTo>
                    <a:pt x="366" y="359"/>
                  </a:lnTo>
                  <a:lnTo>
                    <a:pt x="379" y="343"/>
                  </a:lnTo>
                  <a:lnTo>
                    <a:pt x="391" y="326"/>
                  </a:lnTo>
                  <a:lnTo>
                    <a:pt x="401" y="309"/>
                  </a:lnTo>
                  <a:lnTo>
                    <a:pt x="409" y="289"/>
                  </a:lnTo>
                  <a:lnTo>
                    <a:pt x="415" y="270"/>
                  </a:lnTo>
                  <a:lnTo>
                    <a:pt x="418" y="251"/>
                  </a:lnTo>
                  <a:lnTo>
                    <a:pt x="420" y="230"/>
                  </a:lnTo>
                  <a:lnTo>
                    <a:pt x="420" y="210"/>
                  </a:lnTo>
                  <a:lnTo>
                    <a:pt x="417" y="189"/>
                  </a:lnTo>
                  <a:lnTo>
                    <a:pt x="414" y="168"/>
                  </a:lnTo>
                  <a:lnTo>
                    <a:pt x="408" y="149"/>
                  </a:lnTo>
                  <a:lnTo>
                    <a:pt x="399" y="130"/>
                  </a:lnTo>
                  <a:lnTo>
                    <a:pt x="390" y="111"/>
                  </a:lnTo>
                  <a:lnTo>
                    <a:pt x="379" y="93"/>
                  </a:lnTo>
                  <a:lnTo>
                    <a:pt x="365" y="76"/>
                  </a:lnTo>
                  <a:lnTo>
                    <a:pt x="351" y="61"/>
                  </a:lnTo>
                  <a:lnTo>
                    <a:pt x="334" y="47"/>
                  </a:lnTo>
                  <a:lnTo>
                    <a:pt x="317" y="35"/>
                  </a:lnTo>
                  <a:lnTo>
                    <a:pt x="299" y="24"/>
                  </a:lnTo>
                  <a:lnTo>
                    <a:pt x="280" y="16"/>
                  </a:lnTo>
                  <a:lnTo>
                    <a:pt x="260" y="8"/>
                  </a:lnTo>
                  <a:lnTo>
                    <a:pt x="240" y="4"/>
                  </a:lnTo>
                  <a:lnTo>
                    <a:pt x="220" y="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6" name="Freeform 127"/>
            <p:cNvSpPr>
              <a:spLocks/>
            </p:cNvSpPr>
            <p:nvPr/>
          </p:nvSpPr>
          <p:spPr bwMode="auto">
            <a:xfrm>
              <a:off x="4694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1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6 w 357"/>
                <a:gd name="T51" fmla="*/ 5 h 357"/>
                <a:gd name="T52" fmla="*/ 8 w 357"/>
                <a:gd name="T53" fmla="*/ 3 h 357"/>
                <a:gd name="T54" fmla="*/ 9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1 w 357"/>
                <a:gd name="T79" fmla="*/ 5 h 357"/>
                <a:gd name="T80" fmla="*/ 33 w 357"/>
                <a:gd name="T81" fmla="*/ 6 h 357"/>
                <a:gd name="T82" fmla="*/ 34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8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8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0" y="356"/>
                  </a:lnTo>
                  <a:lnTo>
                    <a:pt x="152" y="354"/>
                  </a:lnTo>
                  <a:lnTo>
                    <a:pt x="135" y="349"/>
                  </a:lnTo>
                  <a:lnTo>
                    <a:pt x="119" y="343"/>
                  </a:lnTo>
                  <a:lnTo>
                    <a:pt x="103" y="336"/>
                  </a:lnTo>
                  <a:lnTo>
                    <a:pt x="88" y="328"/>
                  </a:lnTo>
                  <a:lnTo>
                    <a:pt x="74" y="317"/>
                  </a:lnTo>
                  <a:lnTo>
                    <a:pt x="59" y="305"/>
                  </a:lnTo>
                  <a:lnTo>
                    <a:pt x="46" y="292"/>
                  </a:lnTo>
                  <a:lnTo>
                    <a:pt x="35" y="278"/>
                  </a:lnTo>
                  <a:lnTo>
                    <a:pt x="26" y="263"/>
                  </a:lnTo>
                  <a:lnTo>
                    <a:pt x="18" y="247"/>
                  </a:lnTo>
                  <a:lnTo>
                    <a:pt x="10" y="231"/>
                  </a:lnTo>
                  <a:lnTo>
                    <a:pt x="5" y="213"/>
                  </a:lnTo>
                  <a:lnTo>
                    <a:pt x="1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5" y="126"/>
                  </a:lnTo>
                  <a:lnTo>
                    <a:pt x="9" y="110"/>
                  </a:lnTo>
                  <a:lnTo>
                    <a:pt x="16" y="94"/>
                  </a:lnTo>
                  <a:lnTo>
                    <a:pt x="24" y="80"/>
                  </a:lnTo>
                  <a:lnTo>
                    <a:pt x="34" y="66"/>
                  </a:lnTo>
                  <a:lnTo>
                    <a:pt x="45" y="52"/>
                  </a:lnTo>
                  <a:lnTo>
                    <a:pt x="58" y="41"/>
                  </a:lnTo>
                  <a:lnTo>
                    <a:pt x="71" y="30"/>
                  </a:lnTo>
                  <a:lnTo>
                    <a:pt x="85" y="21"/>
                  </a:lnTo>
                  <a:lnTo>
                    <a:pt x="101" y="13"/>
                  </a:lnTo>
                  <a:lnTo>
                    <a:pt x="118" y="8"/>
                  </a:lnTo>
                  <a:lnTo>
                    <a:pt x="134" y="4"/>
                  </a:lnTo>
                  <a:lnTo>
                    <a:pt x="151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4" y="4"/>
                  </a:lnTo>
                  <a:lnTo>
                    <a:pt x="221" y="8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9" y="30"/>
                  </a:lnTo>
                  <a:lnTo>
                    <a:pt x="283" y="41"/>
                  </a:lnTo>
                  <a:lnTo>
                    <a:pt x="297" y="52"/>
                  </a:lnTo>
                  <a:lnTo>
                    <a:pt x="310" y="66"/>
                  </a:lnTo>
                  <a:lnTo>
                    <a:pt x="321" y="80"/>
                  </a:lnTo>
                  <a:lnTo>
                    <a:pt x="331" y="94"/>
                  </a:lnTo>
                  <a:lnTo>
                    <a:pt x="339" y="110"/>
                  </a:lnTo>
                  <a:lnTo>
                    <a:pt x="346" y="126"/>
                  </a:lnTo>
                  <a:lnTo>
                    <a:pt x="351" y="143"/>
                  </a:lnTo>
                  <a:lnTo>
                    <a:pt x="354" y="161"/>
                  </a:lnTo>
                  <a:lnTo>
                    <a:pt x="357" y="179"/>
                  </a:lnTo>
                  <a:lnTo>
                    <a:pt x="354" y="214"/>
                  </a:lnTo>
                  <a:lnTo>
                    <a:pt x="346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5" y="326"/>
                  </a:lnTo>
                  <a:lnTo>
                    <a:pt x="257" y="343"/>
                  </a:lnTo>
                  <a:lnTo>
                    <a:pt x="223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7" name="Freeform 128"/>
            <p:cNvSpPr>
              <a:spLocks/>
            </p:cNvSpPr>
            <p:nvPr/>
          </p:nvSpPr>
          <p:spPr bwMode="auto">
            <a:xfrm>
              <a:off x="4701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3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1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3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9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4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5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3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8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3" y="71"/>
                  </a:lnTo>
                  <a:lnTo>
                    <a:pt x="10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5" y="190"/>
                  </a:lnTo>
                  <a:lnTo>
                    <a:pt x="10" y="205"/>
                  </a:lnTo>
                  <a:lnTo>
                    <a:pt x="15" y="219"/>
                  </a:lnTo>
                  <a:lnTo>
                    <a:pt x="23" y="233"/>
                  </a:lnTo>
                  <a:lnTo>
                    <a:pt x="31" y="247"/>
                  </a:lnTo>
                  <a:lnTo>
                    <a:pt x="42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2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6" y="313"/>
                  </a:lnTo>
                  <a:lnTo>
                    <a:pt x="151" y="315"/>
                  </a:lnTo>
                  <a:lnTo>
                    <a:pt x="167" y="316"/>
                  </a:lnTo>
                  <a:lnTo>
                    <a:pt x="182" y="315"/>
                  </a:lnTo>
                  <a:lnTo>
                    <a:pt x="198" y="313"/>
                  </a:lnTo>
                  <a:lnTo>
                    <a:pt x="212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6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2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1" y="128"/>
                  </a:lnTo>
                  <a:lnTo>
                    <a:pt x="306" y="112"/>
                  </a:lnTo>
                  <a:lnTo>
                    <a:pt x="300" y="98"/>
                  </a:lnTo>
                  <a:lnTo>
                    <a:pt x="293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1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8" name="Freeform 129"/>
            <p:cNvSpPr>
              <a:spLocks/>
            </p:cNvSpPr>
            <p:nvPr/>
          </p:nvSpPr>
          <p:spPr bwMode="auto">
            <a:xfrm>
              <a:off x="4712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5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5" y="243"/>
                  </a:lnTo>
                  <a:lnTo>
                    <a:pt x="73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2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7" y="56"/>
                  </a:lnTo>
                  <a:lnTo>
                    <a:pt x="32" y="37"/>
                  </a:lnTo>
                  <a:lnTo>
                    <a:pt x="41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2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1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5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5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69" name="Freeform 130"/>
            <p:cNvSpPr>
              <a:spLocks/>
            </p:cNvSpPr>
            <p:nvPr/>
          </p:nvSpPr>
          <p:spPr bwMode="auto">
            <a:xfrm>
              <a:off x="5116" y="1506"/>
              <a:ext cx="139" cy="140"/>
            </a:xfrm>
            <a:custGeom>
              <a:avLst/>
              <a:gdLst>
                <a:gd name="T0" fmla="*/ 20 w 418"/>
                <a:gd name="T1" fmla="*/ 0 h 419"/>
                <a:gd name="T2" fmla="*/ 15 w 418"/>
                <a:gd name="T3" fmla="*/ 1 h 419"/>
                <a:gd name="T4" fmla="*/ 11 w 418"/>
                <a:gd name="T5" fmla="*/ 3 h 419"/>
                <a:gd name="T6" fmla="*/ 7 w 418"/>
                <a:gd name="T7" fmla="*/ 5 h 419"/>
                <a:gd name="T8" fmla="*/ 4 w 418"/>
                <a:gd name="T9" fmla="*/ 8 h 419"/>
                <a:gd name="T10" fmla="*/ 2 w 418"/>
                <a:gd name="T11" fmla="*/ 12 h 419"/>
                <a:gd name="T12" fmla="*/ 1 w 418"/>
                <a:gd name="T13" fmla="*/ 16 h 419"/>
                <a:gd name="T14" fmla="*/ 0 w 418"/>
                <a:gd name="T15" fmla="*/ 21 h 419"/>
                <a:gd name="T16" fmla="*/ 0 w 418"/>
                <a:gd name="T17" fmla="*/ 26 h 419"/>
                <a:gd name="T18" fmla="*/ 1 w 418"/>
                <a:gd name="T19" fmla="*/ 30 h 419"/>
                <a:gd name="T20" fmla="*/ 3 w 418"/>
                <a:gd name="T21" fmla="*/ 34 h 419"/>
                <a:gd name="T22" fmla="*/ 6 w 418"/>
                <a:gd name="T23" fmla="*/ 38 h 419"/>
                <a:gd name="T24" fmla="*/ 9 w 418"/>
                <a:gd name="T25" fmla="*/ 42 h 419"/>
                <a:gd name="T26" fmla="*/ 13 w 418"/>
                <a:gd name="T27" fmla="*/ 44 h 419"/>
                <a:gd name="T28" fmla="*/ 18 w 418"/>
                <a:gd name="T29" fmla="*/ 46 h 419"/>
                <a:gd name="T30" fmla="*/ 22 w 418"/>
                <a:gd name="T31" fmla="*/ 47 h 419"/>
                <a:gd name="T32" fmla="*/ 27 w 418"/>
                <a:gd name="T33" fmla="*/ 47 h 419"/>
                <a:gd name="T34" fmla="*/ 31 w 418"/>
                <a:gd name="T35" fmla="*/ 46 h 419"/>
                <a:gd name="T36" fmla="*/ 35 w 418"/>
                <a:gd name="T37" fmla="*/ 44 h 419"/>
                <a:gd name="T38" fmla="*/ 39 w 418"/>
                <a:gd name="T39" fmla="*/ 42 h 419"/>
                <a:gd name="T40" fmla="*/ 42 w 418"/>
                <a:gd name="T41" fmla="*/ 38 h 419"/>
                <a:gd name="T42" fmla="*/ 44 w 418"/>
                <a:gd name="T43" fmla="*/ 34 h 419"/>
                <a:gd name="T44" fmla="*/ 46 w 418"/>
                <a:gd name="T45" fmla="*/ 30 h 419"/>
                <a:gd name="T46" fmla="*/ 46 w 418"/>
                <a:gd name="T47" fmla="*/ 26 h 419"/>
                <a:gd name="T48" fmla="*/ 46 w 418"/>
                <a:gd name="T49" fmla="*/ 21 h 419"/>
                <a:gd name="T50" fmla="*/ 45 w 418"/>
                <a:gd name="T51" fmla="*/ 17 h 419"/>
                <a:gd name="T52" fmla="*/ 43 w 418"/>
                <a:gd name="T53" fmla="*/ 12 h 419"/>
                <a:gd name="T54" fmla="*/ 40 w 418"/>
                <a:gd name="T55" fmla="*/ 8 h 419"/>
                <a:gd name="T56" fmla="*/ 37 w 418"/>
                <a:gd name="T57" fmla="*/ 5 h 419"/>
                <a:gd name="T58" fmla="*/ 33 w 418"/>
                <a:gd name="T59" fmla="*/ 3 h 419"/>
                <a:gd name="T60" fmla="*/ 29 w 418"/>
                <a:gd name="T61" fmla="*/ 1 h 419"/>
                <a:gd name="T62" fmla="*/ 24 w 418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8"/>
                <a:gd name="T97" fmla="*/ 0 h 419"/>
                <a:gd name="T98" fmla="*/ 418 w 418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8" h="419">
                  <a:moveTo>
                    <a:pt x="197" y="0"/>
                  </a:moveTo>
                  <a:lnTo>
                    <a:pt x="176" y="1"/>
                  </a:lnTo>
                  <a:lnTo>
                    <a:pt x="155" y="5"/>
                  </a:lnTo>
                  <a:lnTo>
                    <a:pt x="135" y="10"/>
                  </a:lnTo>
                  <a:lnTo>
                    <a:pt x="116" y="17"/>
                  </a:lnTo>
                  <a:lnTo>
                    <a:pt x="98" y="25"/>
                  </a:lnTo>
                  <a:lnTo>
                    <a:pt x="82" y="36"/>
                  </a:lnTo>
                  <a:lnTo>
                    <a:pt x="66" y="48"/>
                  </a:lnTo>
                  <a:lnTo>
                    <a:pt x="52" y="62"/>
                  </a:lnTo>
                  <a:lnTo>
                    <a:pt x="40" y="76"/>
                  </a:lnTo>
                  <a:lnTo>
                    <a:pt x="28" y="93"/>
                  </a:lnTo>
                  <a:lnTo>
                    <a:pt x="19" y="110"/>
                  </a:lnTo>
                  <a:lnTo>
                    <a:pt x="11" y="129"/>
                  </a:lnTo>
                  <a:lnTo>
                    <a:pt x="5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5" y="251"/>
                  </a:lnTo>
                  <a:lnTo>
                    <a:pt x="11" y="270"/>
                  </a:lnTo>
                  <a:lnTo>
                    <a:pt x="20" y="289"/>
                  </a:lnTo>
                  <a:lnTo>
                    <a:pt x="29" y="309"/>
                  </a:lnTo>
                  <a:lnTo>
                    <a:pt x="40" y="326"/>
                  </a:lnTo>
                  <a:lnTo>
                    <a:pt x="54" y="343"/>
                  </a:lnTo>
                  <a:lnTo>
                    <a:pt x="69" y="359"/>
                  </a:lnTo>
                  <a:lnTo>
                    <a:pt x="85" y="373"/>
                  </a:lnTo>
                  <a:lnTo>
                    <a:pt x="102" y="385"/>
                  </a:lnTo>
                  <a:lnTo>
                    <a:pt x="120" y="395"/>
                  </a:lnTo>
                  <a:lnTo>
                    <a:pt x="139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199" y="418"/>
                  </a:lnTo>
                  <a:lnTo>
                    <a:pt x="221" y="419"/>
                  </a:lnTo>
                  <a:lnTo>
                    <a:pt x="241" y="418"/>
                  </a:lnTo>
                  <a:lnTo>
                    <a:pt x="261" y="416"/>
                  </a:lnTo>
                  <a:lnTo>
                    <a:pt x="282" y="411"/>
                  </a:lnTo>
                  <a:lnTo>
                    <a:pt x="301" y="404"/>
                  </a:lnTo>
                  <a:lnTo>
                    <a:pt x="317" y="395"/>
                  </a:lnTo>
                  <a:lnTo>
                    <a:pt x="335" y="385"/>
                  </a:lnTo>
                  <a:lnTo>
                    <a:pt x="351" y="373"/>
                  </a:lnTo>
                  <a:lnTo>
                    <a:pt x="365" y="359"/>
                  </a:lnTo>
                  <a:lnTo>
                    <a:pt x="378" y="343"/>
                  </a:lnTo>
                  <a:lnTo>
                    <a:pt x="390" y="326"/>
                  </a:lnTo>
                  <a:lnTo>
                    <a:pt x="399" y="309"/>
                  </a:lnTo>
                  <a:lnTo>
                    <a:pt x="408" y="289"/>
                  </a:lnTo>
                  <a:lnTo>
                    <a:pt x="414" y="270"/>
                  </a:lnTo>
                  <a:lnTo>
                    <a:pt x="417" y="251"/>
                  </a:lnTo>
                  <a:lnTo>
                    <a:pt x="418" y="230"/>
                  </a:lnTo>
                  <a:lnTo>
                    <a:pt x="418" y="210"/>
                  </a:lnTo>
                  <a:lnTo>
                    <a:pt x="416" y="189"/>
                  </a:lnTo>
                  <a:lnTo>
                    <a:pt x="412" y="168"/>
                  </a:lnTo>
                  <a:lnTo>
                    <a:pt x="406" y="149"/>
                  </a:lnTo>
                  <a:lnTo>
                    <a:pt x="398" y="130"/>
                  </a:lnTo>
                  <a:lnTo>
                    <a:pt x="389" y="111"/>
                  </a:lnTo>
                  <a:lnTo>
                    <a:pt x="378" y="93"/>
                  </a:lnTo>
                  <a:lnTo>
                    <a:pt x="364" y="76"/>
                  </a:lnTo>
                  <a:lnTo>
                    <a:pt x="349" y="61"/>
                  </a:lnTo>
                  <a:lnTo>
                    <a:pt x="333" y="47"/>
                  </a:lnTo>
                  <a:lnTo>
                    <a:pt x="316" y="35"/>
                  </a:lnTo>
                  <a:lnTo>
                    <a:pt x="298" y="24"/>
                  </a:lnTo>
                  <a:lnTo>
                    <a:pt x="279" y="16"/>
                  </a:lnTo>
                  <a:lnTo>
                    <a:pt x="259" y="8"/>
                  </a:lnTo>
                  <a:lnTo>
                    <a:pt x="239" y="4"/>
                  </a:lnTo>
                  <a:lnTo>
                    <a:pt x="218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70" name="Freeform 131"/>
            <p:cNvSpPr>
              <a:spLocks/>
            </p:cNvSpPr>
            <p:nvPr/>
          </p:nvSpPr>
          <p:spPr bwMode="auto">
            <a:xfrm>
              <a:off x="5126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2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7 w 357"/>
                <a:gd name="T51" fmla="*/ 5 h 357"/>
                <a:gd name="T52" fmla="*/ 8 w 357"/>
                <a:gd name="T53" fmla="*/ 3 h 357"/>
                <a:gd name="T54" fmla="*/ 10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2 w 357"/>
                <a:gd name="T79" fmla="*/ 5 h 357"/>
                <a:gd name="T80" fmla="*/ 33 w 357"/>
                <a:gd name="T81" fmla="*/ 6 h 357"/>
                <a:gd name="T82" fmla="*/ 35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9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9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1" y="356"/>
                  </a:lnTo>
                  <a:lnTo>
                    <a:pt x="153" y="354"/>
                  </a:lnTo>
                  <a:lnTo>
                    <a:pt x="136" y="349"/>
                  </a:lnTo>
                  <a:lnTo>
                    <a:pt x="119" y="343"/>
                  </a:lnTo>
                  <a:lnTo>
                    <a:pt x="104" y="336"/>
                  </a:lnTo>
                  <a:lnTo>
                    <a:pt x="89" y="328"/>
                  </a:lnTo>
                  <a:lnTo>
                    <a:pt x="74" y="317"/>
                  </a:lnTo>
                  <a:lnTo>
                    <a:pt x="60" y="305"/>
                  </a:lnTo>
                  <a:lnTo>
                    <a:pt x="47" y="292"/>
                  </a:lnTo>
                  <a:lnTo>
                    <a:pt x="36" y="278"/>
                  </a:lnTo>
                  <a:lnTo>
                    <a:pt x="27" y="263"/>
                  </a:lnTo>
                  <a:lnTo>
                    <a:pt x="18" y="247"/>
                  </a:lnTo>
                  <a:lnTo>
                    <a:pt x="11" y="231"/>
                  </a:lnTo>
                  <a:lnTo>
                    <a:pt x="5" y="213"/>
                  </a:lnTo>
                  <a:lnTo>
                    <a:pt x="2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2" y="143"/>
                  </a:lnTo>
                  <a:lnTo>
                    <a:pt x="5" y="126"/>
                  </a:lnTo>
                  <a:lnTo>
                    <a:pt x="10" y="110"/>
                  </a:lnTo>
                  <a:lnTo>
                    <a:pt x="17" y="94"/>
                  </a:lnTo>
                  <a:lnTo>
                    <a:pt x="24" y="80"/>
                  </a:lnTo>
                  <a:lnTo>
                    <a:pt x="35" y="66"/>
                  </a:lnTo>
                  <a:lnTo>
                    <a:pt x="46" y="52"/>
                  </a:lnTo>
                  <a:lnTo>
                    <a:pt x="59" y="41"/>
                  </a:lnTo>
                  <a:lnTo>
                    <a:pt x="72" y="30"/>
                  </a:lnTo>
                  <a:lnTo>
                    <a:pt x="86" y="21"/>
                  </a:lnTo>
                  <a:lnTo>
                    <a:pt x="102" y="13"/>
                  </a:lnTo>
                  <a:lnTo>
                    <a:pt x="118" y="8"/>
                  </a:lnTo>
                  <a:lnTo>
                    <a:pt x="135" y="4"/>
                  </a:lnTo>
                  <a:lnTo>
                    <a:pt x="152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5" y="4"/>
                  </a:lnTo>
                  <a:lnTo>
                    <a:pt x="222" y="8"/>
                  </a:lnTo>
                  <a:lnTo>
                    <a:pt x="238" y="13"/>
                  </a:lnTo>
                  <a:lnTo>
                    <a:pt x="254" y="21"/>
                  </a:lnTo>
                  <a:lnTo>
                    <a:pt x="269" y="30"/>
                  </a:lnTo>
                  <a:lnTo>
                    <a:pt x="284" y="41"/>
                  </a:lnTo>
                  <a:lnTo>
                    <a:pt x="298" y="52"/>
                  </a:lnTo>
                  <a:lnTo>
                    <a:pt x="311" y="66"/>
                  </a:lnTo>
                  <a:lnTo>
                    <a:pt x="322" y="80"/>
                  </a:lnTo>
                  <a:lnTo>
                    <a:pt x="331" y="94"/>
                  </a:lnTo>
                  <a:lnTo>
                    <a:pt x="340" y="110"/>
                  </a:lnTo>
                  <a:lnTo>
                    <a:pt x="347" y="126"/>
                  </a:lnTo>
                  <a:lnTo>
                    <a:pt x="351" y="143"/>
                  </a:lnTo>
                  <a:lnTo>
                    <a:pt x="355" y="161"/>
                  </a:lnTo>
                  <a:lnTo>
                    <a:pt x="357" y="179"/>
                  </a:lnTo>
                  <a:lnTo>
                    <a:pt x="355" y="214"/>
                  </a:lnTo>
                  <a:lnTo>
                    <a:pt x="347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6" y="326"/>
                  </a:lnTo>
                  <a:lnTo>
                    <a:pt x="257" y="343"/>
                  </a:lnTo>
                  <a:lnTo>
                    <a:pt x="224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71" name="Freeform 132"/>
            <p:cNvSpPr>
              <a:spLocks/>
            </p:cNvSpPr>
            <p:nvPr/>
          </p:nvSpPr>
          <p:spPr bwMode="auto">
            <a:xfrm>
              <a:off x="5133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2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0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2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8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3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4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2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7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2" y="71"/>
                  </a:lnTo>
                  <a:lnTo>
                    <a:pt x="9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4" y="190"/>
                  </a:lnTo>
                  <a:lnTo>
                    <a:pt x="9" y="205"/>
                  </a:lnTo>
                  <a:lnTo>
                    <a:pt x="15" y="219"/>
                  </a:lnTo>
                  <a:lnTo>
                    <a:pt x="22" y="233"/>
                  </a:lnTo>
                  <a:lnTo>
                    <a:pt x="31" y="247"/>
                  </a:lnTo>
                  <a:lnTo>
                    <a:pt x="41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1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5" y="313"/>
                  </a:lnTo>
                  <a:lnTo>
                    <a:pt x="151" y="315"/>
                  </a:lnTo>
                  <a:lnTo>
                    <a:pt x="166" y="316"/>
                  </a:lnTo>
                  <a:lnTo>
                    <a:pt x="182" y="315"/>
                  </a:lnTo>
                  <a:lnTo>
                    <a:pt x="197" y="313"/>
                  </a:lnTo>
                  <a:lnTo>
                    <a:pt x="211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5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1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0" y="128"/>
                  </a:lnTo>
                  <a:lnTo>
                    <a:pt x="305" y="112"/>
                  </a:lnTo>
                  <a:lnTo>
                    <a:pt x="300" y="98"/>
                  </a:lnTo>
                  <a:lnTo>
                    <a:pt x="292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0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72" name="Freeform 133"/>
            <p:cNvSpPr>
              <a:spLocks/>
            </p:cNvSpPr>
            <p:nvPr/>
          </p:nvSpPr>
          <p:spPr bwMode="auto">
            <a:xfrm>
              <a:off x="5144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4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4" y="243"/>
                  </a:lnTo>
                  <a:lnTo>
                    <a:pt x="72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1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6" y="56"/>
                  </a:lnTo>
                  <a:lnTo>
                    <a:pt x="32" y="37"/>
                  </a:lnTo>
                  <a:lnTo>
                    <a:pt x="40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1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0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4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4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73" name="Freeform 137"/>
            <p:cNvSpPr>
              <a:spLocks/>
            </p:cNvSpPr>
            <p:nvPr/>
          </p:nvSpPr>
          <p:spPr bwMode="auto">
            <a:xfrm>
              <a:off x="4998" y="1273"/>
              <a:ext cx="46" cy="47"/>
            </a:xfrm>
            <a:custGeom>
              <a:avLst/>
              <a:gdLst>
                <a:gd name="T0" fmla="*/ 7 w 139"/>
                <a:gd name="T1" fmla="*/ 0 h 141"/>
                <a:gd name="T2" fmla="*/ 6 w 139"/>
                <a:gd name="T3" fmla="*/ 0 h 141"/>
                <a:gd name="T4" fmla="*/ 4 w 139"/>
                <a:gd name="T5" fmla="*/ 1 h 141"/>
                <a:gd name="T6" fmla="*/ 3 w 139"/>
                <a:gd name="T7" fmla="*/ 1 h 141"/>
                <a:gd name="T8" fmla="*/ 2 w 139"/>
                <a:gd name="T9" fmla="*/ 2 h 141"/>
                <a:gd name="T10" fmla="*/ 1 w 139"/>
                <a:gd name="T11" fmla="*/ 3 h 141"/>
                <a:gd name="T12" fmla="*/ 0 w 139"/>
                <a:gd name="T13" fmla="*/ 5 h 141"/>
                <a:gd name="T14" fmla="*/ 0 w 139"/>
                <a:gd name="T15" fmla="*/ 6 h 141"/>
                <a:gd name="T16" fmla="*/ 0 w 139"/>
                <a:gd name="T17" fmla="*/ 8 h 141"/>
                <a:gd name="T18" fmla="*/ 0 w 139"/>
                <a:gd name="T19" fmla="*/ 9 h 141"/>
                <a:gd name="T20" fmla="*/ 1 w 139"/>
                <a:gd name="T21" fmla="*/ 11 h 141"/>
                <a:gd name="T22" fmla="*/ 2 w 139"/>
                <a:gd name="T23" fmla="*/ 12 h 141"/>
                <a:gd name="T24" fmla="*/ 3 w 139"/>
                <a:gd name="T25" fmla="*/ 13 h 141"/>
                <a:gd name="T26" fmla="*/ 3 w 139"/>
                <a:gd name="T27" fmla="*/ 14 h 141"/>
                <a:gd name="T28" fmla="*/ 4 w 139"/>
                <a:gd name="T29" fmla="*/ 14 h 141"/>
                <a:gd name="T30" fmla="*/ 4 w 139"/>
                <a:gd name="T31" fmla="*/ 15 h 141"/>
                <a:gd name="T32" fmla="*/ 5 w 139"/>
                <a:gd name="T33" fmla="*/ 15 h 141"/>
                <a:gd name="T34" fmla="*/ 6 w 139"/>
                <a:gd name="T35" fmla="*/ 15 h 141"/>
                <a:gd name="T36" fmla="*/ 7 w 139"/>
                <a:gd name="T37" fmla="*/ 16 h 141"/>
                <a:gd name="T38" fmla="*/ 7 w 139"/>
                <a:gd name="T39" fmla="*/ 16 h 141"/>
                <a:gd name="T40" fmla="*/ 8 w 139"/>
                <a:gd name="T41" fmla="*/ 16 h 141"/>
                <a:gd name="T42" fmla="*/ 9 w 139"/>
                <a:gd name="T43" fmla="*/ 16 h 141"/>
                <a:gd name="T44" fmla="*/ 10 w 139"/>
                <a:gd name="T45" fmla="*/ 16 h 141"/>
                <a:gd name="T46" fmla="*/ 10 w 139"/>
                <a:gd name="T47" fmla="*/ 15 h 141"/>
                <a:gd name="T48" fmla="*/ 11 w 139"/>
                <a:gd name="T49" fmla="*/ 15 h 141"/>
                <a:gd name="T50" fmla="*/ 12 w 139"/>
                <a:gd name="T51" fmla="*/ 15 h 141"/>
                <a:gd name="T52" fmla="*/ 12 w 139"/>
                <a:gd name="T53" fmla="*/ 14 h 141"/>
                <a:gd name="T54" fmla="*/ 13 w 139"/>
                <a:gd name="T55" fmla="*/ 14 h 141"/>
                <a:gd name="T56" fmla="*/ 13 w 139"/>
                <a:gd name="T57" fmla="*/ 13 h 141"/>
                <a:gd name="T58" fmla="*/ 14 w 139"/>
                <a:gd name="T59" fmla="*/ 12 h 141"/>
                <a:gd name="T60" fmla="*/ 15 w 139"/>
                <a:gd name="T61" fmla="*/ 11 h 141"/>
                <a:gd name="T62" fmla="*/ 15 w 139"/>
                <a:gd name="T63" fmla="*/ 9 h 141"/>
                <a:gd name="T64" fmla="*/ 15 w 139"/>
                <a:gd name="T65" fmla="*/ 8 h 141"/>
                <a:gd name="T66" fmla="*/ 15 w 139"/>
                <a:gd name="T67" fmla="*/ 6 h 141"/>
                <a:gd name="T68" fmla="*/ 15 w 139"/>
                <a:gd name="T69" fmla="*/ 5 h 141"/>
                <a:gd name="T70" fmla="*/ 14 w 139"/>
                <a:gd name="T71" fmla="*/ 3 h 141"/>
                <a:gd name="T72" fmla="*/ 13 w 139"/>
                <a:gd name="T73" fmla="*/ 2 h 141"/>
                <a:gd name="T74" fmla="*/ 12 w 139"/>
                <a:gd name="T75" fmla="*/ 2 h 141"/>
                <a:gd name="T76" fmla="*/ 12 w 139"/>
                <a:gd name="T77" fmla="*/ 1 h 141"/>
                <a:gd name="T78" fmla="*/ 11 w 139"/>
                <a:gd name="T79" fmla="*/ 1 h 141"/>
                <a:gd name="T80" fmla="*/ 10 w 139"/>
                <a:gd name="T81" fmla="*/ 1 h 141"/>
                <a:gd name="T82" fmla="*/ 9 w 139"/>
                <a:gd name="T83" fmla="*/ 0 h 141"/>
                <a:gd name="T84" fmla="*/ 9 w 139"/>
                <a:gd name="T85" fmla="*/ 0 h 141"/>
                <a:gd name="T86" fmla="*/ 8 w 139"/>
                <a:gd name="T87" fmla="*/ 0 h 141"/>
                <a:gd name="T88" fmla="*/ 7 w 139"/>
                <a:gd name="T89" fmla="*/ 0 h 1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9"/>
                <a:gd name="T136" fmla="*/ 0 h 141"/>
                <a:gd name="T137" fmla="*/ 139 w 139"/>
                <a:gd name="T138" fmla="*/ 141 h 1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9" h="141">
                  <a:moveTo>
                    <a:pt x="65" y="0"/>
                  </a:moveTo>
                  <a:lnTo>
                    <a:pt x="51" y="1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8" y="20"/>
                  </a:lnTo>
                  <a:lnTo>
                    <a:pt x="9" y="31"/>
                  </a:lnTo>
                  <a:lnTo>
                    <a:pt x="4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2" y="85"/>
                  </a:lnTo>
                  <a:lnTo>
                    <a:pt x="7" y="97"/>
                  </a:lnTo>
                  <a:lnTo>
                    <a:pt x="14" y="109"/>
                  </a:lnTo>
                  <a:lnTo>
                    <a:pt x="23" y="119"/>
                  </a:lnTo>
                  <a:lnTo>
                    <a:pt x="29" y="124"/>
                  </a:lnTo>
                  <a:lnTo>
                    <a:pt x="34" y="128"/>
                  </a:lnTo>
                  <a:lnTo>
                    <a:pt x="40" y="132"/>
                  </a:lnTo>
                  <a:lnTo>
                    <a:pt x="46" y="135"/>
                  </a:lnTo>
                  <a:lnTo>
                    <a:pt x="54" y="137"/>
                  </a:lnTo>
                  <a:lnTo>
                    <a:pt x="59" y="140"/>
                  </a:lnTo>
                  <a:lnTo>
                    <a:pt x="67" y="141"/>
                  </a:lnTo>
                  <a:lnTo>
                    <a:pt x="74" y="141"/>
                  </a:lnTo>
                  <a:lnTo>
                    <a:pt x="81" y="141"/>
                  </a:lnTo>
                  <a:lnTo>
                    <a:pt x="87" y="140"/>
                  </a:lnTo>
                  <a:lnTo>
                    <a:pt x="94" y="137"/>
                  </a:lnTo>
                  <a:lnTo>
                    <a:pt x="100" y="135"/>
                  </a:lnTo>
                  <a:lnTo>
                    <a:pt x="106" y="132"/>
                  </a:lnTo>
                  <a:lnTo>
                    <a:pt x="112" y="128"/>
                  </a:lnTo>
                  <a:lnTo>
                    <a:pt x="117" y="124"/>
                  </a:lnTo>
                  <a:lnTo>
                    <a:pt x="121" y="119"/>
                  </a:lnTo>
                  <a:lnTo>
                    <a:pt x="130" y="109"/>
                  </a:lnTo>
                  <a:lnTo>
                    <a:pt x="136" y="97"/>
                  </a:lnTo>
                  <a:lnTo>
                    <a:pt x="139" y="85"/>
                  </a:lnTo>
                  <a:lnTo>
                    <a:pt x="139" y="70"/>
                  </a:lnTo>
                  <a:lnTo>
                    <a:pt x="137" y="56"/>
                  </a:lnTo>
                  <a:lnTo>
                    <a:pt x="133" y="43"/>
                  </a:lnTo>
                  <a:lnTo>
                    <a:pt x="126" y="31"/>
                  </a:lnTo>
                  <a:lnTo>
                    <a:pt x="117" y="20"/>
                  </a:lnTo>
                  <a:lnTo>
                    <a:pt x="111" y="16"/>
                  </a:lnTo>
                  <a:lnTo>
                    <a:pt x="105" y="12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3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74" name="Freeform 138"/>
            <p:cNvSpPr>
              <a:spLocks/>
            </p:cNvSpPr>
            <p:nvPr/>
          </p:nvSpPr>
          <p:spPr bwMode="auto">
            <a:xfrm>
              <a:off x="5002" y="1278"/>
              <a:ext cx="37" cy="37"/>
            </a:xfrm>
            <a:custGeom>
              <a:avLst/>
              <a:gdLst>
                <a:gd name="T0" fmla="*/ 7 w 111"/>
                <a:gd name="T1" fmla="*/ 12 h 112"/>
                <a:gd name="T2" fmla="*/ 6 w 111"/>
                <a:gd name="T3" fmla="*/ 12 h 112"/>
                <a:gd name="T4" fmla="*/ 5 w 111"/>
                <a:gd name="T5" fmla="*/ 12 h 112"/>
                <a:gd name="T6" fmla="*/ 5 w 111"/>
                <a:gd name="T7" fmla="*/ 12 h 112"/>
                <a:gd name="T8" fmla="*/ 4 w 111"/>
                <a:gd name="T9" fmla="*/ 12 h 112"/>
                <a:gd name="T10" fmla="*/ 4 w 111"/>
                <a:gd name="T11" fmla="*/ 12 h 112"/>
                <a:gd name="T12" fmla="*/ 3 w 111"/>
                <a:gd name="T13" fmla="*/ 11 h 112"/>
                <a:gd name="T14" fmla="*/ 3 w 111"/>
                <a:gd name="T15" fmla="*/ 11 h 112"/>
                <a:gd name="T16" fmla="*/ 2 w 111"/>
                <a:gd name="T17" fmla="*/ 11 h 112"/>
                <a:gd name="T18" fmla="*/ 1 w 111"/>
                <a:gd name="T19" fmla="*/ 10 h 112"/>
                <a:gd name="T20" fmla="*/ 1 w 111"/>
                <a:gd name="T21" fmla="*/ 9 h 112"/>
                <a:gd name="T22" fmla="*/ 0 w 111"/>
                <a:gd name="T23" fmla="*/ 7 h 112"/>
                <a:gd name="T24" fmla="*/ 0 w 111"/>
                <a:gd name="T25" fmla="*/ 6 h 112"/>
                <a:gd name="T26" fmla="*/ 0 w 111"/>
                <a:gd name="T27" fmla="*/ 5 h 112"/>
                <a:gd name="T28" fmla="*/ 0 w 111"/>
                <a:gd name="T29" fmla="*/ 4 h 112"/>
                <a:gd name="T30" fmla="*/ 1 w 111"/>
                <a:gd name="T31" fmla="*/ 3 h 112"/>
                <a:gd name="T32" fmla="*/ 2 w 111"/>
                <a:gd name="T33" fmla="*/ 2 h 112"/>
                <a:gd name="T34" fmla="*/ 2 w 111"/>
                <a:gd name="T35" fmla="*/ 2 h 112"/>
                <a:gd name="T36" fmla="*/ 3 w 111"/>
                <a:gd name="T37" fmla="*/ 1 h 112"/>
                <a:gd name="T38" fmla="*/ 3 w 111"/>
                <a:gd name="T39" fmla="*/ 1 h 112"/>
                <a:gd name="T40" fmla="*/ 3 w 111"/>
                <a:gd name="T41" fmla="*/ 1 h 112"/>
                <a:gd name="T42" fmla="*/ 4 w 111"/>
                <a:gd name="T43" fmla="*/ 0 h 112"/>
                <a:gd name="T44" fmla="*/ 5 w 111"/>
                <a:gd name="T45" fmla="*/ 0 h 112"/>
                <a:gd name="T46" fmla="*/ 5 w 111"/>
                <a:gd name="T47" fmla="*/ 0 h 112"/>
                <a:gd name="T48" fmla="*/ 6 w 111"/>
                <a:gd name="T49" fmla="*/ 0 h 112"/>
                <a:gd name="T50" fmla="*/ 7 w 111"/>
                <a:gd name="T51" fmla="*/ 0 h 112"/>
                <a:gd name="T52" fmla="*/ 7 w 111"/>
                <a:gd name="T53" fmla="*/ 0 h 112"/>
                <a:gd name="T54" fmla="*/ 8 w 111"/>
                <a:gd name="T55" fmla="*/ 0 h 112"/>
                <a:gd name="T56" fmla="*/ 8 w 111"/>
                <a:gd name="T57" fmla="*/ 1 h 112"/>
                <a:gd name="T58" fmla="*/ 9 w 111"/>
                <a:gd name="T59" fmla="*/ 1 h 112"/>
                <a:gd name="T60" fmla="*/ 9 w 111"/>
                <a:gd name="T61" fmla="*/ 1 h 112"/>
                <a:gd name="T62" fmla="*/ 10 w 111"/>
                <a:gd name="T63" fmla="*/ 2 h 112"/>
                <a:gd name="T64" fmla="*/ 10 w 111"/>
                <a:gd name="T65" fmla="*/ 2 h 112"/>
                <a:gd name="T66" fmla="*/ 11 w 111"/>
                <a:gd name="T67" fmla="*/ 3 h 112"/>
                <a:gd name="T68" fmla="*/ 12 w 111"/>
                <a:gd name="T69" fmla="*/ 4 h 112"/>
                <a:gd name="T70" fmla="*/ 12 w 111"/>
                <a:gd name="T71" fmla="*/ 5 h 112"/>
                <a:gd name="T72" fmla="*/ 12 w 111"/>
                <a:gd name="T73" fmla="*/ 6 h 112"/>
                <a:gd name="T74" fmla="*/ 12 w 111"/>
                <a:gd name="T75" fmla="*/ 7 h 112"/>
                <a:gd name="T76" fmla="*/ 12 w 111"/>
                <a:gd name="T77" fmla="*/ 9 h 112"/>
                <a:gd name="T78" fmla="*/ 12 w 111"/>
                <a:gd name="T79" fmla="*/ 10 h 112"/>
                <a:gd name="T80" fmla="*/ 11 w 111"/>
                <a:gd name="T81" fmla="*/ 11 h 112"/>
                <a:gd name="T82" fmla="*/ 10 w 111"/>
                <a:gd name="T83" fmla="*/ 11 h 112"/>
                <a:gd name="T84" fmla="*/ 9 w 111"/>
                <a:gd name="T85" fmla="*/ 12 h 112"/>
                <a:gd name="T86" fmla="*/ 8 w 111"/>
                <a:gd name="T87" fmla="*/ 12 h 112"/>
                <a:gd name="T88" fmla="*/ 7 w 111"/>
                <a:gd name="T89" fmla="*/ 12 h 1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112"/>
                <a:gd name="T137" fmla="*/ 111 w 111"/>
                <a:gd name="T138" fmla="*/ 112 h 1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112">
                  <a:moveTo>
                    <a:pt x="59" y="112"/>
                  </a:moveTo>
                  <a:lnTo>
                    <a:pt x="54" y="112"/>
                  </a:lnTo>
                  <a:lnTo>
                    <a:pt x="48" y="111"/>
                  </a:lnTo>
                  <a:lnTo>
                    <a:pt x="43" y="110"/>
                  </a:lnTo>
                  <a:lnTo>
                    <a:pt x="37" y="108"/>
                  </a:lnTo>
                  <a:lnTo>
                    <a:pt x="32" y="105"/>
                  </a:lnTo>
                  <a:lnTo>
                    <a:pt x="28" y="103"/>
                  </a:lnTo>
                  <a:lnTo>
                    <a:pt x="23" y="99"/>
                  </a:lnTo>
                  <a:lnTo>
                    <a:pt x="18" y="96"/>
                  </a:lnTo>
                  <a:lnTo>
                    <a:pt x="11" y="87"/>
                  </a:lnTo>
                  <a:lnTo>
                    <a:pt x="5" y="78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0"/>
                  </a:lnTo>
                  <a:lnTo>
                    <a:pt x="88" y="14"/>
                  </a:lnTo>
                  <a:lnTo>
                    <a:pt x="93" y="17"/>
                  </a:lnTo>
                  <a:lnTo>
                    <a:pt x="100" y="25"/>
                  </a:lnTo>
                  <a:lnTo>
                    <a:pt x="106" y="35"/>
                  </a:lnTo>
                  <a:lnTo>
                    <a:pt x="110" y="46"/>
                  </a:lnTo>
                  <a:lnTo>
                    <a:pt x="111" y="56"/>
                  </a:lnTo>
                  <a:lnTo>
                    <a:pt x="111" y="67"/>
                  </a:lnTo>
                  <a:lnTo>
                    <a:pt x="109" y="78"/>
                  </a:lnTo>
                  <a:lnTo>
                    <a:pt x="104" y="87"/>
                  </a:lnTo>
                  <a:lnTo>
                    <a:pt x="98" y="96"/>
                  </a:lnTo>
                  <a:lnTo>
                    <a:pt x="89" y="103"/>
                  </a:lnTo>
                  <a:lnTo>
                    <a:pt x="80" y="108"/>
                  </a:lnTo>
                  <a:lnTo>
                    <a:pt x="69" y="111"/>
                  </a:lnTo>
                  <a:lnTo>
                    <a:pt x="59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75" name="Freeform 139"/>
            <p:cNvSpPr>
              <a:spLocks/>
            </p:cNvSpPr>
            <p:nvPr/>
          </p:nvSpPr>
          <p:spPr bwMode="auto">
            <a:xfrm>
              <a:off x="5010" y="1283"/>
              <a:ext cx="18" cy="27"/>
            </a:xfrm>
            <a:custGeom>
              <a:avLst/>
              <a:gdLst>
                <a:gd name="T0" fmla="*/ 1 w 53"/>
                <a:gd name="T1" fmla="*/ 1 h 83"/>
                <a:gd name="T2" fmla="*/ 0 w 53"/>
                <a:gd name="T3" fmla="*/ 2 h 83"/>
                <a:gd name="T4" fmla="*/ 0 w 53"/>
                <a:gd name="T5" fmla="*/ 2 h 83"/>
                <a:gd name="T6" fmla="*/ 0 w 53"/>
                <a:gd name="T7" fmla="*/ 2 h 83"/>
                <a:gd name="T8" fmla="*/ 0 w 53"/>
                <a:gd name="T9" fmla="*/ 2 h 83"/>
                <a:gd name="T10" fmla="*/ 0 w 53"/>
                <a:gd name="T11" fmla="*/ 4 h 83"/>
                <a:gd name="T12" fmla="*/ 2 w 53"/>
                <a:gd name="T13" fmla="*/ 4 h 83"/>
                <a:gd name="T14" fmla="*/ 3 w 53"/>
                <a:gd name="T15" fmla="*/ 9 h 83"/>
                <a:gd name="T16" fmla="*/ 6 w 53"/>
                <a:gd name="T17" fmla="*/ 9 h 83"/>
                <a:gd name="T18" fmla="*/ 6 w 53"/>
                <a:gd name="T19" fmla="*/ 0 h 83"/>
                <a:gd name="T20" fmla="*/ 2 w 53"/>
                <a:gd name="T21" fmla="*/ 0 h 83"/>
                <a:gd name="T22" fmla="*/ 2 w 53"/>
                <a:gd name="T23" fmla="*/ 0 h 83"/>
                <a:gd name="T24" fmla="*/ 2 w 53"/>
                <a:gd name="T25" fmla="*/ 1 h 83"/>
                <a:gd name="T26" fmla="*/ 1 w 53"/>
                <a:gd name="T27" fmla="*/ 1 h 83"/>
                <a:gd name="T28" fmla="*/ 1 w 53"/>
                <a:gd name="T29" fmla="*/ 1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83"/>
                <a:gd name="T47" fmla="*/ 53 w 53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83">
                  <a:moveTo>
                    <a:pt x="6" y="13"/>
                  </a:moveTo>
                  <a:lnTo>
                    <a:pt x="3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38"/>
                  </a:lnTo>
                  <a:lnTo>
                    <a:pt x="21" y="35"/>
                  </a:lnTo>
                  <a:lnTo>
                    <a:pt x="24" y="82"/>
                  </a:lnTo>
                  <a:lnTo>
                    <a:pt x="53" y="83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76" name="Freeform 140"/>
            <p:cNvSpPr>
              <a:spLocks/>
            </p:cNvSpPr>
            <p:nvPr/>
          </p:nvSpPr>
          <p:spPr bwMode="auto">
            <a:xfrm>
              <a:off x="4949" y="1353"/>
              <a:ext cx="26" cy="20"/>
            </a:xfrm>
            <a:custGeom>
              <a:avLst/>
              <a:gdLst>
                <a:gd name="T0" fmla="*/ 0 w 77"/>
                <a:gd name="T1" fmla="*/ 3 h 60"/>
                <a:gd name="T2" fmla="*/ 0 w 77"/>
                <a:gd name="T3" fmla="*/ 3 h 60"/>
                <a:gd name="T4" fmla="*/ 1 w 77"/>
                <a:gd name="T5" fmla="*/ 3 h 60"/>
                <a:gd name="T6" fmla="*/ 1 w 77"/>
                <a:gd name="T7" fmla="*/ 3 h 60"/>
                <a:gd name="T8" fmla="*/ 2 w 77"/>
                <a:gd name="T9" fmla="*/ 3 h 60"/>
                <a:gd name="T10" fmla="*/ 3 w 77"/>
                <a:gd name="T11" fmla="*/ 3 h 60"/>
                <a:gd name="T12" fmla="*/ 4 w 77"/>
                <a:gd name="T13" fmla="*/ 3 h 60"/>
                <a:gd name="T14" fmla="*/ 5 w 77"/>
                <a:gd name="T15" fmla="*/ 3 h 60"/>
                <a:gd name="T16" fmla="*/ 6 w 77"/>
                <a:gd name="T17" fmla="*/ 3 h 60"/>
                <a:gd name="T18" fmla="*/ 7 w 77"/>
                <a:gd name="T19" fmla="*/ 2 h 60"/>
                <a:gd name="T20" fmla="*/ 8 w 77"/>
                <a:gd name="T21" fmla="*/ 1 h 60"/>
                <a:gd name="T22" fmla="*/ 9 w 77"/>
                <a:gd name="T23" fmla="*/ 0 h 60"/>
                <a:gd name="T24" fmla="*/ 9 w 77"/>
                <a:gd name="T25" fmla="*/ 0 h 60"/>
                <a:gd name="T26" fmla="*/ 9 w 77"/>
                <a:gd name="T27" fmla="*/ 1 h 60"/>
                <a:gd name="T28" fmla="*/ 8 w 77"/>
                <a:gd name="T29" fmla="*/ 3 h 60"/>
                <a:gd name="T30" fmla="*/ 7 w 77"/>
                <a:gd name="T31" fmla="*/ 6 h 60"/>
                <a:gd name="T32" fmla="*/ 6 w 77"/>
                <a:gd name="T33" fmla="*/ 7 h 60"/>
                <a:gd name="T34" fmla="*/ 4 w 77"/>
                <a:gd name="T35" fmla="*/ 6 h 60"/>
                <a:gd name="T36" fmla="*/ 3 w 77"/>
                <a:gd name="T37" fmla="*/ 6 h 60"/>
                <a:gd name="T38" fmla="*/ 2 w 77"/>
                <a:gd name="T39" fmla="*/ 5 h 60"/>
                <a:gd name="T40" fmla="*/ 2 w 77"/>
                <a:gd name="T41" fmla="*/ 5 h 60"/>
                <a:gd name="T42" fmla="*/ 1 w 77"/>
                <a:gd name="T43" fmla="*/ 4 h 60"/>
                <a:gd name="T44" fmla="*/ 0 w 77"/>
                <a:gd name="T45" fmla="*/ 3 h 60"/>
                <a:gd name="T46" fmla="*/ 0 w 77"/>
                <a:gd name="T47" fmla="*/ 3 h 60"/>
                <a:gd name="T48" fmla="*/ 0 w 77"/>
                <a:gd name="T49" fmla="*/ 3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7"/>
                <a:gd name="T76" fmla="*/ 0 h 60"/>
                <a:gd name="T77" fmla="*/ 77 w 77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7" h="60">
                  <a:moveTo>
                    <a:pt x="0" y="25"/>
                  </a:moveTo>
                  <a:lnTo>
                    <a:pt x="1" y="25"/>
                  </a:lnTo>
                  <a:lnTo>
                    <a:pt x="5" y="27"/>
                  </a:lnTo>
                  <a:lnTo>
                    <a:pt x="11" y="29"/>
                  </a:lnTo>
                  <a:lnTo>
                    <a:pt x="18" y="30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43" y="29"/>
                  </a:lnTo>
                  <a:lnTo>
                    <a:pt x="50" y="25"/>
                  </a:lnTo>
                  <a:lnTo>
                    <a:pt x="62" y="16"/>
                  </a:lnTo>
                  <a:lnTo>
                    <a:pt x="70" y="9"/>
                  </a:lnTo>
                  <a:lnTo>
                    <a:pt x="76" y="3"/>
                  </a:lnTo>
                  <a:lnTo>
                    <a:pt x="77" y="0"/>
                  </a:lnTo>
                  <a:lnTo>
                    <a:pt x="76" y="10"/>
                  </a:lnTo>
                  <a:lnTo>
                    <a:pt x="72" y="31"/>
                  </a:lnTo>
                  <a:lnTo>
                    <a:pt x="64" y="52"/>
                  </a:lnTo>
                  <a:lnTo>
                    <a:pt x="49" y="60"/>
                  </a:lnTo>
                  <a:lnTo>
                    <a:pt x="39" y="58"/>
                  </a:lnTo>
                  <a:lnTo>
                    <a:pt x="31" y="54"/>
                  </a:lnTo>
                  <a:lnTo>
                    <a:pt x="22" y="48"/>
                  </a:lnTo>
                  <a:lnTo>
                    <a:pt x="15" y="42"/>
                  </a:lnTo>
                  <a:lnTo>
                    <a:pt x="8" y="36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</p:grpSp>
      <p:grpSp>
        <p:nvGrpSpPr>
          <p:cNvPr id="21515" name="Group 111"/>
          <p:cNvGrpSpPr>
            <a:grpSpLocks noChangeAspect="1"/>
          </p:cNvGrpSpPr>
          <p:nvPr/>
        </p:nvGrpSpPr>
        <p:grpSpPr bwMode="auto">
          <a:xfrm>
            <a:off x="3756025" y="3289300"/>
            <a:ext cx="677863" cy="425450"/>
            <a:chOff x="4561" y="1194"/>
            <a:chExt cx="794" cy="499"/>
          </a:xfrm>
        </p:grpSpPr>
        <p:sp>
          <p:nvSpPr>
            <p:cNvPr id="21723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4561" y="1194"/>
              <a:ext cx="79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4" name="Freeform 112"/>
            <p:cNvSpPr>
              <a:spLocks/>
            </p:cNvSpPr>
            <p:nvPr/>
          </p:nvSpPr>
          <p:spPr bwMode="auto">
            <a:xfrm>
              <a:off x="4563" y="1194"/>
              <a:ext cx="791" cy="499"/>
            </a:xfrm>
            <a:custGeom>
              <a:avLst/>
              <a:gdLst>
                <a:gd name="T0" fmla="*/ 261 w 2373"/>
                <a:gd name="T1" fmla="*/ 93 h 1497"/>
                <a:gd name="T2" fmla="*/ 247 w 2373"/>
                <a:gd name="T3" fmla="*/ 80 h 1497"/>
                <a:gd name="T4" fmla="*/ 221 w 2373"/>
                <a:gd name="T5" fmla="*/ 69 h 1497"/>
                <a:gd name="T6" fmla="*/ 187 w 2373"/>
                <a:gd name="T7" fmla="*/ 62 h 1497"/>
                <a:gd name="T8" fmla="*/ 169 w 2373"/>
                <a:gd name="T9" fmla="*/ 72 h 1497"/>
                <a:gd name="T10" fmla="*/ 165 w 2373"/>
                <a:gd name="T11" fmla="*/ 73 h 1497"/>
                <a:gd name="T12" fmla="*/ 161 w 2373"/>
                <a:gd name="T13" fmla="*/ 49 h 1497"/>
                <a:gd name="T14" fmla="*/ 167 w 2373"/>
                <a:gd name="T15" fmla="*/ 38 h 1497"/>
                <a:gd name="T16" fmla="*/ 178 w 2373"/>
                <a:gd name="T17" fmla="*/ 28 h 1497"/>
                <a:gd name="T18" fmla="*/ 172 w 2373"/>
                <a:gd name="T19" fmla="*/ 26 h 1497"/>
                <a:gd name="T20" fmla="*/ 169 w 2373"/>
                <a:gd name="T21" fmla="*/ 27 h 1497"/>
                <a:gd name="T22" fmla="*/ 167 w 2373"/>
                <a:gd name="T23" fmla="*/ 16 h 1497"/>
                <a:gd name="T24" fmla="*/ 156 w 2373"/>
                <a:gd name="T25" fmla="*/ 4 h 1497"/>
                <a:gd name="T26" fmla="*/ 141 w 2373"/>
                <a:gd name="T27" fmla="*/ 0 h 1497"/>
                <a:gd name="T28" fmla="*/ 127 w 2373"/>
                <a:gd name="T29" fmla="*/ 4 h 1497"/>
                <a:gd name="T30" fmla="*/ 118 w 2373"/>
                <a:gd name="T31" fmla="*/ 14 h 1497"/>
                <a:gd name="T32" fmla="*/ 110 w 2373"/>
                <a:gd name="T33" fmla="*/ 28 h 1497"/>
                <a:gd name="T34" fmla="*/ 97 w 2373"/>
                <a:gd name="T35" fmla="*/ 47 h 1497"/>
                <a:gd name="T36" fmla="*/ 102 w 2373"/>
                <a:gd name="T37" fmla="*/ 51 h 1497"/>
                <a:gd name="T38" fmla="*/ 111 w 2373"/>
                <a:gd name="T39" fmla="*/ 53 h 1497"/>
                <a:gd name="T40" fmla="*/ 119 w 2373"/>
                <a:gd name="T41" fmla="*/ 54 h 1497"/>
                <a:gd name="T42" fmla="*/ 121 w 2373"/>
                <a:gd name="T43" fmla="*/ 67 h 1497"/>
                <a:gd name="T44" fmla="*/ 117 w 2373"/>
                <a:gd name="T45" fmla="*/ 67 h 1497"/>
                <a:gd name="T46" fmla="*/ 107 w 2373"/>
                <a:gd name="T47" fmla="*/ 55 h 1497"/>
                <a:gd name="T48" fmla="*/ 101 w 2373"/>
                <a:gd name="T49" fmla="*/ 60 h 1497"/>
                <a:gd name="T50" fmla="*/ 105 w 2373"/>
                <a:gd name="T51" fmla="*/ 67 h 1497"/>
                <a:gd name="T52" fmla="*/ 104 w 2373"/>
                <a:gd name="T53" fmla="*/ 71 h 1497"/>
                <a:gd name="T54" fmla="*/ 97 w 2373"/>
                <a:gd name="T55" fmla="*/ 64 h 1497"/>
                <a:gd name="T56" fmla="*/ 95 w 2373"/>
                <a:gd name="T57" fmla="*/ 59 h 1497"/>
                <a:gd name="T58" fmla="*/ 71 w 2373"/>
                <a:gd name="T59" fmla="*/ 62 h 1497"/>
                <a:gd name="T60" fmla="*/ 51 w 2373"/>
                <a:gd name="T61" fmla="*/ 67 h 1497"/>
                <a:gd name="T62" fmla="*/ 32 w 2373"/>
                <a:gd name="T63" fmla="*/ 73 h 1497"/>
                <a:gd name="T64" fmla="*/ 17 w 2373"/>
                <a:gd name="T65" fmla="*/ 80 h 1497"/>
                <a:gd name="T66" fmla="*/ 6 w 2373"/>
                <a:gd name="T67" fmla="*/ 88 h 1497"/>
                <a:gd name="T68" fmla="*/ 0 w 2373"/>
                <a:gd name="T69" fmla="*/ 109 h 1497"/>
                <a:gd name="T70" fmla="*/ 5 w 2373"/>
                <a:gd name="T71" fmla="*/ 125 h 1497"/>
                <a:gd name="T72" fmla="*/ 16 w 2373"/>
                <a:gd name="T73" fmla="*/ 134 h 1497"/>
                <a:gd name="T74" fmla="*/ 28 w 2373"/>
                <a:gd name="T75" fmla="*/ 143 h 1497"/>
                <a:gd name="T76" fmla="*/ 37 w 2373"/>
                <a:gd name="T77" fmla="*/ 155 h 1497"/>
                <a:gd name="T78" fmla="*/ 47 w 2373"/>
                <a:gd name="T79" fmla="*/ 162 h 1497"/>
                <a:gd name="T80" fmla="*/ 58 w 2373"/>
                <a:gd name="T81" fmla="*/ 166 h 1497"/>
                <a:gd name="T82" fmla="*/ 69 w 2373"/>
                <a:gd name="T83" fmla="*/ 166 h 1497"/>
                <a:gd name="T84" fmla="*/ 80 w 2373"/>
                <a:gd name="T85" fmla="*/ 163 h 1497"/>
                <a:gd name="T86" fmla="*/ 90 w 2373"/>
                <a:gd name="T87" fmla="*/ 158 h 1497"/>
                <a:gd name="T88" fmla="*/ 97 w 2373"/>
                <a:gd name="T89" fmla="*/ 148 h 1497"/>
                <a:gd name="T90" fmla="*/ 105 w 2373"/>
                <a:gd name="T91" fmla="*/ 141 h 1497"/>
                <a:gd name="T92" fmla="*/ 118 w 2373"/>
                <a:gd name="T93" fmla="*/ 141 h 1497"/>
                <a:gd name="T94" fmla="*/ 131 w 2373"/>
                <a:gd name="T95" fmla="*/ 141 h 1497"/>
                <a:gd name="T96" fmla="*/ 145 w 2373"/>
                <a:gd name="T97" fmla="*/ 141 h 1497"/>
                <a:gd name="T98" fmla="*/ 159 w 2373"/>
                <a:gd name="T99" fmla="*/ 141 h 1497"/>
                <a:gd name="T100" fmla="*/ 172 w 2373"/>
                <a:gd name="T101" fmla="*/ 142 h 1497"/>
                <a:gd name="T102" fmla="*/ 178 w 2373"/>
                <a:gd name="T103" fmla="*/ 152 h 1497"/>
                <a:gd name="T104" fmla="*/ 187 w 2373"/>
                <a:gd name="T105" fmla="*/ 160 h 1497"/>
                <a:gd name="T106" fmla="*/ 198 w 2373"/>
                <a:gd name="T107" fmla="*/ 165 h 1497"/>
                <a:gd name="T108" fmla="*/ 210 w 2373"/>
                <a:gd name="T109" fmla="*/ 166 h 1497"/>
                <a:gd name="T110" fmla="*/ 221 w 2373"/>
                <a:gd name="T111" fmla="*/ 165 h 1497"/>
                <a:gd name="T112" fmla="*/ 231 w 2373"/>
                <a:gd name="T113" fmla="*/ 160 h 1497"/>
                <a:gd name="T114" fmla="*/ 240 w 2373"/>
                <a:gd name="T115" fmla="*/ 151 h 1497"/>
                <a:gd name="T116" fmla="*/ 246 w 2373"/>
                <a:gd name="T117" fmla="*/ 139 h 1497"/>
                <a:gd name="T118" fmla="*/ 253 w 2373"/>
                <a:gd name="T119" fmla="*/ 135 h 1497"/>
                <a:gd name="T120" fmla="*/ 262 w 2373"/>
                <a:gd name="T121" fmla="*/ 123 h 1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73"/>
                <a:gd name="T184" fmla="*/ 0 h 1497"/>
                <a:gd name="T185" fmla="*/ 2373 w 2373"/>
                <a:gd name="T186" fmla="*/ 1497 h 1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73" h="1497">
                  <a:moveTo>
                    <a:pt x="2373" y="972"/>
                  </a:moveTo>
                  <a:lnTo>
                    <a:pt x="2371" y="944"/>
                  </a:lnTo>
                  <a:lnTo>
                    <a:pt x="2369" y="916"/>
                  </a:lnTo>
                  <a:lnTo>
                    <a:pt x="2364" y="887"/>
                  </a:lnTo>
                  <a:lnTo>
                    <a:pt x="2357" y="860"/>
                  </a:lnTo>
                  <a:lnTo>
                    <a:pt x="2349" y="835"/>
                  </a:lnTo>
                  <a:lnTo>
                    <a:pt x="2338" y="811"/>
                  </a:lnTo>
                  <a:lnTo>
                    <a:pt x="2325" y="792"/>
                  </a:lnTo>
                  <a:lnTo>
                    <a:pt x="2310" y="776"/>
                  </a:lnTo>
                  <a:lnTo>
                    <a:pt x="2282" y="757"/>
                  </a:lnTo>
                  <a:lnTo>
                    <a:pt x="2252" y="738"/>
                  </a:lnTo>
                  <a:lnTo>
                    <a:pt x="2220" y="719"/>
                  </a:lnTo>
                  <a:lnTo>
                    <a:pt x="2186" y="701"/>
                  </a:lnTo>
                  <a:lnTo>
                    <a:pt x="2150" y="685"/>
                  </a:lnTo>
                  <a:lnTo>
                    <a:pt x="2111" y="668"/>
                  </a:lnTo>
                  <a:lnTo>
                    <a:pt x="2070" y="653"/>
                  </a:lnTo>
                  <a:lnTo>
                    <a:pt x="2029" y="637"/>
                  </a:lnTo>
                  <a:lnTo>
                    <a:pt x="1985" y="623"/>
                  </a:lnTo>
                  <a:lnTo>
                    <a:pt x="1938" y="610"/>
                  </a:lnTo>
                  <a:lnTo>
                    <a:pt x="1891" y="597"/>
                  </a:lnTo>
                  <a:lnTo>
                    <a:pt x="1841" y="585"/>
                  </a:lnTo>
                  <a:lnTo>
                    <a:pt x="1790" y="574"/>
                  </a:lnTo>
                  <a:lnTo>
                    <a:pt x="1737" y="563"/>
                  </a:lnTo>
                  <a:lnTo>
                    <a:pt x="1684" y="554"/>
                  </a:lnTo>
                  <a:lnTo>
                    <a:pt x="1628" y="545"/>
                  </a:lnTo>
                  <a:lnTo>
                    <a:pt x="1624" y="480"/>
                  </a:lnTo>
                  <a:lnTo>
                    <a:pt x="1514" y="480"/>
                  </a:lnTo>
                  <a:lnTo>
                    <a:pt x="1523" y="649"/>
                  </a:lnTo>
                  <a:lnTo>
                    <a:pt x="1518" y="650"/>
                  </a:lnTo>
                  <a:lnTo>
                    <a:pt x="1514" y="651"/>
                  </a:lnTo>
                  <a:lnTo>
                    <a:pt x="1509" y="653"/>
                  </a:lnTo>
                  <a:lnTo>
                    <a:pt x="1504" y="654"/>
                  </a:lnTo>
                  <a:lnTo>
                    <a:pt x="1499" y="656"/>
                  </a:lnTo>
                  <a:lnTo>
                    <a:pt x="1495" y="657"/>
                  </a:lnTo>
                  <a:lnTo>
                    <a:pt x="1489" y="659"/>
                  </a:lnTo>
                  <a:lnTo>
                    <a:pt x="1484" y="660"/>
                  </a:lnTo>
                  <a:lnTo>
                    <a:pt x="1493" y="655"/>
                  </a:lnTo>
                  <a:lnTo>
                    <a:pt x="1443" y="572"/>
                  </a:lnTo>
                  <a:lnTo>
                    <a:pt x="1430" y="461"/>
                  </a:lnTo>
                  <a:lnTo>
                    <a:pt x="1442" y="450"/>
                  </a:lnTo>
                  <a:lnTo>
                    <a:pt x="1453" y="438"/>
                  </a:lnTo>
                  <a:lnTo>
                    <a:pt x="1464" y="425"/>
                  </a:lnTo>
                  <a:lnTo>
                    <a:pt x="1473" y="411"/>
                  </a:lnTo>
                  <a:lnTo>
                    <a:pt x="1483" y="395"/>
                  </a:lnTo>
                  <a:lnTo>
                    <a:pt x="1491" y="379"/>
                  </a:lnTo>
                  <a:lnTo>
                    <a:pt x="1498" y="361"/>
                  </a:lnTo>
                  <a:lnTo>
                    <a:pt x="1505" y="343"/>
                  </a:lnTo>
                  <a:lnTo>
                    <a:pt x="1514" y="480"/>
                  </a:lnTo>
                  <a:lnTo>
                    <a:pt x="1624" y="480"/>
                  </a:lnTo>
                  <a:lnTo>
                    <a:pt x="1614" y="279"/>
                  </a:lnTo>
                  <a:lnTo>
                    <a:pt x="1612" y="270"/>
                  </a:lnTo>
                  <a:lnTo>
                    <a:pt x="1609" y="262"/>
                  </a:lnTo>
                  <a:lnTo>
                    <a:pt x="1604" y="255"/>
                  </a:lnTo>
                  <a:lnTo>
                    <a:pt x="1598" y="248"/>
                  </a:lnTo>
                  <a:lnTo>
                    <a:pt x="1591" y="242"/>
                  </a:lnTo>
                  <a:lnTo>
                    <a:pt x="1584" y="238"/>
                  </a:lnTo>
                  <a:lnTo>
                    <a:pt x="1574" y="236"/>
                  </a:lnTo>
                  <a:lnTo>
                    <a:pt x="1566" y="235"/>
                  </a:lnTo>
                  <a:lnTo>
                    <a:pt x="1545" y="235"/>
                  </a:lnTo>
                  <a:lnTo>
                    <a:pt x="1539" y="235"/>
                  </a:lnTo>
                  <a:lnTo>
                    <a:pt x="1533" y="236"/>
                  </a:lnTo>
                  <a:lnTo>
                    <a:pt x="1528" y="238"/>
                  </a:lnTo>
                  <a:lnTo>
                    <a:pt x="1522" y="241"/>
                  </a:lnTo>
                  <a:lnTo>
                    <a:pt x="1522" y="239"/>
                  </a:lnTo>
                  <a:lnTo>
                    <a:pt x="1520" y="216"/>
                  </a:lnTo>
                  <a:lnTo>
                    <a:pt x="1515" y="192"/>
                  </a:lnTo>
                  <a:lnTo>
                    <a:pt x="1508" y="169"/>
                  </a:lnTo>
                  <a:lnTo>
                    <a:pt x="1499" y="148"/>
                  </a:lnTo>
                  <a:lnTo>
                    <a:pt x="1489" y="126"/>
                  </a:lnTo>
                  <a:lnTo>
                    <a:pt x="1476" y="107"/>
                  </a:lnTo>
                  <a:lnTo>
                    <a:pt x="1460" y="88"/>
                  </a:lnTo>
                  <a:lnTo>
                    <a:pt x="1443" y="70"/>
                  </a:lnTo>
                  <a:lnTo>
                    <a:pt x="1424" y="55"/>
                  </a:lnTo>
                  <a:lnTo>
                    <a:pt x="1404" y="40"/>
                  </a:lnTo>
                  <a:lnTo>
                    <a:pt x="1384" y="29"/>
                  </a:lnTo>
                  <a:lnTo>
                    <a:pt x="1362" y="18"/>
                  </a:lnTo>
                  <a:lnTo>
                    <a:pt x="1340" y="11"/>
                  </a:lnTo>
                  <a:lnTo>
                    <a:pt x="1317" y="5"/>
                  </a:lnTo>
                  <a:lnTo>
                    <a:pt x="1293" y="1"/>
                  </a:lnTo>
                  <a:lnTo>
                    <a:pt x="1270" y="0"/>
                  </a:lnTo>
                  <a:lnTo>
                    <a:pt x="1247" y="1"/>
                  </a:lnTo>
                  <a:lnTo>
                    <a:pt x="1226" y="4"/>
                  </a:lnTo>
                  <a:lnTo>
                    <a:pt x="1204" y="10"/>
                  </a:lnTo>
                  <a:lnTo>
                    <a:pt x="1184" y="15"/>
                  </a:lnTo>
                  <a:lnTo>
                    <a:pt x="1165" y="25"/>
                  </a:lnTo>
                  <a:lnTo>
                    <a:pt x="1147" y="35"/>
                  </a:lnTo>
                  <a:lnTo>
                    <a:pt x="1130" y="46"/>
                  </a:lnTo>
                  <a:lnTo>
                    <a:pt x="1115" y="61"/>
                  </a:lnTo>
                  <a:lnTo>
                    <a:pt x="1100" y="75"/>
                  </a:lnTo>
                  <a:lnTo>
                    <a:pt x="1088" y="92"/>
                  </a:lnTo>
                  <a:lnTo>
                    <a:pt x="1076" y="108"/>
                  </a:lnTo>
                  <a:lnTo>
                    <a:pt x="1066" y="127"/>
                  </a:lnTo>
                  <a:lnTo>
                    <a:pt x="1058" y="146"/>
                  </a:lnTo>
                  <a:lnTo>
                    <a:pt x="1052" y="167"/>
                  </a:lnTo>
                  <a:lnTo>
                    <a:pt x="1047" y="188"/>
                  </a:lnTo>
                  <a:lnTo>
                    <a:pt x="1045" y="211"/>
                  </a:lnTo>
                  <a:lnTo>
                    <a:pt x="1021" y="231"/>
                  </a:lnTo>
                  <a:lnTo>
                    <a:pt x="994" y="256"/>
                  </a:lnTo>
                  <a:lnTo>
                    <a:pt x="964" y="285"/>
                  </a:lnTo>
                  <a:lnTo>
                    <a:pt x="935" y="314"/>
                  </a:lnTo>
                  <a:lnTo>
                    <a:pt x="909" y="344"/>
                  </a:lnTo>
                  <a:lnTo>
                    <a:pt x="889" y="373"/>
                  </a:lnTo>
                  <a:lnTo>
                    <a:pt x="876" y="399"/>
                  </a:lnTo>
                  <a:lnTo>
                    <a:pt x="873" y="422"/>
                  </a:lnTo>
                  <a:lnTo>
                    <a:pt x="876" y="430"/>
                  </a:lnTo>
                  <a:lnTo>
                    <a:pt x="879" y="437"/>
                  </a:lnTo>
                  <a:lnTo>
                    <a:pt x="885" y="443"/>
                  </a:lnTo>
                  <a:lnTo>
                    <a:pt x="892" y="448"/>
                  </a:lnTo>
                  <a:lnTo>
                    <a:pt x="903" y="453"/>
                  </a:lnTo>
                  <a:lnTo>
                    <a:pt x="914" y="457"/>
                  </a:lnTo>
                  <a:lnTo>
                    <a:pt x="927" y="461"/>
                  </a:lnTo>
                  <a:lnTo>
                    <a:pt x="940" y="464"/>
                  </a:lnTo>
                  <a:lnTo>
                    <a:pt x="953" y="468"/>
                  </a:lnTo>
                  <a:lnTo>
                    <a:pt x="967" y="470"/>
                  </a:lnTo>
                  <a:lnTo>
                    <a:pt x="982" y="474"/>
                  </a:lnTo>
                  <a:lnTo>
                    <a:pt x="996" y="475"/>
                  </a:lnTo>
                  <a:lnTo>
                    <a:pt x="1009" y="478"/>
                  </a:lnTo>
                  <a:lnTo>
                    <a:pt x="1023" y="479"/>
                  </a:lnTo>
                  <a:lnTo>
                    <a:pt x="1036" y="481"/>
                  </a:lnTo>
                  <a:lnTo>
                    <a:pt x="1048" y="482"/>
                  </a:lnTo>
                  <a:lnTo>
                    <a:pt x="1060" y="482"/>
                  </a:lnTo>
                  <a:lnTo>
                    <a:pt x="1071" y="484"/>
                  </a:lnTo>
                  <a:lnTo>
                    <a:pt x="1080" y="485"/>
                  </a:lnTo>
                  <a:lnTo>
                    <a:pt x="1089" y="485"/>
                  </a:lnTo>
                  <a:lnTo>
                    <a:pt x="1102" y="600"/>
                  </a:lnTo>
                  <a:lnTo>
                    <a:pt x="1102" y="604"/>
                  </a:lnTo>
                  <a:lnTo>
                    <a:pt x="1094" y="601"/>
                  </a:lnTo>
                  <a:lnTo>
                    <a:pt x="1086" y="599"/>
                  </a:lnTo>
                  <a:lnTo>
                    <a:pt x="1078" y="599"/>
                  </a:lnTo>
                  <a:lnTo>
                    <a:pt x="1070" y="601"/>
                  </a:lnTo>
                  <a:lnTo>
                    <a:pt x="1065" y="603"/>
                  </a:lnTo>
                  <a:lnTo>
                    <a:pt x="1061" y="604"/>
                  </a:lnTo>
                  <a:lnTo>
                    <a:pt x="1058" y="605"/>
                  </a:lnTo>
                  <a:lnTo>
                    <a:pt x="1056" y="606"/>
                  </a:lnTo>
                  <a:lnTo>
                    <a:pt x="986" y="511"/>
                  </a:lnTo>
                  <a:lnTo>
                    <a:pt x="985" y="510"/>
                  </a:lnTo>
                  <a:lnTo>
                    <a:pt x="981" y="506"/>
                  </a:lnTo>
                  <a:lnTo>
                    <a:pt x="975" y="503"/>
                  </a:lnTo>
                  <a:lnTo>
                    <a:pt x="969" y="500"/>
                  </a:lnTo>
                  <a:lnTo>
                    <a:pt x="960" y="498"/>
                  </a:lnTo>
                  <a:lnTo>
                    <a:pt x="953" y="498"/>
                  </a:lnTo>
                  <a:lnTo>
                    <a:pt x="945" y="500"/>
                  </a:lnTo>
                  <a:lnTo>
                    <a:pt x="937" y="503"/>
                  </a:lnTo>
                  <a:lnTo>
                    <a:pt x="928" y="509"/>
                  </a:lnTo>
                  <a:lnTo>
                    <a:pt x="916" y="524"/>
                  </a:lnTo>
                  <a:lnTo>
                    <a:pt x="913" y="539"/>
                  </a:lnTo>
                  <a:lnTo>
                    <a:pt x="915" y="554"/>
                  </a:lnTo>
                  <a:lnTo>
                    <a:pt x="920" y="565"/>
                  </a:lnTo>
                  <a:lnTo>
                    <a:pt x="922" y="568"/>
                  </a:lnTo>
                  <a:lnTo>
                    <a:pt x="928" y="575"/>
                  </a:lnTo>
                  <a:lnTo>
                    <a:pt x="937" y="587"/>
                  </a:lnTo>
                  <a:lnTo>
                    <a:pt x="947" y="601"/>
                  </a:lnTo>
                  <a:lnTo>
                    <a:pt x="958" y="616"/>
                  </a:lnTo>
                  <a:lnTo>
                    <a:pt x="970" y="631"/>
                  </a:lnTo>
                  <a:lnTo>
                    <a:pt x="979" y="644"/>
                  </a:lnTo>
                  <a:lnTo>
                    <a:pt x="988" y="655"/>
                  </a:lnTo>
                  <a:lnTo>
                    <a:pt x="962" y="648"/>
                  </a:lnTo>
                  <a:lnTo>
                    <a:pt x="939" y="640"/>
                  </a:lnTo>
                  <a:lnTo>
                    <a:pt x="919" y="630"/>
                  </a:lnTo>
                  <a:lnTo>
                    <a:pt x="902" y="620"/>
                  </a:lnTo>
                  <a:lnTo>
                    <a:pt x="889" y="611"/>
                  </a:lnTo>
                  <a:lnTo>
                    <a:pt x="878" y="600"/>
                  </a:lnTo>
                  <a:lnTo>
                    <a:pt x="872" y="590"/>
                  </a:lnTo>
                  <a:lnTo>
                    <a:pt x="870" y="578"/>
                  </a:lnTo>
                  <a:lnTo>
                    <a:pt x="869" y="569"/>
                  </a:lnTo>
                  <a:lnTo>
                    <a:pt x="869" y="562"/>
                  </a:lnTo>
                  <a:lnTo>
                    <a:pt x="869" y="555"/>
                  </a:lnTo>
                  <a:lnTo>
                    <a:pt x="870" y="548"/>
                  </a:lnTo>
                  <a:lnTo>
                    <a:pt x="871" y="528"/>
                  </a:lnTo>
                  <a:lnTo>
                    <a:pt x="852" y="530"/>
                  </a:lnTo>
                  <a:lnTo>
                    <a:pt x="816" y="534"/>
                  </a:lnTo>
                  <a:lnTo>
                    <a:pt x="781" y="538"/>
                  </a:lnTo>
                  <a:lnTo>
                    <a:pt x="745" y="542"/>
                  </a:lnTo>
                  <a:lnTo>
                    <a:pt x="710" y="548"/>
                  </a:lnTo>
                  <a:lnTo>
                    <a:pt x="676" y="553"/>
                  </a:lnTo>
                  <a:lnTo>
                    <a:pt x="643" y="559"/>
                  </a:lnTo>
                  <a:lnTo>
                    <a:pt x="611" y="565"/>
                  </a:lnTo>
                  <a:lnTo>
                    <a:pt x="577" y="570"/>
                  </a:lnTo>
                  <a:lnTo>
                    <a:pt x="546" y="578"/>
                  </a:lnTo>
                  <a:lnTo>
                    <a:pt x="515" y="585"/>
                  </a:lnTo>
                  <a:lnTo>
                    <a:pt x="484" y="592"/>
                  </a:lnTo>
                  <a:lnTo>
                    <a:pt x="455" y="600"/>
                  </a:lnTo>
                  <a:lnTo>
                    <a:pt x="425" y="607"/>
                  </a:lnTo>
                  <a:lnTo>
                    <a:pt x="398" y="616"/>
                  </a:lnTo>
                  <a:lnTo>
                    <a:pt x="369" y="625"/>
                  </a:lnTo>
                  <a:lnTo>
                    <a:pt x="343" y="634"/>
                  </a:lnTo>
                  <a:lnTo>
                    <a:pt x="317" y="643"/>
                  </a:lnTo>
                  <a:lnTo>
                    <a:pt x="290" y="653"/>
                  </a:lnTo>
                  <a:lnTo>
                    <a:pt x="267" y="662"/>
                  </a:lnTo>
                  <a:lnTo>
                    <a:pt x="243" y="673"/>
                  </a:lnTo>
                  <a:lnTo>
                    <a:pt x="219" y="684"/>
                  </a:lnTo>
                  <a:lnTo>
                    <a:pt x="198" y="694"/>
                  </a:lnTo>
                  <a:lnTo>
                    <a:pt x="176" y="705"/>
                  </a:lnTo>
                  <a:lnTo>
                    <a:pt x="156" y="716"/>
                  </a:lnTo>
                  <a:lnTo>
                    <a:pt x="137" y="728"/>
                  </a:lnTo>
                  <a:lnTo>
                    <a:pt x="118" y="740"/>
                  </a:lnTo>
                  <a:lnTo>
                    <a:pt x="100" y="751"/>
                  </a:lnTo>
                  <a:lnTo>
                    <a:pt x="83" y="763"/>
                  </a:lnTo>
                  <a:lnTo>
                    <a:pt x="68" y="776"/>
                  </a:lnTo>
                  <a:lnTo>
                    <a:pt x="54" y="788"/>
                  </a:lnTo>
                  <a:lnTo>
                    <a:pt x="41" y="801"/>
                  </a:lnTo>
                  <a:lnTo>
                    <a:pt x="28" y="815"/>
                  </a:lnTo>
                  <a:lnTo>
                    <a:pt x="8" y="852"/>
                  </a:lnTo>
                  <a:lnTo>
                    <a:pt x="0" y="899"/>
                  </a:lnTo>
                  <a:lnTo>
                    <a:pt x="0" y="944"/>
                  </a:lnTo>
                  <a:lnTo>
                    <a:pt x="1" y="977"/>
                  </a:lnTo>
                  <a:lnTo>
                    <a:pt x="4" y="1002"/>
                  </a:lnTo>
                  <a:lnTo>
                    <a:pt x="8" y="1028"/>
                  </a:lnTo>
                  <a:lnTo>
                    <a:pt x="14" y="1054"/>
                  </a:lnTo>
                  <a:lnTo>
                    <a:pt x="22" y="1079"/>
                  </a:lnTo>
                  <a:lnTo>
                    <a:pt x="30" y="1103"/>
                  </a:lnTo>
                  <a:lnTo>
                    <a:pt x="41" y="1124"/>
                  </a:lnTo>
                  <a:lnTo>
                    <a:pt x="52" y="1143"/>
                  </a:lnTo>
                  <a:lnTo>
                    <a:pt x="66" y="1158"/>
                  </a:lnTo>
                  <a:lnTo>
                    <a:pt x="82" y="1171"/>
                  </a:lnTo>
                  <a:lnTo>
                    <a:pt x="100" y="1184"/>
                  </a:lnTo>
                  <a:lnTo>
                    <a:pt x="120" y="1196"/>
                  </a:lnTo>
                  <a:lnTo>
                    <a:pt x="141" y="1206"/>
                  </a:lnTo>
                  <a:lnTo>
                    <a:pt x="163" y="1216"/>
                  </a:lnTo>
                  <a:lnTo>
                    <a:pt x="187" y="1225"/>
                  </a:lnTo>
                  <a:lnTo>
                    <a:pt x="212" y="1234"/>
                  </a:lnTo>
                  <a:lnTo>
                    <a:pt x="238" y="1241"/>
                  </a:lnTo>
                  <a:lnTo>
                    <a:pt x="246" y="1262"/>
                  </a:lnTo>
                  <a:lnTo>
                    <a:pt x="255" y="1283"/>
                  </a:lnTo>
                  <a:lnTo>
                    <a:pt x="265" y="1303"/>
                  </a:lnTo>
                  <a:lnTo>
                    <a:pt x="277" y="1323"/>
                  </a:lnTo>
                  <a:lnTo>
                    <a:pt x="290" y="1342"/>
                  </a:lnTo>
                  <a:lnTo>
                    <a:pt x="304" y="1360"/>
                  </a:lnTo>
                  <a:lnTo>
                    <a:pt x="319" y="1378"/>
                  </a:lnTo>
                  <a:lnTo>
                    <a:pt x="336" y="1395"/>
                  </a:lnTo>
                  <a:lnTo>
                    <a:pt x="349" y="1406"/>
                  </a:lnTo>
                  <a:lnTo>
                    <a:pt x="363" y="1418"/>
                  </a:lnTo>
                  <a:lnTo>
                    <a:pt x="377" y="1429"/>
                  </a:lnTo>
                  <a:lnTo>
                    <a:pt x="392" y="1439"/>
                  </a:lnTo>
                  <a:lnTo>
                    <a:pt x="407" y="1448"/>
                  </a:lnTo>
                  <a:lnTo>
                    <a:pt x="423" y="1457"/>
                  </a:lnTo>
                  <a:lnTo>
                    <a:pt x="438" y="1464"/>
                  </a:lnTo>
                  <a:lnTo>
                    <a:pt x="455" y="1471"/>
                  </a:lnTo>
                  <a:lnTo>
                    <a:pt x="470" y="1477"/>
                  </a:lnTo>
                  <a:lnTo>
                    <a:pt x="487" y="1483"/>
                  </a:lnTo>
                  <a:lnTo>
                    <a:pt x="503" y="1486"/>
                  </a:lnTo>
                  <a:lnTo>
                    <a:pt x="521" y="1490"/>
                  </a:lnTo>
                  <a:lnTo>
                    <a:pt x="538" y="1493"/>
                  </a:lnTo>
                  <a:lnTo>
                    <a:pt x="556" y="1496"/>
                  </a:lnTo>
                  <a:lnTo>
                    <a:pt x="572" y="1497"/>
                  </a:lnTo>
                  <a:lnTo>
                    <a:pt x="590" y="1497"/>
                  </a:lnTo>
                  <a:lnTo>
                    <a:pt x="608" y="1497"/>
                  </a:lnTo>
                  <a:lnTo>
                    <a:pt x="625" y="1496"/>
                  </a:lnTo>
                  <a:lnTo>
                    <a:pt x="643" y="1493"/>
                  </a:lnTo>
                  <a:lnTo>
                    <a:pt x="659" y="1490"/>
                  </a:lnTo>
                  <a:lnTo>
                    <a:pt x="676" y="1486"/>
                  </a:lnTo>
                  <a:lnTo>
                    <a:pt x="691" y="1483"/>
                  </a:lnTo>
                  <a:lnTo>
                    <a:pt x="708" y="1477"/>
                  </a:lnTo>
                  <a:lnTo>
                    <a:pt x="724" y="1471"/>
                  </a:lnTo>
                  <a:lnTo>
                    <a:pt x="739" y="1464"/>
                  </a:lnTo>
                  <a:lnTo>
                    <a:pt x="753" y="1457"/>
                  </a:lnTo>
                  <a:lnTo>
                    <a:pt x="768" y="1448"/>
                  </a:lnTo>
                  <a:lnTo>
                    <a:pt x="782" y="1439"/>
                  </a:lnTo>
                  <a:lnTo>
                    <a:pt x="795" y="1429"/>
                  </a:lnTo>
                  <a:lnTo>
                    <a:pt x="808" y="1418"/>
                  </a:lnTo>
                  <a:lnTo>
                    <a:pt x="821" y="1406"/>
                  </a:lnTo>
                  <a:lnTo>
                    <a:pt x="833" y="1395"/>
                  </a:lnTo>
                  <a:lnTo>
                    <a:pt x="845" y="1381"/>
                  </a:lnTo>
                  <a:lnTo>
                    <a:pt x="857" y="1367"/>
                  </a:lnTo>
                  <a:lnTo>
                    <a:pt x="866" y="1352"/>
                  </a:lnTo>
                  <a:lnTo>
                    <a:pt x="877" y="1336"/>
                  </a:lnTo>
                  <a:lnTo>
                    <a:pt x="885" y="1321"/>
                  </a:lnTo>
                  <a:lnTo>
                    <a:pt x="892" y="1305"/>
                  </a:lnTo>
                  <a:lnTo>
                    <a:pt x="900" y="1289"/>
                  </a:lnTo>
                  <a:lnTo>
                    <a:pt x="906" y="1272"/>
                  </a:lnTo>
                  <a:lnTo>
                    <a:pt x="925" y="1272"/>
                  </a:lnTo>
                  <a:lnTo>
                    <a:pt x="944" y="1271"/>
                  </a:lnTo>
                  <a:lnTo>
                    <a:pt x="963" y="1271"/>
                  </a:lnTo>
                  <a:lnTo>
                    <a:pt x="982" y="1271"/>
                  </a:lnTo>
                  <a:lnTo>
                    <a:pt x="1001" y="1270"/>
                  </a:lnTo>
                  <a:lnTo>
                    <a:pt x="1020" y="1270"/>
                  </a:lnTo>
                  <a:lnTo>
                    <a:pt x="1039" y="1270"/>
                  </a:lnTo>
                  <a:lnTo>
                    <a:pt x="1058" y="1268"/>
                  </a:lnTo>
                  <a:lnTo>
                    <a:pt x="1077" y="1268"/>
                  </a:lnTo>
                  <a:lnTo>
                    <a:pt x="1097" y="1268"/>
                  </a:lnTo>
                  <a:lnTo>
                    <a:pt x="1116" y="1268"/>
                  </a:lnTo>
                  <a:lnTo>
                    <a:pt x="1136" y="1267"/>
                  </a:lnTo>
                  <a:lnTo>
                    <a:pt x="1155" y="1267"/>
                  </a:lnTo>
                  <a:lnTo>
                    <a:pt x="1176" y="1267"/>
                  </a:lnTo>
                  <a:lnTo>
                    <a:pt x="1195" y="1267"/>
                  </a:lnTo>
                  <a:lnTo>
                    <a:pt x="1215" y="1267"/>
                  </a:lnTo>
                  <a:lnTo>
                    <a:pt x="1236" y="1267"/>
                  </a:lnTo>
                  <a:lnTo>
                    <a:pt x="1258" y="1267"/>
                  </a:lnTo>
                  <a:lnTo>
                    <a:pt x="1279" y="1267"/>
                  </a:lnTo>
                  <a:lnTo>
                    <a:pt x="1301" y="1268"/>
                  </a:lnTo>
                  <a:lnTo>
                    <a:pt x="1322" y="1268"/>
                  </a:lnTo>
                  <a:lnTo>
                    <a:pt x="1343" y="1268"/>
                  </a:lnTo>
                  <a:lnTo>
                    <a:pt x="1364" y="1270"/>
                  </a:lnTo>
                  <a:lnTo>
                    <a:pt x="1385" y="1270"/>
                  </a:lnTo>
                  <a:lnTo>
                    <a:pt x="1405" y="1271"/>
                  </a:lnTo>
                  <a:lnTo>
                    <a:pt x="1427" y="1272"/>
                  </a:lnTo>
                  <a:lnTo>
                    <a:pt x="1447" y="1272"/>
                  </a:lnTo>
                  <a:lnTo>
                    <a:pt x="1467" y="1273"/>
                  </a:lnTo>
                  <a:lnTo>
                    <a:pt x="1487" y="1274"/>
                  </a:lnTo>
                  <a:lnTo>
                    <a:pt x="1508" y="1275"/>
                  </a:lnTo>
                  <a:lnTo>
                    <a:pt x="1528" y="1275"/>
                  </a:lnTo>
                  <a:lnTo>
                    <a:pt x="1548" y="1277"/>
                  </a:lnTo>
                  <a:lnTo>
                    <a:pt x="1555" y="1293"/>
                  </a:lnTo>
                  <a:lnTo>
                    <a:pt x="1564" y="1309"/>
                  </a:lnTo>
                  <a:lnTo>
                    <a:pt x="1573" y="1324"/>
                  </a:lnTo>
                  <a:lnTo>
                    <a:pt x="1584" y="1339"/>
                  </a:lnTo>
                  <a:lnTo>
                    <a:pt x="1594" y="1354"/>
                  </a:lnTo>
                  <a:lnTo>
                    <a:pt x="1606" y="1367"/>
                  </a:lnTo>
                  <a:lnTo>
                    <a:pt x="1618" y="1381"/>
                  </a:lnTo>
                  <a:lnTo>
                    <a:pt x="1631" y="1395"/>
                  </a:lnTo>
                  <a:lnTo>
                    <a:pt x="1644" y="1406"/>
                  </a:lnTo>
                  <a:lnTo>
                    <a:pt x="1659" y="1418"/>
                  </a:lnTo>
                  <a:lnTo>
                    <a:pt x="1673" y="1429"/>
                  </a:lnTo>
                  <a:lnTo>
                    <a:pt x="1687" y="1439"/>
                  </a:lnTo>
                  <a:lnTo>
                    <a:pt x="1703" y="1448"/>
                  </a:lnTo>
                  <a:lnTo>
                    <a:pt x="1718" y="1457"/>
                  </a:lnTo>
                  <a:lnTo>
                    <a:pt x="1734" y="1464"/>
                  </a:lnTo>
                  <a:lnTo>
                    <a:pt x="1750" y="1471"/>
                  </a:lnTo>
                  <a:lnTo>
                    <a:pt x="1766" y="1477"/>
                  </a:lnTo>
                  <a:lnTo>
                    <a:pt x="1782" y="1483"/>
                  </a:lnTo>
                  <a:lnTo>
                    <a:pt x="1799" y="1486"/>
                  </a:lnTo>
                  <a:lnTo>
                    <a:pt x="1817" y="1490"/>
                  </a:lnTo>
                  <a:lnTo>
                    <a:pt x="1834" y="1493"/>
                  </a:lnTo>
                  <a:lnTo>
                    <a:pt x="1851" y="1496"/>
                  </a:lnTo>
                  <a:lnTo>
                    <a:pt x="1868" y="1497"/>
                  </a:lnTo>
                  <a:lnTo>
                    <a:pt x="1886" y="1497"/>
                  </a:lnTo>
                  <a:lnTo>
                    <a:pt x="1904" y="1497"/>
                  </a:lnTo>
                  <a:lnTo>
                    <a:pt x="1920" y="1496"/>
                  </a:lnTo>
                  <a:lnTo>
                    <a:pt x="1938" y="1493"/>
                  </a:lnTo>
                  <a:lnTo>
                    <a:pt x="1955" y="1490"/>
                  </a:lnTo>
                  <a:lnTo>
                    <a:pt x="1972" y="1486"/>
                  </a:lnTo>
                  <a:lnTo>
                    <a:pt x="1988" y="1483"/>
                  </a:lnTo>
                  <a:lnTo>
                    <a:pt x="2004" y="1477"/>
                  </a:lnTo>
                  <a:lnTo>
                    <a:pt x="2019" y="1471"/>
                  </a:lnTo>
                  <a:lnTo>
                    <a:pt x="2035" y="1464"/>
                  </a:lnTo>
                  <a:lnTo>
                    <a:pt x="2049" y="1457"/>
                  </a:lnTo>
                  <a:lnTo>
                    <a:pt x="2064" y="1448"/>
                  </a:lnTo>
                  <a:lnTo>
                    <a:pt x="2078" y="1439"/>
                  </a:lnTo>
                  <a:lnTo>
                    <a:pt x="2092" y="1429"/>
                  </a:lnTo>
                  <a:lnTo>
                    <a:pt x="2105" y="1418"/>
                  </a:lnTo>
                  <a:lnTo>
                    <a:pt x="2117" y="1406"/>
                  </a:lnTo>
                  <a:lnTo>
                    <a:pt x="2129" y="1395"/>
                  </a:lnTo>
                  <a:lnTo>
                    <a:pt x="2143" y="1379"/>
                  </a:lnTo>
                  <a:lnTo>
                    <a:pt x="2156" y="1361"/>
                  </a:lnTo>
                  <a:lnTo>
                    <a:pt x="2168" y="1345"/>
                  </a:lnTo>
                  <a:lnTo>
                    <a:pt x="2179" y="1326"/>
                  </a:lnTo>
                  <a:lnTo>
                    <a:pt x="2188" y="1306"/>
                  </a:lnTo>
                  <a:lnTo>
                    <a:pt x="2197" y="1287"/>
                  </a:lnTo>
                  <a:lnTo>
                    <a:pt x="2204" y="1267"/>
                  </a:lnTo>
                  <a:lnTo>
                    <a:pt x="2210" y="1247"/>
                  </a:lnTo>
                  <a:lnTo>
                    <a:pt x="2223" y="1242"/>
                  </a:lnTo>
                  <a:lnTo>
                    <a:pt x="2235" y="1236"/>
                  </a:lnTo>
                  <a:lnTo>
                    <a:pt x="2247" y="1231"/>
                  </a:lnTo>
                  <a:lnTo>
                    <a:pt x="2258" y="1225"/>
                  </a:lnTo>
                  <a:lnTo>
                    <a:pt x="2270" y="1220"/>
                  </a:lnTo>
                  <a:lnTo>
                    <a:pt x="2281" y="1214"/>
                  </a:lnTo>
                  <a:lnTo>
                    <a:pt x="2292" y="1208"/>
                  </a:lnTo>
                  <a:lnTo>
                    <a:pt x="2301" y="1200"/>
                  </a:lnTo>
                  <a:lnTo>
                    <a:pt x="2320" y="1183"/>
                  </a:lnTo>
                  <a:lnTo>
                    <a:pt x="2336" y="1160"/>
                  </a:lnTo>
                  <a:lnTo>
                    <a:pt x="2349" y="1133"/>
                  </a:lnTo>
                  <a:lnTo>
                    <a:pt x="2358" y="1103"/>
                  </a:lnTo>
                  <a:lnTo>
                    <a:pt x="2365" y="1071"/>
                  </a:lnTo>
                  <a:lnTo>
                    <a:pt x="2370" y="1037"/>
                  </a:lnTo>
                  <a:lnTo>
                    <a:pt x="2373" y="1004"/>
                  </a:lnTo>
                  <a:lnTo>
                    <a:pt x="2373" y="9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5" name="Freeform 113"/>
            <p:cNvSpPr>
              <a:spLocks/>
            </p:cNvSpPr>
            <p:nvPr/>
          </p:nvSpPr>
          <p:spPr bwMode="auto">
            <a:xfrm>
              <a:off x="5111" y="1387"/>
              <a:ext cx="221" cy="80"/>
            </a:xfrm>
            <a:custGeom>
              <a:avLst/>
              <a:gdLst>
                <a:gd name="T0" fmla="*/ 73 w 665"/>
                <a:gd name="T1" fmla="*/ 27 h 239"/>
                <a:gd name="T2" fmla="*/ 70 w 665"/>
                <a:gd name="T3" fmla="*/ 25 h 239"/>
                <a:gd name="T4" fmla="*/ 67 w 665"/>
                <a:gd name="T5" fmla="*/ 23 h 239"/>
                <a:gd name="T6" fmla="*/ 63 w 665"/>
                <a:gd name="T7" fmla="*/ 21 h 239"/>
                <a:gd name="T8" fmla="*/ 59 w 665"/>
                <a:gd name="T9" fmla="*/ 19 h 239"/>
                <a:gd name="T10" fmla="*/ 55 w 665"/>
                <a:gd name="T11" fmla="*/ 17 h 239"/>
                <a:gd name="T12" fmla="*/ 51 w 665"/>
                <a:gd name="T13" fmla="*/ 15 h 239"/>
                <a:gd name="T14" fmla="*/ 46 w 665"/>
                <a:gd name="T15" fmla="*/ 14 h 239"/>
                <a:gd name="T16" fmla="*/ 42 w 665"/>
                <a:gd name="T17" fmla="*/ 12 h 239"/>
                <a:gd name="T18" fmla="*/ 37 w 665"/>
                <a:gd name="T19" fmla="*/ 10 h 239"/>
                <a:gd name="T20" fmla="*/ 32 w 665"/>
                <a:gd name="T21" fmla="*/ 9 h 239"/>
                <a:gd name="T22" fmla="*/ 27 w 665"/>
                <a:gd name="T23" fmla="*/ 8 h 239"/>
                <a:gd name="T24" fmla="*/ 21 w 665"/>
                <a:gd name="T25" fmla="*/ 6 h 239"/>
                <a:gd name="T26" fmla="*/ 16 w 665"/>
                <a:gd name="T27" fmla="*/ 5 h 239"/>
                <a:gd name="T28" fmla="*/ 11 w 665"/>
                <a:gd name="T29" fmla="*/ 4 h 239"/>
                <a:gd name="T30" fmla="*/ 5 w 665"/>
                <a:gd name="T31" fmla="*/ 3 h 239"/>
                <a:gd name="T32" fmla="*/ 0 w 665"/>
                <a:gd name="T33" fmla="*/ 2 h 239"/>
                <a:gd name="T34" fmla="*/ 0 w 665"/>
                <a:gd name="T35" fmla="*/ 2 h 239"/>
                <a:gd name="T36" fmla="*/ 0 w 665"/>
                <a:gd name="T37" fmla="*/ 1 h 239"/>
                <a:gd name="T38" fmla="*/ 0 w 665"/>
                <a:gd name="T39" fmla="*/ 1 h 239"/>
                <a:gd name="T40" fmla="*/ 0 w 665"/>
                <a:gd name="T41" fmla="*/ 0 h 239"/>
                <a:gd name="T42" fmla="*/ 6 w 665"/>
                <a:gd name="T43" fmla="*/ 1 h 239"/>
                <a:gd name="T44" fmla="*/ 12 w 665"/>
                <a:gd name="T45" fmla="*/ 2 h 239"/>
                <a:gd name="T46" fmla="*/ 17 w 665"/>
                <a:gd name="T47" fmla="*/ 3 h 239"/>
                <a:gd name="T48" fmla="*/ 23 w 665"/>
                <a:gd name="T49" fmla="*/ 4 h 239"/>
                <a:gd name="T50" fmla="*/ 28 w 665"/>
                <a:gd name="T51" fmla="*/ 6 h 239"/>
                <a:gd name="T52" fmla="*/ 33 w 665"/>
                <a:gd name="T53" fmla="*/ 7 h 239"/>
                <a:gd name="T54" fmla="*/ 38 w 665"/>
                <a:gd name="T55" fmla="*/ 8 h 239"/>
                <a:gd name="T56" fmla="*/ 42 w 665"/>
                <a:gd name="T57" fmla="*/ 10 h 239"/>
                <a:gd name="T58" fmla="*/ 47 w 665"/>
                <a:gd name="T59" fmla="*/ 12 h 239"/>
                <a:gd name="T60" fmla="*/ 51 w 665"/>
                <a:gd name="T61" fmla="*/ 13 h 239"/>
                <a:gd name="T62" fmla="*/ 55 w 665"/>
                <a:gd name="T63" fmla="*/ 15 h 239"/>
                <a:gd name="T64" fmla="*/ 59 w 665"/>
                <a:gd name="T65" fmla="*/ 17 h 239"/>
                <a:gd name="T66" fmla="*/ 62 w 665"/>
                <a:gd name="T67" fmla="*/ 19 h 239"/>
                <a:gd name="T68" fmla="*/ 66 w 665"/>
                <a:gd name="T69" fmla="*/ 21 h 239"/>
                <a:gd name="T70" fmla="*/ 69 w 665"/>
                <a:gd name="T71" fmla="*/ 23 h 239"/>
                <a:gd name="T72" fmla="*/ 72 w 665"/>
                <a:gd name="T73" fmla="*/ 25 h 239"/>
                <a:gd name="T74" fmla="*/ 72 w 665"/>
                <a:gd name="T75" fmla="*/ 25 h 239"/>
                <a:gd name="T76" fmla="*/ 73 w 665"/>
                <a:gd name="T77" fmla="*/ 26 h 239"/>
                <a:gd name="T78" fmla="*/ 73 w 665"/>
                <a:gd name="T79" fmla="*/ 26 h 239"/>
                <a:gd name="T80" fmla="*/ 73 w 665"/>
                <a:gd name="T81" fmla="*/ 27 h 2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5"/>
                <a:gd name="T124" fmla="*/ 0 h 239"/>
                <a:gd name="T125" fmla="*/ 665 w 665"/>
                <a:gd name="T126" fmla="*/ 239 h 2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5" h="239">
                  <a:moveTo>
                    <a:pt x="665" y="239"/>
                  </a:moveTo>
                  <a:lnTo>
                    <a:pt x="637" y="221"/>
                  </a:lnTo>
                  <a:lnTo>
                    <a:pt x="605" y="204"/>
                  </a:lnTo>
                  <a:lnTo>
                    <a:pt x="571" y="186"/>
                  </a:lnTo>
                  <a:lnTo>
                    <a:pt x="535" y="169"/>
                  </a:lnTo>
                  <a:lnTo>
                    <a:pt x="497" y="152"/>
                  </a:lnTo>
                  <a:lnTo>
                    <a:pt x="458" y="137"/>
                  </a:lnTo>
                  <a:lnTo>
                    <a:pt x="418" y="121"/>
                  </a:lnTo>
                  <a:lnTo>
                    <a:pt x="376" y="107"/>
                  </a:lnTo>
                  <a:lnTo>
                    <a:pt x="332" y="93"/>
                  </a:lnTo>
                  <a:lnTo>
                    <a:pt x="287" y="80"/>
                  </a:lnTo>
                  <a:lnTo>
                    <a:pt x="240" y="68"/>
                  </a:lnTo>
                  <a:lnTo>
                    <a:pt x="194" y="56"/>
                  </a:lnTo>
                  <a:lnTo>
                    <a:pt x="146" y="45"/>
                  </a:lnTo>
                  <a:lnTo>
                    <a:pt x="98" y="36"/>
                  </a:lnTo>
                  <a:lnTo>
                    <a:pt x="49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0"/>
                  </a:lnTo>
                  <a:lnTo>
                    <a:pt x="55" y="8"/>
                  </a:lnTo>
                  <a:lnTo>
                    <a:pt x="106" y="18"/>
                  </a:lnTo>
                  <a:lnTo>
                    <a:pt x="155" y="27"/>
                  </a:lnTo>
                  <a:lnTo>
                    <a:pt x="204" y="38"/>
                  </a:lnTo>
                  <a:lnTo>
                    <a:pt x="251" y="50"/>
                  </a:lnTo>
                  <a:lnTo>
                    <a:pt x="296" y="62"/>
                  </a:lnTo>
                  <a:lnTo>
                    <a:pt x="340" y="75"/>
                  </a:lnTo>
                  <a:lnTo>
                    <a:pt x="382" y="89"/>
                  </a:lnTo>
                  <a:lnTo>
                    <a:pt x="422" y="104"/>
                  </a:lnTo>
                  <a:lnTo>
                    <a:pt x="462" y="118"/>
                  </a:lnTo>
                  <a:lnTo>
                    <a:pt x="499" y="135"/>
                  </a:lnTo>
                  <a:lnTo>
                    <a:pt x="533" y="150"/>
                  </a:lnTo>
                  <a:lnTo>
                    <a:pt x="565" y="168"/>
                  </a:lnTo>
                  <a:lnTo>
                    <a:pt x="596" y="185"/>
                  </a:lnTo>
                  <a:lnTo>
                    <a:pt x="624" y="202"/>
                  </a:lnTo>
                  <a:lnTo>
                    <a:pt x="650" y="221"/>
                  </a:lnTo>
                  <a:lnTo>
                    <a:pt x="654" y="225"/>
                  </a:lnTo>
                  <a:lnTo>
                    <a:pt x="658" y="230"/>
                  </a:lnTo>
                  <a:lnTo>
                    <a:pt x="662" y="235"/>
                  </a:lnTo>
                  <a:lnTo>
                    <a:pt x="665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6" name="Freeform 114"/>
            <p:cNvSpPr>
              <a:spLocks/>
            </p:cNvSpPr>
            <p:nvPr/>
          </p:nvSpPr>
          <p:spPr bwMode="auto">
            <a:xfrm>
              <a:off x="5075" y="1283"/>
              <a:ext cx="21" cy="123"/>
            </a:xfrm>
            <a:custGeom>
              <a:avLst/>
              <a:gdLst>
                <a:gd name="T0" fmla="*/ 1 w 65"/>
                <a:gd name="T1" fmla="*/ 0 h 371"/>
                <a:gd name="T2" fmla="*/ 4 w 65"/>
                <a:gd name="T3" fmla="*/ 0 h 371"/>
                <a:gd name="T4" fmla="*/ 4 w 65"/>
                <a:gd name="T5" fmla="*/ 0 h 371"/>
                <a:gd name="T6" fmla="*/ 5 w 65"/>
                <a:gd name="T7" fmla="*/ 0 h 371"/>
                <a:gd name="T8" fmla="*/ 5 w 65"/>
                <a:gd name="T9" fmla="*/ 1 h 371"/>
                <a:gd name="T10" fmla="*/ 5 w 65"/>
                <a:gd name="T11" fmla="*/ 1 h 371"/>
                <a:gd name="T12" fmla="*/ 7 w 65"/>
                <a:gd name="T13" fmla="*/ 38 h 371"/>
                <a:gd name="T14" fmla="*/ 7 w 65"/>
                <a:gd name="T15" fmla="*/ 38 h 371"/>
                <a:gd name="T16" fmla="*/ 6 w 65"/>
                <a:gd name="T17" fmla="*/ 38 h 371"/>
                <a:gd name="T18" fmla="*/ 6 w 65"/>
                <a:gd name="T19" fmla="*/ 38 h 371"/>
                <a:gd name="T20" fmla="*/ 5 w 65"/>
                <a:gd name="T21" fmla="*/ 39 h 371"/>
                <a:gd name="T22" fmla="*/ 5 w 65"/>
                <a:gd name="T23" fmla="*/ 39 h 371"/>
                <a:gd name="T24" fmla="*/ 4 w 65"/>
                <a:gd name="T25" fmla="*/ 39 h 371"/>
                <a:gd name="T26" fmla="*/ 4 w 65"/>
                <a:gd name="T27" fmla="*/ 40 h 371"/>
                <a:gd name="T28" fmla="*/ 3 w 65"/>
                <a:gd name="T29" fmla="*/ 40 h 371"/>
                <a:gd name="T30" fmla="*/ 2 w 65"/>
                <a:gd name="T31" fmla="*/ 41 h 371"/>
                <a:gd name="T32" fmla="*/ 0 w 65"/>
                <a:gd name="T33" fmla="*/ 1 h 371"/>
                <a:gd name="T34" fmla="*/ 0 w 65"/>
                <a:gd name="T35" fmla="*/ 1 h 371"/>
                <a:gd name="T36" fmla="*/ 0 w 65"/>
                <a:gd name="T37" fmla="*/ 0 h 371"/>
                <a:gd name="T38" fmla="*/ 1 w 65"/>
                <a:gd name="T39" fmla="*/ 0 h 371"/>
                <a:gd name="T40" fmla="*/ 1 w 65"/>
                <a:gd name="T41" fmla="*/ 0 h 3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71"/>
                <a:gd name="T65" fmla="*/ 65 w 65"/>
                <a:gd name="T66" fmla="*/ 371 h 3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71">
                  <a:moveTo>
                    <a:pt x="12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7" y="13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57" y="350"/>
                  </a:lnTo>
                  <a:lnTo>
                    <a:pt x="52" y="353"/>
                  </a:lnTo>
                  <a:lnTo>
                    <a:pt x="46" y="357"/>
                  </a:lnTo>
                  <a:lnTo>
                    <a:pt x="40" y="360"/>
                  </a:lnTo>
                  <a:lnTo>
                    <a:pt x="34" y="364"/>
                  </a:lnTo>
                  <a:lnTo>
                    <a:pt x="27" y="368"/>
                  </a:lnTo>
                  <a:lnTo>
                    <a:pt x="20" y="371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7" name="Freeform 115"/>
            <p:cNvSpPr>
              <a:spLocks/>
            </p:cNvSpPr>
            <p:nvPr/>
          </p:nvSpPr>
          <p:spPr bwMode="auto">
            <a:xfrm>
              <a:off x="4941" y="1392"/>
              <a:ext cx="110" cy="30"/>
            </a:xfrm>
            <a:custGeom>
              <a:avLst/>
              <a:gdLst>
                <a:gd name="T0" fmla="*/ 4 w 331"/>
                <a:gd name="T1" fmla="*/ 9 h 92"/>
                <a:gd name="T2" fmla="*/ 4 w 331"/>
                <a:gd name="T3" fmla="*/ 9 h 92"/>
                <a:gd name="T4" fmla="*/ 4 w 331"/>
                <a:gd name="T5" fmla="*/ 8 h 92"/>
                <a:gd name="T6" fmla="*/ 3 w 331"/>
                <a:gd name="T7" fmla="*/ 8 h 92"/>
                <a:gd name="T8" fmla="*/ 3 w 331"/>
                <a:gd name="T9" fmla="*/ 7 h 92"/>
                <a:gd name="T10" fmla="*/ 2 w 331"/>
                <a:gd name="T11" fmla="*/ 6 h 92"/>
                <a:gd name="T12" fmla="*/ 1 w 331"/>
                <a:gd name="T13" fmla="*/ 5 h 92"/>
                <a:gd name="T14" fmla="*/ 1 w 331"/>
                <a:gd name="T15" fmla="*/ 4 h 92"/>
                <a:gd name="T16" fmla="*/ 0 w 331"/>
                <a:gd name="T17" fmla="*/ 3 h 92"/>
                <a:gd name="T18" fmla="*/ 0 w 331"/>
                <a:gd name="T19" fmla="*/ 2 h 92"/>
                <a:gd name="T20" fmla="*/ 32 w 331"/>
                <a:gd name="T21" fmla="*/ 0 h 92"/>
                <a:gd name="T22" fmla="*/ 37 w 331"/>
                <a:gd name="T23" fmla="*/ 8 h 92"/>
                <a:gd name="T24" fmla="*/ 35 w 331"/>
                <a:gd name="T25" fmla="*/ 8 h 92"/>
                <a:gd name="T26" fmla="*/ 34 w 331"/>
                <a:gd name="T27" fmla="*/ 8 h 92"/>
                <a:gd name="T28" fmla="*/ 33 w 331"/>
                <a:gd name="T29" fmla="*/ 8 h 92"/>
                <a:gd name="T30" fmla="*/ 31 w 331"/>
                <a:gd name="T31" fmla="*/ 8 h 92"/>
                <a:gd name="T32" fmla="*/ 30 w 331"/>
                <a:gd name="T33" fmla="*/ 9 h 92"/>
                <a:gd name="T34" fmla="*/ 28 w 331"/>
                <a:gd name="T35" fmla="*/ 9 h 92"/>
                <a:gd name="T36" fmla="*/ 27 w 331"/>
                <a:gd name="T37" fmla="*/ 9 h 92"/>
                <a:gd name="T38" fmla="*/ 25 w 331"/>
                <a:gd name="T39" fmla="*/ 9 h 92"/>
                <a:gd name="T40" fmla="*/ 24 w 331"/>
                <a:gd name="T41" fmla="*/ 9 h 92"/>
                <a:gd name="T42" fmla="*/ 22 w 331"/>
                <a:gd name="T43" fmla="*/ 9 h 92"/>
                <a:gd name="T44" fmla="*/ 21 w 331"/>
                <a:gd name="T45" fmla="*/ 9 h 92"/>
                <a:gd name="T46" fmla="*/ 19 w 331"/>
                <a:gd name="T47" fmla="*/ 10 h 92"/>
                <a:gd name="T48" fmla="*/ 18 w 331"/>
                <a:gd name="T49" fmla="*/ 10 h 92"/>
                <a:gd name="T50" fmla="*/ 16 w 331"/>
                <a:gd name="T51" fmla="*/ 10 h 92"/>
                <a:gd name="T52" fmla="*/ 14 w 331"/>
                <a:gd name="T53" fmla="*/ 10 h 92"/>
                <a:gd name="T54" fmla="*/ 13 w 331"/>
                <a:gd name="T55" fmla="*/ 10 h 92"/>
                <a:gd name="T56" fmla="*/ 11 w 331"/>
                <a:gd name="T57" fmla="*/ 10 h 92"/>
                <a:gd name="T58" fmla="*/ 10 w 331"/>
                <a:gd name="T59" fmla="*/ 10 h 92"/>
                <a:gd name="T60" fmla="*/ 9 w 331"/>
                <a:gd name="T61" fmla="*/ 10 h 92"/>
                <a:gd name="T62" fmla="*/ 8 w 331"/>
                <a:gd name="T63" fmla="*/ 10 h 92"/>
                <a:gd name="T64" fmla="*/ 7 w 331"/>
                <a:gd name="T65" fmla="*/ 10 h 92"/>
                <a:gd name="T66" fmla="*/ 6 w 331"/>
                <a:gd name="T67" fmla="*/ 10 h 92"/>
                <a:gd name="T68" fmla="*/ 5 w 331"/>
                <a:gd name="T69" fmla="*/ 9 h 92"/>
                <a:gd name="T70" fmla="*/ 4 w 331"/>
                <a:gd name="T71" fmla="*/ 9 h 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92"/>
                <a:gd name="T110" fmla="*/ 331 w 331"/>
                <a:gd name="T111" fmla="*/ 92 h 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92">
                  <a:moveTo>
                    <a:pt x="40" y="89"/>
                  </a:moveTo>
                  <a:lnTo>
                    <a:pt x="37" y="85"/>
                  </a:lnTo>
                  <a:lnTo>
                    <a:pt x="33" y="79"/>
                  </a:lnTo>
                  <a:lnTo>
                    <a:pt x="30" y="72"/>
                  </a:lnTo>
                  <a:lnTo>
                    <a:pt x="25" y="64"/>
                  </a:lnTo>
                  <a:lnTo>
                    <a:pt x="19" y="56"/>
                  </a:lnTo>
                  <a:lnTo>
                    <a:pt x="13" y="48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287" y="0"/>
                  </a:lnTo>
                  <a:lnTo>
                    <a:pt x="331" y="72"/>
                  </a:lnTo>
                  <a:lnTo>
                    <a:pt x="319" y="74"/>
                  </a:lnTo>
                  <a:lnTo>
                    <a:pt x="307" y="76"/>
                  </a:lnTo>
                  <a:lnTo>
                    <a:pt x="295" y="79"/>
                  </a:lnTo>
                  <a:lnTo>
                    <a:pt x="282" y="80"/>
                  </a:lnTo>
                  <a:lnTo>
                    <a:pt x="269" y="82"/>
                  </a:lnTo>
                  <a:lnTo>
                    <a:pt x="256" y="83"/>
                  </a:lnTo>
                  <a:lnTo>
                    <a:pt x="243" y="85"/>
                  </a:lnTo>
                  <a:lnTo>
                    <a:pt x="229" y="87"/>
                  </a:lnTo>
                  <a:lnTo>
                    <a:pt x="215" y="88"/>
                  </a:lnTo>
                  <a:lnTo>
                    <a:pt x="201" y="89"/>
                  </a:lnTo>
                  <a:lnTo>
                    <a:pt x="187" y="89"/>
                  </a:lnTo>
                  <a:lnTo>
                    <a:pt x="172" y="91"/>
                  </a:lnTo>
                  <a:lnTo>
                    <a:pt x="158" y="91"/>
                  </a:lnTo>
                  <a:lnTo>
                    <a:pt x="143" y="92"/>
                  </a:lnTo>
                  <a:lnTo>
                    <a:pt x="128" y="92"/>
                  </a:lnTo>
                  <a:lnTo>
                    <a:pt x="113" y="92"/>
                  </a:lnTo>
                  <a:lnTo>
                    <a:pt x="103" y="92"/>
                  </a:lnTo>
                  <a:lnTo>
                    <a:pt x="94" y="92"/>
                  </a:lnTo>
                  <a:lnTo>
                    <a:pt x="84" y="92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1"/>
                  </a:lnTo>
                  <a:lnTo>
                    <a:pt x="49" y="89"/>
                  </a:lnTo>
                  <a:lnTo>
                    <a:pt x="40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8" name="Freeform 116"/>
            <p:cNvSpPr>
              <a:spLocks/>
            </p:cNvSpPr>
            <p:nvPr/>
          </p:nvSpPr>
          <p:spPr bwMode="auto">
            <a:xfrm>
              <a:off x="4922" y="1204"/>
              <a:ext cx="138" cy="140"/>
            </a:xfrm>
            <a:custGeom>
              <a:avLst/>
              <a:gdLst>
                <a:gd name="T0" fmla="*/ 24 w 414"/>
                <a:gd name="T1" fmla="*/ 0 h 420"/>
                <a:gd name="T2" fmla="*/ 28 w 414"/>
                <a:gd name="T3" fmla="*/ 1 h 420"/>
                <a:gd name="T4" fmla="*/ 33 w 414"/>
                <a:gd name="T5" fmla="*/ 3 h 420"/>
                <a:gd name="T6" fmla="*/ 36 w 414"/>
                <a:gd name="T7" fmla="*/ 5 h 420"/>
                <a:gd name="T8" fmla="*/ 40 w 414"/>
                <a:gd name="T9" fmla="*/ 9 h 420"/>
                <a:gd name="T10" fmla="*/ 43 w 414"/>
                <a:gd name="T11" fmla="*/ 12 h 420"/>
                <a:gd name="T12" fmla="*/ 45 w 414"/>
                <a:gd name="T13" fmla="*/ 17 h 420"/>
                <a:gd name="T14" fmla="*/ 46 w 414"/>
                <a:gd name="T15" fmla="*/ 21 h 420"/>
                <a:gd name="T16" fmla="*/ 46 w 414"/>
                <a:gd name="T17" fmla="*/ 26 h 420"/>
                <a:gd name="T18" fmla="*/ 44 w 414"/>
                <a:gd name="T19" fmla="*/ 33 h 420"/>
                <a:gd name="T20" fmla="*/ 42 w 414"/>
                <a:gd name="T21" fmla="*/ 39 h 420"/>
                <a:gd name="T22" fmla="*/ 38 w 414"/>
                <a:gd name="T23" fmla="*/ 44 h 420"/>
                <a:gd name="T24" fmla="*/ 35 w 414"/>
                <a:gd name="T25" fmla="*/ 46 h 420"/>
                <a:gd name="T26" fmla="*/ 34 w 414"/>
                <a:gd name="T27" fmla="*/ 47 h 420"/>
                <a:gd name="T28" fmla="*/ 32 w 414"/>
                <a:gd name="T29" fmla="*/ 47 h 420"/>
                <a:gd name="T30" fmla="*/ 31 w 414"/>
                <a:gd name="T31" fmla="*/ 46 h 420"/>
                <a:gd name="T32" fmla="*/ 28 w 414"/>
                <a:gd name="T33" fmla="*/ 44 h 420"/>
                <a:gd name="T34" fmla="*/ 24 w 414"/>
                <a:gd name="T35" fmla="*/ 38 h 420"/>
                <a:gd name="T36" fmla="*/ 22 w 414"/>
                <a:gd name="T37" fmla="*/ 31 h 420"/>
                <a:gd name="T38" fmla="*/ 21 w 414"/>
                <a:gd name="T39" fmla="*/ 27 h 420"/>
                <a:gd name="T40" fmla="*/ 21 w 414"/>
                <a:gd name="T41" fmla="*/ 25 h 420"/>
                <a:gd name="T42" fmla="*/ 20 w 414"/>
                <a:gd name="T43" fmla="*/ 22 h 420"/>
                <a:gd name="T44" fmla="*/ 18 w 414"/>
                <a:gd name="T45" fmla="*/ 21 h 420"/>
                <a:gd name="T46" fmla="*/ 17 w 414"/>
                <a:gd name="T47" fmla="*/ 20 h 420"/>
                <a:gd name="T48" fmla="*/ 16 w 414"/>
                <a:gd name="T49" fmla="*/ 19 h 420"/>
                <a:gd name="T50" fmla="*/ 15 w 414"/>
                <a:gd name="T51" fmla="*/ 19 h 420"/>
                <a:gd name="T52" fmla="*/ 0 w 414"/>
                <a:gd name="T53" fmla="*/ 19 h 420"/>
                <a:gd name="T54" fmla="*/ 1 w 414"/>
                <a:gd name="T55" fmla="*/ 15 h 420"/>
                <a:gd name="T56" fmla="*/ 2 w 414"/>
                <a:gd name="T57" fmla="*/ 12 h 420"/>
                <a:gd name="T58" fmla="*/ 4 w 414"/>
                <a:gd name="T59" fmla="*/ 8 h 420"/>
                <a:gd name="T60" fmla="*/ 7 w 414"/>
                <a:gd name="T61" fmla="*/ 5 h 420"/>
                <a:gd name="T62" fmla="*/ 10 w 414"/>
                <a:gd name="T63" fmla="*/ 3 h 420"/>
                <a:gd name="T64" fmla="*/ 14 w 414"/>
                <a:gd name="T65" fmla="*/ 1 h 420"/>
                <a:gd name="T66" fmla="*/ 17 w 414"/>
                <a:gd name="T67" fmla="*/ 0 h 420"/>
                <a:gd name="T68" fmla="*/ 22 w 414"/>
                <a:gd name="T69" fmla="*/ 0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420"/>
                <a:gd name="T107" fmla="*/ 414 w 414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420">
                  <a:moveTo>
                    <a:pt x="194" y="0"/>
                  </a:moveTo>
                  <a:lnTo>
                    <a:pt x="215" y="1"/>
                  </a:lnTo>
                  <a:lnTo>
                    <a:pt x="235" y="4"/>
                  </a:lnTo>
                  <a:lnTo>
                    <a:pt x="256" y="9"/>
                  </a:lnTo>
                  <a:lnTo>
                    <a:pt x="275" y="17"/>
                  </a:lnTo>
                  <a:lnTo>
                    <a:pt x="294" y="25"/>
                  </a:lnTo>
                  <a:lnTo>
                    <a:pt x="312" y="36"/>
                  </a:lnTo>
                  <a:lnTo>
                    <a:pt x="328" y="48"/>
                  </a:lnTo>
                  <a:lnTo>
                    <a:pt x="345" y="62"/>
                  </a:lnTo>
                  <a:lnTo>
                    <a:pt x="359" y="77"/>
                  </a:lnTo>
                  <a:lnTo>
                    <a:pt x="372" y="94"/>
                  </a:lnTo>
                  <a:lnTo>
                    <a:pt x="384" y="111"/>
                  </a:lnTo>
                  <a:lnTo>
                    <a:pt x="394" y="130"/>
                  </a:lnTo>
                  <a:lnTo>
                    <a:pt x="402" y="149"/>
                  </a:lnTo>
                  <a:lnTo>
                    <a:pt x="408" y="168"/>
                  </a:lnTo>
                  <a:lnTo>
                    <a:pt x="412" y="188"/>
                  </a:lnTo>
                  <a:lnTo>
                    <a:pt x="414" y="208"/>
                  </a:lnTo>
                  <a:lnTo>
                    <a:pt x="413" y="237"/>
                  </a:lnTo>
                  <a:lnTo>
                    <a:pt x="408" y="268"/>
                  </a:lnTo>
                  <a:lnTo>
                    <a:pt x="400" y="298"/>
                  </a:lnTo>
                  <a:lnTo>
                    <a:pt x="389" y="326"/>
                  </a:lnTo>
                  <a:lnTo>
                    <a:pt x="375" y="354"/>
                  </a:lnTo>
                  <a:lnTo>
                    <a:pt x="359" y="377"/>
                  </a:lnTo>
                  <a:lnTo>
                    <a:pt x="341" y="398"/>
                  </a:lnTo>
                  <a:lnTo>
                    <a:pt x="322" y="412"/>
                  </a:lnTo>
                  <a:lnTo>
                    <a:pt x="315" y="416"/>
                  </a:lnTo>
                  <a:lnTo>
                    <a:pt x="309" y="418"/>
                  </a:lnTo>
                  <a:lnTo>
                    <a:pt x="303" y="419"/>
                  </a:lnTo>
                  <a:lnTo>
                    <a:pt x="297" y="420"/>
                  </a:lnTo>
                  <a:lnTo>
                    <a:pt x="290" y="420"/>
                  </a:lnTo>
                  <a:lnTo>
                    <a:pt x="284" y="419"/>
                  </a:lnTo>
                  <a:lnTo>
                    <a:pt x="278" y="417"/>
                  </a:lnTo>
                  <a:lnTo>
                    <a:pt x="272" y="414"/>
                  </a:lnTo>
                  <a:lnTo>
                    <a:pt x="249" y="395"/>
                  </a:lnTo>
                  <a:lnTo>
                    <a:pt x="230" y="369"/>
                  </a:lnTo>
                  <a:lnTo>
                    <a:pt x="215" y="339"/>
                  </a:lnTo>
                  <a:lnTo>
                    <a:pt x="206" y="310"/>
                  </a:lnTo>
                  <a:lnTo>
                    <a:pt x="199" y="281"/>
                  </a:lnTo>
                  <a:lnTo>
                    <a:pt x="194" y="257"/>
                  </a:lnTo>
                  <a:lnTo>
                    <a:pt x="191" y="241"/>
                  </a:lnTo>
                  <a:lnTo>
                    <a:pt x="191" y="235"/>
                  </a:lnTo>
                  <a:lnTo>
                    <a:pt x="189" y="223"/>
                  </a:lnTo>
                  <a:lnTo>
                    <a:pt x="186" y="211"/>
                  </a:lnTo>
                  <a:lnTo>
                    <a:pt x="180" y="200"/>
                  </a:lnTo>
                  <a:lnTo>
                    <a:pt x="171" y="191"/>
                  </a:lnTo>
                  <a:lnTo>
                    <a:pt x="166" y="187"/>
                  </a:lnTo>
                  <a:lnTo>
                    <a:pt x="161" y="183"/>
                  </a:lnTo>
                  <a:lnTo>
                    <a:pt x="156" y="180"/>
                  </a:lnTo>
                  <a:lnTo>
                    <a:pt x="150" y="177"/>
                  </a:lnTo>
                  <a:lnTo>
                    <a:pt x="145" y="175"/>
                  </a:lnTo>
                  <a:lnTo>
                    <a:pt x="139" y="174"/>
                  </a:lnTo>
                  <a:lnTo>
                    <a:pt x="133" y="173"/>
                  </a:lnTo>
                  <a:lnTo>
                    <a:pt x="127" y="173"/>
                  </a:lnTo>
                  <a:lnTo>
                    <a:pt x="0" y="173"/>
                  </a:lnTo>
                  <a:lnTo>
                    <a:pt x="3" y="155"/>
                  </a:lnTo>
                  <a:lnTo>
                    <a:pt x="7" y="137"/>
                  </a:lnTo>
                  <a:lnTo>
                    <a:pt x="13" y="120"/>
                  </a:lnTo>
                  <a:lnTo>
                    <a:pt x="21" y="104"/>
                  </a:lnTo>
                  <a:lnTo>
                    <a:pt x="30" y="89"/>
                  </a:lnTo>
                  <a:lnTo>
                    <a:pt x="40" y="75"/>
                  </a:lnTo>
                  <a:lnTo>
                    <a:pt x="51" y="62"/>
                  </a:lnTo>
                  <a:lnTo>
                    <a:pt x="63" y="49"/>
                  </a:lnTo>
                  <a:lnTo>
                    <a:pt x="77" y="38"/>
                  </a:lnTo>
                  <a:lnTo>
                    <a:pt x="92" y="29"/>
                  </a:lnTo>
                  <a:lnTo>
                    <a:pt x="107" y="20"/>
                  </a:lnTo>
                  <a:lnTo>
                    <a:pt x="122" y="13"/>
                  </a:lnTo>
                  <a:lnTo>
                    <a:pt x="139" y="7"/>
                  </a:lnTo>
                  <a:lnTo>
                    <a:pt x="157" y="4"/>
                  </a:lnTo>
                  <a:lnTo>
                    <a:pt x="175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9" name="Freeform 117"/>
            <p:cNvSpPr>
              <a:spLocks/>
            </p:cNvSpPr>
            <p:nvPr/>
          </p:nvSpPr>
          <p:spPr bwMode="auto">
            <a:xfrm>
              <a:off x="4865" y="1273"/>
              <a:ext cx="168" cy="116"/>
            </a:xfrm>
            <a:custGeom>
              <a:avLst/>
              <a:gdLst>
                <a:gd name="T0" fmla="*/ 0 w 506"/>
                <a:gd name="T1" fmla="*/ 20 h 348"/>
                <a:gd name="T2" fmla="*/ 0 w 506"/>
                <a:gd name="T3" fmla="*/ 19 h 348"/>
                <a:gd name="T4" fmla="*/ 1 w 506"/>
                <a:gd name="T5" fmla="*/ 18 h 348"/>
                <a:gd name="T6" fmla="*/ 3 w 506"/>
                <a:gd name="T7" fmla="*/ 15 h 348"/>
                <a:gd name="T8" fmla="*/ 5 w 506"/>
                <a:gd name="T9" fmla="*/ 13 h 348"/>
                <a:gd name="T10" fmla="*/ 7 w 506"/>
                <a:gd name="T11" fmla="*/ 10 h 348"/>
                <a:gd name="T12" fmla="*/ 11 w 506"/>
                <a:gd name="T13" fmla="*/ 7 h 348"/>
                <a:gd name="T14" fmla="*/ 14 w 506"/>
                <a:gd name="T15" fmla="*/ 3 h 348"/>
                <a:gd name="T16" fmla="*/ 18 w 506"/>
                <a:gd name="T17" fmla="*/ 0 h 348"/>
                <a:gd name="T18" fmla="*/ 33 w 506"/>
                <a:gd name="T19" fmla="*/ 0 h 348"/>
                <a:gd name="T20" fmla="*/ 34 w 506"/>
                <a:gd name="T21" fmla="*/ 0 h 348"/>
                <a:gd name="T22" fmla="*/ 35 w 506"/>
                <a:gd name="T23" fmla="*/ 0 h 348"/>
                <a:gd name="T24" fmla="*/ 35 w 506"/>
                <a:gd name="T25" fmla="*/ 1 h 348"/>
                <a:gd name="T26" fmla="*/ 36 w 506"/>
                <a:gd name="T27" fmla="*/ 1 h 348"/>
                <a:gd name="T28" fmla="*/ 36 w 506"/>
                <a:gd name="T29" fmla="*/ 1 h 348"/>
                <a:gd name="T30" fmla="*/ 37 w 506"/>
                <a:gd name="T31" fmla="*/ 2 h 348"/>
                <a:gd name="T32" fmla="*/ 37 w 506"/>
                <a:gd name="T33" fmla="*/ 3 h 348"/>
                <a:gd name="T34" fmla="*/ 37 w 506"/>
                <a:gd name="T35" fmla="*/ 3 h 348"/>
                <a:gd name="T36" fmla="*/ 37 w 506"/>
                <a:gd name="T37" fmla="*/ 4 h 348"/>
                <a:gd name="T38" fmla="*/ 37 w 506"/>
                <a:gd name="T39" fmla="*/ 6 h 348"/>
                <a:gd name="T40" fmla="*/ 38 w 506"/>
                <a:gd name="T41" fmla="*/ 9 h 348"/>
                <a:gd name="T42" fmla="*/ 39 w 506"/>
                <a:gd name="T43" fmla="*/ 13 h 348"/>
                <a:gd name="T44" fmla="*/ 40 w 506"/>
                <a:gd name="T45" fmla="*/ 17 h 348"/>
                <a:gd name="T46" fmla="*/ 42 w 506"/>
                <a:gd name="T47" fmla="*/ 20 h 348"/>
                <a:gd name="T48" fmla="*/ 44 w 506"/>
                <a:gd name="T49" fmla="*/ 24 h 348"/>
                <a:gd name="T50" fmla="*/ 47 w 506"/>
                <a:gd name="T51" fmla="*/ 26 h 348"/>
                <a:gd name="T52" fmla="*/ 48 w 506"/>
                <a:gd name="T53" fmla="*/ 27 h 348"/>
                <a:gd name="T54" fmla="*/ 49 w 506"/>
                <a:gd name="T55" fmla="*/ 27 h 348"/>
                <a:gd name="T56" fmla="*/ 50 w 506"/>
                <a:gd name="T57" fmla="*/ 27 h 348"/>
                <a:gd name="T58" fmla="*/ 51 w 506"/>
                <a:gd name="T59" fmla="*/ 27 h 348"/>
                <a:gd name="T60" fmla="*/ 52 w 506"/>
                <a:gd name="T61" fmla="*/ 27 h 348"/>
                <a:gd name="T62" fmla="*/ 53 w 506"/>
                <a:gd name="T63" fmla="*/ 27 h 348"/>
                <a:gd name="T64" fmla="*/ 54 w 506"/>
                <a:gd name="T65" fmla="*/ 27 h 348"/>
                <a:gd name="T66" fmla="*/ 55 w 506"/>
                <a:gd name="T67" fmla="*/ 27 h 348"/>
                <a:gd name="T68" fmla="*/ 56 w 506"/>
                <a:gd name="T69" fmla="*/ 36 h 348"/>
                <a:gd name="T70" fmla="*/ 25 w 506"/>
                <a:gd name="T71" fmla="*/ 39 h 348"/>
                <a:gd name="T72" fmla="*/ 23 w 506"/>
                <a:gd name="T73" fmla="*/ 24 h 348"/>
                <a:gd name="T74" fmla="*/ 22 w 506"/>
                <a:gd name="T75" fmla="*/ 24 h 348"/>
                <a:gd name="T76" fmla="*/ 22 w 506"/>
                <a:gd name="T77" fmla="*/ 24 h 348"/>
                <a:gd name="T78" fmla="*/ 21 w 506"/>
                <a:gd name="T79" fmla="*/ 24 h 348"/>
                <a:gd name="T80" fmla="*/ 20 w 506"/>
                <a:gd name="T81" fmla="*/ 24 h 348"/>
                <a:gd name="T82" fmla="*/ 19 w 506"/>
                <a:gd name="T83" fmla="*/ 24 h 348"/>
                <a:gd name="T84" fmla="*/ 18 w 506"/>
                <a:gd name="T85" fmla="*/ 24 h 348"/>
                <a:gd name="T86" fmla="*/ 17 w 506"/>
                <a:gd name="T87" fmla="*/ 24 h 348"/>
                <a:gd name="T88" fmla="*/ 15 w 506"/>
                <a:gd name="T89" fmla="*/ 24 h 348"/>
                <a:gd name="T90" fmla="*/ 13 w 506"/>
                <a:gd name="T91" fmla="*/ 24 h 348"/>
                <a:gd name="T92" fmla="*/ 12 w 506"/>
                <a:gd name="T93" fmla="*/ 23 h 348"/>
                <a:gd name="T94" fmla="*/ 10 w 506"/>
                <a:gd name="T95" fmla="*/ 23 h 348"/>
                <a:gd name="T96" fmla="*/ 8 w 506"/>
                <a:gd name="T97" fmla="*/ 23 h 348"/>
                <a:gd name="T98" fmla="*/ 6 w 506"/>
                <a:gd name="T99" fmla="*/ 22 h 348"/>
                <a:gd name="T100" fmla="*/ 5 w 506"/>
                <a:gd name="T101" fmla="*/ 22 h 348"/>
                <a:gd name="T102" fmla="*/ 3 w 506"/>
                <a:gd name="T103" fmla="*/ 22 h 348"/>
                <a:gd name="T104" fmla="*/ 1 w 506"/>
                <a:gd name="T105" fmla="*/ 21 h 348"/>
                <a:gd name="T106" fmla="*/ 0 w 506"/>
                <a:gd name="T107" fmla="*/ 20 h 348"/>
                <a:gd name="T108" fmla="*/ 0 w 506"/>
                <a:gd name="T109" fmla="*/ 20 h 348"/>
                <a:gd name="T110" fmla="*/ 0 w 506"/>
                <a:gd name="T111" fmla="*/ 20 h 348"/>
                <a:gd name="T112" fmla="*/ 0 w 506"/>
                <a:gd name="T113" fmla="*/ 20 h 348"/>
                <a:gd name="T114" fmla="*/ 0 w 506"/>
                <a:gd name="T115" fmla="*/ 20 h 3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06"/>
                <a:gd name="T175" fmla="*/ 0 h 348"/>
                <a:gd name="T176" fmla="*/ 506 w 506"/>
                <a:gd name="T177" fmla="*/ 348 h 3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06" h="348">
                  <a:moveTo>
                    <a:pt x="0" y="183"/>
                  </a:moveTo>
                  <a:lnTo>
                    <a:pt x="2" y="174"/>
                  </a:lnTo>
                  <a:lnTo>
                    <a:pt x="9" y="158"/>
                  </a:lnTo>
                  <a:lnTo>
                    <a:pt x="23" y="138"/>
                  </a:lnTo>
                  <a:lnTo>
                    <a:pt x="43" y="114"/>
                  </a:lnTo>
                  <a:lnTo>
                    <a:pt x="67" y="88"/>
                  </a:lnTo>
                  <a:lnTo>
                    <a:pt x="96" y="59"/>
                  </a:lnTo>
                  <a:lnTo>
                    <a:pt x="128" y="30"/>
                  </a:lnTo>
                  <a:lnTo>
                    <a:pt x="161" y="0"/>
                  </a:lnTo>
                  <a:lnTo>
                    <a:pt x="301" y="0"/>
                  </a:lnTo>
                  <a:lnTo>
                    <a:pt x="307" y="1"/>
                  </a:lnTo>
                  <a:lnTo>
                    <a:pt x="313" y="2"/>
                  </a:lnTo>
                  <a:lnTo>
                    <a:pt x="318" y="5"/>
                  </a:lnTo>
                  <a:lnTo>
                    <a:pt x="323" y="8"/>
                  </a:lnTo>
                  <a:lnTo>
                    <a:pt x="326" y="13"/>
                  </a:lnTo>
                  <a:lnTo>
                    <a:pt x="330" y="18"/>
                  </a:lnTo>
                  <a:lnTo>
                    <a:pt x="331" y="24"/>
                  </a:lnTo>
                  <a:lnTo>
                    <a:pt x="332" y="30"/>
                  </a:lnTo>
                  <a:lnTo>
                    <a:pt x="334" y="38"/>
                  </a:lnTo>
                  <a:lnTo>
                    <a:pt x="336" y="58"/>
                  </a:lnTo>
                  <a:lnTo>
                    <a:pt x="341" y="84"/>
                  </a:lnTo>
                  <a:lnTo>
                    <a:pt x="349" y="117"/>
                  </a:lnTo>
                  <a:lnTo>
                    <a:pt x="361" y="150"/>
                  </a:lnTo>
                  <a:lnTo>
                    <a:pt x="379" y="183"/>
                  </a:lnTo>
                  <a:lnTo>
                    <a:pt x="401" y="213"/>
                  </a:lnTo>
                  <a:lnTo>
                    <a:pt x="431" y="236"/>
                  </a:lnTo>
                  <a:lnTo>
                    <a:pt x="439" y="239"/>
                  </a:lnTo>
                  <a:lnTo>
                    <a:pt x="448" y="243"/>
                  </a:lnTo>
                  <a:lnTo>
                    <a:pt x="455" y="245"/>
                  </a:lnTo>
                  <a:lnTo>
                    <a:pt x="463" y="246"/>
                  </a:lnTo>
                  <a:lnTo>
                    <a:pt x="472" y="246"/>
                  </a:lnTo>
                  <a:lnTo>
                    <a:pt x="480" y="246"/>
                  </a:lnTo>
                  <a:lnTo>
                    <a:pt x="488" y="244"/>
                  </a:lnTo>
                  <a:lnTo>
                    <a:pt x="497" y="242"/>
                  </a:lnTo>
                  <a:lnTo>
                    <a:pt x="506" y="326"/>
                  </a:lnTo>
                  <a:lnTo>
                    <a:pt x="228" y="348"/>
                  </a:lnTo>
                  <a:lnTo>
                    <a:pt x="212" y="218"/>
                  </a:lnTo>
                  <a:lnTo>
                    <a:pt x="198" y="218"/>
                  </a:lnTo>
                  <a:lnTo>
                    <a:pt x="197" y="218"/>
                  </a:lnTo>
                  <a:lnTo>
                    <a:pt x="192" y="218"/>
                  </a:lnTo>
                  <a:lnTo>
                    <a:pt x="185" y="217"/>
                  </a:lnTo>
                  <a:lnTo>
                    <a:pt x="175" y="217"/>
                  </a:lnTo>
                  <a:lnTo>
                    <a:pt x="163" y="215"/>
                  </a:lnTo>
                  <a:lnTo>
                    <a:pt x="150" y="214"/>
                  </a:lnTo>
                  <a:lnTo>
                    <a:pt x="136" y="213"/>
                  </a:lnTo>
                  <a:lnTo>
                    <a:pt x="121" y="212"/>
                  </a:lnTo>
                  <a:lnTo>
                    <a:pt x="105" y="209"/>
                  </a:lnTo>
                  <a:lnTo>
                    <a:pt x="88" y="207"/>
                  </a:lnTo>
                  <a:lnTo>
                    <a:pt x="72" y="205"/>
                  </a:lnTo>
                  <a:lnTo>
                    <a:pt x="56" y="201"/>
                  </a:lnTo>
                  <a:lnTo>
                    <a:pt x="41" y="197"/>
                  </a:lnTo>
                  <a:lnTo>
                    <a:pt x="27" y="194"/>
                  </a:lnTo>
                  <a:lnTo>
                    <a:pt x="13" y="189"/>
                  </a:lnTo>
                  <a:lnTo>
                    <a:pt x="2" y="184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0" name="Freeform 118"/>
            <p:cNvSpPr>
              <a:spLocks/>
            </p:cNvSpPr>
            <p:nvPr/>
          </p:nvSpPr>
          <p:spPr bwMode="auto">
            <a:xfrm>
              <a:off x="4905" y="1404"/>
              <a:ext cx="37" cy="17"/>
            </a:xfrm>
            <a:custGeom>
              <a:avLst/>
              <a:gdLst>
                <a:gd name="T0" fmla="*/ 6 w 109"/>
                <a:gd name="T1" fmla="*/ 0 h 50"/>
                <a:gd name="T2" fmla="*/ 7 w 109"/>
                <a:gd name="T3" fmla="*/ 0 h 50"/>
                <a:gd name="T4" fmla="*/ 7 w 109"/>
                <a:gd name="T5" fmla="*/ 0 h 50"/>
                <a:gd name="T6" fmla="*/ 8 w 109"/>
                <a:gd name="T7" fmla="*/ 0 h 50"/>
                <a:gd name="T8" fmla="*/ 8 w 109"/>
                <a:gd name="T9" fmla="*/ 1 h 50"/>
                <a:gd name="T10" fmla="*/ 8 w 109"/>
                <a:gd name="T11" fmla="*/ 1 h 50"/>
                <a:gd name="T12" fmla="*/ 9 w 109"/>
                <a:gd name="T13" fmla="*/ 1 h 50"/>
                <a:gd name="T14" fmla="*/ 10 w 109"/>
                <a:gd name="T15" fmla="*/ 2 h 50"/>
                <a:gd name="T16" fmla="*/ 11 w 109"/>
                <a:gd name="T17" fmla="*/ 3 h 50"/>
                <a:gd name="T18" fmla="*/ 12 w 109"/>
                <a:gd name="T19" fmla="*/ 4 h 50"/>
                <a:gd name="T20" fmla="*/ 13 w 109"/>
                <a:gd name="T21" fmla="*/ 6 h 50"/>
                <a:gd name="T22" fmla="*/ 11 w 109"/>
                <a:gd name="T23" fmla="*/ 6 h 50"/>
                <a:gd name="T24" fmla="*/ 9 w 109"/>
                <a:gd name="T25" fmla="*/ 5 h 50"/>
                <a:gd name="T26" fmla="*/ 7 w 109"/>
                <a:gd name="T27" fmla="*/ 5 h 50"/>
                <a:gd name="T28" fmla="*/ 6 w 109"/>
                <a:gd name="T29" fmla="*/ 5 h 50"/>
                <a:gd name="T30" fmla="*/ 4 w 109"/>
                <a:gd name="T31" fmla="*/ 5 h 50"/>
                <a:gd name="T32" fmla="*/ 3 w 109"/>
                <a:gd name="T33" fmla="*/ 4 h 50"/>
                <a:gd name="T34" fmla="*/ 1 w 109"/>
                <a:gd name="T35" fmla="*/ 4 h 50"/>
                <a:gd name="T36" fmla="*/ 0 w 109"/>
                <a:gd name="T37" fmla="*/ 4 h 50"/>
                <a:gd name="T38" fmla="*/ 4 w 109"/>
                <a:gd name="T39" fmla="*/ 3 h 50"/>
                <a:gd name="T40" fmla="*/ 4 w 109"/>
                <a:gd name="T41" fmla="*/ 1 h 50"/>
                <a:gd name="T42" fmla="*/ 4 w 109"/>
                <a:gd name="T43" fmla="*/ 1 h 50"/>
                <a:gd name="T44" fmla="*/ 4 w 109"/>
                <a:gd name="T45" fmla="*/ 1 h 50"/>
                <a:gd name="T46" fmla="*/ 5 w 109"/>
                <a:gd name="T47" fmla="*/ 0 h 50"/>
                <a:gd name="T48" fmla="*/ 6 w 109"/>
                <a:gd name="T49" fmla="*/ 0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50"/>
                <a:gd name="T77" fmla="*/ 109 w 109"/>
                <a:gd name="T78" fmla="*/ 50 h 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50">
                  <a:moveTo>
                    <a:pt x="54" y="0"/>
                  </a:moveTo>
                  <a:lnTo>
                    <a:pt x="58" y="0"/>
                  </a:lnTo>
                  <a:lnTo>
                    <a:pt x="63" y="1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75" y="11"/>
                  </a:lnTo>
                  <a:lnTo>
                    <a:pt x="78" y="12"/>
                  </a:lnTo>
                  <a:lnTo>
                    <a:pt x="87" y="20"/>
                  </a:lnTo>
                  <a:lnTo>
                    <a:pt x="94" y="29"/>
                  </a:lnTo>
                  <a:lnTo>
                    <a:pt x="102" y="39"/>
                  </a:lnTo>
                  <a:lnTo>
                    <a:pt x="109" y="50"/>
                  </a:lnTo>
                  <a:lnTo>
                    <a:pt x="95" y="49"/>
                  </a:lnTo>
                  <a:lnTo>
                    <a:pt x="81" y="48"/>
                  </a:lnTo>
                  <a:lnTo>
                    <a:pt x="66" y="45"/>
                  </a:lnTo>
                  <a:lnTo>
                    <a:pt x="52" y="44"/>
                  </a:lnTo>
                  <a:lnTo>
                    <a:pt x="39" y="42"/>
                  </a:lnTo>
                  <a:lnTo>
                    <a:pt x="26" y="39"/>
                  </a:lnTo>
                  <a:lnTo>
                    <a:pt x="13" y="37"/>
                  </a:lnTo>
                  <a:lnTo>
                    <a:pt x="0" y="35"/>
                  </a:lnTo>
                  <a:lnTo>
                    <a:pt x="34" y="23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8" y="7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1" name="Freeform 119"/>
            <p:cNvSpPr>
              <a:spLocks/>
            </p:cNvSpPr>
            <p:nvPr/>
          </p:nvSpPr>
          <p:spPr bwMode="auto">
            <a:xfrm>
              <a:off x="4878" y="1371"/>
              <a:ext cx="29" cy="35"/>
            </a:xfrm>
            <a:custGeom>
              <a:avLst/>
              <a:gdLst>
                <a:gd name="T0" fmla="*/ 1 w 86"/>
                <a:gd name="T1" fmla="*/ 0 h 106"/>
                <a:gd name="T2" fmla="*/ 1 w 86"/>
                <a:gd name="T3" fmla="*/ 0 h 106"/>
                <a:gd name="T4" fmla="*/ 1 w 86"/>
                <a:gd name="T5" fmla="*/ 0 h 106"/>
                <a:gd name="T6" fmla="*/ 2 w 86"/>
                <a:gd name="T7" fmla="*/ 0 h 106"/>
                <a:gd name="T8" fmla="*/ 2 w 86"/>
                <a:gd name="T9" fmla="*/ 0 h 106"/>
                <a:gd name="T10" fmla="*/ 10 w 86"/>
                <a:gd name="T11" fmla="*/ 10 h 106"/>
                <a:gd name="T12" fmla="*/ 9 w 86"/>
                <a:gd name="T13" fmla="*/ 10 h 106"/>
                <a:gd name="T14" fmla="*/ 9 w 86"/>
                <a:gd name="T15" fmla="*/ 11 h 106"/>
                <a:gd name="T16" fmla="*/ 9 w 86"/>
                <a:gd name="T17" fmla="*/ 11 h 106"/>
                <a:gd name="T18" fmla="*/ 9 w 86"/>
                <a:gd name="T19" fmla="*/ 11 h 106"/>
                <a:gd name="T20" fmla="*/ 7 w 86"/>
                <a:gd name="T21" fmla="*/ 12 h 106"/>
                <a:gd name="T22" fmla="*/ 0 w 86"/>
                <a:gd name="T23" fmla="*/ 2 h 106"/>
                <a:gd name="T24" fmla="*/ 0 w 86"/>
                <a:gd name="T25" fmla="*/ 2 h 106"/>
                <a:gd name="T26" fmla="*/ 0 w 86"/>
                <a:gd name="T27" fmla="*/ 1 h 106"/>
                <a:gd name="T28" fmla="*/ 0 w 86"/>
                <a:gd name="T29" fmla="*/ 1 h 106"/>
                <a:gd name="T30" fmla="*/ 1 w 86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06"/>
                <a:gd name="T50" fmla="*/ 86 w 86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06">
                  <a:moveTo>
                    <a:pt x="5" y="4"/>
                  </a:move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86" y="93"/>
                  </a:lnTo>
                  <a:lnTo>
                    <a:pt x="84" y="94"/>
                  </a:lnTo>
                  <a:lnTo>
                    <a:pt x="83" y="96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66" y="10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2" name="Freeform 120"/>
            <p:cNvSpPr>
              <a:spLocks/>
            </p:cNvSpPr>
            <p:nvPr/>
          </p:nvSpPr>
          <p:spPr bwMode="auto">
            <a:xfrm>
              <a:off x="4617" y="1382"/>
              <a:ext cx="226" cy="62"/>
            </a:xfrm>
            <a:custGeom>
              <a:avLst/>
              <a:gdLst>
                <a:gd name="T0" fmla="*/ 75 w 678"/>
                <a:gd name="T1" fmla="*/ 2 h 188"/>
                <a:gd name="T2" fmla="*/ 69 w 678"/>
                <a:gd name="T3" fmla="*/ 3 h 188"/>
                <a:gd name="T4" fmla="*/ 64 w 678"/>
                <a:gd name="T5" fmla="*/ 4 h 188"/>
                <a:gd name="T6" fmla="*/ 58 w 678"/>
                <a:gd name="T7" fmla="*/ 4 h 188"/>
                <a:gd name="T8" fmla="*/ 52 w 678"/>
                <a:gd name="T9" fmla="*/ 5 h 188"/>
                <a:gd name="T10" fmla="*/ 47 w 678"/>
                <a:gd name="T11" fmla="*/ 6 h 188"/>
                <a:gd name="T12" fmla="*/ 42 w 678"/>
                <a:gd name="T13" fmla="*/ 7 h 188"/>
                <a:gd name="T14" fmla="*/ 37 w 678"/>
                <a:gd name="T15" fmla="*/ 8 h 188"/>
                <a:gd name="T16" fmla="*/ 32 w 678"/>
                <a:gd name="T17" fmla="*/ 9 h 188"/>
                <a:gd name="T18" fmla="*/ 27 w 678"/>
                <a:gd name="T19" fmla="*/ 11 h 188"/>
                <a:gd name="T20" fmla="*/ 23 w 678"/>
                <a:gd name="T21" fmla="*/ 12 h 188"/>
                <a:gd name="T22" fmla="*/ 19 w 678"/>
                <a:gd name="T23" fmla="*/ 13 h 188"/>
                <a:gd name="T24" fmla="*/ 15 w 678"/>
                <a:gd name="T25" fmla="*/ 15 h 188"/>
                <a:gd name="T26" fmla="*/ 11 w 678"/>
                <a:gd name="T27" fmla="*/ 16 h 188"/>
                <a:gd name="T28" fmla="*/ 7 w 678"/>
                <a:gd name="T29" fmla="*/ 17 h 188"/>
                <a:gd name="T30" fmla="*/ 3 w 678"/>
                <a:gd name="T31" fmla="*/ 19 h 188"/>
                <a:gd name="T32" fmla="*/ 0 w 678"/>
                <a:gd name="T33" fmla="*/ 20 h 188"/>
                <a:gd name="T34" fmla="*/ 3 w 678"/>
                <a:gd name="T35" fmla="*/ 19 h 188"/>
                <a:gd name="T36" fmla="*/ 7 w 678"/>
                <a:gd name="T37" fmla="*/ 17 h 188"/>
                <a:gd name="T38" fmla="*/ 10 w 678"/>
                <a:gd name="T39" fmla="*/ 15 h 188"/>
                <a:gd name="T40" fmla="*/ 14 w 678"/>
                <a:gd name="T41" fmla="*/ 14 h 188"/>
                <a:gd name="T42" fmla="*/ 18 w 678"/>
                <a:gd name="T43" fmla="*/ 12 h 188"/>
                <a:gd name="T44" fmla="*/ 23 w 678"/>
                <a:gd name="T45" fmla="*/ 11 h 188"/>
                <a:gd name="T46" fmla="*/ 27 w 678"/>
                <a:gd name="T47" fmla="*/ 9 h 188"/>
                <a:gd name="T48" fmla="*/ 32 w 678"/>
                <a:gd name="T49" fmla="*/ 8 h 188"/>
                <a:gd name="T50" fmla="*/ 37 w 678"/>
                <a:gd name="T51" fmla="*/ 7 h 188"/>
                <a:gd name="T52" fmla="*/ 42 w 678"/>
                <a:gd name="T53" fmla="*/ 5 h 188"/>
                <a:gd name="T54" fmla="*/ 47 w 678"/>
                <a:gd name="T55" fmla="*/ 4 h 188"/>
                <a:gd name="T56" fmla="*/ 52 w 678"/>
                <a:gd name="T57" fmla="*/ 3 h 188"/>
                <a:gd name="T58" fmla="*/ 58 w 678"/>
                <a:gd name="T59" fmla="*/ 2 h 188"/>
                <a:gd name="T60" fmla="*/ 64 w 678"/>
                <a:gd name="T61" fmla="*/ 1 h 188"/>
                <a:gd name="T62" fmla="*/ 69 w 678"/>
                <a:gd name="T63" fmla="*/ 1 h 188"/>
                <a:gd name="T64" fmla="*/ 75 w 678"/>
                <a:gd name="T65" fmla="*/ 0 h 188"/>
                <a:gd name="T66" fmla="*/ 75 w 678"/>
                <a:gd name="T67" fmla="*/ 1 h 188"/>
                <a:gd name="T68" fmla="*/ 75 w 678"/>
                <a:gd name="T69" fmla="*/ 1 h 188"/>
                <a:gd name="T70" fmla="*/ 75 w 678"/>
                <a:gd name="T71" fmla="*/ 2 h 188"/>
                <a:gd name="T72" fmla="*/ 75 w 678"/>
                <a:gd name="T73" fmla="*/ 2 h 1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8"/>
                <a:gd name="T112" fmla="*/ 0 h 188"/>
                <a:gd name="T113" fmla="*/ 678 w 678"/>
                <a:gd name="T114" fmla="*/ 188 h 1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8" h="188">
                  <a:moveTo>
                    <a:pt x="678" y="19"/>
                  </a:moveTo>
                  <a:lnTo>
                    <a:pt x="624" y="25"/>
                  </a:lnTo>
                  <a:lnTo>
                    <a:pt x="572" y="32"/>
                  </a:lnTo>
                  <a:lnTo>
                    <a:pt x="522" y="40"/>
                  </a:lnTo>
                  <a:lnTo>
                    <a:pt x="472" y="48"/>
                  </a:lnTo>
                  <a:lnTo>
                    <a:pt x="425" y="56"/>
                  </a:lnTo>
                  <a:lnTo>
                    <a:pt x="378" y="66"/>
                  </a:lnTo>
                  <a:lnTo>
                    <a:pt x="333" y="75"/>
                  </a:lnTo>
                  <a:lnTo>
                    <a:pt x="289" y="86"/>
                  </a:lnTo>
                  <a:lnTo>
                    <a:pt x="247" y="97"/>
                  </a:lnTo>
                  <a:lnTo>
                    <a:pt x="207" y="107"/>
                  </a:lnTo>
                  <a:lnTo>
                    <a:pt x="169" y="121"/>
                  </a:lnTo>
                  <a:lnTo>
                    <a:pt x="131" y="133"/>
                  </a:lnTo>
                  <a:lnTo>
                    <a:pt x="96" y="146"/>
                  </a:lnTo>
                  <a:lnTo>
                    <a:pt x="62" y="160"/>
                  </a:lnTo>
                  <a:lnTo>
                    <a:pt x="30" y="174"/>
                  </a:lnTo>
                  <a:lnTo>
                    <a:pt x="0" y="188"/>
                  </a:lnTo>
                  <a:lnTo>
                    <a:pt x="30" y="172"/>
                  </a:lnTo>
                  <a:lnTo>
                    <a:pt x="60" y="155"/>
                  </a:lnTo>
                  <a:lnTo>
                    <a:pt x="94" y="140"/>
                  </a:lnTo>
                  <a:lnTo>
                    <a:pt x="129" y="125"/>
                  </a:lnTo>
                  <a:lnTo>
                    <a:pt x="166" y="111"/>
                  </a:lnTo>
                  <a:lnTo>
                    <a:pt x="204" y="97"/>
                  </a:lnTo>
                  <a:lnTo>
                    <a:pt x="245" y="85"/>
                  </a:lnTo>
                  <a:lnTo>
                    <a:pt x="288" y="72"/>
                  </a:lnTo>
                  <a:lnTo>
                    <a:pt x="332" y="61"/>
                  </a:lnTo>
                  <a:lnTo>
                    <a:pt x="377" y="49"/>
                  </a:lnTo>
                  <a:lnTo>
                    <a:pt x="423" y="40"/>
                  </a:lnTo>
                  <a:lnTo>
                    <a:pt x="471" y="30"/>
                  </a:lnTo>
                  <a:lnTo>
                    <a:pt x="521" y="22"/>
                  </a:lnTo>
                  <a:lnTo>
                    <a:pt x="572" y="13"/>
                  </a:lnTo>
                  <a:lnTo>
                    <a:pt x="623" y="6"/>
                  </a:lnTo>
                  <a:lnTo>
                    <a:pt x="677" y="0"/>
                  </a:lnTo>
                  <a:lnTo>
                    <a:pt x="677" y="5"/>
                  </a:lnTo>
                  <a:lnTo>
                    <a:pt x="677" y="10"/>
                  </a:lnTo>
                  <a:lnTo>
                    <a:pt x="677" y="15"/>
                  </a:lnTo>
                  <a:lnTo>
                    <a:pt x="67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3" name="Freeform 121"/>
            <p:cNvSpPr>
              <a:spLocks/>
            </p:cNvSpPr>
            <p:nvPr/>
          </p:nvSpPr>
          <p:spPr bwMode="auto">
            <a:xfrm>
              <a:off x="4647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9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60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3" y="641"/>
                  </a:lnTo>
                  <a:lnTo>
                    <a:pt x="306" y="640"/>
                  </a:lnTo>
                  <a:lnTo>
                    <a:pt x="291" y="637"/>
                  </a:lnTo>
                  <a:lnTo>
                    <a:pt x="275" y="635"/>
                  </a:lnTo>
                  <a:lnTo>
                    <a:pt x="260" y="632"/>
                  </a:lnTo>
                  <a:lnTo>
                    <a:pt x="244" y="627"/>
                  </a:lnTo>
                  <a:lnTo>
                    <a:pt x="229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5" y="603"/>
                  </a:lnTo>
                  <a:lnTo>
                    <a:pt x="172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5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10" y="384"/>
                  </a:lnTo>
                  <a:lnTo>
                    <a:pt x="4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3" y="258"/>
                  </a:lnTo>
                  <a:lnTo>
                    <a:pt x="9" y="228"/>
                  </a:lnTo>
                  <a:lnTo>
                    <a:pt x="18" y="198"/>
                  </a:lnTo>
                  <a:lnTo>
                    <a:pt x="29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4" y="73"/>
                  </a:lnTo>
                  <a:lnTo>
                    <a:pt x="116" y="63"/>
                  </a:lnTo>
                  <a:lnTo>
                    <a:pt x="127" y="54"/>
                  </a:lnTo>
                  <a:lnTo>
                    <a:pt x="141" y="46"/>
                  </a:lnTo>
                  <a:lnTo>
                    <a:pt x="154" y="38"/>
                  </a:lnTo>
                  <a:lnTo>
                    <a:pt x="167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10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5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2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3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1" y="258"/>
                  </a:lnTo>
                  <a:lnTo>
                    <a:pt x="637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7" y="385"/>
                  </a:lnTo>
                  <a:lnTo>
                    <a:pt x="631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7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1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4" name="Freeform 122"/>
            <p:cNvSpPr>
              <a:spLocks/>
            </p:cNvSpPr>
            <p:nvPr/>
          </p:nvSpPr>
          <p:spPr bwMode="auto">
            <a:xfrm>
              <a:off x="5079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8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59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2" y="641"/>
                  </a:lnTo>
                  <a:lnTo>
                    <a:pt x="306" y="640"/>
                  </a:lnTo>
                  <a:lnTo>
                    <a:pt x="290" y="637"/>
                  </a:lnTo>
                  <a:lnTo>
                    <a:pt x="275" y="635"/>
                  </a:lnTo>
                  <a:lnTo>
                    <a:pt x="259" y="632"/>
                  </a:lnTo>
                  <a:lnTo>
                    <a:pt x="244" y="627"/>
                  </a:lnTo>
                  <a:lnTo>
                    <a:pt x="228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4" y="603"/>
                  </a:lnTo>
                  <a:lnTo>
                    <a:pt x="171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6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9" y="384"/>
                  </a:lnTo>
                  <a:lnTo>
                    <a:pt x="3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2" y="258"/>
                  </a:lnTo>
                  <a:lnTo>
                    <a:pt x="8" y="228"/>
                  </a:lnTo>
                  <a:lnTo>
                    <a:pt x="18" y="198"/>
                  </a:lnTo>
                  <a:lnTo>
                    <a:pt x="28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3" y="73"/>
                  </a:lnTo>
                  <a:lnTo>
                    <a:pt x="115" y="63"/>
                  </a:lnTo>
                  <a:lnTo>
                    <a:pt x="127" y="54"/>
                  </a:lnTo>
                  <a:lnTo>
                    <a:pt x="140" y="46"/>
                  </a:lnTo>
                  <a:lnTo>
                    <a:pt x="153" y="38"/>
                  </a:lnTo>
                  <a:lnTo>
                    <a:pt x="166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09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4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1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2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0" y="258"/>
                  </a:lnTo>
                  <a:lnTo>
                    <a:pt x="636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6" y="385"/>
                  </a:lnTo>
                  <a:lnTo>
                    <a:pt x="630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6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0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152" name="Freeform 123"/>
            <p:cNvSpPr>
              <a:spLocks/>
            </p:cNvSpPr>
            <p:nvPr/>
          </p:nvSpPr>
          <p:spPr bwMode="auto">
            <a:xfrm>
              <a:off x="4574" y="1399"/>
              <a:ext cx="770" cy="210"/>
            </a:xfrm>
            <a:custGeom>
              <a:avLst/>
              <a:gdLst/>
              <a:ahLst/>
              <a:cxnLst>
                <a:cxn ang="0">
                  <a:pos x="2302" y="456"/>
                </a:cxn>
                <a:cxn ang="0">
                  <a:pos x="2264" y="548"/>
                </a:cxn>
                <a:cxn ang="0">
                  <a:pos x="2227" y="576"/>
                </a:cxn>
                <a:cxn ang="0">
                  <a:pos x="2194" y="593"/>
                </a:cxn>
                <a:cxn ang="0">
                  <a:pos x="2188" y="548"/>
                </a:cxn>
                <a:cxn ang="0">
                  <a:pos x="2167" y="430"/>
                </a:cxn>
                <a:cxn ang="0">
                  <a:pos x="2095" y="310"/>
                </a:cxn>
                <a:cxn ang="0">
                  <a:pos x="2030" y="249"/>
                </a:cxn>
                <a:cxn ang="0">
                  <a:pos x="1969" y="214"/>
                </a:cxn>
                <a:cxn ang="0">
                  <a:pos x="1904" y="191"/>
                </a:cxn>
                <a:cxn ang="0">
                  <a:pos x="1835" y="180"/>
                </a:cxn>
                <a:cxn ang="0">
                  <a:pos x="1713" y="196"/>
                </a:cxn>
                <a:cxn ang="0">
                  <a:pos x="1598" y="261"/>
                </a:cxn>
                <a:cxn ang="0">
                  <a:pos x="1517" y="365"/>
                </a:cxn>
                <a:cxn ang="0">
                  <a:pos x="1484" y="497"/>
                </a:cxn>
                <a:cxn ang="0">
                  <a:pos x="1497" y="608"/>
                </a:cxn>
                <a:cxn ang="0">
                  <a:pos x="1446" y="629"/>
                </a:cxn>
                <a:cxn ang="0">
                  <a:pos x="1367" y="626"/>
                </a:cxn>
                <a:cxn ang="0">
                  <a:pos x="1286" y="623"/>
                </a:cxn>
                <a:cxn ang="0">
                  <a:pos x="1203" y="622"/>
                </a:cxn>
                <a:cxn ang="0">
                  <a:pos x="1124" y="622"/>
                </a:cxn>
                <a:cxn ang="0">
                  <a:pos x="1049" y="623"/>
                </a:cxn>
                <a:cxn ang="0">
                  <a:pos x="976" y="624"/>
                </a:cxn>
                <a:cxn ang="0">
                  <a:pos x="902" y="627"/>
                </a:cxn>
                <a:cxn ang="0">
                  <a:pos x="892" y="556"/>
                </a:cxn>
                <a:cxn ang="0">
                  <a:pos x="871" y="430"/>
                </a:cxn>
                <a:cxn ang="0">
                  <a:pos x="800" y="310"/>
                </a:cxn>
                <a:cxn ang="0">
                  <a:pos x="733" y="249"/>
                </a:cxn>
                <a:cxn ang="0">
                  <a:pos x="672" y="214"/>
                </a:cxn>
                <a:cxn ang="0">
                  <a:pos x="608" y="191"/>
                </a:cxn>
                <a:cxn ang="0">
                  <a:pos x="539" y="180"/>
                </a:cxn>
                <a:cxn ang="0">
                  <a:pos x="418" y="196"/>
                </a:cxn>
                <a:cxn ang="0">
                  <a:pos x="302" y="261"/>
                </a:cxn>
                <a:cxn ang="0">
                  <a:pos x="221" y="365"/>
                </a:cxn>
                <a:cxn ang="0">
                  <a:pos x="188" y="497"/>
                </a:cxn>
                <a:cxn ang="0">
                  <a:pos x="194" y="578"/>
                </a:cxn>
                <a:cxn ang="0">
                  <a:pos x="136" y="571"/>
                </a:cxn>
                <a:cxn ang="0">
                  <a:pos x="69" y="531"/>
                </a:cxn>
                <a:cxn ang="0">
                  <a:pos x="29" y="480"/>
                </a:cxn>
                <a:cxn ang="0">
                  <a:pos x="5" y="390"/>
                </a:cxn>
                <a:cxn ang="0">
                  <a:pos x="2" y="287"/>
                </a:cxn>
                <a:cxn ang="0">
                  <a:pos x="29" y="242"/>
                </a:cxn>
                <a:cxn ang="0">
                  <a:pos x="89" y="198"/>
                </a:cxn>
                <a:cxn ang="0">
                  <a:pos x="167" y="156"/>
                </a:cxn>
                <a:cxn ang="0">
                  <a:pos x="257" y="118"/>
                </a:cxn>
                <a:cxn ang="0">
                  <a:pos x="363" y="84"/>
                </a:cxn>
                <a:cxn ang="0">
                  <a:pos x="480" y="54"/>
                </a:cxn>
                <a:cxn ang="0">
                  <a:pos x="608" y="29"/>
                </a:cxn>
                <a:cxn ang="0">
                  <a:pos x="747" y="9"/>
                </a:cxn>
                <a:cxn ang="0">
                  <a:pos x="828" y="11"/>
                </a:cxn>
                <a:cxn ang="0">
                  <a:pos x="852" y="31"/>
                </a:cxn>
                <a:cxn ang="0">
                  <a:pos x="934" y="68"/>
                </a:cxn>
                <a:cxn ang="0">
                  <a:pos x="1115" y="99"/>
                </a:cxn>
                <a:cxn ang="0">
                  <a:pos x="1320" y="99"/>
                </a:cxn>
                <a:cxn ang="0">
                  <a:pos x="1498" y="68"/>
                </a:cxn>
                <a:cxn ang="0">
                  <a:pos x="1580" y="28"/>
                </a:cxn>
                <a:cxn ang="0">
                  <a:pos x="1653" y="23"/>
                </a:cxn>
                <a:cxn ang="0">
                  <a:pos x="1859" y="67"/>
                </a:cxn>
                <a:cxn ang="0">
                  <a:pos x="2045" y="127"/>
                </a:cxn>
                <a:cxn ang="0">
                  <a:pos x="2202" y="198"/>
                </a:cxn>
                <a:cxn ang="0">
                  <a:pos x="2295" y="253"/>
                </a:cxn>
                <a:cxn ang="0">
                  <a:pos x="2311" y="358"/>
                </a:cxn>
              </a:cxnLst>
              <a:rect l="0" t="0" r="r" b="b"/>
              <a:pathLst>
                <a:path w="2311" h="632">
                  <a:moveTo>
                    <a:pt x="2311" y="358"/>
                  </a:moveTo>
                  <a:lnTo>
                    <a:pt x="2309" y="392"/>
                  </a:lnTo>
                  <a:lnTo>
                    <a:pt x="2307" y="425"/>
                  </a:lnTo>
                  <a:lnTo>
                    <a:pt x="2302" y="456"/>
                  </a:lnTo>
                  <a:lnTo>
                    <a:pt x="2295" y="484"/>
                  </a:lnTo>
                  <a:lnTo>
                    <a:pt x="2287" y="510"/>
                  </a:lnTo>
                  <a:lnTo>
                    <a:pt x="2276" y="531"/>
                  </a:lnTo>
                  <a:lnTo>
                    <a:pt x="2264" y="548"/>
                  </a:lnTo>
                  <a:lnTo>
                    <a:pt x="2251" y="561"/>
                  </a:lnTo>
                  <a:lnTo>
                    <a:pt x="2244" y="566"/>
                  </a:lnTo>
                  <a:lnTo>
                    <a:pt x="2236" y="571"/>
                  </a:lnTo>
                  <a:lnTo>
                    <a:pt x="2227" y="576"/>
                  </a:lnTo>
                  <a:lnTo>
                    <a:pt x="2220" y="580"/>
                  </a:lnTo>
                  <a:lnTo>
                    <a:pt x="2211" y="584"/>
                  </a:lnTo>
                  <a:lnTo>
                    <a:pt x="2202" y="589"/>
                  </a:lnTo>
                  <a:lnTo>
                    <a:pt x="2194" y="593"/>
                  </a:lnTo>
                  <a:lnTo>
                    <a:pt x="2185" y="597"/>
                  </a:lnTo>
                  <a:lnTo>
                    <a:pt x="2187" y="580"/>
                  </a:lnTo>
                  <a:lnTo>
                    <a:pt x="2188" y="565"/>
                  </a:lnTo>
                  <a:lnTo>
                    <a:pt x="2188" y="548"/>
                  </a:lnTo>
                  <a:lnTo>
                    <a:pt x="2187" y="533"/>
                  </a:lnTo>
                  <a:lnTo>
                    <a:pt x="2183" y="498"/>
                  </a:lnTo>
                  <a:lnTo>
                    <a:pt x="2176" y="464"/>
                  </a:lnTo>
                  <a:lnTo>
                    <a:pt x="2167" y="430"/>
                  </a:lnTo>
                  <a:lnTo>
                    <a:pt x="2154" y="398"/>
                  </a:lnTo>
                  <a:lnTo>
                    <a:pt x="2137" y="367"/>
                  </a:lnTo>
                  <a:lnTo>
                    <a:pt x="2118" y="337"/>
                  </a:lnTo>
                  <a:lnTo>
                    <a:pt x="2095" y="310"/>
                  </a:lnTo>
                  <a:lnTo>
                    <a:pt x="2070" y="284"/>
                  </a:lnTo>
                  <a:lnTo>
                    <a:pt x="2057" y="272"/>
                  </a:lnTo>
                  <a:lnTo>
                    <a:pt x="2043" y="260"/>
                  </a:lnTo>
                  <a:lnTo>
                    <a:pt x="2030" y="249"/>
                  </a:lnTo>
                  <a:lnTo>
                    <a:pt x="2014" y="240"/>
                  </a:lnTo>
                  <a:lnTo>
                    <a:pt x="2000" y="230"/>
                  </a:lnTo>
                  <a:lnTo>
                    <a:pt x="1985" y="222"/>
                  </a:lnTo>
                  <a:lnTo>
                    <a:pt x="1969" y="214"/>
                  </a:lnTo>
                  <a:lnTo>
                    <a:pt x="1953" y="206"/>
                  </a:lnTo>
                  <a:lnTo>
                    <a:pt x="1937" y="200"/>
                  </a:lnTo>
                  <a:lnTo>
                    <a:pt x="1920" y="196"/>
                  </a:lnTo>
                  <a:lnTo>
                    <a:pt x="1904" y="191"/>
                  </a:lnTo>
                  <a:lnTo>
                    <a:pt x="1886" y="187"/>
                  </a:lnTo>
                  <a:lnTo>
                    <a:pt x="1869" y="184"/>
                  </a:lnTo>
                  <a:lnTo>
                    <a:pt x="1851" y="181"/>
                  </a:lnTo>
                  <a:lnTo>
                    <a:pt x="1835" y="180"/>
                  </a:lnTo>
                  <a:lnTo>
                    <a:pt x="1817" y="180"/>
                  </a:lnTo>
                  <a:lnTo>
                    <a:pt x="1781" y="183"/>
                  </a:lnTo>
                  <a:lnTo>
                    <a:pt x="1747" y="187"/>
                  </a:lnTo>
                  <a:lnTo>
                    <a:pt x="1713" y="196"/>
                  </a:lnTo>
                  <a:lnTo>
                    <a:pt x="1681" y="208"/>
                  </a:lnTo>
                  <a:lnTo>
                    <a:pt x="1652" y="223"/>
                  </a:lnTo>
                  <a:lnTo>
                    <a:pt x="1623" y="241"/>
                  </a:lnTo>
                  <a:lnTo>
                    <a:pt x="1598" y="261"/>
                  </a:lnTo>
                  <a:lnTo>
                    <a:pt x="1574" y="284"/>
                  </a:lnTo>
                  <a:lnTo>
                    <a:pt x="1553" y="309"/>
                  </a:lnTo>
                  <a:lnTo>
                    <a:pt x="1534" y="336"/>
                  </a:lnTo>
                  <a:lnTo>
                    <a:pt x="1517" y="365"/>
                  </a:lnTo>
                  <a:lnTo>
                    <a:pt x="1504" y="396"/>
                  </a:lnTo>
                  <a:lnTo>
                    <a:pt x="1494" y="428"/>
                  </a:lnTo>
                  <a:lnTo>
                    <a:pt x="1487" y="461"/>
                  </a:lnTo>
                  <a:lnTo>
                    <a:pt x="1484" y="497"/>
                  </a:lnTo>
                  <a:lnTo>
                    <a:pt x="1484" y="533"/>
                  </a:lnTo>
                  <a:lnTo>
                    <a:pt x="1486" y="558"/>
                  </a:lnTo>
                  <a:lnTo>
                    <a:pt x="1491" y="583"/>
                  </a:lnTo>
                  <a:lnTo>
                    <a:pt x="1497" y="608"/>
                  </a:lnTo>
                  <a:lnTo>
                    <a:pt x="1504" y="632"/>
                  </a:lnTo>
                  <a:lnTo>
                    <a:pt x="1485" y="630"/>
                  </a:lnTo>
                  <a:lnTo>
                    <a:pt x="1466" y="630"/>
                  </a:lnTo>
                  <a:lnTo>
                    <a:pt x="1446" y="629"/>
                  </a:lnTo>
                  <a:lnTo>
                    <a:pt x="1427" y="628"/>
                  </a:lnTo>
                  <a:lnTo>
                    <a:pt x="1406" y="627"/>
                  </a:lnTo>
                  <a:lnTo>
                    <a:pt x="1386" y="627"/>
                  </a:lnTo>
                  <a:lnTo>
                    <a:pt x="1367" y="626"/>
                  </a:lnTo>
                  <a:lnTo>
                    <a:pt x="1347" y="624"/>
                  </a:lnTo>
                  <a:lnTo>
                    <a:pt x="1327" y="624"/>
                  </a:lnTo>
                  <a:lnTo>
                    <a:pt x="1306" y="623"/>
                  </a:lnTo>
                  <a:lnTo>
                    <a:pt x="1286" y="623"/>
                  </a:lnTo>
                  <a:lnTo>
                    <a:pt x="1265" y="623"/>
                  </a:lnTo>
                  <a:lnTo>
                    <a:pt x="1245" y="622"/>
                  </a:lnTo>
                  <a:lnTo>
                    <a:pt x="1224" y="622"/>
                  </a:lnTo>
                  <a:lnTo>
                    <a:pt x="1203" y="622"/>
                  </a:lnTo>
                  <a:lnTo>
                    <a:pt x="1183" y="622"/>
                  </a:lnTo>
                  <a:lnTo>
                    <a:pt x="1164" y="622"/>
                  </a:lnTo>
                  <a:lnTo>
                    <a:pt x="1145" y="622"/>
                  </a:lnTo>
                  <a:lnTo>
                    <a:pt x="1124" y="622"/>
                  </a:lnTo>
                  <a:lnTo>
                    <a:pt x="1105" y="622"/>
                  </a:lnTo>
                  <a:lnTo>
                    <a:pt x="1088" y="623"/>
                  </a:lnTo>
                  <a:lnTo>
                    <a:pt x="1069" y="623"/>
                  </a:lnTo>
                  <a:lnTo>
                    <a:pt x="1049" y="623"/>
                  </a:lnTo>
                  <a:lnTo>
                    <a:pt x="1030" y="623"/>
                  </a:lnTo>
                  <a:lnTo>
                    <a:pt x="1013" y="624"/>
                  </a:lnTo>
                  <a:lnTo>
                    <a:pt x="994" y="624"/>
                  </a:lnTo>
                  <a:lnTo>
                    <a:pt x="976" y="624"/>
                  </a:lnTo>
                  <a:lnTo>
                    <a:pt x="957" y="626"/>
                  </a:lnTo>
                  <a:lnTo>
                    <a:pt x="939" y="626"/>
                  </a:lnTo>
                  <a:lnTo>
                    <a:pt x="920" y="626"/>
                  </a:lnTo>
                  <a:lnTo>
                    <a:pt x="902" y="627"/>
                  </a:lnTo>
                  <a:lnTo>
                    <a:pt x="884" y="627"/>
                  </a:lnTo>
                  <a:lnTo>
                    <a:pt x="888" y="604"/>
                  </a:lnTo>
                  <a:lnTo>
                    <a:pt x="891" y="580"/>
                  </a:lnTo>
                  <a:lnTo>
                    <a:pt x="892" y="556"/>
                  </a:lnTo>
                  <a:lnTo>
                    <a:pt x="891" y="533"/>
                  </a:lnTo>
                  <a:lnTo>
                    <a:pt x="888" y="498"/>
                  </a:lnTo>
                  <a:lnTo>
                    <a:pt x="881" y="464"/>
                  </a:lnTo>
                  <a:lnTo>
                    <a:pt x="871" y="430"/>
                  </a:lnTo>
                  <a:lnTo>
                    <a:pt x="858" y="398"/>
                  </a:lnTo>
                  <a:lnTo>
                    <a:pt x="841" y="367"/>
                  </a:lnTo>
                  <a:lnTo>
                    <a:pt x="822" y="337"/>
                  </a:lnTo>
                  <a:lnTo>
                    <a:pt x="800" y="310"/>
                  </a:lnTo>
                  <a:lnTo>
                    <a:pt x="775" y="284"/>
                  </a:lnTo>
                  <a:lnTo>
                    <a:pt x="762" y="272"/>
                  </a:lnTo>
                  <a:lnTo>
                    <a:pt x="747" y="260"/>
                  </a:lnTo>
                  <a:lnTo>
                    <a:pt x="733" y="249"/>
                  </a:lnTo>
                  <a:lnTo>
                    <a:pt x="719" y="240"/>
                  </a:lnTo>
                  <a:lnTo>
                    <a:pt x="703" y="230"/>
                  </a:lnTo>
                  <a:lnTo>
                    <a:pt x="689" y="222"/>
                  </a:lnTo>
                  <a:lnTo>
                    <a:pt x="672" y="214"/>
                  </a:lnTo>
                  <a:lnTo>
                    <a:pt x="657" y="206"/>
                  </a:lnTo>
                  <a:lnTo>
                    <a:pt x="640" y="200"/>
                  </a:lnTo>
                  <a:lnTo>
                    <a:pt x="625" y="196"/>
                  </a:lnTo>
                  <a:lnTo>
                    <a:pt x="608" y="191"/>
                  </a:lnTo>
                  <a:lnTo>
                    <a:pt x="590" y="187"/>
                  </a:lnTo>
                  <a:lnTo>
                    <a:pt x="574" y="184"/>
                  </a:lnTo>
                  <a:lnTo>
                    <a:pt x="556" y="181"/>
                  </a:lnTo>
                  <a:lnTo>
                    <a:pt x="539" y="180"/>
                  </a:lnTo>
                  <a:lnTo>
                    <a:pt x="521" y="180"/>
                  </a:lnTo>
                  <a:lnTo>
                    <a:pt x="486" y="183"/>
                  </a:lnTo>
                  <a:lnTo>
                    <a:pt x="451" y="187"/>
                  </a:lnTo>
                  <a:lnTo>
                    <a:pt x="418" y="196"/>
                  </a:lnTo>
                  <a:lnTo>
                    <a:pt x="386" y="208"/>
                  </a:lnTo>
                  <a:lnTo>
                    <a:pt x="356" y="223"/>
                  </a:lnTo>
                  <a:lnTo>
                    <a:pt x="327" y="241"/>
                  </a:lnTo>
                  <a:lnTo>
                    <a:pt x="302" y="261"/>
                  </a:lnTo>
                  <a:lnTo>
                    <a:pt x="278" y="284"/>
                  </a:lnTo>
                  <a:lnTo>
                    <a:pt x="257" y="309"/>
                  </a:lnTo>
                  <a:lnTo>
                    <a:pt x="238" y="336"/>
                  </a:lnTo>
                  <a:lnTo>
                    <a:pt x="221" y="365"/>
                  </a:lnTo>
                  <a:lnTo>
                    <a:pt x="208" y="396"/>
                  </a:lnTo>
                  <a:lnTo>
                    <a:pt x="199" y="428"/>
                  </a:lnTo>
                  <a:lnTo>
                    <a:pt x="192" y="461"/>
                  </a:lnTo>
                  <a:lnTo>
                    <a:pt x="188" y="497"/>
                  </a:lnTo>
                  <a:lnTo>
                    <a:pt x="188" y="533"/>
                  </a:lnTo>
                  <a:lnTo>
                    <a:pt x="189" y="548"/>
                  </a:lnTo>
                  <a:lnTo>
                    <a:pt x="192" y="562"/>
                  </a:lnTo>
                  <a:lnTo>
                    <a:pt x="194" y="578"/>
                  </a:lnTo>
                  <a:lnTo>
                    <a:pt x="198" y="593"/>
                  </a:lnTo>
                  <a:lnTo>
                    <a:pt x="176" y="586"/>
                  </a:lnTo>
                  <a:lnTo>
                    <a:pt x="155" y="579"/>
                  </a:lnTo>
                  <a:lnTo>
                    <a:pt x="136" y="571"/>
                  </a:lnTo>
                  <a:lnTo>
                    <a:pt x="118" y="562"/>
                  </a:lnTo>
                  <a:lnTo>
                    <a:pt x="100" y="553"/>
                  </a:lnTo>
                  <a:lnTo>
                    <a:pt x="83" y="542"/>
                  </a:lnTo>
                  <a:lnTo>
                    <a:pt x="69" y="531"/>
                  </a:lnTo>
                  <a:lnTo>
                    <a:pt x="55" y="521"/>
                  </a:lnTo>
                  <a:lnTo>
                    <a:pt x="45" y="511"/>
                  </a:lnTo>
                  <a:lnTo>
                    <a:pt x="37" y="497"/>
                  </a:lnTo>
                  <a:lnTo>
                    <a:pt x="29" y="480"/>
                  </a:lnTo>
                  <a:lnTo>
                    <a:pt x="21" y="461"/>
                  </a:lnTo>
                  <a:lnTo>
                    <a:pt x="16" y="440"/>
                  </a:lnTo>
                  <a:lnTo>
                    <a:pt x="10" y="415"/>
                  </a:lnTo>
                  <a:lnTo>
                    <a:pt x="5" y="390"/>
                  </a:lnTo>
                  <a:lnTo>
                    <a:pt x="2" y="362"/>
                  </a:lnTo>
                  <a:lnTo>
                    <a:pt x="0" y="335"/>
                  </a:lnTo>
                  <a:lnTo>
                    <a:pt x="0" y="310"/>
                  </a:lnTo>
                  <a:lnTo>
                    <a:pt x="2" y="287"/>
                  </a:lnTo>
                  <a:lnTo>
                    <a:pt x="5" y="266"/>
                  </a:lnTo>
                  <a:lnTo>
                    <a:pt x="5" y="266"/>
                  </a:lnTo>
                  <a:lnTo>
                    <a:pt x="17" y="254"/>
                  </a:lnTo>
                  <a:lnTo>
                    <a:pt x="29" y="242"/>
                  </a:lnTo>
                  <a:lnTo>
                    <a:pt x="43" y="231"/>
                  </a:lnTo>
                  <a:lnTo>
                    <a:pt x="57" y="219"/>
                  </a:lnTo>
                  <a:lnTo>
                    <a:pt x="73" y="209"/>
                  </a:lnTo>
                  <a:lnTo>
                    <a:pt x="89" y="198"/>
                  </a:lnTo>
                  <a:lnTo>
                    <a:pt x="107" y="187"/>
                  </a:lnTo>
                  <a:lnTo>
                    <a:pt x="126" y="177"/>
                  </a:lnTo>
                  <a:lnTo>
                    <a:pt x="145" y="166"/>
                  </a:lnTo>
                  <a:lnTo>
                    <a:pt x="167" y="156"/>
                  </a:lnTo>
                  <a:lnTo>
                    <a:pt x="188" y="147"/>
                  </a:lnTo>
                  <a:lnTo>
                    <a:pt x="211" y="137"/>
                  </a:lnTo>
                  <a:lnTo>
                    <a:pt x="233" y="128"/>
                  </a:lnTo>
                  <a:lnTo>
                    <a:pt x="257" y="118"/>
                  </a:lnTo>
                  <a:lnTo>
                    <a:pt x="282" y="109"/>
                  </a:lnTo>
                  <a:lnTo>
                    <a:pt x="308" y="100"/>
                  </a:lnTo>
                  <a:lnTo>
                    <a:pt x="336" y="92"/>
                  </a:lnTo>
                  <a:lnTo>
                    <a:pt x="363" y="84"/>
                  </a:lnTo>
                  <a:lnTo>
                    <a:pt x="390" y="77"/>
                  </a:lnTo>
                  <a:lnTo>
                    <a:pt x="420" y="68"/>
                  </a:lnTo>
                  <a:lnTo>
                    <a:pt x="450" y="61"/>
                  </a:lnTo>
                  <a:lnTo>
                    <a:pt x="480" y="54"/>
                  </a:lnTo>
                  <a:lnTo>
                    <a:pt x="511" y="47"/>
                  </a:lnTo>
                  <a:lnTo>
                    <a:pt x="543" y="41"/>
                  </a:lnTo>
                  <a:lnTo>
                    <a:pt x="575" y="35"/>
                  </a:lnTo>
                  <a:lnTo>
                    <a:pt x="608" y="29"/>
                  </a:lnTo>
                  <a:lnTo>
                    <a:pt x="643" y="23"/>
                  </a:lnTo>
                  <a:lnTo>
                    <a:pt x="677" y="18"/>
                  </a:lnTo>
                  <a:lnTo>
                    <a:pt x="712" y="13"/>
                  </a:lnTo>
                  <a:lnTo>
                    <a:pt x="747" y="9"/>
                  </a:lnTo>
                  <a:lnTo>
                    <a:pt x="783" y="4"/>
                  </a:lnTo>
                  <a:lnTo>
                    <a:pt x="820" y="0"/>
                  </a:lnTo>
                  <a:lnTo>
                    <a:pt x="823" y="5"/>
                  </a:lnTo>
                  <a:lnTo>
                    <a:pt x="828" y="11"/>
                  </a:lnTo>
                  <a:lnTo>
                    <a:pt x="833" y="16"/>
                  </a:lnTo>
                  <a:lnTo>
                    <a:pt x="839" y="22"/>
                  </a:lnTo>
                  <a:lnTo>
                    <a:pt x="845" y="27"/>
                  </a:lnTo>
                  <a:lnTo>
                    <a:pt x="852" y="31"/>
                  </a:lnTo>
                  <a:lnTo>
                    <a:pt x="859" y="36"/>
                  </a:lnTo>
                  <a:lnTo>
                    <a:pt x="867" y="41"/>
                  </a:lnTo>
                  <a:lnTo>
                    <a:pt x="898" y="55"/>
                  </a:lnTo>
                  <a:lnTo>
                    <a:pt x="934" y="68"/>
                  </a:lnTo>
                  <a:lnTo>
                    <a:pt x="975" y="79"/>
                  </a:lnTo>
                  <a:lnTo>
                    <a:pt x="1019" y="87"/>
                  </a:lnTo>
                  <a:lnTo>
                    <a:pt x="1066" y="93"/>
                  </a:lnTo>
                  <a:lnTo>
                    <a:pt x="1115" y="99"/>
                  </a:lnTo>
                  <a:lnTo>
                    <a:pt x="1166" y="102"/>
                  </a:lnTo>
                  <a:lnTo>
                    <a:pt x="1218" y="103"/>
                  </a:lnTo>
                  <a:lnTo>
                    <a:pt x="1270" y="102"/>
                  </a:lnTo>
                  <a:lnTo>
                    <a:pt x="1320" y="99"/>
                  </a:lnTo>
                  <a:lnTo>
                    <a:pt x="1368" y="93"/>
                  </a:lnTo>
                  <a:lnTo>
                    <a:pt x="1415" y="87"/>
                  </a:lnTo>
                  <a:lnTo>
                    <a:pt x="1459" y="79"/>
                  </a:lnTo>
                  <a:lnTo>
                    <a:pt x="1498" y="68"/>
                  </a:lnTo>
                  <a:lnTo>
                    <a:pt x="1533" y="55"/>
                  </a:lnTo>
                  <a:lnTo>
                    <a:pt x="1561" y="41"/>
                  </a:lnTo>
                  <a:lnTo>
                    <a:pt x="1571" y="35"/>
                  </a:lnTo>
                  <a:lnTo>
                    <a:pt x="1580" y="28"/>
                  </a:lnTo>
                  <a:lnTo>
                    <a:pt x="1587" y="22"/>
                  </a:lnTo>
                  <a:lnTo>
                    <a:pt x="1594" y="15"/>
                  </a:lnTo>
                  <a:lnTo>
                    <a:pt x="1600" y="15"/>
                  </a:lnTo>
                  <a:lnTo>
                    <a:pt x="1653" y="23"/>
                  </a:lnTo>
                  <a:lnTo>
                    <a:pt x="1705" y="32"/>
                  </a:lnTo>
                  <a:lnTo>
                    <a:pt x="1757" y="43"/>
                  </a:lnTo>
                  <a:lnTo>
                    <a:pt x="1809" y="55"/>
                  </a:lnTo>
                  <a:lnTo>
                    <a:pt x="1859" y="67"/>
                  </a:lnTo>
                  <a:lnTo>
                    <a:pt x="1907" y="81"/>
                  </a:lnTo>
                  <a:lnTo>
                    <a:pt x="1955" y="96"/>
                  </a:lnTo>
                  <a:lnTo>
                    <a:pt x="2000" y="111"/>
                  </a:lnTo>
                  <a:lnTo>
                    <a:pt x="2045" y="127"/>
                  </a:lnTo>
                  <a:lnTo>
                    <a:pt x="2087" y="144"/>
                  </a:lnTo>
                  <a:lnTo>
                    <a:pt x="2127" y="161"/>
                  </a:lnTo>
                  <a:lnTo>
                    <a:pt x="2166" y="180"/>
                  </a:lnTo>
                  <a:lnTo>
                    <a:pt x="2202" y="198"/>
                  </a:lnTo>
                  <a:lnTo>
                    <a:pt x="2235" y="217"/>
                  </a:lnTo>
                  <a:lnTo>
                    <a:pt x="2265" y="236"/>
                  </a:lnTo>
                  <a:lnTo>
                    <a:pt x="2293" y="256"/>
                  </a:lnTo>
                  <a:lnTo>
                    <a:pt x="2295" y="253"/>
                  </a:lnTo>
                  <a:lnTo>
                    <a:pt x="2301" y="275"/>
                  </a:lnTo>
                  <a:lnTo>
                    <a:pt x="2306" y="302"/>
                  </a:lnTo>
                  <a:lnTo>
                    <a:pt x="2309" y="329"/>
                  </a:lnTo>
                  <a:lnTo>
                    <a:pt x="2311" y="358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6" name="Freeform 124"/>
            <p:cNvSpPr>
              <a:spLocks/>
            </p:cNvSpPr>
            <p:nvPr/>
          </p:nvSpPr>
          <p:spPr bwMode="auto">
            <a:xfrm>
              <a:off x="4904" y="1291"/>
              <a:ext cx="16" cy="24"/>
            </a:xfrm>
            <a:custGeom>
              <a:avLst/>
              <a:gdLst>
                <a:gd name="T0" fmla="*/ 2 w 48"/>
                <a:gd name="T1" fmla="*/ 0 h 71"/>
                <a:gd name="T2" fmla="*/ 2 w 48"/>
                <a:gd name="T3" fmla="*/ 0 h 71"/>
                <a:gd name="T4" fmla="*/ 2 w 48"/>
                <a:gd name="T5" fmla="*/ 0 h 71"/>
                <a:gd name="T6" fmla="*/ 2 w 48"/>
                <a:gd name="T7" fmla="*/ 0 h 71"/>
                <a:gd name="T8" fmla="*/ 1 w 48"/>
                <a:gd name="T9" fmla="*/ 0 h 71"/>
                <a:gd name="T10" fmla="*/ 2 w 48"/>
                <a:gd name="T11" fmla="*/ 1 h 71"/>
                <a:gd name="T12" fmla="*/ 3 w 48"/>
                <a:gd name="T13" fmla="*/ 2 h 71"/>
                <a:gd name="T14" fmla="*/ 3 w 48"/>
                <a:gd name="T15" fmla="*/ 3 h 71"/>
                <a:gd name="T16" fmla="*/ 4 w 48"/>
                <a:gd name="T17" fmla="*/ 4 h 71"/>
                <a:gd name="T18" fmla="*/ 4 w 48"/>
                <a:gd name="T19" fmla="*/ 4 h 71"/>
                <a:gd name="T20" fmla="*/ 4 w 48"/>
                <a:gd name="T21" fmla="*/ 4 h 71"/>
                <a:gd name="T22" fmla="*/ 4 w 48"/>
                <a:gd name="T23" fmla="*/ 5 h 71"/>
                <a:gd name="T24" fmla="*/ 4 w 48"/>
                <a:gd name="T25" fmla="*/ 5 h 71"/>
                <a:gd name="T26" fmla="*/ 3 w 48"/>
                <a:gd name="T27" fmla="*/ 4 h 71"/>
                <a:gd name="T28" fmla="*/ 3 w 48"/>
                <a:gd name="T29" fmla="*/ 3 h 71"/>
                <a:gd name="T30" fmla="*/ 2 w 48"/>
                <a:gd name="T31" fmla="*/ 3 h 71"/>
                <a:gd name="T32" fmla="*/ 2 w 48"/>
                <a:gd name="T33" fmla="*/ 3 h 71"/>
                <a:gd name="T34" fmla="*/ 1 w 48"/>
                <a:gd name="T35" fmla="*/ 3 h 71"/>
                <a:gd name="T36" fmla="*/ 0 w 48"/>
                <a:gd name="T37" fmla="*/ 4 h 71"/>
                <a:gd name="T38" fmla="*/ 0 w 48"/>
                <a:gd name="T39" fmla="*/ 5 h 71"/>
                <a:gd name="T40" fmla="*/ 0 w 48"/>
                <a:gd name="T41" fmla="*/ 6 h 71"/>
                <a:gd name="T42" fmla="*/ 0 w 48"/>
                <a:gd name="T43" fmla="*/ 6 h 71"/>
                <a:gd name="T44" fmla="*/ 1 w 48"/>
                <a:gd name="T45" fmla="*/ 7 h 71"/>
                <a:gd name="T46" fmla="*/ 1 w 48"/>
                <a:gd name="T47" fmla="*/ 8 h 71"/>
                <a:gd name="T48" fmla="*/ 2 w 48"/>
                <a:gd name="T49" fmla="*/ 8 h 71"/>
                <a:gd name="T50" fmla="*/ 2 w 48"/>
                <a:gd name="T51" fmla="*/ 8 h 71"/>
                <a:gd name="T52" fmla="*/ 2 w 48"/>
                <a:gd name="T53" fmla="*/ 8 h 71"/>
                <a:gd name="T54" fmla="*/ 2 w 48"/>
                <a:gd name="T55" fmla="*/ 8 h 71"/>
                <a:gd name="T56" fmla="*/ 2 w 48"/>
                <a:gd name="T57" fmla="*/ 8 h 71"/>
                <a:gd name="T58" fmla="*/ 2 w 48"/>
                <a:gd name="T59" fmla="*/ 8 h 71"/>
                <a:gd name="T60" fmla="*/ 2 w 48"/>
                <a:gd name="T61" fmla="*/ 8 h 71"/>
                <a:gd name="T62" fmla="*/ 2 w 48"/>
                <a:gd name="T63" fmla="*/ 8 h 71"/>
                <a:gd name="T64" fmla="*/ 3 w 48"/>
                <a:gd name="T65" fmla="*/ 8 h 71"/>
                <a:gd name="T66" fmla="*/ 4 w 48"/>
                <a:gd name="T67" fmla="*/ 8 h 71"/>
                <a:gd name="T68" fmla="*/ 5 w 48"/>
                <a:gd name="T69" fmla="*/ 7 h 71"/>
                <a:gd name="T70" fmla="*/ 5 w 48"/>
                <a:gd name="T71" fmla="*/ 6 h 71"/>
                <a:gd name="T72" fmla="*/ 5 w 48"/>
                <a:gd name="T73" fmla="*/ 4 h 71"/>
                <a:gd name="T74" fmla="*/ 5 w 48"/>
                <a:gd name="T75" fmla="*/ 2 h 71"/>
                <a:gd name="T76" fmla="*/ 4 w 48"/>
                <a:gd name="T77" fmla="*/ 1 h 71"/>
                <a:gd name="T78" fmla="*/ 3 w 48"/>
                <a:gd name="T79" fmla="*/ 0 h 71"/>
                <a:gd name="T80" fmla="*/ 2 w 48"/>
                <a:gd name="T81" fmla="*/ 0 h 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"/>
                <a:gd name="T124" fmla="*/ 0 h 71"/>
                <a:gd name="T125" fmla="*/ 48 w 48"/>
                <a:gd name="T126" fmla="*/ 71 h 7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" h="71">
                  <a:moveTo>
                    <a:pt x="19" y="0"/>
                  </a:move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3"/>
                  </a:lnTo>
                  <a:lnTo>
                    <a:pt x="30" y="36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6"/>
                  </a:lnTo>
                  <a:lnTo>
                    <a:pt x="8" y="28"/>
                  </a:lnTo>
                  <a:lnTo>
                    <a:pt x="4" y="33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33" y="69"/>
                  </a:lnTo>
                  <a:lnTo>
                    <a:pt x="42" y="61"/>
                  </a:lnTo>
                  <a:lnTo>
                    <a:pt x="46" y="50"/>
                  </a:lnTo>
                  <a:lnTo>
                    <a:pt x="48" y="36"/>
                  </a:lnTo>
                  <a:lnTo>
                    <a:pt x="45" y="21"/>
                  </a:lnTo>
                  <a:lnTo>
                    <a:pt x="38" y="10"/>
                  </a:lnTo>
                  <a:lnTo>
                    <a:pt x="30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7" name="Freeform 125"/>
            <p:cNvSpPr>
              <a:spLocks/>
            </p:cNvSpPr>
            <p:nvPr/>
          </p:nvSpPr>
          <p:spPr bwMode="auto">
            <a:xfrm>
              <a:off x="4945" y="1292"/>
              <a:ext cx="15" cy="24"/>
            </a:xfrm>
            <a:custGeom>
              <a:avLst/>
              <a:gdLst>
                <a:gd name="T0" fmla="*/ 2 w 46"/>
                <a:gd name="T1" fmla="*/ 8 h 72"/>
                <a:gd name="T2" fmla="*/ 2 w 46"/>
                <a:gd name="T3" fmla="*/ 8 h 72"/>
                <a:gd name="T4" fmla="*/ 2 w 46"/>
                <a:gd name="T5" fmla="*/ 8 h 72"/>
                <a:gd name="T6" fmla="*/ 2 w 46"/>
                <a:gd name="T7" fmla="*/ 8 h 72"/>
                <a:gd name="T8" fmla="*/ 2 w 46"/>
                <a:gd name="T9" fmla="*/ 8 h 72"/>
                <a:gd name="T10" fmla="*/ 2 w 46"/>
                <a:gd name="T11" fmla="*/ 8 h 72"/>
                <a:gd name="T12" fmla="*/ 2 w 46"/>
                <a:gd name="T13" fmla="*/ 8 h 72"/>
                <a:gd name="T14" fmla="*/ 2 w 46"/>
                <a:gd name="T15" fmla="*/ 8 h 72"/>
                <a:gd name="T16" fmla="*/ 2 w 46"/>
                <a:gd name="T17" fmla="*/ 8 h 72"/>
                <a:gd name="T18" fmla="*/ 4 w 46"/>
                <a:gd name="T19" fmla="*/ 8 h 72"/>
                <a:gd name="T20" fmla="*/ 4 w 46"/>
                <a:gd name="T21" fmla="*/ 7 h 72"/>
                <a:gd name="T22" fmla="*/ 5 w 46"/>
                <a:gd name="T23" fmla="*/ 5 h 72"/>
                <a:gd name="T24" fmla="*/ 5 w 46"/>
                <a:gd name="T25" fmla="*/ 4 h 72"/>
                <a:gd name="T26" fmla="*/ 5 w 46"/>
                <a:gd name="T27" fmla="*/ 2 h 72"/>
                <a:gd name="T28" fmla="*/ 4 w 46"/>
                <a:gd name="T29" fmla="*/ 1 h 72"/>
                <a:gd name="T30" fmla="*/ 3 w 46"/>
                <a:gd name="T31" fmla="*/ 0 h 72"/>
                <a:gd name="T32" fmla="*/ 2 w 46"/>
                <a:gd name="T33" fmla="*/ 0 h 72"/>
                <a:gd name="T34" fmla="*/ 2 w 46"/>
                <a:gd name="T35" fmla="*/ 0 h 72"/>
                <a:gd name="T36" fmla="*/ 2 w 46"/>
                <a:gd name="T37" fmla="*/ 0 h 72"/>
                <a:gd name="T38" fmla="*/ 2 w 46"/>
                <a:gd name="T39" fmla="*/ 0 h 72"/>
                <a:gd name="T40" fmla="*/ 1 w 46"/>
                <a:gd name="T41" fmla="*/ 0 h 72"/>
                <a:gd name="T42" fmla="*/ 2 w 46"/>
                <a:gd name="T43" fmla="*/ 1 h 72"/>
                <a:gd name="T44" fmla="*/ 3 w 46"/>
                <a:gd name="T45" fmla="*/ 2 h 72"/>
                <a:gd name="T46" fmla="*/ 3 w 46"/>
                <a:gd name="T47" fmla="*/ 3 h 72"/>
                <a:gd name="T48" fmla="*/ 3 w 46"/>
                <a:gd name="T49" fmla="*/ 4 h 72"/>
                <a:gd name="T50" fmla="*/ 4 w 46"/>
                <a:gd name="T51" fmla="*/ 4 h 72"/>
                <a:gd name="T52" fmla="*/ 4 w 46"/>
                <a:gd name="T53" fmla="*/ 4 h 72"/>
                <a:gd name="T54" fmla="*/ 4 w 46"/>
                <a:gd name="T55" fmla="*/ 5 h 72"/>
                <a:gd name="T56" fmla="*/ 3 w 46"/>
                <a:gd name="T57" fmla="*/ 5 h 72"/>
                <a:gd name="T58" fmla="*/ 3 w 46"/>
                <a:gd name="T59" fmla="*/ 4 h 72"/>
                <a:gd name="T60" fmla="*/ 3 w 46"/>
                <a:gd name="T61" fmla="*/ 3 h 72"/>
                <a:gd name="T62" fmla="*/ 2 w 46"/>
                <a:gd name="T63" fmla="*/ 3 h 72"/>
                <a:gd name="T64" fmla="*/ 2 w 46"/>
                <a:gd name="T65" fmla="*/ 3 h 72"/>
                <a:gd name="T66" fmla="*/ 1 w 46"/>
                <a:gd name="T67" fmla="*/ 3 h 72"/>
                <a:gd name="T68" fmla="*/ 0 w 46"/>
                <a:gd name="T69" fmla="*/ 4 h 72"/>
                <a:gd name="T70" fmla="*/ 0 w 46"/>
                <a:gd name="T71" fmla="*/ 4 h 72"/>
                <a:gd name="T72" fmla="*/ 0 w 46"/>
                <a:gd name="T73" fmla="*/ 5 h 72"/>
                <a:gd name="T74" fmla="*/ 0 w 46"/>
                <a:gd name="T75" fmla="*/ 6 h 72"/>
                <a:gd name="T76" fmla="*/ 1 w 46"/>
                <a:gd name="T77" fmla="*/ 7 h 72"/>
                <a:gd name="T78" fmla="*/ 1 w 46"/>
                <a:gd name="T79" fmla="*/ 8 h 72"/>
                <a:gd name="T80" fmla="*/ 2 w 46"/>
                <a:gd name="T81" fmla="*/ 8 h 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"/>
                <a:gd name="T124" fmla="*/ 0 h 72"/>
                <a:gd name="T125" fmla="*/ 46 w 46"/>
                <a:gd name="T126" fmla="*/ 72 h 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" h="72">
                  <a:moveTo>
                    <a:pt x="18" y="70"/>
                  </a:moveTo>
                  <a:lnTo>
                    <a:pt x="18" y="70"/>
                  </a:lnTo>
                  <a:lnTo>
                    <a:pt x="19" y="70"/>
                  </a:lnTo>
                  <a:lnTo>
                    <a:pt x="20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33" y="69"/>
                  </a:lnTo>
                  <a:lnTo>
                    <a:pt x="40" y="61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4" y="22"/>
                  </a:lnTo>
                  <a:lnTo>
                    <a:pt x="38" y="11"/>
                  </a:lnTo>
                  <a:lnTo>
                    <a:pt x="29" y="3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2" y="42"/>
                  </a:lnTo>
                  <a:lnTo>
                    <a:pt x="29" y="36"/>
                  </a:lnTo>
                  <a:lnTo>
                    <a:pt x="26" y="31"/>
                  </a:lnTo>
                  <a:lnTo>
                    <a:pt x="21" y="28"/>
                  </a:lnTo>
                  <a:lnTo>
                    <a:pt x="15" y="26"/>
                  </a:lnTo>
                  <a:lnTo>
                    <a:pt x="9" y="28"/>
                  </a:lnTo>
                  <a:lnTo>
                    <a:pt x="4" y="32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8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8" name="Freeform 126"/>
            <p:cNvSpPr>
              <a:spLocks/>
            </p:cNvSpPr>
            <p:nvPr/>
          </p:nvSpPr>
          <p:spPr bwMode="auto">
            <a:xfrm>
              <a:off x="4684" y="1506"/>
              <a:ext cx="140" cy="140"/>
            </a:xfrm>
            <a:custGeom>
              <a:avLst/>
              <a:gdLst>
                <a:gd name="T0" fmla="*/ 20 w 420"/>
                <a:gd name="T1" fmla="*/ 0 h 419"/>
                <a:gd name="T2" fmla="*/ 15 w 420"/>
                <a:gd name="T3" fmla="*/ 1 h 419"/>
                <a:gd name="T4" fmla="*/ 11 w 420"/>
                <a:gd name="T5" fmla="*/ 3 h 419"/>
                <a:gd name="T6" fmla="*/ 7 w 420"/>
                <a:gd name="T7" fmla="*/ 5 h 419"/>
                <a:gd name="T8" fmla="*/ 5 w 420"/>
                <a:gd name="T9" fmla="*/ 8 h 419"/>
                <a:gd name="T10" fmla="*/ 2 w 420"/>
                <a:gd name="T11" fmla="*/ 12 h 419"/>
                <a:gd name="T12" fmla="*/ 1 w 420"/>
                <a:gd name="T13" fmla="*/ 16 h 419"/>
                <a:gd name="T14" fmla="*/ 0 w 420"/>
                <a:gd name="T15" fmla="*/ 21 h 419"/>
                <a:gd name="T16" fmla="*/ 0 w 420"/>
                <a:gd name="T17" fmla="*/ 26 h 419"/>
                <a:gd name="T18" fmla="*/ 1 w 420"/>
                <a:gd name="T19" fmla="*/ 30 h 419"/>
                <a:gd name="T20" fmla="*/ 3 w 420"/>
                <a:gd name="T21" fmla="*/ 34 h 419"/>
                <a:gd name="T22" fmla="*/ 6 w 420"/>
                <a:gd name="T23" fmla="*/ 38 h 419"/>
                <a:gd name="T24" fmla="*/ 10 w 420"/>
                <a:gd name="T25" fmla="*/ 42 h 419"/>
                <a:gd name="T26" fmla="*/ 13 w 420"/>
                <a:gd name="T27" fmla="*/ 44 h 419"/>
                <a:gd name="T28" fmla="*/ 18 w 420"/>
                <a:gd name="T29" fmla="*/ 46 h 419"/>
                <a:gd name="T30" fmla="*/ 22 w 420"/>
                <a:gd name="T31" fmla="*/ 47 h 419"/>
                <a:gd name="T32" fmla="*/ 27 w 420"/>
                <a:gd name="T33" fmla="*/ 47 h 419"/>
                <a:gd name="T34" fmla="*/ 31 w 420"/>
                <a:gd name="T35" fmla="*/ 46 h 419"/>
                <a:gd name="T36" fmla="*/ 35 w 420"/>
                <a:gd name="T37" fmla="*/ 44 h 419"/>
                <a:gd name="T38" fmla="*/ 39 w 420"/>
                <a:gd name="T39" fmla="*/ 42 h 419"/>
                <a:gd name="T40" fmla="*/ 42 w 420"/>
                <a:gd name="T41" fmla="*/ 38 h 419"/>
                <a:gd name="T42" fmla="*/ 45 w 420"/>
                <a:gd name="T43" fmla="*/ 34 h 419"/>
                <a:gd name="T44" fmla="*/ 46 w 420"/>
                <a:gd name="T45" fmla="*/ 30 h 419"/>
                <a:gd name="T46" fmla="*/ 47 w 420"/>
                <a:gd name="T47" fmla="*/ 26 h 419"/>
                <a:gd name="T48" fmla="*/ 46 w 420"/>
                <a:gd name="T49" fmla="*/ 21 h 419"/>
                <a:gd name="T50" fmla="*/ 45 w 420"/>
                <a:gd name="T51" fmla="*/ 17 h 419"/>
                <a:gd name="T52" fmla="*/ 43 w 420"/>
                <a:gd name="T53" fmla="*/ 12 h 419"/>
                <a:gd name="T54" fmla="*/ 41 w 420"/>
                <a:gd name="T55" fmla="*/ 8 h 419"/>
                <a:gd name="T56" fmla="*/ 37 w 420"/>
                <a:gd name="T57" fmla="*/ 5 h 419"/>
                <a:gd name="T58" fmla="*/ 33 w 420"/>
                <a:gd name="T59" fmla="*/ 3 h 419"/>
                <a:gd name="T60" fmla="*/ 29 w 420"/>
                <a:gd name="T61" fmla="*/ 1 h 419"/>
                <a:gd name="T62" fmla="*/ 24 w 420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0"/>
                <a:gd name="T97" fmla="*/ 0 h 419"/>
                <a:gd name="T98" fmla="*/ 420 w 420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0" h="419">
                  <a:moveTo>
                    <a:pt x="198" y="0"/>
                  </a:moveTo>
                  <a:lnTo>
                    <a:pt x="177" y="1"/>
                  </a:lnTo>
                  <a:lnTo>
                    <a:pt x="157" y="5"/>
                  </a:lnTo>
                  <a:lnTo>
                    <a:pt x="136" y="10"/>
                  </a:lnTo>
                  <a:lnTo>
                    <a:pt x="117" y="17"/>
                  </a:lnTo>
                  <a:lnTo>
                    <a:pt x="100" y="25"/>
                  </a:lnTo>
                  <a:lnTo>
                    <a:pt x="83" y="36"/>
                  </a:lnTo>
                  <a:lnTo>
                    <a:pt x="67" y="48"/>
                  </a:lnTo>
                  <a:lnTo>
                    <a:pt x="53" y="62"/>
                  </a:lnTo>
                  <a:lnTo>
                    <a:pt x="41" y="76"/>
                  </a:lnTo>
                  <a:lnTo>
                    <a:pt x="29" y="93"/>
                  </a:lnTo>
                  <a:lnTo>
                    <a:pt x="20" y="110"/>
                  </a:lnTo>
                  <a:lnTo>
                    <a:pt x="12" y="129"/>
                  </a:lnTo>
                  <a:lnTo>
                    <a:pt x="6" y="148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7" y="251"/>
                  </a:lnTo>
                  <a:lnTo>
                    <a:pt x="13" y="270"/>
                  </a:lnTo>
                  <a:lnTo>
                    <a:pt x="21" y="289"/>
                  </a:lnTo>
                  <a:lnTo>
                    <a:pt x="31" y="309"/>
                  </a:lnTo>
                  <a:lnTo>
                    <a:pt x="41" y="326"/>
                  </a:lnTo>
                  <a:lnTo>
                    <a:pt x="56" y="343"/>
                  </a:lnTo>
                  <a:lnTo>
                    <a:pt x="70" y="359"/>
                  </a:lnTo>
                  <a:lnTo>
                    <a:pt x="87" y="373"/>
                  </a:lnTo>
                  <a:lnTo>
                    <a:pt x="103" y="385"/>
                  </a:lnTo>
                  <a:lnTo>
                    <a:pt x="121" y="395"/>
                  </a:lnTo>
                  <a:lnTo>
                    <a:pt x="140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200" y="418"/>
                  </a:lnTo>
                  <a:lnTo>
                    <a:pt x="221" y="419"/>
                  </a:lnTo>
                  <a:lnTo>
                    <a:pt x="242" y="418"/>
                  </a:lnTo>
                  <a:lnTo>
                    <a:pt x="263" y="416"/>
                  </a:lnTo>
                  <a:lnTo>
                    <a:pt x="283" y="411"/>
                  </a:lnTo>
                  <a:lnTo>
                    <a:pt x="301" y="404"/>
                  </a:lnTo>
                  <a:lnTo>
                    <a:pt x="319" y="395"/>
                  </a:lnTo>
                  <a:lnTo>
                    <a:pt x="336" y="385"/>
                  </a:lnTo>
                  <a:lnTo>
                    <a:pt x="352" y="373"/>
                  </a:lnTo>
                  <a:lnTo>
                    <a:pt x="366" y="359"/>
                  </a:lnTo>
                  <a:lnTo>
                    <a:pt x="379" y="343"/>
                  </a:lnTo>
                  <a:lnTo>
                    <a:pt x="391" y="326"/>
                  </a:lnTo>
                  <a:lnTo>
                    <a:pt x="401" y="309"/>
                  </a:lnTo>
                  <a:lnTo>
                    <a:pt x="409" y="289"/>
                  </a:lnTo>
                  <a:lnTo>
                    <a:pt x="415" y="270"/>
                  </a:lnTo>
                  <a:lnTo>
                    <a:pt x="418" y="251"/>
                  </a:lnTo>
                  <a:lnTo>
                    <a:pt x="420" y="230"/>
                  </a:lnTo>
                  <a:lnTo>
                    <a:pt x="420" y="210"/>
                  </a:lnTo>
                  <a:lnTo>
                    <a:pt x="417" y="189"/>
                  </a:lnTo>
                  <a:lnTo>
                    <a:pt x="414" y="168"/>
                  </a:lnTo>
                  <a:lnTo>
                    <a:pt x="408" y="149"/>
                  </a:lnTo>
                  <a:lnTo>
                    <a:pt x="399" y="130"/>
                  </a:lnTo>
                  <a:lnTo>
                    <a:pt x="390" y="111"/>
                  </a:lnTo>
                  <a:lnTo>
                    <a:pt x="379" y="93"/>
                  </a:lnTo>
                  <a:lnTo>
                    <a:pt x="365" y="76"/>
                  </a:lnTo>
                  <a:lnTo>
                    <a:pt x="351" y="61"/>
                  </a:lnTo>
                  <a:lnTo>
                    <a:pt x="334" y="47"/>
                  </a:lnTo>
                  <a:lnTo>
                    <a:pt x="317" y="35"/>
                  </a:lnTo>
                  <a:lnTo>
                    <a:pt x="299" y="24"/>
                  </a:lnTo>
                  <a:lnTo>
                    <a:pt x="280" y="16"/>
                  </a:lnTo>
                  <a:lnTo>
                    <a:pt x="260" y="8"/>
                  </a:lnTo>
                  <a:lnTo>
                    <a:pt x="240" y="4"/>
                  </a:lnTo>
                  <a:lnTo>
                    <a:pt x="220" y="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39" name="Freeform 127"/>
            <p:cNvSpPr>
              <a:spLocks/>
            </p:cNvSpPr>
            <p:nvPr/>
          </p:nvSpPr>
          <p:spPr bwMode="auto">
            <a:xfrm>
              <a:off x="4694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1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6 w 357"/>
                <a:gd name="T51" fmla="*/ 5 h 357"/>
                <a:gd name="T52" fmla="*/ 8 w 357"/>
                <a:gd name="T53" fmla="*/ 3 h 357"/>
                <a:gd name="T54" fmla="*/ 9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1 w 357"/>
                <a:gd name="T79" fmla="*/ 5 h 357"/>
                <a:gd name="T80" fmla="*/ 33 w 357"/>
                <a:gd name="T81" fmla="*/ 6 h 357"/>
                <a:gd name="T82" fmla="*/ 34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8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8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0" y="356"/>
                  </a:lnTo>
                  <a:lnTo>
                    <a:pt x="152" y="354"/>
                  </a:lnTo>
                  <a:lnTo>
                    <a:pt x="135" y="349"/>
                  </a:lnTo>
                  <a:lnTo>
                    <a:pt x="119" y="343"/>
                  </a:lnTo>
                  <a:lnTo>
                    <a:pt x="103" y="336"/>
                  </a:lnTo>
                  <a:lnTo>
                    <a:pt x="88" y="328"/>
                  </a:lnTo>
                  <a:lnTo>
                    <a:pt x="74" y="317"/>
                  </a:lnTo>
                  <a:lnTo>
                    <a:pt x="59" y="305"/>
                  </a:lnTo>
                  <a:lnTo>
                    <a:pt x="46" y="292"/>
                  </a:lnTo>
                  <a:lnTo>
                    <a:pt x="35" y="278"/>
                  </a:lnTo>
                  <a:lnTo>
                    <a:pt x="26" y="263"/>
                  </a:lnTo>
                  <a:lnTo>
                    <a:pt x="18" y="247"/>
                  </a:lnTo>
                  <a:lnTo>
                    <a:pt x="10" y="231"/>
                  </a:lnTo>
                  <a:lnTo>
                    <a:pt x="5" y="213"/>
                  </a:lnTo>
                  <a:lnTo>
                    <a:pt x="1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5" y="126"/>
                  </a:lnTo>
                  <a:lnTo>
                    <a:pt x="9" y="110"/>
                  </a:lnTo>
                  <a:lnTo>
                    <a:pt x="16" y="94"/>
                  </a:lnTo>
                  <a:lnTo>
                    <a:pt x="24" y="80"/>
                  </a:lnTo>
                  <a:lnTo>
                    <a:pt x="34" y="66"/>
                  </a:lnTo>
                  <a:lnTo>
                    <a:pt x="45" y="52"/>
                  </a:lnTo>
                  <a:lnTo>
                    <a:pt x="58" y="41"/>
                  </a:lnTo>
                  <a:lnTo>
                    <a:pt x="71" y="30"/>
                  </a:lnTo>
                  <a:lnTo>
                    <a:pt x="85" y="21"/>
                  </a:lnTo>
                  <a:lnTo>
                    <a:pt x="101" y="13"/>
                  </a:lnTo>
                  <a:lnTo>
                    <a:pt x="118" y="8"/>
                  </a:lnTo>
                  <a:lnTo>
                    <a:pt x="134" y="4"/>
                  </a:lnTo>
                  <a:lnTo>
                    <a:pt x="151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4" y="4"/>
                  </a:lnTo>
                  <a:lnTo>
                    <a:pt x="221" y="8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9" y="30"/>
                  </a:lnTo>
                  <a:lnTo>
                    <a:pt x="283" y="41"/>
                  </a:lnTo>
                  <a:lnTo>
                    <a:pt x="297" y="52"/>
                  </a:lnTo>
                  <a:lnTo>
                    <a:pt x="310" y="66"/>
                  </a:lnTo>
                  <a:lnTo>
                    <a:pt x="321" y="80"/>
                  </a:lnTo>
                  <a:lnTo>
                    <a:pt x="331" y="94"/>
                  </a:lnTo>
                  <a:lnTo>
                    <a:pt x="339" y="110"/>
                  </a:lnTo>
                  <a:lnTo>
                    <a:pt x="346" y="126"/>
                  </a:lnTo>
                  <a:lnTo>
                    <a:pt x="351" y="143"/>
                  </a:lnTo>
                  <a:lnTo>
                    <a:pt x="354" y="161"/>
                  </a:lnTo>
                  <a:lnTo>
                    <a:pt x="357" y="179"/>
                  </a:lnTo>
                  <a:lnTo>
                    <a:pt x="354" y="214"/>
                  </a:lnTo>
                  <a:lnTo>
                    <a:pt x="346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5" y="326"/>
                  </a:lnTo>
                  <a:lnTo>
                    <a:pt x="257" y="343"/>
                  </a:lnTo>
                  <a:lnTo>
                    <a:pt x="223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0" name="Freeform 128"/>
            <p:cNvSpPr>
              <a:spLocks/>
            </p:cNvSpPr>
            <p:nvPr/>
          </p:nvSpPr>
          <p:spPr bwMode="auto">
            <a:xfrm>
              <a:off x="4701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3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1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3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9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4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5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3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8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3" y="71"/>
                  </a:lnTo>
                  <a:lnTo>
                    <a:pt x="10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5" y="190"/>
                  </a:lnTo>
                  <a:lnTo>
                    <a:pt x="10" y="205"/>
                  </a:lnTo>
                  <a:lnTo>
                    <a:pt x="15" y="219"/>
                  </a:lnTo>
                  <a:lnTo>
                    <a:pt x="23" y="233"/>
                  </a:lnTo>
                  <a:lnTo>
                    <a:pt x="31" y="247"/>
                  </a:lnTo>
                  <a:lnTo>
                    <a:pt x="42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2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6" y="313"/>
                  </a:lnTo>
                  <a:lnTo>
                    <a:pt x="151" y="315"/>
                  </a:lnTo>
                  <a:lnTo>
                    <a:pt x="167" y="316"/>
                  </a:lnTo>
                  <a:lnTo>
                    <a:pt x="182" y="315"/>
                  </a:lnTo>
                  <a:lnTo>
                    <a:pt x="198" y="313"/>
                  </a:lnTo>
                  <a:lnTo>
                    <a:pt x="212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6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2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1" y="128"/>
                  </a:lnTo>
                  <a:lnTo>
                    <a:pt x="306" y="112"/>
                  </a:lnTo>
                  <a:lnTo>
                    <a:pt x="300" y="98"/>
                  </a:lnTo>
                  <a:lnTo>
                    <a:pt x="293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1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1" name="Freeform 129"/>
            <p:cNvSpPr>
              <a:spLocks/>
            </p:cNvSpPr>
            <p:nvPr/>
          </p:nvSpPr>
          <p:spPr bwMode="auto">
            <a:xfrm>
              <a:off x="4712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5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5" y="243"/>
                  </a:lnTo>
                  <a:lnTo>
                    <a:pt x="73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2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7" y="56"/>
                  </a:lnTo>
                  <a:lnTo>
                    <a:pt x="32" y="37"/>
                  </a:lnTo>
                  <a:lnTo>
                    <a:pt x="41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2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1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5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5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2" name="Freeform 130"/>
            <p:cNvSpPr>
              <a:spLocks/>
            </p:cNvSpPr>
            <p:nvPr/>
          </p:nvSpPr>
          <p:spPr bwMode="auto">
            <a:xfrm>
              <a:off x="5116" y="1506"/>
              <a:ext cx="139" cy="140"/>
            </a:xfrm>
            <a:custGeom>
              <a:avLst/>
              <a:gdLst>
                <a:gd name="T0" fmla="*/ 20 w 418"/>
                <a:gd name="T1" fmla="*/ 0 h 419"/>
                <a:gd name="T2" fmla="*/ 15 w 418"/>
                <a:gd name="T3" fmla="*/ 1 h 419"/>
                <a:gd name="T4" fmla="*/ 11 w 418"/>
                <a:gd name="T5" fmla="*/ 3 h 419"/>
                <a:gd name="T6" fmla="*/ 7 w 418"/>
                <a:gd name="T7" fmla="*/ 5 h 419"/>
                <a:gd name="T8" fmla="*/ 4 w 418"/>
                <a:gd name="T9" fmla="*/ 8 h 419"/>
                <a:gd name="T10" fmla="*/ 2 w 418"/>
                <a:gd name="T11" fmla="*/ 12 h 419"/>
                <a:gd name="T12" fmla="*/ 1 w 418"/>
                <a:gd name="T13" fmla="*/ 16 h 419"/>
                <a:gd name="T14" fmla="*/ 0 w 418"/>
                <a:gd name="T15" fmla="*/ 21 h 419"/>
                <a:gd name="T16" fmla="*/ 0 w 418"/>
                <a:gd name="T17" fmla="*/ 26 h 419"/>
                <a:gd name="T18" fmla="*/ 1 w 418"/>
                <a:gd name="T19" fmla="*/ 30 h 419"/>
                <a:gd name="T20" fmla="*/ 3 w 418"/>
                <a:gd name="T21" fmla="*/ 34 h 419"/>
                <a:gd name="T22" fmla="*/ 6 w 418"/>
                <a:gd name="T23" fmla="*/ 38 h 419"/>
                <a:gd name="T24" fmla="*/ 9 w 418"/>
                <a:gd name="T25" fmla="*/ 42 h 419"/>
                <a:gd name="T26" fmla="*/ 13 w 418"/>
                <a:gd name="T27" fmla="*/ 44 h 419"/>
                <a:gd name="T28" fmla="*/ 18 w 418"/>
                <a:gd name="T29" fmla="*/ 46 h 419"/>
                <a:gd name="T30" fmla="*/ 22 w 418"/>
                <a:gd name="T31" fmla="*/ 47 h 419"/>
                <a:gd name="T32" fmla="*/ 27 w 418"/>
                <a:gd name="T33" fmla="*/ 47 h 419"/>
                <a:gd name="T34" fmla="*/ 31 w 418"/>
                <a:gd name="T35" fmla="*/ 46 h 419"/>
                <a:gd name="T36" fmla="*/ 35 w 418"/>
                <a:gd name="T37" fmla="*/ 44 h 419"/>
                <a:gd name="T38" fmla="*/ 39 w 418"/>
                <a:gd name="T39" fmla="*/ 42 h 419"/>
                <a:gd name="T40" fmla="*/ 42 w 418"/>
                <a:gd name="T41" fmla="*/ 38 h 419"/>
                <a:gd name="T42" fmla="*/ 44 w 418"/>
                <a:gd name="T43" fmla="*/ 34 h 419"/>
                <a:gd name="T44" fmla="*/ 46 w 418"/>
                <a:gd name="T45" fmla="*/ 30 h 419"/>
                <a:gd name="T46" fmla="*/ 46 w 418"/>
                <a:gd name="T47" fmla="*/ 26 h 419"/>
                <a:gd name="T48" fmla="*/ 46 w 418"/>
                <a:gd name="T49" fmla="*/ 21 h 419"/>
                <a:gd name="T50" fmla="*/ 45 w 418"/>
                <a:gd name="T51" fmla="*/ 17 h 419"/>
                <a:gd name="T52" fmla="*/ 43 w 418"/>
                <a:gd name="T53" fmla="*/ 12 h 419"/>
                <a:gd name="T54" fmla="*/ 40 w 418"/>
                <a:gd name="T55" fmla="*/ 8 h 419"/>
                <a:gd name="T56" fmla="*/ 37 w 418"/>
                <a:gd name="T57" fmla="*/ 5 h 419"/>
                <a:gd name="T58" fmla="*/ 33 w 418"/>
                <a:gd name="T59" fmla="*/ 3 h 419"/>
                <a:gd name="T60" fmla="*/ 29 w 418"/>
                <a:gd name="T61" fmla="*/ 1 h 419"/>
                <a:gd name="T62" fmla="*/ 24 w 418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8"/>
                <a:gd name="T97" fmla="*/ 0 h 419"/>
                <a:gd name="T98" fmla="*/ 418 w 418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8" h="419">
                  <a:moveTo>
                    <a:pt x="197" y="0"/>
                  </a:moveTo>
                  <a:lnTo>
                    <a:pt x="176" y="1"/>
                  </a:lnTo>
                  <a:lnTo>
                    <a:pt x="155" y="5"/>
                  </a:lnTo>
                  <a:lnTo>
                    <a:pt x="135" y="10"/>
                  </a:lnTo>
                  <a:lnTo>
                    <a:pt x="116" y="17"/>
                  </a:lnTo>
                  <a:lnTo>
                    <a:pt x="98" y="25"/>
                  </a:lnTo>
                  <a:lnTo>
                    <a:pt x="82" y="36"/>
                  </a:lnTo>
                  <a:lnTo>
                    <a:pt x="66" y="48"/>
                  </a:lnTo>
                  <a:lnTo>
                    <a:pt x="52" y="62"/>
                  </a:lnTo>
                  <a:lnTo>
                    <a:pt x="40" y="76"/>
                  </a:lnTo>
                  <a:lnTo>
                    <a:pt x="28" y="93"/>
                  </a:lnTo>
                  <a:lnTo>
                    <a:pt x="19" y="110"/>
                  </a:lnTo>
                  <a:lnTo>
                    <a:pt x="11" y="129"/>
                  </a:lnTo>
                  <a:lnTo>
                    <a:pt x="5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5" y="251"/>
                  </a:lnTo>
                  <a:lnTo>
                    <a:pt x="11" y="270"/>
                  </a:lnTo>
                  <a:lnTo>
                    <a:pt x="20" y="289"/>
                  </a:lnTo>
                  <a:lnTo>
                    <a:pt x="29" y="309"/>
                  </a:lnTo>
                  <a:lnTo>
                    <a:pt x="40" y="326"/>
                  </a:lnTo>
                  <a:lnTo>
                    <a:pt x="54" y="343"/>
                  </a:lnTo>
                  <a:lnTo>
                    <a:pt x="69" y="359"/>
                  </a:lnTo>
                  <a:lnTo>
                    <a:pt x="85" y="373"/>
                  </a:lnTo>
                  <a:lnTo>
                    <a:pt x="102" y="385"/>
                  </a:lnTo>
                  <a:lnTo>
                    <a:pt x="120" y="395"/>
                  </a:lnTo>
                  <a:lnTo>
                    <a:pt x="139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199" y="418"/>
                  </a:lnTo>
                  <a:lnTo>
                    <a:pt x="221" y="419"/>
                  </a:lnTo>
                  <a:lnTo>
                    <a:pt x="241" y="418"/>
                  </a:lnTo>
                  <a:lnTo>
                    <a:pt x="261" y="416"/>
                  </a:lnTo>
                  <a:lnTo>
                    <a:pt x="282" y="411"/>
                  </a:lnTo>
                  <a:lnTo>
                    <a:pt x="301" y="404"/>
                  </a:lnTo>
                  <a:lnTo>
                    <a:pt x="317" y="395"/>
                  </a:lnTo>
                  <a:lnTo>
                    <a:pt x="335" y="385"/>
                  </a:lnTo>
                  <a:lnTo>
                    <a:pt x="351" y="373"/>
                  </a:lnTo>
                  <a:lnTo>
                    <a:pt x="365" y="359"/>
                  </a:lnTo>
                  <a:lnTo>
                    <a:pt x="378" y="343"/>
                  </a:lnTo>
                  <a:lnTo>
                    <a:pt x="390" y="326"/>
                  </a:lnTo>
                  <a:lnTo>
                    <a:pt x="399" y="309"/>
                  </a:lnTo>
                  <a:lnTo>
                    <a:pt x="408" y="289"/>
                  </a:lnTo>
                  <a:lnTo>
                    <a:pt x="414" y="270"/>
                  </a:lnTo>
                  <a:lnTo>
                    <a:pt x="417" y="251"/>
                  </a:lnTo>
                  <a:lnTo>
                    <a:pt x="418" y="230"/>
                  </a:lnTo>
                  <a:lnTo>
                    <a:pt x="418" y="210"/>
                  </a:lnTo>
                  <a:lnTo>
                    <a:pt x="416" y="189"/>
                  </a:lnTo>
                  <a:lnTo>
                    <a:pt x="412" y="168"/>
                  </a:lnTo>
                  <a:lnTo>
                    <a:pt x="406" y="149"/>
                  </a:lnTo>
                  <a:lnTo>
                    <a:pt x="398" y="130"/>
                  </a:lnTo>
                  <a:lnTo>
                    <a:pt x="389" y="111"/>
                  </a:lnTo>
                  <a:lnTo>
                    <a:pt x="378" y="93"/>
                  </a:lnTo>
                  <a:lnTo>
                    <a:pt x="364" y="76"/>
                  </a:lnTo>
                  <a:lnTo>
                    <a:pt x="349" y="61"/>
                  </a:lnTo>
                  <a:lnTo>
                    <a:pt x="333" y="47"/>
                  </a:lnTo>
                  <a:lnTo>
                    <a:pt x="316" y="35"/>
                  </a:lnTo>
                  <a:lnTo>
                    <a:pt x="298" y="24"/>
                  </a:lnTo>
                  <a:lnTo>
                    <a:pt x="279" y="16"/>
                  </a:lnTo>
                  <a:lnTo>
                    <a:pt x="259" y="8"/>
                  </a:lnTo>
                  <a:lnTo>
                    <a:pt x="239" y="4"/>
                  </a:lnTo>
                  <a:lnTo>
                    <a:pt x="218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3" name="Freeform 131"/>
            <p:cNvSpPr>
              <a:spLocks/>
            </p:cNvSpPr>
            <p:nvPr/>
          </p:nvSpPr>
          <p:spPr bwMode="auto">
            <a:xfrm>
              <a:off x="5126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2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7 w 357"/>
                <a:gd name="T51" fmla="*/ 5 h 357"/>
                <a:gd name="T52" fmla="*/ 8 w 357"/>
                <a:gd name="T53" fmla="*/ 3 h 357"/>
                <a:gd name="T54" fmla="*/ 10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2 w 357"/>
                <a:gd name="T79" fmla="*/ 5 h 357"/>
                <a:gd name="T80" fmla="*/ 33 w 357"/>
                <a:gd name="T81" fmla="*/ 6 h 357"/>
                <a:gd name="T82" fmla="*/ 35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9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9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1" y="356"/>
                  </a:lnTo>
                  <a:lnTo>
                    <a:pt x="153" y="354"/>
                  </a:lnTo>
                  <a:lnTo>
                    <a:pt x="136" y="349"/>
                  </a:lnTo>
                  <a:lnTo>
                    <a:pt x="119" y="343"/>
                  </a:lnTo>
                  <a:lnTo>
                    <a:pt x="104" y="336"/>
                  </a:lnTo>
                  <a:lnTo>
                    <a:pt x="89" y="328"/>
                  </a:lnTo>
                  <a:lnTo>
                    <a:pt x="74" y="317"/>
                  </a:lnTo>
                  <a:lnTo>
                    <a:pt x="60" y="305"/>
                  </a:lnTo>
                  <a:lnTo>
                    <a:pt x="47" y="292"/>
                  </a:lnTo>
                  <a:lnTo>
                    <a:pt x="36" y="278"/>
                  </a:lnTo>
                  <a:lnTo>
                    <a:pt x="27" y="263"/>
                  </a:lnTo>
                  <a:lnTo>
                    <a:pt x="18" y="247"/>
                  </a:lnTo>
                  <a:lnTo>
                    <a:pt x="11" y="231"/>
                  </a:lnTo>
                  <a:lnTo>
                    <a:pt x="5" y="213"/>
                  </a:lnTo>
                  <a:lnTo>
                    <a:pt x="2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2" y="143"/>
                  </a:lnTo>
                  <a:lnTo>
                    <a:pt x="5" y="126"/>
                  </a:lnTo>
                  <a:lnTo>
                    <a:pt x="10" y="110"/>
                  </a:lnTo>
                  <a:lnTo>
                    <a:pt x="17" y="94"/>
                  </a:lnTo>
                  <a:lnTo>
                    <a:pt x="24" y="80"/>
                  </a:lnTo>
                  <a:lnTo>
                    <a:pt x="35" y="66"/>
                  </a:lnTo>
                  <a:lnTo>
                    <a:pt x="46" y="52"/>
                  </a:lnTo>
                  <a:lnTo>
                    <a:pt x="59" y="41"/>
                  </a:lnTo>
                  <a:lnTo>
                    <a:pt x="72" y="30"/>
                  </a:lnTo>
                  <a:lnTo>
                    <a:pt x="86" y="21"/>
                  </a:lnTo>
                  <a:lnTo>
                    <a:pt x="102" y="13"/>
                  </a:lnTo>
                  <a:lnTo>
                    <a:pt x="118" y="8"/>
                  </a:lnTo>
                  <a:lnTo>
                    <a:pt x="135" y="4"/>
                  </a:lnTo>
                  <a:lnTo>
                    <a:pt x="152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5" y="4"/>
                  </a:lnTo>
                  <a:lnTo>
                    <a:pt x="222" y="8"/>
                  </a:lnTo>
                  <a:lnTo>
                    <a:pt x="238" y="13"/>
                  </a:lnTo>
                  <a:lnTo>
                    <a:pt x="254" y="21"/>
                  </a:lnTo>
                  <a:lnTo>
                    <a:pt x="269" y="30"/>
                  </a:lnTo>
                  <a:lnTo>
                    <a:pt x="284" y="41"/>
                  </a:lnTo>
                  <a:lnTo>
                    <a:pt x="298" y="52"/>
                  </a:lnTo>
                  <a:lnTo>
                    <a:pt x="311" y="66"/>
                  </a:lnTo>
                  <a:lnTo>
                    <a:pt x="322" y="80"/>
                  </a:lnTo>
                  <a:lnTo>
                    <a:pt x="331" y="94"/>
                  </a:lnTo>
                  <a:lnTo>
                    <a:pt x="340" y="110"/>
                  </a:lnTo>
                  <a:lnTo>
                    <a:pt x="347" y="126"/>
                  </a:lnTo>
                  <a:lnTo>
                    <a:pt x="351" y="143"/>
                  </a:lnTo>
                  <a:lnTo>
                    <a:pt x="355" y="161"/>
                  </a:lnTo>
                  <a:lnTo>
                    <a:pt x="357" y="179"/>
                  </a:lnTo>
                  <a:lnTo>
                    <a:pt x="355" y="214"/>
                  </a:lnTo>
                  <a:lnTo>
                    <a:pt x="347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6" y="326"/>
                  </a:lnTo>
                  <a:lnTo>
                    <a:pt x="257" y="343"/>
                  </a:lnTo>
                  <a:lnTo>
                    <a:pt x="224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4" name="Freeform 132"/>
            <p:cNvSpPr>
              <a:spLocks/>
            </p:cNvSpPr>
            <p:nvPr/>
          </p:nvSpPr>
          <p:spPr bwMode="auto">
            <a:xfrm>
              <a:off x="5133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2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0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2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8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3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4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2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7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2" y="71"/>
                  </a:lnTo>
                  <a:lnTo>
                    <a:pt x="9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4" y="190"/>
                  </a:lnTo>
                  <a:lnTo>
                    <a:pt x="9" y="205"/>
                  </a:lnTo>
                  <a:lnTo>
                    <a:pt x="15" y="219"/>
                  </a:lnTo>
                  <a:lnTo>
                    <a:pt x="22" y="233"/>
                  </a:lnTo>
                  <a:lnTo>
                    <a:pt x="31" y="247"/>
                  </a:lnTo>
                  <a:lnTo>
                    <a:pt x="41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1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5" y="313"/>
                  </a:lnTo>
                  <a:lnTo>
                    <a:pt x="151" y="315"/>
                  </a:lnTo>
                  <a:lnTo>
                    <a:pt x="166" y="316"/>
                  </a:lnTo>
                  <a:lnTo>
                    <a:pt x="182" y="315"/>
                  </a:lnTo>
                  <a:lnTo>
                    <a:pt x="197" y="313"/>
                  </a:lnTo>
                  <a:lnTo>
                    <a:pt x="211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5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1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0" y="128"/>
                  </a:lnTo>
                  <a:lnTo>
                    <a:pt x="305" y="112"/>
                  </a:lnTo>
                  <a:lnTo>
                    <a:pt x="300" y="98"/>
                  </a:lnTo>
                  <a:lnTo>
                    <a:pt x="292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0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5" name="Freeform 133"/>
            <p:cNvSpPr>
              <a:spLocks/>
            </p:cNvSpPr>
            <p:nvPr/>
          </p:nvSpPr>
          <p:spPr bwMode="auto">
            <a:xfrm>
              <a:off x="5144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4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4" y="243"/>
                  </a:lnTo>
                  <a:lnTo>
                    <a:pt x="72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1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6" y="56"/>
                  </a:lnTo>
                  <a:lnTo>
                    <a:pt x="32" y="37"/>
                  </a:lnTo>
                  <a:lnTo>
                    <a:pt x="40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1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0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4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4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6" name="Freeform 137"/>
            <p:cNvSpPr>
              <a:spLocks/>
            </p:cNvSpPr>
            <p:nvPr/>
          </p:nvSpPr>
          <p:spPr bwMode="auto">
            <a:xfrm>
              <a:off x="4998" y="1273"/>
              <a:ext cx="46" cy="47"/>
            </a:xfrm>
            <a:custGeom>
              <a:avLst/>
              <a:gdLst>
                <a:gd name="T0" fmla="*/ 7 w 139"/>
                <a:gd name="T1" fmla="*/ 0 h 141"/>
                <a:gd name="T2" fmla="*/ 6 w 139"/>
                <a:gd name="T3" fmla="*/ 0 h 141"/>
                <a:gd name="T4" fmla="*/ 4 w 139"/>
                <a:gd name="T5" fmla="*/ 1 h 141"/>
                <a:gd name="T6" fmla="*/ 3 w 139"/>
                <a:gd name="T7" fmla="*/ 1 h 141"/>
                <a:gd name="T8" fmla="*/ 2 w 139"/>
                <a:gd name="T9" fmla="*/ 2 h 141"/>
                <a:gd name="T10" fmla="*/ 1 w 139"/>
                <a:gd name="T11" fmla="*/ 3 h 141"/>
                <a:gd name="T12" fmla="*/ 0 w 139"/>
                <a:gd name="T13" fmla="*/ 5 h 141"/>
                <a:gd name="T14" fmla="*/ 0 w 139"/>
                <a:gd name="T15" fmla="*/ 6 h 141"/>
                <a:gd name="T16" fmla="*/ 0 w 139"/>
                <a:gd name="T17" fmla="*/ 8 h 141"/>
                <a:gd name="T18" fmla="*/ 0 w 139"/>
                <a:gd name="T19" fmla="*/ 9 h 141"/>
                <a:gd name="T20" fmla="*/ 1 w 139"/>
                <a:gd name="T21" fmla="*/ 11 h 141"/>
                <a:gd name="T22" fmla="*/ 2 w 139"/>
                <a:gd name="T23" fmla="*/ 12 h 141"/>
                <a:gd name="T24" fmla="*/ 3 w 139"/>
                <a:gd name="T25" fmla="*/ 13 h 141"/>
                <a:gd name="T26" fmla="*/ 3 w 139"/>
                <a:gd name="T27" fmla="*/ 14 h 141"/>
                <a:gd name="T28" fmla="*/ 4 w 139"/>
                <a:gd name="T29" fmla="*/ 14 h 141"/>
                <a:gd name="T30" fmla="*/ 4 w 139"/>
                <a:gd name="T31" fmla="*/ 15 h 141"/>
                <a:gd name="T32" fmla="*/ 5 w 139"/>
                <a:gd name="T33" fmla="*/ 15 h 141"/>
                <a:gd name="T34" fmla="*/ 6 w 139"/>
                <a:gd name="T35" fmla="*/ 15 h 141"/>
                <a:gd name="T36" fmla="*/ 7 w 139"/>
                <a:gd name="T37" fmla="*/ 16 h 141"/>
                <a:gd name="T38" fmla="*/ 7 w 139"/>
                <a:gd name="T39" fmla="*/ 16 h 141"/>
                <a:gd name="T40" fmla="*/ 8 w 139"/>
                <a:gd name="T41" fmla="*/ 16 h 141"/>
                <a:gd name="T42" fmla="*/ 9 w 139"/>
                <a:gd name="T43" fmla="*/ 16 h 141"/>
                <a:gd name="T44" fmla="*/ 10 w 139"/>
                <a:gd name="T45" fmla="*/ 16 h 141"/>
                <a:gd name="T46" fmla="*/ 10 w 139"/>
                <a:gd name="T47" fmla="*/ 15 h 141"/>
                <a:gd name="T48" fmla="*/ 11 w 139"/>
                <a:gd name="T49" fmla="*/ 15 h 141"/>
                <a:gd name="T50" fmla="*/ 12 w 139"/>
                <a:gd name="T51" fmla="*/ 15 h 141"/>
                <a:gd name="T52" fmla="*/ 12 w 139"/>
                <a:gd name="T53" fmla="*/ 14 h 141"/>
                <a:gd name="T54" fmla="*/ 13 w 139"/>
                <a:gd name="T55" fmla="*/ 14 h 141"/>
                <a:gd name="T56" fmla="*/ 13 w 139"/>
                <a:gd name="T57" fmla="*/ 13 h 141"/>
                <a:gd name="T58" fmla="*/ 14 w 139"/>
                <a:gd name="T59" fmla="*/ 12 h 141"/>
                <a:gd name="T60" fmla="*/ 15 w 139"/>
                <a:gd name="T61" fmla="*/ 11 h 141"/>
                <a:gd name="T62" fmla="*/ 15 w 139"/>
                <a:gd name="T63" fmla="*/ 9 h 141"/>
                <a:gd name="T64" fmla="*/ 15 w 139"/>
                <a:gd name="T65" fmla="*/ 8 h 141"/>
                <a:gd name="T66" fmla="*/ 15 w 139"/>
                <a:gd name="T67" fmla="*/ 6 h 141"/>
                <a:gd name="T68" fmla="*/ 15 w 139"/>
                <a:gd name="T69" fmla="*/ 5 h 141"/>
                <a:gd name="T70" fmla="*/ 14 w 139"/>
                <a:gd name="T71" fmla="*/ 3 h 141"/>
                <a:gd name="T72" fmla="*/ 13 w 139"/>
                <a:gd name="T73" fmla="*/ 2 h 141"/>
                <a:gd name="T74" fmla="*/ 12 w 139"/>
                <a:gd name="T75" fmla="*/ 2 h 141"/>
                <a:gd name="T76" fmla="*/ 12 w 139"/>
                <a:gd name="T77" fmla="*/ 1 h 141"/>
                <a:gd name="T78" fmla="*/ 11 w 139"/>
                <a:gd name="T79" fmla="*/ 1 h 141"/>
                <a:gd name="T80" fmla="*/ 10 w 139"/>
                <a:gd name="T81" fmla="*/ 1 h 141"/>
                <a:gd name="T82" fmla="*/ 9 w 139"/>
                <a:gd name="T83" fmla="*/ 0 h 141"/>
                <a:gd name="T84" fmla="*/ 9 w 139"/>
                <a:gd name="T85" fmla="*/ 0 h 141"/>
                <a:gd name="T86" fmla="*/ 8 w 139"/>
                <a:gd name="T87" fmla="*/ 0 h 141"/>
                <a:gd name="T88" fmla="*/ 7 w 139"/>
                <a:gd name="T89" fmla="*/ 0 h 1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9"/>
                <a:gd name="T136" fmla="*/ 0 h 141"/>
                <a:gd name="T137" fmla="*/ 139 w 139"/>
                <a:gd name="T138" fmla="*/ 141 h 1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9" h="141">
                  <a:moveTo>
                    <a:pt x="65" y="0"/>
                  </a:moveTo>
                  <a:lnTo>
                    <a:pt x="51" y="1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8" y="20"/>
                  </a:lnTo>
                  <a:lnTo>
                    <a:pt x="9" y="31"/>
                  </a:lnTo>
                  <a:lnTo>
                    <a:pt x="4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2" y="85"/>
                  </a:lnTo>
                  <a:lnTo>
                    <a:pt x="7" y="97"/>
                  </a:lnTo>
                  <a:lnTo>
                    <a:pt x="14" y="109"/>
                  </a:lnTo>
                  <a:lnTo>
                    <a:pt x="23" y="119"/>
                  </a:lnTo>
                  <a:lnTo>
                    <a:pt x="29" y="124"/>
                  </a:lnTo>
                  <a:lnTo>
                    <a:pt x="34" y="128"/>
                  </a:lnTo>
                  <a:lnTo>
                    <a:pt x="40" y="132"/>
                  </a:lnTo>
                  <a:lnTo>
                    <a:pt x="46" y="135"/>
                  </a:lnTo>
                  <a:lnTo>
                    <a:pt x="54" y="137"/>
                  </a:lnTo>
                  <a:lnTo>
                    <a:pt x="59" y="140"/>
                  </a:lnTo>
                  <a:lnTo>
                    <a:pt x="67" y="141"/>
                  </a:lnTo>
                  <a:lnTo>
                    <a:pt x="74" y="141"/>
                  </a:lnTo>
                  <a:lnTo>
                    <a:pt x="81" y="141"/>
                  </a:lnTo>
                  <a:lnTo>
                    <a:pt x="87" y="140"/>
                  </a:lnTo>
                  <a:lnTo>
                    <a:pt x="94" y="137"/>
                  </a:lnTo>
                  <a:lnTo>
                    <a:pt x="100" y="135"/>
                  </a:lnTo>
                  <a:lnTo>
                    <a:pt x="106" y="132"/>
                  </a:lnTo>
                  <a:lnTo>
                    <a:pt x="112" y="128"/>
                  </a:lnTo>
                  <a:lnTo>
                    <a:pt x="117" y="124"/>
                  </a:lnTo>
                  <a:lnTo>
                    <a:pt x="121" y="119"/>
                  </a:lnTo>
                  <a:lnTo>
                    <a:pt x="130" y="109"/>
                  </a:lnTo>
                  <a:lnTo>
                    <a:pt x="136" y="97"/>
                  </a:lnTo>
                  <a:lnTo>
                    <a:pt x="139" y="85"/>
                  </a:lnTo>
                  <a:lnTo>
                    <a:pt x="139" y="70"/>
                  </a:lnTo>
                  <a:lnTo>
                    <a:pt x="137" y="56"/>
                  </a:lnTo>
                  <a:lnTo>
                    <a:pt x="133" y="43"/>
                  </a:lnTo>
                  <a:lnTo>
                    <a:pt x="126" y="31"/>
                  </a:lnTo>
                  <a:lnTo>
                    <a:pt x="117" y="20"/>
                  </a:lnTo>
                  <a:lnTo>
                    <a:pt x="111" y="16"/>
                  </a:lnTo>
                  <a:lnTo>
                    <a:pt x="105" y="12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3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7" name="Freeform 138"/>
            <p:cNvSpPr>
              <a:spLocks/>
            </p:cNvSpPr>
            <p:nvPr/>
          </p:nvSpPr>
          <p:spPr bwMode="auto">
            <a:xfrm>
              <a:off x="5002" y="1278"/>
              <a:ext cx="37" cy="37"/>
            </a:xfrm>
            <a:custGeom>
              <a:avLst/>
              <a:gdLst>
                <a:gd name="T0" fmla="*/ 7 w 111"/>
                <a:gd name="T1" fmla="*/ 12 h 112"/>
                <a:gd name="T2" fmla="*/ 6 w 111"/>
                <a:gd name="T3" fmla="*/ 12 h 112"/>
                <a:gd name="T4" fmla="*/ 5 w 111"/>
                <a:gd name="T5" fmla="*/ 12 h 112"/>
                <a:gd name="T6" fmla="*/ 5 w 111"/>
                <a:gd name="T7" fmla="*/ 12 h 112"/>
                <a:gd name="T8" fmla="*/ 4 w 111"/>
                <a:gd name="T9" fmla="*/ 12 h 112"/>
                <a:gd name="T10" fmla="*/ 4 w 111"/>
                <a:gd name="T11" fmla="*/ 12 h 112"/>
                <a:gd name="T12" fmla="*/ 3 w 111"/>
                <a:gd name="T13" fmla="*/ 11 h 112"/>
                <a:gd name="T14" fmla="*/ 3 w 111"/>
                <a:gd name="T15" fmla="*/ 11 h 112"/>
                <a:gd name="T16" fmla="*/ 2 w 111"/>
                <a:gd name="T17" fmla="*/ 11 h 112"/>
                <a:gd name="T18" fmla="*/ 1 w 111"/>
                <a:gd name="T19" fmla="*/ 10 h 112"/>
                <a:gd name="T20" fmla="*/ 1 w 111"/>
                <a:gd name="T21" fmla="*/ 9 h 112"/>
                <a:gd name="T22" fmla="*/ 0 w 111"/>
                <a:gd name="T23" fmla="*/ 7 h 112"/>
                <a:gd name="T24" fmla="*/ 0 w 111"/>
                <a:gd name="T25" fmla="*/ 6 h 112"/>
                <a:gd name="T26" fmla="*/ 0 w 111"/>
                <a:gd name="T27" fmla="*/ 5 h 112"/>
                <a:gd name="T28" fmla="*/ 0 w 111"/>
                <a:gd name="T29" fmla="*/ 4 h 112"/>
                <a:gd name="T30" fmla="*/ 1 w 111"/>
                <a:gd name="T31" fmla="*/ 3 h 112"/>
                <a:gd name="T32" fmla="*/ 2 w 111"/>
                <a:gd name="T33" fmla="*/ 2 h 112"/>
                <a:gd name="T34" fmla="*/ 2 w 111"/>
                <a:gd name="T35" fmla="*/ 2 h 112"/>
                <a:gd name="T36" fmla="*/ 3 w 111"/>
                <a:gd name="T37" fmla="*/ 1 h 112"/>
                <a:gd name="T38" fmla="*/ 3 w 111"/>
                <a:gd name="T39" fmla="*/ 1 h 112"/>
                <a:gd name="T40" fmla="*/ 3 w 111"/>
                <a:gd name="T41" fmla="*/ 1 h 112"/>
                <a:gd name="T42" fmla="*/ 4 w 111"/>
                <a:gd name="T43" fmla="*/ 0 h 112"/>
                <a:gd name="T44" fmla="*/ 5 w 111"/>
                <a:gd name="T45" fmla="*/ 0 h 112"/>
                <a:gd name="T46" fmla="*/ 5 w 111"/>
                <a:gd name="T47" fmla="*/ 0 h 112"/>
                <a:gd name="T48" fmla="*/ 6 w 111"/>
                <a:gd name="T49" fmla="*/ 0 h 112"/>
                <a:gd name="T50" fmla="*/ 7 w 111"/>
                <a:gd name="T51" fmla="*/ 0 h 112"/>
                <a:gd name="T52" fmla="*/ 7 w 111"/>
                <a:gd name="T53" fmla="*/ 0 h 112"/>
                <a:gd name="T54" fmla="*/ 8 w 111"/>
                <a:gd name="T55" fmla="*/ 0 h 112"/>
                <a:gd name="T56" fmla="*/ 8 w 111"/>
                <a:gd name="T57" fmla="*/ 1 h 112"/>
                <a:gd name="T58" fmla="*/ 9 w 111"/>
                <a:gd name="T59" fmla="*/ 1 h 112"/>
                <a:gd name="T60" fmla="*/ 9 w 111"/>
                <a:gd name="T61" fmla="*/ 1 h 112"/>
                <a:gd name="T62" fmla="*/ 10 w 111"/>
                <a:gd name="T63" fmla="*/ 2 h 112"/>
                <a:gd name="T64" fmla="*/ 10 w 111"/>
                <a:gd name="T65" fmla="*/ 2 h 112"/>
                <a:gd name="T66" fmla="*/ 11 w 111"/>
                <a:gd name="T67" fmla="*/ 3 h 112"/>
                <a:gd name="T68" fmla="*/ 12 w 111"/>
                <a:gd name="T69" fmla="*/ 4 h 112"/>
                <a:gd name="T70" fmla="*/ 12 w 111"/>
                <a:gd name="T71" fmla="*/ 5 h 112"/>
                <a:gd name="T72" fmla="*/ 12 w 111"/>
                <a:gd name="T73" fmla="*/ 6 h 112"/>
                <a:gd name="T74" fmla="*/ 12 w 111"/>
                <a:gd name="T75" fmla="*/ 7 h 112"/>
                <a:gd name="T76" fmla="*/ 12 w 111"/>
                <a:gd name="T77" fmla="*/ 9 h 112"/>
                <a:gd name="T78" fmla="*/ 12 w 111"/>
                <a:gd name="T79" fmla="*/ 10 h 112"/>
                <a:gd name="T80" fmla="*/ 11 w 111"/>
                <a:gd name="T81" fmla="*/ 11 h 112"/>
                <a:gd name="T82" fmla="*/ 10 w 111"/>
                <a:gd name="T83" fmla="*/ 11 h 112"/>
                <a:gd name="T84" fmla="*/ 9 w 111"/>
                <a:gd name="T85" fmla="*/ 12 h 112"/>
                <a:gd name="T86" fmla="*/ 8 w 111"/>
                <a:gd name="T87" fmla="*/ 12 h 112"/>
                <a:gd name="T88" fmla="*/ 7 w 111"/>
                <a:gd name="T89" fmla="*/ 12 h 1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112"/>
                <a:gd name="T137" fmla="*/ 111 w 111"/>
                <a:gd name="T138" fmla="*/ 112 h 1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112">
                  <a:moveTo>
                    <a:pt x="59" y="112"/>
                  </a:moveTo>
                  <a:lnTo>
                    <a:pt x="54" y="112"/>
                  </a:lnTo>
                  <a:lnTo>
                    <a:pt x="48" y="111"/>
                  </a:lnTo>
                  <a:lnTo>
                    <a:pt x="43" y="110"/>
                  </a:lnTo>
                  <a:lnTo>
                    <a:pt x="37" y="108"/>
                  </a:lnTo>
                  <a:lnTo>
                    <a:pt x="32" y="105"/>
                  </a:lnTo>
                  <a:lnTo>
                    <a:pt x="28" y="103"/>
                  </a:lnTo>
                  <a:lnTo>
                    <a:pt x="23" y="99"/>
                  </a:lnTo>
                  <a:lnTo>
                    <a:pt x="18" y="96"/>
                  </a:lnTo>
                  <a:lnTo>
                    <a:pt x="11" y="87"/>
                  </a:lnTo>
                  <a:lnTo>
                    <a:pt x="5" y="78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0"/>
                  </a:lnTo>
                  <a:lnTo>
                    <a:pt x="88" y="14"/>
                  </a:lnTo>
                  <a:lnTo>
                    <a:pt x="93" y="17"/>
                  </a:lnTo>
                  <a:lnTo>
                    <a:pt x="100" y="25"/>
                  </a:lnTo>
                  <a:lnTo>
                    <a:pt x="106" y="35"/>
                  </a:lnTo>
                  <a:lnTo>
                    <a:pt x="110" y="46"/>
                  </a:lnTo>
                  <a:lnTo>
                    <a:pt x="111" y="56"/>
                  </a:lnTo>
                  <a:lnTo>
                    <a:pt x="111" y="67"/>
                  </a:lnTo>
                  <a:lnTo>
                    <a:pt x="109" y="78"/>
                  </a:lnTo>
                  <a:lnTo>
                    <a:pt x="104" y="87"/>
                  </a:lnTo>
                  <a:lnTo>
                    <a:pt x="98" y="96"/>
                  </a:lnTo>
                  <a:lnTo>
                    <a:pt x="89" y="103"/>
                  </a:lnTo>
                  <a:lnTo>
                    <a:pt x="80" y="108"/>
                  </a:lnTo>
                  <a:lnTo>
                    <a:pt x="69" y="111"/>
                  </a:lnTo>
                  <a:lnTo>
                    <a:pt x="59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8" name="Freeform 139"/>
            <p:cNvSpPr>
              <a:spLocks/>
            </p:cNvSpPr>
            <p:nvPr/>
          </p:nvSpPr>
          <p:spPr bwMode="auto">
            <a:xfrm>
              <a:off x="5010" y="1283"/>
              <a:ext cx="18" cy="27"/>
            </a:xfrm>
            <a:custGeom>
              <a:avLst/>
              <a:gdLst>
                <a:gd name="T0" fmla="*/ 1 w 53"/>
                <a:gd name="T1" fmla="*/ 1 h 83"/>
                <a:gd name="T2" fmla="*/ 0 w 53"/>
                <a:gd name="T3" fmla="*/ 2 h 83"/>
                <a:gd name="T4" fmla="*/ 0 w 53"/>
                <a:gd name="T5" fmla="*/ 2 h 83"/>
                <a:gd name="T6" fmla="*/ 0 w 53"/>
                <a:gd name="T7" fmla="*/ 2 h 83"/>
                <a:gd name="T8" fmla="*/ 0 w 53"/>
                <a:gd name="T9" fmla="*/ 2 h 83"/>
                <a:gd name="T10" fmla="*/ 0 w 53"/>
                <a:gd name="T11" fmla="*/ 4 h 83"/>
                <a:gd name="T12" fmla="*/ 2 w 53"/>
                <a:gd name="T13" fmla="*/ 4 h 83"/>
                <a:gd name="T14" fmla="*/ 3 w 53"/>
                <a:gd name="T15" fmla="*/ 9 h 83"/>
                <a:gd name="T16" fmla="*/ 6 w 53"/>
                <a:gd name="T17" fmla="*/ 9 h 83"/>
                <a:gd name="T18" fmla="*/ 6 w 53"/>
                <a:gd name="T19" fmla="*/ 0 h 83"/>
                <a:gd name="T20" fmla="*/ 2 w 53"/>
                <a:gd name="T21" fmla="*/ 0 h 83"/>
                <a:gd name="T22" fmla="*/ 2 w 53"/>
                <a:gd name="T23" fmla="*/ 0 h 83"/>
                <a:gd name="T24" fmla="*/ 2 w 53"/>
                <a:gd name="T25" fmla="*/ 1 h 83"/>
                <a:gd name="T26" fmla="*/ 1 w 53"/>
                <a:gd name="T27" fmla="*/ 1 h 83"/>
                <a:gd name="T28" fmla="*/ 1 w 53"/>
                <a:gd name="T29" fmla="*/ 1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83"/>
                <a:gd name="T47" fmla="*/ 53 w 53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83">
                  <a:moveTo>
                    <a:pt x="6" y="13"/>
                  </a:moveTo>
                  <a:lnTo>
                    <a:pt x="3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38"/>
                  </a:lnTo>
                  <a:lnTo>
                    <a:pt x="21" y="35"/>
                  </a:lnTo>
                  <a:lnTo>
                    <a:pt x="24" y="82"/>
                  </a:lnTo>
                  <a:lnTo>
                    <a:pt x="53" y="83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49" name="Freeform 140"/>
            <p:cNvSpPr>
              <a:spLocks/>
            </p:cNvSpPr>
            <p:nvPr/>
          </p:nvSpPr>
          <p:spPr bwMode="auto">
            <a:xfrm>
              <a:off x="4949" y="1353"/>
              <a:ext cx="26" cy="20"/>
            </a:xfrm>
            <a:custGeom>
              <a:avLst/>
              <a:gdLst>
                <a:gd name="T0" fmla="*/ 0 w 77"/>
                <a:gd name="T1" fmla="*/ 3 h 60"/>
                <a:gd name="T2" fmla="*/ 0 w 77"/>
                <a:gd name="T3" fmla="*/ 3 h 60"/>
                <a:gd name="T4" fmla="*/ 1 w 77"/>
                <a:gd name="T5" fmla="*/ 3 h 60"/>
                <a:gd name="T6" fmla="*/ 1 w 77"/>
                <a:gd name="T7" fmla="*/ 3 h 60"/>
                <a:gd name="T8" fmla="*/ 2 w 77"/>
                <a:gd name="T9" fmla="*/ 3 h 60"/>
                <a:gd name="T10" fmla="*/ 3 w 77"/>
                <a:gd name="T11" fmla="*/ 3 h 60"/>
                <a:gd name="T12" fmla="*/ 4 w 77"/>
                <a:gd name="T13" fmla="*/ 3 h 60"/>
                <a:gd name="T14" fmla="*/ 5 w 77"/>
                <a:gd name="T15" fmla="*/ 3 h 60"/>
                <a:gd name="T16" fmla="*/ 6 w 77"/>
                <a:gd name="T17" fmla="*/ 3 h 60"/>
                <a:gd name="T18" fmla="*/ 7 w 77"/>
                <a:gd name="T19" fmla="*/ 2 h 60"/>
                <a:gd name="T20" fmla="*/ 8 w 77"/>
                <a:gd name="T21" fmla="*/ 1 h 60"/>
                <a:gd name="T22" fmla="*/ 9 w 77"/>
                <a:gd name="T23" fmla="*/ 0 h 60"/>
                <a:gd name="T24" fmla="*/ 9 w 77"/>
                <a:gd name="T25" fmla="*/ 0 h 60"/>
                <a:gd name="T26" fmla="*/ 9 w 77"/>
                <a:gd name="T27" fmla="*/ 1 h 60"/>
                <a:gd name="T28" fmla="*/ 8 w 77"/>
                <a:gd name="T29" fmla="*/ 3 h 60"/>
                <a:gd name="T30" fmla="*/ 7 w 77"/>
                <a:gd name="T31" fmla="*/ 6 h 60"/>
                <a:gd name="T32" fmla="*/ 6 w 77"/>
                <a:gd name="T33" fmla="*/ 7 h 60"/>
                <a:gd name="T34" fmla="*/ 4 w 77"/>
                <a:gd name="T35" fmla="*/ 6 h 60"/>
                <a:gd name="T36" fmla="*/ 3 w 77"/>
                <a:gd name="T37" fmla="*/ 6 h 60"/>
                <a:gd name="T38" fmla="*/ 2 w 77"/>
                <a:gd name="T39" fmla="*/ 5 h 60"/>
                <a:gd name="T40" fmla="*/ 2 w 77"/>
                <a:gd name="T41" fmla="*/ 5 h 60"/>
                <a:gd name="T42" fmla="*/ 1 w 77"/>
                <a:gd name="T43" fmla="*/ 4 h 60"/>
                <a:gd name="T44" fmla="*/ 0 w 77"/>
                <a:gd name="T45" fmla="*/ 3 h 60"/>
                <a:gd name="T46" fmla="*/ 0 w 77"/>
                <a:gd name="T47" fmla="*/ 3 h 60"/>
                <a:gd name="T48" fmla="*/ 0 w 77"/>
                <a:gd name="T49" fmla="*/ 3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7"/>
                <a:gd name="T76" fmla="*/ 0 h 60"/>
                <a:gd name="T77" fmla="*/ 77 w 77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7" h="60">
                  <a:moveTo>
                    <a:pt x="0" y="25"/>
                  </a:moveTo>
                  <a:lnTo>
                    <a:pt x="1" y="25"/>
                  </a:lnTo>
                  <a:lnTo>
                    <a:pt x="5" y="27"/>
                  </a:lnTo>
                  <a:lnTo>
                    <a:pt x="11" y="29"/>
                  </a:lnTo>
                  <a:lnTo>
                    <a:pt x="18" y="30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43" y="29"/>
                  </a:lnTo>
                  <a:lnTo>
                    <a:pt x="50" y="25"/>
                  </a:lnTo>
                  <a:lnTo>
                    <a:pt x="62" y="16"/>
                  </a:lnTo>
                  <a:lnTo>
                    <a:pt x="70" y="9"/>
                  </a:lnTo>
                  <a:lnTo>
                    <a:pt x="76" y="3"/>
                  </a:lnTo>
                  <a:lnTo>
                    <a:pt x="77" y="0"/>
                  </a:lnTo>
                  <a:lnTo>
                    <a:pt x="76" y="10"/>
                  </a:lnTo>
                  <a:lnTo>
                    <a:pt x="72" y="31"/>
                  </a:lnTo>
                  <a:lnTo>
                    <a:pt x="64" y="52"/>
                  </a:lnTo>
                  <a:lnTo>
                    <a:pt x="49" y="60"/>
                  </a:lnTo>
                  <a:lnTo>
                    <a:pt x="39" y="58"/>
                  </a:lnTo>
                  <a:lnTo>
                    <a:pt x="31" y="54"/>
                  </a:lnTo>
                  <a:lnTo>
                    <a:pt x="22" y="48"/>
                  </a:lnTo>
                  <a:lnTo>
                    <a:pt x="15" y="42"/>
                  </a:lnTo>
                  <a:lnTo>
                    <a:pt x="8" y="36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</p:grpSp>
      <p:grpSp>
        <p:nvGrpSpPr>
          <p:cNvPr id="21516" name="Group 111"/>
          <p:cNvGrpSpPr>
            <a:grpSpLocks noChangeAspect="1"/>
          </p:cNvGrpSpPr>
          <p:nvPr/>
        </p:nvGrpSpPr>
        <p:grpSpPr bwMode="auto">
          <a:xfrm>
            <a:off x="5929313" y="3286125"/>
            <a:ext cx="677862" cy="425450"/>
            <a:chOff x="4561" y="1194"/>
            <a:chExt cx="794" cy="499"/>
          </a:xfrm>
        </p:grpSpPr>
        <p:sp>
          <p:nvSpPr>
            <p:cNvPr id="21696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4561" y="1194"/>
              <a:ext cx="79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7" name="Freeform 112"/>
            <p:cNvSpPr>
              <a:spLocks/>
            </p:cNvSpPr>
            <p:nvPr/>
          </p:nvSpPr>
          <p:spPr bwMode="auto">
            <a:xfrm>
              <a:off x="4563" y="1194"/>
              <a:ext cx="791" cy="499"/>
            </a:xfrm>
            <a:custGeom>
              <a:avLst/>
              <a:gdLst>
                <a:gd name="T0" fmla="*/ 261 w 2373"/>
                <a:gd name="T1" fmla="*/ 93 h 1497"/>
                <a:gd name="T2" fmla="*/ 247 w 2373"/>
                <a:gd name="T3" fmla="*/ 80 h 1497"/>
                <a:gd name="T4" fmla="*/ 221 w 2373"/>
                <a:gd name="T5" fmla="*/ 69 h 1497"/>
                <a:gd name="T6" fmla="*/ 187 w 2373"/>
                <a:gd name="T7" fmla="*/ 62 h 1497"/>
                <a:gd name="T8" fmla="*/ 169 w 2373"/>
                <a:gd name="T9" fmla="*/ 72 h 1497"/>
                <a:gd name="T10" fmla="*/ 165 w 2373"/>
                <a:gd name="T11" fmla="*/ 73 h 1497"/>
                <a:gd name="T12" fmla="*/ 161 w 2373"/>
                <a:gd name="T13" fmla="*/ 49 h 1497"/>
                <a:gd name="T14" fmla="*/ 167 w 2373"/>
                <a:gd name="T15" fmla="*/ 38 h 1497"/>
                <a:gd name="T16" fmla="*/ 178 w 2373"/>
                <a:gd name="T17" fmla="*/ 28 h 1497"/>
                <a:gd name="T18" fmla="*/ 172 w 2373"/>
                <a:gd name="T19" fmla="*/ 26 h 1497"/>
                <a:gd name="T20" fmla="*/ 169 w 2373"/>
                <a:gd name="T21" fmla="*/ 27 h 1497"/>
                <a:gd name="T22" fmla="*/ 167 w 2373"/>
                <a:gd name="T23" fmla="*/ 16 h 1497"/>
                <a:gd name="T24" fmla="*/ 156 w 2373"/>
                <a:gd name="T25" fmla="*/ 4 h 1497"/>
                <a:gd name="T26" fmla="*/ 141 w 2373"/>
                <a:gd name="T27" fmla="*/ 0 h 1497"/>
                <a:gd name="T28" fmla="*/ 127 w 2373"/>
                <a:gd name="T29" fmla="*/ 4 h 1497"/>
                <a:gd name="T30" fmla="*/ 118 w 2373"/>
                <a:gd name="T31" fmla="*/ 14 h 1497"/>
                <a:gd name="T32" fmla="*/ 110 w 2373"/>
                <a:gd name="T33" fmla="*/ 28 h 1497"/>
                <a:gd name="T34" fmla="*/ 97 w 2373"/>
                <a:gd name="T35" fmla="*/ 47 h 1497"/>
                <a:gd name="T36" fmla="*/ 102 w 2373"/>
                <a:gd name="T37" fmla="*/ 51 h 1497"/>
                <a:gd name="T38" fmla="*/ 111 w 2373"/>
                <a:gd name="T39" fmla="*/ 53 h 1497"/>
                <a:gd name="T40" fmla="*/ 119 w 2373"/>
                <a:gd name="T41" fmla="*/ 54 h 1497"/>
                <a:gd name="T42" fmla="*/ 121 w 2373"/>
                <a:gd name="T43" fmla="*/ 67 h 1497"/>
                <a:gd name="T44" fmla="*/ 117 w 2373"/>
                <a:gd name="T45" fmla="*/ 67 h 1497"/>
                <a:gd name="T46" fmla="*/ 107 w 2373"/>
                <a:gd name="T47" fmla="*/ 55 h 1497"/>
                <a:gd name="T48" fmla="*/ 101 w 2373"/>
                <a:gd name="T49" fmla="*/ 60 h 1497"/>
                <a:gd name="T50" fmla="*/ 105 w 2373"/>
                <a:gd name="T51" fmla="*/ 67 h 1497"/>
                <a:gd name="T52" fmla="*/ 104 w 2373"/>
                <a:gd name="T53" fmla="*/ 71 h 1497"/>
                <a:gd name="T54" fmla="*/ 97 w 2373"/>
                <a:gd name="T55" fmla="*/ 64 h 1497"/>
                <a:gd name="T56" fmla="*/ 95 w 2373"/>
                <a:gd name="T57" fmla="*/ 59 h 1497"/>
                <a:gd name="T58" fmla="*/ 71 w 2373"/>
                <a:gd name="T59" fmla="*/ 62 h 1497"/>
                <a:gd name="T60" fmla="*/ 51 w 2373"/>
                <a:gd name="T61" fmla="*/ 67 h 1497"/>
                <a:gd name="T62" fmla="*/ 32 w 2373"/>
                <a:gd name="T63" fmla="*/ 73 h 1497"/>
                <a:gd name="T64" fmla="*/ 17 w 2373"/>
                <a:gd name="T65" fmla="*/ 80 h 1497"/>
                <a:gd name="T66" fmla="*/ 6 w 2373"/>
                <a:gd name="T67" fmla="*/ 88 h 1497"/>
                <a:gd name="T68" fmla="*/ 0 w 2373"/>
                <a:gd name="T69" fmla="*/ 109 h 1497"/>
                <a:gd name="T70" fmla="*/ 5 w 2373"/>
                <a:gd name="T71" fmla="*/ 125 h 1497"/>
                <a:gd name="T72" fmla="*/ 16 w 2373"/>
                <a:gd name="T73" fmla="*/ 134 h 1497"/>
                <a:gd name="T74" fmla="*/ 28 w 2373"/>
                <a:gd name="T75" fmla="*/ 143 h 1497"/>
                <a:gd name="T76" fmla="*/ 37 w 2373"/>
                <a:gd name="T77" fmla="*/ 155 h 1497"/>
                <a:gd name="T78" fmla="*/ 47 w 2373"/>
                <a:gd name="T79" fmla="*/ 162 h 1497"/>
                <a:gd name="T80" fmla="*/ 58 w 2373"/>
                <a:gd name="T81" fmla="*/ 166 h 1497"/>
                <a:gd name="T82" fmla="*/ 69 w 2373"/>
                <a:gd name="T83" fmla="*/ 166 h 1497"/>
                <a:gd name="T84" fmla="*/ 80 w 2373"/>
                <a:gd name="T85" fmla="*/ 163 h 1497"/>
                <a:gd name="T86" fmla="*/ 90 w 2373"/>
                <a:gd name="T87" fmla="*/ 158 h 1497"/>
                <a:gd name="T88" fmla="*/ 97 w 2373"/>
                <a:gd name="T89" fmla="*/ 148 h 1497"/>
                <a:gd name="T90" fmla="*/ 105 w 2373"/>
                <a:gd name="T91" fmla="*/ 141 h 1497"/>
                <a:gd name="T92" fmla="*/ 118 w 2373"/>
                <a:gd name="T93" fmla="*/ 141 h 1497"/>
                <a:gd name="T94" fmla="*/ 131 w 2373"/>
                <a:gd name="T95" fmla="*/ 141 h 1497"/>
                <a:gd name="T96" fmla="*/ 145 w 2373"/>
                <a:gd name="T97" fmla="*/ 141 h 1497"/>
                <a:gd name="T98" fmla="*/ 159 w 2373"/>
                <a:gd name="T99" fmla="*/ 141 h 1497"/>
                <a:gd name="T100" fmla="*/ 172 w 2373"/>
                <a:gd name="T101" fmla="*/ 142 h 1497"/>
                <a:gd name="T102" fmla="*/ 178 w 2373"/>
                <a:gd name="T103" fmla="*/ 152 h 1497"/>
                <a:gd name="T104" fmla="*/ 187 w 2373"/>
                <a:gd name="T105" fmla="*/ 160 h 1497"/>
                <a:gd name="T106" fmla="*/ 198 w 2373"/>
                <a:gd name="T107" fmla="*/ 165 h 1497"/>
                <a:gd name="T108" fmla="*/ 210 w 2373"/>
                <a:gd name="T109" fmla="*/ 166 h 1497"/>
                <a:gd name="T110" fmla="*/ 221 w 2373"/>
                <a:gd name="T111" fmla="*/ 165 h 1497"/>
                <a:gd name="T112" fmla="*/ 231 w 2373"/>
                <a:gd name="T113" fmla="*/ 160 h 1497"/>
                <a:gd name="T114" fmla="*/ 240 w 2373"/>
                <a:gd name="T115" fmla="*/ 151 h 1497"/>
                <a:gd name="T116" fmla="*/ 246 w 2373"/>
                <a:gd name="T117" fmla="*/ 139 h 1497"/>
                <a:gd name="T118" fmla="*/ 253 w 2373"/>
                <a:gd name="T119" fmla="*/ 135 h 1497"/>
                <a:gd name="T120" fmla="*/ 262 w 2373"/>
                <a:gd name="T121" fmla="*/ 123 h 1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73"/>
                <a:gd name="T184" fmla="*/ 0 h 1497"/>
                <a:gd name="T185" fmla="*/ 2373 w 2373"/>
                <a:gd name="T186" fmla="*/ 1497 h 1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73" h="1497">
                  <a:moveTo>
                    <a:pt x="2373" y="972"/>
                  </a:moveTo>
                  <a:lnTo>
                    <a:pt x="2371" y="944"/>
                  </a:lnTo>
                  <a:lnTo>
                    <a:pt x="2369" y="916"/>
                  </a:lnTo>
                  <a:lnTo>
                    <a:pt x="2364" y="887"/>
                  </a:lnTo>
                  <a:lnTo>
                    <a:pt x="2357" y="860"/>
                  </a:lnTo>
                  <a:lnTo>
                    <a:pt x="2349" y="835"/>
                  </a:lnTo>
                  <a:lnTo>
                    <a:pt x="2338" y="811"/>
                  </a:lnTo>
                  <a:lnTo>
                    <a:pt x="2325" y="792"/>
                  </a:lnTo>
                  <a:lnTo>
                    <a:pt x="2310" y="776"/>
                  </a:lnTo>
                  <a:lnTo>
                    <a:pt x="2282" y="757"/>
                  </a:lnTo>
                  <a:lnTo>
                    <a:pt x="2252" y="738"/>
                  </a:lnTo>
                  <a:lnTo>
                    <a:pt x="2220" y="719"/>
                  </a:lnTo>
                  <a:lnTo>
                    <a:pt x="2186" y="701"/>
                  </a:lnTo>
                  <a:lnTo>
                    <a:pt x="2150" y="685"/>
                  </a:lnTo>
                  <a:lnTo>
                    <a:pt x="2111" y="668"/>
                  </a:lnTo>
                  <a:lnTo>
                    <a:pt x="2070" y="653"/>
                  </a:lnTo>
                  <a:lnTo>
                    <a:pt x="2029" y="637"/>
                  </a:lnTo>
                  <a:lnTo>
                    <a:pt x="1985" y="623"/>
                  </a:lnTo>
                  <a:lnTo>
                    <a:pt x="1938" y="610"/>
                  </a:lnTo>
                  <a:lnTo>
                    <a:pt x="1891" y="597"/>
                  </a:lnTo>
                  <a:lnTo>
                    <a:pt x="1841" y="585"/>
                  </a:lnTo>
                  <a:lnTo>
                    <a:pt x="1790" y="574"/>
                  </a:lnTo>
                  <a:lnTo>
                    <a:pt x="1737" y="563"/>
                  </a:lnTo>
                  <a:lnTo>
                    <a:pt x="1684" y="554"/>
                  </a:lnTo>
                  <a:lnTo>
                    <a:pt x="1628" y="545"/>
                  </a:lnTo>
                  <a:lnTo>
                    <a:pt x="1624" y="480"/>
                  </a:lnTo>
                  <a:lnTo>
                    <a:pt x="1514" y="480"/>
                  </a:lnTo>
                  <a:lnTo>
                    <a:pt x="1523" y="649"/>
                  </a:lnTo>
                  <a:lnTo>
                    <a:pt x="1518" y="650"/>
                  </a:lnTo>
                  <a:lnTo>
                    <a:pt x="1514" y="651"/>
                  </a:lnTo>
                  <a:lnTo>
                    <a:pt x="1509" y="653"/>
                  </a:lnTo>
                  <a:lnTo>
                    <a:pt x="1504" y="654"/>
                  </a:lnTo>
                  <a:lnTo>
                    <a:pt x="1499" y="656"/>
                  </a:lnTo>
                  <a:lnTo>
                    <a:pt x="1495" y="657"/>
                  </a:lnTo>
                  <a:lnTo>
                    <a:pt x="1489" y="659"/>
                  </a:lnTo>
                  <a:lnTo>
                    <a:pt x="1484" y="660"/>
                  </a:lnTo>
                  <a:lnTo>
                    <a:pt x="1493" y="655"/>
                  </a:lnTo>
                  <a:lnTo>
                    <a:pt x="1443" y="572"/>
                  </a:lnTo>
                  <a:lnTo>
                    <a:pt x="1430" y="461"/>
                  </a:lnTo>
                  <a:lnTo>
                    <a:pt x="1442" y="450"/>
                  </a:lnTo>
                  <a:lnTo>
                    <a:pt x="1453" y="438"/>
                  </a:lnTo>
                  <a:lnTo>
                    <a:pt x="1464" y="425"/>
                  </a:lnTo>
                  <a:lnTo>
                    <a:pt x="1473" y="411"/>
                  </a:lnTo>
                  <a:lnTo>
                    <a:pt x="1483" y="395"/>
                  </a:lnTo>
                  <a:lnTo>
                    <a:pt x="1491" y="379"/>
                  </a:lnTo>
                  <a:lnTo>
                    <a:pt x="1498" y="361"/>
                  </a:lnTo>
                  <a:lnTo>
                    <a:pt x="1505" y="343"/>
                  </a:lnTo>
                  <a:lnTo>
                    <a:pt x="1514" y="480"/>
                  </a:lnTo>
                  <a:lnTo>
                    <a:pt x="1624" y="480"/>
                  </a:lnTo>
                  <a:lnTo>
                    <a:pt x="1614" y="279"/>
                  </a:lnTo>
                  <a:lnTo>
                    <a:pt x="1612" y="270"/>
                  </a:lnTo>
                  <a:lnTo>
                    <a:pt x="1609" y="262"/>
                  </a:lnTo>
                  <a:lnTo>
                    <a:pt x="1604" y="255"/>
                  </a:lnTo>
                  <a:lnTo>
                    <a:pt x="1598" y="248"/>
                  </a:lnTo>
                  <a:lnTo>
                    <a:pt x="1591" y="242"/>
                  </a:lnTo>
                  <a:lnTo>
                    <a:pt x="1584" y="238"/>
                  </a:lnTo>
                  <a:lnTo>
                    <a:pt x="1574" y="236"/>
                  </a:lnTo>
                  <a:lnTo>
                    <a:pt x="1566" y="235"/>
                  </a:lnTo>
                  <a:lnTo>
                    <a:pt x="1545" y="235"/>
                  </a:lnTo>
                  <a:lnTo>
                    <a:pt x="1539" y="235"/>
                  </a:lnTo>
                  <a:lnTo>
                    <a:pt x="1533" y="236"/>
                  </a:lnTo>
                  <a:lnTo>
                    <a:pt x="1528" y="238"/>
                  </a:lnTo>
                  <a:lnTo>
                    <a:pt x="1522" y="241"/>
                  </a:lnTo>
                  <a:lnTo>
                    <a:pt x="1522" y="239"/>
                  </a:lnTo>
                  <a:lnTo>
                    <a:pt x="1520" y="216"/>
                  </a:lnTo>
                  <a:lnTo>
                    <a:pt x="1515" y="192"/>
                  </a:lnTo>
                  <a:lnTo>
                    <a:pt x="1508" y="169"/>
                  </a:lnTo>
                  <a:lnTo>
                    <a:pt x="1499" y="148"/>
                  </a:lnTo>
                  <a:lnTo>
                    <a:pt x="1489" y="126"/>
                  </a:lnTo>
                  <a:lnTo>
                    <a:pt x="1476" y="107"/>
                  </a:lnTo>
                  <a:lnTo>
                    <a:pt x="1460" y="88"/>
                  </a:lnTo>
                  <a:lnTo>
                    <a:pt x="1443" y="70"/>
                  </a:lnTo>
                  <a:lnTo>
                    <a:pt x="1424" y="55"/>
                  </a:lnTo>
                  <a:lnTo>
                    <a:pt x="1404" y="40"/>
                  </a:lnTo>
                  <a:lnTo>
                    <a:pt x="1384" y="29"/>
                  </a:lnTo>
                  <a:lnTo>
                    <a:pt x="1362" y="18"/>
                  </a:lnTo>
                  <a:lnTo>
                    <a:pt x="1340" y="11"/>
                  </a:lnTo>
                  <a:lnTo>
                    <a:pt x="1317" y="5"/>
                  </a:lnTo>
                  <a:lnTo>
                    <a:pt x="1293" y="1"/>
                  </a:lnTo>
                  <a:lnTo>
                    <a:pt x="1270" y="0"/>
                  </a:lnTo>
                  <a:lnTo>
                    <a:pt x="1247" y="1"/>
                  </a:lnTo>
                  <a:lnTo>
                    <a:pt x="1226" y="4"/>
                  </a:lnTo>
                  <a:lnTo>
                    <a:pt x="1204" y="10"/>
                  </a:lnTo>
                  <a:lnTo>
                    <a:pt x="1184" y="15"/>
                  </a:lnTo>
                  <a:lnTo>
                    <a:pt x="1165" y="25"/>
                  </a:lnTo>
                  <a:lnTo>
                    <a:pt x="1147" y="35"/>
                  </a:lnTo>
                  <a:lnTo>
                    <a:pt x="1130" y="46"/>
                  </a:lnTo>
                  <a:lnTo>
                    <a:pt x="1115" y="61"/>
                  </a:lnTo>
                  <a:lnTo>
                    <a:pt x="1100" y="75"/>
                  </a:lnTo>
                  <a:lnTo>
                    <a:pt x="1088" y="92"/>
                  </a:lnTo>
                  <a:lnTo>
                    <a:pt x="1076" y="108"/>
                  </a:lnTo>
                  <a:lnTo>
                    <a:pt x="1066" y="127"/>
                  </a:lnTo>
                  <a:lnTo>
                    <a:pt x="1058" y="146"/>
                  </a:lnTo>
                  <a:lnTo>
                    <a:pt x="1052" y="167"/>
                  </a:lnTo>
                  <a:lnTo>
                    <a:pt x="1047" y="188"/>
                  </a:lnTo>
                  <a:lnTo>
                    <a:pt x="1045" y="211"/>
                  </a:lnTo>
                  <a:lnTo>
                    <a:pt x="1021" y="231"/>
                  </a:lnTo>
                  <a:lnTo>
                    <a:pt x="994" y="256"/>
                  </a:lnTo>
                  <a:lnTo>
                    <a:pt x="964" y="285"/>
                  </a:lnTo>
                  <a:lnTo>
                    <a:pt x="935" y="314"/>
                  </a:lnTo>
                  <a:lnTo>
                    <a:pt x="909" y="344"/>
                  </a:lnTo>
                  <a:lnTo>
                    <a:pt x="889" y="373"/>
                  </a:lnTo>
                  <a:lnTo>
                    <a:pt x="876" y="399"/>
                  </a:lnTo>
                  <a:lnTo>
                    <a:pt x="873" y="422"/>
                  </a:lnTo>
                  <a:lnTo>
                    <a:pt x="876" y="430"/>
                  </a:lnTo>
                  <a:lnTo>
                    <a:pt x="879" y="437"/>
                  </a:lnTo>
                  <a:lnTo>
                    <a:pt x="885" y="443"/>
                  </a:lnTo>
                  <a:lnTo>
                    <a:pt x="892" y="448"/>
                  </a:lnTo>
                  <a:lnTo>
                    <a:pt x="903" y="453"/>
                  </a:lnTo>
                  <a:lnTo>
                    <a:pt x="914" y="457"/>
                  </a:lnTo>
                  <a:lnTo>
                    <a:pt x="927" y="461"/>
                  </a:lnTo>
                  <a:lnTo>
                    <a:pt x="940" y="464"/>
                  </a:lnTo>
                  <a:lnTo>
                    <a:pt x="953" y="468"/>
                  </a:lnTo>
                  <a:lnTo>
                    <a:pt x="967" y="470"/>
                  </a:lnTo>
                  <a:lnTo>
                    <a:pt x="982" y="474"/>
                  </a:lnTo>
                  <a:lnTo>
                    <a:pt x="996" y="475"/>
                  </a:lnTo>
                  <a:lnTo>
                    <a:pt x="1009" y="478"/>
                  </a:lnTo>
                  <a:lnTo>
                    <a:pt x="1023" y="479"/>
                  </a:lnTo>
                  <a:lnTo>
                    <a:pt x="1036" y="481"/>
                  </a:lnTo>
                  <a:lnTo>
                    <a:pt x="1048" y="482"/>
                  </a:lnTo>
                  <a:lnTo>
                    <a:pt x="1060" y="482"/>
                  </a:lnTo>
                  <a:lnTo>
                    <a:pt x="1071" y="484"/>
                  </a:lnTo>
                  <a:lnTo>
                    <a:pt x="1080" y="485"/>
                  </a:lnTo>
                  <a:lnTo>
                    <a:pt x="1089" y="485"/>
                  </a:lnTo>
                  <a:lnTo>
                    <a:pt x="1102" y="600"/>
                  </a:lnTo>
                  <a:lnTo>
                    <a:pt x="1102" y="604"/>
                  </a:lnTo>
                  <a:lnTo>
                    <a:pt x="1094" y="601"/>
                  </a:lnTo>
                  <a:lnTo>
                    <a:pt x="1086" y="599"/>
                  </a:lnTo>
                  <a:lnTo>
                    <a:pt x="1078" y="599"/>
                  </a:lnTo>
                  <a:lnTo>
                    <a:pt x="1070" y="601"/>
                  </a:lnTo>
                  <a:lnTo>
                    <a:pt x="1065" y="603"/>
                  </a:lnTo>
                  <a:lnTo>
                    <a:pt x="1061" y="604"/>
                  </a:lnTo>
                  <a:lnTo>
                    <a:pt x="1058" y="605"/>
                  </a:lnTo>
                  <a:lnTo>
                    <a:pt x="1056" y="606"/>
                  </a:lnTo>
                  <a:lnTo>
                    <a:pt x="986" y="511"/>
                  </a:lnTo>
                  <a:lnTo>
                    <a:pt x="985" y="510"/>
                  </a:lnTo>
                  <a:lnTo>
                    <a:pt x="981" y="506"/>
                  </a:lnTo>
                  <a:lnTo>
                    <a:pt x="975" y="503"/>
                  </a:lnTo>
                  <a:lnTo>
                    <a:pt x="969" y="500"/>
                  </a:lnTo>
                  <a:lnTo>
                    <a:pt x="960" y="498"/>
                  </a:lnTo>
                  <a:lnTo>
                    <a:pt x="953" y="498"/>
                  </a:lnTo>
                  <a:lnTo>
                    <a:pt x="945" y="500"/>
                  </a:lnTo>
                  <a:lnTo>
                    <a:pt x="937" y="503"/>
                  </a:lnTo>
                  <a:lnTo>
                    <a:pt x="928" y="509"/>
                  </a:lnTo>
                  <a:lnTo>
                    <a:pt x="916" y="524"/>
                  </a:lnTo>
                  <a:lnTo>
                    <a:pt x="913" y="539"/>
                  </a:lnTo>
                  <a:lnTo>
                    <a:pt x="915" y="554"/>
                  </a:lnTo>
                  <a:lnTo>
                    <a:pt x="920" y="565"/>
                  </a:lnTo>
                  <a:lnTo>
                    <a:pt x="922" y="568"/>
                  </a:lnTo>
                  <a:lnTo>
                    <a:pt x="928" y="575"/>
                  </a:lnTo>
                  <a:lnTo>
                    <a:pt x="937" y="587"/>
                  </a:lnTo>
                  <a:lnTo>
                    <a:pt x="947" y="601"/>
                  </a:lnTo>
                  <a:lnTo>
                    <a:pt x="958" y="616"/>
                  </a:lnTo>
                  <a:lnTo>
                    <a:pt x="970" y="631"/>
                  </a:lnTo>
                  <a:lnTo>
                    <a:pt x="979" y="644"/>
                  </a:lnTo>
                  <a:lnTo>
                    <a:pt x="988" y="655"/>
                  </a:lnTo>
                  <a:lnTo>
                    <a:pt x="962" y="648"/>
                  </a:lnTo>
                  <a:lnTo>
                    <a:pt x="939" y="640"/>
                  </a:lnTo>
                  <a:lnTo>
                    <a:pt x="919" y="630"/>
                  </a:lnTo>
                  <a:lnTo>
                    <a:pt x="902" y="620"/>
                  </a:lnTo>
                  <a:lnTo>
                    <a:pt x="889" y="611"/>
                  </a:lnTo>
                  <a:lnTo>
                    <a:pt x="878" y="600"/>
                  </a:lnTo>
                  <a:lnTo>
                    <a:pt x="872" y="590"/>
                  </a:lnTo>
                  <a:lnTo>
                    <a:pt x="870" y="578"/>
                  </a:lnTo>
                  <a:lnTo>
                    <a:pt x="869" y="569"/>
                  </a:lnTo>
                  <a:lnTo>
                    <a:pt x="869" y="562"/>
                  </a:lnTo>
                  <a:lnTo>
                    <a:pt x="869" y="555"/>
                  </a:lnTo>
                  <a:lnTo>
                    <a:pt x="870" y="548"/>
                  </a:lnTo>
                  <a:lnTo>
                    <a:pt x="871" y="528"/>
                  </a:lnTo>
                  <a:lnTo>
                    <a:pt x="852" y="530"/>
                  </a:lnTo>
                  <a:lnTo>
                    <a:pt x="816" y="534"/>
                  </a:lnTo>
                  <a:lnTo>
                    <a:pt x="781" y="538"/>
                  </a:lnTo>
                  <a:lnTo>
                    <a:pt x="745" y="542"/>
                  </a:lnTo>
                  <a:lnTo>
                    <a:pt x="710" y="548"/>
                  </a:lnTo>
                  <a:lnTo>
                    <a:pt x="676" y="553"/>
                  </a:lnTo>
                  <a:lnTo>
                    <a:pt x="643" y="559"/>
                  </a:lnTo>
                  <a:lnTo>
                    <a:pt x="611" y="565"/>
                  </a:lnTo>
                  <a:lnTo>
                    <a:pt x="577" y="570"/>
                  </a:lnTo>
                  <a:lnTo>
                    <a:pt x="546" y="578"/>
                  </a:lnTo>
                  <a:lnTo>
                    <a:pt x="515" y="585"/>
                  </a:lnTo>
                  <a:lnTo>
                    <a:pt x="484" y="592"/>
                  </a:lnTo>
                  <a:lnTo>
                    <a:pt x="455" y="600"/>
                  </a:lnTo>
                  <a:lnTo>
                    <a:pt x="425" y="607"/>
                  </a:lnTo>
                  <a:lnTo>
                    <a:pt x="398" y="616"/>
                  </a:lnTo>
                  <a:lnTo>
                    <a:pt x="369" y="625"/>
                  </a:lnTo>
                  <a:lnTo>
                    <a:pt x="343" y="634"/>
                  </a:lnTo>
                  <a:lnTo>
                    <a:pt x="317" y="643"/>
                  </a:lnTo>
                  <a:lnTo>
                    <a:pt x="290" y="653"/>
                  </a:lnTo>
                  <a:lnTo>
                    <a:pt x="267" y="662"/>
                  </a:lnTo>
                  <a:lnTo>
                    <a:pt x="243" y="673"/>
                  </a:lnTo>
                  <a:lnTo>
                    <a:pt x="219" y="684"/>
                  </a:lnTo>
                  <a:lnTo>
                    <a:pt x="198" y="694"/>
                  </a:lnTo>
                  <a:lnTo>
                    <a:pt x="176" y="705"/>
                  </a:lnTo>
                  <a:lnTo>
                    <a:pt x="156" y="716"/>
                  </a:lnTo>
                  <a:lnTo>
                    <a:pt x="137" y="728"/>
                  </a:lnTo>
                  <a:lnTo>
                    <a:pt x="118" y="740"/>
                  </a:lnTo>
                  <a:lnTo>
                    <a:pt x="100" y="751"/>
                  </a:lnTo>
                  <a:lnTo>
                    <a:pt x="83" y="763"/>
                  </a:lnTo>
                  <a:lnTo>
                    <a:pt x="68" y="776"/>
                  </a:lnTo>
                  <a:lnTo>
                    <a:pt x="54" y="788"/>
                  </a:lnTo>
                  <a:lnTo>
                    <a:pt x="41" y="801"/>
                  </a:lnTo>
                  <a:lnTo>
                    <a:pt x="28" y="815"/>
                  </a:lnTo>
                  <a:lnTo>
                    <a:pt x="8" y="852"/>
                  </a:lnTo>
                  <a:lnTo>
                    <a:pt x="0" y="899"/>
                  </a:lnTo>
                  <a:lnTo>
                    <a:pt x="0" y="944"/>
                  </a:lnTo>
                  <a:lnTo>
                    <a:pt x="1" y="977"/>
                  </a:lnTo>
                  <a:lnTo>
                    <a:pt x="4" y="1002"/>
                  </a:lnTo>
                  <a:lnTo>
                    <a:pt x="8" y="1028"/>
                  </a:lnTo>
                  <a:lnTo>
                    <a:pt x="14" y="1054"/>
                  </a:lnTo>
                  <a:lnTo>
                    <a:pt x="22" y="1079"/>
                  </a:lnTo>
                  <a:lnTo>
                    <a:pt x="30" y="1103"/>
                  </a:lnTo>
                  <a:lnTo>
                    <a:pt x="41" y="1124"/>
                  </a:lnTo>
                  <a:lnTo>
                    <a:pt x="52" y="1143"/>
                  </a:lnTo>
                  <a:lnTo>
                    <a:pt x="66" y="1158"/>
                  </a:lnTo>
                  <a:lnTo>
                    <a:pt x="82" y="1171"/>
                  </a:lnTo>
                  <a:lnTo>
                    <a:pt x="100" y="1184"/>
                  </a:lnTo>
                  <a:lnTo>
                    <a:pt x="120" y="1196"/>
                  </a:lnTo>
                  <a:lnTo>
                    <a:pt x="141" y="1206"/>
                  </a:lnTo>
                  <a:lnTo>
                    <a:pt x="163" y="1216"/>
                  </a:lnTo>
                  <a:lnTo>
                    <a:pt x="187" y="1225"/>
                  </a:lnTo>
                  <a:lnTo>
                    <a:pt x="212" y="1234"/>
                  </a:lnTo>
                  <a:lnTo>
                    <a:pt x="238" y="1241"/>
                  </a:lnTo>
                  <a:lnTo>
                    <a:pt x="246" y="1262"/>
                  </a:lnTo>
                  <a:lnTo>
                    <a:pt x="255" y="1283"/>
                  </a:lnTo>
                  <a:lnTo>
                    <a:pt x="265" y="1303"/>
                  </a:lnTo>
                  <a:lnTo>
                    <a:pt x="277" y="1323"/>
                  </a:lnTo>
                  <a:lnTo>
                    <a:pt x="290" y="1342"/>
                  </a:lnTo>
                  <a:lnTo>
                    <a:pt x="304" y="1360"/>
                  </a:lnTo>
                  <a:lnTo>
                    <a:pt x="319" y="1378"/>
                  </a:lnTo>
                  <a:lnTo>
                    <a:pt x="336" y="1395"/>
                  </a:lnTo>
                  <a:lnTo>
                    <a:pt x="349" y="1406"/>
                  </a:lnTo>
                  <a:lnTo>
                    <a:pt x="363" y="1418"/>
                  </a:lnTo>
                  <a:lnTo>
                    <a:pt x="377" y="1429"/>
                  </a:lnTo>
                  <a:lnTo>
                    <a:pt x="392" y="1439"/>
                  </a:lnTo>
                  <a:lnTo>
                    <a:pt x="407" y="1448"/>
                  </a:lnTo>
                  <a:lnTo>
                    <a:pt x="423" y="1457"/>
                  </a:lnTo>
                  <a:lnTo>
                    <a:pt x="438" y="1464"/>
                  </a:lnTo>
                  <a:lnTo>
                    <a:pt x="455" y="1471"/>
                  </a:lnTo>
                  <a:lnTo>
                    <a:pt x="470" y="1477"/>
                  </a:lnTo>
                  <a:lnTo>
                    <a:pt x="487" y="1483"/>
                  </a:lnTo>
                  <a:lnTo>
                    <a:pt x="503" y="1486"/>
                  </a:lnTo>
                  <a:lnTo>
                    <a:pt x="521" y="1490"/>
                  </a:lnTo>
                  <a:lnTo>
                    <a:pt x="538" y="1493"/>
                  </a:lnTo>
                  <a:lnTo>
                    <a:pt x="556" y="1496"/>
                  </a:lnTo>
                  <a:lnTo>
                    <a:pt x="572" y="1497"/>
                  </a:lnTo>
                  <a:lnTo>
                    <a:pt x="590" y="1497"/>
                  </a:lnTo>
                  <a:lnTo>
                    <a:pt x="608" y="1497"/>
                  </a:lnTo>
                  <a:lnTo>
                    <a:pt x="625" y="1496"/>
                  </a:lnTo>
                  <a:lnTo>
                    <a:pt x="643" y="1493"/>
                  </a:lnTo>
                  <a:lnTo>
                    <a:pt x="659" y="1490"/>
                  </a:lnTo>
                  <a:lnTo>
                    <a:pt x="676" y="1486"/>
                  </a:lnTo>
                  <a:lnTo>
                    <a:pt x="691" y="1483"/>
                  </a:lnTo>
                  <a:lnTo>
                    <a:pt x="708" y="1477"/>
                  </a:lnTo>
                  <a:lnTo>
                    <a:pt x="724" y="1471"/>
                  </a:lnTo>
                  <a:lnTo>
                    <a:pt x="739" y="1464"/>
                  </a:lnTo>
                  <a:lnTo>
                    <a:pt x="753" y="1457"/>
                  </a:lnTo>
                  <a:lnTo>
                    <a:pt x="768" y="1448"/>
                  </a:lnTo>
                  <a:lnTo>
                    <a:pt x="782" y="1439"/>
                  </a:lnTo>
                  <a:lnTo>
                    <a:pt x="795" y="1429"/>
                  </a:lnTo>
                  <a:lnTo>
                    <a:pt x="808" y="1418"/>
                  </a:lnTo>
                  <a:lnTo>
                    <a:pt x="821" y="1406"/>
                  </a:lnTo>
                  <a:lnTo>
                    <a:pt x="833" y="1395"/>
                  </a:lnTo>
                  <a:lnTo>
                    <a:pt x="845" y="1381"/>
                  </a:lnTo>
                  <a:lnTo>
                    <a:pt x="857" y="1367"/>
                  </a:lnTo>
                  <a:lnTo>
                    <a:pt x="866" y="1352"/>
                  </a:lnTo>
                  <a:lnTo>
                    <a:pt x="877" y="1336"/>
                  </a:lnTo>
                  <a:lnTo>
                    <a:pt x="885" y="1321"/>
                  </a:lnTo>
                  <a:lnTo>
                    <a:pt x="892" y="1305"/>
                  </a:lnTo>
                  <a:lnTo>
                    <a:pt x="900" y="1289"/>
                  </a:lnTo>
                  <a:lnTo>
                    <a:pt x="906" y="1272"/>
                  </a:lnTo>
                  <a:lnTo>
                    <a:pt x="925" y="1272"/>
                  </a:lnTo>
                  <a:lnTo>
                    <a:pt x="944" y="1271"/>
                  </a:lnTo>
                  <a:lnTo>
                    <a:pt x="963" y="1271"/>
                  </a:lnTo>
                  <a:lnTo>
                    <a:pt x="982" y="1271"/>
                  </a:lnTo>
                  <a:lnTo>
                    <a:pt x="1001" y="1270"/>
                  </a:lnTo>
                  <a:lnTo>
                    <a:pt x="1020" y="1270"/>
                  </a:lnTo>
                  <a:lnTo>
                    <a:pt x="1039" y="1270"/>
                  </a:lnTo>
                  <a:lnTo>
                    <a:pt x="1058" y="1268"/>
                  </a:lnTo>
                  <a:lnTo>
                    <a:pt x="1077" y="1268"/>
                  </a:lnTo>
                  <a:lnTo>
                    <a:pt x="1097" y="1268"/>
                  </a:lnTo>
                  <a:lnTo>
                    <a:pt x="1116" y="1268"/>
                  </a:lnTo>
                  <a:lnTo>
                    <a:pt x="1136" y="1267"/>
                  </a:lnTo>
                  <a:lnTo>
                    <a:pt x="1155" y="1267"/>
                  </a:lnTo>
                  <a:lnTo>
                    <a:pt x="1176" y="1267"/>
                  </a:lnTo>
                  <a:lnTo>
                    <a:pt x="1195" y="1267"/>
                  </a:lnTo>
                  <a:lnTo>
                    <a:pt x="1215" y="1267"/>
                  </a:lnTo>
                  <a:lnTo>
                    <a:pt x="1236" y="1267"/>
                  </a:lnTo>
                  <a:lnTo>
                    <a:pt x="1258" y="1267"/>
                  </a:lnTo>
                  <a:lnTo>
                    <a:pt x="1279" y="1267"/>
                  </a:lnTo>
                  <a:lnTo>
                    <a:pt x="1301" y="1268"/>
                  </a:lnTo>
                  <a:lnTo>
                    <a:pt x="1322" y="1268"/>
                  </a:lnTo>
                  <a:lnTo>
                    <a:pt x="1343" y="1268"/>
                  </a:lnTo>
                  <a:lnTo>
                    <a:pt x="1364" y="1270"/>
                  </a:lnTo>
                  <a:lnTo>
                    <a:pt x="1385" y="1270"/>
                  </a:lnTo>
                  <a:lnTo>
                    <a:pt x="1405" y="1271"/>
                  </a:lnTo>
                  <a:lnTo>
                    <a:pt x="1427" y="1272"/>
                  </a:lnTo>
                  <a:lnTo>
                    <a:pt x="1447" y="1272"/>
                  </a:lnTo>
                  <a:lnTo>
                    <a:pt x="1467" y="1273"/>
                  </a:lnTo>
                  <a:lnTo>
                    <a:pt x="1487" y="1274"/>
                  </a:lnTo>
                  <a:lnTo>
                    <a:pt x="1508" y="1275"/>
                  </a:lnTo>
                  <a:lnTo>
                    <a:pt x="1528" y="1275"/>
                  </a:lnTo>
                  <a:lnTo>
                    <a:pt x="1548" y="1277"/>
                  </a:lnTo>
                  <a:lnTo>
                    <a:pt x="1555" y="1293"/>
                  </a:lnTo>
                  <a:lnTo>
                    <a:pt x="1564" y="1309"/>
                  </a:lnTo>
                  <a:lnTo>
                    <a:pt x="1573" y="1324"/>
                  </a:lnTo>
                  <a:lnTo>
                    <a:pt x="1584" y="1339"/>
                  </a:lnTo>
                  <a:lnTo>
                    <a:pt x="1594" y="1354"/>
                  </a:lnTo>
                  <a:lnTo>
                    <a:pt x="1606" y="1367"/>
                  </a:lnTo>
                  <a:lnTo>
                    <a:pt x="1618" y="1381"/>
                  </a:lnTo>
                  <a:lnTo>
                    <a:pt x="1631" y="1395"/>
                  </a:lnTo>
                  <a:lnTo>
                    <a:pt x="1644" y="1406"/>
                  </a:lnTo>
                  <a:lnTo>
                    <a:pt x="1659" y="1418"/>
                  </a:lnTo>
                  <a:lnTo>
                    <a:pt x="1673" y="1429"/>
                  </a:lnTo>
                  <a:lnTo>
                    <a:pt x="1687" y="1439"/>
                  </a:lnTo>
                  <a:lnTo>
                    <a:pt x="1703" y="1448"/>
                  </a:lnTo>
                  <a:lnTo>
                    <a:pt x="1718" y="1457"/>
                  </a:lnTo>
                  <a:lnTo>
                    <a:pt x="1734" y="1464"/>
                  </a:lnTo>
                  <a:lnTo>
                    <a:pt x="1750" y="1471"/>
                  </a:lnTo>
                  <a:lnTo>
                    <a:pt x="1766" y="1477"/>
                  </a:lnTo>
                  <a:lnTo>
                    <a:pt x="1782" y="1483"/>
                  </a:lnTo>
                  <a:lnTo>
                    <a:pt x="1799" y="1486"/>
                  </a:lnTo>
                  <a:lnTo>
                    <a:pt x="1817" y="1490"/>
                  </a:lnTo>
                  <a:lnTo>
                    <a:pt x="1834" y="1493"/>
                  </a:lnTo>
                  <a:lnTo>
                    <a:pt x="1851" y="1496"/>
                  </a:lnTo>
                  <a:lnTo>
                    <a:pt x="1868" y="1497"/>
                  </a:lnTo>
                  <a:lnTo>
                    <a:pt x="1886" y="1497"/>
                  </a:lnTo>
                  <a:lnTo>
                    <a:pt x="1904" y="1497"/>
                  </a:lnTo>
                  <a:lnTo>
                    <a:pt x="1920" y="1496"/>
                  </a:lnTo>
                  <a:lnTo>
                    <a:pt x="1938" y="1493"/>
                  </a:lnTo>
                  <a:lnTo>
                    <a:pt x="1955" y="1490"/>
                  </a:lnTo>
                  <a:lnTo>
                    <a:pt x="1972" y="1486"/>
                  </a:lnTo>
                  <a:lnTo>
                    <a:pt x="1988" y="1483"/>
                  </a:lnTo>
                  <a:lnTo>
                    <a:pt x="2004" y="1477"/>
                  </a:lnTo>
                  <a:lnTo>
                    <a:pt x="2019" y="1471"/>
                  </a:lnTo>
                  <a:lnTo>
                    <a:pt x="2035" y="1464"/>
                  </a:lnTo>
                  <a:lnTo>
                    <a:pt x="2049" y="1457"/>
                  </a:lnTo>
                  <a:lnTo>
                    <a:pt x="2064" y="1448"/>
                  </a:lnTo>
                  <a:lnTo>
                    <a:pt x="2078" y="1439"/>
                  </a:lnTo>
                  <a:lnTo>
                    <a:pt x="2092" y="1429"/>
                  </a:lnTo>
                  <a:lnTo>
                    <a:pt x="2105" y="1418"/>
                  </a:lnTo>
                  <a:lnTo>
                    <a:pt x="2117" y="1406"/>
                  </a:lnTo>
                  <a:lnTo>
                    <a:pt x="2129" y="1395"/>
                  </a:lnTo>
                  <a:lnTo>
                    <a:pt x="2143" y="1379"/>
                  </a:lnTo>
                  <a:lnTo>
                    <a:pt x="2156" y="1361"/>
                  </a:lnTo>
                  <a:lnTo>
                    <a:pt x="2168" y="1345"/>
                  </a:lnTo>
                  <a:lnTo>
                    <a:pt x="2179" y="1326"/>
                  </a:lnTo>
                  <a:lnTo>
                    <a:pt x="2188" y="1306"/>
                  </a:lnTo>
                  <a:lnTo>
                    <a:pt x="2197" y="1287"/>
                  </a:lnTo>
                  <a:lnTo>
                    <a:pt x="2204" y="1267"/>
                  </a:lnTo>
                  <a:lnTo>
                    <a:pt x="2210" y="1247"/>
                  </a:lnTo>
                  <a:lnTo>
                    <a:pt x="2223" y="1242"/>
                  </a:lnTo>
                  <a:lnTo>
                    <a:pt x="2235" y="1236"/>
                  </a:lnTo>
                  <a:lnTo>
                    <a:pt x="2247" y="1231"/>
                  </a:lnTo>
                  <a:lnTo>
                    <a:pt x="2258" y="1225"/>
                  </a:lnTo>
                  <a:lnTo>
                    <a:pt x="2270" y="1220"/>
                  </a:lnTo>
                  <a:lnTo>
                    <a:pt x="2281" y="1214"/>
                  </a:lnTo>
                  <a:lnTo>
                    <a:pt x="2292" y="1208"/>
                  </a:lnTo>
                  <a:lnTo>
                    <a:pt x="2301" y="1200"/>
                  </a:lnTo>
                  <a:lnTo>
                    <a:pt x="2320" y="1183"/>
                  </a:lnTo>
                  <a:lnTo>
                    <a:pt x="2336" y="1160"/>
                  </a:lnTo>
                  <a:lnTo>
                    <a:pt x="2349" y="1133"/>
                  </a:lnTo>
                  <a:lnTo>
                    <a:pt x="2358" y="1103"/>
                  </a:lnTo>
                  <a:lnTo>
                    <a:pt x="2365" y="1071"/>
                  </a:lnTo>
                  <a:lnTo>
                    <a:pt x="2370" y="1037"/>
                  </a:lnTo>
                  <a:lnTo>
                    <a:pt x="2373" y="1004"/>
                  </a:lnTo>
                  <a:lnTo>
                    <a:pt x="2373" y="9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8" name="Freeform 113"/>
            <p:cNvSpPr>
              <a:spLocks/>
            </p:cNvSpPr>
            <p:nvPr/>
          </p:nvSpPr>
          <p:spPr bwMode="auto">
            <a:xfrm>
              <a:off x="5111" y="1387"/>
              <a:ext cx="221" cy="80"/>
            </a:xfrm>
            <a:custGeom>
              <a:avLst/>
              <a:gdLst>
                <a:gd name="T0" fmla="*/ 73 w 665"/>
                <a:gd name="T1" fmla="*/ 27 h 239"/>
                <a:gd name="T2" fmla="*/ 70 w 665"/>
                <a:gd name="T3" fmla="*/ 25 h 239"/>
                <a:gd name="T4" fmla="*/ 67 w 665"/>
                <a:gd name="T5" fmla="*/ 23 h 239"/>
                <a:gd name="T6" fmla="*/ 63 w 665"/>
                <a:gd name="T7" fmla="*/ 21 h 239"/>
                <a:gd name="T8" fmla="*/ 59 w 665"/>
                <a:gd name="T9" fmla="*/ 19 h 239"/>
                <a:gd name="T10" fmla="*/ 55 w 665"/>
                <a:gd name="T11" fmla="*/ 17 h 239"/>
                <a:gd name="T12" fmla="*/ 51 w 665"/>
                <a:gd name="T13" fmla="*/ 15 h 239"/>
                <a:gd name="T14" fmla="*/ 46 w 665"/>
                <a:gd name="T15" fmla="*/ 14 h 239"/>
                <a:gd name="T16" fmla="*/ 42 w 665"/>
                <a:gd name="T17" fmla="*/ 12 h 239"/>
                <a:gd name="T18" fmla="*/ 37 w 665"/>
                <a:gd name="T19" fmla="*/ 10 h 239"/>
                <a:gd name="T20" fmla="*/ 32 w 665"/>
                <a:gd name="T21" fmla="*/ 9 h 239"/>
                <a:gd name="T22" fmla="*/ 27 w 665"/>
                <a:gd name="T23" fmla="*/ 8 h 239"/>
                <a:gd name="T24" fmla="*/ 21 w 665"/>
                <a:gd name="T25" fmla="*/ 6 h 239"/>
                <a:gd name="T26" fmla="*/ 16 w 665"/>
                <a:gd name="T27" fmla="*/ 5 h 239"/>
                <a:gd name="T28" fmla="*/ 11 w 665"/>
                <a:gd name="T29" fmla="*/ 4 h 239"/>
                <a:gd name="T30" fmla="*/ 5 w 665"/>
                <a:gd name="T31" fmla="*/ 3 h 239"/>
                <a:gd name="T32" fmla="*/ 0 w 665"/>
                <a:gd name="T33" fmla="*/ 2 h 239"/>
                <a:gd name="T34" fmla="*/ 0 w 665"/>
                <a:gd name="T35" fmla="*/ 2 h 239"/>
                <a:gd name="T36" fmla="*/ 0 w 665"/>
                <a:gd name="T37" fmla="*/ 1 h 239"/>
                <a:gd name="T38" fmla="*/ 0 w 665"/>
                <a:gd name="T39" fmla="*/ 1 h 239"/>
                <a:gd name="T40" fmla="*/ 0 w 665"/>
                <a:gd name="T41" fmla="*/ 0 h 239"/>
                <a:gd name="T42" fmla="*/ 6 w 665"/>
                <a:gd name="T43" fmla="*/ 1 h 239"/>
                <a:gd name="T44" fmla="*/ 12 w 665"/>
                <a:gd name="T45" fmla="*/ 2 h 239"/>
                <a:gd name="T46" fmla="*/ 17 w 665"/>
                <a:gd name="T47" fmla="*/ 3 h 239"/>
                <a:gd name="T48" fmla="*/ 23 w 665"/>
                <a:gd name="T49" fmla="*/ 4 h 239"/>
                <a:gd name="T50" fmla="*/ 28 w 665"/>
                <a:gd name="T51" fmla="*/ 6 h 239"/>
                <a:gd name="T52" fmla="*/ 33 w 665"/>
                <a:gd name="T53" fmla="*/ 7 h 239"/>
                <a:gd name="T54" fmla="*/ 38 w 665"/>
                <a:gd name="T55" fmla="*/ 8 h 239"/>
                <a:gd name="T56" fmla="*/ 42 w 665"/>
                <a:gd name="T57" fmla="*/ 10 h 239"/>
                <a:gd name="T58" fmla="*/ 47 w 665"/>
                <a:gd name="T59" fmla="*/ 12 h 239"/>
                <a:gd name="T60" fmla="*/ 51 w 665"/>
                <a:gd name="T61" fmla="*/ 13 h 239"/>
                <a:gd name="T62" fmla="*/ 55 w 665"/>
                <a:gd name="T63" fmla="*/ 15 h 239"/>
                <a:gd name="T64" fmla="*/ 59 w 665"/>
                <a:gd name="T65" fmla="*/ 17 h 239"/>
                <a:gd name="T66" fmla="*/ 62 w 665"/>
                <a:gd name="T67" fmla="*/ 19 h 239"/>
                <a:gd name="T68" fmla="*/ 66 w 665"/>
                <a:gd name="T69" fmla="*/ 21 h 239"/>
                <a:gd name="T70" fmla="*/ 69 w 665"/>
                <a:gd name="T71" fmla="*/ 23 h 239"/>
                <a:gd name="T72" fmla="*/ 72 w 665"/>
                <a:gd name="T73" fmla="*/ 25 h 239"/>
                <a:gd name="T74" fmla="*/ 72 w 665"/>
                <a:gd name="T75" fmla="*/ 25 h 239"/>
                <a:gd name="T76" fmla="*/ 73 w 665"/>
                <a:gd name="T77" fmla="*/ 26 h 239"/>
                <a:gd name="T78" fmla="*/ 73 w 665"/>
                <a:gd name="T79" fmla="*/ 26 h 239"/>
                <a:gd name="T80" fmla="*/ 73 w 665"/>
                <a:gd name="T81" fmla="*/ 27 h 2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5"/>
                <a:gd name="T124" fmla="*/ 0 h 239"/>
                <a:gd name="T125" fmla="*/ 665 w 665"/>
                <a:gd name="T126" fmla="*/ 239 h 2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5" h="239">
                  <a:moveTo>
                    <a:pt x="665" y="239"/>
                  </a:moveTo>
                  <a:lnTo>
                    <a:pt x="637" y="221"/>
                  </a:lnTo>
                  <a:lnTo>
                    <a:pt x="605" y="204"/>
                  </a:lnTo>
                  <a:lnTo>
                    <a:pt x="571" y="186"/>
                  </a:lnTo>
                  <a:lnTo>
                    <a:pt x="535" y="169"/>
                  </a:lnTo>
                  <a:lnTo>
                    <a:pt x="497" y="152"/>
                  </a:lnTo>
                  <a:lnTo>
                    <a:pt x="458" y="137"/>
                  </a:lnTo>
                  <a:lnTo>
                    <a:pt x="418" y="121"/>
                  </a:lnTo>
                  <a:lnTo>
                    <a:pt x="376" y="107"/>
                  </a:lnTo>
                  <a:lnTo>
                    <a:pt x="332" y="93"/>
                  </a:lnTo>
                  <a:lnTo>
                    <a:pt x="287" y="80"/>
                  </a:lnTo>
                  <a:lnTo>
                    <a:pt x="240" y="68"/>
                  </a:lnTo>
                  <a:lnTo>
                    <a:pt x="194" y="56"/>
                  </a:lnTo>
                  <a:lnTo>
                    <a:pt x="146" y="45"/>
                  </a:lnTo>
                  <a:lnTo>
                    <a:pt x="98" y="36"/>
                  </a:lnTo>
                  <a:lnTo>
                    <a:pt x="49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0"/>
                  </a:lnTo>
                  <a:lnTo>
                    <a:pt x="55" y="8"/>
                  </a:lnTo>
                  <a:lnTo>
                    <a:pt x="106" y="18"/>
                  </a:lnTo>
                  <a:lnTo>
                    <a:pt x="155" y="27"/>
                  </a:lnTo>
                  <a:lnTo>
                    <a:pt x="204" y="38"/>
                  </a:lnTo>
                  <a:lnTo>
                    <a:pt x="251" y="50"/>
                  </a:lnTo>
                  <a:lnTo>
                    <a:pt x="296" y="62"/>
                  </a:lnTo>
                  <a:lnTo>
                    <a:pt x="340" y="75"/>
                  </a:lnTo>
                  <a:lnTo>
                    <a:pt x="382" y="89"/>
                  </a:lnTo>
                  <a:lnTo>
                    <a:pt x="422" y="104"/>
                  </a:lnTo>
                  <a:lnTo>
                    <a:pt x="462" y="118"/>
                  </a:lnTo>
                  <a:lnTo>
                    <a:pt x="499" y="135"/>
                  </a:lnTo>
                  <a:lnTo>
                    <a:pt x="533" y="150"/>
                  </a:lnTo>
                  <a:lnTo>
                    <a:pt x="565" y="168"/>
                  </a:lnTo>
                  <a:lnTo>
                    <a:pt x="596" y="185"/>
                  </a:lnTo>
                  <a:lnTo>
                    <a:pt x="624" y="202"/>
                  </a:lnTo>
                  <a:lnTo>
                    <a:pt x="650" y="221"/>
                  </a:lnTo>
                  <a:lnTo>
                    <a:pt x="654" y="225"/>
                  </a:lnTo>
                  <a:lnTo>
                    <a:pt x="658" y="230"/>
                  </a:lnTo>
                  <a:lnTo>
                    <a:pt x="662" y="235"/>
                  </a:lnTo>
                  <a:lnTo>
                    <a:pt x="665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9" name="Freeform 114"/>
            <p:cNvSpPr>
              <a:spLocks/>
            </p:cNvSpPr>
            <p:nvPr/>
          </p:nvSpPr>
          <p:spPr bwMode="auto">
            <a:xfrm>
              <a:off x="5075" y="1283"/>
              <a:ext cx="21" cy="123"/>
            </a:xfrm>
            <a:custGeom>
              <a:avLst/>
              <a:gdLst>
                <a:gd name="T0" fmla="*/ 1 w 65"/>
                <a:gd name="T1" fmla="*/ 0 h 371"/>
                <a:gd name="T2" fmla="*/ 4 w 65"/>
                <a:gd name="T3" fmla="*/ 0 h 371"/>
                <a:gd name="T4" fmla="*/ 4 w 65"/>
                <a:gd name="T5" fmla="*/ 0 h 371"/>
                <a:gd name="T6" fmla="*/ 5 w 65"/>
                <a:gd name="T7" fmla="*/ 0 h 371"/>
                <a:gd name="T8" fmla="*/ 5 w 65"/>
                <a:gd name="T9" fmla="*/ 1 h 371"/>
                <a:gd name="T10" fmla="*/ 5 w 65"/>
                <a:gd name="T11" fmla="*/ 1 h 371"/>
                <a:gd name="T12" fmla="*/ 7 w 65"/>
                <a:gd name="T13" fmla="*/ 38 h 371"/>
                <a:gd name="T14" fmla="*/ 7 w 65"/>
                <a:gd name="T15" fmla="*/ 38 h 371"/>
                <a:gd name="T16" fmla="*/ 6 w 65"/>
                <a:gd name="T17" fmla="*/ 38 h 371"/>
                <a:gd name="T18" fmla="*/ 6 w 65"/>
                <a:gd name="T19" fmla="*/ 38 h 371"/>
                <a:gd name="T20" fmla="*/ 5 w 65"/>
                <a:gd name="T21" fmla="*/ 39 h 371"/>
                <a:gd name="T22" fmla="*/ 5 w 65"/>
                <a:gd name="T23" fmla="*/ 39 h 371"/>
                <a:gd name="T24" fmla="*/ 4 w 65"/>
                <a:gd name="T25" fmla="*/ 39 h 371"/>
                <a:gd name="T26" fmla="*/ 4 w 65"/>
                <a:gd name="T27" fmla="*/ 40 h 371"/>
                <a:gd name="T28" fmla="*/ 3 w 65"/>
                <a:gd name="T29" fmla="*/ 40 h 371"/>
                <a:gd name="T30" fmla="*/ 2 w 65"/>
                <a:gd name="T31" fmla="*/ 41 h 371"/>
                <a:gd name="T32" fmla="*/ 0 w 65"/>
                <a:gd name="T33" fmla="*/ 1 h 371"/>
                <a:gd name="T34" fmla="*/ 0 w 65"/>
                <a:gd name="T35" fmla="*/ 1 h 371"/>
                <a:gd name="T36" fmla="*/ 0 w 65"/>
                <a:gd name="T37" fmla="*/ 0 h 371"/>
                <a:gd name="T38" fmla="*/ 1 w 65"/>
                <a:gd name="T39" fmla="*/ 0 h 371"/>
                <a:gd name="T40" fmla="*/ 1 w 65"/>
                <a:gd name="T41" fmla="*/ 0 h 3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71"/>
                <a:gd name="T65" fmla="*/ 65 w 65"/>
                <a:gd name="T66" fmla="*/ 371 h 3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71">
                  <a:moveTo>
                    <a:pt x="12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7" y="13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57" y="350"/>
                  </a:lnTo>
                  <a:lnTo>
                    <a:pt x="52" y="353"/>
                  </a:lnTo>
                  <a:lnTo>
                    <a:pt x="46" y="357"/>
                  </a:lnTo>
                  <a:lnTo>
                    <a:pt x="40" y="360"/>
                  </a:lnTo>
                  <a:lnTo>
                    <a:pt x="34" y="364"/>
                  </a:lnTo>
                  <a:lnTo>
                    <a:pt x="27" y="368"/>
                  </a:lnTo>
                  <a:lnTo>
                    <a:pt x="20" y="371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0" name="Freeform 115"/>
            <p:cNvSpPr>
              <a:spLocks/>
            </p:cNvSpPr>
            <p:nvPr/>
          </p:nvSpPr>
          <p:spPr bwMode="auto">
            <a:xfrm>
              <a:off x="4941" y="1392"/>
              <a:ext cx="110" cy="30"/>
            </a:xfrm>
            <a:custGeom>
              <a:avLst/>
              <a:gdLst>
                <a:gd name="T0" fmla="*/ 4 w 331"/>
                <a:gd name="T1" fmla="*/ 9 h 92"/>
                <a:gd name="T2" fmla="*/ 4 w 331"/>
                <a:gd name="T3" fmla="*/ 9 h 92"/>
                <a:gd name="T4" fmla="*/ 4 w 331"/>
                <a:gd name="T5" fmla="*/ 8 h 92"/>
                <a:gd name="T6" fmla="*/ 3 w 331"/>
                <a:gd name="T7" fmla="*/ 8 h 92"/>
                <a:gd name="T8" fmla="*/ 3 w 331"/>
                <a:gd name="T9" fmla="*/ 7 h 92"/>
                <a:gd name="T10" fmla="*/ 2 w 331"/>
                <a:gd name="T11" fmla="*/ 6 h 92"/>
                <a:gd name="T12" fmla="*/ 1 w 331"/>
                <a:gd name="T13" fmla="*/ 5 h 92"/>
                <a:gd name="T14" fmla="*/ 1 w 331"/>
                <a:gd name="T15" fmla="*/ 4 h 92"/>
                <a:gd name="T16" fmla="*/ 0 w 331"/>
                <a:gd name="T17" fmla="*/ 3 h 92"/>
                <a:gd name="T18" fmla="*/ 0 w 331"/>
                <a:gd name="T19" fmla="*/ 2 h 92"/>
                <a:gd name="T20" fmla="*/ 32 w 331"/>
                <a:gd name="T21" fmla="*/ 0 h 92"/>
                <a:gd name="T22" fmla="*/ 37 w 331"/>
                <a:gd name="T23" fmla="*/ 8 h 92"/>
                <a:gd name="T24" fmla="*/ 35 w 331"/>
                <a:gd name="T25" fmla="*/ 8 h 92"/>
                <a:gd name="T26" fmla="*/ 34 w 331"/>
                <a:gd name="T27" fmla="*/ 8 h 92"/>
                <a:gd name="T28" fmla="*/ 33 w 331"/>
                <a:gd name="T29" fmla="*/ 8 h 92"/>
                <a:gd name="T30" fmla="*/ 31 w 331"/>
                <a:gd name="T31" fmla="*/ 8 h 92"/>
                <a:gd name="T32" fmla="*/ 30 w 331"/>
                <a:gd name="T33" fmla="*/ 9 h 92"/>
                <a:gd name="T34" fmla="*/ 28 w 331"/>
                <a:gd name="T35" fmla="*/ 9 h 92"/>
                <a:gd name="T36" fmla="*/ 27 w 331"/>
                <a:gd name="T37" fmla="*/ 9 h 92"/>
                <a:gd name="T38" fmla="*/ 25 w 331"/>
                <a:gd name="T39" fmla="*/ 9 h 92"/>
                <a:gd name="T40" fmla="*/ 24 w 331"/>
                <a:gd name="T41" fmla="*/ 9 h 92"/>
                <a:gd name="T42" fmla="*/ 22 w 331"/>
                <a:gd name="T43" fmla="*/ 9 h 92"/>
                <a:gd name="T44" fmla="*/ 21 w 331"/>
                <a:gd name="T45" fmla="*/ 9 h 92"/>
                <a:gd name="T46" fmla="*/ 19 w 331"/>
                <a:gd name="T47" fmla="*/ 10 h 92"/>
                <a:gd name="T48" fmla="*/ 18 w 331"/>
                <a:gd name="T49" fmla="*/ 10 h 92"/>
                <a:gd name="T50" fmla="*/ 16 w 331"/>
                <a:gd name="T51" fmla="*/ 10 h 92"/>
                <a:gd name="T52" fmla="*/ 14 w 331"/>
                <a:gd name="T53" fmla="*/ 10 h 92"/>
                <a:gd name="T54" fmla="*/ 13 w 331"/>
                <a:gd name="T55" fmla="*/ 10 h 92"/>
                <a:gd name="T56" fmla="*/ 11 w 331"/>
                <a:gd name="T57" fmla="*/ 10 h 92"/>
                <a:gd name="T58" fmla="*/ 10 w 331"/>
                <a:gd name="T59" fmla="*/ 10 h 92"/>
                <a:gd name="T60" fmla="*/ 9 w 331"/>
                <a:gd name="T61" fmla="*/ 10 h 92"/>
                <a:gd name="T62" fmla="*/ 8 w 331"/>
                <a:gd name="T63" fmla="*/ 10 h 92"/>
                <a:gd name="T64" fmla="*/ 7 w 331"/>
                <a:gd name="T65" fmla="*/ 10 h 92"/>
                <a:gd name="T66" fmla="*/ 6 w 331"/>
                <a:gd name="T67" fmla="*/ 10 h 92"/>
                <a:gd name="T68" fmla="*/ 5 w 331"/>
                <a:gd name="T69" fmla="*/ 9 h 92"/>
                <a:gd name="T70" fmla="*/ 4 w 331"/>
                <a:gd name="T71" fmla="*/ 9 h 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92"/>
                <a:gd name="T110" fmla="*/ 331 w 331"/>
                <a:gd name="T111" fmla="*/ 92 h 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92">
                  <a:moveTo>
                    <a:pt x="40" y="89"/>
                  </a:moveTo>
                  <a:lnTo>
                    <a:pt x="37" y="85"/>
                  </a:lnTo>
                  <a:lnTo>
                    <a:pt x="33" y="79"/>
                  </a:lnTo>
                  <a:lnTo>
                    <a:pt x="30" y="72"/>
                  </a:lnTo>
                  <a:lnTo>
                    <a:pt x="25" y="64"/>
                  </a:lnTo>
                  <a:lnTo>
                    <a:pt x="19" y="56"/>
                  </a:lnTo>
                  <a:lnTo>
                    <a:pt x="13" y="48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287" y="0"/>
                  </a:lnTo>
                  <a:lnTo>
                    <a:pt x="331" y="72"/>
                  </a:lnTo>
                  <a:lnTo>
                    <a:pt x="319" y="74"/>
                  </a:lnTo>
                  <a:lnTo>
                    <a:pt x="307" y="76"/>
                  </a:lnTo>
                  <a:lnTo>
                    <a:pt x="295" y="79"/>
                  </a:lnTo>
                  <a:lnTo>
                    <a:pt x="282" y="80"/>
                  </a:lnTo>
                  <a:lnTo>
                    <a:pt x="269" y="82"/>
                  </a:lnTo>
                  <a:lnTo>
                    <a:pt x="256" y="83"/>
                  </a:lnTo>
                  <a:lnTo>
                    <a:pt x="243" y="85"/>
                  </a:lnTo>
                  <a:lnTo>
                    <a:pt x="229" y="87"/>
                  </a:lnTo>
                  <a:lnTo>
                    <a:pt x="215" y="88"/>
                  </a:lnTo>
                  <a:lnTo>
                    <a:pt x="201" y="89"/>
                  </a:lnTo>
                  <a:lnTo>
                    <a:pt x="187" y="89"/>
                  </a:lnTo>
                  <a:lnTo>
                    <a:pt x="172" y="91"/>
                  </a:lnTo>
                  <a:lnTo>
                    <a:pt x="158" y="91"/>
                  </a:lnTo>
                  <a:lnTo>
                    <a:pt x="143" y="92"/>
                  </a:lnTo>
                  <a:lnTo>
                    <a:pt x="128" y="92"/>
                  </a:lnTo>
                  <a:lnTo>
                    <a:pt x="113" y="92"/>
                  </a:lnTo>
                  <a:lnTo>
                    <a:pt x="103" y="92"/>
                  </a:lnTo>
                  <a:lnTo>
                    <a:pt x="94" y="92"/>
                  </a:lnTo>
                  <a:lnTo>
                    <a:pt x="84" y="92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1"/>
                  </a:lnTo>
                  <a:lnTo>
                    <a:pt x="49" y="89"/>
                  </a:lnTo>
                  <a:lnTo>
                    <a:pt x="40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1" name="Freeform 116"/>
            <p:cNvSpPr>
              <a:spLocks/>
            </p:cNvSpPr>
            <p:nvPr/>
          </p:nvSpPr>
          <p:spPr bwMode="auto">
            <a:xfrm>
              <a:off x="4922" y="1204"/>
              <a:ext cx="138" cy="140"/>
            </a:xfrm>
            <a:custGeom>
              <a:avLst/>
              <a:gdLst>
                <a:gd name="T0" fmla="*/ 24 w 414"/>
                <a:gd name="T1" fmla="*/ 0 h 420"/>
                <a:gd name="T2" fmla="*/ 28 w 414"/>
                <a:gd name="T3" fmla="*/ 1 h 420"/>
                <a:gd name="T4" fmla="*/ 33 w 414"/>
                <a:gd name="T5" fmla="*/ 3 h 420"/>
                <a:gd name="T6" fmla="*/ 36 w 414"/>
                <a:gd name="T7" fmla="*/ 5 h 420"/>
                <a:gd name="T8" fmla="*/ 40 w 414"/>
                <a:gd name="T9" fmla="*/ 9 h 420"/>
                <a:gd name="T10" fmla="*/ 43 w 414"/>
                <a:gd name="T11" fmla="*/ 12 h 420"/>
                <a:gd name="T12" fmla="*/ 45 w 414"/>
                <a:gd name="T13" fmla="*/ 17 h 420"/>
                <a:gd name="T14" fmla="*/ 46 w 414"/>
                <a:gd name="T15" fmla="*/ 21 h 420"/>
                <a:gd name="T16" fmla="*/ 46 w 414"/>
                <a:gd name="T17" fmla="*/ 26 h 420"/>
                <a:gd name="T18" fmla="*/ 44 w 414"/>
                <a:gd name="T19" fmla="*/ 33 h 420"/>
                <a:gd name="T20" fmla="*/ 42 w 414"/>
                <a:gd name="T21" fmla="*/ 39 h 420"/>
                <a:gd name="T22" fmla="*/ 38 w 414"/>
                <a:gd name="T23" fmla="*/ 44 h 420"/>
                <a:gd name="T24" fmla="*/ 35 w 414"/>
                <a:gd name="T25" fmla="*/ 46 h 420"/>
                <a:gd name="T26" fmla="*/ 34 w 414"/>
                <a:gd name="T27" fmla="*/ 47 h 420"/>
                <a:gd name="T28" fmla="*/ 32 w 414"/>
                <a:gd name="T29" fmla="*/ 47 h 420"/>
                <a:gd name="T30" fmla="*/ 31 w 414"/>
                <a:gd name="T31" fmla="*/ 46 h 420"/>
                <a:gd name="T32" fmla="*/ 28 w 414"/>
                <a:gd name="T33" fmla="*/ 44 h 420"/>
                <a:gd name="T34" fmla="*/ 24 w 414"/>
                <a:gd name="T35" fmla="*/ 38 h 420"/>
                <a:gd name="T36" fmla="*/ 22 w 414"/>
                <a:gd name="T37" fmla="*/ 31 h 420"/>
                <a:gd name="T38" fmla="*/ 21 w 414"/>
                <a:gd name="T39" fmla="*/ 27 h 420"/>
                <a:gd name="T40" fmla="*/ 21 w 414"/>
                <a:gd name="T41" fmla="*/ 25 h 420"/>
                <a:gd name="T42" fmla="*/ 20 w 414"/>
                <a:gd name="T43" fmla="*/ 22 h 420"/>
                <a:gd name="T44" fmla="*/ 18 w 414"/>
                <a:gd name="T45" fmla="*/ 21 h 420"/>
                <a:gd name="T46" fmla="*/ 17 w 414"/>
                <a:gd name="T47" fmla="*/ 20 h 420"/>
                <a:gd name="T48" fmla="*/ 16 w 414"/>
                <a:gd name="T49" fmla="*/ 19 h 420"/>
                <a:gd name="T50" fmla="*/ 15 w 414"/>
                <a:gd name="T51" fmla="*/ 19 h 420"/>
                <a:gd name="T52" fmla="*/ 0 w 414"/>
                <a:gd name="T53" fmla="*/ 19 h 420"/>
                <a:gd name="T54" fmla="*/ 1 w 414"/>
                <a:gd name="T55" fmla="*/ 15 h 420"/>
                <a:gd name="T56" fmla="*/ 2 w 414"/>
                <a:gd name="T57" fmla="*/ 12 h 420"/>
                <a:gd name="T58" fmla="*/ 4 w 414"/>
                <a:gd name="T59" fmla="*/ 8 h 420"/>
                <a:gd name="T60" fmla="*/ 7 w 414"/>
                <a:gd name="T61" fmla="*/ 5 h 420"/>
                <a:gd name="T62" fmla="*/ 10 w 414"/>
                <a:gd name="T63" fmla="*/ 3 h 420"/>
                <a:gd name="T64" fmla="*/ 14 w 414"/>
                <a:gd name="T65" fmla="*/ 1 h 420"/>
                <a:gd name="T66" fmla="*/ 17 w 414"/>
                <a:gd name="T67" fmla="*/ 0 h 420"/>
                <a:gd name="T68" fmla="*/ 22 w 414"/>
                <a:gd name="T69" fmla="*/ 0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420"/>
                <a:gd name="T107" fmla="*/ 414 w 414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420">
                  <a:moveTo>
                    <a:pt x="194" y="0"/>
                  </a:moveTo>
                  <a:lnTo>
                    <a:pt x="215" y="1"/>
                  </a:lnTo>
                  <a:lnTo>
                    <a:pt x="235" y="4"/>
                  </a:lnTo>
                  <a:lnTo>
                    <a:pt x="256" y="9"/>
                  </a:lnTo>
                  <a:lnTo>
                    <a:pt x="275" y="17"/>
                  </a:lnTo>
                  <a:lnTo>
                    <a:pt x="294" y="25"/>
                  </a:lnTo>
                  <a:lnTo>
                    <a:pt x="312" y="36"/>
                  </a:lnTo>
                  <a:lnTo>
                    <a:pt x="328" y="48"/>
                  </a:lnTo>
                  <a:lnTo>
                    <a:pt x="345" y="62"/>
                  </a:lnTo>
                  <a:lnTo>
                    <a:pt x="359" y="77"/>
                  </a:lnTo>
                  <a:lnTo>
                    <a:pt x="372" y="94"/>
                  </a:lnTo>
                  <a:lnTo>
                    <a:pt x="384" y="111"/>
                  </a:lnTo>
                  <a:lnTo>
                    <a:pt x="394" y="130"/>
                  </a:lnTo>
                  <a:lnTo>
                    <a:pt x="402" y="149"/>
                  </a:lnTo>
                  <a:lnTo>
                    <a:pt x="408" y="168"/>
                  </a:lnTo>
                  <a:lnTo>
                    <a:pt x="412" y="188"/>
                  </a:lnTo>
                  <a:lnTo>
                    <a:pt x="414" y="208"/>
                  </a:lnTo>
                  <a:lnTo>
                    <a:pt x="413" y="237"/>
                  </a:lnTo>
                  <a:lnTo>
                    <a:pt x="408" y="268"/>
                  </a:lnTo>
                  <a:lnTo>
                    <a:pt x="400" y="298"/>
                  </a:lnTo>
                  <a:lnTo>
                    <a:pt x="389" y="326"/>
                  </a:lnTo>
                  <a:lnTo>
                    <a:pt x="375" y="354"/>
                  </a:lnTo>
                  <a:lnTo>
                    <a:pt x="359" y="377"/>
                  </a:lnTo>
                  <a:lnTo>
                    <a:pt x="341" y="398"/>
                  </a:lnTo>
                  <a:lnTo>
                    <a:pt x="322" y="412"/>
                  </a:lnTo>
                  <a:lnTo>
                    <a:pt x="315" y="416"/>
                  </a:lnTo>
                  <a:lnTo>
                    <a:pt x="309" y="418"/>
                  </a:lnTo>
                  <a:lnTo>
                    <a:pt x="303" y="419"/>
                  </a:lnTo>
                  <a:lnTo>
                    <a:pt x="297" y="420"/>
                  </a:lnTo>
                  <a:lnTo>
                    <a:pt x="290" y="420"/>
                  </a:lnTo>
                  <a:lnTo>
                    <a:pt x="284" y="419"/>
                  </a:lnTo>
                  <a:lnTo>
                    <a:pt x="278" y="417"/>
                  </a:lnTo>
                  <a:lnTo>
                    <a:pt x="272" y="414"/>
                  </a:lnTo>
                  <a:lnTo>
                    <a:pt x="249" y="395"/>
                  </a:lnTo>
                  <a:lnTo>
                    <a:pt x="230" y="369"/>
                  </a:lnTo>
                  <a:lnTo>
                    <a:pt x="215" y="339"/>
                  </a:lnTo>
                  <a:lnTo>
                    <a:pt x="206" y="310"/>
                  </a:lnTo>
                  <a:lnTo>
                    <a:pt x="199" y="281"/>
                  </a:lnTo>
                  <a:lnTo>
                    <a:pt x="194" y="257"/>
                  </a:lnTo>
                  <a:lnTo>
                    <a:pt x="191" y="241"/>
                  </a:lnTo>
                  <a:lnTo>
                    <a:pt x="191" y="235"/>
                  </a:lnTo>
                  <a:lnTo>
                    <a:pt x="189" y="223"/>
                  </a:lnTo>
                  <a:lnTo>
                    <a:pt x="186" y="211"/>
                  </a:lnTo>
                  <a:lnTo>
                    <a:pt x="180" y="200"/>
                  </a:lnTo>
                  <a:lnTo>
                    <a:pt x="171" y="191"/>
                  </a:lnTo>
                  <a:lnTo>
                    <a:pt x="166" y="187"/>
                  </a:lnTo>
                  <a:lnTo>
                    <a:pt x="161" y="183"/>
                  </a:lnTo>
                  <a:lnTo>
                    <a:pt x="156" y="180"/>
                  </a:lnTo>
                  <a:lnTo>
                    <a:pt x="150" y="177"/>
                  </a:lnTo>
                  <a:lnTo>
                    <a:pt x="145" y="175"/>
                  </a:lnTo>
                  <a:lnTo>
                    <a:pt x="139" y="174"/>
                  </a:lnTo>
                  <a:lnTo>
                    <a:pt x="133" y="173"/>
                  </a:lnTo>
                  <a:lnTo>
                    <a:pt x="127" y="173"/>
                  </a:lnTo>
                  <a:lnTo>
                    <a:pt x="0" y="173"/>
                  </a:lnTo>
                  <a:lnTo>
                    <a:pt x="3" y="155"/>
                  </a:lnTo>
                  <a:lnTo>
                    <a:pt x="7" y="137"/>
                  </a:lnTo>
                  <a:lnTo>
                    <a:pt x="13" y="120"/>
                  </a:lnTo>
                  <a:lnTo>
                    <a:pt x="21" y="104"/>
                  </a:lnTo>
                  <a:lnTo>
                    <a:pt x="30" y="89"/>
                  </a:lnTo>
                  <a:lnTo>
                    <a:pt x="40" y="75"/>
                  </a:lnTo>
                  <a:lnTo>
                    <a:pt x="51" y="62"/>
                  </a:lnTo>
                  <a:lnTo>
                    <a:pt x="63" y="49"/>
                  </a:lnTo>
                  <a:lnTo>
                    <a:pt x="77" y="38"/>
                  </a:lnTo>
                  <a:lnTo>
                    <a:pt x="92" y="29"/>
                  </a:lnTo>
                  <a:lnTo>
                    <a:pt x="107" y="20"/>
                  </a:lnTo>
                  <a:lnTo>
                    <a:pt x="122" y="13"/>
                  </a:lnTo>
                  <a:lnTo>
                    <a:pt x="139" y="7"/>
                  </a:lnTo>
                  <a:lnTo>
                    <a:pt x="157" y="4"/>
                  </a:lnTo>
                  <a:lnTo>
                    <a:pt x="175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2" name="Freeform 117"/>
            <p:cNvSpPr>
              <a:spLocks/>
            </p:cNvSpPr>
            <p:nvPr/>
          </p:nvSpPr>
          <p:spPr bwMode="auto">
            <a:xfrm>
              <a:off x="4865" y="1273"/>
              <a:ext cx="168" cy="116"/>
            </a:xfrm>
            <a:custGeom>
              <a:avLst/>
              <a:gdLst>
                <a:gd name="T0" fmla="*/ 0 w 506"/>
                <a:gd name="T1" fmla="*/ 20 h 348"/>
                <a:gd name="T2" fmla="*/ 0 w 506"/>
                <a:gd name="T3" fmla="*/ 19 h 348"/>
                <a:gd name="T4" fmla="*/ 1 w 506"/>
                <a:gd name="T5" fmla="*/ 18 h 348"/>
                <a:gd name="T6" fmla="*/ 3 w 506"/>
                <a:gd name="T7" fmla="*/ 15 h 348"/>
                <a:gd name="T8" fmla="*/ 5 w 506"/>
                <a:gd name="T9" fmla="*/ 13 h 348"/>
                <a:gd name="T10" fmla="*/ 7 w 506"/>
                <a:gd name="T11" fmla="*/ 10 h 348"/>
                <a:gd name="T12" fmla="*/ 11 w 506"/>
                <a:gd name="T13" fmla="*/ 7 h 348"/>
                <a:gd name="T14" fmla="*/ 14 w 506"/>
                <a:gd name="T15" fmla="*/ 3 h 348"/>
                <a:gd name="T16" fmla="*/ 18 w 506"/>
                <a:gd name="T17" fmla="*/ 0 h 348"/>
                <a:gd name="T18" fmla="*/ 33 w 506"/>
                <a:gd name="T19" fmla="*/ 0 h 348"/>
                <a:gd name="T20" fmla="*/ 34 w 506"/>
                <a:gd name="T21" fmla="*/ 0 h 348"/>
                <a:gd name="T22" fmla="*/ 35 w 506"/>
                <a:gd name="T23" fmla="*/ 0 h 348"/>
                <a:gd name="T24" fmla="*/ 35 w 506"/>
                <a:gd name="T25" fmla="*/ 1 h 348"/>
                <a:gd name="T26" fmla="*/ 36 w 506"/>
                <a:gd name="T27" fmla="*/ 1 h 348"/>
                <a:gd name="T28" fmla="*/ 36 w 506"/>
                <a:gd name="T29" fmla="*/ 1 h 348"/>
                <a:gd name="T30" fmla="*/ 37 w 506"/>
                <a:gd name="T31" fmla="*/ 2 h 348"/>
                <a:gd name="T32" fmla="*/ 37 w 506"/>
                <a:gd name="T33" fmla="*/ 3 h 348"/>
                <a:gd name="T34" fmla="*/ 37 w 506"/>
                <a:gd name="T35" fmla="*/ 3 h 348"/>
                <a:gd name="T36" fmla="*/ 37 w 506"/>
                <a:gd name="T37" fmla="*/ 4 h 348"/>
                <a:gd name="T38" fmla="*/ 37 w 506"/>
                <a:gd name="T39" fmla="*/ 6 h 348"/>
                <a:gd name="T40" fmla="*/ 38 w 506"/>
                <a:gd name="T41" fmla="*/ 9 h 348"/>
                <a:gd name="T42" fmla="*/ 39 w 506"/>
                <a:gd name="T43" fmla="*/ 13 h 348"/>
                <a:gd name="T44" fmla="*/ 40 w 506"/>
                <a:gd name="T45" fmla="*/ 17 h 348"/>
                <a:gd name="T46" fmla="*/ 42 w 506"/>
                <a:gd name="T47" fmla="*/ 20 h 348"/>
                <a:gd name="T48" fmla="*/ 44 w 506"/>
                <a:gd name="T49" fmla="*/ 24 h 348"/>
                <a:gd name="T50" fmla="*/ 47 w 506"/>
                <a:gd name="T51" fmla="*/ 26 h 348"/>
                <a:gd name="T52" fmla="*/ 48 w 506"/>
                <a:gd name="T53" fmla="*/ 27 h 348"/>
                <a:gd name="T54" fmla="*/ 49 w 506"/>
                <a:gd name="T55" fmla="*/ 27 h 348"/>
                <a:gd name="T56" fmla="*/ 50 w 506"/>
                <a:gd name="T57" fmla="*/ 27 h 348"/>
                <a:gd name="T58" fmla="*/ 51 w 506"/>
                <a:gd name="T59" fmla="*/ 27 h 348"/>
                <a:gd name="T60" fmla="*/ 52 w 506"/>
                <a:gd name="T61" fmla="*/ 27 h 348"/>
                <a:gd name="T62" fmla="*/ 53 w 506"/>
                <a:gd name="T63" fmla="*/ 27 h 348"/>
                <a:gd name="T64" fmla="*/ 54 w 506"/>
                <a:gd name="T65" fmla="*/ 27 h 348"/>
                <a:gd name="T66" fmla="*/ 55 w 506"/>
                <a:gd name="T67" fmla="*/ 27 h 348"/>
                <a:gd name="T68" fmla="*/ 56 w 506"/>
                <a:gd name="T69" fmla="*/ 36 h 348"/>
                <a:gd name="T70" fmla="*/ 25 w 506"/>
                <a:gd name="T71" fmla="*/ 39 h 348"/>
                <a:gd name="T72" fmla="*/ 23 w 506"/>
                <a:gd name="T73" fmla="*/ 24 h 348"/>
                <a:gd name="T74" fmla="*/ 22 w 506"/>
                <a:gd name="T75" fmla="*/ 24 h 348"/>
                <a:gd name="T76" fmla="*/ 22 w 506"/>
                <a:gd name="T77" fmla="*/ 24 h 348"/>
                <a:gd name="T78" fmla="*/ 21 w 506"/>
                <a:gd name="T79" fmla="*/ 24 h 348"/>
                <a:gd name="T80" fmla="*/ 20 w 506"/>
                <a:gd name="T81" fmla="*/ 24 h 348"/>
                <a:gd name="T82" fmla="*/ 19 w 506"/>
                <a:gd name="T83" fmla="*/ 24 h 348"/>
                <a:gd name="T84" fmla="*/ 18 w 506"/>
                <a:gd name="T85" fmla="*/ 24 h 348"/>
                <a:gd name="T86" fmla="*/ 17 w 506"/>
                <a:gd name="T87" fmla="*/ 24 h 348"/>
                <a:gd name="T88" fmla="*/ 15 w 506"/>
                <a:gd name="T89" fmla="*/ 24 h 348"/>
                <a:gd name="T90" fmla="*/ 13 w 506"/>
                <a:gd name="T91" fmla="*/ 24 h 348"/>
                <a:gd name="T92" fmla="*/ 12 w 506"/>
                <a:gd name="T93" fmla="*/ 23 h 348"/>
                <a:gd name="T94" fmla="*/ 10 w 506"/>
                <a:gd name="T95" fmla="*/ 23 h 348"/>
                <a:gd name="T96" fmla="*/ 8 w 506"/>
                <a:gd name="T97" fmla="*/ 23 h 348"/>
                <a:gd name="T98" fmla="*/ 6 w 506"/>
                <a:gd name="T99" fmla="*/ 22 h 348"/>
                <a:gd name="T100" fmla="*/ 5 w 506"/>
                <a:gd name="T101" fmla="*/ 22 h 348"/>
                <a:gd name="T102" fmla="*/ 3 w 506"/>
                <a:gd name="T103" fmla="*/ 22 h 348"/>
                <a:gd name="T104" fmla="*/ 1 w 506"/>
                <a:gd name="T105" fmla="*/ 21 h 348"/>
                <a:gd name="T106" fmla="*/ 0 w 506"/>
                <a:gd name="T107" fmla="*/ 20 h 348"/>
                <a:gd name="T108" fmla="*/ 0 w 506"/>
                <a:gd name="T109" fmla="*/ 20 h 348"/>
                <a:gd name="T110" fmla="*/ 0 w 506"/>
                <a:gd name="T111" fmla="*/ 20 h 348"/>
                <a:gd name="T112" fmla="*/ 0 w 506"/>
                <a:gd name="T113" fmla="*/ 20 h 348"/>
                <a:gd name="T114" fmla="*/ 0 w 506"/>
                <a:gd name="T115" fmla="*/ 20 h 3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06"/>
                <a:gd name="T175" fmla="*/ 0 h 348"/>
                <a:gd name="T176" fmla="*/ 506 w 506"/>
                <a:gd name="T177" fmla="*/ 348 h 3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06" h="348">
                  <a:moveTo>
                    <a:pt x="0" y="183"/>
                  </a:moveTo>
                  <a:lnTo>
                    <a:pt x="2" y="174"/>
                  </a:lnTo>
                  <a:lnTo>
                    <a:pt x="9" y="158"/>
                  </a:lnTo>
                  <a:lnTo>
                    <a:pt x="23" y="138"/>
                  </a:lnTo>
                  <a:lnTo>
                    <a:pt x="43" y="114"/>
                  </a:lnTo>
                  <a:lnTo>
                    <a:pt x="67" y="88"/>
                  </a:lnTo>
                  <a:lnTo>
                    <a:pt x="96" y="59"/>
                  </a:lnTo>
                  <a:lnTo>
                    <a:pt x="128" y="30"/>
                  </a:lnTo>
                  <a:lnTo>
                    <a:pt x="161" y="0"/>
                  </a:lnTo>
                  <a:lnTo>
                    <a:pt x="301" y="0"/>
                  </a:lnTo>
                  <a:lnTo>
                    <a:pt x="307" y="1"/>
                  </a:lnTo>
                  <a:lnTo>
                    <a:pt x="313" y="2"/>
                  </a:lnTo>
                  <a:lnTo>
                    <a:pt x="318" y="5"/>
                  </a:lnTo>
                  <a:lnTo>
                    <a:pt x="323" y="8"/>
                  </a:lnTo>
                  <a:lnTo>
                    <a:pt x="326" y="13"/>
                  </a:lnTo>
                  <a:lnTo>
                    <a:pt x="330" y="18"/>
                  </a:lnTo>
                  <a:lnTo>
                    <a:pt x="331" y="24"/>
                  </a:lnTo>
                  <a:lnTo>
                    <a:pt x="332" y="30"/>
                  </a:lnTo>
                  <a:lnTo>
                    <a:pt x="334" y="38"/>
                  </a:lnTo>
                  <a:lnTo>
                    <a:pt x="336" y="58"/>
                  </a:lnTo>
                  <a:lnTo>
                    <a:pt x="341" y="84"/>
                  </a:lnTo>
                  <a:lnTo>
                    <a:pt x="349" y="117"/>
                  </a:lnTo>
                  <a:lnTo>
                    <a:pt x="361" y="150"/>
                  </a:lnTo>
                  <a:lnTo>
                    <a:pt x="379" y="183"/>
                  </a:lnTo>
                  <a:lnTo>
                    <a:pt x="401" y="213"/>
                  </a:lnTo>
                  <a:lnTo>
                    <a:pt x="431" y="236"/>
                  </a:lnTo>
                  <a:lnTo>
                    <a:pt x="439" y="239"/>
                  </a:lnTo>
                  <a:lnTo>
                    <a:pt x="448" y="243"/>
                  </a:lnTo>
                  <a:lnTo>
                    <a:pt x="455" y="245"/>
                  </a:lnTo>
                  <a:lnTo>
                    <a:pt x="463" y="246"/>
                  </a:lnTo>
                  <a:lnTo>
                    <a:pt x="472" y="246"/>
                  </a:lnTo>
                  <a:lnTo>
                    <a:pt x="480" y="246"/>
                  </a:lnTo>
                  <a:lnTo>
                    <a:pt x="488" y="244"/>
                  </a:lnTo>
                  <a:lnTo>
                    <a:pt x="497" y="242"/>
                  </a:lnTo>
                  <a:lnTo>
                    <a:pt x="506" y="326"/>
                  </a:lnTo>
                  <a:lnTo>
                    <a:pt x="228" y="348"/>
                  </a:lnTo>
                  <a:lnTo>
                    <a:pt x="212" y="218"/>
                  </a:lnTo>
                  <a:lnTo>
                    <a:pt x="198" y="218"/>
                  </a:lnTo>
                  <a:lnTo>
                    <a:pt x="197" y="218"/>
                  </a:lnTo>
                  <a:lnTo>
                    <a:pt x="192" y="218"/>
                  </a:lnTo>
                  <a:lnTo>
                    <a:pt x="185" y="217"/>
                  </a:lnTo>
                  <a:lnTo>
                    <a:pt x="175" y="217"/>
                  </a:lnTo>
                  <a:lnTo>
                    <a:pt x="163" y="215"/>
                  </a:lnTo>
                  <a:lnTo>
                    <a:pt x="150" y="214"/>
                  </a:lnTo>
                  <a:lnTo>
                    <a:pt x="136" y="213"/>
                  </a:lnTo>
                  <a:lnTo>
                    <a:pt x="121" y="212"/>
                  </a:lnTo>
                  <a:lnTo>
                    <a:pt x="105" y="209"/>
                  </a:lnTo>
                  <a:lnTo>
                    <a:pt x="88" y="207"/>
                  </a:lnTo>
                  <a:lnTo>
                    <a:pt x="72" y="205"/>
                  </a:lnTo>
                  <a:lnTo>
                    <a:pt x="56" y="201"/>
                  </a:lnTo>
                  <a:lnTo>
                    <a:pt x="41" y="197"/>
                  </a:lnTo>
                  <a:lnTo>
                    <a:pt x="27" y="194"/>
                  </a:lnTo>
                  <a:lnTo>
                    <a:pt x="13" y="189"/>
                  </a:lnTo>
                  <a:lnTo>
                    <a:pt x="2" y="184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3" name="Freeform 118"/>
            <p:cNvSpPr>
              <a:spLocks/>
            </p:cNvSpPr>
            <p:nvPr/>
          </p:nvSpPr>
          <p:spPr bwMode="auto">
            <a:xfrm>
              <a:off x="4905" y="1404"/>
              <a:ext cx="37" cy="17"/>
            </a:xfrm>
            <a:custGeom>
              <a:avLst/>
              <a:gdLst>
                <a:gd name="T0" fmla="*/ 6 w 109"/>
                <a:gd name="T1" fmla="*/ 0 h 50"/>
                <a:gd name="T2" fmla="*/ 7 w 109"/>
                <a:gd name="T3" fmla="*/ 0 h 50"/>
                <a:gd name="T4" fmla="*/ 7 w 109"/>
                <a:gd name="T5" fmla="*/ 0 h 50"/>
                <a:gd name="T6" fmla="*/ 8 w 109"/>
                <a:gd name="T7" fmla="*/ 0 h 50"/>
                <a:gd name="T8" fmla="*/ 8 w 109"/>
                <a:gd name="T9" fmla="*/ 1 h 50"/>
                <a:gd name="T10" fmla="*/ 8 w 109"/>
                <a:gd name="T11" fmla="*/ 1 h 50"/>
                <a:gd name="T12" fmla="*/ 9 w 109"/>
                <a:gd name="T13" fmla="*/ 1 h 50"/>
                <a:gd name="T14" fmla="*/ 10 w 109"/>
                <a:gd name="T15" fmla="*/ 2 h 50"/>
                <a:gd name="T16" fmla="*/ 11 w 109"/>
                <a:gd name="T17" fmla="*/ 3 h 50"/>
                <a:gd name="T18" fmla="*/ 12 w 109"/>
                <a:gd name="T19" fmla="*/ 4 h 50"/>
                <a:gd name="T20" fmla="*/ 13 w 109"/>
                <a:gd name="T21" fmla="*/ 6 h 50"/>
                <a:gd name="T22" fmla="*/ 11 w 109"/>
                <a:gd name="T23" fmla="*/ 6 h 50"/>
                <a:gd name="T24" fmla="*/ 9 w 109"/>
                <a:gd name="T25" fmla="*/ 5 h 50"/>
                <a:gd name="T26" fmla="*/ 7 w 109"/>
                <a:gd name="T27" fmla="*/ 5 h 50"/>
                <a:gd name="T28" fmla="*/ 6 w 109"/>
                <a:gd name="T29" fmla="*/ 5 h 50"/>
                <a:gd name="T30" fmla="*/ 4 w 109"/>
                <a:gd name="T31" fmla="*/ 5 h 50"/>
                <a:gd name="T32" fmla="*/ 3 w 109"/>
                <a:gd name="T33" fmla="*/ 4 h 50"/>
                <a:gd name="T34" fmla="*/ 1 w 109"/>
                <a:gd name="T35" fmla="*/ 4 h 50"/>
                <a:gd name="T36" fmla="*/ 0 w 109"/>
                <a:gd name="T37" fmla="*/ 4 h 50"/>
                <a:gd name="T38" fmla="*/ 4 w 109"/>
                <a:gd name="T39" fmla="*/ 3 h 50"/>
                <a:gd name="T40" fmla="*/ 4 w 109"/>
                <a:gd name="T41" fmla="*/ 1 h 50"/>
                <a:gd name="T42" fmla="*/ 4 w 109"/>
                <a:gd name="T43" fmla="*/ 1 h 50"/>
                <a:gd name="T44" fmla="*/ 4 w 109"/>
                <a:gd name="T45" fmla="*/ 1 h 50"/>
                <a:gd name="T46" fmla="*/ 5 w 109"/>
                <a:gd name="T47" fmla="*/ 0 h 50"/>
                <a:gd name="T48" fmla="*/ 6 w 109"/>
                <a:gd name="T49" fmla="*/ 0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50"/>
                <a:gd name="T77" fmla="*/ 109 w 109"/>
                <a:gd name="T78" fmla="*/ 50 h 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50">
                  <a:moveTo>
                    <a:pt x="54" y="0"/>
                  </a:moveTo>
                  <a:lnTo>
                    <a:pt x="58" y="0"/>
                  </a:lnTo>
                  <a:lnTo>
                    <a:pt x="63" y="1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75" y="11"/>
                  </a:lnTo>
                  <a:lnTo>
                    <a:pt x="78" y="12"/>
                  </a:lnTo>
                  <a:lnTo>
                    <a:pt x="87" y="20"/>
                  </a:lnTo>
                  <a:lnTo>
                    <a:pt x="94" y="29"/>
                  </a:lnTo>
                  <a:lnTo>
                    <a:pt x="102" y="39"/>
                  </a:lnTo>
                  <a:lnTo>
                    <a:pt x="109" y="50"/>
                  </a:lnTo>
                  <a:lnTo>
                    <a:pt x="95" y="49"/>
                  </a:lnTo>
                  <a:lnTo>
                    <a:pt x="81" y="48"/>
                  </a:lnTo>
                  <a:lnTo>
                    <a:pt x="66" y="45"/>
                  </a:lnTo>
                  <a:lnTo>
                    <a:pt x="52" y="44"/>
                  </a:lnTo>
                  <a:lnTo>
                    <a:pt x="39" y="42"/>
                  </a:lnTo>
                  <a:lnTo>
                    <a:pt x="26" y="39"/>
                  </a:lnTo>
                  <a:lnTo>
                    <a:pt x="13" y="37"/>
                  </a:lnTo>
                  <a:lnTo>
                    <a:pt x="0" y="35"/>
                  </a:lnTo>
                  <a:lnTo>
                    <a:pt x="34" y="23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8" y="7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4" name="Freeform 119"/>
            <p:cNvSpPr>
              <a:spLocks/>
            </p:cNvSpPr>
            <p:nvPr/>
          </p:nvSpPr>
          <p:spPr bwMode="auto">
            <a:xfrm>
              <a:off x="4878" y="1371"/>
              <a:ext cx="29" cy="35"/>
            </a:xfrm>
            <a:custGeom>
              <a:avLst/>
              <a:gdLst>
                <a:gd name="T0" fmla="*/ 1 w 86"/>
                <a:gd name="T1" fmla="*/ 0 h 106"/>
                <a:gd name="T2" fmla="*/ 1 w 86"/>
                <a:gd name="T3" fmla="*/ 0 h 106"/>
                <a:gd name="T4" fmla="*/ 1 w 86"/>
                <a:gd name="T5" fmla="*/ 0 h 106"/>
                <a:gd name="T6" fmla="*/ 2 w 86"/>
                <a:gd name="T7" fmla="*/ 0 h 106"/>
                <a:gd name="T8" fmla="*/ 2 w 86"/>
                <a:gd name="T9" fmla="*/ 0 h 106"/>
                <a:gd name="T10" fmla="*/ 10 w 86"/>
                <a:gd name="T11" fmla="*/ 10 h 106"/>
                <a:gd name="T12" fmla="*/ 9 w 86"/>
                <a:gd name="T13" fmla="*/ 10 h 106"/>
                <a:gd name="T14" fmla="*/ 9 w 86"/>
                <a:gd name="T15" fmla="*/ 11 h 106"/>
                <a:gd name="T16" fmla="*/ 9 w 86"/>
                <a:gd name="T17" fmla="*/ 11 h 106"/>
                <a:gd name="T18" fmla="*/ 9 w 86"/>
                <a:gd name="T19" fmla="*/ 11 h 106"/>
                <a:gd name="T20" fmla="*/ 7 w 86"/>
                <a:gd name="T21" fmla="*/ 12 h 106"/>
                <a:gd name="T22" fmla="*/ 0 w 86"/>
                <a:gd name="T23" fmla="*/ 2 h 106"/>
                <a:gd name="T24" fmla="*/ 0 w 86"/>
                <a:gd name="T25" fmla="*/ 2 h 106"/>
                <a:gd name="T26" fmla="*/ 0 w 86"/>
                <a:gd name="T27" fmla="*/ 1 h 106"/>
                <a:gd name="T28" fmla="*/ 0 w 86"/>
                <a:gd name="T29" fmla="*/ 1 h 106"/>
                <a:gd name="T30" fmla="*/ 1 w 86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06"/>
                <a:gd name="T50" fmla="*/ 86 w 86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06">
                  <a:moveTo>
                    <a:pt x="5" y="4"/>
                  </a:move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86" y="93"/>
                  </a:lnTo>
                  <a:lnTo>
                    <a:pt x="84" y="94"/>
                  </a:lnTo>
                  <a:lnTo>
                    <a:pt x="83" y="96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66" y="10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5" name="Freeform 120"/>
            <p:cNvSpPr>
              <a:spLocks/>
            </p:cNvSpPr>
            <p:nvPr/>
          </p:nvSpPr>
          <p:spPr bwMode="auto">
            <a:xfrm>
              <a:off x="4617" y="1382"/>
              <a:ext cx="226" cy="62"/>
            </a:xfrm>
            <a:custGeom>
              <a:avLst/>
              <a:gdLst>
                <a:gd name="T0" fmla="*/ 75 w 678"/>
                <a:gd name="T1" fmla="*/ 2 h 188"/>
                <a:gd name="T2" fmla="*/ 69 w 678"/>
                <a:gd name="T3" fmla="*/ 3 h 188"/>
                <a:gd name="T4" fmla="*/ 64 w 678"/>
                <a:gd name="T5" fmla="*/ 4 h 188"/>
                <a:gd name="T6" fmla="*/ 58 w 678"/>
                <a:gd name="T7" fmla="*/ 4 h 188"/>
                <a:gd name="T8" fmla="*/ 52 w 678"/>
                <a:gd name="T9" fmla="*/ 5 h 188"/>
                <a:gd name="T10" fmla="*/ 47 w 678"/>
                <a:gd name="T11" fmla="*/ 6 h 188"/>
                <a:gd name="T12" fmla="*/ 42 w 678"/>
                <a:gd name="T13" fmla="*/ 7 h 188"/>
                <a:gd name="T14" fmla="*/ 37 w 678"/>
                <a:gd name="T15" fmla="*/ 8 h 188"/>
                <a:gd name="T16" fmla="*/ 32 w 678"/>
                <a:gd name="T17" fmla="*/ 9 h 188"/>
                <a:gd name="T18" fmla="*/ 27 w 678"/>
                <a:gd name="T19" fmla="*/ 11 h 188"/>
                <a:gd name="T20" fmla="*/ 23 w 678"/>
                <a:gd name="T21" fmla="*/ 12 h 188"/>
                <a:gd name="T22" fmla="*/ 19 w 678"/>
                <a:gd name="T23" fmla="*/ 13 h 188"/>
                <a:gd name="T24" fmla="*/ 15 w 678"/>
                <a:gd name="T25" fmla="*/ 15 h 188"/>
                <a:gd name="T26" fmla="*/ 11 w 678"/>
                <a:gd name="T27" fmla="*/ 16 h 188"/>
                <a:gd name="T28" fmla="*/ 7 w 678"/>
                <a:gd name="T29" fmla="*/ 17 h 188"/>
                <a:gd name="T30" fmla="*/ 3 w 678"/>
                <a:gd name="T31" fmla="*/ 19 h 188"/>
                <a:gd name="T32" fmla="*/ 0 w 678"/>
                <a:gd name="T33" fmla="*/ 20 h 188"/>
                <a:gd name="T34" fmla="*/ 3 w 678"/>
                <a:gd name="T35" fmla="*/ 19 h 188"/>
                <a:gd name="T36" fmla="*/ 7 w 678"/>
                <a:gd name="T37" fmla="*/ 17 h 188"/>
                <a:gd name="T38" fmla="*/ 10 w 678"/>
                <a:gd name="T39" fmla="*/ 15 h 188"/>
                <a:gd name="T40" fmla="*/ 14 w 678"/>
                <a:gd name="T41" fmla="*/ 14 h 188"/>
                <a:gd name="T42" fmla="*/ 18 w 678"/>
                <a:gd name="T43" fmla="*/ 12 h 188"/>
                <a:gd name="T44" fmla="*/ 23 w 678"/>
                <a:gd name="T45" fmla="*/ 11 h 188"/>
                <a:gd name="T46" fmla="*/ 27 w 678"/>
                <a:gd name="T47" fmla="*/ 9 h 188"/>
                <a:gd name="T48" fmla="*/ 32 w 678"/>
                <a:gd name="T49" fmla="*/ 8 h 188"/>
                <a:gd name="T50" fmla="*/ 37 w 678"/>
                <a:gd name="T51" fmla="*/ 7 h 188"/>
                <a:gd name="T52" fmla="*/ 42 w 678"/>
                <a:gd name="T53" fmla="*/ 5 h 188"/>
                <a:gd name="T54" fmla="*/ 47 w 678"/>
                <a:gd name="T55" fmla="*/ 4 h 188"/>
                <a:gd name="T56" fmla="*/ 52 w 678"/>
                <a:gd name="T57" fmla="*/ 3 h 188"/>
                <a:gd name="T58" fmla="*/ 58 w 678"/>
                <a:gd name="T59" fmla="*/ 2 h 188"/>
                <a:gd name="T60" fmla="*/ 64 w 678"/>
                <a:gd name="T61" fmla="*/ 1 h 188"/>
                <a:gd name="T62" fmla="*/ 69 w 678"/>
                <a:gd name="T63" fmla="*/ 1 h 188"/>
                <a:gd name="T64" fmla="*/ 75 w 678"/>
                <a:gd name="T65" fmla="*/ 0 h 188"/>
                <a:gd name="T66" fmla="*/ 75 w 678"/>
                <a:gd name="T67" fmla="*/ 1 h 188"/>
                <a:gd name="T68" fmla="*/ 75 w 678"/>
                <a:gd name="T69" fmla="*/ 1 h 188"/>
                <a:gd name="T70" fmla="*/ 75 w 678"/>
                <a:gd name="T71" fmla="*/ 2 h 188"/>
                <a:gd name="T72" fmla="*/ 75 w 678"/>
                <a:gd name="T73" fmla="*/ 2 h 1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8"/>
                <a:gd name="T112" fmla="*/ 0 h 188"/>
                <a:gd name="T113" fmla="*/ 678 w 678"/>
                <a:gd name="T114" fmla="*/ 188 h 1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8" h="188">
                  <a:moveTo>
                    <a:pt x="678" y="19"/>
                  </a:moveTo>
                  <a:lnTo>
                    <a:pt x="624" y="25"/>
                  </a:lnTo>
                  <a:lnTo>
                    <a:pt x="572" y="32"/>
                  </a:lnTo>
                  <a:lnTo>
                    <a:pt x="522" y="40"/>
                  </a:lnTo>
                  <a:lnTo>
                    <a:pt x="472" y="48"/>
                  </a:lnTo>
                  <a:lnTo>
                    <a:pt x="425" y="56"/>
                  </a:lnTo>
                  <a:lnTo>
                    <a:pt x="378" y="66"/>
                  </a:lnTo>
                  <a:lnTo>
                    <a:pt x="333" y="75"/>
                  </a:lnTo>
                  <a:lnTo>
                    <a:pt x="289" y="86"/>
                  </a:lnTo>
                  <a:lnTo>
                    <a:pt x="247" y="97"/>
                  </a:lnTo>
                  <a:lnTo>
                    <a:pt x="207" y="107"/>
                  </a:lnTo>
                  <a:lnTo>
                    <a:pt x="169" y="121"/>
                  </a:lnTo>
                  <a:lnTo>
                    <a:pt x="131" y="133"/>
                  </a:lnTo>
                  <a:lnTo>
                    <a:pt x="96" y="146"/>
                  </a:lnTo>
                  <a:lnTo>
                    <a:pt x="62" y="160"/>
                  </a:lnTo>
                  <a:lnTo>
                    <a:pt x="30" y="174"/>
                  </a:lnTo>
                  <a:lnTo>
                    <a:pt x="0" y="188"/>
                  </a:lnTo>
                  <a:lnTo>
                    <a:pt x="30" y="172"/>
                  </a:lnTo>
                  <a:lnTo>
                    <a:pt x="60" y="155"/>
                  </a:lnTo>
                  <a:lnTo>
                    <a:pt x="94" y="140"/>
                  </a:lnTo>
                  <a:lnTo>
                    <a:pt x="129" y="125"/>
                  </a:lnTo>
                  <a:lnTo>
                    <a:pt x="166" y="111"/>
                  </a:lnTo>
                  <a:lnTo>
                    <a:pt x="204" y="97"/>
                  </a:lnTo>
                  <a:lnTo>
                    <a:pt x="245" y="85"/>
                  </a:lnTo>
                  <a:lnTo>
                    <a:pt x="288" y="72"/>
                  </a:lnTo>
                  <a:lnTo>
                    <a:pt x="332" y="61"/>
                  </a:lnTo>
                  <a:lnTo>
                    <a:pt x="377" y="49"/>
                  </a:lnTo>
                  <a:lnTo>
                    <a:pt x="423" y="40"/>
                  </a:lnTo>
                  <a:lnTo>
                    <a:pt x="471" y="30"/>
                  </a:lnTo>
                  <a:lnTo>
                    <a:pt x="521" y="22"/>
                  </a:lnTo>
                  <a:lnTo>
                    <a:pt x="572" y="13"/>
                  </a:lnTo>
                  <a:lnTo>
                    <a:pt x="623" y="6"/>
                  </a:lnTo>
                  <a:lnTo>
                    <a:pt x="677" y="0"/>
                  </a:lnTo>
                  <a:lnTo>
                    <a:pt x="677" y="5"/>
                  </a:lnTo>
                  <a:lnTo>
                    <a:pt x="677" y="10"/>
                  </a:lnTo>
                  <a:lnTo>
                    <a:pt x="677" y="15"/>
                  </a:lnTo>
                  <a:lnTo>
                    <a:pt x="67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6" name="Freeform 121"/>
            <p:cNvSpPr>
              <a:spLocks/>
            </p:cNvSpPr>
            <p:nvPr/>
          </p:nvSpPr>
          <p:spPr bwMode="auto">
            <a:xfrm>
              <a:off x="4647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9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60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3" y="641"/>
                  </a:lnTo>
                  <a:lnTo>
                    <a:pt x="306" y="640"/>
                  </a:lnTo>
                  <a:lnTo>
                    <a:pt x="291" y="637"/>
                  </a:lnTo>
                  <a:lnTo>
                    <a:pt x="275" y="635"/>
                  </a:lnTo>
                  <a:lnTo>
                    <a:pt x="260" y="632"/>
                  </a:lnTo>
                  <a:lnTo>
                    <a:pt x="244" y="627"/>
                  </a:lnTo>
                  <a:lnTo>
                    <a:pt x="229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5" y="603"/>
                  </a:lnTo>
                  <a:lnTo>
                    <a:pt x="172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5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10" y="384"/>
                  </a:lnTo>
                  <a:lnTo>
                    <a:pt x="4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3" y="258"/>
                  </a:lnTo>
                  <a:lnTo>
                    <a:pt x="9" y="228"/>
                  </a:lnTo>
                  <a:lnTo>
                    <a:pt x="18" y="198"/>
                  </a:lnTo>
                  <a:lnTo>
                    <a:pt x="29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4" y="73"/>
                  </a:lnTo>
                  <a:lnTo>
                    <a:pt x="116" y="63"/>
                  </a:lnTo>
                  <a:lnTo>
                    <a:pt x="127" y="54"/>
                  </a:lnTo>
                  <a:lnTo>
                    <a:pt x="141" y="46"/>
                  </a:lnTo>
                  <a:lnTo>
                    <a:pt x="154" y="38"/>
                  </a:lnTo>
                  <a:lnTo>
                    <a:pt x="167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10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5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2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3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1" y="258"/>
                  </a:lnTo>
                  <a:lnTo>
                    <a:pt x="637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7" y="385"/>
                  </a:lnTo>
                  <a:lnTo>
                    <a:pt x="631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7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1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7" name="Freeform 122"/>
            <p:cNvSpPr>
              <a:spLocks/>
            </p:cNvSpPr>
            <p:nvPr/>
          </p:nvSpPr>
          <p:spPr bwMode="auto">
            <a:xfrm>
              <a:off x="5079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8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59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2" y="641"/>
                  </a:lnTo>
                  <a:lnTo>
                    <a:pt x="306" y="640"/>
                  </a:lnTo>
                  <a:lnTo>
                    <a:pt x="290" y="637"/>
                  </a:lnTo>
                  <a:lnTo>
                    <a:pt x="275" y="635"/>
                  </a:lnTo>
                  <a:lnTo>
                    <a:pt x="259" y="632"/>
                  </a:lnTo>
                  <a:lnTo>
                    <a:pt x="244" y="627"/>
                  </a:lnTo>
                  <a:lnTo>
                    <a:pt x="228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4" y="603"/>
                  </a:lnTo>
                  <a:lnTo>
                    <a:pt x="171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6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9" y="384"/>
                  </a:lnTo>
                  <a:lnTo>
                    <a:pt x="3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2" y="258"/>
                  </a:lnTo>
                  <a:lnTo>
                    <a:pt x="8" y="228"/>
                  </a:lnTo>
                  <a:lnTo>
                    <a:pt x="18" y="198"/>
                  </a:lnTo>
                  <a:lnTo>
                    <a:pt x="28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3" y="73"/>
                  </a:lnTo>
                  <a:lnTo>
                    <a:pt x="115" y="63"/>
                  </a:lnTo>
                  <a:lnTo>
                    <a:pt x="127" y="54"/>
                  </a:lnTo>
                  <a:lnTo>
                    <a:pt x="140" y="46"/>
                  </a:lnTo>
                  <a:lnTo>
                    <a:pt x="153" y="38"/>
                  </a:lnTo>
                  <a:lnTo>
                    <a:pt x="166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09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4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1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2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0" y="258"/>
                  </a:lnTo>
                  <a:lnTo>
                    <a:pt x="636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6" y="385"/>
                  </a:lnTo>
                  <a:lnTo>
                    <a:pt x="630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6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0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180" name="Freeform 123"/>
            <p:cNvSpPr>
              <a:spLocks/>
            </p:cNvSpPr>
            <p:nvPr/>
          </p:nvSpPr>
          <p:spPr bwMode="auto">
            <a:xfrm>
              <a:off x="4574" y="1399"/>
              <a:ext cx="770" cy="210"/>
            </a:xfrm>
            <a:custGeom>
              <a:avLst/>
              <a:gdLst/>
              <a:ahLst/>
              <a:cxnLst>
                <a:cxn ang="0">
                  <a:pos x="2302" y="456"/>
                </a:cxn>
                <a:cxn ang="0">
                  <a:pos x="2264" y="548"/>
                </a:cxn>
                <a:cxn ang="0">
                  <a:pos x="2227" y="576"/>
                </a:cxn>
                <a:cxn ang="0">
                  <a:pos x="2194" y="593"/>
                </a:cxn>
                <a:cxn ang="0">
                  <a:pos x="2188" y="548"/>
                </a:cxn>
                <a:cxn ang="0">
                  <a:pos x="2167" y="430"/>
                </a:cxn>
                <a:cxn ang="0">
                  <a:pos x="2095" y="310"/>
                </a:cxn>
                <a:cxn ang="0">
                  <a:pos x="2030" y="249"/>
                </a:cxn>
                <a:cxn ang="0">
                  <a:pos x="1969" y="214"/>
                </a:cxn>
                <a:cxn ang="0">
                  <a:pos x="1904" y="191"/>
                </a:cxn>
                <a:cxn ang="0">
                  <a:pos x="1835" y="180"/>
                </a:cxn>
                <a:cxn ang="0">
                  <a:pos x="1713" y="196"/>
                </a:cxn>
                <a:cxn ang="0">
                  <a:pos x="1598" y="261"/>
                </a:cxn>
                <a:cxn ang="0">
                  <a:pos x="1517" y="365"/>
                </a:cxn>
                <a:cxn ang="0">
                  <a:pos x="1484" y="497"/>
                </a:cxn>
                <a:cxn ang="0">
                  <a:pos x="1497" y="608"/>
                </a:cxn>
                <a:cxn ang="0">
                  <a:pos x="1446" y="629"/>
                </a:cxn>
                <a:cxn ang="0">
                  <a:pos x="1367" y="626"/>
                </a:cxn>
                <a:cxn ang="0">
                  <a:pos x="1286" y="623"/>
                </a:cxn>
                <a:cxn ang="0">
                  <a:pos x="1203" y="622"/>
                </a:cxn>
                <a:cxn ang="0">
                  <a:pos x="1124" y="622"/>
                </a:cxn>
                <a:cxn ang="0">
                  <a:pos x="1049" y="623"/>
                </a:cxn>
                <a:cxn ang="0">
                  <a:pos x="976" y="624"/>
                </a:cxn>
                <a:cxn ang="0">
                  <a:pos x="902" y="627"/>
                </a:cxn>
                <a:cxn ang="0">
                  <a:pos x="892" y="556"/>
                </a:cxn>
                <a:cxn ang="0">
                  <a:pos x="871" y="430"/>
                </a:cxn>
                <a:cxn ang="0">
                  <a:pos x="800" y="310"/>
                </a:cxn>
                <a:cxn ang="0">
                  <a:pos x="733" y="249"/>
                </a:cxn>
                <a:cxn ang="0">
                  <a:pos x="672" y="214"/>
                </a:cxn>
                <a:cxn ang="0">
                  <a:pos x="608" y="191"/>
                </a:cxn>
                <a:cxn ang="0">
                  <a:pos x="539" y="180"/>
                </a:cxn>
                <a:cxn ang="0">
                  <a:pos x="418" y="196"/>
                </a:cxn>
                <a:cxn ang="0">
                  <a:pos x="302" y="261"/>
                </a:cxn>
                <a:cxn ang="0">
                  <a:pos x="221" y="365"/>
                </a:cxn>
                <a:cxn ang="0">
                  <a:pos x="188" y="497"/>
                </a:cxn>
                <a:cxn ang="0">
                  <a:pos x="194" y="578"/>
                </a:cxn>
                <a:cxn ang="0">
                  <a:pos x="136" y="571"/>
                </a:cxn>
                <a:cxn ang="0">
                  <a:pos x="69" y="531"/>
                </a:cxn>
                <a:cxn ang="0">
                  <a:pos x="29" y="480"/>
                </a:cxn>
                <a:cxn ang="0">
                  <a:pos x="5" y="390"/>
                </a:cxn>
                <a:cxn ang="0">
                  <a:pos x="2" y="287"/>
                </a:cxn>
                <a:cxn ang="0">
                  <a:pos x="29" y="242"/>
                </a:cxn>
                <a:cxn ang="0">
                  <a:pos x="89" y="198"/>
                </a:cxn>
                <a:cxn ang="0">
                  <a:pos x="167" y="156"/>
                </a:cxn>
                <a:cxn ang="0">
                  <a:pos x="257" y="118"/>
                </a:cxn>
                <a:cxn ang="0">
                  <a:pos x="363" y="84"/>
                </a:cxn>
                <a:cxn ang="0">
                  <a:pos x="480" y="54"/>
                </a:cxn>
                <a:cxn ang="0">
                  <a:pos x="608" y="29"/>
                </a:cxn>
                <a:cxn ang="0">
                  <a:pos x="747" y="9"/>
                </a:cxn>
                <a:cxn ang="0">
                  <a:pos x="828" y="11"/>
                </a:cxn>
                <a:cxn ang="0">
                  <a:pos x="852" y="31"/>
                </a:cxn>
                <a:cxn ang="0">
                  <a:pos x="934" y="68"/>
                </a:cxn>
                <a:cxn ang="0">
                  <a:pos x="1115" y="99"/>
                </a:cxn>
                <a:cxn ang="0">
                  <a:pos x="1320" y="99"/>
                </a:cxn>
                <a:cxn ang="0">
                  <a:pos x="1498" y="68"/>
                </a:cxn>
                <a:cxn ang="0">
                  <a:pos x="1580" y="28"/>
                </a:cxn>
                <a:cxn ang="0">
                  <a:pos x="1653" y="23"/>
                </a:cxn>
                <a:cxn ang="0">
                  <a:pos x="1859" y="67"/>
                </a:cxn>
                <a:cxn ang="0">
                  <a:pos x="2045" y="127"/>
                </a:cxn>
                <a:cxn ang="0">
                  <a:pos x="2202" y="198"/>
                </a:cxn>
                <a:cxn ang="0">
                  <a:pos x="2295" y="253"/>
                </a:cxn>
                <a:cxn ang="0">
                  <a:pos x="2311" y="358"/>
                </a:cxn>
              </a:cxnLst>
              <a:rect l="0" t="0" r="r" b="b"/>
              <a:pathLst>
                <a:path w="2311" h="632">
                  <a:moveTo>
                    <a:pt x="2311" y="358"/>
                  </a:moveTo>
                  <a:lnTo>
                    <a:pt x="2309" y="392"/>
                  </a:lnTo>
                  <a:lnTo>
                    <a:pt x="2307" y="425"/>
                  </a:lnTo>
                  <a:lnTo>
                    <a:pt x="2302" y="456"/>
                  </a:lnTo>
                  <a:lnTo>
                    <a:pt x="2295" y="484"/>
                  </a:lnTo>
                  <a:lnTo>
                    <a:pt x="2287" y="510"/>
                  </a:lnTo>
                  <a:lnTo>
                    <a:pt x="2276" y="531"/>
                  </a:lnTo>
                  <a:lnTo>
                    <a:pt x="2264" y="548"/>
                  </a:lnTo>
                  <a:lnTo>
                    <a:pt x="2251" y="561"/>
                  </a:lnTo>
                  <a:lnTo>
                    <a:pt x="2244" y="566"/>
                  </a:lnTo>
                  <a:lnTo>
                    <a:pt x="2236" y="571"/>
                  </a:lnTo>
                  <a:lnTo>
                    <a:pt x="2227" y="576"/>
                  </a:lnTo>
                  <a:lnTo>
                    <a:pt x="2220" y="580"/>
                  </a:lnTo>
                  <a:lnTo>
                    <a:pt x="2211" y="584"/>
                  </a:lnTo>
                  <a:lnTo>
                    <a:pt x="2202" y="589"/>
                  </a:lnTo>
                  <a:lnTo>
                    <a:pt x="2194" y="593"/>
                  </a:lnTo>
                  <a:lnTo>
                    <a:pt x="2185" y="597"/>
                  </a:lnTo>
                  <a:lnTo>
                    <a:pt x="2187" y="580"/>
                  </a:lnTo>
                  <a:lnTo>
                    <a:pt x="2188" y="565"/>
                  </a:lnTo>
                  <a:lnTo>
                    <a:pt x="2188" y="548"/>
                  </a:lnTo>
                  <a:lnTo>
                    <a:pt x="2187" y="533"/>
                  </a:lnTo>
                  <a:lnTo>
                    <a:pt x="2183" y="498"/>
                  </a:lnTo>
                  <a:lnTo>
                    <a:pt x="2176" y="464"/>
                  </a:lnTo>
                  <a:lnTo>
                    <a:pt x="2167" y="430"/>
                  </a:lnTo>
                  <a:lnTo>
                    <a:pt x="2154" y="398"/>
                  </a:lnTo>
                  <a:lnTo>
                    <a:pt x="2137" y="367"/>
                  </a:lnTo>
                  <a:lnTo>
                    <a:pt x="2118" y="337"/>
                  </a:lnTo>
                  <a:lnTo>
                    <a:pt x="2095" y="310"/>
                  </a:lnTo>
                  <a:lnTo>
                    <a:pt x="2070" y="284"/>
                  </a:lnTo>
                  <a:lnTo>
                    <a:pt x="2057" y="272"/>
                  </a:lnTo>
                  <a:lnTo>
                    <a:pt x="2043" y="260"/>
                  </a:lnTo>
                  <a:lnTo>
                    <a:pt x="2030" y="249"/>
                  </a:lnTo>
                  <a:lnTo>
                    <a:pt x="2014" y="240"/>
                  </a:lnTo>
                  <a:lnTo>
                    <a:pt x="2000" y="230"/>
                  </a:lnTo>
                  <a:lnTo>
                    <a:pt x="1985" y="222"/>
                  </a:lnTo>
                  <a:lnTo>
                    <a:pt x="1969" y="214"/>
                  </a:lnTo>
                  <a:lnTo>
                    <a:pt x="1953" y="206"/>
                  </a:lnTo>
                  <a:lnTo>
                    <a:pt x="1937" y="200"/>
                  </a:lnTo>
                  <a:lnTo>
                    <a:pt x="1920" y="196"/>
                  </a:lnTo>
                  <a:lnTo>
                    <a:pt x="1904" y="191"/>
                  </a:lnTo>
                  <a:lnTo>
                    <a:pt x="1886" y="187"/>
                  </a:lnTo>
                  <a:lnTo>
                    <a:pt x="1869" y="184"/>
                  </a:lnTo>
                  <a:lnTo>
                    <a:pt x="1851" y="181"/>
                  </a:lnTo>
                  <a:lnTo>
                    <a:pt x="1835" y="180"/>
                  </a:lnTo>
                  <a:lnTo>
                    <a:pt x="1817" y="180"/>
                  </a:lnTo>
                  <a:lnTo>
                    <a:pt x="1781" y="183"/>
                  </a:lnTo>
                  <a:lnTo>
                    <a:pt x="1747" y="187"/>
                  </a:lnTo>
                  <a:lnTo>
                    <a:pt x="1713" y="196"/>
                  </a:lnTo>
                  <a:lnTo>
                    <a:pt x="1681" y="208"/>
                  </a:lnTo>
                  <a:lnTo>
                    <a:pt x="1652" y="223"/>
                  </a:lnTo>
                  <a:lnTo>
                    <a:pt x="1623" y="241"/>
                  </a:lnTo>
                  <a:lnTo>
                    <a:pt x="1598" y="261"/>
                  </a:lnTo>
                  <a:lnTo>
                    <a:pt x="1574" y="284"/>
                  </a:lnTo>
                  <a:lnTo>
                    <a:pt x="1553" y="309"/>
                  </a:lnTo>
                  <a:lnTo>
                    <a:pt x="1534" y="336"/>
                  </a:lnTo>
                  <a:lnTo>
                    <a:pt x="1517" y="365"/>
                  </a:lnTo>
                  <a:lnTo>
                    <a:pt x="1504" y="396"/>
                  </a:lnTo>
                  <a:lnTo>
                    <a:pt x="1494" y="428"/>
                  </a:lnTo>
                  <a:lnTo>
                    <a:pt x="1487" y="461"/>
                  </a:lnTo>
                  <a:lnTo>
                    <a:pt x="1484" y="497"/>
                  </a:lnTo>
                  <a:lnTo>
                    <a:pt x="1484" y="533"/>
                  </a:lnTo>
                  <a:lnTo>
                    <a:pt x="1486" y="558"/>
                  </a:lnTo>
                  <a:lnTo>
                    <a:pt x="1491" y="583"/>
                  </a:lnTo>
                  <a:lnTo>
                    <a:pt x="1497" y="608"/>
                  </a:lnTo>
                  <a:lnTo>
                    <a:pt x="1504" y="632"/>
                  </a:lnTo>
                  <a:lnTo>
                    <a:pt x="1485" y="630"/>
                  </a:lnTo>
                  <a:lnTo>
                    <a:pt x="1466" y="630"/>
                  </a:lnTo>
                  <a:lnTo>
                    <a:pt x="1446" y="629"/>
                  </a:lnTo>
                  <a:lnTo>
                    <a:pt x="1427" y="628"/>
                  </a:lnTo>
                  <a:lnTo>
                    <a:pt x="1406" y="627"/>
                  </a:lnTo>
                  <a:lnTo>
                    <a:pt x="1386" y="627"/>
                  </a:lnTo>
                  <a:lnTo>
                    <a:pt x="1367" y="626"/>
                  </a:lnTo>
                  <a:lnTo>
                    <a:pt x="1347" y="624"/>
                  </a:lnTo>
                  <a:lnTo>
                    <a:pt x="1327" y="624"/>
                  </a:lnTo>
                  <a:lnTo>
                    <a:pt x="1306" y="623"/>
                  </a:lnTo>
                  <a:lnTo>
                    <a:pt x="1286" y="623"/>
                  </a:lnTo>
                  <a:lnTo>
                    <a:pt x="1265" y="623"/>
                  </a:lnTo>
                  <a:lnTo>
                    <a:pt x="1245" y="622"/>
                  </a:lnTo>
                  <a:lnTo>
                    <a:pt x="1224" y="622"/>
                  </a:lnTo>
                  <a:lnTo>
                    <a:pt x="1203" y="622"/>
                  </a:lnTo>
                  <a:lnTo>
                    <a:pt x="1183" y="622"/>
                  </a:lnTo>
                  <a:lnTo>
                    <a:pt x="1164" y="622"/>
                  </a:lnTo>
                  <a:lnTo>
                    <a:pt x="1145" y="622"/>
                  </a:lnTo>
                  <a:lnTo>
                    <a:pt x="1124" y="622"/>
                  </a:lnTo>
                  <a:lnTo>
                    <a:pt x="1105" y="622"/>
                  </a:lnTo>
                  <a:lnTo>
                    <a:pt x="1088" y="623"/>
                  </a:lnTo>
                  <a:lnTo>
                    <a:pt x="1069" y="623"/>
                  </a:lnTo>
                  <a:lnTo>
                    <a:pt x="1049" y="623"/>
                  </a:lnTo>
                  <a:lnTo>
                    <a:pt x="1030" y="623"/>
                  </a:lnTo>
                  <a:lnTo>
                    <a:pt x="1013" y="624"/>
                  </a:lnTo>
                  <a:lnTo>
                    <a:pt x="994" y="624"/>
                  </a:lnTo>
                  <a:lnTo>
                    <a:pt x="976" y="624"/>
                  </a:lnTo>
                  <a:lnTo>
                    <a:pt x="957" y="626"/>
                  </a:lnTo>
                  <a:lnTo>
                    <a:pt x="939" y="626"/>
                  </a:lnTo>
                  <a:lnTo>
                    <a:pt x="920" y="626"/>
                  </a:lnTo>
                  <a:lnTo>
                    <a:pt x="902" y="627"/>
                  </a:lnTo>
                  <a:lnTo>
                    <a:pt x="884" y="627"/>
                  </a:lnTo>
                  <a:lnTo>
                    <a:pt x="888" y="604"/>
                  </a:lnTo>
                  <a:lnTo>
                    <a:pt x="891" y="580"/>
                  </a:lnTo>
                  <a:lnTo>
                    <a:pt x="892" y="556"/>
                  </a:lnTo>
                  <a:lnTo>
                    <a:pt x="891" y="533"/>
                  </a:lnTo>
                  <a:lnTo>
                    <a:pt x="888" y="498"/>
                  </a:lnTo>
                  <a:lnTo>
                    <a:pt x="881" y="464"/>
                  </a:lnTo>
                  <a:lnTo>
                    <a:pt x="871" y="430"/>
                  </a:lnTo>
                  <a:lnTo>
                    <a:pt x="858" y="398"/>
                  </a:lnTo>
                  <a:lnTo>
                    <a:pt x="841" y="367"/>
                  </a:lnTo>
                  <a:lnTo>
                    <a:pt x="822" y="337"/>
                  </a:lnTo>
                  <a:lnTo>
                    <a:pt x="800" y="310"/>
                  </a:lnTo>
                  <a:lnTo>
                    <a:pt x="775" y="284"/>
                  </a:lnTo>
                  <a:lnTo>
                    <a:pt x="762" y="272"/>
                  </a:lnTo>
                  <a:lnTo>
                    <a:pt x="747" y="260"/>
                  </a:lnTo>
                  <a:lnTo>
                    <a:pt x="733" y="249"/>
                  </a:lnTo>
                  <a:lnTo>
                    <a:pt x="719" y="240"/>
                  </a:lnTo>
                  <a:lnTo>
                    <a:pt x="703" y="230"/>
                  </a:lnTo>
                  <a:lnTo>
                    <a:pt x="689" y="222"/>
                  </a:lnTo>
                  <a:lnTo>
                    <a:pt x="672" y="214"/>
                  </a:lnTo>
                  <a:lnTo>
                    <a:pt x="657" y="206"/>
                  </a:lnTo>
                  <a:lnTo>
                    <a:pt x="640" y="200"/>
                  </a:lnTo>
                  <a:lnTo>
                    <a:pt x="625" y="196"/>
                  </a:lnTo>
                  <a:lnTo>
                    <a:pt x="608" y="191"/>
                  </a:lnTo>
                  <a:lnTo>
                    <a:pt x="590" y="187"/>
                  </a:lnTo>
                  <a:lnTo>
                    <a:pt x="574" y="184"/>
                  </a:lnTo>
                  <a:lnTo>
                    <a:pt x="556" y="181"/>
                  </a:lnTo>
                  <a:lnTo>
                    <a:pt x="539" y="180"/>
                  </a:lnTo>
                  <a:lnTo>
                    <a:pt x="521" y="180"/>
                  </a:lnTo>
                  <a:lnTo>
                    <a:pt x="486" y="183"/>
                  </a:lnTo>
                  <a:lnTo>
                    <a:pt x="451" y="187"/>
                  </a:lnTo>
                  <a:lnTo>
                    <a:pt x="418" y="196"/>
                  </a:lnTo>
                  <a:lnTo>
                    <a:pt x="386" y="208"/>
                  </a:lnTo>
                  <a:lnTo>
                    <a:pt x="356" y="223"/>
                  </a:lnTo>
                  <a:lnTo>
                    <a:pt x="327" y="241"/>
                  </a:lnTo>
                  <a:lnTo>
                    <a:pt x="302" y="261"/>
                  </a:lnTo>
                  <a:lnTo>
                    <a:pt x="278" y="284"/>
                  </a:lnTo>
                  <a:lnTo>
                    <a:pt x="257" y="309"/>
                  </a:lnTo>
                  <a:lnTo>
                    <a:pt x="238" y="336"/>
                  </a:lnTo>
                  <a:lnTo>
                    <a:pt x="221" y="365"/>
                  </a:lnTo>
                  <a:lnTo>
                    <a:pt x="208" y="396"/>
                  </a:lnTo>
                  <a:lnTo>
                    <a:pt x="199" y="428"/>
                  </a:lnTo>
                  <a:lnTo>
                    <a:pt x="192" y="461"/>
                  </a:lnTo>
                  <a:lnTo>
                    <a:pt x="188" y="497"/>
                  </a:lnTo>
                  <a:lnTo>
                    <a:pt x="188" y="533"/>
                  </a:lnTo>
                  <a:lnTo>
                    <a:pt x="189" y="548"/>
                  </a:lnTo>
                  <a:lnTo>
                    <a:pt x="192" y="562"/>
                  </a:lnTo>
                  <a:lnTo>
                    <a:pt x="194" y="578"/>
                  </a:lnTo>
                  <a:lnTo>
                    <a:pt x="198" y="593"/>
                  </a:lnTo>
                  <a:lnTo>
                    <a:pt x="176" y="586"/>
                  </a:lnTo>
                  <a:lnTo>
                    <a:pt x="155" y="579"/>
                  </a:lnTo>
                  <a:lnTo>
                    <a:pt x="136" y="571"/>
                  </a:lnTo>
                  <a:lnTo>
                    <a:pt x="118" y="562"/>
                  </a:lnTo>
                  <a:lnTo>
                    <a:pt x="100" y="553"/>
                  </a:lnTo>
                  <a:lnTo>
                    <a:pt x="83" y="542"/>
                  </a:lnTo>
                  <a:lnTo>
                    <a:pt x="69" y="531"/>
                  </a:lnTo>
                  <a:lnTo>
                    <a:pt x="55" y="521"/>
                  </a:lnTo>
                  <a:lnTo>
                    <a:pt x="45" y="511"/>
                  </a:lnTo>
                  <a:lnTo>
                    <a:pt x="37" y="497"/>
                  </a:lnTo>
                  <a:lnTo>
                    <a:pt x="29" y="480"/>
                  </a:lnTo>
                  <a:lnTo>
                    <a:pt x="21" y="461"/>
                  </a:lnTo>
                  <a:lnTo>
                    <a:pt x="16" y="440"/>
                  </a:lnTo>
                  <a:lnTo>
                    <a:pt x="10" y="415"/>
                  </a:lnTo>
                  <a:lnTo>
                    <a:pt x="5" y="390"/>
                  </a:lnTo>
                  <a:lnTo>
                    <a:pt x="2" y="362"/>
                  </a:lnTo>
                  <a:lnTo>
                    <a:pt x="0" y="335"/>
                  </a:lnTo>
                  <a:lnTo>
                    <a:pt x="0" y="310"/>
                  </a:lnTo>
                  <a:lnTo>
                    <a:pt x="2" y="287"/>
                  </a:lnTo>
                  <a:lnTo>
                    <a:pt x="5" y="266"/>
                  </a:lnTo>
                  <a:lnTo>
                    <a:pt x="5" y="266"/>
                  </a:lnTo>
                  <a:lnTo>
                    <a:pt x="17" y="254"/>
                  </a:lnTo>
                  <a:lnTo>
                    <a:pt x="29" y="242"/>
                  </a:lnTo>
                  <a:lnTo>
                    <a:pt x="43" y="231"/>
                  </a:lnTo>
                  <a:lnTo>
                    <a:pt x="57" y="219"/>
                  </a:lnTo>
                  <a:lnTo>
                    <a:pt x="73" y="209"/>
                  </a:lnTo>
                  <a:lnTo>
                    <a:pt x="89" y="198"/>
                  </a:lnTo>
                  <a:lnTo>
                    <a:pt x="107" y="187"/>
                  </a:lnTo>
                  <a:lnTo>
                    <a:pt x="126" y="177"/>
                  </a:lnTo>
                  <a:lnTo>
                    <a:pt x="145" y="166"/>
                  </a:lnTo>
                  <a:lnTo>
                    <a:pt x="167" y="156"/>
                  </a:lnTo>
                  <a:lnTo>
                    <a:pt x="188" y="147"/>
                  </a:lnTo>
                  <a:lnTo>
                    <a:pt x="211" y="137"/>
                  </a:lnTo>
                  <a:lnTo>
                    <a:pt x="233" y="128"/>
                  </a:lnTo>
                  <a:lnTo>
                    <a:pt x="257" y="118"/>
                  </a:lnTo>
                  <a:lnTo>
                    <a:pt x="282" y="109"/>
                  </a:lnTo>
                  <a:lnTo>
                    <a:pt x="308" y="100"/>
                  </a:lnTo>
                  <a:lnTo>
                    <a:pt x="336" y="92"/>
                  </a:lnTo>
                  <a:lnTo>
                    <a:pt x="363" y="84"/>
                  </a:lnTo>
                  <a:lnTo>
                    <a:pt x="390" y="77"/>
                  </a:lnTo>
                  <a:lnTo>
                    <a:pt x="420" y="68"/>
                  </a:lnTo>
                  <a:lnTo>
                    <a:pt x="450" y="61"/>
                  </a:lnTo>
                  <a:lnTo>
                    <a:pt x="480" y="54"/>
                  </a:lnTo>
                  <a:lnTo>
                    <a:pt x="511" y="47"/>
                  </a:lnTo>
                  <a:lnTo>
                    <a:pt x="543" y="41"/>
                  </a:lnTo>
                  <a:lnTo>
                    <a:pt x="575" y="35"/>
                  </a:lnTo>
                  <a:lnTo>
                    <a:pt x="608" y="29"/>
                  </a:lnTo>
                  <a:lnTo>
                    <a:pt x="643" y="23"/>
                  </a:lnTo>
                  <a:lnTo>
                    <a:pt x="677" y="18"/>
                  </a:lnTo>
                  <a:lnTo>
                    <a:pt x="712" y="13"/>
                  </a:lnTo>
                  <a:lnTo>
                    <a:pt x="747" y="9"/>
                  </a:lnTo>
                  <a:lnTo>
                    <a:pt x="783" y="4"/>
                  </a:lnTo>
                  <a:lnTo>
                    <a:pt x="820" y="0"/>
                  </a:lnTo>
                  <a:lnTo>
                    <a:pt x="823" y="5"/>
                  </a:lnTo>
                  <a:lnTo>
                    <a:pt x="828" y="11"/>
                  </a:lnTo>
                  <a:lnTo>
                    <a:pt x="833" y="16"/>
                  </a:lnTo>
                  <a:lnTo>
                    <a:pt x="839" y="22"/>
                  </a:lnTo>
                  <a:lnTo>
                    <a:pt x="845" y="27"/>
                  </a:lnTo>
                  <a:lnTo>
                    <a:pt x="852" y="31"/>
                  </a:lnTo>
                  <a:lnTo>
                    <a:pt x="859" y="36"/>
                  </a:lnTo>
                  <a:lnTo>
                    <a:pt x="867" y="41"/>
                  </a:lnTo>
                  <a:lnTo>
                    <a:pt x="898" y="55"/>
                  </a:lnTo>
                  <a:lnTo>
                    <a:pt x="934" y="68"/>
                  </a:lnTo>
                  <a:lnTo>
                    <a:pt x="975" y="79"/>
                  </a:lnTo>
                  <a:lnTo>
                    <a:pt x="1019" y="87"/>
                  </a:lnTo>
                  <a:lnTo>
                    <a:pt x="1066" y="93"/>
                  </a:lnTo>
                  <a:lnTo>
                    <a:pt x="1115" y="99"/>
                  </a:lnTo>
                  <a:lnTo>
                    <a:pt x="1166" y="102"/>
                  </a:lnTo>
                  <a:lnTo>
                    <a:pt x="1218" y="103"/>
                  </a:lnTo>
                  <a:lnTo>
                    <a:pt x="1270" y="102"/>
                  </a:lnTo>
                  <a:lnTo>
                    <a:pt x="1320" y="99"/>
                  </a:lnTo>
                  <a:lnTo>
                    <a:pt x="1368" y="93"/>
                  </a:lnTo>
                  <a:lnTo>
                    <a:pt x="1415" y="87"/>
                  </a:lnTo>
                  <a:lnTo>
                    <a:pt x="1459" y="79"/>
                  </a:lnTo>
                  <a:lnTo>
                    <a:pt x="1498" y="68"/>
                  </a:lnTo>
                  <a:lnTo>
                    <a:pt x="1533" y="55"/>
                  </a:lnTo>
                  <a:lnTo>
                    <a:pt x="1561" y="41"/>
                  </a:lnTo>
                  <a:lnTo>
                    <a:pt x="1571" y="35"/>
                  </a:lnTo>
                  <a:lnTo>
                    <a:pt x="1580" y="28"/>
                  </a:lnTo>
                  <a:lnTo>
                    <a:pt x="1587" y="22"/>
                  </a:lnTo>
                  <a:lnTo>
                    <a:pt x="1594" y="15"/>
                  </a:lnTo>
                  <a:lnTo>
                    <a:pt x="1600" y="15"/>
                  </a:lnTo>
                  <a:lnTo>
                    <a:pt x="1653" y="23"/>
                  </a:lnTo>
                  <a:lnTo>
                    <a:pt x="1705" y="32"/>
                  </a:lnTo>
                  <a:lnTo>
                    <a:pt x="1757" y="43"/>
                  </a:lnTo>
                  <a:lnTo>
                    <a:pt x="1809" y="55"/>
                  </a:lnTo>
                  <a:lnTo>
                    <a:pt x="1859" y="67"/>
                  </a:lnTo>
                  <a:lnTo>
                    <a:pt x="1907" y="81"/>
                  </a:lnTo>
                  <a:lnTo>
                    <a:pt x="1955" y="96"/>
                  </a:lnTo>
                  <a:lnTo>
                    <a:pt x="2000" y="111"/>
                  </a:lnTo>
                  <a:lnTo>
                    <a:pt x="2045" y="127"/>
                  </a:lnTo>
                  <a:lnTo>
                    <a:pt x="2087" y="144"/>
                  </a:lnTo>
                  <a:lnTo>
                    <a:pt x="2127" y="161"/>
                  </a:lnTo>
                  <a:lnTo>
                    <a:pt x="2166" y="180"/>
                  </a:lnTo>
                  <a:lnTo>
                    <a:pt x="2202" y="198"/>
                  </a:lnTo>
                  <a:lnTo>
                    <a:pt x="2235" y="217"/>
                  </a:lnTo>
                  <a:lnTo>
                    <a:pt x="2265" y="236"/>
                  </a:lnTo>
                  <a:lnTo>
                    <a:pt x="2293" y="256"/>
                  </a:lnTo>
                  <a:lnTo>
                    <a:pt x="2295" y="253"/>
                  </a:lnTo>
                  <a:lnTo>
                    <a:pt x="2301" y="275"/>
                  </a:lnTo>
                  <a:lnTo>
                    <a:pt x="2306" y="302"/>
                  </a:lnTo>
                  <a:lnTo>
                    <a:pt x="2309" y="329"/>
                  </a:lnTo>
                  <a:lnTo>
                    <a:pt x="2311" y="358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09" name="Freeform 124"/>
            <p:cNvSpPr>
              <a:spLocks/>
            </p:cNvSpPr>
            <p:nvPr/>
          </p:nvSpPr>
          <p:spPr bwMode="auto">
            <a:xfrm>
              <a:off x="4904" y="1291"/>
              <a:ext cx="16" cy="24"/>
            </a:xfrm>
            <a:custGeom>
              <a:avLst/>
              <a:gdLst>
                <a:gd name="T0" fmla="*/ 2 w 48"/>
                <a:gd name="T1" fmla="*/ 0 h 71"/>
                <a:gd name="T2" fmla="*/ 2 w 48"/>
                <a:gd name="T3" fmla="*/ 0 h 71"/>
                <a:gd name="T4" fmla="*/ 2 w 48"/>
                <a:gd name="T5" fmla="*/ 0 h 71"/>
                <a:gd name="T6" fmla="*/ 2 w 48"/>
                <a:gd name="T7" fmla="*/ 0 h 71"/>
                <a:gd name="T8" fmla="*/ 1 w 48"/>
                <a:gd name="T9" fmla="*/ 0 h 71"/>
                <a:gd name="T10" fmla="*/ 2 w 48"/>
                <a:gd name="T11" fmla="*/ 1 h 71"/>
                <a:gd name="T12" fmla="*/ 3 w 48"/>
                <a:gd name="T13" fmla="*/ 2 h 71"/>
                <a:gd name="T14" fmla="*/ 3 w 48"/>
                <a:gd name="T15" fmla="*/ 3 h 71"/>
                <a:gd name="T16" fmla="*/ 4 w 48"/>
                <a:gd name="T17" fmla="*/ 4 h 71"/>
                <a:gd name="T18" fmla="*/ 4 w 48"/>
                <a:gd name="T19" fmla="*/ 4 h 71"/>
                <a:gd name="T20" fmla="*/ 4 w 48"/>
                <a:gd name="T21" fmla="*/ 4 h 71"/>
                <a:gd name="T22" fmla="*/ 4 w 48"/>
                <a:gd name="T23" fmla="*/ 5 h 71"/>
                <a:gd name="T24" fmla="*/ 4 w 48"/>
                <a:gd name="T25" fmla="*/ 5 h 71"/>
                <a:gd name="T26" fmla="*/ 3 w 48"/>
                <a:gd name="T27" fmla="*/ 4 h 71"/>
                <a:gd name="T28" fmla="*/ 3 w 48"/>
                <a:gd name="T29" fmla="*/ 3 h 71"/>
                <a:gd name="T30" fmla="*/ 2 w 48"/>
                <a:gd name="T31" fmla="*/ 3 h 71"/>
                <a:gd name="T32" fmla="*/ 2 w 48"/>
                <a:gd name="T33" fmla="*/ 3 h 71"/>
                <a:gd name="T34" fmla="*/ 1 w 48"/>
                <a:gd name="T35" fmla="*/ 3 h 71"/>
                <a:gd name="T36" fmla="*/ 0 w 48"/>
                <a:gd name="T37" fmla="*/ 4 h 71"/>
                <a:gd name="T38" fmla="*/ 0 w 48"/>
                <a:gd name="T39" fmla="*/ 5 h 71"/>
                <a:gd name="T40" fmla="*/ 0 w 48"/>
                <a:gd name="T41" fmla="*/ 6 h 71"/>
                <a:gd name="T42" fmla="*/ 0 w 48"/>
                <a:gd name="T43" fmla="*/ 6 h 71"/>
                <a:gd name="T44" fmla="*/ 1 w 48"/>
                <a:gd name="T45" fmla="*/ 7 h 71"/>
                <a:gd name="T46" fmla="*/ 1 w 48"/>
                <a:gd name="T47" fmla="*/ 8 h 71"/>
                <a:gd name="T48" fmla="*/ 2 w 48"/>
                <a:gd name="T49" fmla="*/ 8 h 71"/>
                <a:gd name="T50" fmla="*/ 2 w 48"/>
                <a:gd name="T51" fmla="*/ 8 h 71"/>
                <a:gd name="T52" fmla="*/ 2 w 48"/>
                <a:gd name="T53" fmla="*/ 8 h 71"/>
                <a:gd name="T54" fmla="*/ 2 w 48"/>
                <a:gd name="T55" fmla="*/ 8 h 71"/>
                <a:gd name="T56" fmla="*/ 2 w 48"/>
                <a:gd name="T57" fmla="*/ 8 h 71"/>
                <a:gd name="T58" fmla="*/ 2 w 48"/>
                <a:gd name="T59" fmla="*/ 8 h 71"/>
                <a:gd name="T60" fmla="*/ 2 w 48"/>
                <a:gd name="T61" fmla="*/ 8 h 71"/>
                <a:gd name="T62" fmla="*/ 2 w 48"/>
                <a:gd name="T63" fmla="*/ 8 h 71"/>
                <a:gd name="T64" fmla="*/ 3 w 48"/>
                <a:gd name="T65" fmla="*/ 8 h 71"/>
                <a:gd name="T66" fmla="*/ 4 w 48"/>
                <a:gd name="T67" fmla="*/ 8 h 71"/>
                <a:gd name="T68" fmla="*/ 5 w 48"/>
                <a:gd name="T69" fmla="*/ 7 h 71"/>
                <a:gd name="T70" fmla="*/ 5 w 48"/>
                <a:gd name="T71" fmla="*/ 6 h 71"/>
                <a:gd name="T72" fmla="*/ 5 w 48"/>
                <a:gd name="T73" fmla="*/ 4 h 71"/>
                <a:gd name="T74" fmla="*/ 5 w 48"/>
                <a:gd name="T75" fmla="*/ 2 h 71"/>
                <a:gd name="T76" fmla="*/ 4 w 48"/>
                <a:gd name="T77" fmla="*/ 1 h 71"/>
                <a:gd name="T78" fmla="*/ 3 w 48"/>
                <a:gd name="T79" fmla="*/ 0 h 71"/>
                <a:gd name="T80" fmla="*/ 2 w 48"/>
                <a:gd name="T81" fmla="*/ 0 h 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"/>
                <a:gd name="T124" fmla="*/ 0 h 71"/>
                <a:gd name="T125" fmla="*/ 48 w 48"/>
                <a:gd name="T126" fmla="*/ 71 h 7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" h="71">
                  <a:moveTo>
                    <a:pt x="19" y="0"/>
                  </a:move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3"/>
                  </a:lnTo>
                  <a:lnTo>
                    <a:pt x="30" y="36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6"/>
                  </a:lnTo>
                  <a:lnTo>
                    <a:pt x="8" y="28"/>
                  </a:lnTo>
                  <a:lnTo>
                    <a:pt x="4" y="33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33" y="69"/>
                  </a:lnTo>
                  <a:lnTo>
                    <a:pt x="42" y="61"/>
                  </a:lnTo>
                  <a:lnTo>
                    <a:pt x="46" y="50"/>
                  </a:lnTo>
                  <a:lnTo>
                    <a:pt x="48" y="36"/>
                  </a:lnTo>
                  <a:lnTo>
                    <a:pt x="45" y="21"/>
                  </a:lnTo>
                  <a:lnTo>
                    <a:pt x="38" y="10"/>
                  </a:lnTo>
                  <a:lnTo>
                    <a:pt x="30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0" name="Freeform 125"/>
            <p:cNvSpPr>
              <a:spLocks/>
            </p:cNvSpPr>
            <p:nvPr/>
          </p:nvSpPr>
          <p:spPr bwMode="auto">
            <a:xfrm>
              <a:off x="4945" y="1292"/>
              <a:ext cx="15" cy="24"/>
            </a:xfrm>
            <a:custGeom>
              <a:avLst/>
              <a:gdLst>
                <a:gd name="T0" fmla="*/ 2 w 46"/>
                <a:gd name="T1" fmla="*/ 8 h 72"/>
                <a:gd name="T2" fmla="*/ 2 w 46"/>
                <a:gd name="T3" fmla="*/ 8 h 72"/>
                <a:gd name="T4" fmla="*/ 2 w 46"/>
                <a:gd name="T5" fmla="*/ 8 h 72"/>
                <a:gd name="T6" fmla="*/ 2 w 46"/>
                <a:gd name="T7" fmla="*/ 8 h 72"/>
                <a:gd name="T8" fmla="*/ 2 w 46"/>
                <a:gd name="T9" fmla="*/ 8 h 72"/>
                <a:gd name="T10" fmla="*/ 2 w 46"/>
                <a:gd name="T11" fmla="*/ 8 h 72"/>
                <a:gd name="T12" fmla="*/ 2 w 46"/>
                <a:gd name="T13" fmla="*/ 8 h 72"/>
                <a:gd name="T14" fmla="*/ 2 w 46"/>
                <a:gd name="T15" fmla="*/ 8 h 72"/>
                <a:gd name="T16" fmla="*/ 2 w 46"/>
                <a:gd name="T17" fmla="*/ 8 h 72"/>
                <a:gd name="T18" fmla="*/ 4 w 46"/>
                <a:gd name="T19" fmla="*/ 8 h 72"/>
                <a:gd name="T20" fmla="*/ 4 w 46"/>
                <a:gd name="T21" fmla="*/ 7 h 72"/>
                <a:gd name="T22" fmla="*/ 5 w 46"/>
                <a:gd name="T23" fmla="*/ 5 h 72"/>
                <a:gd name="T24" fmla="*/ 5 w 46"/>
                <a:gd name="T25" fmla="*/ 4 h 72"/>
                <a:gd name="T26" fmla="*/ 5 w 46"/>
                <a:gd name="T27" fmla="*/ 2 h 72"/>
                <a:gd name="T28" fmla="*/ 4 w 46"/>
                <a:gd name="T29" fmla="*/ 1 h 72"/>
                <a:gd name="T30" fmla="*/ 3 w 46"/>
                <a:gd name="T31" fmla="*/ 0 h 72"/>
                <a:gd name="T32" fmla="*/ 2 w 46"/>
                <a:gd name="T33" fmla="*/ 0 h 72"/>
                <a:gd name="T34" fmla="*/ 2 w 46"/>
                <a:gd name="T35" fmla="*/ 0 h 72"/>
                <a:gd name="T36" fmla="*/ 2 w 46"/>
                <a:gd name="T37" fmla="*/ 0 h 72"/>
                <a:gd name="T38" fmla="*/ 2 w 46"/>
                <a:gd name="T39" fmla="*/ 0 h 72"/>
                <a:gd name="T40" fmla="*/ 1 w 46"/>
                <a:gd name="T41" fmla="*/ 0 h 72"/>
                <a:gd name="T42" fmla="*/ 2 w 46"/>
                <a:gd name="T43" fmla="*/ 1 h 72"/>
                <a:gd name="T44" fmla="*/ 3 w 46"/>
                <a:gd name="T45" fmla="*/ 2 h 72"/>
                <a:gd name="T46" fmla="*/ 3 w 46"/>
                <a:gd name="T47" fmla="*/ 3 h 72"/>
                <a:gd name="T48" fmla="*/ 3 w 46"/>
                <a:gd name="T49" fmla="*/ 4 h 72"/>
                <a:gd name="T50" fmla="*/ 4 w 46"/>
                <a:gd name="T51" fmla="*/ 4 h 72"/>
                <a:gd name="T52" fmla="*/ 4 w 46"/>
                <a:gd name="T53" fmla="*/ 4 h 72"/>
                <a:gd name="T54" fmla="*/ 4 w 46"/>
                <a:gd name="T55" fmla="*/ 5 h 72"/>
                <a:gd name="T56" fmla="*/ 3 w 46"/>
                <a:gd name="T57" fmla="*/ 5 h 72"/>
                <a:gd name="T58" fmla="*/ 3 w 46"/>
                <a:gd name="T59" fmla="*/ 4 h 72"/>
                <a:gd name="T60" fmla="*/ 3 w 46"/>
                <a:gd name="T61" fmla="*/ 3 h 72"/>
                <a:gd name="T62" fmla="*/ 2 w 46"/>
                <a:gd name="T63" fmla="*/ 3 h 72"/>
                <a:gd name="T64" fmla="*/ 2 w 46"/>
                <a:gd name="T65" fmla="*/ 3 h 72"/>
                <a:gd name="T66" fmla="*/ 1 w 46"/>
                <a:gd name="T67" fmla="*/ 3 h 72"/>
                <a:gd name="T68" fmla="*/ 0 w 46"/>
                <a:gd name="T69" fmla="*/ 4 h 72"/>
                <a:gd name="T70" fmla="*/ 0 w 46"/>
                <a:gd name="T71" fmla="*/ 4 h 72"/>
                <a:gd name="T72" fmla="*/ 0 w 46"/>
                <a:gd name="T73" fmla="*/ 5 h 72"/>
                <a:gd name="T74" fmla="*/ 0 w 46"/>
                <a:gd name="T75" fmla="*/ 6 h 72"/>
                <a:gd name="T76" fmla="*/ 1 w 46"/>
                <a:gd name="T77" fmla="*/ 7 h 72"/>
                <a:gd name="T78" fmla="*/ 1 w 46"/>
                <a:gd name="T79" fmla="*/ 8 h 72"/>
                <a:gd name="T80" fmla="*/ 2 w 46"/>
                <a:gd name="T81" fmla="*/ 8 h 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"/>
                <a:gd name="T124" fmla="*/ 0 h 72"/>
                <a:gd name="T125" fmla="*/ 46 w 46"/>
                <a:gd name="T126" fmla="*/ 72 h 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" h="72">
                  <a:moveTo>
                    <a:pt x="18" y="70"/>
                  </a:moveTo>
                  <a:lnTo>
                    <a:pt x="18" y="70"/>
                  </a:lnTo>
                  <a:lnTo>
                    <a:pt x="19" y="70"/>
                  </a:lnTo>
                  <a:lnTo>
                    <a:pt x="20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33" y="69"/>
                  </a:lnTo>
                  <a:lnTo>
                    <a:pt x="40" y="61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4" y="22"/>
                  </a:lnTo>
                  <a:lnTo>
                    <a:pt x="38" y="11"/>
                  </a:lnTo>
                  <a:lnTo>
                    <a:pt x="29" y="3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2" y="42"/>
                  </a:lnTo>
                  <a:lnTo>
                    <a:pt x="29" y="36"/>
                  </a:lnTo>
                  <a:lnTo>
                    <a:pt x="26" y="31"/>
                  </a:lnTo>
                  <a:lnTo>
                    <a:pt x="21" y="28"/>
                  </a:lnTo>
                  <a:lnTo>
                    <a:pt x="15" y="26"/>
                  </a:lnTo>
                  <a:lnTo>
                    <a:pt x="9" y="28"/>
                  </a:lnTo>
                  <a:lnTo>
                    <a:pt x="4" y="32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8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1" name="Freeform 126"/>
            <p:cNvSpPr>
              <a:spLocks/>
            </p:cNvSpPr>
            <p:nvPr/>
          </p:nvSpPr>
          <p:spPr bwMode="auto">
            <a:xfrm>
              <a:off x="4684" y="1506"/>
              <a:ext cx="140" cy="140"/>
            </a:xfrm>
            <a:custGeom>
              <a:avLst/>
              <a:gdLst>
                <a:gd name="T0" fmla="*/ 20 w 420"/>
                <a:gd name="T1" fmla="*/ 0 h 419"/>
                <a:gd name="T2" fmla="*/ 15 w 420"/>
                <a:gd name="T3" fmla="*/ 1 h 419"/>
                <a:gd name="T4" fmla="*/ 11 w 420"/>
                <a:gd name="T5" fmla="*/ 3 h 419"/>
                <a:gd name="T6" fmla="*/ 7 w 420"/>
                <a:gd name="T7" fmla="*/ 5 h 419"/>
                <a:gd name="T8" fmla="*/ 5 w 420"/>
                <a:gd name="T9" fmla="*/ 8 h 419"/>
                <a:gd name="T10" fmla="*/ 2 w 420"/>
                <a:gd name="T11" fmla="*/ 12 h 419"/>
                <a:gd name="T12" fmla="*/ 1 w 420"/>
                <a:gd name="T13" fmla="*/ 16 h 419"/>
                <a:gd name="T14" fmla="*/ 0 w 420"/>
                <a:gd name="T15" fmla="*/ 21 h 419"/>
                <a:gd name="T16" fmla="*/ 0 w 420"/>
                <a:gd name="T17" fmla="*/ 26 h 419"/>
                <a:gd name="T18" fmla="*/ 1 w 420"/>
                <a:gd name="T19" fmla="*/ 30 h 419"/>
                <a:gd name="T20" fmla="*/ 3 w 420"/>
                <a:gd name="T21" fmla="*/ 34 h 419"/>
                <a:gd name="T22" fmla="*/ 6 w 420"/>
                <a:gd name="T23" fmla="*/ 38 h 419"/>
                <a:gd name="T24" fmla="*/ 10 w 420"/>
                <a:gd name="T25" fmla="*/ 42 h 419"/>
                <a:gd name="T26" fmla="*/ 13 w 420"/>
                <a:gd name="T27" fmla="*/ 44 h 419"/>
                <a:gd name="T28" fmla="*/ 18 w 420"/>
                <a:gd name="T29" fmla="*/ 46 h 419"/>
                <a:gd name="T30" fmla="*/ 22 w 420"/>
                <a:gd name="T31" fmla="*/ 47 h 419"/>
                <a:gd name="T32" fmla="*/ 27 w 420"/>
                <a:gd name="T33" fmla="*/ 47 h 419"/>
                <a:gd name="T34" fmla="*/ 31 w 420"/>
                <a:gd name="T35" fmla="*/ 46 h 419"/>
                <a:gd name="T36" fmla="*/ 35 w 420"/>
                <a:gd name="T37" fmla="*/ 44 h 419"/>
                <a:gd name="T38" fmla="*/ 39 w 420"/>
                <a:gd name="T39" fmla="*/ 42 h 419"/>
                <a:gd name="T40" fmla="*/ 42 w 420"/>
                <a:gd name="T41" fmla="*/ 38 h 419"/>
                <a:gd name="T42" fmla="*/ 45 w 420"/>
                <a:gd name="T43" fmla="*/ 34 h 419"/>
                <a:gd name="T44" fmla="*/ 46 w 420"/>
                <a:gd name="T45" fmla="*/ 30 h 419"/>
                <a:gd name="T46" fmla="*/ 47 w 420"/>
                <a:gd name="T47" fmla="*/ 26 h 419"/>
                <a:gd name="T48" fmla="*/ 46 w 420"/>
                <a:gd name="T49" fmla="*/ 21 h 419"/>
                <a:gd name="T50" fmla="*/ 45 w 420"/>
                <a:gd name="T51" fmla="*/ 17 h 419"/>
                <a:gd name="T52" fmla="*/ 43 w 420"/>
                <a:gd name="T53" fmla="*/ 12 h 419"/>
                <a:gd name="T54" fmla="*/ 41 w 420"/>
                <a:gd name="T55" fmla="*/ 8 h 419"/>
                <a:gd name="T56" fmla="*/ 37 w 420"/>
                <a:gd name="T57" fmla="*/ 5 h 419"/>
                <a:gd name="T58" fmla="*/ 33 w 420"/>
                <a:gd name="T59" fmla="*/ 3 h 419"/>
                <a:gd name="T60" fmla="*/ 29 w 420"/>
                <a:gd name="T61" fmla="*/ 1 h 419"/>
                <a:gd name="T62" fmla="*/ 24 w 420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0"/>
                <a:gd name="T97" fmla="*/ 0 h 419"/>
                <a:gd name="T98" fmla="*/ 420 w 420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0" h="419">
                  <a:moveTo>
                    <a:pt x="198" y="0"/>
                  </a:moveTo>
                  <a:lnTo>
                    <a:pt x="177" y="1"/>
                  </a:lnTo>
                  <a:lnTo>
                    <a:pt x="157" y="5"/>
                  </a:lnTo>
                  <a:lnTo>
                    <a:pt x="136" y="10"/>
                  </a:lnTo>
                  <a:lnTo>
                    <a:pt x="117" y="17"/>
                  </a:lnTo>
                  <a:lnTo>
                    <a:pt x="100" y="25"/>
                  </a:lnTo>
                  <a:lnTo>
                    <a:pt x="83" y="36"/>
                  </a:lnTo>
                  <a:lnTo>
                    <a:pt x="67" y="48"/>
                  </a:lnTo>
                  <a:lnTo>
                    <a:pt x="53" y="62"/>
                  </a:lnTo>
                  <a:lnTo>
                    <a:pt x="41" y="76"/>
                  </a:lnTo>
                  <a:lnTo>
                    <a:pt x="29" y="93"/>
                  </a:lnTo>
                  <a:lnTo>
                    <a:pt x="20" y="110"/>
                  </a:lnTo>
                  <a:lnTo>
                    <a:pt x="12" y="129"/>
                  </a:lnTo>
                  <a:lnTo>
                    <a:pt x="6" y="148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7" y="251"/>
                  </a:lnTo>
                  <a:lnTo>
                    <a:pt x="13" y="270"/>
                  </a:lnTo>
                  <a:lnTo>
                    <a:pt x="21" y="289"/>
                  </a:lnTo>
                  <a:lnTo>
                    <a:pt x="31" y="309"/>
                  </a:lnTo>
                  <a:lnTo>
                    <a:pt x="41" y="326"/>
                  </a:lnTo>
                  <a:lnTo>
                    <a:pt x="56" y="343"/>
                  </a:lnTo>
                  <a:lnTo>
                    <a:pt x="70" y="359"/>
                  </a:lnTo>
                  <a:lnTo>
                    <a:pt x="87" y="373"/>
                  </a:lnTo>
                  <a:lnTo>
                    <a:pt x="103" y="385"/>
                  </a:lnTo>
                  <a:lnTo>
                    <a:pt x="121" y="395"/>
                  </a:lnTo>
                  <a:lnTo>
                    <a:pt x="140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200" y="418"/>
                  </a:lnTo>
                  <a:lnTo>
                    <a:pt x="221" y="419"/>
                  </a:lnTo>
                  <a:lnTo>
                    <a:pt x="242" y="418"/>
                  </a:lnTo>
                  <a:lnTo>
                    <a:pt x="263" y="416"/>
                  </a:lnTo>
                  <a:lnTo>
                    <a:pt x="283" y="411"/>
                  </a:lnTo>
                  <a:lnTo>
                    <a:pt x="301" y="404"/>
                  </a:lnTo>
                  <a:lnTo>
                    <a:pt x="319" y="395"/>
                  </a:lnTo>
                  <a:lnTo>
                    <a:pt x="336" y="385"/>
                  </a:lnTo>
                  <a:lnTo>
                    <a:pt x="352" y="373"/>
                  </a:lnTo>
                  <a:lnTo>
                    <a:pt x="366" y="359"/>
                  </a:lnTo>
                  <a:lnTo>
                    <a:pt x="379" y="343"/>
                  </a:lnTo>
                  <a:lnTo>
                    <a:pt x="391" y="326"/>
                  </a:lnTo>
                  <a:lnTo>
                    <a:pt x="401" y="309"/>
                  </a:lnTo>
                  <a:lnTo>
                    <a:pt x="409" y="289"/>
                  </a:lnTo>
                  <a:lnTo>
                    <a:pt x="415" y="270"/>
                  </a:lnTo>
                  <a:lnTo>
                    <a:pt x="418" y="251"/>
                  </a:lnTo>
                  <a:lnTo>
                    <a:pt x="420" y="230"/>
                  </a:lnTo>
                  <a:lnTo>
                    <a:pt x="420" y="210"/>
                  </a:lnTo>
                  <a:lnTo>
                    <a:pt x="417" y="189"/>
                  </a:lnTo>
                  <a:lnTo>
                    <a:pt x="414" y="168"/>
                  </a:lnTo>
                  <a:lnTo>
                    <a:pt x="408" y="149"/>
                  </a:lnTo>
                  <a:lnTo>
                    <a:pt x="399" y="130"/>
                  </a:lnTo>
                  <a:lnTo>
                    <a:pt x="390" y="111"/>
                  </a:lnTo>
                  <a:lnTo>
                    <a:pt x="379" y="93"/>
                  </a:lnTo>
                  <a:lnTo>
                    <a:pt x="365" y="76"/>
                  </a:lnTo>
                  <a:lnTo>
                    <a:pt x="351" y="61"/>
                  </a:lnTo>
                  <a:lnTo>
                    <a:pt x="334" y="47"/>
                  </a:lnTo>
                  <a:lnTo>
                    <a:pt x="317" y="35"/>
                  </a:lnTo>
                  <a:lnTo>
                    <a:pt x="299" y="24"/>
                  </a:lnTo>
                  <a:lnTo>
                    <a:pt x="280" y="16"/>
                  </a:lnTo>
                  <a:lnTo>
                    <a:pt x="260" y="8"/>
                  </a:lnTo>
                  <a:lnTo>
                    <a:pt x="240" y="4"/>
                  </a:lnTo>
                  <a:lnTo>
                    <a:pt x="220" y="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2" name="Freeform 127"/>
            <p:cNvSpPr>
              <a:spLocks/>
            </p:cNvSpPr>
            <p:nvPr/>
          </p:nvSpPr>
          <p:spPr bwMode="auto">
            <a:xfrm>
              <a:off x="4694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1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6 w 357"/>
                <a:gd name="T51" fmla="*/ 5 h 357"/>
                <a:gd name="T52" fmla="*/ 8 w 357"/>
                <a:gd name="T53" fmla="*/ 3 h 357"/>
                <a:gd name="T54" fmla="*/ 9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1 w 357"/>
                <a:gd name="T79" fmla="*/ 5 h 357"/>
                <a:gd name="T80" fmla="*/ 33 w 357"/>
                <a:gd name="T81" fmla="*/ 6 h 357"/>
                <a:gd name="T82" fmla="*/ 34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8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8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0" y="356"/>
                  </a:lnTo>
                  <a:lnTo>
                    <a:pt x="152" y="354"/>
                  </a:lnTo>
                  <a:lnTo>
                    <a:pt x="135" y="349"/>
                  </a:lnTo>
                  <a:lnTo>
                    <a:pt x="119" y="343"/>
                  </a:lnTo>
                  <a:lnTo>
                    <a:pt x="103" y="336"/>
                  </a:lnTo>
                  <a:lnTo>
                    <a:pt x="88" y="328"/>
                  </a:lnTo>
                  <a:lnTo>
                    <a:pt x="74" y="317"/>
                  </a:lnTo>
                  <a:lnTo>
                    <a:pt x="59" y="305"/>
                  </a:lnTo>
                  <a:lnTo>
                    <a:pt x="46" y="292"/>
                  </a:lnTo>
                  <a:lnTo>
                    <a:pt x="35" y="278"/>
                  </a:lnTo>
                  <a:lnTo>
                    <a:pt x="26" y="263"/>
                  </a:lnTo>
                  <a:lnTo>
                    <a:pt x="18" y="247"/>
                  </a:lnTo>
                  <a:lnTo>
                    <a:pt x="10" y="231"/>
                  </a:lnTo>
                  <a:lnTo>
                    <a:pt x="5" y="213"/>
                  </a:lnTo>
                  <a:lnTo>
                    <a:pt x="1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5" y="126"/>
                  </a:lnTo>
                  <a:lnTo>
                    <a:pt x="9" y="110"/>
                  </a:lnTo>
                  <a:lnTo>
                    <a:pt x="16" y="94"/>
                  </a:lnTo>
                  <a:lnTo>
                    <a:pt x="24" y="80"/>
                  </a:lnTo>
                  <a:lnTo>
                    <a:pt x="34" y="66"/>
                  </a:lnTo>
                  <a:lnTo>
                    <a:pt x="45" y="52"/>
                  </a:lnTo>
                  <a:lnTo>
                    <a:pt x="58" y="41"/>
                  </a:lnTo>
                  <a:lnTo>
                    <a:pt x="71" y="30"/>
                  </a:lnTo>
                  <a:lnTo>
                    <a:pt x="85" y="21"/>
                  </a:lnTo>
                  <a:lnTo>
                    <a:pt x="101" y="13"/>
                  </a:lnTo>
                  <a:lnTo>
                    <a:pt x="118" y="8"/>
                  </a:lnTo>
                  <a:lnTo>
                    <a:pt x="134" y="4"/>
                  </a:lnTo>
                  <a:lnTo>
                    <a:pt x="151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4" y="4"/>
                  </a:lnTo>
                  <a:lnTo>
                    <a:pt x="221" y="8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9" y="30"/>
                  </a:lnTo>
                  <a:lnTo>
                    <a:pt x="283" y="41"/>
                  </a:lnTo>
                  <a:lnTo>
                    <a:pt x="297" y="52"/>
                  </a:lnTo>
                  <a:lnTo>
                    <a:pt x="310" y="66"/>
                  </a:lnTo>
                  <a:lnTo>
                    <a:pt x="321" y="80"/>
                  </a:lnTo>
                  <a:lnTo>
                    <a:pt x="331" y="94"/>
                  </a:lnTo>
                  <a:lnTo>
                    <a:pt x="339" y="110"/>
                  </a:lnTo>
                  <a:lnTo>
                    <a:pt x="346" y="126"/>
                  </a:lnTo>
                  <a:lnTo>
                    <a:pt x="351" y="143"/>
                  </a:lnTo>
                  <a:lnTo>
                    <a:pt x="354" y="161"/>
                  </a:lnTo>
                  <a:lnTo>
                    <a:pt x="357" y="179"/>
                  </a:lnTo>
                  <a:lnTo>
                    <a:pt x="354" y="214"/>
                  </a:lnTo>
                  <a:lnTo>
                    <a:pt x="346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5" y="326"/>
                  </a:lnTo>
                  <a:lnTo>
                    <a:pt x="257" y="343"/>
                  </a:lnTo>
                  <a:lnTo>
                    <a:pt x="223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3" name="Freeform 128"/>
            <p:cNvSpPr>
              <a:spLocks/>
            </p:cNvSpPr>
            <p:nvPr/>
          </p:nvSpPr>
          <p:spPr bwMode="auto">
            <a:xfrm>
              <a:off x="4701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3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1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3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9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4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5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3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8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3" y="71"/>
                  </a:lnTo>
                  <a:lnTo>
                    <a:pt x="10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5" y="190"/>
                  </a:lnTo>
                  <a:lnTo>
                    <a:pt x="10" y="205"/>
                  </a:lnTo>
                  <a:lnTo>
                    <a:pt x="15" y="219"/>
                  </a:lnTo>
                  <a:lnTo>
                    <a:pt x="23" y="233"/>
                  </a:lnTo>
                  <a:lnTo>
                    <a:pt x="31" y="247"/>
                  </a:lnTo>
                  <a:lnTo>
                    <a:pt x="42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2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6" y="313"/>
                  </a:lnTo>
                  <a:lnTo>
                    <a:pt x="151" y="315"/>
                  </a:lnTo>
                  <a:lnTo>
                    <a:pt x="167" y="316"/>
                  </a:lnTo>
                  <a:lnTo>
                    <a:pt x="182" y="315"/>
                  </a:lnTo>
                  <a:lnTo>
                    <a:pt x="198" y="313"/>
                  </a:lnTo>
                  <a:lnTo>
                    <a:pt x="212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6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2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1" y="128"/>
                  </a:lnTo>
                  <a:lnTo>
                    <a:pt x="306" y="112"/>
                  </a:lnTo>
                  <a:lnTo>
                    <a:pt x="300" y="98"/>
                  </a:lnTo>
                  <a:lnTo>
                    <a:pt x="293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1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4" name="Freeform 129"/>
            <p:cNvSpPr>
              <a:spLocks/>
            </p:cNvSpPr>
            <p:nvPr/>
          </p:nvSpPr>
          <p:spPr bwMode="auto">
            <a:xfrm>
              <a:off x="4712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5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5" y="243"/>
                  </a:lnTo>
                  <a:lnTo>
                    <a:pt x="73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2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7" y="56"/>
                  </a:lnTo>
                  <a:lnTo>
                    <a:pt x="32" y="37"/>
                  </a:lnTo>
                  <a:lnTo>
                    <a:pt x="41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2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1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5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5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5" name="Freeform 130"/>
            <p:cNvSpPr>
              <a:spLocks/>
            </p:cNvSpPr>
            <p:nvPr/>
          </p:nvSpPr>
          <p:spPr bwMode="auto">
            <a:xfrm>
              <a:off x="5116" y="1506"/>
              <a:ext cx="139" cy="140"/>
            </a:xfrm>
            <a:custGeom>
              <a:avLst/>
              <a:gdLst>
                <a:gd name="T0" fmla="*/ 20 w 418"/>
                <a:gd name="T1" fmla="*/ 0 h 419"/>
                <a:gd name="T2" fmla="*/ 15 w 418"/>
                <a:gd name="T3" fmla="*/ 1 h 419"/>
                <a:gd name="T4" fmla="*/ 11 w 418"/>
                <a:gd name="T5" fmla="*/ 3 h 419"/>
                <a:gd name="T6" fmla="*/ 7 w 418"/>
                <a:gd name="T7" fmla="*/ 5 h 419"/>
                <a:gd name="T8" fmla="*/ 4 w 418"/>
                <a:gd name="T9" fmla="*/ 8 h 419"/>
                <a:gd name="T10" fmla="*/ 2 w 418"/>
                <a:gd name="T11" fmla="*/ 12 h 419"/>
                <a:gd name="T12" fmla="*/ 1 w 418"/>
                <a:gd name="T13" fmla="*/ 16 h 419"/>
                <a:gd name="T14" fmla="*/ 0 w 418"/>
                <a:gd name="T15" fmla="*/ 21 h 419"/>
                <a:gd name="T16" fmla="*/ 0 w 418"/>
                <a:gd name="T17" fmla="*/ 26 h 419"/>
                <a:gd name="T18" fmla="*/ 1 w 418"/>
                <a:gd name="T19" fmla="*/ 30 h 419"/>
                <a:gd name="T20" fmla="*/ 3 w 418"/>
                <a:gd name="T21" fmla="*/ 34 h 419"/>
                <a:gd name="T22" fmla="*/ 6 w 418"/>
                <a:gd name="T23" fmla="*/ 38 h 419"/>
                <a:gd name="T24" fmla="*/ 9 w 418"/>
                <a:gd name="T25" fmla="*/ 42 h 419"/>
                <a:gd name="T26" fmla="*/ 13 w 418"/>
                <a:gd name="T27" fmla="*/ 44 h 419"/>
                <a:gd name="T28" fmla="*/ 18 w 418"/>
                <a:gd name="T29" fmla="*/ 46 h 419"/>
                <a:gd name="T30" fmla="*/ 22 w 418"/>
                <a:gd name="T31" fmla="*/ 47 h 419"/>
                <a:gd name="T32" fmla="*/ 27 w 418"/>
                <a:gd name="T33" fmla="*/ 47 h 419"/>
                <a:gd name="T34" fmla="*/ 31 w 418"/>
                <a:gd name="T35" fmla="*/ 46 h 419"/>
                <a:gd name="T36" fmla="*/ 35 w 418"/>
                <a:gd name="T37" fmla="*/ 44 h 419"/>
                <a:gd name="T38" fmla="*/ 39 w 418"/>
                <a:gd name="T39" fmla="*/ 42 h 419"/>
                <a:gd name="T40" fmla="*/ 42 w 418"/>
                <a:gd name="T41" fmla="*/ 38 h 419"/>
                <a:gd name="T42" fmla="*/ 44 w 418"/>
                <a:gd name="T43" fmla="*/ 34 h 419"/>
                <a:gd name="T44" fmla="*/ 46 w 418"/>
                <a:gd name="T45" fmla="*/ 30 h 419"/>
                <a:gd name="T46" fmla="*/ 46 w 418"/>
                <a:gd name="T47" fmla="*/ 26 h 419"/>
                <a:gd name="T48" fmla="*/ 46 w 418"/>
                <a:gd name="T49" fmla="*/ 21 h 419"/>
                <a:gd name="T50" fmla="*/ 45 w 418"/>
                <a:gd name="T51" fmla="*/ 17 h 419"/>
                <a:gd name="T52" fmla="*/ 43 w 418"/>
                <a:gd name="T53" fmla="*/ 12 h 419"/>
                <a:gd name="T54" fmla="*/ 40 w 418"/>
                <a:gd name="T55" fmla="*/ 8 h 419"/>
                <a:gd name="T56" fmla="*/ 37 w 418"/>
                <a:gd name="T57" fmla="*/ 5 h 419"/>
                <a:gd name="T58" fmla="*/ 33 w 418"/>
                <a:gd name="T59" fmla="*/ 3 h 419"/>
                <a:gd name="T60" fmla="*/ 29 w 418"/>
                <a:gd name="T61" fmla="*/ 1 h 419"/>
                <a:gd name="T62" fmla="*/ 24 w 418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8"/>
                <a:gd name="T97" fmla="*/ 0 h 419"/>
                <a:gd name="T98" fmla="*/ 418 w 418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8" h="419">
                  <a:moveTo>
                    <a:pt x="197" y="0"/>
                  </a:moveTo>
                  <a:lnTo>
                    <a:pt x="176" y="1"/>
                  </a:lnTo>
                  <a:lnTo>
                    <a:pt x="155" y="5"/>
                  </a:lnTo>
                  <a:lnTo>
                    <a:pt x="135" y="10"/>
                  </a:lnTo>
                  <a:lnTo>
                    <a:pt x="116" y="17"/>
                  </a:lnTo>
                  <a:lnTo>
                    <a:pt x="98" y="25"/>
                  </a:lnTo>
                  <a:lnTo>
                    <a:pt x="82" y="36"/>
                  </a:lnTo>
                  <a:lnTo>
                    <a:pt x="66" y="48"/>
                  </a:lnTo>
                  <a:lnTo>
                    <a:pt x="52" y="62"/>
                  </a:lnTo>
                  <a:lnTo>
                    <a:pt x="40" y="76"/>
                  </a:lnTo>
                  <a:lnTo>
                    <a:pt x="28" y="93"/>
                  </a:lnTo>
                  <a:lnTo>
                    <a:pt x="19" y="110"/>
                  </a:lnTo>
                  <a:lnTo>
                    <a:pt x="11" y="129"/>
                  </a:lnTo>
                  <a:lnTo>
                    <a:pt x="5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5" y="251"/>
                  </a:lnTo>
                  <a:lnTo>
                    <a:pt x="11" y="270"/>
                  </a:lnTo>
                  <a:lnTo>
                    <a:pt x="20" y="289"/>
                  </a:lnTo>
                  <a:lnTo>
                    <a:pt x="29" y="309"/>
                  </a:lnTo>
                  <a:lnTo>
                    <a:pt x="40" y="326"/>
                  </a:lnTo>
                  <a:lnTo>
                    <a:pt x="54" y="343"/>
                  </a:lnTo>
                  <a:lnTo>
                    <a:pt x="69" y="359"/>
                  </a:lnTo>
                  <a:lnTo>
                    <a:pt x="85" y="373"/>
                  </a:lnTo>
                  <a:lnTo>
                    <a:pt x="102" y="385"/>
                  </a:lnTo>
                  <a:lnTo>
                    <a:pt x="120" y="395"/>
                  </a:lnTo>
                  <a:lnTo>
                    <a:pt x="139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199" y="418"/>
                  </a:lnTo>
                  <a:lnTo>
                    <a:pt x="221" y="419"/>
                  </a:lnTo>
                  <a:lnTo>
                    <a:pt x="241" y="418"/>
                  </a:lnTo>
                  <a:lnTo>
                    <a:pt x="261" y="416"/>
                  </a:lnTo>
                  <a:lnTo>
                    <a:pt x="282" y="411"/>
                  </a:lnTo>
                  <a:lnTo>
                    <a:pt x="301" y="404"/>
                  </a:lnTo>
                  <a:lnTo>
                    <a:pt x="317" y="395"/>
                  </a:lnTo>
                  <a:lnTo>
                    <a:pt x="335" y="385"/>
                  </a:lnTo>
                  <a:lnTo>
                    <a:pt x="351" y="373"/>
                  </a:lnTo>
                  <a:lnTo>
                    <a:pt x="365" y="359"/>
                  </a:lnTo>
                  <a:lnTo>
                    <a:pt x="378" y="343"/>
                  </a:lnTo>
                  <a:lnTo>
                    <a:pt x="390" y="326"/>
                  </a:lnTo>
                  <a:lnTo>
                    <a:pt x="399" y="309"/>
                  </a:lnTo>
                  <a:lnTo>
                    <a:pt x="408" y="289"/>
                  </a:lnTo>
                  <a:lnTo>
                    <a:pt x="414" y="270"/>
                  </a:lnTo>
                  <a:lnTo>
                    <a:pt x="417" y="251"/>
                  </a:lnTo>
                  <a:lnTo>
                    <a:pt x="418" y="230"/>
                  </a:lnTo>
                  <a:lnTo>
                    <a:pt x="418" y="210"/>
                  </a:lnTo>
                  <a:lnTo>
                    <a:pt x="416" y="189"/>
                  </a:lnTo>
                  <a:lnTo>
                    <a:pt x="412" y="168"/>
                  </a:lnTo>
                  <a:lnTo>
                    <a:pt x="406" y="149"/>
                  </a:lnTo>
                  <a:lnTo>
                    <a:pt x="398" y="130"/>
                  </a:lnTo>
                  <a:lnTo>
                    <a:pt x="389" y="111"/>
                  </a:lnTo>
                  <a:lnTo>
                    <a:pt x="378" y="93"/>
                  </a:lnTo>
                  <a:lnTo>
                    <a:pt x="364" y="76"/>
                  </a:lnTo>
                  <a:lnTo>
                    <a:pt x="349" y="61"/>
                  </a:lnTo>
                  <a:lnTo>
                    <a:pt x="333" y="47"/>
                  </a:lnTo>
                  <a:lnTo>
                    <a:pt x="316" y="35"/>
                  </a:lnTo>
                  <a:lnTo>
                    <a:pt x="298" y="24"/>
                  </a:lnTo>
                  <a:lnTo>
                    <a:pt x="279" y="16"/>
                  </a:lnTo>
                  <a:lnTo>
                    <a:pt x="259" y="8"/>
                  </a:lnTo>
                  <a:lnTo>
                    <a:pt x="239" y="4"/>
                  </a:lnTo>
                  <a:lnTo>
                    <a:pt x="218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6" name="Freeform 131"/>
            <p:cNvSpPr>
              <a:spLocks/>
            </p:cNvSpPr>
            <p:nvPr/>
          </p:nvSpPr>
          <p:spPr bwMode="auto">
            <a:xfrm>
              <a:off x="5126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2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7 w 357"/>
                <a:gd name="T51" fmla="*/ 5 h 357"/>
                <a:gd name="T52" fmla="*/ 8 w 357"/>
                <a:gd name="T53" fmla="*/ 3 h 357"/>
                <a:gd name="T54" fmla="*/ 10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2 w 357"/>
                <a:gd name="T79" fmla="*/ 5 h 357"/>
                <a:gd name="T80" fmla="*/ 33 w 357"/>
                <a:gd name="T81" fmla="*/ 6 h 357"/>
                <a:gd name="T82" fmla="*/ 35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9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9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1" y="356"/>
                  </a:lnTo>
                  <a:lnTo>
                    <a:pt x="153" y="354"/>
                  </a:lnTo>
                  <a:lnTo>
                    <a:pt x="136" y="349"/>
                  </a:lnTo>
                  <a:lnTo>
                    <a:pt x="119" y="343"/>
                  </a:lnTo>
                  <a:lnTo>
                    <a:pt x="104" y="336"/>
                  </a:lnTo>
                  <a:lnTo>
                    <a:pt x="89" y="328"/>
                  </a:lnTo>
                  <a:lnTo>
                    <a:pt x="74" y="317"/>
                  </a:lnTo>
                  <a:lnTo>
                    <a:pt x="60" y="305"/>
                  </a:lnTo>
                  <a:lnTo>
                    <a:pt x="47" y="292"/>
                  </a:lnTo>
                  <a:lnTo>
                    <a:pt x="36" y="278"/>
                  </a:lnTo>
                  <a:lnTo>
                    <a:pt x="27" y="263"/>
                  </a:lnTo>
                  <a:lnTo>
                    <a:pt x="18" y="247"/>
                  </a:lnTo>
                  <a:lnTo>
                    <a:pt x="11" y="231"/>
                  </a:lnTo>
                  <a:lnTo>
                    <a:pt x="5" y="213"/>
                  </a:lnTo>
                  <a:lnTo>
                    <a:pt x="2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2" y="143"/>
                  </a:lnTo>
                  <a:lnTo>
                    <a:pt x="5" y="126"/>
                  </a:lnTo>
                  <a:lnTo>
                    <a:pt x="10" y="110"/>
                  </a:lnTo>
                  <a:lnTo>
                    <a:pt x="17" y="94"/>
                  </a:lnTo>
                  <a:lnTo>
                    <a:pt x="24" y="80"/>
                  </a:lnTo>
                  <a:lnTo>
                    <a:pt x="35" y="66"/>
                  </a:lnTo>
                  <a:lnTo>
                    <a:pt x="46" y="52"/>
                  </a:lnTo>
                  <a:lnTo>
                    <a:pt x="59" y="41"/>
                  </a:lnTo>
                  <a:lnTo>
                    <a:pt x="72" y="30"/>
                  </a:lnTo>
                  <a:lnTo>
                    <a:pt x="86" y="21"/>
                  </a:lnTo>
                  <a:lnTo>
                    <a:pt x="102" y="13"/>
                  </a:lnTo>
                  <a:lnTo>
                    <a:pt x="118" y="8"/>
                  </a:lnTo>
                  <a:lnTo>
                    <a:pt x="135" y="4"/>
                  </a:lnTo>
                  <a:lnTo>
                    <a:pt x="152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5" y="4"/>
                  </a:lnTo>
                  <a:lnTo>
                    <a:pt x="222" y="8"/>
                  </a:lnTo>
                  <a:lnTo>
                    <a:pt x="238" y="13"/>
                  </a:lnTo>
                  <a:lnTo>
                    <a:pt x="254" y="21"/>
                  </a:lnTo>
                  <a:lnTo>
                    <a:pt x="269" y="30"/>
                  </a:lnTo>
                  <a:lnTo>
                    <a:pt x="284" y="41"/>
                  </a:lnTo>
                  <a:lnTo>
                    <a:pt x="298" y="52"/>
                  </a:lnTo>
                  <a:lnTo>
                    <a:pt x="311" y="66"/>
                  </a:lnTo>
                  <a:lnTo>
                    <a:pt x="322" y="80"/>
                  </a:lnTo>
                  <a:lnTo>
                    <a:pt x="331" y="94"/>
                  </a:lnTo>
                  <a:lnTo>
                    <a:pt x="340" y="110"/>
                  </a:lnTo>
                  <a:lnTo>
                    <a:pt x="347" y="126"/>
                  </a:lnTo>
                  <a:lnTo>
                    <a:pt x="351" y="143"/>
                  </a:lnTo>
                  <a:lnTo>
                    <a:pt x="355" y="161"/>
                  </a:lnTo>
                  <a:lnTo>
                    <a:pt x="357" y="179"/>
                  </a:lnTo>
                  <a:lnTo>
                    <a:pt x="355" y="214"/>
                  </a:lnTo>
                  <a:lnTo>
                    <a:pt x="347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6" y="326"/>
                  </a:lnTo>
                  <a:lnTo>
                    <a:pt x="257" y="343"/>
                  </a:lnTo>
                  <a:lnTo>
                    <a:pt x="224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7" name="Freeform 132"/>
            <p:cNvSpPr>
              <a:spLocks/>
            </p:cNvSpPr>
            <p:nvPr/>
          </p:nvSpPr>
          <p:spPr bwMode="auto">
            <a:xfrm>
              <a:off x="5133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2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0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2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8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3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4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2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7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2" y="71"/>
                  </a:lnTo>
                  <a:lnTo>
                    <a:pt x="9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4" y="190"/>
                  </a:lnTo>
                  <a:lnTo>
                    <a:pt x="9" y="205"/>
                  </a:lnTo>
                  <a:lnTo>
                    <a:pt x="15" y="219"/>
                  </a:lnTo>
                  <a:lnTo>
                    <a:pt x="22" y="233"/>
                  </a:lnTo>
                  <a:lnTo>
                    <a:pt x="31" y="247"/>
                  </a:lnTo>
                  <a:lnTo>
                    <a:pt x="41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1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5" y="313"/>
                  </a:lnTo>
                  <a:lnTo>
                    <a:pt x="151" y="315"/>
                  </a:lnTo>
                  <a:lnTo>
                    <a:pt x="166" y="316"/>
                  </a:lnTo>
                  <a:lnTo>
                    <a:pt x="182" y="315"/>
                  </a:lnTo>
                  <a:lnTo>
                    <a:pt x="197" y="313"/>
                  </a:lnTo>
                  <a:lnTo>
                    <a:pt x="211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5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1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0" y="128"/>
                  </a:lnTo>
                  <a:lnTo>
                    <a:pt x="305" y="112"/>
                  </a:lnTo>
                  <a:lnTo>
                    <a:pt x="300" y="98"/>
                  </a:lnTo>
                  <a:lnTo>
                    <a:pt x="292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0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8" name="Freeform 133"/>
            <p:cNvSpPr>
              <a:spLocks/>
            </p:cNvSpPr>
            <p:nvPr/>
          </p:nvSpPr>
          <p:spPr bwMode="auto">
            <a:xfrm>
              <a:off x="5144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4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4" y="243"/>
                  </a:lnTo>
                  <a:lnTo>
                    <a:pt x="72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1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6" y="56"/>
                  </a:lnTo>
                  <a:lnTo>
                    <a:pt x="32" y="37"/>
                  </a:lnTo>
                  <a:lnTo>
                    <a:pt x="40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1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0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4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4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19" name="Freeform 137"/>
            <p:cNvSpPr>
              <a:spLocks/>
            </p:cNvSpPr>
            <p:nvPr/>
          </p:nvSpPr>
          <p:spPr bwMode="auto">
            <a:xfrm>
              <a:off x="4998" y="1273"/>
              <a:ext cx="46" cy="47"/>
            </a:xfrm>
            <a:custGeom>
              <a:avLst/>
              <a:gdLst>
                <a:gd name="T0" fmla="*/ 7 w 139"/>
                <a:gd name="T1" fmla="*/ 0 h 141"/>
                <a:gd name="T2" fmla="*/ 6 w 139"/>
                <a:gd name="T3" fmla="*/ 0 h 141"/>
                <a:gd name="T4" fmla="*/ 4 w 139"/>
                <a:gd name="T5" fmla="*/ 1 h 141"/>
                <a:gd name="T6" fmla="*/ 3 w 139"/>
                <a:gd name="T7" fmla="*/ 1 h 141"/>
                <a:gd name="T8" fmla="*/ 2 w 139"/>
                <a:gd name="T9" fmla="*/ 2 h 141"/>
                <a:gd name="T10" fmla="*/ 1 w 139"/>
                <a:gd name="T11" fmla="*/ 3 h 141"/>
                <a:gd name="T12" fmla="*/ 0 w 139"/>
                <a:gd name="T13" fmla="*/ 5 h 141"/>
                <a:gd name="T14" fmla="*/ 0 w 139"/>
                <a:gd name="T15" fmla="*/ 6 h 141"/>
                <a:gd name="T16" fmla="*/ 0 w 139"/>
                <a:gd name="T17" fmla="*/ 8 h 141"/>
                <a:gd name="T18" fmla="*/ 0 w 139"/>
                <a:gd name="T19" fmla="*/ 9 h 141"/>
                <a:gd name="T20" fmla="*/ 1 w 139"/>
                <a:gd name="T21" fmla="*/ 11 h 141"/>
                <a:gd name="T22" fmla="*/ 2 w 139"/>
                <a:gd name="T23" fmla="*/ 12 h 141"/>
                <a:gd name="T24" fmla="*/ 3 w 139"/>
                <a:gd name="T25" fmla="*/ 13 h 141"/>
                <a:gd name="T26" fmla="*/ 3 w 139"/>
                <a:gd name="T27" fmla="*/ 14 h 141"/>
                <a:gd name="T28" fmla="*/ 4 w 139"/>
                <a:gd name="T29" fmla="*/ 14 h 141"/>
                <a:gd name="T30" fmla="*/ 4 w 139"/>
                <a:gd name="T31" fmla="*/ 15 h 141"/>
                <a:gd name="T32" fmla="*/ 5 w 139"/>
                <a:gd name="T33" fmla="*/ 15 h 141"/>
                <a:gd name="T34" fmla="*/ 6 w 139"/>
                <a:gd name="T35" fmla="*/ 15 h 141"/>
                <a:gd name="T36" fmla="*/ 7 w 139"/>
                <a:gd name="T37" fmla="*/ 16 h 141"/>
                <a:gd name="T38" fmla="*/ 7 w 139"/>
                <a:gd name="T39" fmla="*/ 16 h 141"/>
                <a:gd name="T40" fmla="*/ 8 w 139"/>
                <a:gd name="T41" fmla="*/ 16 h 141"/>
                <a:gd name="T42" fmla="*/ 9 w 139"/>
                <a:gd name="T43" fmla="*/ 16 h 141"/>
                <a:gd name="T44" fmla="*/ 10 w 139"/>
                <a:gd name="T45" fmla="*/ 16 h 141"/>
                <a:gd name="T46" fmla="*/ 10 w 139"/>
                <a:gd name="T47" fmla="*/ 15 h 141"/>
                <a:gd name="T48" fmla="*/ 11 w 139"/>
                <a:gd name="T49" fmla="*/ 15 h 141"/>
                <a:gd name="T50" fmla="*/ 12 w 139"/>
                <a:gd name="T51" fmla="*/ 15 h 141"/>
                <a:gd name="T52" fmla="*/ 12 w 139"/>
                <a:gd name="T53" fmla="*/ 14 h 141"/>
                <a:gd name="T54" fmla="*/ 13 w 139"/>
                <a:gd name="T55" fmla="*/ 14 h 141"/>
                <a:gd name="T56" fmla="*/ 13 w 139"/>
                <a:gd name="T57" fmla="*/ 13 h 141"/>
                <a:gd name="T58" fmla="*/ 14 w 139"/>
                <a:gd name="T59" fmla="*/ 12 h 141"/>
                <a:gd name="T60" fmla="*/ 15 w 139"/>
                <a:gd name="T61" fmla="*/ 11 h 141"/>
                <a:gd name="T62" fmla="*/ 15 w 139"/>
                <a:gd name="T63" fmla="*/ 9 h 141"/>
                <a:gd name="T64" fmla="*/ 15 w 139"/>
                <a:gd name="T65" fmla="*/ 8 h 141"/>
                <a:gd name="T66" fmla="*/ 15 w 139"/>
                <a:gd name="T67" fmla="*/ 6 h 141"/>
                <a:gd name="T68" fmla="*/ 15 w 139"/>
                <a:gd name="T69" fmla="*/ 5 h 141"/>
                <a:gd name="T70" fmla="*/ 14 w 139"/>
                <a:gd name="T71" fmla="*/ 3 h 141"/>
                <a:gd name="T72" fmla="*/ 13 w 139"/>
                <a:gd name="T73" fmla="*/ 2 h 141"/>
                <a:gd name="T74" fmla="*/ 12 w 139"/>
                <a:gd name="T75" fmla="*/ 2 h 141"/>
                <a:gd name="T76" fmla="*/ 12 w 139"/>
                <a:gd name="T77" fmla="*/ 1 h 141"/>
                <a:gd name="T78" fmla="*/ 11 w 139"/>
                <a:gd name="T79" fmla="*/ 1 h 141"/>
                <a:gd name="T80" fmla="*/ 10 w 139"/>
                <a:gd name="T81" fmla="*/ 1 h 141"/>
                <a:gd name="T82" fmla="*/ 9 w 139"/>
                <a:gd name="T83" fmla="*/ 0 h 141"/>
                <a:gd name="T84" fmla="*/ 9 w 139"/>
                <a:gd name="T85" fmla="*/ 0 h 141"/>
                <a:gd name="T86" fmla="*/ 8 w 139"/>
                <a:gd name="T87" fmla="*/ 0 h 141"/>
                <a:gd name="T88" fmla="*/ 7 w 139"/>
                <a:gd name="T89" fmla="*/ 0 h 1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9"/>
                <a:gd name="T136" fmla="*/ 0 h 141"/>
                <a:gd name="T137" fmla="*/ 139 w 139"/>
                <a:gd name="T138" fmla="*/ 141 h 1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9" h="141">
                  <a:moveTo>
                    <a:pt x="65" y="0"/>
                  </a:moveTo>
                  <a:lnTo>
                    <a:pt x="51" y="1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8" y="20"/>
                  </a:lnTo>
                  <a:lnTo>
                    <a:pt x="9" y="31"/>
                  </a:lnTo>
                  <a:lnTo>
                    <a:pt x="4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2" y="85"/>
                  </a:lnTo>
                  <a:lnTo>
                    <a:pt x="7" y="97"/>
                  </a:lnTo>
                  <a:lnTo>
                    <a:pt x="14" y="109"/>
                  </a:lnTo>
                  <a:lnTo>
                    <a:pt x="23" y="119"/>
                  </a:lnTo>
                  <a:lnTo>
                    <a:pt x="29" y="124"/>
                  </a:lnTo>
                  <a:lnTo>
                    <a:pt x="34" y="128"/>
                  </a:lnTo>
                  <a:lnTo>
                    <a:pt x="40" y="132"/>
                  </a:lnTo>
                  <a:lnTo>
                    <a:pt x="46" y="135"/>
                  </a:lnTo>
                  <a:lnTo>
                    <a:pt x="54" y="137"/>
                  </a:lnTo>
                  <a:lnTo>
                    <a:pt x="59" y="140"/>
                  </a:lnTo>
                  <a:lnTo>
                    <a:pt x="67" y="141"/>
                  </a:lnTo>
                  <a:lnTo>
                    <a:pt x="74" y="141"/>
                  </a:lnTo>
                  <a:lnTo>
                    <a:pt x="81" y="141"/>
                  </a:lnTo>
                  <a:lnTo>
                    <a:pt x="87" y="140"/>
                  </a:lnTo>
                  <a:lnTo>
                    <a:pt x="94" y="137"/>
                  </a:lnTo>
                  <a:lnTo>
                    <a:pt x="100" y="135"/>
                  </a:lnTo>
                  <a:lnTo>
                    <a:pt x="106" y="132"/>
                  </a:lnTo>
                  <a:lnTo>
                    <a:pt x="112" y="128"/>
                  </a:lnTo>
                  <a:lnTo>
                    <a:pt x="117" y="124"/>
                  </a:lnTo>
                  <a:lnTo>
                    <a:pt x="121" y="119"/>
                  </a:lnTo>
                  <a:lnTo>
                    <a:pt x="130" y="109"/>
                  </a:lnTo>
                  <a:lnTo>
                    <a:pt x="136" y="97"/>
                  </a:lnTo>
                  <a:lnTo>
                    <a:pt x="139" y="85"/>
                  </a:lnTo>
                  <a:lnTo>
                    <a:pt x="139" y="70"/>
                  </a:lnTo>
                  <a:lnTo>
                    <a:pt x="137" y="56"/>
                  </a:lnTo>
                  <a:lnTo>
                    <a:pt x="133" y="43"/>
                  </a:lnTo>
                  <a:lnTo>
                    <a:pt x="126" y="31"/>
                  </a:lnTo>
                  <a:lnTo>
                    <a:pt x="117" y="20"/>
                  </a:lnTo>
                  <a:lnTo>
                    <a:pt x="111" y="16"/>
                  </a:lnTo>
                  <a:lnTo>
                    <a:pt x="105" y="12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3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0" name="Freeform 138"/>
            <p:cNvSpPr>
              <a:spLocks/>
            </p:cNvSpPr>
            <p:nvPr/>
          </p:nvSpPr>
          <p:spPr bwMode="auto">
            <a:xfrm>
              <a:off x="5002" y="1278"/>
              <a:ext cx="37" cy="37"/>
            </a:xfrm>
            <a:custGeom>
              <a:avLst/>
              <a:gdLst>
                <a:gd name="T0" fmla="*/ 7 w 111"/>
                <a:gd name="T1" fmla="*/ 12 h 112"/>
                <a:gd name="T2" fmla="*/ 6 w 111"/>
                <a:gd name="T3" fmla="*/ 12 h 112"/>
                <a:gd name="T4" fmla="*/ 5 w 111"/>
                <a:gd name="T5" fmla="*/ 12 h 112"/>
                <a:gd name="T6" fmla="*/ 5 w 111"/>
                <a:gd name="T7" fmla="*/ 12 h 112"/>
                <a:gd name="T8" fmla="*/ 4 w 111"/>
                <a:gd name="T9" fmla="*/ 12 h 112"/>
                <a:gd name="T10" fmla="*/ 4 w 111"/>
                <a:gd name="T11" fmla="*/ 12 h 112"/>
                <a:gd name="T12" fmla="*/ 3 w 111"/>
                <a:gd name="T13" fmla="*/ 11 h 112"/>
                <a:gd name="T14" fmla="*/ 3 w 111"/>
                <a:gd name="T15" fmla="*/ 11 h 112"/>
                <a:gd name="T16" fmla="*/ 2 w 111"/>
                <a:gd name="T17" fmla="*/ 11 h 112"/>
                <a:gd name="T18" fmla="*/ 1 w 111"/>
                <a:gd name="T19" fmla="*/ 10 h 112"/>
                <a:gd name="T20" fmla="*/ 1 w 111"/>
                <a:gd name="T21" fmla="*/ 9 h 112"/>
                <a:gd name="T22" fmla="*/ 0 w 111"/>
                <a:gd name="T23" fmla="*/ 7 h 112"/>
                <a:gd name="T24" fmla="*/ 0 w 111"/>
                <a:gd name="T25" fmla="*/ 6 h 112"/>
                <a:gd name="T26" fmla="*/ 0 w 111"/>
                <a:gd name="T27" fmla="*/ 5 h 112"/>
                <a:gd name="T28" fmla="*/ 0 w 111"/>
                <a:gd name="T29" fmla="*/ 4 h 112"/>
                <a:gd name="T30" fmla="*/ 1 w 111"/>
                <a:gd name="T31" fmla="*/ 3 h 112"/>
                <a:gd name="T32" fmla="*/ 2 w 111"/>
                <a:gd name="T33" fmla="*/ 2 h 112"/>
                <a:gd name="T34" fmla="*/ 2 w 111"/>
                <a:gd name="T35" fmla="*/ 2 h 112"/>
                <a:gd name="T36" fmla="*/ 3 w 111"/>
                <a:gd name="T37" fmla="*/ 1 h 112"/>
                <a:gd name="T38" fmla="*/ 3 w 111"/>
                <a:gd name="T39" fmla="*/ 1 h 112"/>
                <a:gd name="T40" fmla="*/ 3 w 111"/>
                <a:gd name="T41" fmla="*/ 1 h 112"/>
                <a:gd name="T42" fmla="*/ 4 w 111"/>
                <a:gd name="T43" fmla="*/ 0 h 112"/>
                <a:gd name="T44" fmla="*/ 5 w 111"/>
                <a:gd name="T45" fmla="*/ 0 h 112"/>
                <a:gd name="T46" fmla="*/ 5 w 111"/>
                <a:gd name="T47" fmla="*/ 0 h 112"/>
                <a:gd name="T48" fmla="*/ 6 w 111"/>
                <a:gd name="T49" fmla="*/ 0 h 112"/>
                <a:gd name="T50" fmla="*/ 7 w 111"/>
                <a:gd name="T51" fmla="*/ 0 h 112"/>
                <a:gd name="T52" fmla="*/ 7 w 111"/>
                <a:gd name="T53" fmla="*/ 0 h 112"/>
                <a:gd name="T54" fmla="*/ 8 w 111"/>
                <a:gd name="T55" fmla="*/ 0 h 112"/>
                <a:gd name="T56" fmla="*/ 8 w 111"/>
                <a:gd name="T57" fmla="*/ 1 h 112"/>
                <a:gd name="T58" fmla="*/ 9 w 111"/>
                <a:gd name="T59" fmla="*/ 1 h 112"/>
                <a:gd name="T60" fmla="*/ 9 w 111"/>
                <a:gd name="T61" fmla="*/ 1 h 112"/>
                <a:gd name="T62" fmla="*/ 10 w 111"/>
                <a:gd name="T63" fmla="*/ 2 h 112"/>
                <a:gd name="T64" fmla="*/ 10 w 111"/>
                <a:gd name="T65" fmla="*/ 2 h 112"/>
                <a:gd name="T66" fmla="*/ 11 w 111"/>
                <a:gd name="T67" fmla="*/ 3 h 112"/>
                <a:gd name="T68" fmla="*/ 12 w 111"/>
                <a:gd name="T69" fmla="*/ 4 h 112"/>
                <a:gd name="T70" fmla="*/ 12 w 111"/>
                <a:gd name="T71" fmla="*/ 5 h 112"/>
                <a:gd name="T72" fmla="*/ 12 w 111"/>
                <a:gd name="T73" fmla="*/ 6 h 112"/>
                <a:gd name="T74" fmla="*/ 12 w 111"/>
                <a:gd name="T75" fmla="*/ 7 h 112"/>
                <a:gd name="T76" fmla="*/ 12 w 111"/>
                <a:gd name="T77" fmla="*/ 9 h 112"/>
                <a:gd name="T78" fmla="*/ 12 w 111"/>
                <a:gd name="T79" fmla="*/ 10 h 112"/>
                <a:gd name="T80" fmla="*/ 11 w 111"/>
                <a:gd name="T81" fmla="*/ 11 h 112"/>
                <a:gd name="T82" fmla="*/ 10 w 111"/>
                <a:gd name="T83" fmla="*/ 11 h 112"/>
                <a:gd name="T84" fmla="*/ 9 w 111"/>
                <a:gd name="T85" fmla="*/ 12 h 112"/>
                <a:gd name="T86" fmla="*/ 8 w 111"/>
                <a:gd name="T87" fmla="*/ 12 h 112"/>
                <a:gd name="T88" fmla="*/ 7 w 111"/>
                <a:gd name="T89" fmla="*/ 12 h 1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112"/>
                <a:gd name="T137" fmla="*/ 111 w 111"/>
                <a:gd name="T138" fmla="*/ 112 h 1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112">
                  <a:moveTo>
                    <a:pt x="59" y="112"/>
                  </a:moveTo>
                  <a:lnTo>
                    <a:pt x="54" y="112"/>
                  </a:lnTo>
                  <a:lnTo>
                    <a:pt x="48" y="111"/>
                  </a:lnTo>
                  <a:lnTo>
                    <a:pt x="43" y="110"/>
                  </a:lnTo>
                  <a:lnTo>
                    <a:pt x="37" y="108"/>
                  </a:lnTo>
                  <a:lnTo>
                    <a:pt x="32" y="105"/>
                  </a:lnTo>
                  <a:lnTo>
                    <a:pt x="28" y="103"/>
                  </a:lnTo>
                  <a:lnTo>
                    <a:pt x="23" y="99"/>
                  </a:lnTo>
                  <a:lnTo>
                    <a:pt x="18" y="96"/>
                  </a:lnTo>
                  <a:lnTo>
                    <a:pt x="11" y="87"/>
                  </a:lnTo>
                  <a:lnTo>
                    <a:pt x="5" y="78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0"/>
                  </a:lnTo>
                  <a:lnTo>
                    <a:pt x="88" y="14"/>
                  </a:lnTo>
                  <a:lnTo>
                    <a:pt x="93" y="17"/>
                  </a:lnTo>
                  <a:lnTo>
                    <a:pt x="100" y="25"/>
                  </a:lnTo>
                  <a:lnTo>
                    <a:pt x="106" y="35"/>
                  </a:lnTo>
                  <a:lnTo>
                    <a:pt x="110" y="46"/>
                  </a:lnTo>
                  <a:lnTo>
                    <a:pt x="111" y="56"/>
                  </a:lnTo>
                  <a:lnTo>
                    <a:pt x="111" y="67"/>
                  </a:lnTo>
                  <a:lnTo>
                    <a:pt x="109" y="78"/>
                  </a:lnTo>
                  <a:lnTo>
                    <a:pt x="104" y="87"/>
                  </a:lnTo>
                  <a:lnTo>
                    <a:pt x="98" y="96"/>
                  </a:lnTo>
                  <a:lnTo>
                    <a:pt x="89" y="103"/>
                  </a:lnTo>
                  <a:lnTo>
                    <a:pt x="80" y="108"/>
                  </a:lnTo>
                  <a:lnTo>
                    <a:pt x="69" y="111"/>
                  </a:lnTo>
                  <a:lnTo>
                    <a:pt x="59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1" name="Freeform 139"/>
            <p:cNvSpPr>
              <a:spLocks/>
            </p:cNvSpPr>
            <p:nvPr/>
          </p:nvSpPr>
          <p:spPr bwMode="auto">
            <a:xfrm>
              <a:off x="5010" y="1283"/>
              <a:ext cx="18" cy="27"/>
            </a:xfrm>
            <a:custGeom>
              <a:avLst/>
              <a:gdLst>
                <a:gd name="T0" fmla="*/ 1 w 53"/>
                <a:gd name="T1" fmla="*/ 1 h 83"/>
                <a:gd name="T2" fmla="*/ 0 w 53"/>
                <a:gd name="T3" fmla="*/ 2 h 83"/>
                <a:gd name="T4" fmla="*/ 0 w 53"/>
                <a:gd name="T5" fmla="*/ 2 h 83"/>
                <a:gd name="T6" fmla="*/ 0 w 53"/>
                <a:gd name="T7" fmla="*/ 2 h 83"/>
                <a:gd name="T8" fmla="*/ 0 w 53"/>
                <a:gd name="T9" fmla="*/ 2 h 83"/>
                <a:gd name="T10" fmla="*/ 0 w 53"/>
                <a:gd name="T11" fmla="*/ 4 h 83"/>
                <a:gd name="T12" fmla="*/ 2 w 53"/>
                <a:gd name="T13" fmla="*/ 4 h 83"/>
                <a:gd name="T14" fmla="*/ 3 w 53"/>
                <a:gd name="T15" fmla="*/ 9 h 83"/>
                <a:gd name="T16" fmla="*/ 6 w 53"/>
                <a:gd name="T17" fmla="*/ 9 h 83"/>
                <a:gd name="T18" fmla="*/ 6 w 53"/>
                <a:gd name="T19" fmla="*/ 0 h 83"/>
                <a:gd name="T20" fmla="*/ 2 w 53"/>
                <a:gd name="T21" fmla="*/ 0 h 83"/>
                <a:gd name="T22" fmla="*/ 2 w 53"/>
                <a:gd name="T23" fmla="*/ 0 h 83"/>
                <a:gd name="T24" fmla="*/ 2 w 53"/>
                <a:gd name="T25" fmla="*/ 1 h 83"/>
                <a:gd name="T26" fmla="*/ 1 w 53"/>
                <a:gd name="T27" fmla="*/ 1 h 83"/>
                <a:gd name="T28" fmla="*/ 1 w 53"/>
                <a:gd name="T29" fmla="*/ 1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83"/>
                <a:gd name="T47" fmla="*/ 53 w 53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83">
                  <a:moveTo>
                    <a:pt x="6" y="13"/>
                  </a:moveTo>
                  <a:lnTo>
                    <a:pt x="3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38"/>
                  </a:lnTo>
                  <a:lnTo>
                    <a:pt x="21" y="35"/>
                  </a:lnTo>
                  <a:lnTo>
                    <a:pt x="24" y="82"/>
                  </a:lnTo>
                  <a:lnTo>
                    <a:pt x="53" y="83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722" name="Freeform 140"/>
            <p:cNvSpPr>
              <a:spLocks/>
            </p:cNvSpPr>
            <p:nvPr/>
          </p:nvSpPr>
          <p:spPr bwMode="auto">
            <a:xfrm>
              <a:off x="4949" y="1353"/>
              <a:ext cx="26" cy="20"/>
            </a:xfrm>
            <a:custGeom>
              <a:avLst/>
              <a:gdLst>
                <a:gd name="T0" fmla="*/ 0 w 77"/>
                <a:gd name="T1" fmla="*/ 3 h 60"/>
                <a:gd name="T2" fmla="*/ 0 w 77"/>
                <a:gd name="T3" fmla="*/ 3 h 60"/>
                <a:gd name="T4" fmla="*/ 1 w 77"/>
                <a:gd name="T5" fmla="*/ 3 h 60"/>
                <a:gd name="T6" fmla="*/ 1 w 77"/>
                <a:gd name="T7" fmla="*/ 3 h 60"/>
                <a:gd name="T8" fmla="*/ 2 w 77"/>
                <a:gd name="T9" fmla="*/ 3 h 60"/>
                <a:gd name="T10" fmla="*/ 3 w 77"/>
                <a:gd name="T11" fmla="*/ 3 h 60"/>
                <a:gd name="T12" fmla="*/ 4 w 77"/>
                <a:gd name="T13" fmla="*/ 3 h 60"/>
                <a:gd name="T14" fmla="*/ 5 w 77"/>
                <a:gd name="T15" fmla="*/ 3 h 60"/>
                <a:gd name="T16" fmla="*/ 6 w 77"/>
                <a:gd name="T17" fmla="*/ 3 h 60"/>
                <a:gd name="T18" fmla="*/ 7 w 77"/>
                <a:gd name="T19" fmla="*/ 2 h 60"/>
                <a:gd name="T20" fmla="*/ 8 w 77"/>
                <a:gd name="T21" fmla="*/ 1 h 60"/>
                <a:gd name="T22" fmla="*/ 9 w 77"/>
                <a:gd name="T23" fmla="*/ 0 h 60"/>
                <a:gd name="T24" fmla="*/ 9 w 77"/>
                <a:gd name="T25" fmla="*/ 0 h 60"/>
                <a:gd name="T26" fmla="*/ 9 w 77"/>
                <a:gd name="T27" fmla="*/ 1 h 60"/>
                <a:gd name="T28" fmla="*/ 8 w 77"/>
                <a:gd name="T29" fmla="*/ 3 h 60"/>
                <a:gd name="T30" fmla="*/ 7 w 77"/>
                <a:gd name="T31" fmla="*/ 6 h 60"/>
                <a:gd name="T32" fmla="*/ 6 w 77"/>
                <a:gd name="T33" fmla="*/ 7 h 60"/>
                <a:gd name="T34" fmla="*/ 4 w 77"/>
                <a:gd name="T35" fmla="*/ 6 h 60"/>
                <a:gd name="T36" fmla="*/ 3 w 77"/>
                <a:gd name="T37" fmla="*/ 6 h 60"/>
                <a:gd name="T38" fmla="*/ 2 w 77"/>
                <a:gd name="T39" fmla="*/ 5 h 60"/>
                <a:gd name="T40" fmla="*/ 2 w 77"/>
                <a:gd name="T41" fmla="*/ 5 h 60"/>
                <a:gd name="T42" fmla="*/ 1 w 77"/>
                <a:gd name="T43" fmla="*/ 4 h 60"/>
                <a:gd name="T44" fmla="*/ 0 w 77"/>
                <a:gd name="T45" fmla="*/ 3 h 60"/>
                <a:gd name="T46" fmla="*/ 0 w 77"/>
                <a:gd name="T47" fmla="*/ 3 h 60"/>
                <a:gd name="T48" fmla="*/ 0 w 77"/>
                <a:gd name="T49" fmla="*/ 3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7"/>
                <a:gd name="T76" fmla="*/ 0 h 60"/>
                <a:gd name="T77" fmla="*/ 77 w 77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7" h="60">
                  <a:moveTo>
                    <a:pt x="0" y="25"/>
                  </a:moveTo>
                  <a:lnTo>
                    <a:pt x="1" y="25"/>
                  </a:lnTo>
                  <a:lnTo>
                    <a:pt x="5" y="27"/>
                  </a:lnTo>
                  <a:lnTo>
                    <a:pt x="11" y="29"/>
                  </a:lnTo>
                  <a:lnTo>
                    <a:pt x="18" y="30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43" y="29"/>
                  </a:lnTo>
                  <a:lnTo>
                    <a:pt x="50" y="25"/>
                  </a:lnTo>
                  <a:lnTo>
                    <a:pt x="62" y="16"/>
                  </a:lnTo>
                  <a:lnTo>
                    <a:pt x="70" y="9"/>
                  </a:lnTo>
                  <a:lnTo>
                    <a:pt x="76" y="3"/>
                  </a:lnTo>
                  <a:lnTo>
                    <a:pt x="77" y="0"/>
                  </a:lnTo>
                  <a:lnTo>
                    <a:pt x="76" y="10"/>
                  </a:lnTo>
                  <a:lnTo>
                    <a:pt x="72" y="31"/>
                  </a:lnTo>
                  <a:lnTo>
                    <a:pt x="64" y="52"/>
                  </a:lnTo>
                  <a:lnTo>
                    <a:pt x="49" y="60"/>
                  </a:lnTo>
                  <a:lnTo>
                    <a:pt x="39" y="58"/>
                  </a:lnTo>
                  <a:lnTo>
                    <a:pt x="31" y="54"/>
                  </a:lnTo>
                  <a:lnTo>
                    <a:pt x="22" y="48"/>
                  </a:lnTo>
                  <a:lnTo>
                    <a:pt x="15" y="42"/>
                  </a:lnTo>
                  <a:lnTo>
                    <a:pt x="8" y="36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</p:grpSp>
      <p:grpSp>
        <p:nvGrpSpPr>
          <p:cNvPr id="21517" name="Group 111"/>
          <p:cNvGrpSpPr>
            <a:grpSpLocks noChangeAspect="1"/>
          </p:cNvGrpSpPr>
          <p:nvPr/>
        </p:nvGrpSpPr>
        <p:grpSpPr bwMode="auto">
          <a:xfrm>
            <a:off x="4929188" y="3286125"/>
            <a:ext cx="677862" cy="425450"/>
            <a:chOff x="4561" y="1194"/>
            <a:chExt cx="794" cy="499"/>
          </a:xfrm>
        </p:grpSpPr>
        <p:sp>
          <p:nvSpPr>
            <p:cNvPr id="21669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4561" y="1194"/>
              <a:ext cx="79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0" name="Freeform 112"/>
            <p:cNvSpPr>
              <a:spLocks/>
            </p:cNvSpPr>
            <p:nvPr/>
          </p:nvSpPr>
          <p:spPr bwMode="auto">
            <a:xfrm>
              <a:off x="4563" y="1194"/>
              <a:ext cx="791" cy="499"/>
            </a:xfrm>
            <a:custGeom>
              <a:avLst/>
              <a:gdLst>
                <a:gd name="T0" fmla="*/ 261 w 2373"/>
                <a:gd name="T1" fmla="*/ 93 h 1497"/>
                <a:gd name="T2" fmla="*/ 247 w 2373"/>
                <a:gd name="T3" fmla="*/ 80 h 1497"/>
                <a:gd name="T4" fmla="*/ 221 w 2373"/>
                <a:gd name="T5" fmla="*/ 69 h 1497"/>
                <a:gd name="T6" fmla="*/ 187 w 2373"/>
                <a:gd name="T7" fmla="*/ 62 h 1497"/>
                <a:gd name="T8" fmla="*/ 169 w 2373"/>
                <a:gd name="T9" fmla="*/ 72 h 1497"/>
                <a:gd name="T10" fmla="*/ 165 w 2373"/>
                <a:gd name="T11" fmla="*/ 73 h 1497"/>
                <a:gd name="T12" fmla="*/ 161 w 2373"/>
                <a:gd name="T13" fmla="*/ 49 h 1497"/>
                <a:gd name="T14" fmla="*/ 167 w 2373"/>
                <a:gd name="T15" fmla="*/ 38 h 1497"/>
                <a:gd name="T16" fmla="*/ 178 w 2373"/>
                <a:gd name="T17" fmla="*/ 28 h 1497"/>
                <a:gd name="T18" fmla="*/ 172 w 2373"/>
                <a:gd name="T19" fmla="*/ 26 h 1497"/>
                <a:gd name="T20" fmla="*/ 169 w 2373"/>
                <a:gd name="T21" fmla="*/ 27 h 1497"/>
                <a:gd name="T22" fmla="*/ 167 w 2373"/>
                <a:gd name="T23" fmla="*/ 16 h 1497"/>
                <a:gd name="T24" fmla="*/ 156 w 2373"/>
                <a:gd name="T25" fmla="*/ 4 h 1497"/>
                <a:gd name="T26" fmla="*/ 141 w 2373"/>
                <a:gd name="T27" fmla="*/ 0 h 1497"/>
                <a:gd name="T28" fmla="*/ 127 w 2373"/>
                <a:gd name="T29" fmla="*/ 4 h 1497"/>
                <a:gd name="T30" fmla="*/ 118 w 2373"/>
                <a:gd name="T31" fmla="*/ 14 h 1497"/>
                <a:gd name="T32" fmla="*/ 110 w 2373"/>
                <a:gd name="T33" fmla="*/ 28 h 1497"/>
                <a:gd name="T34" fmla="*/ 97 w 2373"/>
                <a:gd name="T35" fmla="*/ 47 h 1497"/>
                <a:gd name="T36" fmla="*/ 102 w 2373"/>
                <a:gd name="T37" fmla="*/ 51 h 1497"/>
                <a:gd name="T38" fmla="*/ 111 w 2373"/>
                <a:gd name="T39" fmla="*/ 53 h 1497"/>
                <a:gd name="T40" fmla="*/ 119 w 2373"/>
                <a:gd name="T41" fmla="*/ 54 h 1497"/>
                <a:gd name="T42" fmla="*/ 121 w 2373"/>
                <a:gd name="T43" fmla="*/ 67 h 1497"/>
                <a:gd name="T44" fmla="*/ 117 w 2373"/>
                <a:gd name="T45" fmla="*/ 67 h 1497"/>
                <a:gd name="T46" fmla="*/ 107 w 2373"/>
                <a:gd name="T47" fmla="*/ 55 h 1497"/>
                <a:gd name="T48" fmla="*/ 101 w 2373"/>
                <a:gd name="T49" fmla="*/ 60 h 1497"/>
                <a:gd name="T50" fmla="*/ 105 w 2373"/>
                <a:gd name="T51" fmla="*/ 67 h 1497"/>
                <a:gd name="T52" fmla="*/ 104 w 2373"/>
                <a:gd name="T53" fmla="*/ 71 h 1497"/>
                <a:gd name="T54" fmla="*/ 97 w 2373"/>
                <a:gd name="T55" fmla="*/ 64 h 1497"/>
                <a:gd name="T56" fmla="*/ 95 w 2373"/>
                <a:gd name="T57" fmla="*/ 59 h 1497"/>
                <a:gd name="T58" fmla="*/ 71 w 2373"/>
                <a:gd name="T59" fmla="*/ 62 h 1497"/>
                <a:gd name="T60" fmla="*/ 51 w 2373"/>
                <a:gd name="T61" fmla="*/ 67 h 1497"/>
                <a:gd name="T62" fmla="*/ 32 w 2373"/>
                <a:gd name="T63" fmla="*/ 73 h 1497"/>
                <a:gd name="T64" fmla="*/ 17 w 2373"/>
                <a:gd name="T65" fmla="*/ 80 h 1497"/>
                <a:gd name="T66" fmla="*/ 6 w 2373"/>
                <a:gd name="T67" fmla="*/ 88 h 1497"/>
                <a:gd name="T68" fmla="*/ 0 w 2373"/>
                <a:gd name="T69" fmla="*/ 109 h 1497"/>
                <a:gd name="T70" fmla="*/ 5 w 2373"/>
                <a:gd name="T71" fmla="*/ 125 h 1497"/>
                <a:gd name="T72" fmla="*/ 16 w 2373"/>
                <a:gd name="T73" fmla="*/ 134 h 1497"/>
                <a:gd name="T74" fmla="*/ 28 w 2373"/>
                <a:gd name="T75" fmla="*/ 143 h 1497"/>
                <a:gd name="T76" fmla="*/ 37 w 2373"/>
                <a:gd name="T77" fmla="*/ 155 h 1497"/>
                <a:gd name="T78" fmla="*/ 47 w 2373"/>
                <a:gd name="T79" fmla="*/ 162 h 1497"/>
                <a:gd name="T80" fmla="*/ 58 w 2373"/>
                <a:gd name="T81" fmla="*/ 166 h 1497"/>
                <a:gd name="T82" fmla="*/ 69 w 2373"/>
                <a:gd name="T83" fmla="*/ 166 h 1497"/>
                <a:gd name="T84" fmla="*/ 80 w 2373"/>
                <a:gd name="T85" fmla="*/ 163 h 1497"/>
                <a:gd name="T86" fmla="*/ 90 w 2373"/>
                <a:gd name="T87" fmla="*/ 158 h 1497"/>
                <a:gd name="T88" fmla="*/ 97 w 2373"/>
                <a:gd name="T89" fmla="*/ 148 h 1497"/>
                <a:gd name="T90" fmla="*/ 105 w 2373"/>
                <a:gd name="T91" fmla="*/ 141 h 1497"/>
                <a:gd name="T92" fmla="*/ 118 w 2373"/>
                <a:gd name="T93" fmla="*/ 141 h 1497"/>
                <a:gd name="T94" fmla="*/ 131 w 2373"/>
                <a:gd name="T95" fmla="*/ 141 h 1497"/>
                <a:gd name="T96" fmla="*/ 145 w 2373"/>
                <a:gd name="T97" fmla="*/ 141 h 1497"/>
                <a:gd name="T98" fmla="*/ 159 w 2373"/>
                <a:gd name="T99" fmla="*/ 141 h 1497"/>
                <a:gd name="T100" fmla="*/ 172 w 2373"/>
                <a:gd name="T101" fmla="*/ 142 h 1497"/>
                <a:gd name="T102" fmla="*/ 178 w 2373"/>
                <a:gd name="T103" fmla="*/ 152 h 1497"/>
                <a:gd name="T104" fmla="*/ 187 w 2373"/>
                <a:gd name="T105" fmla="*/ 160 h 1497"/>
                <a:gd name="T106" fmla="*/ 198 w 2373"/>
                <a:gd name="T107" fmla="*/ 165 h 1497"/>
                <a:gd name="T108" fmla="*/ 210 w 2373"/>
                <a:gd name="T109" fmla="*/ 166 h 1497"/>
                <a:gd name="T110" fmla="*/ 221 w 2373"/>
                <a:gd name="T111" fmla="*/ 165 h 1497"/>
                <a:gd name="T112" fmla="*/ 231 w 2373"/>
                <a:gd name="T113" fmla="*/ 160 h 1497"/>
                <a:gd name="T114" fmla="*/ 240 w 2373"/>
                <a:gd name="T115" fmla="*/ 151 h 1497"/>
                <a:gd name="T116" fmla="*/ 246 w 2373"/>
                <a:gd name="T117" fmla="*/ 139 h 1497"/>
                <a:gd name="T118" fmla="*/ 253 w 2373"/>
                <a:gd name="T119" fmla="*/ 135 h 1497"/>
                <a:gd name="T120" fmla="*/ 262 w 2373"/>
                <a:gd name="T121" fmla="*/ 123 h 1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73"/>
                <a:gd name="T184" fmla="*/ 0 h 1497"/>
                <a:gd name="T185" fmla="*/ 2373 w 2373"/>
                <a:gd name="T186" fmla="*/ 1497 h 1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73" h="1497">
                  <a:moveTo>
                    <a:pt x="2373" y="972"/>
                  </a:moveTo>
                  <a:lnTo>
                    <a:pt x="2371" y="944"/>
                  </a:lnTo>
                  <a:lnTo>
                    <a:pt x="2369" y="916"/>
                  </a:lnTo>
                  <a:lnTo>
                    <a:pt x="2364" y="887"/>
                  </a:lnTo>
                  <a:lnTo>
                    <a:pt x="2357" y="860"/>
                  </a:lnTo>
                  <a:lnTo>
                    <a:pt x="2349" y="835"/>
                  </a:lnTo>
                  <a:lnTo>
                    <a:pt x="2338" y="811"/>
                  </a:lnTo>
                  <a:lnTo>
                    <a:pt x="2325" y="792"/>
                  </a:lnTo>
                  <a:lnTo>
                    <a:pt x="2310" y="776"/>
                  </a:lnTo>
                  <a:lnTo>
                    <a:pt x="2282" y="757"/>
                  </a:lnTo>
                  <a:lnTo>
                    <a:pt x="2252" y="738"/>
                  </a:lnTo>
                  <a:lnTo>
                    <a:pt x="2220" y="719"/>
                  </a:lnTo>
                  <a:lnTo>
                    <a:pt x="2186" y="701"/>
                  </a:lnTo>
                  <a:lnTo>
                    <a:pt x="2150" y="685"/>
                  </a:lnTo>
                  <a:lnTo>
                    <a:pt x="2111" y="668"/>
                  </a:lnTo>
                  <a:lnTo>
                    <a:pt x="2070" y="653"/>
                  </a:lnTo>
                  <a:lnTo>
                    <a:pt x="2029" y="637"/>
                  </a:lnTo>
                  <a:lnTo>
                    <a:pt x="1985" y="623"/>
                  </a:lnTo>
                  <a:lnTo>
                    <a:pt x="1938" y="610"/>
                  </a:lnTo>
                  <a:lnTo>
                    <a:pt x="1891" y="597"/>
                  </a:lnTo>
                  <a:lnTo>
                    <a:pt x="1841" y="585"/>
                  </a:lnTo>
                  <a:lnTo>
                    <a:pt x="1790" y="574"/>
                  </a:lnTo>
                  <a:lnTo>
                    <a:pt x="1737" y="563"/>
                  </a:lnTo>
                  <a:lnTo>
                    <a:pt x="1684" y="554"/>
                  </a:lnTo>
                  <a:lnTo>
                    <a:pt x="1628" y="545"/>
                  </a:lnTo>
                  <a:lnTo>
                    <a:pt x="1624" y="480"/>
                  </a:lnTo>
                  <a:lnTo>
                    <a:pt x="1514" y="480"/>
                  </a:lnTo>
                  <a:lnTo>
                    <a:pt x="1523" y="649"/>
                  </a:lnTo>
                  <a:lnTo>
                    <a:pt x="1518" y="650"/>
                  </a:lnTo>
                  <a:lnTo>
                    <a:pt x="1514" y="651"/>
                  </a:lnTo>
                  <a:lnTo>
                    <a:pt x="1509" y="653"/>
                  </a:lnTo>
                  <a:lnTo>
                    <a:pt x="1504" y="654"/>
                  </a:lnTo>
                  <a:lnTo>
                    <a:pt x="1499" y="656"/>
                  </a:lnTo>
                  <a:lnTo>
                    <a:pt x="1495" y="657"/>
                  </a:lnTo>
                  <a:lnTo>
                    <a:pt x="1489" y="659"/>
                  </a:lnTo>
                  <a:lnTo>
                    <a:pt x="1484" y="660"/>
                  </a:lnTo>
                  <a:lnTo>
                    <a:pt x="1493" y="655"/>
                  </a:lnTo>
                  <a:lnTo>
                    <a:pt x="1443" y="572"/>
                  </a:lnTo>
                  <a:lnTo>
                    <a:pt x="1430" y="461"/>
                  </a:lnTo>
                  <a:lnTo>
                    <a:pt x="1442" y="450"/>
                  </a:lnTo>
                  <a:lnTo>
                    <a:pt x="1453" y="438"/>
                  </a:lnTo>
                  <a:lnTo>
                    <a:pt x="1464" y="425"/>
                  </a:lnTo>
                  <a:lnTo>
                    <a:pt x="1473" y="411"/>
                  </a:lnTo>
                  <a:lnTo>
                    <a:pt x="1483" y="395"/>
                  </a:lnTo>
                  <a:lnTo>
                    <a:pt x="1491" y="379"/>
                  </a:lnTo>
                  <a:lnTo>
                    <a:pt x="1498" y="361"/>
                  </a:lnTo>
                  <a:lnTo>
                    <a:pt x="1505" y="343"/>
                  </a:lnTo>
                  <a:lnTo>
                    <a:pt x="1514" y="480"/>
                  </a:lnTo>
                  <a:lnTo>
                    <a:pt x="1624" y="480"/>
                  </a:lnTo>
                  <a:lnTo>
                    <a:pt x="1614" y="279"/>
                  </a:lnTo>
                  <a:lnTo>
                    <a:pt x="1612" y="270"/>
                  </a:lnTo>
                  <a:lnTo>
                    <a:pt x="1609" y="262"/>
                  </a:lnTo>
                  <a:lnTo>
                    <a:pt x="1604" y="255"/>
                  </a:lnTo>
                  <a:lnTo>
                    <a:pt x="1598" y="248"/>
                  </a:lnTo>
                  <a:lnTo>
                    <a:pt x="1591" y="242"/>
                  </a:lnTo>
                  <a:lnTo>
                    <a:pt x="1584" y="238"/>
                  </a:lnTo>
                  <a:lnTo>
                    <a:pt x="1574" y="236"/>
                  </a:lnTo>
                  <a:lnTo>
                    <a:pt x="1566" y="235"/>
                  </a:lnTo>
                  <a:lnTo>
                    <a:pt x="1545" y="235"/>
                  </a:lnTo>
                  <a:lnTo>
                    <a:pt x="1539" y="235"/>
                  </a:lnTo>
                  <a:lnTo>
                    <a:pt x="1533" y="236"/>
                  </a:lnTo>
                  <a:lnTo>
                    <a:pt x="1528" y="238"/>
                  </a:lnTo>
                  <a:lnTo>
                    <a:pt x="1522" y="241"/>
                  </a:lnTo>
                  <a:lnTo>
                    <a:pt x="1522" y="239"/>
                  </a:lnTo>
                  <a:lnTo>
                    <a:pt x="1520" y="216"/>
                  </a:lnTo>
                  <a:lnTo>
                    <a:pt x="1515" y="192"/>
                  </a:lnTo>
                  <a:lnTo>
                    <a:pt x="1508" y="169"/>
                  </a:lnTo>
                  <a:lnTo>
                    <a:pt x="1499" y="148"/>
                  </a:lnTo>
                  <a:lnTo>
                    <a:pt x="1489" y="126"/>
                  </a:lnTo>
                  <a:lnTo>
                    <a:pt x="1476" y="107"/>
                  </a:lnTo>
                  <a:lnTo>
                    <a:pt x="1460" y="88"/>
                  </a:lnTo>
                  <a:lnTo>
                    <a:pt x="1443" y="70"/>
                  </a:lnTo>
                  <a:lnTo>
                    <a:pt x="1424" y="55"/>
                  </a:lnTo>
                  <a:lnTo>
                    <a:pt x="1404" y="40"/>
                  </a:lnTo>
                  <a:lnTo>
                    <a:pt x="1384" y="29"/>
                  </a:lnTo>
                  <a:lnTo>
                    <a:pt x="1362" y="18"/>
                  </a:lnTo>
                  <a:lnTo>
                    <a:pt x="1340" y="11"/>
                  </a:lnTo>
                  <a:lnTo>
                    <a:pt x="1317" y="5"/>
                  </a:lnTo>
                  <a:lnTo>
                    <a:pt x="1293" y="1"/>
                  </a:lnTo>
                  <a:lnTo>
                    <a:pt x="1270" y="0"/>
                  </a:lnTo>
                  <a:lnTo>
                    <a:pt x="1247" y="1"/>
                  </a:lnTo>
                  <a:lnTo>
                    <a:pt x="1226" y="4"/>
                  </a:lnTo>
                  <a:lnTo>
                    <a:pt x="1204" y="10"/>
                  </a:lnTo>
                  <a:lnTo>
                    <a:pt x="1184" y="15"/>
                  </a:lnTo>
                  <a:lnTo>
                    <a:pt x="1165" y="25"/>
                  </a:lnTo>
                  <a:lnTo>
                    <a:pt x="1147" y="35"/>
                  </a:lnTo>
                  <a:lnTo>
                    <a:pt x="1130" y="46"/>
                  </a:lnTo>
                  <a:lnTo>
                    <a:pt x="1115" y="61"/>
                  </a:lnTo>
                  <a:lnTo>
                    <a:pt x="1100" y="75"/>
                  </a:lnTo>
                  <a:lnTo>
                    <a:pt x="1088" y="92"/>
                  </a:lnTo>
                  <a:lnTo>
                    <a:pt x="1076" y="108"/>
                  </a:lnTo>
                  <a:lnTo>
                    <a:pt x="1066" y="127"/>
                  </a:lnTo>
                  <a:lnTo>
                    <a:pt x="1058" y="146"/>
                  </a:lnTo>
                  <a:lnTo>
                    <a:pt x="1052" y="167"/>
                  </a:lnTo>
                  <a:lnTo>
                    <a:pt x="1047" y="188"/>
                  </a:lnTo>
                  <a:lnTo>
                    <a:pt x="1045" y="211"/>
                  </a:lnTo>
                  <a:lnTo>
                    <a:pt x="1021" y="231"/>
                  </a:lnTo>
                  <a:lnTo>
                    <a:pt x="994" y="256"/>
                  </a:lnTo>
                  <a:lnTo>
                    <a:pt x="964" y="285"/>
                  </a:lnTo>
                  <a:lnTo>
                    <a:pt x="935" y="314"/>
                  </a:lnTo>
                  <a:lnTo>
                    <a:pt x="909" y="344"/>
                  </a:lnTo>
                  <a:lnTo>
                    <a:pt x="889" y="373"/>
                  </a:lnTo>
                  <a:lnTo>
                    <a:pt x="876" y="399"/>
                  </a:lnTo>
                  <a:lnTo>
                    <a:pt x="873" y="422"/>
                  </a:lnTo>
                  <a:lnTo>
                    <a:pt x="876" y="430"/>
                  </a:lnTo>
                  <a:lnTo>
                    <a:pt x="879" y="437"/>
                  </a:lnTo>
                  <a:lnTo>
                    <a:pt x="885" y="443"/>
                  </a:lnTo>
                  <a:lnTo>
                    <a:pt x="892" y="448"/>
                  </a:lnTo>
                  <a:lnTo>
                    <a:pt x="903" y="453"/>
                  </a:lnTo>
                  <a:lnTo>
                    <a:pt x="914" y="457"/>
                  </a:lnTo>
                  <a:lnTo>
                    <a:pt x="927" y="461"/>
                  </a:lnTo>
                  <a:lnTo>
                    <a:pt x="940" y="464"/>
                  </a:lnTo>
                  <a:lnTo>
                    <a:pt x="953" y="468"/>
                  </a:lnTo>
                  <a:lnTo>
                    <a:pt x="967" y="470"/>
                  </a:lnTo>
                  <a:lnTo>
                    <a:pt x="982" y="474"/>
                  </a:lnTo>
                  <a:lnTo>
                    <a:pt x="996" y="475"/>
                  </a:lnTo>
                  <a:lnTo>
                    <a:pt x="1009" y="478"/>
                  </a:lnTo>
                  <a:lnTo>
                    <a:pt x="1023" y="479"/>
                  </a:lnTo>
                  <a:lnTo>
                    <a:pt x="1036" y="481"/>
                  </a:lnTo>
                  <a:lnTo>
                    <a:pt x="1048" y="482"/>
                  </a:lnTo>
                  <a:lnTo>
                    <a:pt x="1060" y="482"/>
                  </a:lnTo>
                  <a:lnTo>
                    <a:pt x="1071" y="484"/>
                  </a:lnTo>
                  <a:lnTo>
                    <a:pt x="1080" y="485"/>
                  </a:lnTo>
                  <a:lnTo>
                    <a:pt x="1089" y="485"/>
                  </a:lnTo>
                  <a:lnTo>
                    <a:pt x="1102" y="600"/>
                  </a:lnTo>
                  <a:lnTo>
                    <a:pt x="1102" y="604"/>
                  </a:lnTo>
                  <a:lnTo>
                    <a:pt x="1094" y="601"/>
                  </a:lnTo>
                  <a:lnTo>
                    <a:pt x="1086" y="599"/>
                  </a:lnTo>
                  <a:lnTo>
                    <a:pt x="1078" y="599"/>
                  </a:lnTo>
                  <a:lnTo>
                    <a:pt x="1070" y="601"/>
                  </a:lnTo>
                  <a:lnTo>
                    <a:pt x="1065" y="603"/>
                  </a:lnTo>
                  <a:lnTo>
                    <a:pt x="1061" y="604"/>
                  </a:lnTo>
                  <a:lnTo>
                    <a:pt x="1058" y="605"/>
                  </a:lnTo>
                  <a:lnTo>
                    <a:pt x="1056" y="606"/>
                  </a:lnTo>
                  <a:lnTo>
                    <a:pt x="986" y="511"/>
                  </a:lnTo>
                  <a:lnTo>
                    <a:pt x="985" y="510"/>
                  </a:lnTo>
                  <a:lnTo>
                    <a:pt x="981" y="506"/>
                  </a:lnTo>
                  <a:lnTo>
                    <a:pt x="975" y="503"/>
                  </a:lnTo>
                  <a:lnTo>
                    <a:pt x="969" y="500"/>
                  </a:lnTo>
                  <a:lnTo>
                    <a:pt x="960" y="498"/>
                  </a:lnTo>
                  <a:lnTo>
                    <a:pt x="953" y="498"/>
                  </a:lnTo>
                  <a:lnTo>
                    <a:pt x="945" y="500"/>
                  </a:lnTo>
                  <a:lnTo>
                    <a:pt x="937" y="503"/>
                  </a:lnTo>
                  <a:lnTo>
                    <a:pt x="928" y="509"/>
                  </a:lnTo>
                  <a:lnTo>
                    <a:pt x="916" y="524"/>
                  </a:lnTo>
                  <a:lnTo>
                    <a:pt x="913" y="539"/>
                  </a:lnTo>
                  <a:lnTo>
                    <a:pt x="915" y="554"/>
                  </a:lnTo>
                  <a:lnTo>
                    <a:pt x="920" y="565"/>
                  </a:lnTo>
                  <a:lnTo>
                    <a:pt x="922" y="568"/>
                  </a:lnTo>
                  <a:lnTo>
                    <a:pt x="928" y="575"/>
                  </a:lnTo>
                  <a:lnTo>
                    <a:pt x="937" y="587"/>
                  </a:lnTo>
                  <a:lnTo>
                    <a:pt x="947" y="601"/>
                  </a:lnTo>
                  <a:lnTo>
                    <a:pt x="958" y="616"/>
                  </a:lnTo>
                  <a:lnTo>
                    <a:pt x="970" y="631"/>
                  </a:lnTo>
                  <a:lnTo>
                    <a:pt x="979" y="644"/>
                  </a:lnTo>
                  <a:lnTo>
                    <a:pt x="988" y="655"/>
                  </a:lnTo>
                  <a:lnTo>
                    <a:pt x="962" y="648"/>
                  </a:lnTo>
                  <a:lnTo>
                    <a:pt x="939" y="640"/>
                  </a:lnTo>
                  <a:lnTo>
                    <a:pt x="919" y="630"/>
                  </a:lnTo>
                  <a:lnTo>
                    <a:pt x="902" y="620"/>
                  </a:lnTo>
                  <a:lnTo>
                    <a:pt x="889" y="611"/>
                  </a:lnTo>
                  <a:lnTo>
                    <a:pt x="878" y="600"/>
                  </a:lnTo>
                  <a:lnTo>
                    <a:pt x="872" y="590"/>
                  </a:lnTo>
                  <a:lnTo>
                    <a:pt x="870" y="578"/>
                  </a:lnTo>
                  <a:lnTo>
                    <a:pt x="869" y="569"/>
                  </a:lnTo>
                  <a:lnTo>
                    <a:pt x="869" y="562"/>
                  </a:lnTo>
                  <a:lnTo>
                    <a:pt x="869" y="555"/>
                  </a:lnTo>
                  <a:lnTo>
                    <a:pt x="870" y="548"/>
                  </a:lnTo>
                  <a:lnTo>
                    <a:pt x="871" y="528"/>
                  </a:lnTo>
                  <a:lnTo>
                    <a:pt x="852" y="530"/>
                  </a:lnTo>
                  <a:lnTo>
                    <a:pt x="816" y="534"/>
                  </a:lnTo>
                  <a:lnTo>
                    <a:pt x="781" y="538"/>
                  </a:lnTo>
                  <a:lnTo>
                    <a:pt x="745" y="542"/>
                  </a:lnTo>
                  <a:lnTo>
                    <a:pt x="710" y="548"/>
                  </a:lnTo>
                  <a:lnTo>
                    <a:pt x="676" y="553"/>
                  </a:lnTo>
                  <a:lnTo>
                    <a:pt x="643" y="559"/>
                  </a:lnTo>
                  <a:lnTo>
                    <a:pt x="611" y="565"/>
                  </a:lnTo>
                  <a:lnTo>
                    <a:pt x="577" y="570"/>
                  </a:lnTo>
                  <a:lnTo>
                    <a:pt x="546" y="578"/>
                  </a:lnTo>
                  <a:lnTo>
                    <a:pt x="515" y="585"/>
                  </a:lnTo>
                  <a:lnTo>
                    <a:pt x="484" y="592"/>
                  </a:lnTo>
                  <a:lnTo>
                    <a:pt x="455" y="600"/>
                  </a:lnTo>
                  <a:lnTo>
                    <a:pt x="425" y="607"/>
                  </a:lnTo>
                  <a:lnTo>
                    <a:pt x="398" y="616"/>
                  </a:lnTo>
                  <a:lnTo>
                    <a:pt x="369" y="625"/>
                  </a:lnTo>
                  <a:lnTo>
                    <a:pt x="343" y="634"/>
                  </a:lnTo>
                  <a:lnTo>
                    <a:pt x="317" y="643"/>
                  </a:lnTo>
                  <a:lnTo>
                    <a:pt x="290" y="653"/>
                  </a:lnTo>
                  <a:lnTo>
                    <a:pt x="267" y="662"/>
                  </a:lnTo>
                  <a:lnTo>
                    <a:pt x="243" y="673"/>
                  </a:lnTo>
                  <a:lnTo>
                    <a:pt x="219" y="684"/>
                  </a:lnTo>
                  <a:lnTo>
                    <a:pt x="198" y="694"/>
                  </a:lnTo>
                  <a:lnTo>
                    <a:pt x="176" y="705"/>
                  </a:lnTo>
                  <a:lnTo>
                    <a:pt x="156" y="716"/>
                  </a:lnTo>
                  <a:lnTo>
                    <a:pt x="137" y="728"/>
                  </a:lnTo>
                  <a:lnTo>
                    <a:pt x="118" y="740"/>
                  </a:lnTo>
                  <a:lnTo>
                    <a:pt x="100" y="751"/>
                  </a:lnTo>
                  <a:lnTo>
                    <a:pt x="83" y="763"/>
                  </a:lnTo>
                  <a:lnTo>
                    <a:pt x="68" y="776"/>
                  </a:lnTo>
                  <a:lnTo>
                    <a:pt x="54" y="788"/>
                  </a:lnTo>
                  <a:lnTo>
                    <a:pt x="41" y="801"/>
                  </a:lnTo>
                  <a:lnTo>
                    <a:pt x="28" y="815"/>
                  </a:lnTo>
                  <a:lnTo>
                    <a:pt x="8" y="852"/>
                  </a:lnTo>
                  <a:lnTo>
                    <a:pt x="0" y="899"/>
                  </a:lnTo>
                  <a:lnTo>
                    <a:pt x="0" y="944"/>
                  </a:lnTo>
                  <a:lnTo>
                    <a:pt x="1" y="977"/>
                  </a:lnTo>
                  <a:lnTo>
                    <a:pt x="4" y="1002"/>
                  </a:lnTo>
                  <a:lnTo>
                    <a:pt x="8" y="1028"/>
                  </a:lnTo>
                  <a:lnTo>
                    <a:pt x="14" y="1054"/>
                  </a:lnTo>
                  <a:lnTo>
                    <a:pt x="22" y="1079"/>
                  </a:lnTo>
                  <a:lnTo>
                    <a:pt x="30" y="1103"/>
                  </a:lnTo>
                  <a:lnTo>
                    <a:pt x="41" y="1124"/>
                  </a:lnTo>
                  <a:lnTo>
                    <a:pt x="52" y="1143"/>
                  </a:lnTo>
                  <a:lnTo>
                    <a:pt x="66" y="1158"/>
                  </a:lnTo>
                  <a:lnTo>
                    <a:pt x="82" y="1171"/>
                  </a:lnTo>
                  <a:lnTo>
                    <a:pt x="100" y="1184"/>
                  </a:lnTo>
                  <a:lnTo>
                    <a:pt x="120" y="1196"/>
                  </a:lnTo>
                  <a:lnTo>
                    <a:pt x="141" y="1206"/>
                  </a:lnTo>
                  <a:lnTo>
                    <a:pt x="163" y="1216"/>
                  </a:lnTo>
                  <a:lnTo>
                    <a:pt x="187" y="1225"/>
                  </a:lnTo>
                  <a:lnTo>
                    <a:pt x="212" y="1234"/>
                  </a:lnTo>
                  <a:lnTo>
                    <a:pt x="238" y="1241"/>
                  </a:lnTo>
                  <a:lnTo>
                    <a:pt x="246" y="1262"/>
                  </a:lnTo>
                  <a:lnTo>
                    <a:pt x="255" y="1283"/>
                  </a:lnTo>
                  <a:lnTo>
                    <a:pt x="265" y="1303"/>
                  </a:lnTo>
                  <a:lnTo>
                    <a:pt x="277" y="1323"/>
                  </a:lnTo>
                  <a:lnTo>
                    <a:pt x="290" y="1342"/>
                  </a:lnTo>
                  <a:lnTo>
                    <a:pt x="304" y="1360"/>
                  </a:lnTo>
                  <a:lnTo>
                    <a:pt x="319" y="1378"/>
                  </a:lnTo>
                  <a:lnTo>
                    <a:pt x="336" y="1395"/>
                  </a:lnTo>
                  <a:lnTo>
                    <a:pt x="349" y="1406"/>
                  </a:lnTo>
                  <a:lnTo>
                    <a:pt x="363" y="1418"/>
                  </a:lnTo>
                  <a:lnTo>
                    <a:pt x="377" y="1429"/>
                  </a:lnTo>
                  <a:lnTo>
                    <a:pt x="392" y="1439"/>
                  </a:lnTo>
                  <a:lnTo>
                    <a:pt x="407" y="1448"/>
                  </a:lnTo>
                  <a:lnTo>
                    <a:pt x="423" y="1457"/>
                  </a:lnTo>
                  <a:lnTo>
                    <a:pt x="438" y="1464"/>
                  </a:lnTo>
                  <a:lnTo>
                    <a:pt x="455" y="1471"/>
                  </a:lnTo>
                  <a:lnTo>
                    <a:pt x="470" y="1477"/>
                  </a:lnTo>
                  <a:lnTo>
                    <a:pt x="487" y="1483"/>
                  </a:lnTo>
                  <a:lnTo>
                    <a:pt x="503" y="1486"/>
                  </a:lnTo>
                  <a:lnTo>
                    <a:pt x="521" y="1490"/>
                  </a:lnTo>
                  <a:lnTo>
                    <a:pt x="538" y="1493"/>
                  </a:lnTo>
                  <a:lnTo>
                    <a:pt x="556" y="1496"/>
                  </a:lnTo>
                  <a:lnTo>
                    <a:pt x="572" y="1497"/>
                  </a:lnTo>
                  <a:lnTo>
                    <a:pt x="590" y="1497"/>
                  </a:lnTo>
                  <a:lnTo>
                    <a:pt x="608" y="1497"/>
                  </a:lnTo>
                  <a:lnTo>
                    <a:pt x="625" y="1496"/>
                  </a:lnTo>
                  <a:lnTo>
                    <a:pt x="643" y="1493"/>
                  </a:lnTo>
                  <a:lnTo>
                    <a:pt x="659" y="1490"/>
                  </a:lnTo>
                  <a:lnTo>
                    <a:pt x="676" y="1486"/>
                  </a:lnTo>
                  <a:lnTo>
                    <a:pt x="691" y="1483"/>
                  </a:lnTo>
                  <a:lnTo>
                    <a:pt x="708" y="1477"/>
                  </a:lnTo>
                  <a:lnTo>
                    <a:pt x="724" y="1471"/>
                  </a:lnTo>
                  <a:lnTo>
                    <a:pt x="739" y="1464"/>
                  </a:lnTo>
                  <a:lnTo>
                    <a:pt x="753" y="1457"/>
                  </a:lnTo>
                  <a:lnTo>
                    <a:pt x="768" y="1448"/>
                  </a:lnTo>
                  <a:lnTo>
                    <a:pt x="782" y="1439"/>
                  </a:lnTo>
                  <a:lnTo>
                    <a:pt x="795" y="1429"/>
                  </a:lnTo>
                  <a:lnTo>
                    <a:pt x="808" y="1418"/>
                  </a:lnTo>
                  <a:lnTo>
                    <a:pt x="821" y="1406"/>
                  </a:lnTo>
                  <a:lnTo>
                    <a:pt x="833" y="1395"/>
                  </a:lnTo>
                  <a:lnTo>
                    <a:pt x="845" y="1381"/>
                  </a:lnTo>
                  <a:lnTo>
                    <a:pt x="857" y="1367"/>
                  </a:lnTo>
                  <a:lnTo>
                    <a:pt x="866" y="1352"/>
                  </a:lnTo>
                  <a:lnTo>
                    <a:pt x="877" y="1336"/>
                  </a:lnTo>
                  <a:lnTo>
                    <a:pt x="885" y="1321"/>
                  </a:lnTo>
                  <a:lnTo>
                    <a:pt x="892" y="1305"/>
                  </a:lnTo>
                  <a:lnTo>
                    <a:pt x="900" y="1289"/>
                  </a:lnTo>
                  <a:lnTo>
                    <a:pt x="906" y="1272"/>
                  </a:lnTo>
                  <a:lnTo>
                    <a:pt x="925" y="1272"/>
                  </a:lnTo>
                  <a:lnTo>
                    <a:pt x="944" y="1271"/>
                  </a:lnTo>
                  <a:lnTo>
                    <a:pt x="963" y="1271"/>
                  </a:lnTo>
                  <a:lnTo>
                    <a:pt x="982" y="1271"/>
                  </a:lnTo>
                  <a:lnTo>
                    <a:pt x="1001" y="1270"/>
                  </a:lnTo>
                  <a:lnTo>
                    <a:pt x="1020" y="1270"/>
                  </a:lnTo>
                  <a:lnTo>
                    <a:pt x="1039" y="1270"/>
                  </a:lnTo>
                  <a:lnTo>
                    <a:pt x="1058" y="1268"/>
                  </a:lnTo>
                  <a:lnTo>
                    <a:pt x="1077" y="1268"/>
                  </a:lnTo>
                  <a:lnTo>
                    <a:pt x="1097" y="1268"/>
                  </a:lnTo>
                  <a:lnTo>
                    <a:pt x="1116" y="1268"/>
                  </a:lnTo>
                  <a:lnTo>
                    <a:pt x="1136" y="1267"/>
                  </a:lnTo>
                  <a:lnTo>
                    <a:pt x="1155" y="1267"/>
                  </a:lnTo>
                  <a:lnTo>
                    <a:pt x="1176" y="1267"/>
                  </a:lnTo>
                  <a:lnTo>
                    <a:pt x="1195" y="1267"/>
                  </a:lnTo>
                  <a:lnTo>
                    <a:pt x="1215" y="1267"/>
                  </a:lnTo>
                  <a:lnTo>
                    <a:pt x="1236" y="1267"/>
                  </a:lnTo>
                  <a:lnTo>
                    <a:pt x="1258" y="1267"/>
                  </a:lnTo>
                  <a:lnTo>
                    <a:pt x="1279" y="1267"/>
                  </a:lnTo>
                  <a:lnTo>
                    <a:pt x="1301" y="1268"/>
                  </a:lnTo>
                  <a:lnTo>
                    <a:pt x="1322" y="1268"/>
                  </a:lnTo>
                  <a:lnTo>
                    <a:pt x="1343" y="1268"/>
                  </a:lnTo>
                  <a:lnTo>
                    <a:pt x="1364" y="1270"/>
                  </a:lnTo>
                  <a:lnTo>
                    <a:pt x="1385" y="1270"/>
                  </a:lnTo>
                  <a:lnTo>
                    <a:pt x="1405" y="1271"/>
                  </a:lnTo>
                  <a:lnTo>
                    <a:pt x="1427" y="1272"/>
                  </a:lnTo>
                  <a:lnTo>
                    <a:pt x="1447" y="1272"/>
                  </a:lnTo>
                  <a:lnTo>
                    <a:pt x="1467" y="1273"/>
                  </a:lnTo>
                  <a:lnTo>
                    <a:pt x="1487" y="1274"/>
                  </a:lnTo>
                  <a:lnTo>
                    <a:pt x="1508" y="1275"/>
                  </a:lnTo>
                  <a:lnTo>
                    <a:pt x="1528" y="1275"/>
                  </a:lnTo>
                  <a:lnTo>
                    <a:pt x="1548" y="1277"/>
                  </a:lnTo>
                  <a:lnTo>
                    <a:pt x="1555" y="1293"/>
                  </a:lnTo>
                  <a:lnTo>
                    <a:pt x="1564" y="1309"/>
                  </a:lnTo>
                  <a:lnTo>
                    <a:pt x="1573" y="1324"/>
                  </a:lnTo>
                  <a:lnTo>
                    <a:pt x="1584" y="1339"/>
                  </a:lnTo>
                  <a:lnTo>
                    <a:pt x="1594" y="1354"/>
                  </a:lnTo>
                  <a:lnTo>
                    <a:pt x="1606" y="1367"/>
                  </a:lnTo>
                  <a:lnTo>
                    <a:pt x="1618" y="1381"/>
                  </a:lnTo>
                  <a:lnTo>
                    <a:pt x="1631" y="1395"/>
                  </a:lnTo>
                  <a:lnTo>
                    <a:pt x="1644" y="1406"/>
                  </a:lnTo>
                  <a:lnTo>
                    <a:pt x="1659" y="1418"/>
                  </a:lnTo>
                  <a:lnTo>
                    <a:pt x="1673" y="1429"/>
                  </a:lnTo>
                  <a:lnTo>
                    <a:pt x="1687" y="1439"/>
                  </a:lnTo>
                  <a:lnTo>
                    <a:pt x="1703" y="1448"/>
                  </a:lnTo>
                  <a:lnTo>
                    <a:pt x="1718" y="1457"/>
                  </a:lnTo>
                  <a:lnTo>
                    <a:pt x="1734" y="1464"/>
                  </a:lnTo>
                  <a:lnTo>
                    <a:pt x="1750" y="1471"/>
                  </a:lnTo>
                  <a:lnTo>
                    <a:pt x="1766" y="1477"/>
                  </a:lnTo>
                  <a:lnTo>
                    <a:pt x="1782" y="1483"/>
                  </a:lnTo>
                  <a:lnTo>
                    <a:pt x="1799" y="1486"/>
                  </a:lnTo>
                  <a:lnTo>
                    <a:pt x="1817" y="1490"/>
                  </a:lnTo>
                  <a:lnTo>
                    <a:pt x="1834" y="1493"/>
                  </a:lnTo>
                  <a:lnTo>
                    <a:pt x="1851" y="1496"/>
                  </a:lnTo>
                  <a:lnTo>
                    <a:pt x="1868" y="1497"/>
                  </a:lnTo>
                  <a:lnTo>
                    <a:pt x="1886" y="1497"/>
                  </a:lnTo>
                  <a:lnTo>
                    <a:pt x="1904" y="1497"/>
                  </a:lnTo>
                  <a:lnTo>
                    <a:pt x="1920" y="1496"/>
                  </a:lnTo>
                  <a:lnTo>
                    <a:pt x="1938" y="1493"/>
                  </a:lnTo>
                  <a:lnTo>
                    <a:pt x="1955" y="1490"/>
                  </a:lnTo>
                  <a:lnTo>
                    <a:pt x="1972" y="1486"/>
                  </a:lnTo>
                  <a:lnTo>
                    <a:pt x="1988" y="1483"/>
                  </a:lnTo>
                  <a:lnTo>
                    <a:pt x="2004" y="1477"/>
                  </a:lnTo>
                  <a:lnTo>
                    <a:pt x="2019" y="1471"/>
                  </a:lnTo>
                  <a:lnTo>
                    <a:pt x="2035" y="1464"/>
                  </a:lnTo>
                  <a:lnTo>
                    <a:pt x="2049" y="1457"/>
                  </a:lnTo>
                  <a:lnTo>
                    <a:pt x="2064" y="1448"/>
                  </a:lnTo>
                  <a:lnTo>
                    <a:pt x="2078" y="1439"/>
                  </a:lnTo>
                  <a:lnTo>
                    <a:pt x="2092" y="1429"/>
                  </a:lnTo>
                  <a:lnTo>
                    <a:pt x="2105" y="1418"/>
                  </a:lnTo>
                  <a:lnTo>
                    <a:pt x="2117" y="1406"/>
                  </a:lnTo>
                  <a:lnTo>
                    <a:pt x="2129" y="1395"/>
                  </a:lnTo>
                  <a:lnTo>
                    <a:pt x="2143" y="1379"/>
                  </a:lnTo>
                  <a:lnTo>
                    <a:pt x="2156" y="1361"/>
                  </a:lnTo>
                  <a:lnTo>
                    <a:pt x="2168" y="1345"/>
                  </a:lnTo>
                  <a:lnTo>
                    <a:pt x="2179" y="1326"/>
                  </a:lnTo>
                  <a:lnTo>
                    <a:pt x="2188" y="1306"/>
                  </a:lnTo>
                  <a:lnTo>
                    <a:pt x="2197" y="1287"/>
                  </a:lnTo>
                  <a:lnTo>
                    <a:pt x="2204" y="1267"/>
                  </a:lnTo>
                  <a:lnTo>
                    <a:pt x="2210" y="1247"/>
                  </a:lnTo>
                  <a:lnTo>
                    <a:pt x="2223" y="1242"/>
                  </a:lnTo>
                  <a:lnTo>
                    <a:pt x="2235" y="1236"/>
                  </a:lnTo>
                  <a:lnTo>
                    <a:pt x="2247" y="1231"/>
                  </a:lnTo>
                  <a:lnTo>
                    <a:pt x="2258" y="1225"/>
                  </a:lnTo>
                  <a:lnTo>
                    <a:pt x="2270" y="1220"/>
                  </a:lnTo>
                  <a:lnTo>
                    <a:pt x="2281" y="1214"/>
                  </a:lnTo>
                  <a:lnTo>
                    <a:pt x="2292" y="1208"/>
                  </a:lnTo>
                  <a:lnTo>
                    <a:pt x="2301" y="1200"/>
                  </a:lnTo>
                  <a:lnTo>
                    <a:pt x="2320" y="1183"/>
                  </a:lnTo>
                  <a:lnTo>
                    <a:pt x="2336" y="1160"/>
                  </a:lnTo>
                  <a:lnTo>
                    <a:pt x="2349" y="1133"/>
                  </a:lnTo>
                  <a:lnTo>
                    <a:pt x="2358" y="1103"/>
                  </a:lnTo>
                  <a:lnTo>
                    <a:pt x="2365" y="1071"/>
                  </a:lnTo>
                  <a:lnTo>
                    <a:pt x="2370" y="1037"/>
                  </a:lnTo>
                  <a:lnTo>
                    <a:pt x="2373" y="1004"/>
                  </a:lnTo>
                  <a:lnTo>
                    <a:pt x="2373" y="9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1" name="Freeform 113"/>
            <p:cNvSpPr>
              <a:spLocks/>
            </p:cNvSpPr>
            <p:nvPr/>
          </p:nvSpPr>
          <p:spPr bwMode="auto">
            <a:xfrm>
              <a:off x="5111" y="1387"/>
              <a:ext cx="221" cy="80"/>
            </a:xfrm>
            <a:custGeom>
              <a:avLst/>
              <a:gdLst>
                <a:gd name="T0" fmla="*/ 73 w 665"/>
                <a:gd name="T1" fmla="*/ 27 h 239"/>
                <a:gd name="T2" fmla="*/ 70 w 665"/>
                <a:gd name="T3" fmla="*/ 25 h 239"/>
                <a:gd name="T4" fmla="*/ 67 w 665"/>
                <a:gd name="T5" fmla="*/ 23 h 239"/>
                <a:gd name="T6" fmla="*/ 63 w 665"/>
                <a:gd name="T7" fmla="*/ 21 h 239"/>
                <a:gd name="T8" fmla="*/ 59 w 665"/>
                <a:gd name="T9" fmla="*/ 19 h 239"/>
                <a:gd name="T10" fmla="*/ 55 w 665"/>
                <a:gd name="T11" fmla="*/ 17 h 239"/>
                <a:gd name="T12" fmla="*/ 51 w 665"/>
                <a:gd name="T13" fmla="*/ 15 h 239"/>
                <a:gd name="T14" fmla="*/ 46 w 665"/>
                <a:gd name="T15" fmla="*/ 14 h 239"/>
                <a:gd name="T16" fmla="*/ 42 w 665"/>
                <a:gd name="T17" fmla="*/ 12 h 239"/>
                <a:gd name="T18" fmla="*/ 37 w 665"/>
                <a:gd name="T19" fmla="*/ 10 h 239"/>
                <a:gd name="T20" fmla="*/ 32 w 665"/>
                <a:gd name="T21" fmla="*/ 9 h 239"/>
                <a:gd name="T22" fmla="*/ 27 w 665"/>
                <a:gd name="T23" fmla="*/ 8 h 239"/>
                <a:gd name="T24" fmla="*/ 21 w 665"/>
                <a:gd name="T25" fmla="*/ 6 h 239"/>
                <a:gd name="T26" fmla="*/ 16 w 665"/>
                <a:gd name="T27" fmla="*/ 5 h 239"/>
                <a:gd name="T28" fmla="*/ 11 w 665"/>
                <a:gd name="T29" fmla="*/ 4 h 239"/>
                <a:gd name="T30" fmla="*/ 5 w 665"/>
                <a:gd name="T31" fmla="*/ 3 h 239"/>
                <a:gd name="T32" fmla="*/ 0 w 665"/>
                <a:gd name="T33" fmla="*/ 2 h 239"/>
                <a:gd name="T34" fmla="*/ 0 w 665"/>
                <a:gd name="T35" fmla="*/ 2 h 239"/>
                <a:gd name="T36" fmla="*/ 0 w 665"/>
                <a:gd name="T37" fmla="*/ 1 h 239"/>
                <a:gd name="T38" fmla="*/ 0 w 665"/>
                <a:gd name="T39" fmla="*/ 1 h 239"/>
                <a:gd name="T40" fmla="*/ 0 w 665"/>
                <a:gd name="T41" fmla="*/ 0 h 239"/>
                <a:gd name="T42" fmla="*/ 6 w 665"/>
                <a:gd name="T43" fmla="*/ 1 h 239"/>
                <a:gd name="T44" fmla="*/ 12 w 665"/>
                <a:gd name="T45" fmla="*/ 2 h 239"/>
                <a:gd name="T46" fmla="*/ 17 w 665"/>
                <a:gd name="T47" fmla="*/ 3 h 239"/>
                <a:gd name="T48" fmla="*/ 23 w 665"/>
                <a:gd name="T49" fmla="*/ 4 h 239"/>
                <a:gd name="T50" fmla="*/ 28 w 665"/>
                <a:gd name="T51" fmla="*/ 6 h 239"/>
                <a:gd name="T52" fmla="*/ 33 w 665"/>
                <a:gd name="T53" fmla="*/ 7 h 239"/>
                <a:gd name="T54" fmla="*/ 38 w 665"/>
                <a:gd name="T55" fmla="*/ 8 h 239"/>
                <a:gd name="T56" fmla="*/ 42 w 665"/>
                <a:gd name="T57" fmla="*/ 10 h 239"/>
                <a:gd name="T58" fmla="*/ 47 w 665"/>
                <a:gd name="T59" fmla="*/ 12 h 239"/>
                <a:gd name="T60" fmla="*/ 51 w 665"/>
                <a:gd name="T61" fmla="*/ 13 h 239"/>
                <a:gd name="T62" fmla="*/ 55 w 665"/>
                <a:gd name="T63" fmla="*/ 15 h 239"/>
                <a:gd name="T64" fmla="*/ 59 w 665"/>
                <a:gd name="T65" fmla="*/ 17 h 239"/>
                <a:gd name="T66" fmla="*/ 62 w 665"/>
                <a:gd name="T67" fmla="*/ 19 h 239"/>
                <a:gd name="T68" fmla="*/ 66 w 665"/>
                <a:gd name="T69" fmla="*/ 21 h 239"/>
                <a:gd name="T70" fmla="*/ 69 w 665"/>
                <a:gd name="T71" fmla="*/ 23 h 239"/>
                <a:gd name="T72" fmla="*/ 72 w 665"/>
                <a:gd name="T73" fmla="*/ 25 h 239"/>
                <a:gd name="T74" fmla="*/ 72 w 665"/>
                <a:gd name="T75" fmla="*/ 25 h 239"/>
                <a:gd name="T76" fmla="*/ 73 w 665"/>
                <a:gd name="T77" fmla="*/ 26 h 239"/>
                <a:gd name="T78" fmla="*/ 73 w 665"/>
                <a:gd name="T79" fmla="*/ 26 h 239"/>
                <a:gd name="T80" fmla="*/ 73 w 665"/>
                <a:gd name="T81" fmla="*/ 27 h 2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5"/>
                <a:gd name="T124" fmla="*/ 0 h 239"/>
                <a:gd name="T125" fmla="*/ 665 w 665"/>
                <a:gd name="T126" fmla="*/ 239 h 2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5" h="239">
                  <a:moveTo>
                    <a:pt x="665" y="239"/>
                  </a:moveTo>
                  <a:lnTo>
                    <a:pt x="637" y="221"/>
                  </a:lnTo>
                  <a:lnTo>
                    <a:pt x="605" y="204"/>
                  </a:lnTo>
                  <a:lnTo>
                    <a:pt x="571" y="186"/>
                  </a:lnTo>
                  <a:lnTo>
                    <a:pt x="535" y="169"/>
                  </a:lnTo>
                  <a:lnTo>
                    <a:pt x="497" y="152"/>
                  </a:lnTo>
                  <a:lnTo>
                    <a:pt x="458" y="137"/>
                  </a:lnTo>
                  <a:lnTo>
                    <a:pt x="418" y="121"/>
                  </a:lnTo>
                  <a:lnTo>
                    <a:pt x="376" y="107"/>
                  </a:lnTo>
                  <a:lnTo>
                    <a:pt x="332" y="93"/>
                  </a:lnTo>
                  <a:lnTo>
                    <a:pt x="287" y="80"/>
                  </a:lnTo>
                  <a:lnTo>
                    <a:pt x="240" y="68"/>
                  </a:lnTo>
                  <a:lnTo>
                    <a:pt x="194" y="56"/>
                  </a:lnTo>
                  <a:lnTo>
                    <a:pt x="146" y="45"/>
                  </a:lnTo>
                  <a:lnTo>
                    <a:pt x="98" y="36"/>
                  </a:lnTo>
                  <a:lnTo>
                    <a:pt x="49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0"/>
                  </a:lnTo>
                  <a:lnTo>
                    <a:pt x="55" y="8"/>
                  </a:lnTo>
                  <a:lnTo>
                    <a:pt x="106" y="18"/>
                  </a:lnTo>
                  <a:lnTo>
                    <a:pt x="155" y="27"/>
                  </a:lnTo>
                  <a:lnTo>
                    <a:pt x="204" y="38"/>
                  </a:lnTo>
                  <a:lnTo>
                    <a:pt x="251" y="50"/>
                  </a:lnTo>
                  <a:lnTo>
                    <a:pt x="296" y="62"/>
                  </a:lnTo>
                  <a:lnTo>
                    <a:pt x="340" y="75"/>
                  </a:lnTo>
                  <a:lnTo>
                    <a:pt x="382" y="89"/>
                  </a:lnTo>
                  <a:lnTo>
                    <a:pt x="422" y="104"/>
                  </a:lnTo>
                  <a:lnTo>
                    <a:pt x="462" y="118"/>
                  </a:lnTo>
                  <a:lnTo>
                    <a:pt x="499" y="135"/>
                  </a:lnTo>
                  <a:lnTo>
                    <a:pt x="533" y="150"/>
                  </a:lnTo>
                  <a:lnTo>
                    <a:pt x="565" y="168"/>
                  </a:lnTo>
                  <a:lnTo>
                    <a:pt x="596" y="185"/>
                  </a:lnTo>
                  <a:lnTo>
                    <a:pt x="624" y="202"/>
                  </a:lnTo>
                  <a:lnTo>
                    <a:pt x="650" y="221"/>
                  </a:lnTo>
                  <a:lnTo>
                    <a:pt x="654" y="225"/>
                  </a:lnTo>
                  <a:lnTo>
                    <a:pt x="658" y="230"/>
                  </a:lnTo>
                  <a:lnTo>
                    <a:pt x="662" y="235"/>
                  </a:lnTo>
                  <a:lnTo>
                    <a:pt x="665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2" name="Freeform 114"/>
            <p:cNvSpPr>
              <a:spLocks/>
            </p:cNvSpPr>
            <p:nvPr/>
          </p:nvSpPr>
          <p:spPr bwMode="auto">
            <a:xfrm>
              <a:off x="5075" y="1283"/>
              <a:ext cx="21" cy="123"/>
            </a:xfrm>
            <a:custGeom>
              <a:avLst/>
              <a:gdLst>
                <a:gd name="T0" fmla="*/ 1 w 65"/>
                <a:gd name="T1" fmla="*/ 0 h 371"/>
                <a:gd name="T2" fmla="*/ 4 w 65"/>
                <a:gd name="T3" fmla="*/ 0 h 371"/>
                <a:gd name="T4" fmla="*/ 4 w 65"/>
                <a:gd name="T5" fmla="*/ 0 h 371"/>
                <a:gd name="T6" fmla="*/ 5 w 65"/>
                <a:gd name="T7" fmla="*/ 0 h 371"/>
                <a:gd name="T8" fmla="*/ 5 w 65"/>
                <a:gd name="T9" fmla="*/ 1 h 371"/>
                <a:gd name="T10" fmla="*/ 5 w 65"/>
                <a:gd name="T11" fmla="*/ 1 h 371"/>
                <a:gd name="T12" fmla="*/ 7 w 65"/>
                <a:gd name="T13" fmla="*/ 38 h 371"/>
                <a:gd name="T14" fmla="*/ 7 w 65"/>
                <a:gd name="T15" fmla="*/ 38 h 371"/>
                <a:gd name="T16" fmla="*/ 6 w 65"/>
                <a:gd name="T17" fmla="*/ 38 h 371"/>
                <a:gd name="T18" fmla="*/ 6 w 65"/>
                <a:gd name="T19" fmla="*/ 38 h 371"/>
                <a:gd name="T20" fmla="*/ 5 w 65"/>
                <a:gd name="T21" fmla="*/ 39 h 371"/>
                <a:gd name="T22" fmla="*/ 5 w 65"/>
                <a:gd name="T23" fmla="*/ 39 h 371"/>
                <a:gd name="T24" fmla="*/ 4 w 65"/>
                <a:gd name="T25" fmla="*/ 39 h 371"/>
                <a:gd name="T26" fmla="*/ 4 w 65"/>
                <a:gd name="T27" fmla="*/ 40 h 371"/>
                <a:gd name="T28" fmla="*/ 3 w 65"/>
                <a:gd name="T29" fmla="*/ 40 h 371"/>
                <a:gd name="T30" fmla="*/ 2 w 65"/>
                <a:gd name="T31" fmla="*/ 41 h 371"/>
                <a:gd name="T32" fmla="*/ 0 w 65"/>
                <a:gd name="T33" fmla="*/ 1 h 371"/>
                <a:gd name="T34" fmla="*/ 0 w 65"/>
                <a:gd name="T35" fmla="*/ 1 h 371"/>
                <a:gd name="T36" fmla="*/ 0 w 65"/>
                <a:gd name="T37" fmla="*/ 0 h 371"/>
                <a:gd name="T38" fmla="*/ 1 w 65"/>
                <a:gd name="T39" fmla="*/ 0 h 371"/>
                <a:gd name="T40" fmla="*/ 1 w 65"/>
                <a:gd name="T41" fmla="*/ 0 h 3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71"/>
                <a:gd name="T65" fmla="*/ 65 w 65"/>
                <a:gd name="T66" fmla="*/ 371 h 3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71">
                  <a:moveTo>
                    <a:pt x="12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7" y="13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57" y="350"/>
                  </a:lnTo>
                  <a:lnTo>
                    <a:pt x="52" y="353"/>
                  </a:lnTo>
                  <a:lnTo>
                    <a:pt x="46" y="357"/>
                  </a:lnTo>
                  <a:lnTo>
                    <a:pt x="40" y="360"/>
                  </a:lnTo>
                  <a:lnTo>
                    <a:pt x="34" y="364"/>
                  </a:lnTo>
                  <a:lnTo>
                    <a:pt x="27" y="368"/>
                  </a:lnTo>
                  <a:lnTo>
                    <a:pt x="20" y="371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3" name="Freeform 115"/>
            <p:cNvSpPr>
              <a:spLocks/>
            </p:cNvSpPr>
            <p:nvPr/>
          </p:nvSpPr>
          <p:spPr bwMode="auto">
            <a:xfrm>
              <a:off x="4941" y="1392"/>
              <a:ext cx="110" cy="30"/>
            </a:xfrm>
            <a:custGeom>
              <a:avLst/>
              <a:gdLst>
                <a:gd name="T0" fmla="*/ 4 w 331"/>
                <a:gd name="T1" fmla="*/ 9 h 92"/>
                <a:gd name="T2" fmla="*/ 4 w 331"/>
                <a:gd name="T3" fmla="*/ 9 h 92"/>
                <a:gd name="T4" fmla="*/ 4 w 331"/>
                <a:gd name="T5" fmla="*/ 8 h 92"/>
                <a:gd name="T6" fmla="*/ 3 w 331"/>
                <a:gd name="T7" fmla="*/ 8 h 92"/>
                <a:gd name="T8" fmla="*/ 3 w 331"/>
                <a:gd name="T9" fmla="*/ 7 h 92"/>
                <a:gd name="T10" fmla="*/ 2 w 331"/>
                <a:gd name="T11" fmla="*/ 6 h 92"/>
                <a:gd name="T12" fmla="*/ 1 w 331"/>
                <a:gd name="T13" fmla="*/ 5 h 92"/>
                <a:gd name="T14" fmla="*/ 1 w 331"/>
                <a:gd name="T15" fmla="*/ 4 h 92"/>
                <a:gd name="T16" fmla="*/ 0 w 331"/>
                <a:gd name="T17" fmla="*/ 3 h 92"/>
                <a:gd name="T18" fmla="*/ 0 w 331"/>
                <a:gd name="T19" fmla="*/ 2 h 92"/>
                <a:gd name="T20" fmla="*/ 32 w 331"/>
                <a:gd name="T21" fmla="*/ 0 h 92"/>
                <a:gd name="T22" fmla="*/ 37 w 331"/>
                <a:gd name="T23" fmla="*/ 8 h 92"/>
                <a:gd name="T24" fmla="*/ 35 w 331"/>
                <a:gd name="T25" fmla="*/ 8 h 92"/>
                <a:gd name="T26" fmla="*/ 34 w 331"/>
                <a:gd name="T27" fmla="*/ 8 h 92"/>
                <a:gd name="T28" fmla="*/ 33 w 331"/>
                <a:gd name="T29" fmla="*/ 8 h 92"/>
                <a:gd name="T30" fmla="*/ 31 w 331"/>
                <a:gd name="T31" fmla="*/ 8 h 92"/>
                <a:gd name="T32" fmla="*/ 30 w 331"/>
                <a:gd name="T33" fmla="*/ 9 h 92"/>
                <a:gd name="T34" fmla="*/ 28 w 331"/>
                <a:gd name="T35" fmla="*/ 9 h 92"/>
                <a:gd name="T36" fmla="*/ 27 w 331"/>
                <a:gd name="T37" fmla="*/ 9 h 92"/>
                <a:gd name="T38" fmla="*/ 25 w 331"/>
                <a:gd name="T39" fmla="*/ 9 h 92"/>
                <a:gd name="T40" fmla="*/ 24 w 331"/>
                <a:gd name="T41" fmla="*/ 9 h 92"/>
                <a:gd name="T42" fmla="*/ 22 w 331"/>
                <a:gd name="T43" fmla="*/ 9 h 92"/>
                <a:gd name="T44" fmla="*/ 21 w 331"/>
                <a:gd name="T45" fmla="*/ 9 h 92"/>
                <a:gd name="T46" fmla="*/ 19 w 331"/>
                <a:gd name="T47" fmla="*/ 10 h 92"/>
                <a:gd name="T48" fmla="*/ 18 w 331"/>
                <a:gd name="T49" fmla="*/ 10 h 92"/>
                <a:gd name="T50" fmla="*/ 16 w 331"/>
                <a:gd name="T51" fmla="*/ 10 h 92"/>
                <a:gd name="T52" fmla="*/ 14 w 331"/>
                <a:gd name="T53" fmla="*/ 10 h 92"/>
                <a:gd name="T54" fmla="*/ 13 w 331"/>
                <a:gd name="T55" fmla="*/ 10 h 92"/>
                <a:gd name="T56" fmla="*/ 11 w 331"/>
                <a:gd name="T57" fmla="*/ 10 h 92"/>
                <a:gd name="T58" fmla="*/ 10 w 331"/>
                <a:gd name="T59" fmla="*/ 10 h 92"/>
                <a:gd name="T60" fmla="*/ 9 w 331"/>
                <a:gd name="T61" fmla="*/ 10 h 92"/>
                <a:gd name="T62" fmla="*/ 8 w 331"/>
                <a:gd name="T63" fmla="*/ 10 h 92"/>
                <a:gd name="T64" fmla="*/ 7 w 331"/>
                <a:gd name="T65" fmla="*/ 10 h 92"/>
                <a:gd name="T66" fmla="*/ 6 w 331"/>
                <a:gd name="T67" fmla="*/ 10 h 92"/>
                <a:gd name="T68" fmla="*/ 5 w 331"/>
                <a:gd name="T69" fmla="*/ 9 h 92"/>
                <a:gd name="T70" fmla="*/ 4 w 331"/>
                <a:gd name="T71" fmla="*/ 9 h 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92"/>
                <a:gd name="T110" fmla="*/ 331 w 331"/>
                <a:gd name="T111" fmla="*/ 92 h 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92">
                  <a:moveTo>
                    <a:pt x="40" y="89"/>
                  </a:moveTo>
                  <a:lnTo>
                    <a:pt x="37" y="85"/>
                  </a:lnTo>
                  <a:lnTo>
                    <a:pt x="33" y="79"/>
                  </a:lnTo>
                  <a:lnTo>
                    <a:pt x="30" y="72"/>
                  </a:lnTo>
                  <a:lnTo>
                    <a:pt x="25" y="64"/>
                  </a:lnTo>
                  <a:lnTo>
                    <a:pt x="19" y="56"/>
                  </a:lnTo>
                  <a:lnTo>
                    <a:pt x="13" y="48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287" y="0"/>
                  </a:lnTo>
                  <a:lnTo>
                    <a:pt x="331" y="72"/>
                  </a:lnTo>
                  <a:lnTo>
                    <a:pt x="319" y="74"/>
                  </a:lnTo>
                  <a:lnTo>
                    <a:pt x="307" y="76"/>
                  </a:lnTo>
                  <a:lnTo>
                    <a:pt x="295" y="79"/>
                  </a:lnTo>
                  <a:lnTo>
                    <a:pt x="282" y="80"/>
                  </a:lnTo>
                  <a:lnTo>
                    <a:pt x="269" y="82"/>
                  </a:lnTo>
                  <a:lnTo>
                    <a:pt x="256" y="83"/>
                  </a:lnTo>
                  <a:lnTo>
                    <a:pt x="243" y="85"/>
                  </a:lnTo>
                  <a:lnTo>
                    <a:pt x="229" y="87"/>
                  </a:lnTo>
                  <a:lnTo>
                    <a:pt x="215" y="88"/>
                  </a:lnTo>
                  <a:lnTo>
                    <a:pt x="201" y="89"/>
                  </a:lnTo>
                  <a:lnTo>
                    <a:pt x="187" y="89"/>
                  </a:lnTo>
                  <a:lnTo>
                    <a:pt x="172" y="91"/>
                  </a:lnTo>
                  <a:lnTo>
                    <a:pt x="158" y="91"/>
                  </a:lnTo>
                  <a:lnTo>
                    <a:pt x="143" y="92"/>
                  </a:lnTo>
                  <a:lnTo>
                    <a:pt x="128" y="92"/>
                  </a:lnTo>
                  <a:lnTo>
                    <a:pt x="113" y="92"/>
                  </a:lnTo>
                  <a:lnTo>
                    <a:pt x="103" y="92"/>
                  </a:lnTo>
                  <a:lnTo>
                    <a:pt x="94" y="92"/>
                  </a:lnTo>
                  <a:lnTo>
                    <a:pt x="84" y="92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1"/>
                  </a:lnTo>
                  <a:lnTo>
                    <a:pt x="49" y="89"/>
                  </a:lnTo>
                  <a:lnTo>
                    <a:pt x="40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4" name="Freeform 116"/>
            <p:cNvSpPr>
              <a:spLocks/>
            </p:cNvSpPr>
            <p:nvPr/>
          </p:nvSpPr>
          <p:spPr bwMode="auto">
            <a:xfrm>
              <a:off x="4922" y="1204"/>
              <a:ext cx="138" cy="140"/>
            </a:xfrm>
            <a:custGeom>
              <a:avLst/>
              <a:gdLst>
                <a:gd name="T0" fmla="*/ 24 w 414"/>
                <a:gd name="T1" fmla="*/ 0 h 420"/>
                <a:gd name="T2" fmla="*/ 28 w 414"/>
                <a:gd name="T3" fmla="*/ 1 h 420"/>
                <a:gd name="T4" fmla="*/ 33 w 414"/>
                <a:gd name="T5" fmla="*/ 3 h 420"/>
                <a:gd name="T6" fmla="*/ 36 w 414"/>
                <a:gd name="T7" fmla="*/ 5 h 420"/>
                <a:gd name="T8" fmla="*/ 40 w 414"/>
                <a:gd name="T9" fmla="*/ 9 h 420"/>
                <a:gd name="T10" fmla="*/ 43 w 414"/>
                <a:gd name="T11" fmla="*/ 12 h 420"/>
                <a:gd name="T12" fmla="*/ 45 w 414"/>
                <a:gd name="T13" fmla="*/ 17 h 420"/>
                <a:gd name="T14" fmla="*/ 46 w 414"/>
                <a:gd name="T15" fmla="*/ 21 h 420"/>
                <a:gd name="T16" fmla="*/ 46 w 414"/>
                <a:gd name="T17" fmla="*/ 26 h 420"/>
                <a:gd name="T18" fmla="*/ 44 w 414"/>
                <a:gd name="T19" fmla="*/ 33 h 420"/>
                <a:gd name="T20" fmla="*/ 42 w 414"/>
                <a:gd name="T21" fmla="*/ 39 h 420"/>
                <a:gd name="T22" fmla="*/ 38 w 414"/>
                <a:gd name="T23" fmla="*/ 44 h 420"/>
                <a:gd name="T24" fmla="*/ 35 w 414"/>
                <a:gd name="T25" fmla="*/ 46 h 420"/>
                <a:gd name="T26" fmla="*/ 34 w 414"/>
                <a:gd name="T27" fmla="*/ 47 h 420"/>
                <a:gd name="T28" fmla="*/ 32 w 414"/>
                <a:gd name="T29" fmla="*/ 47 h 420"/>
                <a:gd name="T30" fmla="*/ 31 w 414"/>
                <a:gd name="T31" fmla="*/ 46 h 420"/>
                <a:gd name="T32" fmla="*/ 28 w 414"/>
                <a:gd name="T33" fmla="*/ 44 h 420"/>
                <a:gd name="T34" fmla="*/ 24 w 414"/>
                <a:gd name="T35" fmla="*/ 38 h 420"/>
                <a:gd name="T36" fmla="*/ 22 w 414"/>
                <a:gd name="T37" fmla="*/ 31 h 420"/>
                <a:gd name="T38" fmla="*/ 21 w 414"/>
                <a:gd name="T39" fmla="*/ 27 h 420"/>
                <a:gd name="T40" fmla="*/ 21 w 414"/>
                <a:gd name="T41" fmla="*/ 25 h 420"/>
                <a:gd name="T42" fmla="*/ 20 w 414"/>
                <a:gd name="T43" fmla="*/ 22 h 420"/>
                <a:gd name="T44" fmla="*/ 18 w 414"/>
                <a:gd name="T45" fmla="*/ 21 h 420"/>
                <a:gd name="T46" fmla="*/ 17 w 414"/>
                <a:gd name="T47" fmla="*/ 20 h 420"/>
                <a:gd name="T48" fmla="*/ 16 w 414"/>
                <a:gd name="T49" fmla="*/ 19 h 420"/>
                <a:gd name="T50" fmla="*/ 15 w 414"/>
                <a:gd name="T51" fmla="*/ 19 h 420"/>
                <a:gd name="T52" fmla="*/ 0 w 414"/>
                <a:gd name="T53" fmla="*/ 19 h 420"/>
                <a:gd name="T54" fmla="*/ 1 w 414"/>
                <a:gd name="T55" fmla="*/ 15 h 420"/>
                <a:gd name="T56" fmla="*/ 2 w 414"/>
                <a:gd name="T57" fmla="*/ 12 h 420"/>
                <a:gd name="T58" fmla="*/ 4 w 414"/>
                <a:gd name="T59" fmla="*/ 8 h 420"/>
                <a:gd name="T60" fmla="*/ 7 w 414"/>
                <a:gd name="T61" fmla="*/ 5 h 420"/>
                <a:gd name="T62" fmla="*/ 10 w 414"/>
                <a:gd name="T63" fmla="*/ 3 h 420"/>
                <a:gd name="T64" fmla="*/ 14 w 414"/>
                <a:gd name="T65" fmla="*/ 1 h 420"/>
                <a:gd name="T66" fmla="*/ 17 w 414"/>
                <a:gd name="T67" fmla="*/ 0 h 420"/>
                <a:gd name="T68" fmla="*/ 22 w 414"/>
                <a:gd name="T69" fmla="*/ 0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420"/>
                <a:gd name="T107" fmla="*/ 414 w 414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420">
                  <a:moveTo>
                    <a:pt x="194" y="0"/>
                  </a:moveTo>
                  <a:lnTo>
                    <a:pt x="215" y="1"/>
                  </a:lnTo>
                  <a:lnTo>
                    <a:pt x="235" y="4"/>
                  </a:lnTo>
                  <a:lnTo>
                    <a:pt x="256" y="9"/>
                  </a:lnTo>
                  <a:lnTo>
                    <a:pt x="275" y="17"/>
                  </a:lnTo>
                  <a:lnTo>
                    <a:pt x="294" y="25"/>
                  </a:lnTo>
                  <a:lnTo>
                    <a:pt x="312" y="36"/>
                  </a:lnTo>
                  <a:lnTo>
                    <a:pt x="328" y="48"/>
                  </a:lnTo>
                  <a:lnTo>
                    <a:pt x="345" y="62"/>
                  </a:lnTo>
                  <a:lnTo>
                    <a:pt x="359" y="77"/>
                  </a:lnTo>
                  <a:lnTo>
                    <a:pt x="372" y="94"/>
                  </a:lnTo>
                  <a:lnTo>
                    <a:pt x="384" y="111"/>
                  </a:lnTo>
                  <a:lnTo>
                    <a:pt x="394" y="130"/>
                  </a:lnTo>
                  <a:lnTo>
                    <a:pt x="402" y="149"/>
                  </a:lnTo>
                  <a:lnTo>
                    <a:pt x="408" y="168"/>
                  </a:lnTo>
                  <a:lnTo>
                    <a:pt x="412" y="188"/>
                  </a:lnTo>
                  <a:lnTo>
                    <a:pt x="414" y="208"/>
                  </a:lnTo>
                  <a:lnTo>
                    <a:pt x="413" y="237"/>
                  </a:lnTo>
                  <a:lnTo>
                    <a:pt x="408" y="268"/>
                  </a:lnTo>
                  <a:lnTo>
                    <a:pt x="400" y="298"/>
                  </a:lnTo>
                  <a:lnTo>
                    <a:pt x="389" y="326"/>
                  </a:lnTo>
                  <a:lnTo>
                    <a:pt x="375" y="354"/>
                  </a:lnTo>
                  <a:lnTo>
                    <a:pt x="359" y="377"/>
                  </a:lnTo>
                  <a:lnTo>
                    <a:pt x="341" y="398"/>
                  </a:lnTo>
                  <a:lnTo>
                    <a:pt x="322" y="412"/>
                  </a:lnTo>
                  <a:lnTo>
                    <a:pt x="315" y="416"/>
                  </a:lnTo>
                  <a:lnTo>
                    <a:pt x="309" y="418"/>
                  </a:lnTo>
                  <a:lnTo>
                    <a:pt x="303" y="419"/>
                  </a:lnTo>
                  <a:lnTo>
                    <a:pt x="297" y="420"/>
                  </a:lnTo>
                  <a:lnTo>
                    <a:pt x="290" y="420"/>
                  </a:lnTo>
                  <a:lnTo>
                    <a:pt x="284" y="419"/>
                  </a:lnTo>
                  <a:lnTo>
                    <a:pt x="278" y="417"/>
                  </a:lnTo>
                  <a:lnTo>
                    <a:pt x="272" y="414"/>
                  </a:lnTo>
                  <a:lnTo>
                    <a:pt x="249" y="395"/>
                  </a:lnTo>
                  <a:lnTo>
                    <a:pt x="230" y="369"/>
                  </a:lnTo>
                  <a:lnTo>
                    <a:pt x="215" y="339"/>
                  </a:lnTo>
                  <a:lnTo>
                    <a:pt x="206" y="310"/>
                  </a:lnTo>
                  <a:lnTo>
                    <a:pt x="199" y="281"/>
                  </a:lnTo>
                  <a:lnTo>
                    <a:pt x="194" y="257"/>
                  </a:lnTo>
                  <a:lnTo>
                    <a:pt x="191" y="241"/>
                  </a:lnTo>
                  <a:lnTo>
                    <a:pt x="191" y="235"/>
                  </a:lnTo>
                  <a:lnTo>
                    <a:pt x="189" y="223"/>
                  </a:lnTo>
                  <a:lnTo>
                    <a:pt x="186" y="211"/>
                  </a:lnTo>
                  <a:lnTo>
                    <a:pt x="180" y="200"/>
                  </a:lnTo>
                  <a:lnTo>
                    <a:pt x="171" y="191"/>
                  </a:lnTo>
                  <a:lnTo>
                    <a:pt x="166" y="187"/>
                  </a:lnTo>
                  <a:lnTo>
                    <a:pt x="161" y="183"/>
                  </a:lnTo>
                  <a:lnTo>
                    <a:pt x="156" y="180"/>
                  </a:lnTo>
                  <a:lnTo>
                    <a:pt x="150" y="177"/>
                  </a:lnTo>
                  <a:lnTo>
                    <a:pt x="145" y="175"/>
                  </a:lnTo>
                  <a:lnTo>
                    <a:pt x="139" y="174"/>
                  </a:lnTo>
                  <a:lnTo>
                    <a:pt x="133" y="173"/>
                  </a:lnTo>
                  <a:lnTo>
                    <a:pt x="127" y="173"/>
                  </a:lnTo>
                  <a:lnTo>
                    <a:pt x="0" y="173"/>
                  </a:lnTo>
                  <a:lnTo>
                    <a:pt x="3" y="155"/>
                  </a:lnTo>
                  <a:lnTo>
                    <a:pt x="7" y="137"/>
                  </a:lnTo>
                  <a:lnTo>
                    <a:pt x="13" y="120"/>
                  </a:lnTo>
                  <a:lnTo>
                    <a:pt x="21" y="104"/>
                  </a:lnTo>
                  <a:lnTo>
                    <a:pt x="30" y="89"/>
                  </a:lnTo>
                  <a:lnTo>
                    <a:pt x="40" y="75"/>
                  </a:lnTo>
                  <a:lnTo>
                    <a:pt x="51" y="62"/>
                  </a:lnTo>
                  <a:lnTo>
                    <a:pt x="63" y="49"/>
                  </a:lnTo>
                  <a:lnTo>
                    <a:pt x="77" y="38"/>
                  </a:lnTo>
                  <a:lnTo>
                    <a:pt x="92" y="29"/>
                  </a:lnTo>
                  <a:lnTo>
                    <a:pt x="107" y="20"/>
                  </a:lnTo>
                  <a:lnTo>
                    <a:pt x="122" y="13"/>
                  </a:lnTo>
                  <a:lnTo>
                    <a:pt x="139" y="7"/>
                  </a:lnTo>
                  <a:lnTo>
                    <a:pt x="157" y="4"/>
                  </a:lnTo>
                  <a:lnTo>
                    <a:pt x="175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5" name="Freeform 117"/>
            <p:cNvSpPr>
              <a:spLocks/>
            </p:cNvSpPr>
            <p:nvPr/>
          </p:nvSpPr>
          <p:spPr bwMode="auto">
            <a:xfrm>
              <a:off x="4865" y="1273"/>
              <a:ext cx="168" cy="116"/>
            </a:xfrm>
            <a:custGeom>
              <a:avLst/>
              <a:gdLst>
                <a:gd name="T0" fmla="*/ 0 w 506"/>
                <a:gd name="T1" fmla="*/ 20 h 348"/>
                <a:gd name="T2" fmla="*/ 0 w 506"/>
                <a:gd name="T3" fmla="*/ 19 h 348"/>
                <a:gd name="T4" fmla="*/ 1 w 506"/>
                <a:gd name="T5" fmla="*/ 18 h 348"/>
                <a:gd name="T6" fmla="*/ 3 w 506"/>
                <a:gd name="T7" fmla="*/ 15 h 348"/>
                <a:gd name="T8" fmla="*/ 5 w 506"/>
                <a:gd name="T9" fmla="*/ 13 h 348"/>
                <a:gd name="T10" fmla="*/ 7 w 506"/>
                <a:gd name="T11" fmla="*/ 10 h 348"/>
                <a:gd name="T12" fmla="*/ 11 w 506"/>
                <a:gd name="T13" fmla="*/ 7 h 348"/>
                <a:gd name="T14" fmla="*/ 14 w 506"/>
                <a:gd name="T15" fmla="*/ 3 h 348"/>
                <a:gd name="T16" fmla="*/ 18 w 506"/>
                <a:gd name="T17" fmla="*/ 0 h 348"/>
                <a:gd name="T18" fmla="*/ 33 w 506"/>
                <a:gd name="T19" fmla="*/ 0 h 348"/>
                <a:gd name="T20" fmla="*/ 34 w 506"/>
                <a:gd name="T21" fmla="*/ 0 h 348"/>
                <a:gd name="T22" fmla="*/ 35 w 506"/>
                <a:gd name="T23" fmla="*/ 0 h 348"/>
                <a:gd name="T24" fmla="*/ 35 w 506"/>
                <a:gd name="T25" fmla="*/ 1 h 348"/>
                <a:gd name="T26" fmla="*/ 36 w 506"/>
                <a:gd name="T27" fmla="*/ 1 h 348"/>
                <a:gd name="T28" fmla="*/ 36 w 506"/>
                <a:gd name="T29" fmla="*/ 1 h 348"/>
                <a:gd name="T30" fmla="*/ 37 w 506"/>
                <a:gd name="T31" fmla="*/ 2 h 348"/>
                <a:gd name="T32" fmla="*/ 37 w 506"/>
                <a:gd name="T33" fmla="*/ 3 h 348"/>
                <a:gd name="T34" fmla="*/ 37 w 506"/>
                <a:gd name="T35" fmla="*/ 3 h 348"/>
                <a:gd name="T36" fmla="*/ 37 w 506"/>
                <a:gd name="T37" fmla="*/ 4 h 348"/>
                <a:gd name="T38" fmla="*/ 37 w 506"/>
                <a:gd name="T39" fmla="*/ 6 h 348"/>
                <a:gd name="T40" fmla="*/ 38 w 506"/>
                <a:gd name="T41" fmla="*/ 9 h 348"/>
                <a:gd name="T42" fmla="*/ 39 w 506"/>
                <a:gd name="T43" fmla="*/ 13 h 348"/>
                <a:gd name="T44" fmla="*/ 40 w 506"/>
                <a:gd name="T45" fmla="*/ 17 h 348"/>
                <a:gd name="T46" fmla="*/ 42 w 506"/>
                <a:gd name="T47" fmla="*/ 20 h 348"/>
                <a:gd name="T48" fmla="*/ 44 w 506"/>
                <a:gd name="T49" fmla="*/ 24 h 348"/>
                <a:gd name="T50" fmla="*/ 47 w 506"/>
                <a:gd name="T51" fmla="*/ 26 h 348"/>
                <a:gd name="T52" fmla="*/ 48 w 506"/>
                <a:gd name="T53" fmla="*/ 27 h 348"/>
                <a:gd name="T54" fmla="*/ 49 w 506"/>
                <a:gd name="T55" fmla="*/ 27 h 348"/>
                <a:gd name="T56" fmla="*/ 50 w 506"/>
                <a:gd name="T57" fmla="*/ 27 h 348"/>
                <a:gd name="T58" fmla="*/ 51 w 506"/>
                <a:gd name="T59" fmla="*/ 27 h 348"/>
                <a:gd name="T60" fmla="*/ 52 w 506"/>
                <a:gd name="T61" fmla="*/ 27 h 348"/>
                <a:gd name="T62" fmla="*/ 53 w 506"/>
                <a:gd name="T63" fmla="*/ 27 h 348"/>
                <a:gd name="T64" fmla="*/ 54 w 506"/>
                <a:gd name="T65" fmla="*/ 27 h 348"/>
                <a:gd name="T66" fmla="*/ 55 w 506"/>
                <a:gd name="T67" fmla="*/ 27 h 348"/>
                <a:gd name="T68" fmla="*/ 56 w 506"/>
                <a:gd name="T69" fmla="*/ 36 h 348"/>
                <a:gd name="T70" fmla="*/ 25 w 506"/>
                <a:gd name="T71" fmla="*/ 39 h 348"/>
                <a:gd name="T72" fmla="*/ 23 w 506"/>
                <a:gd name="T73" fmla="*/ 24 h 348"/>
                <a:gd name="T74" fmla="*/ 22 w 506"/>
                <a:gd name="T75" fmla="*/ 24 h 348"/>
                <a:gd name="T76" fmla="*/ 22 w 506"/>
                <a:gd name="T77" fmla="*/ 24 h 348"/>
                <a:gd name="T78" fmla="*/ 21 w 506"/>
                <a:gd name="T79" fmla="*/ 24 h 348"/>
                <a:gd name="T80" fmla="*/ 20 w 506"/>
                <a:gd name="T81" fmla="*/ 24 h 348"/>
                <a:gd name="T82" fmla="*/ 19 w 506"/>
                <a:gd name="T83" fmla="*/ 24 h 348"/>
                <a:gd name="T84" fmla="*/ 18 w 506"/>
                <a:gd name="T85" fmla="*/ 24 h 348"/>
                <a:gd name="T86" fmla="*/ 17 w 506"/>
                <a:gd name="T87" fmla="*/ 24 h 348"/>
                <a:gd name="T88" fmla="*/ 15 w 506"/>
                <a:gd name="T89" fmla="*/ 24 h 348"/>
                <a:gd name="T90" fmla="*/ 13 w 506"/>
                <a:gd name="T91" fmla="*/ 24 h 348"/>
                <a:gd name="T92" fmla="*/ 12 w 506"/>
                <a:gd name="T93" fmla="*/ 23 h 348"/>
                <a:gd name="T94" fmla="*/ 10 w 506"/>
                <a:gd name="T95" fmla="*/ 23 h 348"/>
                <a:gd name="T96" fmla="*/ 8 w 506"/>
                <a:gd name="T97" fmla="*/ 23 h 348"/>
                <a:gd name="T98" fmla="*/ 6 w 506"/>
                <a:gd name="T99" fmla="*/ 22 h 348"/>
                <a:gd name="T100" fmla="*/ 5 w 506"/>
                <a:gd name="T101" fmla="*/ 22 h 348"/>
                <a:gd name="T102" fmla="*/ 3 w 506"/>
                <a:gd name="T103" fmla="*/ 22 h 348"/>
                <a:gd name="T104" fmla="*/ 1 w 506"/>
                <a:gd name="T105" fmla="*/ 21 h 348"/>
                <a:gd name="T106" fmla="*/ 0 w 506"/>
                <a:gd name="T107" fmla="*/ 20 h 348"/>
                <a:gd name="T108" fmla="*/ 0 w 506"/>
                <a:gd name="T109" fmla="*/ 20 h 348"/>
                <a:gd name="T110" fmla="*/ 0 w 506"/>
                <a:gd name="T111" fmla="*/ 20 h 348"/>
                <a:gd name="T112" fmla="*/ 0 w 506"/>
                <a:gd name="T113" fmla="*/ 20 h 348"/>
                <a:gd name="T114" fmla="*/ 0 w 506"/>
                <a:gd name="T115" fmla="*/ 20 h 3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06"/>
                <a:gd name="T175" fmla="*/ 0 h 348"/>
                <a:gd name="T176" fmla="*/ 506 w 506"/>
                <a:gd name="T177" fmla="*/ 348 h 3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06" h="348">
                  <a:moveTo>
                    <a:pt x="0" y="183"/>
                  </a:moveTo>
                  <a:lnTo>
                    <a:pt x="2" y="174"/>
                  </a:lnTo>
                  <a:lnTo>
                    <a:pt x="9" y="158"/>
                  </a:lnTo>
                  <a:lnTo>
                    <a:pt x="23" y="138"/>
                  </a:lnTo>
                  <a:lnTo>
                    <a:pt x="43" y="114"/>
                  </a:lnTo>
                  <a:lnTo>
                    <a:pt x="67" y="88"/>
                  </a:lnTo>
                  <a:lnTo>
                    <a:pt x="96" y="59"/>
                  </a:lnTo>
                  <a:lnTo>
                    <a:pt x="128" y="30"/>
                  </a:lnTo>
                  <a:lnTo>
                    <a:pt x="161" y="0"/>
                  </a:lnTo>
                  <a:lnTo>
                    <a:pt x="301" y="0"/>
                  </a:lnTo>
                  <a:lnTo>
                    <a:pt x="307" y="1"/>
                  </a:lnTo>
                  <a:lnTo>
                    <a:pt x="313" y="2"/>
                  </a:lnTo>
                  <a:lnTo>
                    <a:pt x="318" y="5"/>
                  </a:lnTo>
                  <a:lnTo>
                    <a:pt x="323" y="8"/>
                  </a:lnTo>
                  <a:lnTo>
                    <a:pt x="326" y="13"/>
                  </a:lnTo>
                  <a:lnTo>
                    <a:pt x="330" y="18"/>
                  </a:lnTo>
                  <a:lnTo>
                    <a:pt x="331" y="24"/>
                  </a:lnTo>
                  <a:lnTo>
                    <a:pt x="332" y="30"/>
                  </a:lnTo>
                  <a:lnTo>
                    <a:pt x="334" y="38"/>
                  </a:lnTo>
                  <a:lnTo>
                    <a:pt x="336" y="58"/>
                  </a:lnTo>
                  <a:lnTo>
                    <a:pt x="341" y="84"/>
                  </a:lnTo>
                  <a:lnTo>
                    <a:pt x="349" y="117"/>
                  </a:lnTo>
                  <a:lnTo>
                    <a:pt x="361" y="150"/>
                  </a:lnTo>
                  <a:lnTo>
                    <a:pt x="379" y="183"/>
                  </a:lnTo>
                  <a:lnTo>
                    <a:pt x="401" y="213"/>
                  </a:lnTo>
                  <a:lnTo>
                    <a:pt x="431" y="236"/>
                  </a:lnTo>
                  <a:lnTo>
                    <a:pt x="439" y="239"/>
                  </a:lnTo>
                  <a:lnTo>
                    <a:pt x="448" y="243"/>
                  </a:lnTo>
                  <a:lnTo>
                    <a:pt x="455" y="245"/>
                  </a:lnTo>
                  <a:lnTo>
                    <a:pt x="463" y="246"/>
                  </a:lnTo>
                  <a:lnTo>
                    <a:pt x="472" y="246"/>
                  </a:lnTo>
                  <a:lnTo>
                    <a:pt x="480" y="246"/>
                  </a:lnTo>
                  <a:lnTo>
                    <a:pt x="488" y="244"/>
                  </a:lnTo>
                  <a:lnTo>
                    <a:pt x="497" y="242"/>
                  </a:lnTo>
                  <a:lnTo>
                    <a:pt x="506" y="326"/>
                  </a:lnTo>
                  <a:lnTo>
                    <a:pt x="228" y="348"/>
                  </a:lnTo>
                  <a:lnTo>
                    <a:pt x="212" y="218"/>
                  </a:lnTo>
                  <a:lnTo>
                    <a:pt x="198" y="218"/>
                  </a:lnTo>
                  <a:lnTo>
                    <a:pt x="197" y="218"/>
                  </a:lnTo>
                  <a:lnTo>
                    <a:pt x="192" y="218"/>
                  </a:lnTo>
                  <a:lnTo>
                    <a:pt x="185" y="217"/>
                  </a:lnTo>
                  <a:lnTo>
                    <a:pt x="175" y="217"/>
                  </a:lnTo>
                  <a:lnTo>
                    <a:pt x="163" y="215"/>
                  </a:lnTo>
                  <a:lnTo>
                    <a:pt x="150" y="214"/>
                  </a:lnTo>
                  <a:lnTo>
                    <a:pt x="136" y="213"/>
                  </a:lnTo>
                  <a:lnTo>
                    <a:pt x="121" y="212"/>
                  </a:lnTo>
                  <a:lnTo>
                    <a:pt x="105" y="209"/>
                  </a:lnTo>
                  <a:lnTo>
                    <a:pt x="88" y="207"/>
                  </a:lnTo>
                  <a:lnTo>
                    <a:pt x="72" y="205"/>
                  </a:lnTo>
                  <a:lnTo>
                    <a:pt x="56" y="201"/>
                  </a:lnTo>
                  <a:lnTo>
                    <a:pt x="41" y="197"/>
                  </a:lnTo>
                  <a:lnTo>
                    <a:pt x="27" y="194"/>
                  </a:lnTo>
                  <a:lnTo>
                    <a:pt x="13" y="189"/>
                  </a:lnTo>
                  <a:lnTo>
                    <a:pt x="2" y="184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6" name="Freeform 118"/>
            <p:cNvSpPr>
              <a:spLocks/>
            </p:cNvSpPr>
            <p:nvPr/>
          </p:nvSpPr>
          <p:spPr bwMode="auto">
            <a:xfrm>
              <a:off x="4905" y="1404"/>
              <a:ext cx="37" cy="17"/>
            </a:xfrm>
            <a:custGeom>
              <a:avLst/>
              <a:gdLst>
                <a:gd name="T0" fmla="*/ 6 w 109"/>
                <a:gd name="T1" fmla="*/ 0 h 50"/>
                <a:gd name="T2" fmla="*/ 7 w 109"/>
                <a:gd name="T3" fmla="*/ 0 h 50"/>
                <a:gd name="T4" fmla="*/ 7 w 109"/>
                <a:gd name="T5" fmla="*/ 0 h 50"/>
                <a:gd name="T6" fmla="*/ 8 w 109"/>
                <a:gd name="T7" fmla="*/ 0 h 50"/>
                <a:gd name="T8" fmla="*/ 8 w 109"/>
                <a:gd name="T9" fmla="*/ 1 h 50"/>
                <a:gd name="T10" fmla="*/ 8 w 109"/>
                <a:gd name="T11" fmla="*/ 1 h 50"/>
                <a:gd name="T12" fmla="*/ 9 w 109"/>
                <a:gd name="T13" fmla="*/ 1 h 50"/>
                <a:gd name="T14" fmla="*/ 10 w 109"/>
                <a:gd name="T15" fmla="*/ 2 h 50"/>
                <a:gd name="T16" fmla="*/ 11 w 109"/>
                <a:gd name="T17" fmla="*/ 3 h 50"/>
                <a:gd name="T18" fmla="*/ 12 w 109"/>
                <a:gd name="T19" fmla="*/ 4 h 50"/>
                <a:gd name="T20" fmla="*/ 13 w 109"/>
                <a:gd name="T21" fmla="*/ 6 h 50"/>
                <a:gd name="T22" fmla="*/ 11 w 109"/>
                <a:gd name="T23" fmla="*/ 6 h 50"/>
                <a:gd name="T24" fmla="*/ 9 w 109"/>
                <a:gd name="T25" fmla="*/ 5 h 50"/>
                <a:gd name="T26" fmla="*/ 7 w 109"/>
                <a:gd name="T27" fmla="*/ 5 h 50"/>
                <a:gd name="T28" fmla="*/ 6 w 109"/>
                <a:gd name="T29" fmla="*/ 5 h 50"/>
                <a:gd name="T30" fmla="*/ 4 w 109"/>
                <a:gd name="T31" fmla="*/ 5 h 50"/>
                <a:gd name="T32" fmla="*/ 3 w 109"/>
                <a:gd name="T33" fmla="*/ 4 h 50"/>
                <a:gd name="T34" fmla="*/ 1 w 109"/>
                <a:gd name="T35" fmla="*/ 4 h 50"/>
                <a:gd name="T36" fmla="*/ 0 w 109"/>
                <a:gd name="T37" fmla="*/ 4 h 50"/>
                <a:gd name="T38" fmla="*/ 4 w 109"/>
                <a:gd name="T39" fmla="*/ 3 h 50"/>
                <a:gd name="T40" fmla="*/ 4 w 109"/>
                <a:gd name="T41" fmla="*/ 1 h 50"/>
                <a:gd name="T42" fmla="*/ 4 w 109"/>
                <a:gd name="T43" fmla="*/ 1 h 50"/>
                <a:gd name="T44" fmla="*/ 4 w 109"/>
                <a:gd name="T45" fmla="*/ 1 h 50"/>
                <a:gd name="T46" fmla="*/ 5 w 109"/>
                <a:gd name="T47" fmla="*/ 0 h 50"/>
                <a:gd name="T48" fmla="*/ 6 w 109"/>
                <a:gd name="T49" fmla="*/ 0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50"/>
                <a:gd name="T77" fmla="*/ 109 w 109"/>
                <a:gd name="T78" fmla="*/ 50 h 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50">
                  <a:moveTo>
                    <a:pt x="54" y="0"/>
                  </a:moveTo>
                  <a:lnTo>
                    <a:pt x="58" y="0"/>
                  </a:lnTo>
                  <a:lnTo>
                    <a:pt x="63" y="1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75" y="11"/>
                  </a:lnTo>
                  <a:lnTo>
                    <a:pt x="78" y="12"/>
                  </a:lnTo>
                  <a:lnTo>
                    <a:pt x="87" y="20"/>
                  </a:lnTo>
                  <a:lnTo>
                    <a:pt x="94" y="29"/>
                  </a:lnTo>
                  <a:lnTo>
                    <a:pt x="102" y="39"/>
                  </a:lnTo>
                  <a:lnTo>
                    <a:pt x="109" y="50"/>
                  </a:lnTo>
                  <a:lnTo>
                    <a:pt x="95" y="49"/>
                  </a:lnTo>
                  <a:lnTo>
                    <a:pt x="81" y="48"/>
                  </a:lnTo>
                  <a:lnTo>
                    <a:pt x="66" y="45"/>
                  </a:lnTo>
                  <a:lnTo>
                    <a:pt x="52" y="44"/>
                  </a:lnTo>
                  <a:lnTo>
                    <a:pt x="39" y="42"/>
                  </a:lnTo>
                  <a:lnTo>
                    <a:pt x="26" y="39"/>
                  </a:lnTo>
                  <a:lnTo>
                    <a:pt x="13" y="37"/>
                  </a:lnTo>
                  <a:lnTo>
                    <a:pt x="0" y="35"/>
                  </a:lnTo>
                  <a:lnTo>
                    <a:pt x="34" y="23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8" y="7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7" name="Freeform 119"/>
            <p:cNvSpPr>
              <a:spLocks/>
            </p:cNvSpPr>
            <p:nvPr/>
          </p:nvSpPr>
          <p:spPr bwMode="auto">
            <a:xfrm>
              <a:off x="4878" y="1371"/>
              <a:ext cx="29" cy="35"/>
            </a:xfrm>
            <a:custGeom>
              <a:avLst/>
              <a:gdLst>
                <a:gd name="T0" fmla="*/ 1 w 86"/>
                <a:gd name="T1" fmla="*/ 0 h 106"/>
                <a:gd name="T2" fmla="*/ 1 w 86"/>
                <a:gd name="T3" fmla="*/ 0 h 106"/>
                <a:gd name="T4" fmla="*/ 1 w 86"/>
                <a:gd name="T5" fmla="*/ 0 h 106"/>
                <a:gd name="T6" fmla="*/ 2 w 86"/>
                <a:gd name="T7" fmla="*/ 0 h 106"/>
                <a:gd name="T8" fmla="*/ 2 w 86"/>
                <a:gd name="T9" fmla="*/ 0 h 106"/>
                <a:gd name="T10" fmla="*/ 10 w 86"/>
                <a:gd name="T11" fmla="*/ 10 h 106"/>
                <a:gd name="T12" fmla="*/ 9 w 86"/>
                <a:gd name="T13" fmla="*/ 10 h 106"/>
                <a:gd name="T14" fmla="*/ 9 w 86"/>
                <a:gd name="T15" fmla="*/ 11 h 106"/>
                <a:gd name="T16" fmla="*/ 9 w 86"/>
                <a:gd name="T17" fmla="*/ 11 h 106"/>
                <a:gd name="T18" fmla="*/ 9 w 86"/>
                <a:gd name="T19" fmla="*/ 11 h 106"/>
                <a:gd name="T20" fmla="*/ 7 w 86"/>
                <a:gd name="T21" fmla="*/ 12 h 106"/>
                <a:gd name="T22" fmla="*/ 0 w 86"/>
                <a:gd name="T23" fmla="*/ 2 h 106"/>
                <a:gd name="T24" fmla="*/ 0 w 86"/>
                <a:gd name="T25" fmla="*/ 2 h 106"/>
                <a:gd name="T26" fmla="*/ 0 w 86"/>
                <a:gd name="T27" fmla="*/ 1 h 106"/>
                <a:gd name="T28" fmla="*/ 0 w 86"/>
                <a:gd name="T29" fmla="*/ 1 h 106"/>
                <a:gd name="T30" fmla="*/ 1 w 86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06"/>
                <a:gd name="T50" fmla="*/ 86 w 86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06">
                  <a:moveTo>
                    <a:pt x="5" y="4"/>
                  </a:move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86" y="93"/>
                  </a:lnTo>
                  <a:lnTo>
                    <a:pt x="84" y="94"/>
                  </a:lnTo>
                  <a:lnTo>
                    <a:pt x="83" y="96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66" y="10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8" name="Freeform 120"/>
            <p:cNvSpPr>
              <a:spLocks/>
            </p:cNvSpPr>
            <p:nvPr/>
          </p:nvSpPr>
          <p:spPr bwMode="auto">
            <a:xfrm>
              <a:off x="4617" y="1382"/>
              <a:ext cx="226" cy="62"/>
            </a:xfrm>
            <a:custGeom>
              <a:avLst/>
              <a:gdLst>
                <a:gd name="T0" fmla="*/ 75 w 678"/>
                <a:gd name="T1" fmla="*/ 2 h 188"/>
                <a:gd name="T2" fmla="*/ 69 w 678"/>
                <a:gd name="T3" fmla="*/ 3 h 188"/>
                <a:gd name="T4" fmla="*/ 64 w 678"/>
                <a:gd name="T5" fmla="*/ 4 h 188"/>
                <a:gd name="T6" fmla="*/ 58 w 678"/>
                <a:gd name="T7" fmla="*/ 4 h 188"/>
                <a:gd name="T8" fmla="*/ 52 w 678"/>
                <a:gd name="T9" fmla="*/ 5 h 188"/>
                <a:gd name="T10" fmla="*/ 47 w 678"/>
                <a:gd name="T11" fmla="*/ 6 h 188"/>
                <a:gd name="T12" fmla="*/ 42 w 678"/>
                <a:gd name="T13" fmla="*/ 7 h 188"/>
                <a:gd name="T14" fmla="*/ 37 w 678"/>
                <a:gd name="T15" fmla="*/ 8 h 188"/>
                <a:gd name="T16" fmla="*/ 32 w 678"/>
                <a:gd name="T17" fmla="*/ 9 h 188"/>
                <a:gd name="T18" fmla="*/ 27 w 678"/>
                <a:gd name="T19" fmla="*/ 11 h 188"/>
                <a:gd name="T20" fmla="*/ 23 w 678"/>
                <a:gd name="T21" fmla="*/ 12 h 188"/>
                <a:gd name="T22" fmla="*/ 19 w 678"/>
                <a:gd name="T23" fmla="*/ 13 h 188"/>
                <a:gd name="T24" fmla="*/ 15 w 678"/>
                <a:gd name="T25" fmla="*/ 15 h 188"/>
                <a:gd name="T26" fmla="*/ 11 w 678"/>
                <a:gd name="T27" fmla="*/ 16 h 188"/>
                <a:gd name="T28" fmla="*/ 7 w 678"/>
                <a:gd name="T29" fmla="*/ 17 h 188"/>
                <a:gd name="T30" fmla="*/ 3 w 678"/>
                <a:gd name="T31" fmla="*/ 19 h 188"/>
                <a:gd name="T32" fmla="*/ 0 w 678"/>
                <a:gd name="T33" fmla="*/ 20 h 188"/>
                <a:gd name="T34" fmla="*/ 3 w 678"/>
                <a:gd name="T35" fmla="*/ 19 h 188"/>
                <a:gd name="T36" fmla="*/ 7 w 678"/>
                <a:gd name="T37" fmla="*/ 17 h 188"/>
                <a:gd name="T38" fmla="*/ 10 w 678"/>
                <a:gd name="T39" fmla="*/ 15 h 188"/>
                <a:gd name="T40" fmla="*/ 14 w 678"/>
                <a:gd name="T41" fmla="*/ 14 h 188"/>
                <a:gd name="T42" fmla="*/ 18 w 678"/>
                <a:gd name="T43" fmla="*/ 12 h 188"/>
                <a:gd name="T44" fmla="*/ 23 w 678"/>
                <a:gd name="T45" fmla="*/ 11 h 188"/>
                <a:gd name="T46" fmla="*/ 27 w 678"/>
                <a:gd name="T47" fmla="*/ 9 h 188"/>
                <a:gd name="T48" fmla="*/ 32 w 678"/>
                <a:gd name="T49" fmla="*/ 8 h 188"/>
                <a:gd name="T50" fmla="*/ 37 w 678"/>
                <a:gd name="T51" fmla="*/ 7 h 188"/>
                <a:gd name="T52" fmla="*/ 42 w 678"/>
                <a:gd name="T53" fmla="*/ 5 h 188"/>
                <a:gd name="T54" fmla="*/ 47 w 678"/>
                <a:gd name="T55" fmla="*/ 4 h 188"/>
                <a:gd name="T56" fmla="*/ 52 w 678"/>
                <a:gd name="T57" fmla="*/ 3 h 188"/>
                <a:gd name="T58" fmla="*/ 58 w 678"/>
                <a:gd name="T59" fmla="*/ 2 h 188"/>
                <a:gd name="T60" fmla="*/ 64 w 678"/>
                <a:gd name="T61" fmla="*/ 1 h 188"/>
                <a:gd name="T62" fmla="*/ 69 w 678"/>
                <a:gd name="T63" fmla="*/ 1 h 188"/>
                <a:gd name="T64" fmla="*/ 75 w 678"/>
                <a:gd name="T65" fmla="*/ 0 h 188"/>
                <a:gd name="T66" fmla="*/ 75 w 678"/>
                <a:gd name="T67" fmla="*/ 1 h 188"/>
                <a:gd name="T68" fmla="*/ 75 w 678"/>
                <a:gd name="T69" fmla="*/ 1 h 188"/>
                <a:gd name="T70" fmla="*/ 75 w 678"/>
                <a:gd name="T71" fmla="*/ 2 h 188"/>
                <a:gd name="T72" fmla="*/ 75 w 678"/>
                <a:gd name="T73" fmla="*/ 2 h 1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8"/>
                <a:gd name="T112" fmla="*/ 0 h 188"/>
                <a:gd name="T113" fmla="*/ 678 w 678"/>
                <a:gd name="T114" fmla="*/ 188 h 1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8" h="188">
                  <a:moveTo>
                    <a:pt x="678" y="19"/>
                  </a:moveTo>
                  <a:lnTo>
                    <a:pt x="624" y="25"/>
                  </a:lnTo>
                  <a:lnTo>
                    <a:pt x="572" y="32"/>
                  </a:lnTo>
                  <a:lnTo>
                    <a:pt x="522" y="40"/>
                  </a:lnTo>
                  <a:lnTo>
                    <a:pt x="472" y="48"/>
                  </a:lnTo>
                  <a:lnTo>
                    <a:pt x="425" y="56"/>
                  </a:lnTo>
                  <a:lnTo>
                    <a:pt x="378" y="66"/>
                  </a:lnTo>
                  <a:lnTo>
                    <a:pt x="333" y="75"/>
                  </a:lnTo>
                  <a:lnTo>
                    <a:pt x="289" y="86"/>
                  </a:lnTo>
                  <a:lnTo>
                    <a:pt x="247" y="97"/>
                  </a:lnTo>
                  <a:lnTo>
                    <a:pt x="207" y="107"/>
                  </a:lnTo>
                  <a:lnTo>
                    <a:pt x="169" y="121"/>
                  </a:lnTo>
                  <a:lnTo>
                    <a:pt x="131" y="133"/>
                  </a:lnTo>
                  <a:lnTo>
                    <a:pt x="96" y="146"/>
                  </a:lnTo>
                  <a:lnTo>
                    <a:pt x="62" y="160"/>
                  </a:lnTo>
                  <a:lnTo>
                    <a:pt x="30" y="174"/>
                  </a:lnTo>
                  <a:lnTo>
                    <a:pt x="0" y="188"/>
                  </a:lnTo>
                  <a:lnTo>
                    <a:pt x="30" y="172"/>
                  </a:lnTo>
                  <a:lnTo>
                    <a:pt x="60" y="155"/>
                  </a:lnTo>
                  <a:lnTo>
                    <a:pt x="94" y="140"/>
                  </a:lnTo>
                  <a:lnTo>
                    <a:pt x="129" y="125"/>
                  </a:lnTo>
                  <a:lnTo>
                    <a:pt x="166" y="111"/>
                  </a:lnTo>
                  <a:lnTo>
                    <a:pt x="204" y="97"/>
                  </a:lnTo>
                  <a:lnTo>
                    <a:pt x="245" y="85"/>
                  </a:lnTo>
                  <a:lnTo>
                    <a:pt x="288" y="72"/>
                  </a:lnTo>
                  <a:lnTo>
                    <a:pt x="332" y="61"/>
                  </a:lnTo>
                  <a:lnTo>
                    <a:pt x="377" y="49"/>
                  </a:lnTo>
                  <a:lnTo>
                    <a:pt x="423" y="40"/>
                  </a:lnTo>
                  <a:lnTo>
                    <a:pt x="471" y="30"/>
                  </a:lnTo>
                  <a:lnTo>
                    <a:pt x="521" y="22"/>
                  </a:lnTo>
                  <a:lnTo>
                    <a:pt x="572" y="13"/>
                  </a:lnTo>
                  <a:lnTo>
                    <a:pt x="623" y="6"/>
                  </a:lnTo>
                  <a:lnTo>
                    <a:pt x="677" y="0"/>
                  </a:lnTo>
                  <a:lnTo>
                    <a:pt x="677" y="5"/>
                  </a:lnTo>
                  <a:lnTo>
                    <a:pt x="677" y="10"/>
                  </a:lnTo>
                  <a:lnTo>
                    <a:pt x="677" y="15"/>
                  </a:lnTo>
                  <a:lnTo>
                    <a:pt x="67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79" name="Freeform 121"/>
            <p:cNvSpPr>
              <a:spLocks/>
            </p:cNvSpPr>
            <p:nvPr/>
          </p:nvSpPr>
          <p:spPr bwMode="auto">
            <a:xfrm>
              <a:off x="4647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9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60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3" y="641"/>
                  </a:lnTo>
                  <a:lnTo>
                    <a:pt x="306" y="640"/>
                  </a:lnTo>
                  <a:lnTo>
                    <a:pt x="291" y="637"/>
                  </a:lnTo>
                  <a:lnTo>
                    <a:pt x="275" y="635"/>
                  </a:lnTo>
                  <a:lnTo>
                    <a:pt x="260" y="632"/>
                  </a:lnTo>
                  <a:lnTo>
                    <a:pt x="244" y="627"/>
                  </a:lnTo>
                  <a:lnTo>
                    <a:pt x="229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5" y="603"/>
                  </a:lnTo>
                  <a:lnTo>
                    <a:pt x="172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5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10" y="384"/>
                  </a:lnTo>
                  <a:lnTo>
                    <a:pt x="4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3" y="258"/>
                  </a:lnTo>
                  <a:lnTo>
                    <a:pt x="9" y="228"/>
                  </a:lnTo>
                  <a:lnTo>
                    <a:pt x="18" y="198"/>
                  </a:lnTo>
                  <a:lnTo>
                    <a:pt x="29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4" y="73"/>
                  </a:lnTo>
                  <a:lnTo>
                    <a:pt x="116" y="63"/>
                  </a:lnTo>
                  <a:lnTo>
                    <a:pt x="127" y="54"/>
                  </a:lnTo>
                  <a:lnTo>
                    <a:pt x="141" y="46"/>
                  </a:lnTo>
                  <a:lnTo>
                    <a:pt x="154" y="38"/>
                  </a:lnTo>
                  <a:lnTo>
                    <a:pt x="167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10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5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2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3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1" y="258"/>
                  </a:lnTo>
                  <a:lnTo>
                    <a:pt x="637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7" y="385"/>
                  </a:lnTo>
                  <a:lnTo>
                    <a:pt x="631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7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1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0" name="Freeform 122"/>
            <p:cNvSpPr>
              <a:spLocks/>
            </p:cNvSpPr>
            <p:nvPr/>
          </p:nvSpPr>
          <p:spPr bwMode="auto">
            <a:xfrm>
              <a:off x="5079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8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59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2" y="641"/>
                  </a:lnTo>
                  <a:lnTo>
                    <a:pt x="306" y="640"/>
                  </a:lnTo>
                  <a:lnTo>
                    <a:pt x="290" y="637"/>
                  </a:lnTo>
                  <a:lnTo>
                    <a:pt x="275" y="635"/>
                  </a:lnTo>
                  <a:lnTo>
                    <a:pt x="259" y="632"/>
                  </a:lnTo>
                  <a:lnTo>
                    <a:pt x="244" y="627"/>
                  </a:lnTo>
                  <a:lnTo>
                    <a:pt x="228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4" y="603"/>
                  </a:lnTo>
                  <a:lnTo>
                    <a:pt x="171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6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9" y="384"/>
                  </a:lnTo>
                  <a:lnTo>
                    <a:pt x="3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2" y="258"/>
                  </a:lnTo>
                  <a:lnTo>
                    <a:pt x="8" y="228"/>
                  </a:lnTo>
                  <a:lnTo>
                    <a:pt x="18" y="198"/>
                  </a:lnTo>
                  <a:lnTo>
                    <a:pt x="28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3" y="73"/>
                  </a:lnTo>
                  <a:lnTo>
                    <a:pt x="115" y="63"/>
                  </a:lnTo>
                  <a:lnTo>
                    <a:pt x="127" y="54"/>
                  </a:lnTo>
                  <a:lnTo>
                    <a:pt x="140" y="46"/>
                  </a:lnTo>
                  <a:lnTo>
                    <a:pt x="153" y="38"/>
                  </a:lnTo>
                  <a:lnTo>
                    <a:pt x="166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09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4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1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2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0" y="258"/>
                  </a:lnTo>
                  <a:lnTo>
                    <a:pt x="636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6" y="385"/>
                  </a:lnTo>
                  <a:lnTo>
                    <a:pt x="630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6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0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08" name="Freeform 123"/>
            <p:cNvSpPr>
              <a:spLocks/>
            </p:cNvSpPr>
            <p:nvPr/>
          </p:nvSpPr>
          <p:spPr bwMode="auto">
            <a:xfrm>
              <a:off x="4574" y="1399"/>
              <a:ext cx="770" cy="210"/>
            </a:xfrm>
            <a:custGeom>
              <a:avLst/>
              <a:gdLst/>
              <a:ahLst/>
              <a:cxnLst>
                <a:cxn ang="0">
                  <a:pos x="2302" y="456"/>
                </a:cxn>
                <a:cxn ang="0">
                  <a:pos x="2264" y="548"/>
                </a:cxn>
                <a:cxn ang="0">
                  <a:pos x="2227" y="576"/>
                </a:cxn>
                <a:cxn ang="0">
                  <a:pos x="2194" y="593"/>
                </a:cxn>
                <a:cxn ang="0">
                  <a:pos x="2188" y="548"/>
                </a:cxn>
                <a:cxn ang="0">
                  <a:pos x="2167" y="430"/>
                </a:cxn>
                <a:cxn ang="0">
                  <a:pos x="2095" y="310"/>
                </a:cxn>
                <a:cxn ang="0">
                  <a:pos x="2030" y="249"/>
                </a:cxn>
                <a:cxn ang="0">
                  <a:pos x="1969" y="214"/>
                </a:cxn>
                <a:cxn ang="0">
                  <a:pos x="1904" y="191"/>
                </a:cxn>
                <a:cxn ang="0">
                  <a:pos x="1835" y="180"/>
                </a:cxn>
                <a:cxn ang="0">
                  <a:pos x="1713" y="196"/>
                </a:cxn>
                <a:cxn ang="0">
                  <a:pos x="1598" y="261"/>
                </a:cxn>
                <a:cxn ang="0">
                  <a:pos x="1517" y="365"/>
                </a:cxn>
                <a:cxn ang="0">
                  <a:pos x="1484" y="497"/>
                </a:cxn>
                <a:cxn ang="0">
                  <a:pos x="1497" y="608"/>
                </a:cxn>
                <a:cxn ang="0">
                  <a:pos x="1446" y="629"/>
                </a:cxn>
                <a:cxn ang="0">
                  <a:pos x="1367" y="626"/>
                </a:cxn>
                <a:cxn ang="0">
                  <a:pos x="1286" y="623"/>
                </a:cxn>
                <a:cxn ang="0">
                  <a:pos x="1203" y="622"/>
                </a:cxn>
                <a:cxn ang="0">
                  <a:pos x="1124" y="622"/>
                </a:cxn>
                <a:cxn ang="0">
                  <a:pos x="1049" y="623"/>
                </a:cxn>
                <a:cxn ang="0">
                  <a:pos x="976" y="624"/>
                </a:cxn>
                <a:cxn ang="0">
                  <a:pos x="902" y="627"/>
                </a:cxn>
                <a:cxn ang="0">
                  <a:pos x="892" y="556"/>
                </a:cxn>
                <a:cxn ang="0">
                  <a:pos x="871" y="430"/>
                </a:cxn>
                <a:cxn ang="0">
                  <a:pos x="800" y="310"/>
                </a:cxn>
                <a:cxn ang="0">
                  <a:pos x="733" y="249"/>
                </a:cxn>
                <a:cxn ang="0">
                  <a:pos x="672" y="214"/>
                </a:cxn>
                <a:cxn ang="0">
                  <a:pos x="608" y="191"/>
                </a:cxn>
                <a:cxn ang="0">
                  <a:pos x="539" y="180"/>
                </a:cxn>
                <a:cxn ang="0">
                  <a:pos x="418" y="196"/>
                </a:cxn>
                <a:cxn ang="0">
                  <a:pos x="302" y="261"/>
                </a:cxn>
                <a:cxn ang="0">
                  <a:pos x="221" y="365"/>
                </a:cxn>
                <a:cxn ang="0">
                  <a:pos x="188" y="497"/>
                </a:cxn>
                <a:cxn ang="0">
                  <a:pos x="194" y="578"/>
                </a:cxn>
                <a:cxn ang="0">
                  <a:pos x="136" y="571"/>
                </a:cxn>
                <a:cxn ang="0">
                  <a:pos x="69" y="531"/>
                </a:cxn>
                <a:cxn ang="0">
                  <a:pos x="29" y="480"/>
                </a:cxn>
                <a:cxn ang="0">
                  <a:pos x="5" y="390"/>
                </a:cxn>
                <a:cxn ang="0">
                  <a:pos x="2" y="287"/>
                </a:cxn>
                <a:cxn ang="0">
                  <a:pos x="29" y="242"/>
                </a:cxn>
                <a:cxn ang="0">
                  <a:pos x="89" y="198"/>
                </a:cxn>
                <a:cxn ang="0">
                  <a:pos x="167" y="156"/>
                </a:cxn>
                <a:cxn ang="0">
                  <a:pos x="257" y="118"/>
                </a:cxn>
                <a:cxn ang="0">
                  <a:pos x="363" y="84"/>
                </a:cxn>
                <a:cxn ang="0">
                  <a:pos x="480" y="54"/>
                </a:cxn>
                <a:cxn ang="0">
                  <a:pos x="608" y="29"/>
                </a:cxn>
                <a:cxn ang="0">
                  <a:pos x="747" y="9"/>
                </a:cxn>
                <a:cxn ang="0">
                  <a:pos x="828" y="11"/>
                </a:cxn>
                <a:cxn ang="0">
                  <a:pos x="852" y="31"/>
                </a:cxn>
                <a:cxn ang="0">
                  <a:pos x="934" y="68"/>
                </a:cxn>
                <a:cxn ang="0">
                  <a:pos x="1115" y="99"/>
                </a:cxn>
                <a:cxn ang="0">
                  <a:pos x="1320" y="99"/>
                </a:cxn>
                <a:cxn ang="0">
                  <a:pos x="1498" y="68"/>
                </a:cxn>
                <a:cxn ang="0">
                  <a:pos x="1580" y="28"/>
                </a:cxn>
                <a:cxn ang="0">
                  <a:pos x="1653" y="23"/>
                </a:cxn>
                <a:cxn ang="0">
                  <a:pos x="1859" y="67"/>
                </a:cxn>
                <a:cxn ang="0">
                  <a:pos x="2045" y="127"/>
                </a:cxn>
                <a:cxn ang="0">
                  <a:pos x="2202" y="198"/>
                </a:cxn>
                <a:cxn ang="0">
                  <a:pos x="2295" y="253"/>
                </a:cxn>
                <a:cxn ang="0">
                  <a:pos x="2311" y="358"/>
                </a:cxn>
              </a:cxnLst>
              <a:rect l="0" t="0" r="r" b="b"/>
              <a:pathLst>
                <a:path w="2311" h="632">
                  <a:moveTo>
                    <a:pt x="2311" y="358"/>
                  </a:moveTo>
                  <a:lnTo>
                    <a:pt x="2309" y="392"/>
                  </a:lnTo>
                  <a:lnTo>
                    <a:pt x="2307" y="425"/>
                  </a:lnTo>
                  <a:lnTo>
                    <a:pt x="2302" y="456"/>
                  </a:lnTo>
                  <a:lnTo>
                    <a:pt x="2295" y="484"/>
                  </a:lnTo>
                  <a:lnTo>
                    <a:pt x="2287" y="510"/>
                  </a:lnTo>
                  <a:lnTo>
                    <a:pt x="2276" y="531"/>
                  </a:lnTo>
                  <a:lnTo>
                    <a:pt x="2264" y="548"/>
                  </a:lnTo>
                  <a:lnTo>
                    <a:pt x="2251" y="561"/>
                  </a:lnTo>
                  <a:lnTo>
                    <a:pt x="2244" y="566"/>
                  </a:lnTo>
                  <a:lnTo>
                    <a:pt x="2236" y="571"/>
                  </a:lnTo>
                  <a:lnTo>
                    <a:pt x="2227" y="576"/>
                  </a:lnTo>
                  <a:lnTo>
                    <a:pt x="2220" y="580"/>
                  </a:lnTo>
                  <a:lnTo>
                    <a:pt x="2211" y="584"/>
                  </a:lnTo>
                  <a:lnTo>
                    <a:pt x="2202" y="589"/>
                  </a:lnTo>
                  <a:lnTo>
                    <a:pt x="2194" y="593"/>
                  </a:lnTo>
                  <a:lnTo>
                    <a:pt x="2185" y="597"/>
                  </a:lnTo>
                  <a:lnTo>
                    <a:pt x="2187" y="580"/>
                  </a:lnTo>
                  <a:lnTo>
                    <a:pt x="2188" y="565"/>
                  </a:lnTo>
                  <a:lnTo>
                    <a:pt x="2188" y="548"/>
                  </a:lnTo>
                  <a:lnTo>
                    <a:pt x="2187" y="533"/>
                  </a:lnTo>
                  <a:lnTo>
                    <a:pt x="2183" y="498"/>
                  </a:lnTo>
                  <a:lnTo>
                    <a:pt x="2176" y="464"/>
                  </a:lnTo>
                  <a:lnTo>
                    <a:pt x="2167" y="430"/>
                  </a:lnTo>
                  <a:lnTo>
                    <a:pt x="2154" y="398"/>
                  </a:lnTo>
                  <a:lnTo>
                    <a:pt x="2137" y="367"/>
                  </a:lnTo>
                  <a:lnTo>
                    <a:pt x="2118" y="337"/>
                  </a:lnTo>
                  <a:lnTo>
                    <a:pt x="2095" y="310"/>
                  </a:lnTo>
                  <a:lnTo>
                    <a:pt x="2070" y="284"/>
                  </a:lnTo>
                  <a:lnTo>
                    <a:pt x="2057" y="272"/>
                  </a:lnTo>
                  <a:lnTo>
                    <a:pt x="2043" y="260"/>
                  </a:lnTo>
                  <a:lnTo>
                    <a:pt x="2030" y="249"/>
                  </a:lnTo>
                  <a:lnTo>
                    <a:pt x="2014" y="240"/>
                  </a:lnTo>
                  <a:lnTo>
                    <a:pt x="2000" y="230"/>
                  </a:lnTo>
                  <a:lnTo>
                    <a:pt x="1985" y="222"/>
                  </a:lnTo>
                  <a:lnTo>
                    <a:pt x="1969" y="214"/>
                  </a:lnTo>
                  <a:lnTo>
                    <a:pt x="1953" y="206"/>
                  </a:lnTo>
                  <a:lnTo>
                    <a:pt x="1937" y="200"/>
                  </a:lnTo>
                  <a:lnTo>
                    <a:pt x="1920" y="196"/>
                  </a:lnTo>
                  <a:lnTo>
                    <a:pt x="1904" y="191"/>
                  </a:lnTo>
                  <a:lnTo>
                    <a:pt x="1886" y="187"/>
                  </a:lnTo>
                  <a:lnTo>
                    <a:pt x="1869" y="184"/>
                  </a:lnTo>
                  <a:lnTo>
                    <a:pt x="1851" y="181"/>
                  </a:lnTo>
                  <a:lnTo>
                    <a:pt x="1835" y="180"/>
                  </a:lnTo>
                  <a:lnTo>
                    <a:pt x="1817" y="180"/>
                  </a:lnTo>
                  <a:lnTo>
                    <a:pt x="1781" y="183"/>
                  </a:lnTo>
                  <a:lnTo>
                    <a:pt x="1747" y="187"/>
                  </a:lnTo>
                  <a:lnTo>
                    <a:pt x="1713" y="196"/>
                  </a:lnTo>
                  <a:lnTo>
                    <a:pt x="1681" y="208"/>
                  </a:lnTo>
                  <a:lnTo>
                    <a:pt x="1652" y="223"/>
                  </a:lnTo>
                  <a:lnTo>
                    <a:pt x="1623" y="241"/>
                  </a:lnTo>
                  <a:lnTo>
                    <a:pt x="1598" y="261"/>
                  </a:lnTo>
                  <a:lnTo>
                    <a:pt x="1574" y="284"/>
                  </a:lnTo>
                  <a:lnTo>
                    <a:pt x="1553" y="309"/>
                  </a:lnTo>
                  <a:lnTo>
                    <a:pt x="1534" y="336"/>
                  </a:lnTo>
                  <a:lnTo>
                    <a:pt x="1517" y="365"/>
                  </a:lnTo>
                  <a:lnTo>
                    <a:pt x="1504" y="396"/>
                  </a:lnTo>
                  <a:lnTo>
                    <a:pt x="1494" y="428"/>
                  </a:lnTo>
                  <a:lnTo>
                    <a:pt x="1487" y="461"/>
                  </a:lnTo>
                  <a:lnTo>
                    <a:pt x="1484" y="497"/>
                  </a:lnTo>
                  <a:lnTo>
                    <a:pt x="1484" y="533"/>
                  </a:lnTo>
                  <a:lnTo>
                    <a:pt x="1486" y="558"/>
                  </a:lnTo>
                  <a:lnTo>
                    <a:pt x="1491" y="583"/>
                  </a:lnTo>
                  <a:lnTo>
                    <a:pt x="1497" y="608"/>
                  </a:lnTo>
                  <a:lnTo>
                    <a:pt x="1504" y="632"/>
                  </a:lnTo>
                  <a:lnTo>
                    <a:pt x="1485" y="630"/>
                  </a:lnTo>
                  <a:lnTo>
                    <a:pt x="1466" y="630"/>
                  </a:lnTo>
                  <a:lnTo>
                    <a:pt x="1446" y="629"/>
                  </a:lnTo>
                  <a:lnTo>
                    <a:pt x="1427" y="628"/>
                  </a:lnTo>
                  <a:lnTo>
                    <a:pt x="1406" y="627"/>
                  </a:lnTo>
                  <a:lnTo>
                    <a:pt x="1386" y="627"/>
                  </a:lnTo>
                  <a:lnTo>
                    <a:pt x="1367" y="626"/>
                  </a:lnTo>
                  <a:lnTo>
                    <a:pt x="1347" y="624"/>
                  </a:lnTo>
                  <a:lnTo>
                    <a:pt x="1327" y="624"/>
                  </a:lnTo>
                  <a:lnTo>
                    <a:pt x="1306" y="623"/>
                  </a:lnTo>
                  <a:lnTo>
                    <a:pt x="1286" y="623"/>
                  </a:lnTo>
                  <a:lnTo>
                    <a:pt x="1265" y="623"/>
                  </a:lnTo>
                  <a:lnTo>
                    <a:pt x="1245" y="622"/>
                  </a:lnTo>
                  <a:lnTo>
                    <a:pt x="1224" y="622"/>
                  </a:lnTo>
                  <a:lnTo>
                    <a:pt x="1203" y="622"/>
                  </a:lnTo>
                  <a:lnTo>
                    <a:pt x="1183" y="622"/>
                  </a:lnTo>
                  <a:lnTo>
                    <a:pt x="1164" y="622"/>
                  </a:lnTo>
                  <a:lnTo>
                    <a:pt x="1145" y="622"/>
                  </a:lnTo>
                  <a:lnTo>
                    <a:pt x="1124" y="622"/>
                  </a:lnTo>
                  <a:lnTo>
                    <a:pt x="1105" y="622"/>
                  </a:lnTo>
                  <a:lnTo>
                    <a:pt x="1088" y="623"/>
                  </a:lnTo>
                  <a:lnTo>
                    <a:pt x="1069" y="623"/>
                  </a:lnTo>
                  <a:lnTo>
                    <a:pt x="1049" y="623"/>
                  </a:lnTo>
                  <a:lnTo>
                    <a:pt x="1030" y="623"/>
                  </a:lnTo>
                  <a:lnTo>
                    <a:pt x="1013" y="624"/>
                  </a:lnTo>
                  <a:lnTo>
                    <a:pt x="994" y="624"/>
                  </a:lnTo>
                  <a:lnTo>
                    <a:pt x="976" y="624"/>
                  </a:lnTo>
                  <a:lnTo>
                    <a:pt x="957" y="626"/>
                  </a:lnTo>
                  <a:lnTo>
                    <a:pt x="939" y="626"/>
                  </a:lnTo>
                  <a:lnTo>
                    <a:pt x="920" y="626"/>
                  </a:lnTo>
                  <a:lnTo>
                    <a:pt x="902" y="627"/>
                  </a:lnTo>
                  <a:lnTo>
                    <a:pt x="884" y="627"/>
                  </a:lnTo>
                  <a:lnTo>
                    <a:pt x="888" y="604"/>
                  </a:lnTo>
                  <a:lnTo>
                    <a:pt x="891" y="580"/>
                  </a:lnTo>
                  <a:lnTo>
                    <a:pt x="892" y="556"/>
                  </a:lnTo>
                  <a:lnTo>
                    <a:pt x="891" y="533"/>
                  </a:lnTo>
                  <a:lnTo>
                    <a:pt x="888" y="498"/>
                  </a:lnTo>
                  <a:lnTo>
                    <a:pt x="881" y="464"/>
                  </a:lnTo>
                  <a:lnTo>
                    <a:pt x="871" y="430"/>
                  </a:lnTo>
                  <a:lnTo>
                    <a:pt x="858" y="398"/>
                  </a:lnTo>
                  <a:lnTo>
                    <a:pt x="841" y="367"/>
                  </a:lnTo>
                  <a:lnTo>
                    <a:pt x="822" y="337"/>
                  </a:lnTo>
                  <a:lnTo>
                    <a:pt x="800" y="310"/>
                  </a:lnTo>
                  <a:lnTo>
                    <a:pt x="775" y="284"/>
                  </a:lnTo>
                  <a:lnTo>
                    <a:pt x="762" y="272"/>
                  </a:lnTo>
                  <a:lnTo>
                    <a:pt x="747" y="260"/>
                  </a:lnTo>
                  <a:lnTo>
                    <a:pt x="733" y="249"/>
                  </a:lnTo>
                  <a:lnTo>
                    <a:pt x="719" y="240"/>
                  </a:lnTo>
                  <a:lnTo>
                    <a:pt x="703" y="230"/>
                  </a:lnTo>
                  <a:lnTo>
                    <a:pt x="689" y="222"/>
                  </a:lnTo>
                  <a:lnTo>
                    <a:pt x="672" y="214"/>
                  </a:lnTo>
                  <a:lnTo>
                    <a:pt x="657" y="206"/>
                  </a:lnTo>
                  <a:lnTo>
                    <a:pt x="640" y="200"/>
                  </a:lnTo>
                  <a:lnTo>
                    <a:pt x="625" y="196"/>
                  </a:lnTo>
                  <a:lnTo>
                    <a:pt x="608" y="191"/>
                  </a:lnTo>
                  <a:lnTo>
                    <a:pt x="590" y="187"/>
                  </a:lnTo>
                  <a:lnTo>
                    <a:pt x="574" y="184"/>
                  </a:lnTo>
                  <a:lnTo>
                    <a:pt x="556" y="181"/>
                  </a:lnTo>
                  <a:lnTo>
                    <a:pt x="539" y="180"/>
                  </a:lnTo>
                  <a:lnTo>
                    <a:pt x="521" y="180"/>
                  </a:lnTo>
                  <a:lnTo>
                    <a:pt x="486" y="183"/>
                  </a:lnTo>
                  <a:lnTo>
                    <a:pt x="451" y="187"/>
                  </a:lnTo>
                  <a:lnTo>
                    <a:pt x="418" y="196"/>
                  </a:lnTo>
                  <a:lnTo>
                    <a:pt x="386" y="208"/>
                  </a:lnTo>
                  <a:lnTo>
                    <a:pt x="356" y="223"/>
                  </a:lnTo>
                  <a:lnTo>
                    <a:pt x="327" y="241"/>
                  </a:lnTo>
                  <a:lnTo>
                    <a:pt x="302" y="261"/>
                  </a:lnTo>
                  <a:lnTo>
                    <a:pt x="278" y="284"/>
                  </a:lnTo>
                  <a:lnTo>
                    <a:pt x="257" y="309"/>
                  </a:lnTo>
                  <a:lnTo>
                    <a:pt x="238" y="336"/>
                  </a:lnTo>
                  <a:lnTo>
                    <a:pt x="221" y="365"/>
                  </a:lnTo>
                  <a:lnTo>
                    <a:pt x="208" y="396"/>
                  </a:lnTo>
                  <a:lnTo>
                    <a:pt x="199" y="428"/>
                  </a:lnTo>
                  <a:lnTo>
                    <a:pt x="192" y="461"/>
                  </a:lnTo>
                  <a:lnTo>
                    <a:pt x="188" y="497"/>
                  </a:lnTo>
                  <a:lnTo>
                    <a:pt x="188" y="533"/>
                  </a:lnTo>
                  <a:lnTo>
                    <a:pt x="189" y="548"/>
                  </a:lnTo>
                  <a:lnTo>
                    <a:pt x="192" y="562"/>
                  </a:lnTo>
                  <a:lnTo>
                    <a:pt x="194" y="578"/>
                  </a:lnTo>
                  <a:lnTo>
                    <a:pt x="198" y="593"/>
                  </a:lnTo>
                  <a:lnTo>
                    <a:pt x="176" y="586"/>
                  </a:lnTo>
                  <a:lnTo>
                    <a:pt x="155" y="579"/>
                  </a:lnTo>
                  <a:lnTo>
                    <a:pt x="136" y="571"/>
                  </a:lnTo>
                  <a:lnTo>
                    <a:pt x="118" y="562"/>
                  </a:lnTo>
                  <a:lnTo>
                    <a:pt x="100" y="553"/>
                  </a:lnTo>
                  <a:lnTo>
                    <a:pt x="83" y="542"/>
                  </a:lnTo>
                  <a:lnTo>
                    <a:pt x="69" y="531"/>
                  </a:lnTo>
                  <a:lnTo>
                    <a:pt x="55" y="521"/>
                  </a:lnTo>
                  <a:lnTo>
                    <a:pt x="45" y="511"/>
                  </a:lnTo>
                  <a:lnTo>
                    <a:pt x="37" y="497"/>
                  </a:lnTo>
                  <a:lnTo>
                    <a:pt x="29" y="480"/>
                  </a:lnTo>
                  <a:lnTo>
                    <a:pt x="21" y="461"/>
                  </a:lnTo>
                  <a:lnTo>
                    <a:pt x="16" y="440"/>
                  </a:lnTo>
                  <a:lnTo>
                    <a:pt x="10" y="415"/>
                  </a:lnTo>
                  <a:lnTo>
                    <a:pt x="5" y="390"/>
                  </a:lnTo>
                  <a:lnTo>
                    <a:pt x="2" y="362"/>
                  </a:lnTo>
                  <a:lnTo>
                    <a:pt x="0" y="335"/>
                  </a:lnTo>
                  <a:lnTo>
                    <a:pt x="0" y="310"/>
                  </a:lnTo>
                  <a:lnTo>
                    <a:pt x="2" y="287"/>
                  </a:lnTo>
                  <a:lnTo>
                    <a:pt x="5" y="266"/>
                  </a:lnTo>
                  <a:lnTo>
                    <a:pt x="5" y="266"/>
                  </a:lnTo>
                  <a:lnTo>
                    <a:pt x="17" y="254"/>
                  </a:lnTo>
                  <a:lnTo>
                    <a:pt x="29" y="242"/>
                  </a:lnTo>
                  <a:lnTo>
                    <a:pt x="43" y="231"/>
                  </a:lnTo>
                  <a:lnTo>
                    <a:pt x="57" y="219"/>
                  </a:lnTo>
                  <a:lnTo>
                    <a:pt x="73" y="209"/>
                  </a:lnTo>
                  <a:lnTo>
                    <a:pt x="89" y="198"/>
                  </a:lnTo>
                  <a:lnTo>
                    <a:pt x="107" y="187"/>
                  </a:lnTo>
                  <a:lnTo>
                    <a:pt x="126" y="177"/>
                  </a:lnTo>
                  <a:lnTo>
                    <a:pt x="145" y="166"/>
                  </a:lnTo>
                  <a:lnTo>
                    <a:pt x="167" y="156"/>
                  </a:lnTo>
                  <a:lnTo>
                    <a:pt x="188" y="147"/>
                  </a:lnTo>
                  <a:lnTo>
                    <a:pt x="211" y="137"/>
                  </a:lnTo>
                  <a:lnTo>
                    <a:pt x="233" y="128"/>
                  </a:lnTo>
                  <a:lnTo>
                    <a:pt x="257" y="118"/>
                  </a:lnTo>
                  <a:lnTo>
                    <a:pt x="282" y="109"/>
                  </a:lnTo>
                  <a:lnTo>
                    <a:pt x="308" y="100"/>
                  </a:lnTo>
                  <a:lnTo>
                    <a:pt x="336" y="92"/>
                  </a:lnTo>
                  <a:lnTo>
                    <a:pt x="363" y="84"/>
                  </a:lnTo>
                  <a:lnTo>
                    <a:pt x="390" y="77"/>
                  </a:lnTo>
                  <a:lnTo>
                    <a:pt x="420" y="68"/>
                  </a:lnTo>
                  <a:lnTo>
                    <a:pt x="450" y="61"/>
                  </a:lnTo>
                  <a:lnTo>
                    <a:pt x="480" y="54"/>
                  </a:lnTo>
                  <a:lnTo>
                    <a:pt x="511" y="47"/>
                  </a:lnTo>
                  <a:lnTo>
                    <a:pt x="543" y="41"/>
                  </a:lnTo>
                  <a:lnTo>
                    <a:pt x="575" y="35"/>
                  </a:lnTo>
                  <a:lnTo>
                    <a:pt x="608" y="29"/>
                  </a:lnTo>
                  <a:lnTo>
                    <a:pt x="643" y="23"/>
                  </a:lnTo>
                  <a:lnTo>
                    <a:pt x="677" y="18"/>
                  </a:lnTo>
                  <a:lnTo>
                    <a:pt x="712" y="13"/>
                  </a:lnTo>
                  <a:lnTo>
                    <a:pt x="747" y="9"/>
                  </a:lnTo>
                  <a:lnTo>
                    <a:pt x="783" y="4"/>
                  </a:lnTo>
                  <a:lnTo>
                    <a:pt x="820" y="0"/>
                  </a:lnTo>
                  <a:lnTo>
                    <a:pt x="823" y="5"/>
                  </a:lnTo>
                  <a:lnTo>
                    <a:pt x="828" y="11"/>
                  </a:lnTo>
                  <a:lnTo>
                    <a:pt x="833" y="16"/>
                  </a:lnTo>
                  <a:lnTo>
                    <a:pt x="839" y="22"/>
                  </a:lnTo>
                  <a:lnTo>
                    <a:pt x="845" y="27"/>
                  </a:lnTo>
                  <a:lnTo>
                    <a:pt x="852" y="31"/>
                  </a:lnTo>
                  <a:lnTo>
                    <a:pt x="859" y="36"/>
                  </a:lnTo>
                  <a:lnTo>
                    <a:pt x="867" y="41"/>
                  </a:lnTo>
                  <a:lnTo>
                    <a:pt x="898" y="55"/>
                  </a:lnTo>
                  <a:lnTo>
                    <a:pt x="934" y="68"/>
                  </a:lnTo>
                  <a:lnTo>
                    <a:pt x="975" y="79"/>
                  </a:lnTo>
                  <a:lnTo>
                    <a:pt x="1019" y="87"/>
                  </a:lnTo>
                  <a:lnTo>
                    <a:pt x="1066" y="93"/>
                  </a:lnTo>
                  <a:lnTo>
                    <a:pt x="1115" y="99"/>
                  </a:lnTo>
                  <a:lnTo>
                    <a:pt x="1166" y="102"/>
                  </a:lnTo>
                  <a:lnTo>
                    <a:pt x="1218" y="103"/>
                  </a:lnTo>
                  <a:lnTo>
                    <a:pt x="1270" y="102"/>
                  </a:lnTo>
                  <a:lnTo>
                    <a:pt x="1320" y="99"/>
                  </a:lnTo>
                  <a:lnTo>
                    <a:pt x="1368" y="93"/>
                  </a:lnTo>
                  <a:lnTo>
                    <a:pt x="1415" y="87"/>
                  </a:lnTo>
                  <a:lnTo>
                    <a:pt x="1459" y="79"/>
                  </a:lnTo>
                  <a:lnTo>
                    <a:pt x="1498" y="68"/>
                  </a:lnTo>
                  <a:lnTo>
                    <a:pt x="1533" y="55"/>
                  </a:lnTo>
                  <a:lnTo>
                    <a:pt x="1561" y="41"/>
                  </a:lnTo>
                  <a:lnTo>
                    <a:pt x="1571" y="35"/>
                  </a:lnTo>
                  <a:lnTo>
                    <a:pt x="1580" y="28"/>
                  </a:lnTo>
                  <a:lnTo>
                    <a:pt x="1587" y="22"/>
                  </a:lnTo>
                  <a:lnTo>
                    <a:pt x="1594" y="15"/>
                  </a:lnTo>
                  <a:lnTo>
                    <a:pt x="1600" y="15"/>
                  </a:lnTo>
                  <a:lnTo>
                    <a:pt x="1653" y="23"/>
                  </a:lnTo>
                  <a:lnTo>
                    <a:pt x="1705" y="32"/>
                  </a:lnTo>
                  <a:lnTo>
                    <a:pt x="1757" y="43"/>
                  </a:lnTo>
                  <a:lnTo>
                    <a:pt x="1809" y="55"/>
                  </a:lnTo>
                  <a:lnTo>
                    <a:pt x="1859" y="67"/>
                  </a:lnTo>
                  <a:lnTo>
                    <a:pt x="1907" y="81"/>
                  </a:lnTo>
                  <a:lnTo>
                    <a:pt x="1955" y="96"/>
                  </a:lnTo>
                  <a:lnTo>
                    <a:pt x="2000" y="111"/>
                  </a:lnTo>
                  <a:lnTo>
                    <a:pt x="2045" y="127"/>
                  </a:lnTo>
                  <a:lnTo>
                    <a:pt x="2087" y="144"/>
                  </a:lnTo>
                  <a:lnTo>
                    <a:pt x="2127" y="161"/>
                  </a:lnTo>
                  <a:lnTo>
                    <a:pt x="2166" y="180"/>
                  </a:lnTo>
                  <a:lnTo>
                    <a:pt x="2202" y="198"/>
                  </a:lnTo>
                  <a:lnTo>
                    <a:pt x="2235" y="217"/>
                  </a:lnTo>
                  <a:lnTo>
                    <a:pt x="2265" y="236"/>
                  </a:lnTo>
                  <a:lnTo>
                    <a:pt x="2293" y="256"/>
                  </a:lnTo>
                  <a:lnTo>
                    <a:pt x="2295" y="253"/>
                  </a:lnTo>
                  <a:lnTo>
                    <a:pt x="2301" y="275"/>
                  </a:lnTo>
                  <a:lnTo>
                    <a:pt x="2306" y="302"/>
                  </a:lnTo>
                  <a:lnTo>
                    <a:pt x="2309" y="329"/>
                  </a:lnTo>
                  <a:lnTo>
                    <a:pt x="2311" y="358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2" name="Freeform 124"/>
            <p:cNvSpPr>
              <a:spLocks/>
            </p:cNvSpPr>
            <p:nvPr/>
          </p:nvSpPr>
          <p:spPr bwMode="auto">
            <a:xfrm>
              <a:off x="4904" y="1291"/>
              <a:ext cx="16" cy="24"/>
            </a:xfrm>
            <a:custGeom>
              <a:avLst/>
              <a:gdLst>
                <a:gd name="T0" fmla="*/ 2 w 48"/>
                <a:gd name="T1" fmla="*/ 0 h 71"/>
                <a:gd name="T2" fmla="*/ 2 w 48"/>
                <a:gd name="T3" fmla="*/ 0 h 71"/>
                <a:gd name="T4" fmla="*/ 2 w 48"/>
                <a:gd name="T5" fmla="*/ 0 h 71"/>
                <a:gd name="T6" fmla="*/ 2 w 48"/>
                <a:gd name="T7" fmla="*/ 0 h 71"/>
                <a:gd name="T8" fmla="*/ 1 w 48"/>
                <a:gd name="T9" fmla="*/ 0 h 71"/>
                <a:gd name="T10" fmla="*/ 2 w 48"/>
                <a:gd name="T11" fmla="*/ 1 h 71"/>
                <a:gd name="T12" fmla="*/ 3 w 48"/>
                <a:gd name="T13" fmla="*/ 2 h 71"/>
                <a:gd name="T14" fmla="*/ 3 w 48"/>
                <a:gd name="T15" fmla="*/ 3 h 71"/>
                <a:gd name="T16" fmla="*/ 4 w 48"/>
                <a:gd name="T17" fmla="*/ 4 h 71"/>
                <a:gd name="T18" fmla="*/ 4 w 48"/>
                <a:gd name="T19" fmla="*/ 4 h 71"/>
                <a:gd name="T20" fmla="*/ 4 w 48"/>
                <a:gd name="T21" fmla="*/ 4 h 71"/>
                <a:gd name="T22" fmla="*/ 4 w 48"/>
                <a:gd name="T23" fmla="*/ 5 h 71"/>
                <a:gd name="T24" fmla="*/ 4 w 48"/>
                <a:gd name="T25" fmla="*/ 5 h 71"/>
                <a:gd name="T26" fmla="*/ 3 w 48"/>
                <a:gd name="T27" fmla="*/ 4 h 71"/>
                <a:gd name="T28" fmla="*/ 3 w 48"/>
                <a:gd name="T29" fmla="*/ 3 h 71"/>
                <a:gd name="T30" fmla="*/ 2 w 48"/>
                <a:gd name="T31" fmla="*/ 3 h 71"/>
                <a:gd name="T32" fmla="*/ 2 w 48"/>
                <a:gd name="T33" fmla="*/ 3 h 71"/>
                <a:gd name="T34" fmla="*/ 1 w 48"/>
                <a:gd name="T35" fmla="*/ 3 h 71"/>
                <a:gd name="T36" fmla="*/ 0 w 48"/>
                <a:gd name="T37" fmla="*/ 4 h 71"/>
                <a:gd name="T38" fmla="*/ 0 w 48"/>
                <a:gd name="T39" fmla="*/ 5 h 71"/>
                <a:gd name="T40" fmla="*/ 0 w 48"/>
                <a:gd name="T41" fmla="*/ 6 h 71"/>
                <a:gd name="T42" fmla="*/ 0 w 48"/>
                <a:gd name="T43" fmla="*/ 6 h 71"/>
                <a:gd name="T44" fmla="*/ 1 w 48"/>
                <a:gd name="T45" fmla="*/ 7 h 71"/>
                <a:gd name="T46" fmla="*/ 1 w 48"/>
                <a:gd name="T47" fmla="*/ 8 h 71"/>
                <a:gd name="T48" fmla="*/ 2 w 48"/>
                <a:gd name="T49" fmla="*/ 8 h 71"/>
                <a:gd name="T50" fmla="*/ 2 w 48"/>
                <a:gd name="T51" fmla="*/ 8 h 71"/>
                <a:gd name="T52" fmla="*/ 2 w 48"/>
                <a:gd name="T53" fmla="*/ 8 h 71"/>
                <a:gd name="T54" fmla="*/ 2 w 48"/>
                <a:gd name="T55" fmla="*/ 8 h 71"/>
                <a:gd name="T56" fmla="*/ 2 w 48"/>
                <a:gd name="T57" fmla="*/ 8 h 71"/>
                <a:gd name="T58" fmla="*/ 2 w 48"/>
                <a:gd name="T59" fmla="*/ 8 h 71"/>
                <a:gd name="T60" fmla="*/ 2 w 48"/>
                <a:gd name="T61" fmla="*/ 8 h 71"/>
                <a:gd name="T62" fmla="*/ 2 w 48"/>
                <a:gd name="T63" fmla="*/ 8 h 71"/>
                <a:gd name="T64" fmla="*/ 3 w 48"/>
                <a:gd name="T65" fmla="*/ 8 h 71"/>
                <a:gd name="T66" fmla="*/ 4 w 48"/>
                <a:gd name="T67" fmla="*/ 8 h 71"/>
                <a:gd name="T68" fmla="*/ 5 w 48"/>
                <a:gd name="T69" fmla="*/ 7 h 71"/>
                <a:gd name="T70" fmla="*/ 5 w 48"/>
                <a:gd name="T71" fmla="*/ 6 h 71"/>
                <a:gd name="T72" fmla="*/ 5 w 48"/>
                <a:gd name="T73" fmla="*/ 4 h 71"/>
                <a:gd name="T74" fmla="*/ 5 w 48"/>
                <a:gd name="T75" fmla="*/ 2 h 71"/>
                <a:gd name="T76" fmla="*/ 4 w 48"/>
                <a:gd name="T77" fmla="*/ 1 h 71"/>
                <a:gd name="T78" fmla="*/ 3 w 48"/>
                <a:gd name="T79" fmla="*/ 0 h 71"/>
                <a:gd name="T80" fmla="*/ 2 w 48"/>
                <a:gd name="T81" fmla="*/ 0 h 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"/>
                <a:gd name="T124" fmla="*/ 0 h 71"/>
                <a:gd name="T125" fmla="*/ 48 w 48"/>
                <a:gd name="T126" fmla="*/ 71 h 7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" h="71">
                  <a:moveTo>
                    <a:pt x="19" y="0"/>
                  </a:move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3"/>
                  </a:lnTo>
                  <a:lnTo>
                    <a:pt x="30" y="36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6"/>
                  </a:lnTo>
                  <a:lnTo>
                    <a:pt x="8" y="28"/>
                  </a:lnTo>
                  <a:lnTo>
                    <a:pt x="4" y="33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33" y="69"/>
                  </a:lnTo>
                  <a:lnTo>
                    <a:pt x="42" y="61"/>
                  </a:lnTo>
                  <a:lnTo>
                    <a:pt x="46" y="50"/>
                  </a:lnTo>
                  <a:lnTo>
                    <a:pt x="48" y="36"/>
                  </a:lnTo>
                  <a:lnTo>
                    <a:pt x="45" y="21"/>
                  </a:lnTo>
                  <a:lnTo>
                    <a:pt x="38" y="10"/>
                  </a:lnTo>
                  <a:lnTo>
                    <a:pt x="30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3" name="Freeform 125"/>
            <p:cNvSpPr>
              <a:spLocks/>
            </p:cNvSpPr>
            <p:nvPr/>
          </p:nvSpPr>
          <p:spPr bwMode="auto">
            <a:xfrm>
              <a:off x="4945" y="1292"/>
              <a:ext cx="15" cy="24"/>
            </a:xfrm>
            <a:custGeom>
              <a:avLst/>
              <a:gdLst>
                <a:gd name="T0" fmla="*/ 2 w 46"/>
                <a:gd name="T1" fmla="*/ 8 h 72"/>
                <a:gd name="T2" fmla="*/ 2 w 46"/>
                <a:gd name="T3" fmla="*/ 8 h 72"/>
                <a:gd name="T4" fmla="*/ 2 w 46"/>
                <a:gd name="T5" fmla="*/ 8 h 72"/>
                <a:gd name="T6" fmla="*/ 2 w 46"/>
                <a:gd name="T7" fmla="*/ 8 h 72"/>
                <a:gd name="T8" fmla="*/ 2 w 46"/>
                <a:gd name="T9" fmla="*/ 8 h 72"/>
                <a:gd name="T10" fmla="*/ 2 w 46"/>
                <a:gd name="T11" fmla="*/ 8 h 72"/>
                <a:gd name="T12" fmla="*/ 2 w 46"/>
                <a:gd name="T13" fmla="*/ 8 h 72"/>
                <a:gd name="T14" fmla="*/ 2 w 46"/>
                <a:gd name="T15" fmla="*/ 8 h 72"/>
                <a:gd name="T16" fmla="*/ 2 w 46"/>
                <a:gd name="T17" fmla="*/ 8 h 72"/>
                <a:gd name="T18" fmla="*/ 4 w 46"/>
                <a:gd name="T19" fmla="*/ 8 h 72"/>
                <a:gd name="T20" fmla="*/ 4 w 46"/>
                <a:gd name="T21" fmla="*/ 7 h 72"/>
                <a:gd name="T22" fmla="*/ 5 w 46"/>
                <a:gd name="T23" fmla="*/ 5 h 72"/>
                <a:gd name="T24" fmla="*/ 5 w 46"/>
                <a:gd name="T25" fmla="*/ 4 h 72"/>
                <a:gd name="T26" fmla="*/ 5 w 46"/>
                <a:gd name="T27" fmla="*/ 2 h 72"/>
                <a:gd name="T28" fmla="*/ 4 w 46"/>
                <a:gd name="T29" fmla="*/ 1 h 72"/>
                <a:gd name="T30" fmla="*/ 3 w 46"/>
                <a:gd name="T31" fmla="*/ 0 h 72"/>
                <a:gd name="T32" fmla="*/ 2 w 46"/>
                <a:gd name="T33" fmla="*/ 0 h 72"/>
                <a:gd name="T34" fmla="*/ 2 w 46"/>
                <a:gd name="T35" fmla="*/ 0 h 72"/>
                <a:gd name="T36" fmla="*/ 2 w 46"/>
                <a:gd name="T37" fmla="*/ 0 h 72"/>
                <a:gd name="T38" fmla="*/ 2 w 46"/>
                <a:gd name="T39" fmla="*/ 0 h 72"/>
                <a:gd name="T40" fmla="*/ 1 w 46"/>
                <a:gd name="T41" fmla="*/ 0 h 72"/>
                <a:gd name="T42" fmla="*/ 2 w 46"/>
                <a:gd name="T43" fmla="*/ 1 h 72"/>
                <a:gd name="T44" fmla="*/ 3 w 46"/>
                <a:gd name="T45" fmla="*/ 2 h 72"/>
                <a:gd name="T46" fmla="*/ 3 w 46"/>
                <a:gd name="T47" fmla="*/ 3 h 72"/>
                <a:gd name="T48" fmla="*/ 3 w 46"/>
                <a:gd name="T49" fmla="*/ 4 h 72"/>
                <a:gd name="T50" fmla="*/ 4 w 46"/>
                <a:gd name="T51" fmla="*/ 4 h 72"/>
                <a:gd name="T52" fmla="*/ 4 w 46"/>
                <a:gd name="T53" fmla="*/ 4 h 72"/>
                <a:gd name="T54" fmla="*/ 4 w 46"/>
                <a:gd name="T55" fmla="*/ 5 h 72"/>
                <a:gd name="T56" fmla="*/ 3 w 46"/>
                <a:gd name="T57" fmla="*/ 5 h 72"/>
                <a:gd name="T58" fmla="*/ 3 w 46"/>
                <a:gd name="T59" fmla="*/ 4 h 72"/>
                <a:gd name="T60" fmla="*/ 3 w 46"/>
                <a:gd name="T61" fmla="*/ 3 h 72"/>
                <a:gd name="T62" fmla="*/ 2 w 46"/>
                <a:gd name="T63" fmla="*/ 3 h 72"/>
                <a:gd name="T64" fmla="*/ 2 w 46"/>
                <a:gd name="T65" fmla="*/ 3 h 72"/>
                <a:gd name="T66" fmla="*/ 1 w 46"/>
                <a:gd name="T67" fmla="*/ 3 h 72"/>
                <a:gd name="T68" fmla="*/ 0 w 46"/>
                <a:gd name="T69" fmla="*/ 4 h 72"/>
                <a:gd name="T70" fmla="*/ 0 w 46"/>
                <a:gd name="T71" fmla="*/ 4 h 72"/>
                <a:gd name="T72" fmla="*/ 0 w 46"/>
                <a:gd name="T73" fmla="*/ 5 h 72"/>
                <a:gd name="T74" fmla="*/ 0 w 46"/>
                <a:gd name="T75" fmla="*/ 6 h 72"/>
                <a:gd name="T76" fmla="*/ 1 w 46"/>
                <a:gd name="T77" fmla="*/ 7 h 72"/>
                <a:gd name="T78" fmla="*/ 1 w 46"/>
                <a:gd name="T79" fmla="*/ 8 h 72"/>
                <a:gd name="T80" fmla="*/ 2 w 46"/>
                <a:gd name="T81" fmla="*/ 8 h 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"/>
                <a:gd name="T124" fmla="*/ 0 h 72"/>
                <a:gd name="T125" fmla="*/ 46 w 46"/>
                <a:gd name="T126" fmla="*/ 72 h 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" h="72">
                  <a:moveTo>
                    <a:pt x="18" y="70"/>
                  </a:moveTo>
                  <a:lnTo>
                    <a:pt x="18" y="70"/>
                  </a:lnTo>
                  <a:lnTo>
                    <a:pt x="19" y="70"/>
                  </a:lnTo>
                  <a:lnTo>
                    <a:pt x="20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33" y="69"/>
                  </a:lnTo>
                  <a:lnTo>
                    <a:pt x="40" y="61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4" y="22"/>
                  </a:lnTo>
                  <a:lnTo>
                    <a:pt x="38" y="11"/>
                  </a:lnTo>
                  <a:lnTo>
                    <a:pt x="29" y="3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2" y="42"/>
                  </a:lnTo>
                  <a:lnTo>
                    <a:pt x="29" y="36"/>
                  </a:lnTo>
                  <a:lnTo>
                    <a:pt x="26" y="31"/>
                  </a:lnTo>
                  <a:lnTo>
                    <a:pt x="21" y="28"/>
                  </a:lnTo>
                  <a:lnTo>
                    <a:pt x="15" y="26"/>
                  </a:lnTo>
                  <a:lnTo>
                    <a:pt x="9" y="28"/>
                  </a:lnTo>
                  <a:lnTo>
                    <a:pt x="4" y="32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8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4" name="Freeform 126"/>
            <p:cNvSpPr>
              <a:spLocks/>
            </p:cNvSpPr>
            <p:nvPr/>
          </p:nvSpPr>
          <p:spPr bwMode="auto">
            <a:xfrm>
              <a:off x="4684" y="1506"/>
              <a:ext cx="140" cy="140"/>
            </a:xfrm>
            <a:custGeom>
              <a:avLst/>
              <a:gdLst>
                <a:gd name="T0" fmla="*/ 20 w 420"/>
                <a:gd name="T1" fmla="*/ 0 h 419"/>
                <a:gd name="T2" fmla="*/ 15 w 420"/>
                <a:gd name="T3" fmla="*/ 1 h 419"/>
                <a:gd name="T4" fmla="*/ 11 w 420"/>
                <a:gd name="T5" fmla="*/ 3 h 419"/>
                <a:gd name="T6" fmla="*/ 7 w 420"/>
                <a:gd name="T7" fmla="*/ 5 h 419"/>
                <a:gd name="T8" fmla="*/ 5 w 420"/>
                <a:gd name="T9" fmla="*/ 8 h 419"/>
                <a:gd name="T10" fmla="*/ 2 w 420"/>
                <a:gd name="T11" fmla="*/ 12 h 419"/>
                <a:gd name="T12" fmla="*/ 1 w 420"/>
                <a:gd name="T13" fmla="*/ 16 h 419"/>
                <a:gd name="T14" fmla="*/ 0 w 420"/>
                <a:gd name="T15" fmla="*/ 21 h 419"/>
                <a:gd name="T16" fmla="*/ 0 w 420"/>
                <a:gd name="T17" fmla="*/ 26 h 419"/>
                <a:gd name="T18" fmla="*/ 1 w 420"/>
                <a:gd name="T19" fmla="*/ 30 h 419"/>
                <a:gd name="T20" fmla="*/ 3 w 420"/>
                <a:gd name="T21" fmla="*/ 34 h 419"/>
                <a:gd name="T22" fmla="*/ 6 w 420"/>
                <a:gd name="T23" fmla="*/ 38 h 419"/>
                <a:gd name="T24" fmla="*/ 10 w 420"/>
                <a:gd name="T25" fmla="*/ 42 h 419"/>
                <a:gd name="T26" fmla="*/ 13 w 420"/>
                <a:gd name="T27" fmla="*/ 44 h 419"/>
                <a:gd name="T28" fmla="*/ 18 w 420"/>
                <a:gd name="T29" fmla="*/ 46 h 419"/>
                <a:gd name="T30" fmla="*/ 22 w 420"/>
                <a:gd name="T31" fmla="*/ 47 h 419"/>
                <a:gd name="T32" fmla="*/ 27 w 420"/>
                <a:gd name="T33" fmla="*/ 47 h 419"/>
                <a:gd name="T34" fmla="*/ 31 w 420"/>
                <a:gd name="T35" fmla="*/ 46 h 419"/>
                <a:gd name="T36" fmla="*/ 35 w 420"/>
                <a:gd name="T37" fmla="*/ 44 h 419"/>
                <a:gd name="T38" fmla="*/ 39 w 420"/>
                <a:gd name="T39" fmla="*/ 42 h 419"/>
                <a:gd name="T40" fmla="*/ 42 w 420"/>
                <a:gd name="T41" fmla="*/ 38 h 419"/>
                <a:gd name="T42" fmla="*/ 45 w 420"/>
                <a:gd name="T43" fmla="*/ 34 h 419"/>
                <a:gd name="T44" fmla="*/ 46 w 420"/>
                <a:gd name="T45" fmla="*/ 30 h 419"/>
                <a:gd name="T46" fmla="*/ 47 w 420"/>
                <a:gd name="T47" fmla="*/ 26 h 419"/>
                <a:gd name="T48" fmla="*/ 46 w 420"/>
                <a:gd name="T49" fmla="*/ 21 h 419"/>
                <a:gd name="T50" fmla="*/ 45 w 420"/>
                <a:gd name="T51" fmla="*/ 17 h 419"/>
                <a:gd name="T52" fmla="*/ 43 w 420"/>
                <a:gd name="T53" fmla="*/ 12 h 419"/>
                <a:gd name="T54" fmla="*/ 41 w 420"/>
                <a:gd name="T55" fmla="*/ 8 h 419"/>
                <a:gd name="T56" fmla="*/ 37 w 420"/>
                <a:gd name="T57" fmla="*/ 5 h 419"/>
                <a:gd name="T58" fmla="*/ 33 w 420"/>
                <a:gd name="T59" fmla="*/ 3 h 419"/>
                <a:gd name="T60" fmla="*/ 29 w 420"/>
                <a:gd name="T61" fmla="*/ 1 h 419"/>
                <a:gd name="T62" fmla="*/ 24 w 420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0"/>
                <a:gd name="T97" fmla="*/ 0 h 419"/>
                <a:gd name="T98" fmla="*/ 420 w 420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0" h="419">
                  <a:moveTo>
                    <a:pt x="198" y="0"/>
                  </a:moveTo>
                  <a:lnTo>
                    <a:pt x="177" y="1"/>
                  </a:lnTo>
                  <a:lnTo>
                    <a:pt x="157" y="5"/>
                  </a:lnTo>
                  <a:lnTo>
                    <a:pt x="136" y="10"/>
                  </a:lnTo>
                  <a:lnTo>
                    <a:pt x="117" y="17"/>
                  </a:lnTo>
                  <a:lnTo>
                    <a:pt x="100" y="25"/>
                  </a:lnTo>
                  <a:lnTo>
                    <a:pt x="83" y="36"/>
                  </a:lnTo>
                  <a:lnTo>
                    <a:pt x="67" y="48"/>
                  </a:lnTo>
                  <a:lnTo>
                    <a:pt x="53" y="62"/>
                  </a:lnTo>
                  <a:lnTo>
                    <a:pt x="41" y="76"/>
                  </a:lnTo>
                  <a:lnTo>
                    <a:pt x="29" y="93"/>
                  </a:lnTo>
                  <a:lnTo>
                    <a:pt x="20" y="110"/>
                  </a:lnTo>
                  <a:lnTo>
                    <a:pt x="12" y="129"/>
                  </a:lnTo>
                  <a:lnTo>
                    <a:pt x="6" y="148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7" y="251"/>
                  </a:lnTo>
                  <a:lnTo>
                    <a:pt x="13" y="270"/>
                  </a:lnTo>
                  <a:lnTo>
                    <a:pt x="21" y="289"/>
                  </a:lnTo>
                  <a:lnTo>
                    <a:pt x="31" y="309"/>
                  </a:lnTo>
                  <a:lnTo>
                    <a:pt x="41" y="326"/>
                  </a:lnTo>
                  <a:lnTo>
                    <a:pt x="56" y="343"/>
                  </a:lnTo>
                  <a:lnTo>
                    <a:pt x="70" y="359"/>
                  </a:lnTo>
                  <a:lnTo>
                    <a:pt x="87" y="373"/>
                  </a:lnTo>
                  <a:lnTo>
                    <a:pt x="103" y="385"/>
                  </a:lnTo>
                  <a:lnTo>
                    <a:pt x="121" y="395"/>
                  </a:lnTo>
                  <a:lnTo>
                    <a:pt x="140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200" y="418"/>
                  </a:lnTo>
                  <a:lnTo>
                    <a:pt x="221" y="419"/>
                  </a:lnTo>
                  <a:lnTo>
                    <a:pt x="242" y="418"/>
                  </a:lnTo>
                  <a:lnTo>
                    <a:pt x="263" y="416"/>
                  </a:lnTo>
                  <a:lnTo>
                    <a:pt x="283" y="411"/>
                  </a:lnTo>
                  <a:lnTo>
                    <a:pt x="301" y="404"/>
                  </a:lnTo>
                  <a:lnTo>
                    <a:pt x="319" y="395"/>
                  </a:lnTo>
                  <a:lnTo>
                    <a:pt x="336" y="385"/>
                  </a:lnTo>
                  <a:lnTo>
                    <a:pt x="352" y="373"/>
                  </a:lnTo>
                  <a:lnTo>
                    <a:pt x="366" y="359"/>
                  </a:lnTo>
                  <a:lnTo>
                    <a:pt x="379" y="343"/>
                  </a:lnTo>
                  <a:lnTo>
                    <a:pt x="391" y="326"/>
                  </a:lnTo>
                  <a:lnTo>
                    <a:pt x="401" y="309"/>
                  </a:lnTo>
                  <a:lnTo>
                    <a:pt x="409" y="289"/>
                  </a:lnTo>
                  <a:lnTo>
                    <a:pt x="415" y="270"/>
                  </a:lnTo>
                  <a:lnTo>
                    <a:pt x="418" y="251"/>
                  </a:lnTo>
                  <a:lnTo>
                    <a:pt x="420" y="230"/>
                  </a:lnTo>
                  <a:lnTo>
                    <a:pt x="420" y="210"/>
                  </a:lnTo>
                  <a:lnTo>
                    <a:pt x="417" y="189"/>
                  </a:lnTo>
                  <a:lnTo>
                    <a:pt x="414" y="168"/>
                  </a:lnTo>
                  <a:lnTo>
                    <a:pt x="408" y="149"/>
                  </a:lnTo>
                  <a:lnTo>
                    <a:pt x="399" y="130"/>
                  </a:lnTo>
                  <a:lnTo>
                    <a:pt x="390" y="111"/>
                  </a:lnTo>
                  <a:lnTo>
                    <a:pt x="379" y="93"/>
                  </a:lnTo>
                  <a:lnTo>
                    <a:pt x="365" y="76"/>
                  </a:lnTo>
                  <a:lnTo>
                    <a:pt x="351" y="61"/>
                  </a:lnTo>
                  <a:lnTo>
                    <a:pt x="334" y="47"/>
                  </a:lnTo>
                  <a:lnTo>
                    <a:pt x="317" y="35"/>
                  </a:lnTo>
                  <a:lnTo>
                    <a:pt x="299" y="24"/>
                  </a:lnTo>
                  <a:lnTo>
                    <a:pt x="280" y="16"/>
                  </a:lnTo>
                  <a:lnTo>
                    <a:pt x="260" y="8"/>
                  </a:lnTo>
                  <a:lnTo>
                    <a:pt x="240" y="4"/>
                  </a:lnTo>
                  <a:lnTo>
                    <a:pt x="220" y="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5" name="Freeform 127"/>
            <p:cNvSpPr>
              <a:spLocks/>
            </p:cNvSpPr>
            <p:nvPr/>
          </p:nvSpPr>
          <p:spPr bwMode="auto">
            <a:xfrm>
              <a:off x="4694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1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6 w 357"/>
                <a:gd name="T51" fmla="*/ 5 h 357"/>
                <a:gd name="T52" fmla="*/ 8 w 357"/>
                <a:gd name="T53" fmla="*/ 3 h 357"/>
                <a:gd name="T54" fmla="*/ 9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1 w 357"/>
                <a:gd name="T79" fmla="*/ 5 h 357"/>
                <a:gd name="T80" fmla="*/ 33 w 357"/>
                <a:gd name="T81" fmla="*/ 6 h 357"/>
                <a:gd name="T82" fmla="*/ 34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8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8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0" y="356"/>
                  </a:lnTo>
                  <a:lnTo>
                    <a:pt x="152" y="354"/>
                  </a:lnTo>
                  <a:lnTo>
                    <a:pt x="135" y="349"/>
                  </a:lnTo>
                  <a:lnTo>
                    <a:pt x="119" y="343"/>
                  </a:lnTo>
                  <a:lnTo>
                    <a:pt x="103" y="336"/>
                  </a:lnTo>
                  <a:lnTo>
                    <a:pt x="88" y="328"/>
                  </a:lnTo>
                  <a:lnTo>
                    <a:pt x="74" y="317"/>
                  </a:lnTo>
                  <a:lnTo>
                    <a:pt x="59" y="305"/>
                  </a:lnTo>
                  <a:lnTo>
                    <a:pt x="46" y="292"/>
                  </a:lnTo>
                  <a:lnTo>
                    <a:pt x="35" y="278"/>
                  </a:lnTo>
                  <a:lnTo>
                    <a:pt x="26" y="263"/>
                  </a:lnTo>
                  <a:lnTo>
                    <a:pt x="18" y="247"/>
                  </a:lnTo>
                  <a:lnTo>
                    <a:pt x="10" y="231"/>
                  </a:lnTo>
                  <a:lnTo>
                    <a:pt x="5" y="213"/>
                  </a:lnTo>
                  <a:lnTo>
                    <a:pt x="1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5" y="126"/>
                  </a:lnTo>
                  <a:lnTo>
                    <a:pt x="9" y="110"/>
                  </a:lnTo>
                  <a:lnTo>
                    <a:pt x="16" y="94"/>
                  </a:lnTo>
                  <a:lnTo>
                    <a:pt x="24" y="80"/>
                  </a:lnTo>
                  <a:lnTo>
                    <a:pt x="34" y="66"/>
                  </a:lnTo>
                  <a:lnTo>
                    <a:pt x="45" y="52"/>
                  </a:lnTo>
                  <a:lnTo>
                    <a:pt x="58" y="41"/>
                  </a:lnTo>
                  <a:lnTo>
                    <a:pt x="71" y="30"/>
                  </a:lnTo>
                  <a:lnTo>
                    <a:pt x="85" y="21"/>
                  </a:lnTo>
                  <a:lnTo>
                    <a:pt x="101" y="13"/>
                  </a:lnTo>
                  <a:lnTo>
                    <a:pt x="118" y="8"/>
                  </a:lnTo>
                  <a:lnTo>
                    <a:pt x="134" y="4"/>
                  </a:lnTo>
                  <a:lnTo>
                    <a:pt x="151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4" y="4"/>
                  </a:lnTo>
                  <a:lnTo>
                    <a:pt x="221" y="8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9" y="30"/>
                  </a:lnTo>
                  <a:lnTo>
                    <a:pt x="283" y="41"/>
                  </a:lnTo>
                  <a:lnTo>
                    <a:pt x="297" y="52"/>
                  </a:lnTo>
                  <a:lnTo>
                    <a:pt x="310" y="66"/>
                  </a:lnTo>
                  <a:lnTo>
                    <a:pt x="321" y="80"/>
                  </a:lnTo>
                  <a:lnTo>
                    <a:pt x="331" y="94"/>
                  </a:lnTo>
                  <a:lnTo>
                    <a:pt x="339" y="110"/>
                  </a:lnTo>
                  <a:lnTo>
                    <a:pt x="346" y="126"/>
                  </a:lnTo>
                  <a:lnTo>
                    <a:pt x="351" y="143"/>
                  </a:lnTo>
                  <a:lnTo>
                    <a:pt x="354" y="161"/>
                  </a:lnTo>
                  <a:lnTo>
                    <a:pt x="357" y="179"/>
                  </a:lnTo>
                  <a:lnTo>
                    <a:pt x="354" y="214"/>
                  </a:lnTo>
                  <a:lnTo>
                    <a:pt x="346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5" y="326"/>
                  </a:lnTo>
                  <a:lnTo>
                    <a:pt x="257" y="343"/>
                  </a:lnTo>
                  <a:lnTo>
                    <a:pt x="223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6" name="Freeform 128"/>
            <p:cNvSpPr>
              <a:spLocks/>
            </p:cNvSpPr>
            <p:nvPr/>
          </p:nvSpPr>
          <p:spPr bwMode="auto">
            <a:xfrm>
              <a:off x="4701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3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1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3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9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4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5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3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8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3" y="71"/>
                  </a:lnTo>
                  <a:lnTo>
                    <a:pt x="10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5" y="190"/>
                  </a:lnTo>
                  <a:lnTo>
                    <a:pt x="10" y="205"/>
                  </a:lnTo>
                  <a:lnTo>
                    <a:pt x="15" y="219"/>
                  </a:lnTo>
                  <a:lnTo>
                    <a:pt x="23" y="233"/>
                  </a:lnTo>
                  <a:lnTo>
                    <a:pt x="31" y="247"/>
                  </a:lnTo>
                  <a:lnTo>
                    <a:pt x="42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2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6" y="313"/>
                  </a:lnTo>
                  <a:lnTo>
                    <a:pt x="151" y="315"/>
                  </a:lnTo>
                  <a:lnTo>
                    <a:pt x="167" y="316"/>
                  </a:lnTo>
                  <a:lnTo>
                    <a:pt x="182" y="315"/>
                  </a:lnTo>
                  <a:lnTo>
                    <a:pt x="198" y="313"/>
                  </a:lnTo>
                  <a:lnTo>
                    <a:pt x="212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6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2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1" y="128"/>
                  </a:lnTo>
                  <a:lnTo>
                    <a:pt x="306" y="112"/>
                  </a:lnTo>
                  <a:lnTo>
                    <a:pt x="300" y="98"/>
                  </a:lnTo>
                  <a:lnTo>
                    <a:pt x="293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1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7" name="Freeform 129"/>
            <p:cNvSpPr>
              <a:spLocks/>
            </p:cNvSpPr>
            <p:nvPr/>
          </p:nvSpPr>
          <p:spPr bwMode="auto">
            <a:xfrm>
              <a:off x="4712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5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5" y="243"/>
                  </a:lnTo>
                  <a:lnTo>
                    <a:pt x="73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2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7" y="56"/>
                  </a:lnTo>
                  <a:lnTo>
                    <a:pt x="32" y="37"/>
                  </a:lnTo>
                  <a:lnTo>
                    <a:pt x="41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2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1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5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5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8" name="Freeform 130"/>
            <p:cNvSpPr>
              <a:spLocks/>
            </p:cNvSpPr>
            <p:nvPr/>
          </p:nvSpPr>
          <p:spPr bwMode="auto">
            <a:xfrm>
              <a:off x="5116" y="1506"/>
              <a:ext cx="139" cy="140"/>
            </a:xfrm>
            <a:custGeom>
              <a:avLst/>
              <a:gdLst>
                <a:gd name="T0" fmla="*/ 20 w 418"/>
                <a:gd name="T1" fmla="*/ 0 h 419"/>
                <a:gd name="T2" fmla="*/ 15 w 418"/>
                <a:gd name="T3" fmla="*/ 1 h 419"/>
                <a:gd name="T4" fmla="*/ 11 w 418"/>
                <a:gd name="T5" fmla="*/ 3 h 419"/>
                <a:gd name="T6" fmla="*/ 7 w 418"/>
                <a:gd name="T7" fmla="*/ 5 h 419"/>
                <a:gd name="T8" fmla="*/ 4 w 418"/>
                <a:gd name="T9" fmla="*/ 8 h 419"/>
                <a:gd name="T10" fmla="*/ 2 w 418"/>
                <a:gd name="T11" fmla="*/ 12 h 419"/>
                <a:gd name="T12" fmla="*/ 1 w 418"/>
                <a:gd name="T13" fmla="*/ 16 h 419"/>
                <a:gd name="T14" fmla="*/ 0 w 418"/>
                <a:gd name="T15" fmla="*/ 21 h 419"/>
                <a:gd name="T16" fmla="*/ 0 w 418"/>
                <a:gd name="T17" fmla="*/ 26 h 419"/>
                <a:gd name="T18" fmla="*/ 1 w 418"/>
                <a:gd name="T19" fmla="*/ 30 h 419"/>
                <a:gd name="T20" fmla="*/ 3 w 418"/>
                <a:gd name="T21" fmla="*/ 34 h 419"/>
                <a:gd name="T22" fmla="*/ 6 w 418"/>
                <a:gd name="T23" fmla="*/ 38 h 419"/>
                <a:gd name="T24" fmla="*/ 9 w 418"/>
                <a:gd name="T25" fmla="*/ 42 h 419"/>
                <a:gd name="T26" fmla="*/ 13 w 418"/>
                <a:gd name="T27" fmla="*/ 44 h 419"/>
                <a:gd name="T28" fmla="*/ 18 w 418"/>
                <a:gd name="T29" fmla="*/ 46 h 419"/>
                <a:gd name="T30" fmla="*/ 22 w 418"/>
                <a:gd name="T31" fmla="*/ 47 h 419"/>
                <a:gd name="T32" fmla="*/ 27 w 418"/>
                <a:gd name="T33" fmla="*/ 47 h 419"/>
                <a:gd name="T34" fmla="*/ 31 w 418"/>
                <a:gd name="T35" fmla="*/ 46 h 419"/>
                <a:gd name="T36" fmla="*/ 35 w 418"/>
                <a:gd name="T37" fmla="*/ 44 h 419"/>
                <a:gd name="T38" fmla="*/ 39 w 418"/>
                <a:gd name="T39" fmla="*/ 42 h 419"/>
                <a:gd name="T40" fmla="*/ 42 w 418"/>
                <a:gd name="T41" fmla="*/ 38 h 419"/>
                <a:gd name="T42" fmla="*/ 44 w 418"/>
                <a:gd name="T43" fmla="*/ 34 h 419"/>
                <a:gd name="T44" fmla="*/ 46 w 418"/>
                <a:gd name="T45" fmla="*/ 30 h 419"/>
                <a:gd name="T46" fmla="*/ 46 w 418"/>
                <a:gd name="T47" fmla="*/ 26 h 419"/>
                <a:gd name="T48" fmla="*/ 46 w 418"/>
                <a:gd name="T49" fmla="*/ 21 h 419"/>
                <a:gd name="T50" fmla="*/ 45 w 418"/>
                <a:gd name="T51" fmla="*/ 17 h 419"/>
                <a:gd name="T52" fmla="*/ 43 w 418"/>
                <a:gd name="T53" fmla="*/ 12 h 419"/>
                <a:gd name="T54" fmla="*/ 40 w 418"/>
                <a:gd name="T55" fmla="*/ 8 h 419"/>
                <a:gd name="T56" fmla="*/ 37 w 418"/>
                <a:gd name="T57" fmla="*/ 5 h 419"/>
                <a:gd name="T58" fmla="*/ 33 w 418"/>
                <a:gd name="T59" fmla="*/ 3 h 419"/>
                <a:gd name="T60" fmla="*/ 29 w 418"/>
                <a:gd name="T61" fmla="*/ 1 h 419"/>
                <a:gd name="T62" fmla="*/ 24 w 418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8"/>
                <a:gd name="T97" fmla="*/ 0 h 419"/>
                <a:gd name="T98" fmla="*/ 418 w 418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8" h="419">
                  <a:moveTo>
                    <a:pt x="197" y="0"/>
                  </a:moveTo>
                  <a:lnTo>
                    <a:pt x="176" y="1"/>
                  </a:lnTo>
                  <a:lnTo>
                    <a:pt x="155" y="5"/>
                  </a:lnTo>
                  <a:lnTo>
                    <a:pt x="135" y="10"/>
                  </a:lnTo>
                  <a:lnTo>
                    <a:pt x="116" y="17"/>
                  </a:lnTo>
                  <a:lnTo>
                    <a:pt x="98" y="25"/>
                  </a:lnTo>
                  <a:lnTo>
                    <a:pt x="82" y="36"/>
                  </a:lnTo>
                  <a:lnTo>
                    <a:pt x="66" y="48"/>
                  </a:lnTo>
                  <a:lnTo>
                    <a:pt x="52" y="62"/>
                  </a:lnTo>
                  <a:lnTo>
                    <a:pt x="40" y="76"/>
                  </a:lnTo>
                  <a:lnTo>
                    <a:pt x="28" y="93"/>
                  </a:lnTo>
                  <a:lnTo>
                    <a:pt x="19" y="110"/>
                  </a:lnTo>
                  <a:lnTo>
                    <a:pt x="11" y="129"/>
                  </a:lnTo>
                  <a:lnTo>
                    <a:pt x="5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5" y="251"/>
                  </a:lnTo>
                  <a:lnTo>
                    <a:pt x="11" y="270"/>
                  </a:lnTo>
                  <a:lnTo>
                    <a:pt x="20" y="289"/>
                  </a:lnTo>
                  <a:lnTo>
                    <a:pt x="29" y="309"/>
                  </a:lnTo>
                  <a:lnTo>
                    <a:pt x="40" y="326"/>
                  </a:lnTo>
                  <a:lnTo>
                    <a:pt x="54" y="343"/>
                  </a:lnTo>
                  <a:lnTo>
                    <a:pt x="69" y="359"/>
                  </a:lnTo>
                  <a:lnTo>
                    <a:pt x="85" y="373"/>
                  </a:lnTo>
                  <a:lnTo>
                    <a:pt x="102" y="385"/>
                  </a:lnTo>
                  <a:lnTo>
                    <a:pt x="120" y="395"/>
                  </a:lnTo>
                  <a:lnTo>
                    <a:pt x="139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199" y="418"/>
                  </a:lnTo>
                  <a:lnTo>
                    <a:pt x="221" y="419"/>
                  </a:lnTo>
                  <a:lnTo>
                    <a:pt x="241" y="418"/>
                  </a:lnTo>
                  <a:lnTo>
                    <a:pt x="261" y="416"/>
                  </a:lnTo>
                  <a:lnTo>
                    <a:pt x="282" y="411"/>
                  </a:lnTo>
                  <a:lnTo>
                    <a:pt x="301" y="404"/>
                  </a:lnTo>
                  <a:lnTo>
                    <a:pt x="317" y="395"/>
                  </a:lnTo>
                  <a:lnTo>
                    <a:pt x="335" y="385"/>
                  </a:lnTo>
                  <a:lnTo>
                    <a:pt x="351" y="373"/>
                  </a:lnTo>
                  <a:lnTo>
                    <a:pt x="365" y="359"/>
                  </a:lnTo>
                  <a:lnTo>
                    <a:pt x="378" y="343"/>
                  </a:lnTo>
                  <a:lnTo>
                    <a:pt x="390" y="326"/>
                  </a:lnTo>
                  <a:lnTo>
                    <a:pt x="399" y="309"/>
                  </a:lnTo>
                  <a:lnTo>
                    <a:pt x="408" y="289"/>
                  </a:lnTo>
                  <a:lnTo>
                    <a:pt x="414" y="270"/>
                  </a:lnTo>
                  <a:lnTo>
                    <a:pt x="417" y="251"/>
                  </a:lnTo>
                  <a:lnTo>
                    <a:pt x="418" y="230"/>
                  </a:lnTo>
                  <a:lnTo>
                    <a:pt x="418" y="210"/>
                  </a:lnTo>
                  <a:lnTo>
                    <a:pt x="416" y="189"/>
                  </a:lnTo>
                  <a:lnTo>
                    <a:pt x="412" y="168"/>
                  </a:lnTo>
                  <a:lnTo>
                    <a:pt x="406" y="149"/>
                  </a:lnTo>
                  <a:lnTo>
                    <a:pt x="398" y="130"/>
                  </a:lnTo>
                  <a:lnTo>
                    <a:pt x="389" y="111"/>
                  </a:lnTo>
                  <a:lnTo>
                    <a:pt x="378" y="93"/>
                  </a:lnTo>
                  <a:lnTo>
                    <a:pt x="364" y="76"/>
                  </a:lnTo>
                  <a:lnTo>
                    <a:pt x="349" y="61"/>
                  </a:lnTo>
                  <a:lnTo>
                    <a:pt x="333" y="47"/>
                  </a:lnTo>
                  <a:lnTo>
                    <a:pt x="316" y="35"/>
                  </a:lnTo>
                  <a:lnTo>
                    <a:pt x="298" y="24"/>
                  </a:lnTo>
                  <a:lnTo>
                    <a:pt x="279" y="16"/>
                  </a:lnTo>
                  <a:lnTo>
                    <a:pt x="259" y="8"/>
                  </a:lnTo>
                  <a:lnTo>
                    <a:pt x="239" y="4"/>
                  </a:lnTo>
                  <a:lnTo>
                    <a:pt x="218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89" name="Freeform 131"/>
            <p:cNvSpPr>
              <a:spLocks/>
            </p:cNvSpPr>
            <p:nvPr/>
          </p:nvSpPr>
          <p:spPr bwMode="auto">
            <a:xfrm>
              <a:off x="5126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2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7 w 357"/>
                <a:gd name="T51" fmla="*/ 5 h 357"/>
                <a:gd name="T52" fmla="*/ 8 w 357"/>
                <a:gd name="T53" fmla="*/ 3 h 357"/>
                <a:gd name="T54" fmla="*/ 10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2 w 357"/>
                <a:gd name="T79" fmla="*/ 5 h 357"/>
                <a:gd name="T80" fmla="*/ 33 w 357"/>
                <a:gd name="T81" fmla="*/ 6 h 357"/>
                <a:gd name="T82" fmla="*/ 35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9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9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1" y="356"/>
                  </a:lnTo>
                  <a:lnTo>
                    <a:pt x="153" y="354"/>
                  </a:lnTo>
                  <a:lnTo>
                    <a:pt x="136" y="349"/>
                  </a:lnTo>
                  <a:lnTo>
                    <a:pt x="119" y="343"/>
                  </a:lnTo>
                  <a:lnTo>
                    <a:pt x="104" y="336"/>
                  </a:lnTo>
                  <a:lnTo>
                    <a:pt x="89" y="328"/>
                  </a:lnTo>
                  <a:lnTo>
                    <a:pt x="74" y="317"/>
                  </a:lnTo>
                  <a:lnTo>
                    <a:pt x="60" y="305"/>
                  </a:lnTo>
                  <a:lnTo>
                    <a:pt x="47" y="292"/>
                  </a:lnTo>
                  <a:lnTo>
                    <a:pt x="36" y="278"/>
                  </a:lnTo>
                  <a:lnTo>
                    <a:pt x="27" y="263"/>
                  </a:lnTo>
                  <a:lnTo>
                    <a:pt x="18" y="247"/>
                  </a:lnTo>
                  <a:lnTo>
                    <a:pt x="11" y="231"/>
                  </a:lnTo>
                  <a:lnTo>
                    <a:pt x="5" y="213"/>
                  </a:lnTo>
                  <a:lnTo>
                    <a:pt x="2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2" y="143"/>
                  </a:lnTo>
                  <a:lnTo>
                    <a:pt x="5" y="126"/>
                  </a:lnTo>
                  <a:lnTo>
                    <a:pt x="10" y="110"/>
                  </a:lnTo>
                  <a:lnTo>
                    <a:pt x="17" y="94"/>
                  </a:lnTo>
                  <a:lnTo>
                    <a:pt x="24" y="80"/>
                  </a:lnTo>
                  <a:lnTo>
                    <a:pt x="35" y="66"/>
                  </a:lnTo>
                  <a:lnTo>
                    <a:pt x="46" y="52"/>
                  </a:lnTo>
                  <a:lnTo>
                    <a:pt x="59" y="41"/>
                  </a:lnTo>
                  <a:lnTo>
                    <a:pt x="72" y="30"/>
                  </a:lnTo>
                  <a:lnTo>
                    <a:pt x="86" y="21"/>
                  </a:lnTo>
                  <a:lnTo>
                    <a:pt x="102" y="13"/>
                  </a:lnTo>
                  <a:lnTo>
                    <a:pt x="118" y="8"/>
                  </a:lnTo>
                  <a:lnTo>
                    <a:pt x="135" y="4"/>
                  </a:lnTo>
                  <a:lnTo>
                    <a:pt x="152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5" y="4"/>
                  </a:lnTo>
                  <a:lnTo>
                    <a:pt x="222" y="8"/>
                  </a:lnTo>
                  <a:lnTo>
                    <a:pt x="238" y="13"/>
                  </a:lnTo>
                  <a:lnTo>
                    <a:pt x="254" y="21"/>
                  </a:lnTo>
                  <a:lnTo>
                    <a:pt x="269" y="30"/>
                  </a:lnTo>
                  <a:lnTo>
                    <a:pt x="284" y="41"/>
                  </a:lnTo>
                  <a:lnTo>
                    <a:pt x="298" y="52"/>
                  </a:lnTo>
                  <a:lnTo>
                    <a:pt x="311" y="66"/>
                  </a:lnTo>
                  <a:lnTo>
                    <a:pt x="322" y="80"/>
                  </a:lnTo>
                  <a:lnTo>
                    <a:pt x="331" y="94"/>
                  </a:lnTo>
                  <a:lnTo>
                    <a:pt x="340" y="110"/>
                  </a:lnTo>
                  <a:lnTo>
                    <a:pt x="347" y="126"/>
                  </a:lnTo>
                  <a:lnTo>
                    <a:pt x="351" y="143"/>
                  </a:lnTo>
                  <a:lnTo>
                    <a:pt x="355" y="161"/>
                  </a:lnTo>
                  <a:lnTo>
                    <a:pt x="357" y="179"/>
                  </a:lnTo>
                  <a:lnTo>
                    <a:pt x="355" y="214"/>
                  </a:lnTo>
                  <a:lnTo>
                    <a:pt x="347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6" y="326"/>
                  </a:lnTo>
                  <a:lnTo>
                    <a:pt x="257" y="343"/>
                  </a:lnTo>
                  <a:lnTo>
                    <a:pt x="224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0" name="Freeform 132"/>
            <p:cNvSpPr>
              <a:spLocks/>
            </p:cNvSpPr>
            <p:nvPr/>
          </p:nvSpPr>
          <p:spPr bwMode="auto">
            <a:xfrm>
              <a:off x="5133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2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0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2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8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3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4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2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7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2" y="71"/>
                  </a:lnTo>
                  <a:lnTo>
                    <a:pt x="9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4" y="190"/>
                  </a:lnTo>
                  <a:lnTo>
                    <a:pt x="9" y="205"/>
                  </a:lnTo>
                  <a:lnTo>
                    <a:pt x="15" y="219"/>
                  </a:lnTo>
                  <a:lnTo>
                    <a:pt x="22" y="233"/>
                  </a:lnTo>
                  <a:lnTo>
                    <a:pt x="31" y="247"/>
                  </a:lnTo>
                  <a:lnTo>
                    <a:pt x="41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1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5" y="313"/>
                  </a:lnTo>
                  <a:lnTo>
                    <a:pt x="151" y="315"/>
                  </a:lnTo>
                  <a:lnTo>
                    <a:pt x="166" y="316"/>
                  </a:lnTo>
                  <a:lnTo>
                    <a:pt x="182" y="315"/>
                  </a:lnTo>
                  <a:lnTo>
                    <a:pt x="197" y="313"/>
                  </a:lnTo>
                  <a:lnTo>
                    <a:pt x="211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5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1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0" y="128"/>
                  </a:lnTo>
                  <a:lnTo>
                    <a:pt x="305" y="112"/>
                  </a:lnTo>
                  <a:lnTo>
                    <a:pt x="300" y="98"/>
                  </a:lnTo>
                  <a:lnTo>
                    <a:pt x="292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0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1" name="Freeform 133"/>
            <p:cNvSpPr>
              <a:spLocks/>
            </p:cNvSpPr>
            <p:nvPr/>
          </p:nvSpPr>
          <p:spPr bwMode="auto">
            <a:xfrm>
              <a:off x="5144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4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4" y="243"/>
                  </a:lnTo>
                  <a:lnTo>
                    <a:pt x="72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1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6" y="56"/>
                  </a:lnTo>
                  <a:lnTo>
                    <a:pt x="32" y="37"/>
                  </a:lnTo>
                  <a:lnTo>
                    <a:pt x="40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1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0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4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4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2" name="Freeform 137"/>
            <p:cNvSpPr>
              <a:spLocks/>
            </p:cNvSpPr>
            <p:nvPr/>
          </p:nvSpPr>
          <p:spPr bwMode="auto">
            <a:xfrm>
              <a:off x="4998" y="1273"/>
              <a:ext cx="46" cy="47"/>
            </a:xfrm>
            <a:custGeom>
              <a:avLst/>
              <a:gdLst>
                <a:gd name="T0" fmla="*/ 7 w 139"/>
                <a:gd name="T1" fmla="*/ 0 h 141"/>
                <a:gd name="T2" fmla="*/ 6 w 139"/>
                <a:gd name="T3" fmla="*/ 0 h 141"/>
                <a:gd name="T4" fmla="*/ 4 w 139"/>
                <a:gd name="T5" fmla="*/ 1 h 141"/>
                <a:gd name="T6" fmla="*/ 3 w 139"/>
                <a:gd name="T7" fmla="*/ 1 h 141"/>
                <a:gd name="T8" fmla="*/ 2 w 139"/>
                <a:gd name="T9" fmla="*/ 2 h 141"/>
                <a:gd name="T10" fmla="*/ 1 w 139"/>
                <a:gd name="T11" fmla="*/ 3 h 141"/>
                <a:gd name="T12" fmla="*/ 0 w 139"/>
                <a:gd name="T13" fmla="*/ 5 h 141"/>
                <a:gd name="T14" fmla="*/ 0 w 139"/>
                <a:gd name="T15" fmla="*/ 6 h 141"/>
                <a:gd name="T16" fmla="*/ 0 w 139"/>
                <a:gd name="T17" fmla="*/ 8 h 141"/>
                <a:gd name="T18" fmla="*/ 0 w 139"/>
                <a:gd name="T19" fmla="*/ 9 h 141"/>
                <a:gd name="T20" fmla="*/ 1 w 139"/>
                <a:gd name="T21" fmla="*/ 11 h 141"/>
                <a:gd name="T22" fmla="*/ 2 w 139"/>
                <a:gd name="T23" fmla="*/ 12 h 141"/>
                <a:gd name="T24" fmla="*/ 3 w 139"/>
                <a:gd name="T25" fmla="*/ 13 h 141"/>
                <a:gd name="T26" fmla="*/ 3 w 139"/>
                <a:gd name="T27" fmla="*/ 14 h 141"/>
                <a:gd name="T28" fmla="*/ 4 w 139"/>
                <a:gd name="T29" fmla="*/ 14 h 141"/>
                <a:gd name="T30" fmla="*/ 4 w 139"/>
                <a:gd name="T31" fmla="*/ 15 h 141"/>
                <a:gd name="T32" fmla="*/ 5 w 139"/>
                <a:gd name="T33" fmla="*/ 15 h 141"/>
                <a:gd name="T34" fmla="*/ 6 w 139"/>
                <a:gd name="T35" fmla="*/ 15 h 141"/>
                <a:gd name="T36" fmla="*/ 7 w 139"/>
                <a:gd name="T37" fmla="*/ 16 h 141"/>
                <a:gd name="T38" fmla="*/ 7 w 139"/>
                <a:gd name="T39" fmla="*/ 16 h 141"/>
                <a:gd name="T40" fmla="*/ 8 w 139"/>
                <a:gd name="T41" fmla="*/ 16 h 141"/>
                <a:gd name="T42" fmla="*/ 9 w 139"/>
                <a:gd name="T43" fmla="*/ 16 h 141"/>
                <a:gd name="T44" fmla="*/ 10 w 139"/>
                <a:gd name="T45" fmla="*/ 16 h 141"/>
                <a:gd name="T46" fmla="*/ 10 w 139"/>
                <a:gd name="T47" fmla="*/ 15 h 141"/>
                <a:gd name="T48" fmla="*/ 11 w 139"/>
                <a:gd name="T49" fmla="*/ 15 h 141"/>
                <a:gd name="T50" fmla="*/ 12 w 139"/>
                <a:gd name="T51" fmla="*/ 15 h 141"/>
                <a:gd name="T52" fmla="*/ 12 w 139"/>
                <a:gd name="T53" fmla="*/ 14 h 141"/>
                <a:gd name="T54" fmla="*/ 13 w 139"/>
                <a:gd name="T55" fmla="*/ 14 h 141"/>
                <a:gd name="T56" fmla="*/ 13 w 139"/>
                <a:gd name="T57" fmla="*/ 13 h 141"/>
                <a:gd name="T58" fmla="*/ 14 w 139"/>
                <a:gd name="T59" fmla="*/ 12 h 141"/>
                <a:gd name="T60" fmla="*/ 15 w 139"/>
                <a:gd name="T61" fmla="*/ 11 h 141"/>
                <a:gd name="T62" fmla="*/ 15 w 139"/>
                <a:gd name="T63" fmla="*/ 9 h 141"/>
                <a:gd name="T64" fmla="*/ 15 w 139"/>
                <a:gd name="T65" fmla="*/ 8 h 141"/>
                <a:gd name="T66" fmla="*/ 15 w 139"/>
                <a:gd name="T67" fmla="*/ 6 h 141"/>
                <a:gd name="T68" fmla="*/ 15 w 139"/>
                <a:gd name="T69" fmla="*/ 5 h 141"/>
                <a:gd name="T70" fmla="*/ 14 w 139"/>
                <a:gd name="T71" fmla="*/ 3 h 141"/>
                <a:gd name="T72" fmla="*/ 13 w 139"/>
                <a:gd name="T73" fmla="*/ 2 h 141"/>
                <a:gd name="T74" fmla="*/ 12 w 139"/>
                <a:gd name="T75" fmla="*/ 2 h 141"/>
                <a:gd name="T76" fmla="*/ 12 w 139"/>
                <a:gd name="T77" fmla="*/ 1 h 141"/>
                <a:gd name="T78" fmla="*/ 11 w 139"/>
                <a:gd name="T79" fmla="*/ 1 h 141"/>
                <a:gd name="T80" fmla="*/ 10 w 139"/>
                <a:gd name="T81" fmla="*/ 1 h 141"/>
                <a:gd name="T82" fmla="*/ 9 w 139"/>
                <a:gd name="T83" fmla="*/ 0 h 141"/>
                <a:gd name="T84" fmla="*/ 9 w 139"/>
                <a:gd name="T85" fmla="*/ 0 h 141"/>
                <a:gd name="T86" fmla="*/ 8 w 139"/>
                <a:gd name="T87" fmla="*/ 0 h 141"/>
                <a:gd name="T88" fmla="*/ 7 w 139"/>
                <a:gd name="T89" fmla="*/ 0 h 1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9"/>
                <a:gd name="T136" fmla="*/ 0 h 141"/>
                <a:gd name="T137" fmla="*/ 139 w 139"/>
                <a:gd name="T138" fmla="*/ 141 h 1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9" h="141">
                  <a:moveTo>
                    <a:pt x="65" y="0"/>
                  </a:moveTo>
                  <a:lnTo>
                    <a:pt x="51" y="1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8" y="20"/>
                  </a:lnTo>
                  <a:lnTo>
                    <a:pt x="9" y="31"/>
                  </a:lnTo>
                  <a:lnTo>
                    <a:pt x="4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2" y="85"/>
                  </a:lnTo>
                  <a:lnTo>
                    <a:pt x="7" y="97"/>
                  </a:lnTo>
                  <a:lnTo>
                    <a:pt x="14" y="109"/>
                  </a:lnTo>
                  <a:lnTo>
                    <a:pt x="23" y="119"/>
                  </a:lnTo>
                  <a:lnTo>
                    <a:pt x="29" y="124"/>
                  </a:lnTo>
                  <a:lnTo>
                    <a:pt x="34" y="128"/>
                  </a:lnTo>
                  <a:lnTo>
                    <a:pt x="40" y="132"/>
                  </a:lnTo>
                  <a:lnTo>
                    <a:pt x="46" y="135"/>
                  </a:lnTo>
                  <a:lnTo>
                    <a:pt x="54" y="137"/>
                  </a:lnTo>
                  <a:lnTo>
                    <a:pt x="59" y="140"/>
                  </a:lnTo>
                  <a:lnTo>
                    <a:pt x="67" y="141"/>
                  </a:lnTo>
                  <a:lnTo>
                    <a:pt x="74" y="141"/>
                  </a:lnTo>
                  <a:lnTo>
                    <a:pt x="81" y="141"/>
                  </a:lnTo>
                  <a:lnTo>
                    <a:pt x="87" y="140"/>
                  </a:lnTo>
                  <a:lnTo>
                    <a:pt x="94" y="137"/>
                  </a:lnTo>
                  <a:lnTo>
                    <a:pt x="100" y="135"/>
                  </a:lnTo>
                  <a:lnTo>
                    <a:pt x="106" y="132"/>
                  </a:lnTo>
                  <a:lnTo>
                    <a:pt x="112" y="128"/>
                  </a:lnTo>
                  <a:lnTo>
                    <a:pt x="117" y="124"/>
                  </a:lnTo>
                  <a:lnTo>
                    <a:pt x="121" y="119"/>
                  </a:lnTo>
                  <a:lnTo>
                    <a:pt x="130" y="109"/>
                  </a:lnTo>
                  <a:lnTo>
                    <a:pt x="136" y="97"/>
                  </a:lnTo>
                  <a:lnTo>
                    <a:pt x="139" y="85"/>
                  </a:lnTo>
                  <a:lnTo>
                    <a:pt x="139" y="70"/>
                  </a:lnTo>
                  <a:lnTo>
                    <a:pt x="137" y="56"/>
                  </a:lnTo>
                  <a:lnTo>
                    <a:pt x="133" y="43"/>
                  </a:lnTo>
                  <a:lnTo>
                    <a:pt x="126" y="31"/>
                  </a:lnTo>
                  <a:lnTo>
                    <a:pt x="117" y="20"/>
                  </a:lnTo>
                  <a:lnTo>
                    <a:pt x="111" y="16"/>
                  </a:lnTo>
                  <a:lnTo>
                    <a:pt x="105" y="12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3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3" name="Freeform 138"/>
            <p:cNvSpPr>
              <a:spLocks/>
            </p:cNvSpPr>
            <p:nvPr/>
          </p:nvSpPr>
          <p:spPr bwMode="auto">
            <a:xfrm>
              <a:off x="5002" y="1278"/>
              <a:ext cx="37" cy="37"/>
            </a:xfrm>
            <a:custGeom>
              <a:avLst/>
              <a:gdLst>
                <a:gd name="T0" fmla="*/ 7 w 111"/>
                <a:gd name="T1" fmla="*/ 12 h 112"/>
                <a:gd name="T2" fmla="*/ 6 w 111"/>
                <a:gd name="T3" fmla="*/ 12 h 112"/>
                <a:gd name="T4" fmla="*/ 5 w 111"/>
                <a:gd name="T5" fmla="*/ 12 h 112"/>
                <a:gd name="T6" fmla="*/ 5 w 111"/>
                <a:gd name="T7" fmla="*/ 12 h 112"/>
                <a:gd name="T8" fmla="*/ 4 w 111"/>
                <a:gd name="T9" fmla="*/ 12 h 112"/>
                <a:gd name="T10" fmla="*/ 4 w 111"/>
                <a:gd name="T11" fmla="*/ 12 h 112"/>
                <a:gd name="T12" fmla="*/ 3 w 111"/>
                <a:gd name="T13" fmla="*/ 11 h 112"/>
                <a:gd name="T14" fmla="*/ 3 w 111"/>
                <a:gd name="T15" fmla="*/ 11 h 112"/>
                <a:gd name="T16" fmla="*/ 2 w 111"/>
                <a:gd name="T17" fmla="*/ 11 h 112"/>
                <a:gd name="T18" fmla="*/ 1 w 111"/>
                <a:gd name="T19" fmla="*/ 10 h 112"/>
                <a:gd name="T20" fmla="*/ 1 w 111"/>
                <a:gd name="T21" fmla="*/ 9 h 112"/>
                <a:gd name="T22" fmla="*/ 0 w 111"/>
                <a:gd name="T23" fmla="*/ 7 h 112"/>
                <a:gd name="T24" fmla="*/ 0 w 111"/>
                <a:gd name="T25" fmla="*/ 6 h 112"/>
                <a:gd name="T26" fmla="*/ 0 w 111"/>
                <a:gd name="T27" fmla="*/ 5 h 112"/>
                <a:gd name="T28" fmla="*/ 0 w 111"/>
                <a:gd name="T29" fmla="*/ 4 h 112"/>
                <a:gd name="T30" fmla="*/ 1 w 111"/>
                <a:gd name="T31" fmla="*/ 3 h 112"/>
                <a:gd name="T32" fmla="*/ 2 w 111"/>
                <a:gd name="T33" fmla="*/ 2 h 112"/>
                <a:gd name="T34" fmla="*/ 2 w 111"/>
                <a:gd name="T35" fmla="*/ 2 h 112"/>
                <a:gd name="T36" fmla="*/ 3 w 111"/>
                <a:gd name="T37" fmla="*/ 1 h 112"/>
                <a:gd name="T38" fmla="*/ 3 w 111"/>
                <a:gd name="T39" fmla="*/ 1 h 112"/>
                <a:gd name="T40" fmla="*/ 3 w 111"/>
                <a:gd name="T41" fmla="*/ 1 h 112"/>
                <a:gd name="T42" fmla="*/ 4 w 111"/>
                <a:gd name="T43" fmla="*/ 0 h 112"/>
                <a:gd name="T44" fmla="*/ 5 w 111"/>
                <a:gd name="T45" fmla="*/ 0 h 112"/>
                <a:gd name="T46" fmla="*/ 5 w 111"/>
                <a:gd name="T47" fmla="*/ 0 h 112"/>
                <a:gd name="T48" fmla="*/ 6 w 111"/>
                <a:gd name="T49" fmla="*/ 0 h 112"/>
                <a:gd name="T50" fmla="*/ 7 w 111"/>
                <a:gd name="T51" fmla="*/ 0 h 112"/>
                <a:gd name="T52" fmla="*/ 7 w 111"/>
                <a:gd name="T53" fmla="*/ 0 h 112"/>
                <a:gd name="T54" fmla="*/ 8 w 111"/>
                <a:gd name="T55" fmla="*/ 0 h 112"/>
                <a:gd name="T56" fmla="*/ 8 w 111"/>
                <a:gd name="T57" fmla="*/ 1 h 112"/>
                <a:gd name="T58" fmla="*/ 9 w 111"/>
                <a:gd name="T59" fmla="*/ 1 h 112"/>
                <a:gd name="T60" fmla="*/ 9 w 111"/>
                <a:gd name="T61" fmla="*/ 1 h 112"/>
                <a:gd name="T62" fmla="*/ 10 w 111"/>
                <a:gd name="T63" fmla="*/ 2 h 112"/>
                <a:gd name="T64" fmla="*/ 10 w 111"/>
                <a:gd name="T65" fmla="*/ 2 h 112"/>
                <a:gd name="T66" fmla="*/ 11 w 111"/>
                <a:gd name="T67" fmla="*/ 3 h 112"/>
                <a:gd name="T68" fmla="*/ 12 w 111"/>
                <a:gd name="T69" fmla="*/ 4 h 112"/>
                <a:gd name="T70" fmla="*/ 12 w 111"/>
                <a:gd name="T71" fmla="*/ 5 h 112"/>
                <a:gd name="T72" fmla="*/ 12 w 111"/>
                <a:gd name="T73" fmla="*/ 6 h 112"/>
                <a:gd name="T74" fmla="*/ 12 w 111"/>
                <a:gd name="T75" fmla="*/ 7 h 112"/>
                <a:gd name="T76" fmla="*/ 12 w 111"/>
                <a:gd name="T77" fmla="*/ 9 h 112"/>
                <a:gd name="T78" fmla="*/ 12 w 111"/>
                <a:gd name="T79" fmla="*/ 10 h 112"/>
                <a:gd name="T80" fmla="*/ 11 w 111"/>
                <a:gd name="T81" fmla="*/ 11 h 112"/>
                <a:gd name="T82" fmla="*/ 10 w 111"/>
                <a:gd name="T83" fmla="*/ 11 h 112"/>
                <a:gd name="T84" fmla="*/ 9 w 111"/>
                <a:gd name="T85" fmla="*/ 12 h 112"/>
                <a:gd name="T86" fmla="*/ 8 w 111"/>
                <a:gd name="T87" fmla="*/ 12 h 112"/>
                <a:gd name="T88" fmla="*/ 7 w 111"/>
                <a:gd name="T89" fmla="*/ 12 h 1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112"/>
                <a:gd name="T137" fmla="*/ 111 w 111"/>
                <a:gd name="T138" fmla="*/ 112 h 1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112">
                  <a:moveTo>
                    <a:pt x="59" y="112"/>
                  </a:moveTo>
                  <a:lnTo>
                    <a:pt x="54" y="112"/>
                  </a:lnTo>
                  <a:lnTo>
                    <a:pt x="48" y="111"/>
                  </a:lnTo>
                  <a:lnTo>
                    <a:pt x="43" y="110"/>
                  </a:lnTo>
                  <a:lnTo>
                    <a:pt x="37" y="108"/>
                  </a:lnTo>
                  <a:lnTo>
                    <a:pt x="32" y="105"/>
                  </a:lnTo>
                  <a:lnTo>
                    <a:pt x="28" y="103"/>
                  </a:lnTo>
                  <a:lnTo>
                    <a:pt x="23" y="99"/>
                  </a:lnTo>
                  <a:lnTo>
                    <a:pt x="18" y="96"/>
                  </a:lnTo>
                  <a:lnTo>
                    <a:pt x="11" y="87"/>
                  </a:lnTo>
                  <a:lnTo>
                    <a:pt x="5" y="78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0"/>
                  </a:lnTo>
                  <a:lnTo>
                    <a:pt x="88" y="14"/>
                  </a:lnTo>
                  <a:lnTo>
                    <a:pt x="93" y="17"/>
                  </a:lnTo>
                  <a:lnTo>
                    <a:pt x="100" y="25"/>
                  </a:lnTo>
                  <a:lnTo>
                    <a:pt x="106" y="35"/>
                  </a:lnTo>
                  <a:lnTo>
                    <a:pt x="110" y="46"/>
                  </a:lnTo>
                  <a:lnTo>
                    <a:pt x="111" y="56"/>
                  </a:lnTo>
                  <a:lnTo>
                    <a:pt x="111" y="67"/>
                  </a:lnTo>
                  <a:lnTo>
                    <a:pt x="109" y="78"/>
                  </a:lnTo>
                  <a:lnTo>
                    <a:pt x="104" y="87"/>
                  </a:lnTo>
                  <a:lnTo>
                    <a:pt x="98" y="96"/>
                  </a:lnTo>
                  <a:lnTo>
                    <a:pt x="89" y="103"/>
                  </a:lnTo>
                  <a:lnTo>
                    <a:pt x="80" y="108"/>
                  </a:lnTo>
                  <a:lnTo>
                    <a:pt x="69" y="111"/>
                  </a:lnTo>
                  <a:lnTo>
                    <a:pt x="59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4" name="Freeform 139"/>
            <p:cNvSpPr>
              <a:spLocks/>
            </p:cNvSpPr>
            <p:nvPr/>
          </p:nvSpPr>
          <p:spPr bwMode="auto">
            <a:xfrm>
              <a:off x="5010" y="1283"/>
              <a:ext cx="18" cy="27"/>
            </a:xfrm>
            <a:custGeom>
              <a:avLst/>
              <a:gdLst>
                <a:gd name="T0" fmla="*/ 1 w 53"/>
                <a:gd name="T1" fmla="*/ 1 h 83"/>
                <a:gd name="T2" fmla="*/ 0 w 53"/>
                <a:gd name="T3" fmla="*/ 2 h 83"/>
                <a:gd name="T4" fmla="*/ 0 w 53"/>
                <a:gd name="T5" fmla="*/ 2 h 83"/>
                <a:gd name="T6" fmla="*/ 0 w 53"/>
                <a:gd name="T7" fmla="*/ 2 h 83"/>
                <a:gd name="T8" fmla="*/ 0 w 53"/>
                <a:gd name="T9" fmla="*/ 2 h 83"/>
                <a:gd name="T10" fmla="*/ 0 w 53"/>
                <a:gd name="T11" fmla="*/ 4 h 83"/>
                <a:gd name="T12" fmla="*/ 2 w 53"/>
                <a:gd name="T13" fmla="*/ 4 h 83"/>
                <a:gd name="T14" fmla="*/ 3 w 53"/>
                <a:gd name="T15" fmla="*/ 9 h 83"/>
                <a:gd name="T16" fmla="*/ 6 w 53"/>
                <a:gd name="T17" fmla="*/ 9 h 83"/>
                <a:gd name="T18" fmla="*/ 6 w 53"/>
                <a:gd name="T19" fmla="*/ 0 h 83"/>
                <a:gd name="T20" fmla="*/ 2 w 53"/>
                <a:gd name="T21" fmla="*/ 0 h 83"/>
                <a:gd name="T22" fmla="*/ 2 w 53"/>
                <a:gd name="T23" fmla="*/ 0 h 83"/>
                <a:gd name="T24" fmla="*/ 2 w 53"/>
                <a:gd name="T25" fmla="*/ 1 h 83"/>
                <a:gd name="T26" fmla="*/ 1 w 53"/>
                <a:gd name="T27" fmla="*/ 1 h 83"/>
                <a:gd name="T28" fmla="*/ 1 w 53"/>
                <a:gd name="T29" fmla="*/ 1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83"/>
                <a:gd name="T47" fmla="*/ 53 w 53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83">
                  <a:moveTo>
                    <a:pt x="6" y="13"/>
                  </a:moveTo>
                  <a:lnTo>
                    <a:pt x="3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38"/>
                  </a:lnTo>
                  <a:lnTo>
                    <a:pt x="21" y="35"/>
                  </a:lnTo>
                  <a:lnTo>
                    <a:pt x="24" y="82"/>
                  </a:lnTo>
                  <a:lnTo>
                    <a:pt x="53" y="83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95" name="Freeform 140"/>
            <p:cNvSpPr>
              <a:spLocks/>
            </p:cNvSpPr>
            <p:nvPr/>
          </p:nvSpPr>
          <p:spPr bwMode="auto">
            <a:xfrm>
              <a:off x="4949" y="1353"/>
              <a:ext cx="26" cy="20"/>
            </a:xfrm>
            <a:custGeom>
              <a:avLst/>
              <a:gdLst>
                <a:gd name="T0" fmla="*/ 0 w 77"/>
                <a:gd name="T1" fmla="*/ 3 h 60"/>
                <a:gd name="T2" fmla="*/ 0 w 77"/>
                <a:gd name="T3" fmla="*/ 3 h 60"/>
                <a:gd name="T4" fmla="*/ 1 w 77"/>
                <a:gd name="T5" fmla="*/ 3 h 60"/>
                <a:gd name="T6" fmla="*/ 1 w 77"/>
                <a:gd name="T7" fmla="*/ 3 h 60"/>
                <a:gd name="T8" fmla="*/ 2 w 77"/>
                <a:gd name="T9" fmla="*/ 3 h 60"/>
                <a:gd name="T10" fmla="*/ 3 w 77"/>
                <a:gd name="T11" fmla="*/ 3 h 60"/>
                <a:gd name="T12" fmla="*/ 4 w 77"/>
                <a:gd name="T13" fmla="*/ 3 h 60"/>
                <a:gd name="T14" fmla="*/ 5 w 77"/>
                <a:gd name="T15" fmla="*/ 3 h 60"/>
                <a:gd name="T16" fmla="*/ 6 w 77"/>
                <a:gd name="T17" fmla="*/ 3 h 60"/>
                <a:gd name="T18" fmla="*/ 7 w 77"/>
                <a:gd name="T19" fmla="*/ 2 h 60"/>
                <a:gd name="T20" fmla="*/ 8 w 77"/>
                <a:gd name="T21" fmla="*/ 1 h 60"/>
                <a:gd name="T22" fmla="*/ 9 w 77"/>
                <a:gd name="T23" fmla="*/ 0 h 60"/>
                <a:gd name="T24" fmla="*/ 9 w 77"/>
                <a:gd name="T25" fmla="*/ 0 h 60"/>
                <a:gd name="T26" fmla="*/ 9 w 77"/>
                <a:gd name="T27" fmla="*/ 1 h 60"/>
                <a:gd name="T28" fmla="*/ 8 w 77"/>
                <a:gd name="T29" fmla="*/ 3 h 60"/>
                <a:gd name="T30" fmla="*/ 7 w 77"/>
                <a:gd name="T31" fmla="*/ 6 h 60"/>
                <a:gd name="T32" fmla="*/ 6 w 77"/>
                <a:gd name="T33" fmla="*/ 7 h 60"/>
                <a:gd name="T34" fmla="*/ 4 w 77"/>
                <a:gd name="T35" fmla="*/ 6 h 60"/>
                <a:gd name="T36" fmla="*/ 3 w 77"/>
                <a:gd name="T37" fmla="*/ 6 h 60"/>
                <a:gd name="T38" fmla="*/ 2 w 77"/>
                <a:gd name="T39" fmla="*/ 5 h 60"/>
                <a:gd name="T40" fmla="*/ 2 w 77"/>
                <a:gd name="T41" fmla="*/ 5 h 60"/>
                <a:gd name="T42" fmla="*/ 1 w 77"/>
                <a:gd name="T43" fmla="*/ 4 h 60"/>
                <a:gd name="T44" fmla="*/ 0 w 77"/>
                <a:gd name="T45" fmla="*/ 3 h 60"/>
                <a:gd name="T46" fmla="*/ 0 w 77"/>
                <a:gd name="T47" fmla="*/ 3 h 60"/>
                <a:gd name="T48" fmla="*/ 0 w 77"/>
                <a:gd name="T49" fmla="*/ 3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7"/>
                <a:gd name="T76" fmla="*/ 0 h 60"/>
                <a:gd name="T77" fmla="*/ 77 w 77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7" h="60">
                  <a:moveTo>
                    <a:pt x="0" y="25"/>
                  </a:moveTo>
                  <a:lnTo>
                    <a:pt x="1" y="25"/>
                  </a:lnTo>
                  <a:lnTo>
                    <a:pt x="5" y="27"/>
                  </a:lnTo>
                  <a:lnTo>
                    <a:pt x="11" y="29"/>
                  </a:lnTo>
                  <a:lnTo>
                    <a:pt x="18" y="30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43" y="29"/>
                  </a:lnTo>
                  <a:lnTo>
                    <a:pt x="50" y="25"/>
                  </a:lnTo>
                  <a:lnTo>
                    <a:pt x="62" y="16"/>
                  </a:lnTo>
                  <a:lnTo>
                    <a:pt x="70" y="9"/>
                  </a:lnTo>
                  <a:lnTo>
                    <a:pt x="76" y="3"/>
                  </a:lnTo>
                  <a:lnTo>
                    <a:pt x="77" y="0"/>
                  </a:lnTo>
                  <a:lnTo>
                    <a:pt x="76" y="10"/>
                  </a:lnTo>
                  <a:lnTo>
                    <a:pt x="72" y="31"/>
                  </a:lnTo>
                  <a:lnTo>
                    <a:pt x="64" y="52"/>
                  </a:lnTo>
                  <a:lnTo>
                    <a:pt x="49" y="60"/>
                  </a:lnTo>
                  <a:lnTo>
                    <a:pt x="39" y="58"/>
                  </a:lnTo>
                  <a:lnTo>
                    <a:pt x="31" y="54"/>
                  </a:lnTo>
                  <a:lnTo>
                    <a:pt x="22" y="48"/>
                  </a:lnTo>
                  <a:lnTo>
                    <a:pt x="15" y="42"/>
                  </a:lnTo>
                  <a:lnTo>
                    <a:pt x="8" y="36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</p:grpSp>
      <p:grpSp>
        <p:nvGrpSpPr>
          <p:cNvPr id="21518" name="Group 111"/>
          <p:cNvGrpSpPr>
            <a:grpSpLocks noChangeAspect="1"/>
          </p:cNvGrpSpPr>
          <p:nvPr/>
        </p:nvGrpSpPr>
        <p:grpSpPr bwMode="auto">
          <a:xfrm flipH="1">
            <a:off x="4357688" y="3846513"/>
            <a:ext cx="750887" cy="425450"/>
            <a:chOff x="4561" y="1194"/>
            <a:chExt cx="794" cy="499"/>
          </a:xfrm>
        </p:grpSpPr>
        <p:sp>
          <p:nvSpPr>
            <p:cNvPr id="21642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4561" y="1194"/>
              <a:ext cx="79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3" name="Freeform 112"/>
            <p:cNvSpPr>
              <a:spLocks/>
            </p:cNvSpPr>
            <p:nvPr/>
          </p:nvSpPr>
          <p:spPr bwMode="auto">
            <a:xfrm>
              <a:off x="4563" y="1194"/>
              <a:ext cx="791" cy="499"/>
            </a:xfrm>
            <a:custGeom>
              <a:avLst/>
              <a:gdLst>
                <a:gd name="T0" fmla="*/ 261 w 2373"/>
                <a:gd name="T1" fmla="*/ 93 h 1497"/>
                <a:gd name="T2" fmla="*/ 247 w 2373"/>
                <a:gd name="T3" fmla="*/ 80 h 1497"/>
                <a:gd name="T4" fmla="*/ 221 w 2373"/>
                <a:gd name="T5" fmla="*/ 69 h 1497"/>
                <a:gd name="T6" fmla="*/ 187 w 2373"/>
                <a:gd name="T7" fmla="*/ 62 h 1497"/>
                <a:gd name="T8" fmla="*/ 169 w 2373"/>
                <a:gd name="T9" fmla="*/ 72 h 1497"/>
                <a:gd name="T10" fmla="*/ 165 w 2373"/>
                <a:gd name="T11" fmla="*/ 73 h 1497"/>
                <a:gd name="T12" fmla="*/ 161 w 2373"/>
                <a:gd name="T13" fmla="*/ 49 h 1497"/>
                <a:gd name="T14" fmla="*/ 167 w 2373"/>
                <a:gd name="T15" fmla="*/ 38 h 1497"/>
                <a:gd name="T16" fmla="*/ 178 w 2373"/>
                <a:gd name="T17" fmla="*/ 28 h 1497"/>
                <a:gd name="T18" fmla="*/ 172 w 2373"/>
                <a:gd name="T19" fmla="*/ 26 h 1497"/>
                <a:gd name="T20" fmla="*/ 169 w 2373"/>
                <a:gd name="T21" fmla="*/ 27 h 1497"/>
                <a:gd name="T22" fmla="*/ 167 w 2373"/>
                <a:gd name="T23" fmla="*/ 16 h 1497"/>
                <a:gd name="T24" fmla="*/ 156 w 2373"/>
                <a:gd name="T25" fmla="*/ 4 h 1497"/>
                <a:gd name="T26" fmla="*/ 141 w 2373"/>
                <a:gd name="T27" fmla="*/ 0 h 1497"/>
                <a:gd name="T28" fmla="*/ 127 w 2373"/>
                <a:gd name="T29" fmla="*/ 4 h 1497"/>
                <a:gd name="T30" fmla="*/ 118 w 2373"/>
                <a:gd name="T31" fmla="*/ 14 h 1497"/>
                <a:gd name="T32" fmla="*/ 110 w 2373"/>
                <a:gd name="T33" fmla="*/ 28 h 1497"/>
                <a:gd name="T34" fmla="*/ 97 w 2373"/>
                <a:gd name="T35" fmla="*/ 47 h 1497"/>
                <a:gd name="T36" fmla="*/ 102 w 2373"/>
                <a:gd name="T37" fmla="*/ 51 h 1497"/>
                <a:gd name="T38" fmla="*/ 111 w 2373"/>
                <a:gd name="T39" fmla="*/ 53 h 1497"/>
                <a:gd name="T40" fmla="*/ 119 w 2373"/>
                <a:gd name="T41" fmla="*/ 54 h 1497"/>
                <a:gd name="T42" fmla="*/ 121 w 2373"/>
                <a:gd name="T43" fmla="*/ 67 h 1497"/>
                <a:gd name="T44" fmla="*/ 117 w 2373"/>
                <a:gd name="T45" fmla="*/ 67 h 1497"/>
                <a:gd name="T46" fmla="*/ 107 w 2373"/>
                <a:gd name="T47" fmla="*/ 55 h 1497"/>
                <a:gd name="T48" fmla="*/ 101 w 2373"/>
                <a:gd name="T49" fmla="*/ 60 h 1497"/>
                <a:gd name="T50" fmla="*/ 105 w 2373"/>
                <a:gd name="T51" fmla="*/ 67 h 1497"/>
                <a:gd name="T52" fmla="*/ 104 w 2373"/>
                <a:gd name="T53" fmla="*/ 71 h 1497"/>
                <a:gd name="T54" fmla="*/ 97 w 2373"/>
                <a:gd name="T55" fmla="*/ 64 h 1497"/>
                <a:gd name="T56" fmla="*/ 95 w 2373"/>
                <a:gd name="T57" fmla="*/ 59 h 1497"/>
                <a:gd name="T58" fmla="*/ 71 w 2373"/>
                <a:gd name="T59" fmla="*/ 62 h 1497"/>
                <a:gd name="T60" fmla="*/ 51 w 2373"/>
                <a:gd name="T61" fmla="*/ 67 h 1497"/>
                <a:gd name="T62" fmla="*/ 32 w 2373"/>
                <a:gd name="T63" fmla="*/ 73 h 1497"/>
                <a:gd name="T64" fmla="*/ 17 w 2373"/>
                <a:gd name="T65" fmla="*/ 80 h 1497"/>
                <a:gd name="T66" fmla="*/ 6 w 2373"/>
                <a:gd name="T67" fmla="*/ 88 h 1497"/>
                <a:gd name="T68" fmla="*/ 0 w 2373"/>
                <a:gd name="T69" fmla="*/ 109 h 1497"/>
                <a:gd name="T70" fmla="*/ 5 w 2373"/>
                <a:gd name="T71" fmla="*/ 125 h 1497"/>
                <a:gd name="T72" fmla="*/ 16 w 2373"/>
                <a:gd name="T73" fmla="*/ 134 h 1497"/>
                <a:gd name="T74" fmla="*/ 28 w 2373"/>
                <a:gd name="T75" fmla="*/ 143 h 1497"/>
                <a:gd name="T76" fmla="*/ 37 w 2373"/>
                <a:gd name="T77" fmla="*/ 155 h 1497"/>
                <a:gd name="T78" fmla="*/ 47 w 2373"/>
                <a:gd name="T79" fmla="*/ 162 h 1497"/>
                <a:gd name="T80" fmla="*/ 58 w 2373"/>
                <a:gd name="T81" fmla="*/ 166 h 1497"/>
                <a:gd name="T82" fmla="*/ 69 w 2373"/>
                <a:gd name="T83" fmla="*/ 166 h 1497"/>
                <a:gd name="T84" fmla="*/ 80 w 2373"/>
                <a:gd name="T85" fmla="*/ 163 h 1497"/>
                <a:gd name="T86" fmla="*/ 90 w 2373"/>
                <a:gd name="T87" fmla="*/ 158 h 1497"/>
                <a:gd name="T88" fmla="*/ 97 w 2373"/>
                <a:gd name="T89" fmla="*/ 148 h 1497"/>
                <a:gd name="T90" fmla="*/ 105 w 2373"/>
                <a:gd name="T91" fmla="*/ 141 h 1497"/>
                <a:gd name="T92" fmla="*/ 118 w 2373"/>
                <a:gd name="T93" fmla="*/ 141 h 1497"/>
                <a:gd name="T94" fmla="*/ 131 w 2373"/>
                <a:gd name="T95" fmla="*/ 141 h 1497"/>
                <a:gd name="T96" fmla="*/ 145 w 2373"/>
                <a:gd name="T97" fmla="*/ 141 h 1497"/>
                <a:gd name="T98" fmla="*/ 159 w 2373"/>
                <a:gd name="T99" fmla="*/ 141 h 1497"/>
                <a:gd name="T100" fmla="*/ 172 w 2373"/>
                <a:gd name="T101" fmla="*/ 142 h 1497"/>
                <a:gd name="T102" fmla="*/ 178 w 2373"/>
                <a:gd name="T103" fmla="*/ 152 h 1497"/>
                <a:gd name="T104" fmla="*/ 187 w 2373"/>
                <a:gd name="T105" fmla="*/ 160 h 1497"/>
                <a:gd name="T106" fmla="*/ 198 w 2373"/>
                <a:gd name="T107" fmla="*/ 165 h 1497"/>
                <a:gd name="T108" fmla="*/ 210 w 2373"/>
                <a:gd name="T109" fmla="*/ 166 h 1497"/>
                <a:gd name="T110" fmla="*/ 221 w 2373"/>
                <a:gd name="T111" fmla="*/ 165 h 1497"/>
                <a:gd name="T112" fmla="*/ 231 w 2373"/>
                <a:gd name="T113" fmla="*/ 160 h 1497"/>
                <a:gd name="T114" fmla="*/ 240 w 2373"/>
                <a:gd name="T115" fmla="*/ 151 h 1497"/>
                <a:gd name="T116" fmla="*/ 246 w 2373"/>
                <a:gd name="T117" fmla="*/ 139 h 1497"/>
                <a:gd name="T118" fmla="*/ 253 w 2373"/>
                <a:gd name="T119" fmla="*/ 135 h 1497"/>
                <a:gd name="T120" fmla="*/ 262 w 2373"/>
                <a:gd name="T121" fmla="*/ 123 h 1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73"/>
                <a:gd name="T184" fmla="*/ 0 h 1497"/>
                <a:gd name="T185" fmla="*/ 2373 w 2373"/>
                <a:gd name="T186" fmla="*/ 1497 h 1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73" h="1497">
                  <a:moveTo>
                    <a:pt x="2373" y="972"/>
                  </a:moveTo>
                  <a:lnTo>
                    <a:pt x="2371" y="944"/>
                  </a:lnTo>
                  <a:lnTo>
                    <a:pt x="2369" y="916"/>
                  </a:lnTo>
                  <a:lnTo>
                    <a:pt x="2364" y="887"/>
                  </a:lnTo>
                  <a:lnTo>
                    <a:pt x="2357" y="860"/>
                  </a:lnTo>
                  <a:lnTo>
                    <a:pt x="2349" y="835"/>
                  </a:lnTo>
                  <a:lnTo>
                    <a:pt x="2338" y="811"/>
                  </a:lnTo>
                  <a:lnTo>
                    <a:pt x="2325" y="792"/>
                  </a:lnTo>
                  <a:lnTo>
                    <a:pt x="2310" y="776"/>
                  </a:lnTo>
                  <a:lnTo>
                    <a:pt x="2282" y="757"/>
                  </a:lnTo>
                  <a:lnTo>
                    <a:pt x="2252" y="738"/>
                  </a:lnTo>
                  <a:lnTo>
                    <a:pt x="2220" y="719"/>
                  </a:lnTo>
                  <a:lnTo>
                    <a:pt x="2186" y="701"/>
                  </a:lnTo>
                  <a:lnTo>
                    <a:pt x="2150" y="685"/>
                  </a:lnTo>
                  <a:lnTo>
                    <a:pt x="2111" y="668"/>
                  </a:lnTo>
                  <a:lnTo>
                    <a:pt x="2070" y="653"/>
                  </a:lnTo>
                  <a:lnTo>
                    <a:pt x="2029" y="637"/>
                  </a:lnTo>
                  <a:lnTo>
                    <a:pt x="1985" y="623"/>
                  </a:lnTo>
                  <a:lnTo>
                    <a:pt x="1938" y="610"/>
                  </a:lnTo>
                  <a:lnTo>
                    <a:pt x="1891" y="597"/>
                  </a:lnTo>
                  <a:lnTo>
                    <a:pt x="1841" y="585"/>
                  </a:lnTo>
                  <a:lnTo>
                    <a:pt x="1790" y="574"/>
                  </a:lnTo>
                  <a:lnTo>
                    <a:pt x="1737" y="563"/>
                  </a:lnTo>
                  <a:lnTo>
                    <a:pt x="1684" y="554"/>
                  </a:lnTo>
                  <a:lnTo>
                    <a:pt x="1628" y="545"/>
                  </a:lnTo>
                  <a:lnTo>
                    <a:pt x="1624" y="480"/>
                  </a:lnTo>
                  <a:lnTo>
                    <a:pt x="1514" y="480"/>
                  </a:lnTo>
                  <a:lnTo>
                    <a:pt x="1523" y="649"/>
                  </a:lnTo>
                  <a:lnTo>
                    <a:pt x="1518" y="650"/>
                  </a:lnTo>
                  <a:lnTo>
                    <a:pt x="1514" y="651"/>
                  </a:lnTo>
                  <a:lnTo>
                    <a:pt x="1509" y="653"/>
                  </a:lnTo>
                  <a:lnTo>
                    <a:pt x="1504" y="654"/>
                  </a:lnTo>
                  <a:lnTo>
                    <a:pt x="1499" y="656"/>
                  </a:lnTo>
                  <a:lnTo>
                    <a:pt x="1495" y="657"/>
                  </a:lnTo>
                  <a:lnTo>
                    <a:pt x="1489" y="659"/>
                  </a:lnTo>
                  <a:lnTo>
                    <a:pt x="1484" y="660"/>
                  </a:lnTo>
                  <a:lnTo>
                    <a:pt x="1493" y="655"/>
                  </a:lnTo>
                  <a:lnTo>
                    <a:pt x="1443" y="572"/>
                  </a:lnTo>
                  <a:lnTo>
                    <a:pt x="1430" y="461"/>
                  </a:lnTo>
                  <a:lnTo>
                    <a:pt x="1442" y="450"/>
                  </a:lnTo>
                  <a:lnTo>
                    <a:pt x="1453" y="438"/>
                  </a:lnTo>
                  <a:lnTo>
                    <a:pt x="1464" y="425"/>
                  </a:lnTo>
                  <a:lnTo>
                    <a:pt x="1473" y="411"/>
                  </a:lnTo>
                  <a:lnTo>
                    <a:pt x="1483" y="395"/>
                  </a:lnTo>
                  <a:lnTo>
                    <a:pt x="1491" y="379"/>
                  </a:lnTo>
                  <a:lnTo>
                    <a:pt x="1498" y="361"/>
                  </a:lnTo>
                  <a:lnTo>
                    <a:pt x="1505" y="343"/>
                  </a:lnTo>
                  <a:lnTo>
                    <a:pt x="1514" y="480"/>
                  </a:lnTo>
                  <a:lnTo>
                    <a:pt x="1624" y="480"/>
                  </a:lnTo>
                  <a:lnTo>
                    <a:pt x="1614" y="279"/>
                  </a:lnTo>
                  <a:lnTo>
                    <a:pt x="1612" y="270"/>
                  </a:lnTo>
                  <a:lnTo>
                    <a:pt x="1609" y="262"/>
                  </a:lnTo>
                  <a:lnTo>
                    <a:pt x="1604" y="255"/>
                  </a:lnTo>
                  <a:lnTo>
                    <a:pt x="1598" y="248"/>
                  </a:lnTo>
                  <a:lnTo>
                    <a:pt x="1591" y="242"/>
                  </a:lnTo>
                  <a:lnTo>
                    <a:pt x="1584" y="238"/>
                  </a:lnTo>
                  <a:lnTo>
                    <a:pt x="1574" y="236"/>
                  </a:lnTo>
                  <a:lnTo>
                    <a:pt x="1566" y="235"/>
                  </a:lnTo>
                  <a:lnTo>
                    <a:pt x="1545" y="235"/>
                  </a:lnTo>
                  <a:lnTo>
                    <a:pt x="1539" y="235"/>
                  </a:lnTo>
                  <a:lnTo>
                    <a:pt x="1533" y="236"/>
                  </a:lnTo>
                  <a:lnTo>
                    <a:pt x="1528" y="238"/>
                  </a:lnTo>
                  <a:lnTo>
                    <a:pt x="1522" y="241"/>
                  </a:lnTo>
                  <a:lnTo>
                    <a:pt x="1522" y="239"/>
                  </a:lnTo>
                  <a:lnTo>
                    <a:pt x="1520" y="216"/>
                  </a:lnTo>
                  <a:lnTo>
                    <a:pt x="1515" y="192"/>
                  </a:lnTo>
                  <a:lnTo>
                    <a:pt x="1508" y="169"/>
                  </a:lnTo>
                  <a:lnTo>
                    <a:pt x="1499" y="148"/>
                  </a:lnTo>
                  <a:lnTo>
                    <a:pt x="1489" y="126"/>
                  </a:lnTo>
                  <a:lnTo>
                    <a:pt x="1476" y="107"/>
                  </a:lnTo>
                  <a:lnTo>
                    <a:pt x="1460" y="88"/>
                  </a:lnTo>
                  <a:lnTo>
                    <a:pt x="1443" y="70"/>
                  </a:lnTo>
                  <a:lnTo>
                    <a:pt x="1424" y="55"/>
                  </a:lnTo>
                  <a:lnTo>
                    <a:pt x="1404" y="40"/>
                  </a:lnTo>
                  <a:lnTo>
                    <a:pt x="1384" y="29"/>
                  </a:lnTo>
                  <a:lnTo>
                    <a:pt x="1362" y="18"/>
                  </a:lnTo>
                  <a:lnTo>
                    <a:pt x="1340" y="11"/>
                  </a:lnTo>
                  <a:lnTo>
                    <a:pt x="1317" y="5"/>
                  </a:lnTo>
                  <a:lnTo>
                    <a:pt x="1293" y="1"/>
                  </a:lnTo>
                  <a:lnTo>
                    <a:pt x="1270" y="0"/>
                  </a:lnTo>
                  <a:lnTo>
                    <a:pt x="1247" y="1"/>
                  </a:lnTo>
                  <a:lnTo>
                    <a:pt x="1226" y="4"/>
                  </a:lnTo>
                  <a:lnTo>
                    <a:pt x="1204" y="10"/>
                  </a:lnTo>
                  <a:lnTo>
                    <a:pt x="1184" y="15"/>
                  </a:lnTo>
                  <a:lnTo>
                    <a:pt x="1165" y="25"/>
                  </a:lnTo>
                  <a:lnTo>
                    <a:pt x="1147" y="35"/>
                  </a:lnTo>
                  <a:lnTo>
                    <a:pt x="1130" y="46"/>
                  </a:lnTo>
                  <a:lnTo>
                    <a:pt x="1115" y="61"/>
                  </a:lnTo>
                  <a:lnTo>
                    <a:pt x="1100" y="75"/>
                  </a:lnTo>
                  <a:lnTo>
                    <a:pt x="1088" y="92"/>
                  </a:lnTo>
                  <a:lnTo>
                    <a:pt x="1076" y="108"/>
                  </a:lnTo>
                  <a:lnTo>
                    <a:pt x="1066" y="127"/>
                  </a:lnTo>
                  <a:lnTo>
                    <a:pt x="1058" y="146"/>
                  </a:lnTo>
                  <a:lnTo>
                    <a:pt x="1052" y="167"/>
                  </a:lnTo>
                  <a:lnTo>
                    <a:pt x="1047" y="188"/>
                  </a:lnTo>
                  <a:lnTo>
                    <a:pt x="1045" y="211"/>
                  </a:lnTo>
                  <a:lnTo>
                    <a:pt x="1021" y="231"/>
                  </a:lnTo>
                  <a:lnTo>
                    <a:pt x="994" y="256"/>
                  </a:lnTo>
                  <a:lnTo>
                    <a:pt x="964" y="285"/>
                  </a:lnTo>
                  <a:lnTo>
                    <a:pt x="935" y="314"/>
                  </a:lnTo>
                  <a:lnTo>
                    <a:pt x="909" y="344"/>
                  </a:lnTo>
                  <a:lnTo>
                    <a:pt x="889" y="373"/>
                  </a:lnTo>
                  <a:lnTo>
                    <a:pt x="876" y="399"/>
                  </a:lnTo>
                  <a:lnTo>
                    <a:pt x="873" y="422"/>
                  </a:lnTo>
                  <a:lnTo>
                    <a:pt x="876" y="430"/>
                  </a:lnTo>
                  <a:lnTo>
                    <a:pt x="879" y="437"/>
                  </a:lnTo>
                  <a:lnTo>
                    <a:pt x="885" y="443"/>
                  </a:lnTo>
                  <a:lnTo>
                    <a:pt x="892" y="448"/>
                  </a:lnTo>
                  <a:lnTo>
                    <a:pt x="903" y="453"/>
                  </a:lnTo>
                  <a:lnTo>
                    <a:pt x="914" y="457"/>
                  </a:lnTo>
                  <a:lnTo>
                    <a:pt x="927" y="461"/>
                  </a:lnTo>
                  <a:lnTo>
                    <a:pt x="940" y="464"/>
                  </a:lnTo>
                  <a:lnTo>
                    <a:pt x="953" y="468"/>
                  </a:lnTo>
                  <a:lnTo>
                    <a:pt x="967" y="470"/>
                  </a:lnTo>
                  <a:lnTo>
                    <a:pt x="982" y="474"/>
                  </a:lnTo>
                  <a:lnTo>
                    <a:pt x="996" y="475"/>
                  </a:lnTo>
                  <a:lnTo>
                    <a:pt x="1009" y="478"/>
                  </a:lnTo>
                  <a:lnTo>
                    <a:pt x="1023" y="479"/>
                  </a:lnTo>
                  <a:lnTo>
                    <a:pt x="1036" y="481"/>
                  </a:lnTo>
                  <a:lnTo>
                    <a:pt x="1048" y="482"/>
                  </a:lnTo>
                  <a:lnTo>
                    <a:pt x="1060" y="482"/>
                  </a:lnTo>
                  <a:lnTo>
                    <a:pt x="1071" y="484"/>
                  </a:lnTo>
                  <a:lnTo>
                    <a:pt x="1080" y="485"/>
                  </a:lnTo>
                  <a:lnTo>
                    <a:pt x="1089" y="485"/>
                  </a:lnTo>
                  <a:lnTo>
                    <a:pt x="1102" y="600"/>
                  </a:lnTo>
                  <a:lnTo>
                    <a:pt x="1102" y="604"/>
                  </a:lnTo>
                  <a:lnTo>
                    <a:pt x="1094" y="601"/>
                  </a:lnTo>
                  <a:lnTo>
                    <a:pt x="1086" y="599"/>
                  </a:lnTo>
                  <a:lnTo>
                    <a:pt x="1078" y="599"/>
                  </a:lnTo>
                  <a:lnTo>
                    <a:pt x="1070" y="601"/>
                  </a:lnTo>
                  <a:lnTo>
                    <a:pt x="1065" y="603"/>
                  </a:lnTo>
                  <a:lnTo>
                    <a:pt x="1061" y="604"/>
                  </a:lnTo>
                  <a:lnTo>
                    <a:pt x="1058" y="605"/>
                  </a:lnTo>
                  <a:lnTo>
                    <a:pt x="1056" y="606"/>
                  </a:lnTo>
                  <a:lnTo>
                    <a:pt x="986" y="511"/>
                  </a:lnTo>
                  <a:lnTo>
                    <a:pt x="985" y="510"/>
                  </a:lnTo>
                  <a:lnTo>
                    <a:pt x="981" y="506"/>
                  </a:lnTo>
                  <a:lnTo>
                    <a:pt x="975" y="503"/>
                  </a:lnTo>
                  <a:lnTo>
                    <a:pt x="969" y="500"/>
                  </a:lnTo>
                  <a:lnTo>
                    <a:pt x="960" y="498"/>
                  </a:lnTo>
                  <a:lnTo>
                    <a:pt x="953" y="498"/>
                  </a:lnTo>
                  <a:lnTo>
                    <a:pt x="945" y="500"/>
                  </a:lnTo>
                  <a:lnTo>
                    <a:pt x="937" y="503"/>
                  </a:lnTo>
                  <a:lnTo>
                    <a:pt x="928" y="509"/>
                  </a:lnTo>
                  <a:lnTo>
                    <a:pt x="916" y="524"/>
                  </a:lnTo>
                  <a:lnTo>
                    <a:pt x="913" y="539"/>
                  </a:lnTo>
                  <a:lnTo>
                    <a:pt x="915" y="554"/>
                  </a:lnTo>
                  <a:lnTo>
                    <a:pt x="920" y="565"/>
                  </a:lnTo>
                  <a:lnTo>
                    <a:pt x="922" y="568"/>
                  </a:lnTo>
                  <a:lnTo>
                    <a:pt x="928" y="575"/>
                  </a:lnTo>
                  <a:lnTo>
                    <a:pt x="937" y="587"/>
                  </a:lnTo>
                  <a:lnTo>
                    <a:pt x="947" y="601"/>
                  </a:lnTo>
                  <a:lnTo>
                    <a:pt x="958" y="616"/>
                  </a:lnTo>
                  <a:lnTo>
                    <a:pt x="970" y="631"/>
                  </a:lnTo>
                  <a:lnTo>
                    <a:pt x="979" y="644"/>
                  </a:lnTo>
                  <a:lnTo>
                    <a:pt x="988" y="655"/>
                  </a:lnTo>
                  <a:lnTo>
                    <a:pt x="962" y="648"/>
                  </a:lnTo>
                  <a:lnTo>
                    <a:pt x="939" y="640"/>
                  </a:lnTo>
                  <a:lnTo>
                    <a:pt x="919" y="630"/>
                  </a:lnTo>
                  <a:lnTo>
                    <a:pt x="902" y="620"/>
                  </a:lnTo>
                  <a:lnTo>
                    <a:pt x="889" y="611"/>
                  </a:lnTo>
                  <a:lnTo>
                    <a:pt x="878" y="600"/>
                  </a:lnTo>
                  <a:lnTo>
                    <a:pt x="872" y="590"/>
                  </a:lnTo>
                  <a:lnTo>
                    <a:pt x="870" y="578"/>
                  </a:lnTo>
                  <a:lnTo>
                    <a:pt x="869" y="569"/>
                  </a:lnTo>
                  <a:lnTo>
                    <a:pt x="869" y="562"/>
                  </a:lnTo>
                  <a:lnTo>
                    <a:pt x="869" y="555"/>
                  </a:lnTo>
                  <a:lnTo>
                    <a:pt x="870" y="548"/>
                  </a:lnTo>
                  <a:lnTo>
                    <a:pt x="871" y="528"/>
                  </a:lnTo>
                  <a:lnTo>
                    <a:pt x="852" y="530"/>
                  </a:lnTo>
                  <a:lnTo>
                    <a:pt x="816" y="534"/>
                  </a:lnTo>
                  <a:lnTo>
                    <a:pt x="781" y="538"/>
                  </a:lnTo>
                  <a:lnTo>
                    <a:pt x="745" y="542"/>
                  </a:lnTo>
                  <a:lnTo>
                    <a:pt x="710" y="548"/>
                  </a:lnTo>
                  <a:lnTo>
                    <a:pt x="676" y="553"/>
                  </a:lnTo>
                  <a:lnTo>
                    <a:pt x="643" y="559"/>
                  </a:lnTo>
                  <a:lnTo>
                    <a:pt x="611" y="565"/>
                  </a:lnTo>
                  <a:lnTo>
                    <a:pt x="577" y="570"/>
                  </a:lnTo>
                  <a:lnTo>
                    <a:pt x="546" y="578"/>
                  </a:lnTo>
                  <a:lnTo>
                    <a:pt x="515" y="585"/>
                  </a:lnTo>
                  <a:lnTo>
                    <a:pt x="484" y="592"/>
                  </a:lnTo>
                  <a:lnTo>
                    <a:pt x="455" y="600"/>
                  </a:lnTo>
                  <a:lnTo>
                    <a:pt x="425" y="607"/>
                  </a:lnTo>
                  <a:lnTo>
                    <a:pt x="398" y="616"/>
                  </a:lnTo>
                  <a:lnTo>
                    <a:pt x="369" y="625"/>
                  </a:lnTo>
                  <a:lnTo>
                    <a:pt x="343" y="634"/>
                  </a:lnTo>
                  <a:lnTo>
                    <a:pt x="317" y="643"/>
                  </a:lnTo>
                  <a:lnTo>
                    <a:pt x="290" y="653"/>
                  </a:lnTo>
                  <a:lnTo>
                    <a:pt x="267" y="662"/>
                  </a:lnTo>
                  <a:lnTo>
                    <a:pt x="243" y="673"/>
                  </a:lnTo>
                  <a:lnTo>
                    <a:pt x="219" y="684"/>
                  </a:lnTo>
                  <a:lnTo>
                    <a:pt x="198" y="694"/>
                  </a:lnTo>
                  <a:lnTo>
                    <a:pt x="176" y="705"/>
                  </a:lnTo>
                  <a:lnTo>
                    <a:pt x="156" y="716"/>
                  </a:lnTo>
                  <a:lnTo>
                    <a:pt x="137" y="728"/>
                  </a:lnTo>
                  <a:lnTo>
                    <a:pt x="118" y="740"/>
                  </a:lnTo>
                  <a:lnTo>
                    <a:pt x="100" y="751"/>
                  </a:lnTo>
                  <a:lnTo>
                    <a:pt x="83" y="763"/>
                  </a:lnTo>
                  <a:lnTo>
                    <a:pt x="68" y="776"/>
                  </a:lnTo>
                  <a:lnTo>
                    <a:pt x="54" y="788"/>
                  </a:lnTo>
                  <a:lnTo>
                    <a:pt x="41" y="801"/>
                  </a:lnTo>
                  <a:lnTo>
                    <a:pt x="28" y="815"/>
                  </a:lnTo>
                  <a:lnTo>
                    <a:pt x="8" y="852"/>
                  </a:lnTo>
                  <a:lnTo>
                    <a:pt x="0" y="899"/>
                  </a:lnTo>
                  <a:lnTo>
                    <a:pt x="0" y="944"/>
                  </a:lnTo>
                  <a:lnTo>
                    <a:pt x="1" y="977"/>
                  </a:lnTo>
                  <a:lnTo>
                    <a:pt x="4" y="1002"/>
                  </a:lnTo>
                  <a:lnTo>
                    <a:pt x="8" y="1028"/>
                  </a:lnTo>
                  <a:lnTo>
                    <a:pt x="14" y="1054"/>
                  </a:lnTo>
                  <a:lnTo>
                    <a:pt x="22" y="1079"/>
                  </a:lnTo>
                  <a:lnTo>
                    <a:pt x="30" y="1103"/>
                  </a:lnTo>
                  <a:lnTo>
                    <a:pt x="41" y="1124"/>
                  </a:lnTo>
                  <a:lnTo>
                    <a:pt x="52" y="1143"/>
                  </a:lnTo>
                  <a:lnTo>
                    <a:pt x="66" y="1158"/>
                  </a:lnTo>
                  <a:lnTo>
                    <a:pt x="82" y="1171"/>
                  </a:lnTo>
                  <a:lnTo>
                    <a:pt x="100" y="1184"/>
                  </a:lnTo>
                  <a:lnTo>
                    <a:pt x="120" y="1196"/>
                  </a:lnTo>
                  <a:lnTo>
                    <a:pt x="141" y="1206"/>
                  </a:lnTo>
                  <a:lnTo>
                    <a:pt x="163" y="1216"/>
                  </a:lnTo>
                  <a:lnTo>
                    <a:pt x="187" y="1225"/>
                  </a:lnTo>
                  <a:lnTo>
                    <a:pt x="212" y="1234"/>
                  </a:lnTo>
                  <a:lnTo>
                    <a:pt x="238" y="1241"/>
                  </a:lnTo>
                  <a:lnTo>
                    <a:pt x="246" y="1262"/>
                  </a:lnTo>
                  <a:lnTo>
                    <a:pt x="255" y="1283"/>
                  </a:lnTo>
                  <a:lnTo>
                    <a:pt x="265" y="1303"/>
                  </a:lnTo>
                  <a:lnTo>
                    <a:pt x="277" y="1323"/>
                  </a:lnTo>
                  <a:lnTo>
                    <a:pt x="290" y="1342"/>
                  </a:lnTo>
                  <a:lnTo>
                    <a:pt x="304" y="1360"/>
                  </a:lnTo>
                  <a:lnTo>
                    <a:pt x="319" y="1378"/>
                  </a:lnTo>
                  <a:lnTo>
                    <a:pt x="336" y="1395"/>
                  </a:lnTo>
                  <a:lnTo>
                    <a:pt x="349" y="1406"/>
                  </a:lnTo>
                  <a:lnTo>
                    <a:pt x="363" y="1418"/>
                  </a:lnTo>
                  <a:lnTo>
                    <a:pt x="377" y="1429"/>
                  </a:lnTo>
                  <a:lnTo>
                    <a:pt x="392" y="1439"/>
                  </a:lnTo>
                  <a:lnTo>
                    <a:pt x="407" y="1448"/>
                  </a:lnTo>
                  <a:lnTo>
                    <a:pt x="423" y="1457"/>
                  </a:lnTo>
                  <a:lnTo>
                    <a:pt x="438" y="1464"/>
                  </a:lnTo>
                  <a:lnTo>
                    <a:pt x="455" y="1471"/>
                  </a:lnTo>
                  <a:lnTo>
                    <a:pt x="470" y="1477"/>
                  </a:lnTo>
                  <a:lnTo>
                    <a:pt x="487" y="1483"/>
                  </a:lnTo>
                  <a:lnTo>
                    <a:pt x="503" y="1486"/>
                  </a:lnTo>
                  <a:lnTo>
                    <a:pt x="521" y="1490"/>
                  </a:lnTo>
                  <a:lnTo>
                    <a:pt x="538" y="1493"/>
                  </a:lnTo>
                  <a:lnTo>
                    <a:pt x="556" y="1496"/>
                  </a:lnTo>
                  <a:lnTo>
                    <a:pt x="572" y="1497"/>
                  </a:lnTo>
                  <a:lnTo>
                    <a:pt x="590" y="1497"/>
                  </a:lnTo>
                  <a:lnTo>
                    <a:pt x="608" y="1497"/>
                  </a:lnTo>
                  <a:lnTo>
                    <a:pt x="625" y="1496"/>
                  </a:lnTo>
                  <a:lnTo>
                    <a:pt x="643" y="1493"/>
                  </a:lnTo>
                  <a:lnTo>
                    <a:pt x="659" y="1490"/>
                  </a:lnTo>
                  <a:lnTo>
                    <a:pt x="676" y="1486"/>
                  </a:lnTo>
                  <a:lnTo>
                    <a:pt x="691" y="1483"/>
                  </a:lnTo>
                  <a:lnTo>
                    <a:pt x="708" y="1477"/>
                  </a:lnTo>
                  <a:lnTo>
                    <a:pt x="724" y="1471"/>
                  </a:lnTo>
                  <a:lnTo>
                    <a:pt x="739" y="1464"/>
                  </a:lnTo>
                  <a:lnTo>
                    <a:pt x="753" y="1457"/>
                  </a:lnTo>
                  <a:lnTo>
                    <a:pt x="768" y="1448"/>
                  </a:lnTo>
                  <a:lnTo>
                    <a:pt x="782" y="1439"/>
                  </a:lnTo>
                  <a:lnTo>
                    <a:pt x="795" y="1429"/>
                  </a:lnTo>
                  <a:lnTo>
                    <a:pt x="808" y="1418"/>
                  </a:lnTo>
                  <a:lnTo>
                    <a:pt x="821" y="1406"/>
                  </a:lnTo>
                  <a:lnTo>
                    <a:pt x="833" y="1395"/>
                  </a:lnTo>
                  <a:lnTo>
                    <a:pt x="845" y="1381"/>
                  </a:lnTo>
                  <a:lnTo>
                    <a:pt x="857" y="1367"/>
                  </a:lnTo>
                  <a:lnTo>
                    <a:pt x="866" y="1352"/>
                  </a:lnTo>
                  <a:lnTo>
                    <a:pt x="877" y="1336"/>
                  </a:lnTo>
                  <a:lnTo>
                    <a:pt x="885" y="1321"/>
                  </a:lnTo>
                  <a:lnTo>
                    <a:pt x="892" y="1305"/>
                  </a:lnTo>
                  <a:lnTo>
                    <a:pt x="900" y="1289"/>
                  </a:lnTo>
                  <a:lnTo>
                    <a:pt x="906" y="1272"/>
                  </a:lnTo>
                  <a:lnTo>
                    <a:pt x="925" y="1272"/>
                  </a:lnTo>
                  <a:lnTo>
                    <a:pt x="944" y="1271"/>
                  </a:lnTo>
                  <a:lnTo>
                    <a:pt x="963" y="1271"/>
                  </a:lnTo>
                  <a:lnTo>
                    <a:pt x="982" y="1271"/>
                  </a:lnTo>
                  <a:lnTo>
                    <a:pt x="1001" y="1270"/>
                  </a:lnTo>
                  <a:lnTo>
                    <a:pt x="1020" y="1270"/>
                  </a:lnTo>
                  <a:lnTo>
                    <a:pt x="1039" y="1270"/>
                  </a:lnTo>
                  <a:lnTo>
                    <a:pt x="1058" y="1268"/>
                  </a:lnTo>
                  <a:lnTo>
                    <a:pt x="1077" y="1268"/>
                  </a:lnTo>
                  <a:lnTo>
                    <a:pt x="1097" y="1268"/>
                  </a:lnTo>
                  <a:lnTo>
                    <a:pt x="1116" y="1268"/>
                  </a:lnTo>
                  <a:lnTo>
                    <a:pt x="1136" y="1267"/>
                  </a:lnTo>
                  <a:lnTo>
                    <a:pt x="1155" y="1267"/>
                  </a:lnTo>
                  <a:lnTo>
                    <a:pt x="1176" y="1267"/>
                  </a:lnTo>
                  <a:lnTo>
                    <a:pt x="1195" y="1267"/>
                  </a:lnTo>
                  <a:lnTo>
                    <a:pt x="1215" y="1267"/>
                  </a:lnTo>
                  <a:lnTo>
                    <a:pt x="1236" y="1267"/>
                  </a:lnTo>
                  <a:lnTo>
                    <a:pt x="1258" y="1267"/>
                  </a:lnTo>
                  <a:lnTo>
                    <a:pt x="1279" y="1267"/>
                  </a:lnTo>
                  <a:lnTo>
                    <a:pt x="1301" y="1268"/>
                  </a:lnTo>
                  <a:lnTo>
                    <a:pt x="1322" y="1268"/>
                  </a:lnTo>
                  <a:lnTo>
                    <a:pt x="1343" y="1268"/>
                  </a:lnTo>
                  <a:lnTo>
                    <a:pt x="1364" y="1270"/>
                  </a:lnTo>
                  <a:lnTo>
                    <a:pt x="1385" y="1270"/>
                  </a:lnTo>
                  <a:lnTo>
                    <a:pt x="1405" y="1271"/>
                  </a:lnTo>
                  <a:lnTo>
                    <a:pt x="1427" y="1272"/>
                  </a:lnTo>
                  <a:lnTo>
                    <a:pt x="1447" y="1272"/>
                  </a:lnTo>
                  <a:lnTo>
                    <a:pt x="1467" y="1273"/>
                  </a:lnTo>
                  <a:lnTo>
                    <a:pt x="1487" y="1274"/>
                  </a:lnTo>
                  <a:lnTo>
                    <a:pt x="1508" y="1275"/>
                  </a:lnTo>
                  <a:lnTo>
                    <a:pt x="1528" y="1275"/>
                  </a:lnTo>
                  <a:lnTo>
                    <a:pt x="1548" y="1277"/>
                  </a:lnTo>
                  <a:lnTo>
                    <a:pt x="1555" y="1293"/>
                  </a:lnTo>
                  <a:lnTo>
                    <a:pt x="1564" y="1309"/>
                  </a:lnTo>
                  <a:lnTo>
                    <a:pt x="1573" y="1324"/>
                  </a:lnTo>
                  <a:lnTo>
                    <a:pt x="1584" y="1339"/>
                  </a:lnTo>
                  <a:lnTo>
                    <a:pt x="1594" y="1354"/>
                  </a:lnTo>
                  <a:lnTo>
                    <a:pt x="1606" y="1367"/>
                  </a:lnTo>
                  <a:lnTo>
                    <a:pt x="1618" y="1381"/>
                  </a:lnTo>
                  <a:lnTo>
                    <a:pt x="1631" y="1395"/>
                  </a:lnTo>
                  <a:lnTo>
                    <a:pt x="1644" y="1406"/>
                  </a:lnTo>
                  <a:lnTo>
                    <a:pt x="1659" y="1418"/>
                  </a:lnTo>
                  <a:lnTo>
                    <a:pt x="1673" y="1429"/>
                  </a:lnTo>
                  <a:lnTo>
                    <a:pt x="1687" y="1439"/>
                  </a:lnTo>
                  <a:lnTo>
                    <a:pt x="1703" y="1448"/>
                  </a:lnTo>
                  <a:lnTo>
                    <a:pt x="1718" y="1457"/>
                  </a:lnTo>
                  <a:lnTo>
                    <a:pt x="1734" y="1464"/>
                  </a:lnTo>
                  <a:lnTo>
                    <a:pt x="1750" y="1471"/>
                  </a:lnTo>
                  <a:lnTo>
                    <a:pt x="1766" y="1477"/>
                  </a:lnTo>
                  <a:lnTo>
                    <a:pt x="1782" y="1483"/>
                  </a:lnTo>
                  <a:lnTo>
                    <a:pt x="1799" y="1486"/>
                  </a:lnTo>
                  <a:lnTo>
                    <a:pt x="1817" y="1490"/>
                  </a:lnTo>
                  <a:lnTo>
                    <a:pt x="1834" y="1493"/>
                  </a:lnTo>
                  <a:lnTo>
                    <a:pt x="1851" y="1496"/>
                  </a:lnTo>
                  <a:lnTo>
                    <a:pt x="1868" y="1497"/>
                  </a:lnTo>
                  <a:lnTo>
                    <a:pt x="1886" y="1497"/>
                  </a:lnTo>
                  <a:lnTo>
                    <a:pt x="1904" y="1497"/>
                  </a:lnTo>
                  <a:lnTo>
                    <a:pt x="1920" y="1496"/>
                  </a:lnTo>
                  <a:lnTo>
                    <a:pt x="1938" y="1493"/>
                  </a:lnTo>
                  <a:lnTo>
                    <a:pt x="1955" y="1490"/>
                  </a:lnTo>
                  <a:lnTo>
                    <a:pt x="1972" y="1486"/>
                  </a:lnTo>
                  <a:lnTo>
                    <a:pt x="1988" y="1483"/>
                  </a:lnTo>
                  <a:lnTo>
                    <a:pt x="2004" y="1477"/>
                  </a:lnTo>
                  <a:lnTo>
                    <a:pt x="2019" y="1471"/>
                  </a:lnTo>
                  <a:lnTo>
                    <a:pt x="2035" y="1464"/>
                  </a:lnTo>
                  <a:lnTo>
                    <a:pt x="2049" y="1457"/>
                  </a:lnTo>
                  <a:lnTo>
                    <a:pt x="2064" y="1448"/>
                  </a:lnTo>
                  <a:lnTo>
                    <a:pt x="2078" y="1439"/>
                  </a:lnTo>
                  <a:lnTo>
                    <a:pt x="2092" y="1429"/>
                  </a:lnTo>
                  <a:lnTo>
                    <a:pt x="2105" y="1418"/>
                  </a:lnTo>
                  <a:lnTo>
                    <a:pt x="2117" y="1406"/>
                  </a:lnTo>
                  <a:lnTo>
                    <a:pt x="2129" y="1395"/>
                  </a:lnTo>
                  <a:lnTo>
                    <a:pt x="2143" y="1379"/>
                  </a:lnTo>
                  <a:lnTo>
                    <a:pt x="2156" y="1361"/>
                  </a:lnTo>
                  <a:lnTo>
                    <a:pt x="2168" y="1345"/>
                  </a:lnTo>
                  <a:lnTo>
                    <a:pt x="2179" y="1326"/>
                  </a:lnTo>
                  <a:lnTo>
                    <a:pt x="2188" y="1306"/>
                  </a:lnTo>
                  <a:lnTo>
                    <a:pt x="2197" y="1287"/>
                  </a:lnTo>
                  <a:lnTo>
                    <a:pt x="2204" y="1267"/>
                  </a:lnTo>
                  <a:lnTo>
                    <a:pt x="2210" y="1247"/>
                  </a:lnTo>
                  <a:lnTo>
                    <a:pt x="2223" y="1242"/>
                  </a:lnTo>
                  <a:lnTo>
                    <a:pt x="2235" y="1236"/>
                  </a:lnTo>
                  <a:lnTo>
                    <a:pt x="2247" y="1231"/>
                  </a:lnTo>
                  <a:lnTo>
                    <a:pt x="2258" y="1225"/>
                  </a:lnTo>
                  <a:lnTo>
                    <a:pt x="2270" y="1220"/>
                  </a:lnTo>
                  <a:lnTo>
                    <a:pt x="2281" y="1214"/>
                  </a:lnTo>
                  <a:lnTo>
                    <a:pt x="2292" y="1208"/>
                  </a:lnTo>
                  <a:lnTo>
                    <a:pt x="2301" y="1200"/>
                  </a:lnTo>
                  <a:lnTo>
                    <a:pt x="2320" y="1183"/>
                  </a:lnTo>
                  <a:lnTo>
                    <a:pt x="2336" y="1160"/>
                  </a:lnTo>
                  <a:lnTo>
                    <a:pt x="2349" y="1133"/>
                  </a:lnTo>
                  <a:lnTo>
                    <a:pt x="2358" y="1103"/>
                  </a:lnTo>
                  <a:lnTo>
                    <a:pt x="2365" y="1071"/>
                  </a:lnTo>
                  <a:lnTo>
                    <a:pt x="2370" y="1037"/>
                  </a:lnTo>
                  <a:lnTo>
                    <a:pt x="2373" y="1004"/>
                  </a:lnTo>
                  <a:lnTo>
                    <a:pt x="2373" y="9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4" name="Freeform 113"/>
            <p:cNvSpPr>
              <a:spLocks/>
            </p:cNvSpPr>
            <p:nvPr/>
          </p:nvSpPr>
          <p:spPr bwMode="auto">
            <a:xfrm>
              <a:off x="5111" y="1387"/>
              <a:ext cx="221" cy="80"/>
            </a:xfrm>
            <a:custGeom>
              <a:avLst/>
              <a:gdLst>
                <a:gd name="T0" fmla="*/ 73 w 665"/>
                <a:gd name="T1" fmla="*/ 27 h 239"/>
                <a:gd name="T2" fmla="*/ 70 w 665"/>
                <a:gd name="T3" fmla="*/ 25 h 239"/>
                <a:gd name="T4" fmla="*/ 67 w 665"/>
                <a:gd name="T5" fmla="*/ 23 h 239"/>
                <a:gd name="T6" fmla="*/ 63 w 665"/>
                <a:gd name="T7" fmla="*/ 21 h 239"/>
                <a:gd name="T8" fmla="*/ 59 w 665"/>
                <a:gd name="T9" fmla="*/ 19 h 239"/>
                <a:gd name="T10" fmla="*/ 55 w 665"/>
                <a:gd name="T11" fmla="*/ 17 h 239"/>
                <a:gd name="T12" fmla="*/ 51 w 665"/>
                <a:gd name="T13" fmla="*/ 15 h 239"/>
                <a:gd name="T14" fmla="*/ 46 w 665"/>
                <a:gd name="T15" fmla="*/ 14 h 239"/>
                <a:gd name="T16" fmla="*/ 42 w 665"/>
                <a:gd name="T17" fmla="*/ 12 h 239"/>
                <a:gd name="T18" fmla="*/ 37 w 665"/>
                <a:gd name="T19" fmla="*/ 10 h 239"/>
                <a:gd name="T20" fmla="*/ 32 w 665"/>
                <a:gd name="T21" fmla="*/ 9 h 239"/>
                <a:gd name="T22" fmla="*/ 27 w 665"/>
                <a:gd name="T23" fmla="*/ 8 h 239"/>
                <a:gd name="T24" fmla="*/ 21 w 665"/>
                <a:gd name="T25" fmla="*/ 6 h 239"/>
                <a:gd name="T26" fmla="*/ 16 w 665"/>
                <a:gd name="T27" fmla="*/ 5 h 239"/>
                <a:gd name="T28" fmla="*/ 11 w 665"/>
                <a:gd name="T29" fmla="*/ 4 h 239"/>
                <a:gd name="T30" fmla="*/ 5 w 665"/>
                <a:gd name="T31" fmla="*/ 3 h 239"/>
                <a:gd name="T32" fmla="*/ 0 w 665"/>
                <a:gd name="T33" fmla="*/ 2 h 239"/>
                <a:gd name="T34" fmla="*/ 0 w 665"/>
                <a:gd name="T35" fmla="*/ 2 h 239"/>
                <a:gd name="T36" fmla="*/ 0 w 665"/>
                <a:gd name="T37" fmla="*/ 1 h 239"/>
                <a:gd name="T38" fmla="*/ 0 w 665"/>
                <a:gd name="T39" fmla="*/ 1 h 239"/>
                <a:gd name="T40" fmla="*/ 0 w 665"/>
                <a:gd name="T41" fmla="*/ 0 h 239"/>
                <a:gd name="T42" fmla="*/ 6 w 665"/>
                <a:gd name="T43" fmla="*/ 1 h 239"/>
                <a:gd name="T44" fmla="*/ 12 w 665"/>
                <a:gd name="T45" fmla="*/ 2 h 239"/>
                <a:gd name="T46" fmla="*/ 17 w 665"/>
                <a:gd name="T47" fmla="*/ 3 h 239"/>
                <a:gd name="T48" fmla="*/ 23 w 665"/>
                <a:gd name="T49" fmla="*/ 4 h 239"/>
                <a:gd name="T50" fmla="*/ 28 w 665"/>
                <a:gd name="T51" fmla="*/ 6 h 239"/>
                <a:gd name="T52" fmla="*/ 33 w 665"/>
                <a:gd name="T53" fmla="*/ 7 h 239"/>
                <a:gd name="T54" fmla="*/ 38 w 665"/>
                <a:gd name="T55" fmla="*/ 8 h 239"/>
                <a:gd name="T56" fmla="*/ 42 w 665"/>
                <a:gd name="T57" fmla="*/ 10 h 239"/>
                <a:gd name="T58" fmla="*/ 47 w 665"/>
                <a:gd name="T59" fmla="*/ 12 h 239"/>
                <a:gd name="T60" fmla="*/ 51 w 665"/>
                <a:gd name="T61" fmla="*/ 13 h 239"/>
                <a:gd name="T62" fmla="*/ 55 w 665"/>
                <a:gd name="T63" fmla="*/ 15 h 239"/>
                <a:gd name="T64" fmla="*/ 59 w 665"/>
                <a:gd name="T65" fmla="*/ 17 h 239"/>
                <a:gd name="T66" fmla="*/ 62 w 665"/>
                <a:gd name="T67" fmla="*/ 19 h 239"/>
                <a:gd name="T68" fmla="*/ 66 w 665"/>
                <a:gd name="T69" fmla="*/ 21 h 239"/>
                <a:gd name="T70" fmla="*/ 69 w 665"/>
                <a:gd name="T71" fmla="*/ 23 h 239"/>
                <a:gd name="T72" fmla="*/ 72 w 665"/>
                <a:gd name="T73" fmla="*/ 25 h 239"/>
                <a:gd name="T74" fmla="*/ 72 w 665"/>
                <a:gd name="T75" fmla="*/ 25 h 239"/>
                <a:gd name="T76" fmla="*/ 73 w 665"/>
                <a:gd name="T77" fmla="*/ 26 h 239"/>
                <a:gd name="T78" fmla="*/ 73 w 665"/>
                <a:gd name="T79" fmla="*/ 26 h 239"/>
                <a:gd name="T80" fmla="*/ 73 w 665"/>
                <a:gd name="T81" fmla="*/ 27 h 2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5"/>
                <a:gd name="T124" fmla="*/ 0 h 239"/>
                <a:gd name="T125" fmla="*/ 665 w 665"/>
                <a:gd name="T126" fmla="*/ 239 h 2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5" h="239">
                  <a:moveTo>
                    <a:pt x="665" y="239"/>
                  </a:moveTo>
                  <a:lnTo>
                    <a:pt x="637" y="221"/>
                  </a:lnTo>
                  <a:lnTo>
                    <a:pt x="605" y="204"/>
                  </a:lnTo>
                  <a:lnTo>
                    <a:pt x="571" y="186"/>
                  </a:lnTo>
                  <a:lnTo>
                    <a:pt x="535" y="169"/>
                  </a:lnTo>
                  <a:lnTo>
                    <a:pt x="497" y="152"/>
                  </a:lnTo>
                  <a:lnTo>
                    <a:pt x="458" y="137"/>
                  </a:lnTo>
                  <a:lnTo>
                    <a:pt x="418" y="121"/>
                  </a:lnTo>
                  <a:lnTo>
                    <a:pt x="376" y="107"/>
                  </a:lnTo>
                  <a:lnTo>
                    <a:pt x="332" y="93"/>
                  </a:lnTo>
                  <a:lnTo>
                    <a:pt x="287" y="80"/>
                  </a:lnTo>
                  <a:lnTo>
                    <a:pt x="240" y="68"/>
                  </a:lnTo>
                  <a:lnTo>
                    <a:pt x="194" y="56"/>
                  </a:lnTo>
                  <a:lnTo>
                    <a:pt x="146" y="45"/>
                  </a:lnTo>
                  <a:lnTo>
                    <a:pt x="98" y="36"/>
                  </a:lnTo>
                  <a:lnTo>
                    <a:pt x="49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0"/>
                  </a:lnTo>
                  <a:lnTo>
                    <a:pt x="55" y="8"/>
                  </a:lnTo>
                  <a:lnTo>
                    <a:pt x="106" y="18"/>
                  </a:lnTo>
                  <a:lnTo>
                    <a:pt x="155" y="27"/>
                  </a:lnTo>
                  <a:lnTo>
                    <a:pt x="204" y="38"/>
                  </a:lnTo>
                  <a:lnTo>
                    <a:pt x="251" y="50"/>
                  </a:lnTo>
                  <a:lnTo>
                    <a:pt x="296" y="62"/>
                  </a:lnTo>
                  <a:lnTo>
                    <a:pt x="340" y="75"/>
                  </a:lnTo>
                  <a:lnTo>
                    <a:pt x="382" y="89"/>
                  </a:lnTo>
                  <a:lnTo>
                    <a:pt x="422" y="104"/>
                  </a:lnTo>
                  <a:lnTo>
                    <a:pt x="462" y="118"/>
                  </a:lnTo>
                  <a:lnTo>
                    <a:pt x="499" y="135"/>
                  </a:lnTo>
                  <a:lnTo>
                    <a:pt x="533" y="150"/>
                  </a:lnTo>
                  <a:lnTo>
                    <a:pt x="565" y="168"/>
                  </a:lnTo>
                  <a:lnTo>
                    <a:pt x="596" y="185"/>
                  </a:lnTo>
                  <a:lnTo>
                    <a:pt x="624" y="202"/>
                  </a:lnTo>
                  <a:lnTo>
                    <a:pt x="650" y="221"/>
                  </a:lnTo>
                  <a:lnTo>
                    <a:pt x="654" y="225"/>
                  </a:lnTo>
                  <a:lnTo>
                    <a:pt x="658" y="230"/>
                  </a:lnTo>
                  <a:lnTo>
                    <a:pt x="662" y="235"/>
                  </a:lnTo>
                  <a:lnTo>
                    <a:pt x="665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5" name="Freeform 114"/>
            <p:cNvSpPr>
              <a:spLocks/>
            </p:cNvSpPr>
            <p:nvPr/>
          </p:nvSpPr>
          <p:spPr bwMode="auto">
            <a:xfrm>
              <a:off x="5075" y="1283"/>
              <a:ext cx="21" cy="123"/>
            </a:xfrm>
            <a:custGeom>
              <a:avLst/>
              <a:gdLst>
                <a:gd name="T0" fmla="*/ 1 w 65"/>
                <a:gd name="T1" fmla="*/ 0 h 371"/>
                <a:gd name="T2" fmla="*/ 4 w 65"/>
                <a:gd name="T3" fmla="*/ 0 h 371"/>
                <a:gd name="T4" fmla="*/ 4 w 65"/>
                <a:gd name="T5" fmla="*/ 0 h 371"/>
                <a:gd name="T6" fmla="*/ 5 w 65"/>
                <a:gd name="T7" fmla="*/ 0 h 371"/>
                <a:gd name="T8" fmla="*/ 5 w 65"/>
                <a:gd name="T9" fmla="*/ 1 h 371"/>
                <a:gd name="T10" fmla="*/ 5 w 65"/>
                <a:gd name="T11" fmla="*/ 1 h 371"/>
                <a:gd name="T12" fmla="*/ 7 w 65"/>
                <a:gd name="T13" fmla="*/ 38 h 371"/>
                <a:gd name="T14" fmla="*/ 7 w 65"/>
                <a:gd name="T15" fmla="*/ 38 h 371"/>
                <a:gd name="T16" fmla="*/ 6 w 65"/>
                <a:gd name="T17" fmla="*/ 38 h 371"/>
                <a:gd name="T18" fmla="*/ 6 w 65"/>
                <a:gd name="T19" fmla="*/ 38 h 371"/>
                <a:gd name="T20" fmla="*/ 5 w 65"/>
                <a:gd name="T21" fmla="*/ 39 h 371"/>
                <a:gd name="T22" fmla="*/ 5 w 65"/>
                <a:gd name="T23" fmla="*/ 39 h 371"/>
                <a:gd name="T24" fmla="*/ 4 w 65"/>
                <a:gd name="T25" fmla="*/ 39 h 371"/>
                <a:gd name="T26" fmla="*/ 4 w 65"/>
                <a:gd name="T27" fmla="*/ 40 h 371"/>
                <a:gd name="T28" fmla="*/ 3 w 65"/>
                <a:gd name="T29" fmla="*/ 40 h 371"/>
                <a:gd name="T30" fmla="*/ 2 w 65"/>
                <a:gd name="T31" fmla="*/ 41 h 371"/>
                <a:gd name="T32" fmla="*/ 0 w 65"/>
                <a:gd name="T33" fmla="*/ 1 h 371"/>
                <a:gd name="T34" fmla="*/ 0 w 65"/>
                <a:gd name="T35" fmla="*/ 1 h 371"/>
                <a:gd name="T36" fmla="*/ 0 w 65"/>
                <a:gd name="T37" fmla="*/ 0 h 371"/>
                <a:gd name="T38" fmla="*/ 1 w 65"/>
                <a:gd name="T39" fmla="*/ 0 h 371"/>
                <a:gd name="T40" fmla="*/ 1 w 65"/>
                <a:gd name="T41" fmla="*/ 0 h 3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71"/>
                <a:gd name="T65" fmla="*/ 65 w 65"/>
                <a:gd name="T66" fmla="*/ 371 h 3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71">
                  <a:moveTo>
                    <a:pt x="12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7" y="13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57" y="350"/>
                  </a:lnTo>
                  <a:lnTo>
                    <a:pt x="52" y="353"/>
                  </a:lnTo>
                  <a:lnTo>
                    <a:pt x="46" y="357"/>
                  </a:lnTo>
                  <a:lnTo>
                    <a:pt x="40" y="360"/>
                  </a:lnTo>
                  <a:lnTo>
                    <a:pt x="34" y="364"/>
                  </a:lnTo>
                  <a:lnTo>
                    <a:pt x="27" y="368"/>
                  </a:lnTo>
                  <a:lnTo>
                    <a:pt x="20" y="371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6" name="Freeform 115"/>
            <p:cNvSpPr>
              <a:spLocks/>
            </p:cNvSpPr>
            <p:nvPr/>
          </p:nvSpPr>
          <p:spPr bwMode="auto">
            <a:xfrm>
              <a:off x="4941" y="1392"/>
              <a:ext cx="110" cy="30"/>
            </a:xfrm>
            <a:custGeom>
              <a:avLst/>
              <a:gdLst>
                <a:gd name="T0" fmla="*/ 4 w 331"/>
                <a:gd name="T1" fmla="*/ 9 h 92"/>
                <a:gd name="T2" fmla="*/ 4 w 331"/>
                <a:gd name="T3" fmla="*/ 9 h 92"/>
                <a:gd name="T4" fmla="*/ 4 w 331"/>
                <a:gd name="T5" fmla="*/ 8 h 92"/>
                <a:gd name="T6" fmla="*/ 3 w 331"/>
                <a:gd name="T7" fmla="*/ 8 h 92"/>
                <a:gd name="T8" fmla="*/ 3 w 331"/>
                <a:gd name="T9" fmla="*/ 7 h 92"/>
                <a:gd name="T10" fmla="*/ 2 w 331"/>
                <a:gd name="T11" fmla="*/ 6 h 92"/>
                <a:gd name="T12" fmla="*/ 1 w 331"/>
                <a:gd name="T13" fmla="*/ 5 h 92"/>
                <a:gd name="T14" fmla="*/ 1 w 331"/>
                <a:gd name="T15" fmla="*/ 4 h 92"/>
                <a:gd name="T16" fmla="*/ 0 w 331"/>
                <a:gd name="T17" fmla="*/ 3 h 92"/>
                <a:gd name="T18" fmla="*/ 0 w 331"/>
                <a:gd name="T19" fmla="*/ 2 h 92"/>
                <a:gd name="T20" fmla="*/ 32 w 331"/>
                <a:gd name="T21" fmla="*/ 0 h 92"/>
                <a:gd name="T22" fmla="*/ 37 w 331"/>
                <a:gd name="T23" fmla="*/ 8 h 92"/>
                <a:gd name="T24" fmla="*/ 35 w 331"/>
                <a:gd name="T25" fmla="*/ 8 h 92"/>
                <a:gd name="T26" fmla="*/ 34 w 331"/>
                <a:gd name="T27" fmla="*/ 8 h 92"/>
                <a:gd name="T28" fmla="*/ 33 w 331"/>
                <a:gd name="T29" fmla="*/ 8 h 92"/>
                <a:gd name="T30" fmla="*/ 31 w 331"/>
                <a:gd name="T31" fmla="*/ 8 h 92"/>
                <a:gd name="T32" fmla="*/ 30 w 331"/>
                <a:gd name="T33" fmla="*/ 9 h 92"/>
                <a:gd name="T34" fmla="*/ 28 w 331"/>
                <a:gd name="T35" fmla="*/ 9 h 92"/>
                <a:gd name="T36" fmla="*/ 27 w 331"/>
                <a:gd name="T37" fmla="*/ 9 h 92"/>
                <a:gd name="T38" fmla="*/ 25 w 331"/>
                <a:gd name="T39" fmla="*/ 9 h 92"/>
                <a:gd name="T40" fmla="*/ 24 w 331"/>
                <a:gd name="T41" fmla="*/ 9 h 92"/>
                <a:gd name="T42" fmla="*/ 22 w 331"/>
                <a:gd name="T43" fmla="*/ 9 h 92"/>
                <a:gd name="T44" fmla="*/ 21 w 331"/>
                <a:gd name="T45" fmla="*/ 9 h 92"/>
                <a:gd name="T46" fmla="*/ 19 w 331"/>
                <a:gd name="T47" fmla="*/ 10 h 92"/>
                <a:gd name="T48" fmla="*/ 18 w 331"/>
                <a:gd name="T49" fmla="*/ 10 h 92"/>
                <a:gd name="T50" fmla="*/ 16 w 331"/>
                <a:gd name="T51" fmla="*/ 10 h 92"/>
                <a:gd name="T52" fmla="*/ 14 w 331"/>
                <a:gd name="T53" fmla="*/ 10 h 92"/>
                <a:gd name="T54" fmla="*/ 13 w 331"/>
                <a:gd name="T55" fmla="*/ 10 h 92"/>
                <a:gd name="T56" fmla="*/ 11 w 331"/>
                <a:gd name="T57" fmla="*/ 10 h 92"/>
                <a:gd name="T58" fmla="*/ 10 w 331"/>
                <a:gd name="T59" fmla="*/ 10 h 92"/>
                <a:gd name="T60" fmla="*/ 9 w 331"/>
                <a:gd name="T61" fmla="*/ 10 h 92"/>
                <a:gd name="T62" fmla="*/ 8 w 331"/>
                <a:gd name="T63" fmla="*/ 10 h 92"/>
                <a:gd name="T64" fmla="*/ 7 w 331"/>
                <a:gd name="T65" fmla="*/ 10 h 92"/>
                <a:gd name="T66" fmla="*/ 6 w 331"/>
                <a:gd name="T67" fmla="*/ 10 h 92"/>
                <a:gd name="T68" fmla="*/ 5 w 331"/>
                <a:gd name="T69" fmla="*/ 9 h 92"/>
                <a:gd name="T70" fmla="*/ 4 w 331"/>
                <a:gd name="T71" fmla="*/ 9 h 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92"/>
                <a:gd name="T110" fmla="*/ 331 w 331"/>
                <a:gd name="T111" fmla="*/ 92 h 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92">
                  <a:moveTo>
                    <a:pt x="40" y="89"/>
                  </a:moveTo>
                  <a:lnTo>
                    <a:pt x="37" y="85"/>
                  </a:lnTo>
                  <a:lnTo>
                    <a:pt x="33" y="79"/>
                  </a:lnTo>
                  <a:lnTo>
                    <a:pt x="30" y="72"/>
                  </a:lnTo>
                  <a:lnTo>
                    <a:pt x="25" y="64"/>
                  </a:lnTo>
                  <a:lnTo>
                    <a:pt x="19" y="56"/>
                  </a:lnTo>
                  <a:lnTo>
                    <a:pt x="13" y="48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287" y="0"/>
                  </a:lnTo>
                  <a:lnTo>
                    <a:pt x="331" y="72"/>
                  </a:lnTo>
                  <a:lnTo>
                    <a:pt x="319" y="74"/>
                  </a:lnTo>
                  <a:lnTo>
                    <a:pt x="307" y="76"/>
                  </a:lnTo>
                  <a:lnTo>
                    <a:pt x="295" y="79"/>
                  </a:lnTo>
                  <a:lnTo>
                    <a:pt x="282" y="80"/>
                  </a:lnTo>
                  <a:lnTo>
                    <a:pt x="269" y="82"/>
                  </a:lnTo>
                  <a:lnTo>
                    <a:pt x="256" y="83"/>
                  </a:lnTo>
                  <a:lnTo>
                    <a:pt x="243" y="85"/>
                  </a:lnTo>
                  <a:lnTo>
                    <a:pt x="229" y="87"/>
                  </a:lnTo>
                  <a:lnTo>
                    <a:pt x="215" y="88"/>
                  </a:lnTo>
                  <a:lnTo>
                    <a:pt x="201" y="89"/>
                  </a:lnTo>
                  <a:lnTo>
                    <a:pt x="187" y="89"/>
                  </a:lnTo>
                  <a:lnTo>
                    <a:pt x="172" y="91"/>
                  </a:lnTo>
                  <a:lnTo>
                    <a:pt x="158" y="91"/>
                  </a:lnTo>
                  <a:lnTo>
                    <a:pt x="143" y="92"/>
                  </a:lnTo>
                  <a:lnTo>
                    <a:pt x="128" y="92"/>
                  </a:lnTo>
                  <a:lnTo>
                    <a:pt x="113" y="92"/>
                  </a:lnTo>
                  <a:lnTo>
                    <a:pt x="103" y="92"/>
                  </a:lnTo>
                  <a:lnTo>
                    <a:pt x="94" y="92"/>
                  </a:lnTo>
                  <a:lnTo>
                    <a:pt x="84" y="92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1"/>
                  </a:lnTo>
                  <a:lnTo>
                    <a:pt x="49" y="89"/>
                  </a:lnTo>
                  <a:lnTo>
                    <a:pt x="40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7" name="Freeform 116"/>
            <p:cNvSpPr>
              <a:spLocks/>
            </p:cNvSpPr>
            <p:nvPr/>
          </p:nvSpPr>
          <p:spPr bwMode="auto">
            <a:xfrm>
              <a:off x="4922" y="1204"/>
              <a:ext cx="138" cy="140"/>
            </a:xfrm>
            <a:custGeom>
              <a:avLst/>
              <a:gdLst>
                <a:gd name="T0" fmla="*/ 24 w 414"/>
                <a:gd name="T1" fmla="*/ 0 h 420"/>
                <a:gd name="T2" fmla="*/ 28 w 414"/>
                <a:gd name="T3" fmla="*/ 1 h 420"/>
                <a:gd name="T4" fmla="*/ 33 w 414"/>
                <a:gd name="T5" fmla="*/ 3 h 420"/>
                <a:gd name="T6" fmla="*/ 36 w 414"/>
                <a:gd name="T7" fmla="*/ 5 h 420"/>
                <a:gd name="T8" fmla="*/ 40 w 414"/>
                <a:gd name="T9" fmla="*/ 9 h 420"/>
                <a:gd name="T10" fmla="*/ 43 w 414"/>
                <a:gd name="T11" fmla="*/ 12 h 420"/>
                <a:gd name="T12" fmla="*/ 45 w 414"/>
                <a:gd name="T13" fmla="*/ 17 h 420"/>
                <a:gd name="T14" fmla="*/ 46 w 414"/>
                <a:gd name="T15" fmla="*/ 21 h 420"/>
                <a:gd name="T16" fmla="*/ 46 w 414"/>
                <a:gd name="T17" fmla="*/ 26 h 420"/>
                <a:gd name="T18" fmla="*/ 44 w 414"/>
                <a:gd name="T19" fmla="*/ 33 h 420"/>
                <a:gd name="T20" fmla="*/ 42 w 414"/>
                <a:gd name="T21" fmla="*/ 39 h 420"/>
                <a:gd name="T22" fmla="*/ 38 w 414"/>
                <a:gd name="T23" fmla="*/ 44 h 420"/>
                <a:gd name="T24" fmla="*/ 35 w 414"/>
                <a:gd name="T25" fmla="*/ 46 h 420"/>
                <a:gd name="T26" fmla="*/ 34 w 414"/>
                <a:gd name="T27" fmla="*/ 47 h 420"/>
                <a:gd name="T28" fmla="*/ 32 w 414"/>
                <a:gd name="T29" fmla="*/ 47 h 420"/>
                <a:gd name="T30" fmla="*/ 31 w 414"/>
                <a:gd name="T31" fmla="*/ 46 h 420"/>
                <a:gd name="T32" fmla="*/ 28 w 414"/>
                <a:gd name="T33" fmla="*/ 44 h 420"/>
                <a:gd name="T34" fmla="*/ 24 w 414"/>
                <a:gd name="T35" fmla="*/ 38 h 420"/>
                <a:gd name="T36" fmla="*/ 22 w 414"/>
                <a:gd name="T37" fmla="*/ 31 h 420"/>
                <a:gd name="T38" fmla="*/ 21 w 414"/>
                <a:gd name="T39" fmla="*/ 27 h 420"/>
                <a:gd name="T40" fmla="*/ 21 w 414"/>
                <a:gd name="T41" fmla="*/ 25 h 420"/>
                <a:gd name="T42" fmla="*/ 20 w 414"/>
                <a:gd name="T43" fmla="*/ 22 h 420"/>
                <a:gd name="T44" fmla="*/ 18 w 414"/>
                <a:gd name="T45" fmla="*/ 21 h 420"/>
                <a:gd name="T46" fmla="*/ 17 w 414"/>
                <a:gd name="T47" fmla="*/ 20 h 420"/>
                <a:gd name="T48" fmla="*/ 16 w 414"/>
                <a:gd name="T49" fmla="*/ 19 h 420"/>
                <a:gd name="T50" fmla="*/ 15 w 414"/>
                <a:gd name="T51" fmla="*/ 19 h 420"/>
                <a:gd name="T52" fmla="*/ 0 w 414"/>
                <a:gd name="T53" fmla="*/ 19 h 420"/>
                <a:gd name="T54" fmla="*/ 1 w 414"/>
                <a:gd name="T55" fmla="*/ 15 h 420"/>
                <a:gd name="T56" fmla="*/ 2 w 414"/>
                <a:gd name="T57" fmla="*/ 12 h 420"/>
                <a:gd name="T58" fmla="*/ 4 w 414"/>
                <a:gd name="T59" fmla="*/ 8 h 420"/>
                <a:gd name="T60" fmla="*/ 7 w 414"/>
                <a:gd name="T61" fmla="*/ 5 h 420"/>
                <a:gd name="T62" fmla="*/ 10 w 414"/>
                <a:gd name="T63" fmla="*/ 3 h 420"/>
                <a:gd name="T64" fmla="*/ 14 w 414"/>
                <a:gd name="T65" fmla="*/ 1 h 420"/>
                <a:gd name="T66" fmla="*/ 17 w 414"/>
                <a:gd name="T67" fmla="*/ 0 h 420"/>
                <a:gd name="T68" fmla="*/ 22 w 414"/>
                <a:gd name="T69" fmla="*/ 0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420"/>
                <a:gd name="T107" fmla="*/ 414 w 414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420">
                  <a:moveTo>
                    <a:pt x="194" y="0"/>
                  </a:moveTo>
                  <a:lnTo>
                    <a:pt x="215" y="1"/>
                  </a:lnTo>
                  <a:lnTo>
                    <a:pt x="235" y="4"/>
                  </a:lnTo>
                  <a:lnTo>
                    <a:pt x="256" y="9"/>
                  </a:lnTo>
                  <a:lnTo>
                    <a:pt x="275" y="17"/>
                  </a:lnTo>
                  <a:lnTo>
                    <a:pt x="294" y="25"/>
                  </a:lnTo>
                  <a:lnTo>
                    <a:pt x="312" y="36"/>
                  </a:lnTo>
                  <a:lnTo>
                    <a:pt x="328" y="48"/>
                  </a:lnTo>
                  <a:lnTo>
                    <a:pt x="345" y="62"/>
                  </a:lnTo>
                  <a:lnTo>
                    <a:pt x="359" y="77"/>
                  </a:lnTo>
                  <a:lnTo>
                    <a:pt x="372" y="94"/>
                  </a:lnTo>
                  <a:lnTo>
                    <a:pt x="384" y="111"/>
                  </a:lnTo>
                  <a:lnTo>
                    <a:pt x="394" y="130"/>
                  </a:lnTo>
                  <a:lnTo>
                    <a:pt x="402" y="149"/>
                  </a:lnTo>
                  <a:lnTo>
                    <a:pt x="408" y="168"/>
                  </a:lnTo>
                  <a:lnTo>
                    <a:pt x="412" y="188"/>
                  </a:lnTo>
                  <a:lnTo>
                    <a:pt x="414" y="208"/>
                  </a:lnTo>
                  <a:lnTo>
                    <a:pt x="413" y="237"/>
                  </a:lnTo>
                  <a:lnTo>
                    <a:pt x="408" y="268"/>
                  </a:lnTo>
                  <a:lnTo>
                    <a:pt x="400" y="298"/>
                  </a:lnTo>
                  <a:lnTo>
                    <a:pt x="389" y="326"/>
                  </a:lnTo>
                  <a:lnTo>
                    <a:pt x="375" y="354"/>
                  </a:lnTo>
                  <a:lnTo>
                    <a:pt x="359" y="377"/>
                  </a:lnTo>
                  <a:lnTo>
                    <a:pt x="341" y="398"/>
                  </a:lnTo>
                  <a:lnTo>
                    <a:pt x="322" y="412"/>
                  </a:lnTo>
                  <a:lnTo>
                    <a:pt x="315" y="416"/>
                  </a:lnTo>
                  <a:lnTo>
                    <a:pt x="309" y="418"/>
                  </a:lnTo>
                  <a:lnTo>
                    <a:pt x="303" y="419"/>
                  </a:lnTo>
                  <a:lnTo>
                    <a:pt x="297" y="420"/>
                  </a:lnTo>
                  <a:lnTo>
                    <a:pt x="290" y="420"/>
                  </a:lnTo>
                  <a:lnTo>
                    <a:pt x="284" y="419"/>
                  </a:lnTo>
                  <a:lnTo>
                    <a:pt x="278" y="417"/>
                  </a:lnTo>
                  <a:lnTo>
                    <a:pt x="272" y="414"/>
                  </a:lnTo>
                  <a:lnTo>
                    <a:pt x="249" y="395"/>
                  </a:lnTo>
                  <a:lnTo>
                    <a:pt x="230" y="369"/>
                  </a:lnTo>
                  <a:lnTo>
                    <a:pt x="215" y="339"/>
                  </a:lnTo>
                  <a:lnTo>
                    <a:pt x="206" y="310"/>
                  </a:lnTo>
                  <a:lnTo>
                    <a:pt x="199" y="281"/>
                  </a:lnTo>
                  <a:lnTo>
                    <a:pt x="194" y="257"/>
                  </a:lnTo>
                  <a:lnTo>
                    <a:pt x="191" y="241"/>
                  </a:lnTo>
                  <a:lnTo>
                    <a:pt x="191" y="235"/>
                  </a:lnTo>
                  <a:lnTo>
                    <a:pt x="189" y="223"/>
                  </a:lnTo>
                  <a:lnTo>
                    <a:pt x="186" y="211"/>
                  </a:lnTo>
                  <a:lnTo>
                    <a:pt x="180" y="200"/>
                  </a:lnTo>
                  <a:lnTo>
                    <a:pt x="171" y="191"/>
                  </a:lnTo>
                  <a:lnTo>
                    <a:pt x="166" y="187"/>
                  </a:lnTo>
                  <a:lnTo>
                    <a:pt x="161" y="183"/>
                  </a:lnTo>
                  <a:lnTo>
                    <a:pt x="156" y="180"/>
                  </a:lnTo>
                  <a:lnTo>
                    <a:pt x="150" y="177"/>
                  </a:lnTo>
                  <a:lnTo>
                    <a:pt x="145" y="175"/>
                  </a:lnTo>
                  <a:lnTo>
                    <a:pt x="139" y="174"/>
                  </a:lnTo>
                  <a:lnTo>
                    <a:pt x="133" y="173"/>
                  </a:lnTo>
                  <a:lnTo>
                    <a:pt x="127" y="173"/>
                  </a:lnTo>
                  <a:lnTo>
                    <a:pt x="0" y="173"/>
                  </a:lnTo>
                  <a:lnTo>
                    <a:pt x="3" y="155"/>
                  </a:lnTo>
                  <a:lnTo>
                    <a:pt x="7" y="137"/>
                  </a:lnTo>
                  <a:lnTo>
                    <a:pt x="13" y="120"/>
                  </a:lnTo>
                  <a:lnTo>
                    <a:pt x="21" y="104"/>
                  </a:lnTo>
                  <a:lnTo>
                    <a:pt x="30" y="89"/>
                  </a:lnTo>
                  <a:lnTo>
                    <a:pt x="40" y="75"/>
                  </a:lnTo>
                  <a:lnTo>
                    <a:pt x="51" y="62"/>
                  </a:lnTo>
                  <a:lnTo>
                    <a:pt x="63" y="49"/>
                  </a:lnTo>
                  <a:lnTo>
                    <a:pt x="77" y="38"/>
                  </a:lnTo>
                  <a:lnTo>
                    <a:pt x="92" y="29"/>
                  </a:lnTo>
                  <a:lnTo>
                    <a:pt x="107" y="20"/>
                  </a:lnTo>
                  <a:lnTo>
                    <a:pt x="122" y="13"/>
                  </a:lnTo>
                  <a:lnTo>
                    <a:pt x="139" y="7"/>
                  </a:lnTo>
                  <a:lnTo>
                    <a:pt x="157" y="4"/>
                  </a:lnTo>
                  <a:lnTo>
                    <a:pt x="175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8" name="Freeform 117"/>
            <p:cNvSpPr>
              <a:spLocks/>
            </p:cNvSpPr>
            <p:nvPr/>
          </p:nvSpPr>
          <p:spPr bwMode="auto">
            <a:xfrm>
              <a:off x="4865" y="1273"/>
              <a:ext cx="168" cy="116"/>
            </a:xfrm>
            <a:custGeom>
              <a:avLst/>
              <a:gdLst>
                <a:gd name="T0" fmla="*/ 0 w 506"/>
                <a:gd name="T1" fmla="*/ 20 h 348"/>
                <a:gd name="T2" fmla="*/ 0 w 506"/>
                <a:gd name="T3" fmla="*/ 19 h 348"/>
                <a:gd name="T4" fmla="*/ 1 w 506"/>
                <a:gd name="T5" fmla="*/ 18 h 348"/>
                <a:gd name="T6" fmla="*/ 3 w 506"/>
                <a:gd name="T7" fmla="*/ 15 h 348"/>
                <a:gd name="T8" fmla="*/ 5 w 506"/>
                <a:gd name="T9" fmla="*/ 13 h 348"/>
                <a:gd name="T10" fmla="*/ 7 w 506"/>
                <a:gd name="T11" fmla="*/ 10 h 348"/>
                <a:gd name="T12" fmla="*/ 11 w 506"/>
                <a:gd name="T13" fmla="*/ 7 h 348"/>
                <a:gd name="T14" fmla="*/ 14 w 506"/>
                <a:gd name="T15" fmla="*/ 3 h 348"/>
                <a:gd name="T16" fmla="*/ 18 w 506"/>
                <a:gd name="T17" fmla="*/ 0 h 348"/>
                <a:gd name="T18" fmla="*/ 33 w 506"/>
                <a:gd name="T19" fmla="*/ 0 h 348"/>
                <a:gd name="T20" fmla="*/ 34 w 506"/>
                <a:gd name="T21" fmla="*/ 0 h 348"/>
                <a:gd name="T22" fmla="*/ 35 w 506"/>
                <a:gd name="T23" fmla="*/ 0 h 348"/>
                <a:gd name="T24" fmla="*/ 35 w 506"/>
                <a:gd name="T25" fmla="*/ 1 h 348"/>
                <a:gd name="T26" fmla="*/ 36 w 506"/>
                <a:gd name="T27" fmla="*/ 1 h 348"/>
                <a:gd name="T28" fmla="*/ 36 w 506"/>
                <a:gd name="T29" fmla="*/ 1 h 348"/>
                <a:gd name="T30" fmla="*/ 37 w 506"/>
                <a:gd name="T31" fmla="*/ 2 h 348"/>
                <a:gd name="T32" fmla="*/ 37 w 506"/>
                <a:gd name="T33" fmla="*/ 3 h 348"/>
                <a:gd name="T34" fmla="*/ 37 w 506"/>
                <a:gd name="T35" fmla="*/ 3 h 348"/>
                <a:gd name="T36" fmla="*/ 37 w 506"/>
                <a:gd name="T37" fmla="*/ 4 h 348"/>
                <a:gd name="T38" fmla="*/ 37 w 506"/>
                <a:gd name="T39" fmla="*/ 6 h 348"/>
                <a:gd name="T40" fmla="*/ 38 w 506"/>
                <a:gd name="T41" fmla="*/ 9 h 348"/>
                <a:gd name="T42" fmla="*/ 39 w 506"/>
                <a:gd name="T43" fmla="*/ 13 h 348"/>
                <a:gd name="T44" fmla="*/ 40 w 506"/>
                <a:gd name="T45" fmla="*/ 17 h 348"/>
                <a:gd name="T46" fmla="*/ 42 w 506"/>
                <a:gd name="T47" fmla="*/ 20 h 348"/>
                <a:gd name="T48" fmla="*/ 44 w 506"/>
                <a:gd name="T49" fmla="*/ 24 h 348"/>
                <a:gd name="T50" fmla="*/ 47 w 506"/>
                <a:gd name="T51" fmla="*/ 26 h 348"/>
                <a:gd name="T52" fmla="*/ 48 w 506"/>
                <a:gd name="T53" fmla="*/ 27 h 348"/>
                <a:gd name="T54" fmla="*/ 49 w 506"/>
                <a:gd name="T55" fmla="*/ 27 h 348"/>
                <a:gd name="T56" fmla="*/ 50 w 506"/>
                <a:gd name="T57" fmla="*/ 27 h 348"/>
                <a:gd name="T58" fmla="*/ 51 w 506"/>
                <a:gd name="T59" fmla="*/ 27 h 348"/>
                <a:gd name="T60" fmla="*/ 52 w 506"/>
                <a:gd name="T61" fmla="*/ 27 h 348"/>
                <a:gd name="T62" fmla="*/ 53 w 506"/>
                <a:gd name="T63" fmla="*/ 27 h 348"/>
                <a:gd name="T64" fmla="*/ 54 w 506"/>
                <a:gd name="T65" fmla="*/ 27 h 348"/>
                <a:gd name="T66" fmla="*/ 55 w 506"/>
                <a:gd name="T67" fmla="*/ 27 h 348"/>
                <a:gd name="T68" fmla="*/ 56 w 506"/>
                <a:gd name="T69" fmla="*/ 36 h 348"/>
                <a:gd name="T70" fmla="*/ 25 w 506"/>
                <a:gd name="T71" fmla="*/ 39 h 348"/>
                <a:gd name="T72" fmla="*/ 23 w 506"/>
                <a:gd name="T73" fmla="*/ 24 h 348"/>
                <a:gd name="T74" fmla="*/ 22 w 506"/>
                <a:gd name="T75" fmla="*/ 24 h 348"/>
                <a:gd name="T76" fmla="*/ 22 w 506"/>
                <a:gd name="T77" fmla="*/ 24 h 348"/>
                <a:gd name="T78" fmla="*/ 21 w 506"/>
                <a:gd name="T79" fmla="*/ 24 h 348"/>
                <a:gd name="T80" fmla="*/ 20 w 506"/>
                <a:gd name="T81" fmla="*/ 24 h 348"/>
                <a:gd name="T82" fmla="*/ 19 w 506"/>
                <a:gd name="T83" fmla="*/ 24 h 348"/>
                <a:gd name="T84" fmla="*/ 18 w 506"/>
                <a:gd name="T85" fmla="*/ 24 h 348"/>
                <a:gd name="T86" fmla="*/ 17 w 506"/>
                <a:gd name="T87" fmla="*/ 24 h 348"/>
                <a:gd name="T88" fmla="*/ 15 w 506"/>
                <a:gd name="T89" fmla="*/ 24 h 348"/>
                <a:gd name="T90" fmla="*/ 13 w 506"/>
                <a:gd name="T91" fmla="*/ 24 h 348"/>
                <a:gd name="T92" fmla="*/ 12 w 506"/>
                <a:gd name="T93" fmla="*/ 23 h 348"/>
                <a:gd name="T94" fmla="*/ 10 w 506"/>
                <a:gd name="T95" fmla="*/ 23 h 348"/>
                <a:gd name="T96" fmla="*/ 8 w 506"/>
                <a:gd name="T97" fmla="*/ 23 h 348"/>
                <a:gd name="T98" fmla="*/ 6 w 506"/>
                <a:gd name="T99" fmla="*/ 22 h 348"/>
                <a:gd name="T100" fmla="*/ 5 w 506"/>
                <a:gd name="T101" fmla="*/ 22 h 348"/>
                <a:gd name="T102" fmla="*/ 3 w 506"/>
                <a:gd name="T103" fmla="*/ 22 h 348"/>
                <a:gd name="T104" fmla="*/ 1 w 506"/>
                <a:gd name="T105" fmla="*/ 21 h 348"/>
                <a:gd name="T106" fmla="*/ 0 w 506"/>
                <a:gd name="T107" fmla="*/ 20 h 348"/>
                <a:gd name="T108" fmla="*/ 0 w 506"/>
                <a:gd name="T109" fmla="*/ 20 h 348"/>
                <a:gd name="T110" fmla="*/ 0 w 506"/>
                <a:gd name="T111" fmla="*/ 20 h 348"/>
                <a:gd name="T112" fmla="*/ 0 w 506"/>
                <a:gd name="T113" fmla="*/ 20 h 348"/>
                <a:gd name="T114" fmla="*/ 0 w 506"/>
                <a:gd name="T115" fmla="*/ 20 h 3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06"/>
                <a:gd name="T175" fmla="*/ 0 h 348"/>
                <a:gd name="T176" fmla="*/ 506 w 506"/>
                <a:gd name="T177" fmla="*/ 348 h 3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06" h="348">
                  <a:moveTo>
                    <a:pt x="0" y="183"/>
                  </a:moveTo>
                  <a:lnTo>
                    <a:pt x="2" y="174"/>
                  </a:lnTo>
                  <a:lnTo>
                    <a:pt x="9" y="158"/>
                  </a:lnTo>
                  <a:lnTo>
                    <a:pt x="23" y="138"/>
                  </a:lnTo>
                  <a:lnTo>
                    <a:pt x="43" y="114"/>
                  </a:lnTo>
                  <a:lnTo>
                    <a:pt x="67" y="88"/>
                  </a:lnTo>
                  <a:lnTo>
                    <a:pt x="96" y="59"/>
                  </a:lnTo>
                  <a:lnTo>
                    <a:pt x="128" y="30"/>
                  </a:lnTo>
                  <a:lnTo>
                    <a:pt x="161" y="0"/>
                  </a:lnTo>
                  <a:lnTo>
                    <a:pt x="301" y="0"/>
                  </a:lnTo>
                  <a:lnTo>
                    <a:pt x="307" y="1"/>
                  </a:lnTo>
                  <a:lnTo>
                    <a:pt x="313" y="2"/>
                  </a:lnTo>
                  <a:lnTo>
                    <a:pt x="318" y="5"/>
                  </a:lnTo>
                  <a:lnTo>
                    <a:pt x="323" y="8"/>
                  </a:lnTo>
                  <a:lnTo>
                    <a:pt x="326" y="13"/>
                  </a:lnTo>
                  <a:lnTo>
                    <a:pt x="330" y="18"/>
                  </a:lnTo>
                  <a:lnTo>
                    <a:pt x="331" y="24"/>
                  </a:lnTo>
                  <a:lnTo>
                    <a:pt x="332" y="30"/>
                  </a:lnTo>
                  <a:lnTo>
                    <a:pt x="334" y="38"/>
                  </a:lnTo>
                  <a:lnTo>
                    <a:pt x="336" y="58"/>
                  </a:lnTo>
                  <a:lnTo>
                    <a:pt x="341" y="84"/>
                  </a:lnTo>
                  <a:lnTo>
                    <a:pt x="349" y="117"/>
                  </a:lnTo>
                  <a:lnTo>
                    <a:pt x="361" y="150"/>
                  </a:lnTo>
                  <a:lnTo>
                    <a:pt x="379" y="183"/>
                  </a:lnTo>
                  <a:lnTo>
                    <a:pt x="401" y="213"/>
                  </a:lnTo>
                  <a:lnTo>
                    <a:pt x="431" y="236"/>
                  </a:lnTo>
                  <a:lnTo>
                    <a:pt x="439" y="239"/>
                  </a:lnTo>
                  <a:lnTo>
                    <a:pt x="448" y="243"/>
                  </a:lnTo>
                  <a:lnTo>
                    <a:pt x="455" y="245"/>
                  </a:lnTo>
                  <a:lnTo>
                    <a:pt x="463" y="246"/>
                  </a:lnTo>
                  <a:lnTo>
                    <a:pt x="472" y="246"/>
                  </a:lnTo>
                  <a:lnTo>
                    <a:pt x="480" y="246"/>
                  </a:lnTo>
                  <a:lnTo>
                    <a:pt x="488" y="244"/>
                  </a:lnTo>
                  <a:lnTo>
                    <a:pt x="497" y="242"/>
                  </a:lnTo>
                  <a:lnTo>
                    <a:pt x="506" y="326"/>
                  </a:lnTo>
                  <a:lnTo>
                    <a:pt x="228" y="348"/>
                  </a:lnTo>
                  <a:lnTo>
                    <a:pt x="212" y="218"/>
                  </a:lnTo>
                  <a:lnTo>
                    <a:pt x="198" y="218"/>
                  </a:lnTo>
                  <a:lnTo>
                    <a:pt x="197" y="218"/>
                  </a:lnTo>
                  <a:lnTo>
                    <a:pt x="192" y="218"/>
                  </a:lnTo>
                  <a:lnTo>
                    <a:pt x="185" y="217"/>
                  </a:lnTo>
                  <a:lnTo>
                    <a:pt x="175" y="217"/>
                  </a:lnTo>
                  <a:lnTo>
                    <a:pt x="163" y="215"/>
                  </a:lnTo>
                  <a:lnTo>
                    <a:pt x="150" y="214"/>
                  </a:lnTo>
                  <a:lnTo>
                    <a:pt x="136" y="213"/>
                  </a:lnTo>
                  <a:lnTo>
                    <a:pt x="121" y="212"/>
                  </a:lnTo>
                  <a:lnTo>
                    <a:pt x="105" y="209"/>
                  </a:lnTo>
                  <a:lnTo>
                    <a:pt x="88" y="207"/>
                  </a:lnTo>
                  <a:lnTo>
                    <a:pt x="72" y="205"/>
                  </a:lnTo>
                  <a:lnTo>
                    <a:pt x="56" y="201"/>
                  </a:lnTo>
                  <a:lnTo>
                    <a:pt x="41" y="197"/>
                  </a:lnTo>
                  <a:lnTo>
                    <a:pt x="27" y="194"/>
                  </a:lnTo>
                  <a:lnTo>
                    <a:pt x="13" y="189"/>
                  </a:lnTo>
                  <a:lnTo>
                    <a:pt x="2" y="184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9" name="Freeform 118"/>
            <p:cNvSpPr>
              <a:spLocks/>
            </p:cNvSpPr>
            <p:nvPr/>
          </p:nvSpPr>
          <p:spPr bwMode="auto">
            <a:xfrm>
              <a:off x="4905" y="1404"/>
              <a:ext cx="37" cy="17"/>
            </a:xfrm>
            <a:custGeom>
              <a:avLst/>
              <a:gdLst>
                <a:gd name="T0" fmla="*/ 6 w 109"/>
                <a:gd name="T1" fmla="*/ 0 h 50"/>
                <a:gd name="T2" fmla="*/ 7 w 109"/>
                <a:gd name="T3" fmla="*/ 0 h 50"/>
                <a:gd name="T4" fmla="*/ 7 w 109"/>
                <a:gd name="T5" fmla="*/ 0 h 50"/>
                <a:gd name="T6" fmla="*/ 8 w 109"/>
                <a:gd name="T7" fmla="*/ 0 h 50"/>
                <a:gd name="T8" fmla="*/ 8 w 109"/>
                <a:gd name="T9" fmla="*/ 1 h 50"/>
                <a:gd name="T10" fmla="*/ 8 w 109"/>
                <a:gd name="T11" fmla="*/ 1 h 50"/>
                <a:gd name="T12" fmla="*/ 9 w 109"/>
                <a:gd name="T13" fmla="*/ 1 h 50"/>
                <a:gd name="T14" fmla="*/ 10 w 109"/>
                <a:gd name="T15" fmla="*/ 2 h 50"/>
                <a:gd name="T16" fmla="*/ 11 w 109"/>
                <a:gd name="T17" fmla="*/ 3 h 50"/>
                <a:gd name="T18" fmla="*/ 12 w 109"/>
                <a:gd name="T19" fmla="*/ 4 h 50"/>
                <a:gd name="T20" fmla="*/ 13 w 109"/>
                <a:gd name="T21" fmla="*/ 6 h 50"/>
                <a:gd name="T22" fmla="*/ 11 w 109"/>
                <a:gd name="T23" fmla="*/ 6 h 50"/>
                <a:gd name="T24" fmla="*/ 9 w 109"/>
                <a:gd name="T25" fmla="*/ 5 h 50"/>
                <a:gd name="T26" fmla="*/ 7 w 109"/>
                <a:gd name="T27" fmla="*/ 5 h 50"/>
                <a:gd name="T28" fmla="*/ 6 w 109"/>
                <a:gd name="T29" fmla="*/ 5 h 50"/>
                <a:gd name="T30" fmla="*/ 4 w 109"/>
                <a:gd name="T31" fmla="*/ 5 h 50"/>
                <a:gd name="T32" fmla="*/ 3 w 109"/>
                <a:gd name="T33" fmla="*/ 4 h 50"/>
                <a:gd name="T34" fmla="*/ 1 w 109"/>
                <a:gd name="T35" fmla="*/ 4 h 50"/>
                <a:gd name="T36" fmla="*/ 0 w 109"/>
                <a:gd name="T37" fmla="*/ 4 h 50"/>
                <a:gd name="T38" fmla="*/ 4 w 109"/>
                <a:gd name="T39" fmla="*/ 3 h 50"/>
                <a:gd name="T40" fmla="*/ 4 w 109"/>
                <a:gd name="T41" fmla="*/ 1 h 50"/>
                <a:gd name="T42" fmla="*/ 4 w 109"/>
                <a:gd name="T43" fmla="*/ 1 h 50"/>
                <a:gd name="T44" fmla="*/ 4 w 109"/>
                <a:gd name="T45" fmla="*/ 1 h 50"/>
                <a:gd name="T46" fmla="*/ 5 w 109"/>
                <a:gd name="T47" fmla="*/ 0 h 50"/>
                <a:gd name="T48" fmla="*/ 6 w 109"/>
                <a:gd name="T49" fmla="*/ 0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50"/>
                <a:gd name="T77" fmla="*/ 109 w 109"/>
                <a:gd name="T78" fmla="*/ 50 h 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50">
                  <a:moveTo>
                    <a:pt x="54" y="0"/>
                  </a:moveTo>
                  <a:lnTo>
                    <a:pt x="58" y="0"/>
                  </a:lnTo>
                  <a:lnTo>
                    <a:pt x="63" y="1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75" y="11"/>
                  </a:lnTo>
                  <a:lnTo>
                    <a:pt x="78" y="12"/>
                  </a:lnTo>
                  <a:lnTo>
                    <a:pt x="87" y="20"/>
                  </a:lnTo>
                  <a:lnTo>
                    <a:pt x="94" y="29"/>
                  </a:lnTo>
                  <a:lnTo>
                    <a:pt x="102" y="39"/>
                  </a:lnTo>
                  <a:lnTo>
                    <a:pt x="109" y="50"/>
                  </a:lnTo>
                  <a:lnTo>
                    <a:pt x="95" y="49"/>
                  </a:lnTo>
                  <a:lnTo>
                    <a:pt x="81" y="48"/>
                  </a:lnTo>
                  <a:lnTo>
                    <a:pt x="66" y="45"/>
                  </a:lnTo>
                  <a:lnTo>
                    <a:pt x="52" y="44"/>
                  </a:lnTo>
                  <a:lnTo>
                    <a:pt x="39" y="42"/>
                  </a:lnTo>
                  <a:lnTo>
                    <a:pt x="26" y="39"/>
                  </a:lnTo>
                  <a:lnTo>
                    <a:pt x="13" y="37"/>
                  </a:lnTo>
                  <a:lnTo>
                    <a:pt x="0" y="35"/>
                  </a:lnTo>
                  <a:lnTo>
                    <a:pt x="34" y="23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8" y="7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0" name="Freeform 119"/>
            <p:cNvSpPr>
              <a:spLocks/>
            </p:cNvSpPr>
            <p:nvPr/>
          </p:nvSpPr>
          <p:spPr bwMode="auto">
            <a:xfrm>
              <a:off x="4878" y="1371"/>
              <a:ext cx="29" cy="35"/>
            </a:xfrm>
            <a:custGeom>
              <a:avLst/>
              <a:gdLst>
                <a:gd name="T0" fmla="*/ 1 w 86"/>
                <a:gd name="T1" fmla="*/ 0 h 106"/>
                <a:gd name="T2" fmla="*/ 1 w 86"/>
                <a:gd name="T3" fmla="*/ 0 h 106"/>
                <a:gd name="T4" fmla="*/ 1 w 86"/>
                <a:gd name="T5" fmla="*/ 0 h 106"/>
                <a:gd name="T6" fmla="*/ 2 w 86"/>
                <a:gd name="T7" fmla="*/ 0 h 106"/>
                <a:gd name="T8" fmla="*/ 2 w 86"/>
                <a:gd name="T9" fmla="*/ 0 h 106"/>
                <a:gd name="T10" fmla="*/ 10 w 86"/>
                <a:gd name="T11" fmla="*/ 10 h 106"/>
                <a:gd name="T12" fmla="*/ 9 w 86"/>
                <a:gd name="T13" fmla="*/ 10 h 106"/>
                <a:gd name="T14" fmla="*/ 9 w 86"/>
                <a:gd name="T15" fmla="*/ 11 h 106"/>
                <a:gd name="T16" fmla="*/ 9 w 86"/>
                <a:gd name="T17" fmla="*/ 11 h 106"/>
                <a:gd name="T18" fmla="*/ 9 w 86"/>
                <a:gd name="T19" fmla="*/ 11 h 106"/>
                <a:gd name="T20" fmla="*/ 7 w 86"/>
                <a:gd name="T21" fmla="*/ 12 h 106"/>
                <a:gd name="T22" fmla="*/ 0 w 86"/>
                <a:gd name="T23" fmla="*/ 2 h 106"/>
                <a:gd name="T24" fmla="*/ 0 w 86"/>
                <a:gd name="T25" fmla="*/ 2 h 106"/>
                <a:gd name="T26" fmla="*/ 0 w 86"/>
                <a:gd name="T27" fmla="*/ 1 h 106"/>
                <a:gd name="T28" fmla="*/ 0 w 86"/>
                <a:gd name="T29" fmla="*/ 1 h 106"/>
                <a:gd name="T30" fmla="*/ 1 w 86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06"/>
                <a:gd name="T50" fmla="*/ 86 w 86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06">
                  <a:moveTo>
                    <a:pt x="5" y="4"/>
                  </a:move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86" y="93"/>
                  </a:lnTo>
                  <a:lnTo>
                    <a:pt x="84" y="94"/>
                  </a:lnTo>
                  <a:lnTo>
                    <a:pt x="83" y="96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66" y="10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1" name="Freeform 120"/>
            <p:cNvSpPr>
              <a:spLocks/>
            </p:cNvSpPr>
            <p:nvPr/>
          </p:nvSpPr>
          <p:spPr bwMode="auto">
            <a:xfrm>
              <a:off x="4617" y="1382"/>
              <a:ext cx="226" cy="62"/>
            </a:xfrm>
            <a:custGeom>
              <a:avLst/>
              <a:gdLst>
                <a:gd name="T0" fmla="*/ 75 w 678"/>
                <a:gd name="T1" fmla="*/ 2 h 188"/>
                <a:gd name="T2" fmla="*/ 69 w 678"/>
                <a:gd name="T3" fmla="*/ 3 h 188"/>
                <a:gd name="T4" fmla="*/ 64 w 678"/>
                <a:gd name="T5" fmla="*/ 4 h 188"/>
                <a:gd name="T6" fmla="*/ 58 w 678"/>
                <a:gd name="T7" fmla="*/ 4 h 188"/>
                <a:gd name="T8" fmla="*/ 52 w 678"/>
                <a:gd name="T9" fmla="*/ 5 h 188"/>
                <a:gd name="T10" fmla="*/ 47 w 678"/>
                <a:gd name="T11" fmla="*/ 6 h 188"/>
                <a:gd name="T12" fmla="*/ 42 w 678"/>
                <a:gd name="T13" fmla="*/ 7 h 188"/>
                <a:gd name="T14" fmla="*/ 37 w 678"/>
                <a:gd name="T15" fmla="*/ 8 h 188"/>
                <a:gd name="T16" fmla="*/ 32 w 678"/>
                <a:gd name="T17" fmla="*/ 9 h 188"/>
                <a:gd name="T18" fmla="*/ 27 w 678"/>
                <a:gd name="T19" fmla="*/ 11 h 188"/>
                <a:gd name="T20" fmla="*/ 23 w 678"/>
                <a:gd name="T21" fmla="*/ 12 h 188"/>
                <a:gd name="T22" fmla="*/ 19 w 678"/>
                <a:gd name="T23" fmla="*/ 13 h 188"/>
                <a:gd name="T24" fmla="*/ 15 w 678"/>
                <a:gd name="T25" fmla="*/ 15 h 188"/>
                <a:gd name="T26" fmla="*/ 11 w 678"/>
                <a:gd name="T27" fmla="*/ 16 h 188"/>
                <a:gd name="T28" fmla="*/ 7 w 678"/>
                <a:gd name="T29" fmla="*/ 17 h 188"/>
                <a:gd name="T30" fmla="*/ 3 w 678"/>
                <a:gd name="T31" fmla="*/ 19 h 188"/>
                <a:gd name="T32" fmla="*/ 0 w 678"/>
                <a:gd name="T33" fmla="*/ 20 h 188"/>
                <a:gd name="T34" fmla="*/ 3 w 678"/>
                <a:gd name="T35" fmla="*/ 19 h 188"/>
                <a:gd name="T36" fmla="*/ 7 w 678"/>
                <a:gd name="T37" fmla="*/ 17 h 188"/>
                <a:gd name="T38" fmla="*/ 10 w 678"/>
                <a:gd name="T39" fmla="*/ 15 h 188"/>
                <a:gd name="T40" fmla="*/ 14 w 678"/>
                <a:gd name="T41" fmla="*/ 14 h 188"/>
                <a:gd name="T42" fmla="*/ 18 w 678"/>
                <a:gd name="T43" fmla="*/ 12 h 188"/>
                <a:gd name="T44" fmla="*/ 23 w 678"/>
                <a:gd name="T45" fmla="*/ 11 h 188"/>
                <a:gd name="T46" fmla="*/ 27 w 678"/>
                <a:gd name="T47" fmla="*/ 9 h 188"/>
                <a:gd name="T48" fmla="*/ 32 w 678"/>
                <a:gd name="T49" fmla="*/ 8 h 188"/>
                <a:gd name="T50" fmla="*/ 37 w 678"/>
                <a:gd name="T51" fmla="*/ 7 h 188"/>
                <a:gd name="T52" fmla="*/ 42 w 678"/>
                <a:gd name="T53" fmla="*/ 5 h 188"/>
                <a:gd name="T54" fmla="*/ 47 w 678"/>
                <a:gd name="T55" fmla="*/ 4 h 188"/>
                <a:gd name="T56" fmla="*/ 52 w 678"/>
                <a:gd name="T57" fmla="*/ 3 h 188"/>
                <a:gd name="T58" fmla="*/ 58 w 678"/>
                <a:gd name="T59" fmla="*/ 2 h 188"/>
                <a:gd name="T60" fmla="*/ 64 w 678"/>
                <a:gd name="T61" fmla="*/ 1 h 188"/>
                <a:gd name="T62" fmla="*/ 69 w 678"/>
                <a:gd name="T63" fmla="*/ 1 h 188"/>
                <a:gd name="T64" fmla="*/ 75 w 678"/>
                <a:gd name="T65" fmla="*/ 0 h 188"/>
                <a:gd name="T66" fmla="*/ 75 w 678"/>
                <a:gd name="T67" fmla="*/ 1 h 188"/>
                <a:gd name="T68" fmla="*/ 75 w 678"/>
                <a:gd name="T69" fmla="*/ 1 h 188"/>
                <a:gd name="T70" fmla="*/ 75 w 678"/>
                <a:gd name="T71" fmla="*/ 2 h 188"/>
                <a:gd name="T72" fmla="*/ 75 w 678"/>
                <a:gd name="T73" fmla="*/ 2 h 1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8"/>
                <a:gd name="T112" fmla="*/ 0 h 188"/>
                <a:gd name="T113" fmla="*/ 678 w 678"/>
                <a:gd name="T114" fmla="*/ 188 h 1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8" h="188">
                  <a:moveTo>
                    <a:pt x="678" y="19"/>
                  </a:moveTo>
                  <a:lnTo>
                    <a:pt x="624" y="25"/>
                  </a:lnTo>
                  <a:lnTo>
                    <a:pt x="572" y="32"/>
                  </a:lnTo>
                  <a:lnTo>
                    <a:pt x="522" y="40"/>
                  </a:lnTo>
                  <a:lnTo>
                    <a:pt x="472" y="48"/>
                  </a:lnTo>
                  <a:lnTo>
                    <a:pt x="425" y="56"/>
                  </a:lnTo>
                  <a:lnTo>
                    <a:pt x="378" y="66"/>
                  </a:lnTo>
                  <a:lnTo>
                    <a:pt x="333" y="75"/>
                  </a:lnTo>
                  <a:lnTo>
                    <a:pt x="289" y="86"/>
                  </a:lnTo>
                  <a:lnTo>
                    <a:pt x="247" y="97"/>
                  </a:lnTo>
                  <a:lnTo>
                    <a:pt x="207" y="107"/>
                  </a:lnTo>
                  <a:lnTo>
                    <a:pt x="169" y="121"/>
                  </a:lnTo>
                  <a:lnTo>
                    <a:pt x="131" y="133"/>
                  </a:lnTo>
                  <a:lnTo>
                    <a:pt x="96" y="146"/>
                  </a:lnTo>
                  <a:lnTo>
                    <a:pt x="62" y="160"/>
                  </a:lnTo>
                  <a:lnTo>
                    <a:pt x="30" y="174"/>
                  </a:lnTo>
                  <a:lnTo>
                    <a:pt x="0" y="188"/>
                  </a:lnTo>
                  <a:lnTo>
                    <a:pt x="30" y="172"/>
                  </a:lnTo>
                  <a:lnTo>
                    <a:pt x="60" y="155"/>
                  </a:lnTo>
                  <a:lnTo>
                    <a:pt x="94" y="140"/>
                  </a:lnTo>
                  <a:lnTo>
                    <a:pt x="129" y="125"/>
                  </a:lnTo>
                  <a:lnTo>
                    <a:pt x="166" y="111"/>
                  </a:lnTo>
                  <a:lnTo>
                    <a:pt x="204" y="97"/>
                  </a:lnTo>
                  <a:lnTo>
                    <a:pt x="245" y="85"/>
                  </a:lnTo>
                  <a:lnTo>
                    <a:pt x="288" y="72"/>
                  </a:lnTo>
                  <a:lnTo>
                    <a:pt x="332" y="61"/>
                  </a:lnTo>
                  <a:lnTo>
                    <a:pt x="377" y="49"/>
                  </a:lnTo>
                  <a:lnTo>
                    <a:pt x="423" y="40"/>
                  </a:lnTo>
                  <a:lnTo>
                    <a:pt x="471" y="30"/>
                  </a:lnTo>
                  <a:lnTo>
                    <a:pt x="521" y="22"/>
                  </a:lnTo>
                  <a:lnTo>
                    <a:pt x="572" y="13"/>
                  </a:lnTo>
                  <a:lnTo>
                    <a:pt x="623" y="6"/>
                  </a:lnTo>
                  <a:lnTo>
                    <a:pt x="677" y="0"/>
                  </a:lnTo>
                  <a:lnTo>
                    <a:pt x="677" y="5"/>
                  </a:lnTo>
                  <a:lnTo>
                    <a:pt x="677" y="10"/>
                  </a:lnTo>
                  <a:lnTo>
                    <a:pt x="677" y="15"/>
                  </a:lnTo>
                  <a:lnTo>
                    <a:pt x="67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2" name="Freeform 121"/>
            <p:cNvSpPr>
              <a:spLocks/>
            </p:cNvSpPr>
            <p:nvPr/>
          </p:nvSpPr>
          <p:spPr bwMode="auto">
            <a:xfrm>
              <a:off x="4647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9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60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3" y="641"/>
                  </a:lnTo>
                  <a:lnTo>
                    <a:pt x="306" y="640"/>
                  </a:lnTo>
                  <a:lnTo>
                    <a:pt x="291" y="637"/>
                  </a:lnTo>
                  <a:lnTo>
                    <a:pt x="275" y="635"/>
                  </a:lnTo>
                  <a:lnTo>
                    <a:pt x="260" y="632"/>
                  </a:lnTo>
                  <a:lnTo>
                    <a:pt x="244" y="627"/>
                  </a:lnTo>
                  <a:lnTo>
                    <a:pt x="229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5" y="603"/>
                  </a:lnTo>
                  <a:lnTo>
                    <a:pt x="172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5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10" y="384"/>
                  </a:lnTo>
                  <a:lnTo>
                    <a:pt x="4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3" y="258"/>
                  </a:lnTo>
                  <a:lnTo>
                    <a:pt x="9" y="228"/>
                  </a:lnTo>
                  <a:lnTo>
                    <a:pt x="18" y="198"/>
                  </a:lnTo>
                  <a:lnTo>
                    <a:pt x="29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4" y="73"/>
                  </a:lnTo>
                  <a:lnTo>
                    <a:pt x="116" y="63"/>
                  </a:lnTo>
                  <a:lnTo>
                    <a:pt x="127" y="54"/>
                  </a:lnTo>
                  <a:lnTo>
                    <a:pt x="141" y="46"/>
                  </a:lnTo>
                  <a:lnTo>
                    <a:pt x="154" y="38"/>
                  </a:lnTo>
                  <a:lnTo>
                    <a:pt x="167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10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5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2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3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1" y="258"/>
                  </a:lnTo>
                  <a:lnTo>
                    <a:pt x="637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7" y="385"/>
                  </a:lnTo>
                  <a:lnTo>
                    <a:pt x="631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7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1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3" name="Freeform 122"/>
            <p:cNvSpPr>
              <a:spLocks/>
            </p:cNvSpPr>
            <p:nvPr/>
          </p:nvSpPr>
          <p:spPr bwMode="auto">
            <a:xfrm>
              <a:off x="5079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8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59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2" y="641"/>
                  </a:lnTo>
                  <a:lnTo>
                    <a:pt x="306" y="640"/>
                  </a:lnTo>
                  <a:lnTo>
                    <a:pt x="290" y="637"/>
                  </a:lnTo>
                  <a:lnTo>
                    <a:pt x="275" y="635"/>
                  </a:lnTo>
                  <a:lnTo>
                    <a:pt x="259" y="632"/>
                  </a:lnTo>
                  <a:lnTo>
                    <a:pt x="244" y="627"/>
                  </a:lnTo>
                  <a:lnTo>
                    <a:pt x="228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4" y="603"/>
                  </a:lnTo>
                  <a:lnTo>
                    <a:pt x="171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6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9" y="384"/>
                  </a:lnTo>
                  <a:lnTo>
                    <a:pt x="3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2" y="258"/>
                  </a:lnTo>
                  <a:lnTo>
                    <a:pt x="8" y="228"/>
                  </a:lnTo>
                  <a:lnTo>
                    <a:pt x="18" y="198"/>
                  </a:lnTo>
                  <a:lnTo>
                    <a:pt x="28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3" y="73"/>
                  </a:lnTo>
                  <a:lnTo>
                    <a:pt x="115" y="63"/>
                  </a:lnTo>
                  <a:lnTo>
                    <a:pt x="127" y="54"/>
                  </a:lnTo>
                  <a:lnTo>
                    <a:pt x="140" y="46"/>
                  </a:lnTo>
                  <a:lnTo>
                    <a:pt x="153" y="38"/>
                  </a:lnTo>
                  <a:lnTo>
                    <a:pt x="166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09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4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1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2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0" y="258"/>
                  </a:lnTo>
                  <a:lnTo>
                    <a:pt x="636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6" y="385"/>
                  </a:lnTo>
                  <a:lnTo>
                    <a:pt x="630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6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0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56" name="Freeform 123"/>
            <p:cNvSpPr>
              <a:spLocks/>
            </p:cNvSpPr>
            <p:nvPr/>
          </p:nvSpPr>
          <p:spPr bwMode="auto">
            <a:xfrm>
              <a:off x="4574" y="1399"/>
              <a:ext cx="769" cy="210"/>
            </a:xfrm>
            <a:custGeom>
              <a:avLst/>
              <a:gdLst/>
              <a:ahLst/>
              <a:cxnLst>
                <a:cxn ang="0">
                  <a:pos x="2302" y="456"/>
                </a:cxn>
                <a:cxn ang="0">
                  <a:pos x="2264" y="548"/>
                </a:cxn>
                <a:cxn ang="0">
                  <a:pos x="2227" y="576"/>
                </a:cxn>
                <a:cxn ang="0">
                  <a:pos x="2194" y="593"/>
                </a:cxn>
                <a:cxn ang="0">
                  <a:pos x="2188" y="548"/>
                </a:cxn>
                <a:cxn ang="0">
                  <a:pos x="2167" y="430"/>
                </a:cxn>
                <a:cxn ang="0">
                  <a:pos x="2095" y="310"/>
                </a:cxn>
                <a:cxn ang="0">
                  <a:pos x="2030" y="249"/>
                </a:cxn>
                <a:cxn ang="0">
                  <a:pos x="1969" y="214"/>
                </a:cxn>
                <a:cxn ang="0">
                  <a:pos x="1904" y="191"/>
                </a:cxn>
                <a:cxn ang="0">
                  <a:pos x="1835" y="180"/>
                </a:cxn>
                <a:cxn ang="0">
                  <a:pos x="1713" y="196"/>
                </a:cxn>
                <a:cxn ang="0">
                  <a:pos x="1598" y="261"/>
                </a:cxn>
                <a:cxn ang="0">
                  <a:pos x="1517" y="365"/>
                </a:cxn>
                <a:cxn ang="0">
                  <a:pos x="1484" y="497"/>
                </a:cxn>
                <a:cxn ang="0">
                  <a:pos x="1497" y="608"/>
                </a:cxn>
                <a:cxn ang="0">
                  <a:pos x="1446" y="629"/>
                </a:cxn>
                <a:cxn ang="0">
                  <a:pos x="1367" y="626"/>
                </a:cxn>
                <a:cxn ang="0">
                  <a:pos x="1286" y="623"/>
                </a:cxn>
                <a:cxn ang="0">
                  <a:pos x="1203" y="622"/>
                </a:cxn>
                <a:cxn ang="0">
                  <a:pos x="1124" y="622"/>
                </a:cxn>
                <a:cxn ang="0">
                  <a:pos x="1049" y="623"/>
                </a:cxn>
                <a:cxn ang="0">
                  <a:pos x="976" y="624"/>
                </a:cxn>
                <a:cxn ang="0">
                  <a:pos x="902" y="627"/>
                </a:cxn>
                <a:cxn ang="0">
                  <a:pos x="892" y="556"/>
                </a:cxn>
                <a:cxn ang="0">
                  <a:pos x="871" y="430"/>
                </a:cxn>
                <a:cxn ang="0">
                  <a:pos x="800" y="310"/>
                </a:cxn>
                <a:cxn ang="0">
                  <a:pos x="733" y="249"/>
                </a:cxn>
                <a:cxn ang="0">
                  <a:pos x="672" y="214"/>
                </a:cxn>
                <a:cxn ang="0">
                  <a:pos x="608" y="191"/>
                </a:cxn>
                <a:cxn ang="0">
                  <a:pos x="539" y="180"/>
                </a:cxn>
                <a:cxn ang="0">
                  <a:pos x="418" y="196"/>
                </a:cxn>
                <a:cxn ang="0">
                  <a:pos x="302" y="261"/>
                </a:cxn>
                <a:cxn ang="0">
                  <a:pos x="221" y="365"/>
                </a:cxn>
                <a:cxn ang="0">
                  <a:pos x="188" y="497"/>
                </a:cxn>
                <a:cxn ang="0">
                  <a:pos x="194" y="578"/>
                </a:cxn>
                <a:cxn ang="0">
                  <a:pos x="136" y="571"/>
                </a:cxn>
                <a:cxn ang="0">
                  <a:pos x="69" y="531"/>
                </a:cxn>
                <a:cxn ang="0">
                  <a:pos x="29" y="480"/>
                </a:cxn>
                <a:cxn ang="0">
                  <a:pos x="5" y="390"/>
                </a:cxn>
                <a:cxn ang="0">
                  <a:pos x="2" y="287"/>
                </a:cxn>
                <a:cxn ang="0">
                  <a:pos x="29" y="242"/>
                </a:cxn>
                <a:cxn ang="0">
                  <a:pos x="89" y="198"/>
                </a:cxn>
                <a:cxn ang="0">
                  <a:pos x="167" y="156"/>
                </a:cxn>
                <a:cxn ang="0">
                  <a:pos x="257" y="118"/>
                </a:cxn>
                <a:cxn ang="0">
                  <a:pos x="363" y="84"/>
                </a:cxn>
                <a:cxn ang="0">
                  <a:pos x="480" y="54"/>
                </a:cxn>
                <a:cxn ang="0">
                  <a:pos x="608" y="29"/>
                </a:cxn>
                <a:cxn ang="0">
                  <a:pos x="747" y="9"/>
                </a:cxn>
                <a:cxn ang="0">
                  <a:pos x="828" y="11"/>
                </a:cxn>
                <a:cxn ang="0">
                  <a:pos x="852" y="31"/>
                </a:cxn>
                <a:cxn ang="0">
                  <a:pos x="934" y="68"/>
                </a:cxn>
                <a:cxn ang="0">
                  <a:pos x="1115" y="99"/>
                </a:cxn>
                <a:cxn ang="0">
                  <a:pos x="1320" y="99"/>
                </a:cxn>
                <a:cxn ang="0">
                  <a:pos x="1498" y="68"/>
                </a:cxn>
                <a:cxn ang="0">
                  <a:pos x="1580" y="28"/>
                </a:cxn>
                <a:cxn ang="0">
                  <a:pos x="1653" y="23"/>
                </a:cxn>
                <a:cxn ang="0">
                  <a:pos x="1859" y="67"/>
                </a:cxn>
                <a:cxn ang="0">
                  <a:pos x="2045" y="127"/>
                </a:cxn>
                <a:cxn ang="0">
                  <a:pos x="2202" y="198"/>
                </a:cxn>
                <a:cxn ang="0">
                  <a:pos x="2295" y="253"/>
                </a:cxn>
                <a:cxn ang="0">
                  <a:pos x="2311" y="358"/>
                </a:cxn>
              </a:cxnLst>
              <a:rect l="0" t="0" r="r" b="b"/>
              <a:pathLst>
                <a:path w="2311" h="632">
                  <a:moveTo>
                    <a:pt x="2311" y="358"/>
                  </a:moveTo>
                  <a:lnTo>
                    <a:pt x="2309" y="392"/>
                  </a:lnTo>
                  <a:lnTo>
                    <a:pt x="2307" y="425"/>
                  </a:lnTo>
                  <a:lnTo>
                    <a:pt x="2302" y="456"/>
                  </a:lnTo>
                  <a:lnTo>
                    <a:pt x="2295" y="484"/>
                  </a:lnTo>
                  <a:lnTo>
                    <a:pt x="2287" y="510"/>
                  </a:lnTo>
                  <a:lnTo>
                    <a:pt x="2276" y="531"/>
                  </a:lnTo>
                  <a:lnTo>
                    <a:pt x="2264" y="548"/>
                  </a:lnTo>
                  <a:lnTo>
                    <a:pt x="2251" y="561"/>
                  </a:lnTo>
                  <a:lnTo>
                    <a:pt x="2244" y="566"/>
                  </a:lnTo>
                  <a:lnTo>
                    <a:pt x="2236" y="571"/>
                  </a:lnTo>
                  <a:lnTo>
                    <a:pt x="2227" y="576"/>
                  </a:lnTo>
                  <a:lnTo>
                    <a:pt x="2220" y="580"/>
                  </a:lnTo>
                  <a:lnTo>
                    <a:pt x="2211" y="584"/>
                  </a:lnTo>
                  <a:lnTo>
                    <a:pt x="2202" y="589"/>
                  </a:lnTo>
                  <a:lnTo>
                    <a:pt x="2194" y="593"/>
                  </a:lnTo>
                  <a:lnTo>
                    <a:pt x="2185" y="597"/>
                  </a:lnTo>
                  <a:lnTo>
                    <a:pt x="2187" y="580"/>
                  </a:lnTo>
                  <a:lnTo>
                    <a:pt x="2188" y="565"/>
                  </a:lnTo>
                  <a:lnTo>
                    <a:pt x="2188" y="548"/>
                  </a:lnTo>
                  <a:lnTo>
                    <a:pt x="2187" y="533"/>
                  </a:lnTo>
                  <a:lnTo>
                    <a:pt x="2183" y="498"/>
                  </a:lnTo>
                  <a:lnTo>
                    <a:pt x="2176" y="464"/>
                  </a:lnTo>
                  <a:lnTo>
                    <a:pt x="2167" y="430"/>
                  </a:lnTo>
                  <a:lnTo>
                    <a:pt x="2154" y="398"/>
                  </a:lnTo>
                  <a:lnTo>
                    <a:pt x="2137" y="367"/>
                  </a:lnTo>
                  <a:lnTo>
                    <a:pt x="2118" y="337"/>
                  </a:lnTo>
                  <a:lnTo>
                    <a:pt x="2095" y="310"/>
                  </a:lnTo>
                  <a:lnTo>
                    <a:pt x="2070" y="284"/>
                  </a:lnTo>
                  <a:lnTo>
                    <a:pt x="2057" y="272"/>
                  </a:lnTo>
                  <a:lnTo>
                    <a:pt x="2043" y="260"/>
                  </a:lnTo>
                  <a:lnTo>
                    <a:pt x="2030" y="249"/>
                  </a:lnTo>
                  <a:lnTo>
                    <a:pt x="2014" y="240"/>
                  </a:lnTo>
                  <a:lnTo>
                    <a:pt x="2000" y="230"/>
                  </a:lnTo>
                  <a:lnTo>
                    <a:pt x="1985" y="222"/>
                  </a:lnTo>
                  <a:lnTo>
                    <a:pt x="1969" y="214"/>
                  </a:lnTo>
                  <a:lnTo>
                    <a:pt x="1953" y="206"/>
                  </a:lnTo>
                  <a:lnTo>
                    <a:pt x="1937" y="200"/>
                  </a:lnTo>
                  <a:lnTo>
                    <a:pt x="1920" y="196"/>
                  </a:lnTo>
                  <a:lnTo>
                    <a:pt x="1904" y="191"/>
                  </a:lnTo>
                  <a:lnTo>
                    <a:pt x="1886" y="187"/>
                  </a:lnTo>
                  <a:lnTo>
                    <a:pt x="1869" y="184"/>
                  </a:lnTo>
                  <a:lnTo>
                    <a:pt x="1851" y="181"/>
                  </a:lnTo>
                  <a:lnTo>
                    <a:pt x="1835" y="180"/>
                  </a:lnTo>
                  <a:lnTo>
                    <a:pt x="1817" y="180"/>
                  </a:lnTo>
                  <a:lnTo>
                    <a:pt x="1781" y="183"/>
                  </a:lnTo>
                  <a:lnTo>
                    <a:pt x="1747" y="187"/>
                  </a:lnTo>
                  <a:lnTo>
                    <a:pt x="1713" y="196"/>
                  </a:lnTo>
                  <a:lnTo>
                    <a:pt x="1681" y="208"/>
                  </a:lnTo>
                  <a:lnTo>
                    <a:pt x="1652" y="223"/>
                  </a:lnTo>
                  <a:lnTo>
                    <a:pt x="1623" y="241"/>
                  </a:lnTo>
                  <a:lnTo>
                    <a:pt x="1598" y="261"/>
                  </a:lnTo>
                  <a:lnTo>
                    <a:pt x="1574" y="284"/>
                  </a:lnTo>
                  <a:lnTo>
                    <a:pt x="1553" y="309"/>
                  </a:lnTo>
                  <a:lnTo>
                    <a:pt x="1534" y="336"/>
                  </a:lnTo>
                  <a:lnTo>
                    <a:pt x="1517" y="365"/>
                  </a:lnTo>
                  <a:lnTo>
                    <a:pt x="1504" y="396"/>
                  </a:lnTo>
                  <a:lnTo>
                    <a:pt x="1494" y="428"/>
                  </a:lnTo>
                  <a:lnTo>
                    <a:pt x="1487" y="461"/>
                  </a:lnTo>
                  <a:lnTo>
                    <a:pt x="1484" y="497"/>
                  </a:lnTo>
                  <a:lnTo>
                    <a:pt x="1484" y="533"/>
                  </a:lnTo>
                  <a:lnTo>
                    <a:pt x="1486" y="558"/>
                  </a:lnTo>
                  <a:lnTo>
                    <a:pt x="1491" y="583"/>
                  </a:lnTo>
                  <a:lnTo>
                    <a:pt x="1497" y="608"/>
                  </a:lnTo>
                  <a:lnTo>
                    <a:pt x="1504" y="632"/>
                  </a:lnTo>
                  <a:lnTo>
                    <a:pt x="1485" y="630"/>
                  </a:lnTo>
                  <a:lnTo>
                    <a:pt x="1466" y="630"/>
                  </a:lnTo>
                  <a:lnTo>
                    <a:pt x="1446" y="629"/>
                  </a:lnTo>
                  <a:lnTo>
                    <a:pt x="1427" y="628"/>
                  </a:lnTo>
                  <a:lnTo>
                    <a:pt x="1406" y="627"/>
                  </a:lnTo>
                  <a:lnTo>
                    <a:pt x="1386" y="627"/>
                  </a:lnTo>
                  <a:lnTo>
                    <a:pt x="1367" y="626"/>
                  </a:lnTo>
                  <a:lnTo>
                    <a:pt x="1347" y="624"/>
                  </a:lnTo>
                  <a:lnTo>
                    <a:pt x="1327" y="624"/>
                  </a:lnTo>
                  <a:lnTo>
                    <a:pt x="1306" y="623"/>
                  </a:lnTo>
                  <a:lnTo>
                    <a:pt x="1286" y="623"/>
                  </a:lnTo>
                  <a:lnTo>
                    <a:pt x="1265" y="623"/>
                  </a:lnTo>
                  <a:lnTo>
                    <a:pt x="1245" y="622"/>
                  </a:lnTo>
                  <a:lnTo>
                    <a:pt x="1224" y="622"/>
                  </a:lnTo>
                  <a:lnTo>
                    <a:pt x="1203" y="622"/>
                  </a:lnTo>
                  <a:lnTo>
                    <a:pt x="1183" y="622"/>
                  </a:lnTo>
                  <a:lnTo>
                    <a:pt x="1164" y="622"/>
                  </a:lnTo>
                  <a:lnTo>
                    <a:pt x="1145" y="622"/>
                  </a:lnTo>
                  <a:lnTo>
                    <a:pt x="1124" y="622"/>
                  </a:lnTo>
                  <a:lnTo>
                    <a:pt x="1105" y="622"/>
                  </a:lnTo>
                  <a:lnTo>
                    <a:pt x="1088" y="623"/>
                  </a:lnTo>
                  <a:lnTo>
                    <a:pt x="1069" y="623"/>
                  </a:lnTo>
                  <a:lnTo>
                    <a:pt x="1049" y="623"/>
                  </a:lnTo>
                  <a:lnTo>
                    <a:pt x="1030" y="623"/>
                  </a:lnTo>
                  <a:lnTo>
                    <a:pt x="1013" y="624"/>
                  </a:lnTo>
                  <a:lnTo>
                    <a:pt x="994" y="624"/>
                  </a:lnTo>
                  <a:lnTo>
                    <a:pt x="976" y="624"/>
                  </a:lnTo>
                  <a:lnTo>
                    <a:pt x="957" y="626"/>
                  </a:lnTo>
                  <a:lnTo>
                    <a:pt x="939" y="626"/>
                  </a:lnTo>
                  <a:lnTo>
                    <a:pt x="920" y="626"/>
                  </a:lnTo>
                  <a:lnTo>
                    <a:pt x="902" y="627"/>
                  </a:lnTo>
                  <a:lnTo>
                    <a:pt x="884" y="627"/>
                  </a:lnTo>
                  <a:lnTo>
                    <a:pt x="888" y="604"/>
                  </a:lnTo>
                  <a:lnTo>
                    <a:pt x="891" y="580"/>
                  </a:lnTo>
                  <a:lnTo>
                    <a:pt x="892" y="556"/>
                  </a:lnTo>
                  <a:lnTo>
                    <a:pt x="891" y="533"/>
                  </a:lnTo>
                  <a:lnTo>
                    <a:pt x="888" y="498"/>
                  </a:lnTo>
                  <a:lnTo>
                    <a:pt x="881" y="464"/>
                  </a:lnTo>
                  <a:lnTo>
                    <a:pt x="871" y="430"/>
                  </a:lnTo>
                  <a:lnTo>
                    <a:pt x="858" y="398"/>
                  </a:lnTo>
                  <a:lnTo>
                    <a:pt x="841" y="367"/>
                  </a:lnTo>
                  <a:lnTo>
                    <a:pt x="822" y="337"/>
                  </a:lnTo>
                  <a:lnTo>
                    <a:pt x="800" y="310"/>
                  </a:lnTo>
                  <a:lnTo>
                    <a:pt x="775" y="284"/>
                  </a:lnTo>
                  <a:lnTo>
                    <a:pt x="762" y="272"/>
                  </a:lnTo>
                  <a:lnTo>
                    <a:pt x="747" y="260"/>
                  </a:lnTo>
                  <a:lnTo>
                    <a:pt x="733" y="249"/>
                  </a:lnTo>
                  <a:lnTo>
                    <a:pt x="719" y="240"/>
                  </a:lnTo>
                  <a:lnTo>
                    <a:pt x="703" y="230"/>
                  </a:lnTo>
                  <a:lnTo>
                    <a:pt x="689" y="222"/>
                  </a:lnTo>
                  <a:lnTo>
                    <a:pt x="672" y="214"/>
                  </a:lnTo>
                  <a:lnTo>
                    <a:pt x="657" y="206"/>
                  </a:lnTo>
                  <a:lnTo>
                    <a:pt x="640" y="200"/>
                  </a:lnTo>
                  <a:lnTo>
                    <a:pt x="625" y="196"/>
                  </a:lnTo>
                  <a:lnTo>
                    <a:pt x="608" y="191"/>
                  </a:lnTo>
                  <a:lnTo>
                    <a:pt x="590" y="187"/>
                  </a:lnTo>
                  <a:lnTo>
                    <a:pt x="574" y="184"/>
                  </a:lnTo>
                  <a:lnTo>
                    <a:pt x="556" y="181"/>
                  </a:lnTo>
                  <a:lnTo>
                    <a:pt x="539" y="180"/>
                  </a:lnTo>
                  <a:lnTo>
                    <a:pt x="521" y="180"/>
                  </a:lnTo>
                  <a:lnTo>
                    <a:pt x="486" y="183"/>
                  </a:lnTo>
                  <a:lnTo>
                    <a:pt x="451" y="187"/>
                  </a:lnTo>
                  <a:lnTo>
                    <a:pt x="418" y="196"/>
                  </a:lnTo>
                  <a:lnTo>
                    <a:pt x="386" y="208"/>
                  </a:lnTo>
                  <a:lnTo>
                    <a:pt x="356" y="223"/>
                  </a:lnTo>
                  <a:lnTo>
                    <a:pt x="327" y="241"/>
                  </a:lnTo>
                  <a:lnTo>
                    <a:pt x="302" y="261"/>
                  </a:lnTo>
                  <a:lnTo>
                    <a:pt x="278" y="284"/>
                  </a:lnTo>
                  <a:lnTo>
                    <a:pt x="257" y="309"/>
                  </a:lnTo>
                  <a:lnTo>
                    <a:pt x="238" y="336"/>
                  </a:lnTo>
                  <a:lnTo>
                    <a:pt x="221" y="365"/>
                  </a:lnTo>
                  <a:lnTo>
                    <a:pt x="208" y="396"/>
                  </a:lnTo>
                  <a:lnTo>
                    <a:pt x="199" y="428"/>
                  </a:lnTo>
                  <a:lnTo>
                    <a:pt x="192" y="461"/>
                  </a:lnTo>
                  <a:lnTo>
                    <a:pt x="188" y="497"/>
                  </a:lnTo>
                  <a:lnTo>
                    <a:pt x="188" y="533"/>
                  </a:lnTo>
                  <a:lnTo>
                    <a:pt x="189" y="548"/>
                  </a:lnTo>
                  <a:lnTo>
                    <a:pt x="192" y="562"/>
                  </a:lnTo>
                  <a:lnTo>
                    <a:pt x="194" y="578"/>
                  </a:lnTo>
                  <a:lnTo>
                    <a:pt x="198" y="593"/>
                  </a:lnTo>
                  <a:lnTo>
                    <a:pt x="176" y="586"/>
                  </a:lnTo>
                  <a:lnTo>
                    <a:pt x="155" y="579"/>
                  </a:lnTo>
                  <a:lnTo>
                    <a:pt x="136" y="571"/>
                  </a:lnTo>
                  <a:lnTo>
                    <a:pt x="118" y="562"/>
                  </a:lnTo>
                  <a:lnTo>
                    <a:pt x="100" y="553"/>
                  </a:lnTo>
                  <a:lnTo>
                    <a:pt x="83" y="542"/>
                  </a:lnTo>
                  <a:lnTo>
                    <a:pt x="69" y="531"/>
                  </a:lnTo>
                  <a:lnTo>
                    <a:pt x="55" y="521"/>
                  </a:lnTo>
                  <a:lnTo>
                    <a:pt x="45" y="511"/>
                  </a:lnTo>
                  <a:lnTo>
                    <a:pt x="37" y="497"/>
                  </a:lnTo>
                  <a:lnTo>
                    <a:pt x="29" y="480"/>
                  </a:lnTo>
                  <a:lnTo>
                    <a:pt x="21" y="461"/>
                  </a:lnTo>
                  <a:lnTo>
                    <a:pt x="16" y="440"/>
                  </a:lnTo>
                  <a:lnTo>
                    <a:pt x="10" y="415"/>
                  </a:lnTo>
                  <a:lnTo>
                    <a:pt x="5" y="390"/>
                  </a:lnTo>
                  <a:lnTo>
                    <a:pt x="2" y="362"/>
                  </a:lnTo>
                  <a:lnTo>
                    <a:pt x="0" y="335"/>
                  </a:lnTo>
                  <a:lnTo>
                    <a:pt x="0" y="310"/>
                  </a:lnTo>
                  <a:lnTo>
                    <a:pt x="2" y="287"/>
                  </a:lnTo>
                  <a:lnTo>
                    <a:pt x="5" y="266"/>
                  </a:lnTo>
                  <a:lnTo>
                    <a:pt x="5" y="266"/>
                  </a:lnTo>
                  <a:lnTo>
                    <a:pt x="17" y="254"/>
                  </a:lnTo>
                  <a:lnTo>
                    <a:pt x="29" y="242"/>
                  </a:lnTo>
                  <a:lnTo>
                    <a:pt x="43" y="231"/>
                  </a:lnTo>
                  <a:lnTo>
                    <a:pt x="57" y="219"/>
                  </a:lnTo>
                  <a:lnTo>
                    <a:pt x="73" y="209"/>
                  </a:lnTo>
                  <a:lnTo>
                    <a:pt x="89" y="198"/>
                  </a:lnTo>
                  <a:lnTo>
                    <a:pt x="107" y="187"/>
                  </a:lnTo>
                  <a:lnTo>
                    <a:pt x="126" y="177"/>
                  </a:lnTo>
                  <a:lnTo>
                    <a:pt x="145" y="166"/>
                  </a:lnTo>
                  <a:lnTo>
                    <a:pt x="167" y="156"/>
                  </a:lnTo>
                  <a:lnTo>
                    <a:pt x="188" y="147"/>
                  </a:lnTo>
                  <a:lnTo>
                    <a:pt x="211" y="137"/>
                  </a:lnTo>
                  <a:lnTo>
                    <a:pt x="233" y="128"/>
                  </a:lnTo>
                  <a:lnTo>
                    <a:pt x="257" y="118"/>
                  </a:lnTo>
                  <a:lnTo>
                    <a:pt x="282" y="109"/>
                  </a:lnTo>
                  <a:lnTo>
                    <a:pt x="308" y="100"/>
                  </a:lnTo>
                  <a:lnTo>
                    <a:pt x="336" y="92"/>
                  </a:lnTo>
                  <a:lnTo>
                    <a:pt x="363" y="84"/>
                  </a:lnTo>
                  <a:lnTo>
                    <a:pt x="390" y="77"/>
                  </a:lnTo>
                  <a:lnTo>
                    <a:pt x="420" y="68"/>
                  </a:lnTo>
                  <a:lnTo>
                    <a:pt x="450" y="61"/>
                  </a:lnTo>
                  <a:lnTo>
                    <a:pt x="480" y="54"/>
                  </a:lnTo>
                  <a:lnTo>
                    <a:pt x="511" y="47"/>
                  </a:lnTo>
                  <a:lnTo>
                    <a:pt x="543" y="41"/>
                  </a:lnTo>
                  <a:lnTo>
                    <a:pt x="575" y="35"/>
                  </a:lnTo>
                  <a:lnTo>
                    <a:pt x="608" y="29"/>
                  </a:lnTo>
                  <a:lnTo>
                    <a:pt x="643" y="23"/>
                  </a:lnTo>
                  <a:lnTo>
                    <a:pt x="677" y="18"/>
                  </a:lnTo>
                  <a:lnTo>
                    <a:pt x="712" y="13"/>
                  </a:lnTo>
                  <a:lnTo>
                    <a:pt x="747" y="9"/>
                  </a:lnTo>
                  <a:lnTo>
                    <a:pt x="783" y="4"/>
                  </a:lnTo>
                  <a:lnTo>
                    <a:pt x="820" y="0"/>
                  </a:lnTo>
                  <a:lnTo>
                    <a:pt x="823" y="5"/>
                  </a:lnTo>
                  <a:lnTo>
                    <a:pt x="828" y="11"/>
                  </a:lnTo>
                  <a:lnTo>
                    <a:pt x="833" y="16"/>
                  </a:lnTo>
                  <a:lnTo>
                    <a:pt x="839" y="22"/>
                  </a:lnTo>
                  <a:lnTo>
                    <a:pt x="845" y="27"/>
                  </a:lnTo>
                  <a:lnTo>
                    <a:pt x="852" y="31"/>
                  </a:lnTo>
                  <a:lnTo>
                    <a:pt x="859" y="36"/>
                  </a:lnTo>
                  <a:lnTo>
                    <a:pt x="867" y="41"/>
                  </a:lnTo>
                  <a:lnTo>
                    <a:pt x="898" y="55"/>
                  </a:lnTo>
                  <a:lnTo>
                    <a:pt x="934" y="68"/>
                  </a:lnTo>
                  <a:lnTo>
                    <a:pt x="975" y="79"/>
                  </a:lnTo>
                  <a:lnTo>
                    <a:pt x="1019" y="87"/>
                  </a:lnTo>
                  <a:lnTo>
                    <a:pt x="1066" y="93"/>
                  </a:lnTo>
                  <a:lnTo>
                    <a:pt x="1115" y="99"/>
                  </a:lnTo>
                  <a:lnTo>
                    <a:pt x="1166" y="102"/>
                  </a:lnTo>
                  <a:lnTo>
                    <a:pt x="1218" y="103"/>
                  </a:lnTo>
                  <a:lnTo>
                    <a:pt x="1270" y="102"/>
                  </a:lnTo>
                  <a:lnTo>
                    <a:pt x="1320" y="99"/>
                  </a:lnTo>
                  <a:lnTo>
                    <a:pt x="1368" y="93"/>
                  </a:lnTo>
                  <a:lnTo>
                    <a:pt x="1415" y="87"/>
                  </a:lnTo>
                  <a:lnTo>
                    <a:pt x="1459" y="79"/>
                  </a:lnTo>
                  <a:lnTo>
                    <a:pt x="1498" y="68"/>
                  </a:lnTo>
                  <a:lnTo>
                    <a:pt x="1533" y="55"/>
                  </a:lnTo>
                  <a:lnTo>
                    <a:pt x="1561" y="41"/>
                  </a:lnTo>
                  <a:lnTo>
                    <a:pt x="1571" y="35"/>
                  </a:lnTo>
                  <a:lnTo>
                    <a:pt x="1580" y="28"/>
                  </a:lnTo>
                  <a:lnTo>
                    <a:pt x="1587" y="22"/>
                  </a:lnTo>
                  <a:lnTo>
                    <a:pt x="1594" y="15"/>
                  </a:lnTo>
                  <a:lnTo>
                    <a:pt x="1600" y="15"/>
                  </a:lnTo>
                  <a:lnTo>
                    <a:pt x="1653" y="23"/>
                  </a:lnTo>
                  <a:lnTo>
                    <a:pt x="1705" y="32"/>
                  </a:lnTo>
                  <a:lnTo>
                    <a:pt x="1757" y="43"/>
                  </a:lnTo>
                  <a:lnTo>
                    <a:pt x="1809" y="55"/>
                  </a:lnTo>
                  <a:lnTo>
                    <a:pt x="1859" y="67"/>
                  </a:lnTo>
                  <a:lnTo>
                    <a:pt x="1907" y="81"/>
                  </a:lnTo>
                  <a:lnTo>
                    <a:pt x="1955" y="96"/>
                  </a:lnTo>
                  <a:lnTo>
                    <a:pt x="2000" y="111"/>
                  </a:lnTo>
                  <a:lnTo>
                    <a:pt x="2045" y="127"/>
                  </a:lnTo>
                  <a:lnTo>
                    <a:pt x="2087" y="144"/>
                  </a:lnTo>
                  <a:lnTo>
                    <a:pt x="2127" y="161"/>
                  </a:lnTo>
                  <a:lnTo>
                    <a:pt x="2166" y="180"/>
                  </a:lnTo>
                  <a:lnTo>
                    <a:pt x="2202" y="198"/>
                  </a:lnTo>
                  <a:lnTo>
                    <a:pt x="2235" y="217"/>
                  </a:lnTo>
                  <a:lnTo>
                    <a:pt x="2265" y="236"/>
                  </a:lnTo>
                  <a:lnTo>
                    <a:pt x="2293" y="256"/>
                  </a:lnTo>
                  <a:lnTo>
                    <a:pt x="2295" y="253"/>
                  </a:lnTo>
                  <a:lnTo>
                    <a:pt x="2301" y="275"/>
                  </a:lnTo>
                  <a:lnTo>
                    <a:pt x="2306" y="302"/>
                  </a:lnTo>
                  <a:lnTo>
                    <a:pt x="2309" y="329"/>
                  </a:lnTo>
                  <a:lnTo>
                    <a:pt x="2311" y="358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5" name="Freeform 124"/>
            <p:cNvSpPr>
              <a:spLocks/>
            </p:cNvSpPr>
            <p:nvPr/>
          </p:nvSpPr>
          <p:spPr bwMode="auto">
            <a:xfrm>
              <a:off x="4904" y="1291"/>
              <a:ext cx="16" cy="24"/>
            </a:xfrm>
            <a:custGeom>
              <a:avLst/>
              <a:gdLst>
                <a:gd name="T0" fmla="*/ 2 w 48"/>
                <a:gd name="T1" fmla="*/ 0 h 71"/>
                <a:gd name="T2" fmla="*/ 2 w 48"/>
                <a:gd name="T3" fmla="*/ 0 h 71"/>
                <a:gd name="T4" fmla="*/ 2 w 48"/>
                <a:gd name="T5" fmla="*/ 0 h 71"/>
                <a:gd name="T6" fmla="*/ 2 w 48"/>
                <a:gd name="T7" fmla="*/ 0 h 71"/>
                <a:gd name="T8" fmla="*/ 1 w 48"/>
                <a:gd name="T9" fmla="*/ 0 h 71"/>
                <a:gd name="T10" fmla="*/ 2 w 48"/>
                <a:gd name="T11" fmla="*/ 1 h 71"/>
                <a:gd name="T12" fmla="*/ 3 w 48"/>
                <a:gd name="T13" fmla="*/ 2 h 71"/>
                <a:gd name="T14" fmla="*/ 3 w 48"/>
                <a:gd name="T15" fmla="*/ 3 h 71"/>
                <a:gd name="T16" fmla="*/ 4 w 48"/>
                <a:gd name="T17" fmla="*/ 4 h 71"/>
                <a:gd name="T18" fmla="*/ 4 w 48"/>
                <a:gd name="T19" fmla="*/ 4 h 71"/>
                <a:gd name="T20" fmla="*/ 4 w 48"/>
                <a:gd name="T21" fmla="*/ 4 h 71"/>
                <a:gd name="T22" fmla="*/ 4 w 48"/>
                <a:gd name="T23" fmla="*/ 5 h 71"/>
                <a:gd name="T24" fmla="*/ 4 w 48"/>
                <a:gd name="T25" fmla="*/ 5 h 71"/>
                <a:gd name="T26" fmla="*/ 3 w 48"/>
                <a:gd name="T27" fmla="*/ 4 h 71"/>
                <a:gd name="T28" fmla="*/ 3 w 48"/>
                <a:gd name="T29" fmla="*/ 3 h 71"/>
                <a:gd name="T30" fmla="*/ 2 w 48"/>
                <a:gd name="T31" fmla="*/ 3 h 71"/>
                <a:gd name="T32" fmla="*/ 2 w 48"/>
                <a:gd name="T33" fmla="*/ 3 h 71"/>
                <a:gd name="T34" fmla="*/ 1 w 48"/>
                <a:gd name="T35" fmla="*/ 3 h 71"/>
                <a:gd name="T36" fmla="*/ 0 w 48"/>
                <a:gd name="T37" fmla="*/ 4 h 71"/>
                <a:gd name="T38" fmla="*/ 0 w 48"/>
                <a:gd name="T39" fmla="*/ 5 h 71"/>
                <a:gd name="T40" fmla="*/ 0 w 48"/>
                <a:gd name="T41" fmla="*/ 6 h 71"/>
                <a:gd name="T42" fmla="*/ 0 w 48"/>
                <a:gd name="T43" fmla="*/ 6 h 71"/>
                <a:gd name="T44" fmla="*/ 1 w 48"/>
                <a:gd name="T45" fmla="*/ 7 h 71"/>
                <a:gd name="T46" fmla="*/ 1 w 48"/>
                <a:gd name="T47" fmla="*/ 8 h 71"/>
                <a:gd name="T48" fmla="*/ 2 w 48"/>
                <a:gd name="T49" fmla="*/ 8 h 71"/>
                <a:gd name="T50" fmla="*/ 2 w 48"/>
                <a:gd name="T51" fmla="*/ 8 h 71"/>
                <a:gd name="T52" fmla="*/ 2 w 48"/>
                <a:gd name="T53" fmla="*/ 8 h 71"/>
                <a:gd name="T54" fmla="*/ 2 w 48"/>
                <a:gd name="T55" fmla="*/ 8 h 71"/>
                <a:gd name="T56" fmla="*/ 2 w 48"/>
                <a:gd name="T57" fmla="*/ 8 h 71"/>
                <a:gd name="T58" fmla="*/ 2 w 48"/>
                <a:gd name="T59" fmla="*/ 8 h 71"/>
                <a:gd name="T60" fmla="*/ 2 w 48"/>
                <a:gd name="T61" fmla="*/ 8 h 71"/>
                <a:gd name="T62" fmla="*/ 2 w 48"/>
                <a:gd name="T63" fmla="*/ 8 h 71"/>
                <a:gd name="T64" fmla="*/ 3 w 48"/>
                <a:gd name="T65" fmla="*/ 8 h 71"/>
                <a:gd name="T66" fmla="*/ 4 w 48"/>
                <a:gd name="T67" fmla="*/ 8 h 71"/>
                <a:gd name="T68" fmla="*/ 5 w 48"/>
                <a:gd name="T69" fmla="*/ 7 h 71"/>
                <a:gd name="T70" fmla="*/ 5 w 48"/>
                <a:gd name="T71" fmla="*/ 6 h 71"/>
                <a:gd name="T72" fmla="*/ 5 w 48"/>
                <a:gd name="T73" fmla="*/ 4 h 71"/>
                <a:gd name="T74" fmla="*/ 5 w 48"/>
                <a:gd name="T75" fmla="*/ 2 h 71"/>
                <a:gd name="T76" fmla="*/ 4 w 48"/>
                <a:gd name="T77" fmla="*/ 1 h 71"/>
                <a:gd name="T78" fmla="*/ 3 w 48"/>
                <a:gd name="T79" fmla="*/ 0 h 71"/>
                <a:gd name="T80" fmla="*/ 2 w 48"/>
                <a:gd name="T81" fmla="*/ 0 h 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"/>
                <a:gd name="T124" fmla="*/ 0 h 71"/>
                <a:gd name="T125" fmla="*/ 48 w 48"/>
                <a:gd name="T126" fmla="*/ 71 h 7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" h="71">
                  <a:moveTo>
                    <a:pt x="19" y="0"/>
                  </a:move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3"/>
                  </a:lnTo>
                  <a:lnTo>
                    <a:pt x="30" y="36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6"/>
                  </a:lnTo>
                  <a:lnTo>
                    <a:pt x="8" y="28"/>
                  </a:lnTo>
                  <a:lnTo>
                    <a:pt x="4" y="33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33" y="69"/>
                  </a:lnTo>
                  <a:lnTo>
                    <a:pt x="42" y="61"/>
                  </a:lnTo>
                  <a:lnTo>
                    <a:pt x="46" y="50"/>
                  </a:lnTo>
                  <a:lnTo>
                    <a:pt x="48" y="36"/>
                  </a:lnTo>
                  <a:lnTo>
                    <a:pt x="45" y="21"/>
                  </a:lnTo>
                  <a:lnTo>
                    <a:pt x="38" y="10"/>
                  </a:lnTo>
                  <a:lnTo>
                    <a:pt x="30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6" name="Freeform 125"/>
            <p:cNvSpPr>
              <a:spLocks/>
            </p:cNvSpPr>
            <p:nvPr/>
          </p:nvSpPr>
          <p:spPr bwMode="auto">
            <a:xfrm>
              <a:off x="4945" y="1292"/>
              <a:ext cx="15" cy="24"/>
            </a:xfrm>
            <a:custGeom>
              <a:avLst/>
              <a:gdLst>
                <a:gd name="T0" fmla="*/ 2 w 46"/>
                <a:gd name="T1" fmla="*/ 8 h 72"/>
                <a:gd name="T2" fmla="*/ 2 w 46"/>
                <a:gd name="T3" fmla="*/ 8 h 72"/>
                <a:gd name="T4" fmla="*/ 2 w 46"/>
                <a:gd name="T5" fmla="*/ 8 h 72"/>
                <a:gd name="T6" fmla="*/ 2 w 46"/>
                <a:gd name="T7" fmla="*/ 8 h 72"/>
                <a:gd name="T8" fmla="*/ 2 w 46"/>
                <a:gd name="T9" fmla="*/ 8 h 72"/>
                <a:gd name="T10" fmla="*/ 2 w 46"/>
                <a:gd name="T11" fmla="*/ 8 h 72"/>
                <a:gd name="T12" fmla="*/ 2 w 46"/>
                <a:gd name="T13" fmla="*/ 8 h 72"/>
                <a:gd name="T14" fmla="*/ 2 w 46"/>
                <a:gd name="T15" fmla="*/ 8 h 72"/>
                <a:gd name="T16" fmla="*/ 2 w 46"/>
                <a:gd name="T17" fmla="*/ 8 h 72"/>
                <a:gd name="T18" fmla="*/ 4 w 46"/>
                <a:gd name="T19" fmla="*/ 8 h 72"/>
                <a:gd name="T20" fmla="*/ 4 w 46"/>
                <a:gd name="T21" fmla="*/ 7 h 72"/>
                <a:gd name="T22" fmla="*/ 5 w 46"/>
                <a:gd name="T23" fmla="*/ 5 h 72"/>
                <a:gd name="T24" fmla="*/ 5 w 46"/>
                <a:gd name="T25" fmla="*/ 4 h 72"/>
                <a:gd name="T26" fmla="*/ 5 w 46"/>
                <a:gd name="T27" fmla="*/ 2 h 72"/>
                <a:gd name="T28" fmla="*/ 4 w 46"/>
                <a:gd name="T29" fmla="*/ 1 h 72"/>
                <a:gd name="T30" fmla="*/ 3 w 46"/>
                <a:gd name="T31" fmla="*/ 0 h 72"/>
                <a:gd name="T32" fmla="*/ 2 w 46"/>
                <a:gd name="T33" fmla="*/ 0 h 72"/>
                <a:gd name="T34" fmla="*/ 2 w 46"/>
                <a:gd name="T35" fmla="*/ 0 h 72"/>
                <a:gd name="T36" fmla="*/ 2 w 46"/>
                <a:gd name="T37" fmla="*/ 0 h 72"/>
                <a:gd name="T38" fmla="*/ 2 w 46"/>
                <a:gd name="T39" fmla="*/ 0 h 72"/>
                <a:gd name="T40" fmla="*/ 1 w 46"/>
                <a:gd name="T41" fmla="*/ 0 h 72"/>
                <a:gd name="T42" fmla="*/ 2 w 46"/>
                <a:gd name="T43" fmla="*/ 1 h 72"/>
                <a:gd name="T44" fmla="*/ 3 w 46"/>
                <a:gd name="T45" fmla="*/ 2 h 72"/>
                <a:gd name="T46" fmla="*/ 3 w 46"/>
                <a:gd name="T47" fmla="*/ 3 h 72"/>
                <a:gd name="T48" fmla="*/ 3 w 46"/>
                <a:gd name="T49" fmla="*/ 4 h 72"/>
                <a:gd name="T50" fmla="*/ 4 w 46"/>
                <a:gd name="T51" fmla="*/ 4 h 72"/>
                <a:gd name="T52" fmla="*/ 4 w 46"/>
                <a:gd name="T53" fmla="*/ 4 h 72"/>
                <a:gd name="T54" fmla="*/ 4 w 46"/>
                <a:gd name="T55" fmla="*/ 5 h 72"/>
                <a:gd name="T56" fmla="*/ 3 w 46"/>
                <a:gd name="T57" fmla="*/ 5 h 72"/>
                <a:gd name="T58" fmla="*/ 3 w 46"/>
                <a:gd name="T59" fmla="*/ 4 h 72"/>
                <a:gd name="T60" fmla="*/ 3 w 46"/>
                <a:gd name="T61" fmla="*/ 3 h 72"/>
                <a:gd name="T62" fmla="*/ 2 w 46"/>
                <a:gd name="T63" fmla="*/ 3 h 72"/>
                <a:gd name="T64" fmla="*/ 2 w 46"/>
                <a:gd name="T65" fmla="*/ 3 h 72"/>
                <a:gd name="T66" fmla="*/ 1 w 46"/>
                <a:gd name="T67" fmla="*/ 3 h 72"/>
                <a:gd name="T68" fmla="*/ 0 w 46"/>
                <a:gd name="T69" fmla="*/ 4 h 72"/>
                <a:gd name="T70" fmla="*/ 0 w 46"/>
                <a:gd name="T71" fmla="*/ 4 h 72"/>
                <a:gd name="T72" fmla="*/ 0 w 46"/>
                <a:gd name="T73" fmla="*/ 5 h 72"/>
                <a:gd name="T74" fmla="*/ 0 w 46"/>
                <a:gd name="T75" fmla="*/ 6 h 72"/>
                <a:gd name="T76" fmla="*/ 1 w 46"/>
                <a:gd name="T77" fmla="*/ 7 h 72"/>
                <a:gd name="T78" fmla="*/ 1 w 46"/>
                <a:gd name="T79" fmla="*/ 8 h 72"/>
                <a:gd name="T80" fmla="*/ 2 w 46"/>
                <a:gd name="T81" fmla="*/ 8 h 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"/>
                <a:gd name="T124" fmla="*/ 0 h 72"/>
                <a:gd name="T125" fmla="*/ 46 w 46"/>
                <a:gd name="T126" fmla="*/ 72 h 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" h="72">
                  <a:moveTo>
                    <a:pt x="18" y="70"/>
                  </a:moveTo>
                  <a:lnTo>
                    <a:pt x="18" y="70"/>
                  </a:lnTo>
                  <a:lnTo>
                    <a:pt x="19" y="70"/>
                  </a:lnTo>
                  <a:lnTo>
                    <a:pt x="20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33" y="69"/>
                  </a:lnTo>
                  <a:lnTo>
                    <a:pt x="40" y="61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4" y="22"/>
                  </a:lnTo>
                  <a:lnTo>
                    <a:pt x="38" y="11"/>
                  </a:lnTo>
                  <a:lnTo>
                    <a:pt x="29" y="3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2" y="42"/>
                  </a:lnTo>
                  <a:lnTo>
                    <a:pt x="29" y="36"/>
                  </a:lnTo>
                  <a:lnTo>
                    <a:pt x="26" y="31"/>
                  </a:lnTo>
                  <a:lnTo>
                    <a:pt x="21" y="28"/>
                  </a:lnTo>
                  <a:lnTo>
                    <a:pt x="15" y="26"/>
                  </a:lnTo>
                  <a:lnTo>
                    <a:pt x="9" y="28"/>
                  </a:lnTo>
                  <a:lnTo>
                    <a:pt x="4" y="32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8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7" name="Freeform 126"/>
            <p:cNvSpPr>
              <a:spLocks/>
            </p:cNvSpPr>
            <p:nvPr/>
          </p:nvSpPr>
          <p:spPr bwMode="auto">
            <a:xfrm>
              <a:off x="4684" y="1506"/>
              <a:ext cx="140" cy="140"/>
            </a:xfrm>
            <a:custGeom>
              <a:avLst/>
              <a:gdLst>
                <a:gd name="T0" fmla="*/ 20 w 420"/>
                <a:gd name="T1" fmla="*/ 0 h 419"/>
                <a:gd name="T2" fmla="*/ 15 w 420"/>
                <a:gd name="T3" fmla="*/ 1 h 419"/>
                <a:gd name="T4" fmla="*/ 11 w 420"/>
                <a:gd name="T5" fmla="*/ 3 h 419"/>
                <a:gd name="T6" fmla="*/ 7 w 420"/>
                <a:gd name="T7" fmla="*/ 5 h 419"/>
                <a:gd name="T8" fmla="*/ 5 w 420"/>
                <a:gd name="T9" fmla="*/ 8 h 419"/>
                <a:gd name="T10" fmla="*/ 2 w 420"/>
                <a:gd name="T11" fmla="*/ 12 h 419"/>
                <a:gd name="T12" fmla="*/ 1 w 420"/>
                <a:gd name="T13" fmla="*/ 16 h 419"/>
                <a:gd name="T14" fmla="*/ 0 w 420"/>
                <a:gd name="T15" fmla="*/ 21 h 419"/>
                <a:gd name="T16" fmla="*/ 0 w 420"/>
                <a:gd name="T17" fmla="*/ 26 h 419"/>
                <a:gd name="T18" fmla="*/ 1 w 420"/>
                <a:gd name="T19" fmla="*/ 30 h 419"/>
                <a:gd name="T20" fmla="*/ 3 w 420"/>
                <a:gd name="T21" fmla="*/ 34 h 419"/>
                <a:gd name="T22" fmla="*/ 6 w 420"/>
                <a:gd name="T23" fmla="*/ 38 h 419"/>
                <a:gd name="T24" fmla="*/ 10 w 420"/>
                <a:gd name="T25" fmla="*/ 42 h 419"/>
                <a:gd name="T26" fmla="*/ 13 w 420"/>
                <a:gd name="T27" fmla="*/ 44 h 419"/>
                <a:gd name="T28" fmla="*/ 18 w 420"/>
                <a:gd name="T29" fmla="*/ 46 h 419"/>
                <a:gd name="T30" fmla="*/ 22 w 420"/>
                <a:gd name="T31" fmla="*/ 47 h 419"/>
                <a:gd name="T32" fmla="*/ 27 w 420"/>
                <a:gd name="T33" fmla="*/ 47 h 419"/>
                <a:gd name="T34" fmla="*/ 31 w 420"/>
                <a:gd name="T35" fmla="*/ 46 h 419"/>
                <a:gd name="T36" fmla="*/ 35 w 420"/>
                <a:gd name="T37" fmla="*/ 44 h 419"/>
                <a:gd name="T38" fmla="*/ 39 w 420"/>
                <a:gd name="T39" fmla="*/ 42 h 419"/>
                <a:gd name="T40" fmla="*/ 42 w 420"/>
                <a:gd name="T41" fmla="*/ 38 h 419"/>
                <a:gd name="T42" fmla="*/ 45 w 420"/>
                <a:gd name="T43" fmla="*/ 34 h 419"/>
                <a:gd name="T44" fmla="*/ 46 w 420"/>
                <a:gd name="T45" fmla="*/ 30 h 419"/>
                <a:gd name="T46" fmla="*/ 47 w 420"/>
                <a:gd name="T47" fmla="*/ 26 h 419"/>
                <a:gd name="T48" fmla="*/ 46 w 420"/>
                <a:gd name="T49" fmla="*/ 21 h 419"/>
                <a:gd name="T50" fmla="*/ 45 w 420"/>
                <a:gd name="T51" fmla="*/ 17 h 419"/>
                <a:gd name="T52" fmla="*/ 43 w 420"/>
                <a:gd name="T53" fmla="*/ 12 h 419"/>
                <a:gd name="T54" fmla="*/ 41 w 420"/>
                <a:gd name="T55" fmla="*/ 8 h 419"/>
                <a:gd name="T56" fmla="*/ 37 w 420"/>
                <a:gd name="T57" fmla="*/ 5 h 419"/>
                <a:gd name="T58" fmla="*/ 33 w 420"/>
                <a:gd name="T59" fmla="*/ 3 h 419"/>
                <a:gd name="T60" fmla="*/ 29 w 420"/>
                <a:gd name="T61" fmla="*/ 1 h 419"/>
                <a:gd name="T62" fmla="*/ 24 w 420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0"/>
                <a:gd name="T97" fmla="*/ 0 h 419"/>
                <a:gd name="T98" fmla="*/ 420 w 420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0" h="419">
                  <a:moveTo>
                    <a:pt x="198" y="0"/>
                  </a:moveTo>
                  <a:lnTo>
                    <a:pt x="177" y="1"/>
                  </a:lnTo>
                  <a:lnTo>
                    <a:pt x="157" y="5"/>
                  </a:lnTo>
                  <a:lnTo>
                    <a:pt x="136" y="10"/>
                  </a:lnTo>
                  <a:lnTo>
                    <a:pt x="117" y="17"/>
                  </a:lnTo>
                  <a:lnTo>
                    <a:pt x="100" y="25"/>
                  </a:lnTo>
                  <a:lnTo>
                    <a:pt x="83" y="36"/>
                  </a:lnTo>
                  <a:lnTo>
                    <a:pt x="67" y="48"/>
                  </a:lnTo>
                  <a:lnTo>
                    <a:pt x="53" y="62"/>
                  </a:lnTo>
                  <a:lnTo>
                    <a:pt x="41" y="76"/>
                  </a:lnTo>
                  <a:lnTo>
                    <a:pt x="29" y="93"/>
                  </a:lnTo>
                  <a:lnTo>
                    <a:pt x="20" y="110"/>
                  </a:lnTo>
                  <a:lnTo>
                    <a:pt x="12" y="129"/>
                  </a:lnTo>
                  <a:lnTo>
                    <a:pt x="6" y="148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7" y="251"/>
                  </a:lnTo>
                  <a:lnTo>
                    <a:pt x="13" y="270"/>
                  </a:lnTo>
                  <a:lnTo>
                    <a:pt x="21" y="289"/>
                  </a:lnTo>
                  <a:lnTo>
                    <a:pt x="31" y="309"/>
                  </a:lnTo>
                  <a:lnTo>
                    <a:pt x="41" y="326"/>
                  </a:lnTo>
                  <a:lnTo>
                    <a:pt x="56" y="343"/>
                  </a:lnTo>
                  <a:lnTo>
                    <a:pt x="70" y="359"/>
                  </a:lnTo>
                  <a:lnTo>
                    <a:pt x="87" y="373"/>
                  </a:lnTo>
                  <a:lnTo>
                    <a:pt x="103" y="385"/>
                  </a:lnTo>
                  <a:lnTo>
                    <a:pt x="121" y="395"/>
                  </a:lnTo>
                  <a:lnTo>
                    <a:pt x="140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200" y="418"/>
                  </a:lnTo>
                  <a:lnTo>
                    <a:pt x="221" y="419"/>
                  </a:lnTo>
                  <a:lnTo>
                    <a:pt x="242" y="418"/>
                  </a:lnTo>
                  <a:lnTo>
                    <a:pt x="263" y="416"/>
                  </a:lnTo>
                  <a:lnTo>
                    <a:pt x="283" y="411"/>
                  </a:lnTo>
                  <a:lnTo>
                    <a:pt x="301" y="404"/>
                  </a:lnTo>
                  <a:lnTo>
                    <a:pt x="319" y="395"/>
                  </a:lnTo>
                  <a:lnTo>
                    <a:pt x="336" y="385"/>
                  </a:lnTo>
                  <a:lnTo>
                    <a:pt x="352" y="373"/>
                  </a:lnTo>
                  <a:lnTo>
                    <a:pt x="366" y="359"/>
                  </a:lnTo>
                  <a:lnTo>
                    <a:pt x="379" y="343"/>
                  </a:lnTo>
                  <a:lnTo>
                    <a:pt x="391" y="326"/>
                  </a:lnTo>
                  <a:lnTo>
                    <a:pt x="401" y="309"/>
                  </a:lnTo>
                  <a:lnTo>
                    <a:pt x="409" y="289"/>
                  </a:lnTo>
                  <a:lnTo>
                    <a:pt x="415" y="270"/>
                  </a:lnTo>
                  <a:lnTo>
                    <a:pt x="418" y="251"/>
                  </a:lnTo>
                  <a:lnTo>
                    <a:pt x="420" y="230"/>
                  </a:lnTo>
                  <a:lnTo>
                    <a:pt x="420" y="210"/>
                  </a:lnTo>
                  <a:lnTo>
                    <a:pt x="417" y="189"/>
                  </a:lnTo>
                  <a:lnTo>
                    <a:pt x="414" y="168"/>
                  </a:lnTo>
                  <a:lnTo>
                    <a:pt x="408" y="149"/>
                  </a:lnTo>
                  <a:lnTo>
                    <a:pt x="399" y="130"/>
                  </a:lnTo>
                  <a:lnTo>
                    <a:pt x="390" y="111"/>
                  </a:lnTo>
                  <a:lnTo>
                    <a:pt x="379" y="93"/>
                  </a:lnTo>
                  <a:lnTo>
                    <a:pt x="365" y="76"/>
                  </a:lnTo>
                  <a:lnTo>
                    <a:pt x="351" y="61"/>
                  </a:lnTo>
                  <a:lnTo>
                    <a:pt x="334" y="47"/>
                  </a:lnTo>
                  <a:lnTo>
                    <a:pt x="317" y="35"/>
                  </a:lnTo>
                  <a:lnTo>
                    <a:pt x="299" y="24"/>
                  </a:lnTo>
                  <a:lnTo>
                    <a:pt x="280" y="16"/>
                  </a:lnTo>
                  <a:lnTo>
                    <a:pt x="260" y="8"/>
                  </a:lnTo>
                  <a:lnTo>
                    <a:pt x="240" y="4"/>
                  </a:lnTo>
                  <a:lnTo>
                    <a:pt x="220" y="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8" name="Freeform 127"/>
            <p:cNvSpPr>
              <a:spLocks/>
            </p:cNvSpPr>
            <p:nvPr/>
          </p:nvSpPr>
          <p:spPr bwMode="auto">
            <a:xfrm>
              <a:off x="4694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1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6 w 357"/>
                <a:gd name="T51" fmla="*/ 5 h 357"/>
                <a:gd name="T52" fmla="*/ 8 w 357"/>
                <a:gd name="T53" fmla="*/ 3 h 357"/>
                <a:gd name="T54" fmla="*/ 9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1 w 357"/>
                <a:gd name="T79" fmla="*/ 5 h 357"/>
                <a:gd name="T80" fmla="*/ 33 w 357"/>
                <a:gd name="T81" fmla="*/ 6 h 357"/>
                <a:gd name="T82" fmla="*/ 34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8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8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0" y="356"/>
                  </a:lnTo>
                  <a:lnTo>
                    <a:pt x="152" y="354"/>
                  </a:lnTo>
                  <a:lnTo>
                    <a:pt x="135" y="349"/>
                  </a:lnTo>
                  <a:lnTo>
                    <a:pt x="119" y="343"/>
                  </a:lnTo>
                  <a:lnTo>
                    <a:pt x="103" y="336"/>
                  </a:lnTo>
                  <a:lnTo>
                    <a:pt x="88" y="328"/>
                  </a:lnTo>
                  <a:lnTo>
                    <a:pt x="74" y="317"/>
                  </a:lnTo>
                  <a:lnTo>
                    <a:pt x="59" y="305"/>
                  </a:lnTo>
                  <a:lnTo>
                    <a:pt x="46" y="292"/>
                  </a:lnTo>
                  <a:lnTo>
                    <a:pt x="35" y="278"/>
                  </a:lnTo>
                  <a:lnTo>
                    <a:pt x="26" y="263"/>
                  </a:lnTo>
                  <a:lnTo>
                    <a:pt x="18" y="247"/>
                  </a:lnTo>
                  <a:lnTo>
                    <a:pt x="10" y="231"/>
                  </a:lnTo>
                  <a:lnTo>
                    <a:pt x="5" y="213"/>
                  </a:lnTo>
                  <a:lnTo>
                    <a:pt x="1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5" y="126"/>
                  </a:lnTo>
                  <a:lnTo>
                    <a:pt x="9" y="110"/>
                  </a:lnTo>
                  <a:lnTo>
                    <a:pt x="16" y="94"/>
                  </a:lnTo>
                  <a:lnTo>
                    <a:pt x="24" y="80"/>
                  </a:lnTo>
                  <a:lnTo>
                    <a:pt x="34" y="66"/>
                  </a:lnTo>
                  <a:lnTo>
                    <a:pt x="45" y="52"/>
                  </a:lnTo>
                  <a:lnTo>
                    <a:pt x="58" y="41"/>
                  </a:lnTo>
                  <a:lnTo>
                    <a:pt x="71" y="30"/>
                  </a:lnTo>
                  <a:lnTo>
                    <a:pt x="85" y="21"/>
                  </a:lnTo>
                  <a:lnTo>
                    <a:pt x="101" y="13"/>
                  </a:lnTo>
                  <a:lnTo>
                    <a:pt x="118" y="8"/>
                  </a:lnTo>
                  <a:lnTo>
                    <a:pt x="134" y="4"/>
                  </a:lnTo>
                  <a:lnTo>
                    <a:pt x="151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4" y="4"/>
                  </a:lnTo>
                  <a:lnTo>
                    <a:pt x="221" y="8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9" y="30"/>
                  </a:lnTo>
                  <a:lnTo>
                    <a:pt x="283" y="41"/>
                  </a:lnTo>
                  <a:lnTo>
                    <a:pt x="297" y="52"/>
                  </a:lnTo>
                  <a:lnTo>
                    <a:pt x="310" y="66"/>
                  </a:lnTo>
                  <a:lnTo>
                    <a:pt x="321" y="80"/>
                  </a:lnTo>
                  <a:lnTo>
                    <a:pt x="331" y="94"/>
                  </a:lnTo>
                  <a:lnTo>
                    <a:pt x="339" y="110"/>
                  </a:lnTo>
                  <a:lnTo>
                    <a:pt x="346" y="126"/>
                  </a:lnTo>
                  <a:lnTo>
                    <a:pt x="351" y="143"/>
                  </a:lnTo>
                  <a:lnTo>
                    <a:pt x="354" y="161"/>
                  </a:lnTo>
                  <a:lnTo>
                    <a:pt x="357" y="179"/>
                  </a:lnTo>
                  <a:lnTo>
                    <a:pt x="354" y="214"/>
                  </a:lnTo>
                  <a:lnTo>
                    <a:pt x="346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5" y="326"/>
                  </a:lnTo>
                  <a:lnTo>
                    <a:pt x="257" y="343"/>
                  </a:lnTo>
                  <a:lnTo>
                    <a:pt x="223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59" name="Freeform 128"/>
            <p:cNvSpPr>
              <a:spLocks/>
            </p:cNvSpPr>
            <p:nvPr/>
          </p:nvSpPr>
          <p:spPr bwMode="auto">
            <a:xfrm>
              <a:off x="4701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3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1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3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9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4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5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3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8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3" y="71"/>
                  </a:lnTo>
                  <a:lnTo>
                    <a:pt x="10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5" y="190"/>
                  </a:lnTo>
                  <a:lnTo>
                    <a:pt x="10" y="205"/>
                  </a:lnTo>
                  <a:lnTo>
                    <a:pt x="15" y="219"/>
                  </a:lnTo>
                  <a:lnTo>
                    <a:pt x="23" y="233"/>
                  </a:lnTo>
                  <a:lnTo>
                    <a:pt x="31" y="247"/>
                  </a:lnTo>
                  <a:lnTo>
                    <a:pt x="42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2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6" y="313"/>
                  </a:lnTo>
                  <a:lnTo>
                    <a:pt x="151" y="315"/>
                  </a:lnTo>
                  <a:lnTo>
                    <a:pt x="167" y="316"/>
                  </a:lnTo>
                  <a:lnTo>
                    <a:pt x="182" y="315"/>
                  </a:lnTo>
                  <a:lnTo>
                    <a:pt x="198" y="313"/>
                  </a:lnTo>
                  <a:lnTo>
                    <a:pt x="212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6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2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1" y="128"/>
                  </a:lnTo>
                  <a:lnTo>
                    <a:pt x="306" y="112"/>
                  </a:lnTo>
                  <a:lnTo>
                    <a:pt x="300" y="98"/>
                  </a:lnTo>
                  <a:lnTo>
                    <a:pt x="293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1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0" name="Freeform 129"/>
            <p:cNvSpPr>
              <a:spLocks/>
            </p:cNvSpPr>
            <p:nvPr/>
          </p:nvSpPr>
          <p:spPr bwMode="auto">
            <a:xfrm>
              <a:off x="4712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5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5" y="243"/>
                  </a:lnTo>
                  <a:lnTo>
                    <a:pt x="73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2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7" y="56"/>
                  </a:lnTo>
                  <a:lnTo>
                    <a:pt x="32" y="37"/>
                  </a:lnTo>
                  <a:lnTo>
                    <a:pt x="41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2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1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5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5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1" name="Freeform 130"/>
            <p:cNvSpPr>
              <a:spLocks/>
            </p:cNvSpPr>
            <p:nvPr/>
          </p:nvSpPr>
          <p:spPr bwMode="auto">
            <a:xfrm>
              <a:off x="5116" y="1506"/>
              <a:ext cx="139" cy="140"/>
            </a:xfrm>
            <a:custGeom>
              <a:avLst/>
              <a:gdLst>
                <a:gd name="T0" fmla="*/ 20 w 418"/>
                <a:gd name="T1" fmla="*/ 0 h 419"/>
                <a:gd name="T2" fmla="*/ 15 w 418"/>
                <a:gd name="T3" fmla="*/ 1 h 419"/>
                <a:gd name="T4" fmla="*/ 11 w 418"/>
                <a:gd name="T5" fmla="*/ 3 h 419"/>
                <a:gd name="T6" fmla="*/ 7 w 418"/>
                <a:gd name="T7" fmla="*/ 5 h 419"/>
                <a:gd name="T8" fmla="*/ 4 w 418"/>
                <a:gd name="T9" fmla="*/ 8 h 419"/>
                <a:gd name="T10" fmla="*/ 2 w 418"/>
                <a:gd name="T11" fmla="*/ 12 h 419"/>
                <a:gd name="T12" fmla="*/ 1 w 418"/>
                <a:gd name="T13" fmla="*/ 16 h 419"/>
                <a:gd name="T14" fmla="*/ 0 w 418"/>
                <a:gd name="T15" fmla="*/ 21 h 419"/>
                <a:gd name="T16" fmla="*/ 0 w 418"/>
                <a:gd name="T17" fmla="*/ 26 h 419"/>
                <a:gd name="T18" fmla="*/ 1 w 418"/>
                <a:gd name="T19" fmla="*/ 30 h 419"/>
                <a:gd name="T20" fmla="*/ 3 w 418"/>
                <a:gd name="T21" fmla="*/ 34 h 419"/>
                <a:gd name="T22" fmla="*/ 6 w 418"/>
                <a:gd name="T23" fmla="*/ 38 h 419"/>
                <a:gd name="T24" fmla="*/ 9 w 418"/>
                <a:gd name="T25" fmla="*/ 42 h 419"/>
                <a:gd name="T26" fmla="*/ 13 w 418"/>
                <a:gd name="T27" fmla="*/ 44 h 419"/>
                <a:gd name="T28" fmla="*/ 18 w 418"/>
                <a:gd name="T29" fmla="*/ 46 h 419"/>
                <a:gd name="T30" fmla="*/ 22 w 418"/>
                <a:gd name="T31" fmla="*/ 47 h 419"/>
                <a:gd name="T32" fmla="*/ 27 w 418"/>
                <a:gd name="T33" fmla="*/ 47 h 419"/>
                <a:gd name="T34" fmla="*/ 31 w 418"/>
                <a:gd name="T35" fmla="*/ 46 h 419"/>
                <a:gd name="T36" fmla="*/ 35 w 418"/>
                <a:gd name="T37" fmla="*/ 44 h 419"/>
                <a:gd name="T38" fmla="*/ 39 w 418"/>
                <a:gd name="T39" fmla="*/ 42 h 419"/>
                <a:gd name="T40" fmla="*/ 42 w 418"/>
                <a:gd name="T41" fmla="*/ 38 h 419"/>
                <a:gd name="T42" fmla="*/ 44 w 418"/>
                <a:gd name="T43" fmla="*/ 34 h 419"/>
                <a:gd name="T44" fmla="*/ 46 w 418"/>
                <a:gd name="T45" fmla="*/ 30 h 419"/>
                <a:gd name="T46" fmla="*/ 46 w 418"/>
                <a:gd name="T47" fmla="*/ 26 h 419"/>
                <a:gd name="T48" fmla="*/ 46 w 418"/>
                <a:gd name="T49" fmla="*/ 21 h 419"/>
                <a:gd name="T50" fmla="*/ 45 w 418"/>
                <a:gd name="T51" fmla="*/ 17 h 419"/>
                <a:gd name="T52" fmla="*/ 43 w 418"/>
                <a:gd name="T53" fmla="*/ 12 h 419"/>
                <a:gd name="T54" fmla="*/ 40 w 418"/>
                <a:gd name="T55" fmla="*/ 8 h 419"/>
                <a:gd name="T56" fmla="*/ 37 w 418"/>
                <a:gd name="T57" fmla="*/ 5 h 419"/>
                <a:gd name="T58" fmla="*/ 33 w 418"/>
                <a:gd name="T59" fmla="*/ 3 h 419"/>
                <a:gd name="T60" fmla="*/ 29 w 418"/>
                <a:gd name="T61" fmla="*/ 1 h 419"/>
                <a:gd name="T62" fmla="*/ 24 w 418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8"/>
                <a:gd name="T97" fmla="*/ 0 h 419"/>
                <a:gd name="T98" fmla="*/ 418 w 418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8" h="419">
                  <a:moveTo>
                    <a:pt x="197" y="0"/>
                  </a:moveTo>
                  <a:lnTo>
                    <a:pt x="176" y="1"/>
                  </a:lnTo>
                  <a:lnTo>
                    <a:pt x="155" y="5"/>
                  </a:lnTo>
                  <a:lnTo>
                    <a:pt x="135" y="10"/>
                  </a:lnTo>
                  <a:lnTo>
                    <a:pt x="116" y="17"/>
                  </a:lnTo>
                  <a:lnTo>
                    <a:pt x="98" y="25"/>
                  </a:lnTo>
                  <a:lnTo>
                    <a:pt x="82" y="36"/>
                  </a:lnTo>
                  <a:lnTo>
                    <a:pt x="66" y="48"/>
                  </a:lnTo>
                  <a:lnTo>
                    <a:pt x="52" y="62"/>
                  </a:lnTo>
                  <a:lnTo>
                    <a:pt x="40" y="76"/>
                  </a:lnTo>
                  <a:lnTo>
                    <a:pt x="28" y="93"/>
                  </a:lnTo>
                  <a:lnTo>
                    <a:pt x="19" y="110"/>
                  </a:lnTo>
                  <a:lnTo>
                    <a:pt x="11" y="129"/>
                  </a:lnTo>
                  <a:lnTo>
                    <a:pt x="5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5" y="251"/>
                  </a:lnTo>
                  <a:lnTo>
                    <a:pt x="11" y="270"/>
                  </a:lnTo>
                  <a:lnTo>
                    <a:pt x="20" y="289"/>
                  </a:lnTo>
                  <a:lnTo>
                    <a:pt x="29" y="309"/>
                  </a:lnTo>
                  <a:lnTo>
                    <a:pt x="40" y="326"/>
                  </a:lnTo>
                  <a:lnTo>
                    <a:pt x="54" y="343"/>
                  </a:lnTo>
                  <a:lnTo>
                    <a:pt x="69" y="359"/>
                  </a:lnTo>
                  <a:lnTo>
                    <a:pt x="85" y="373"/>
                  </a:lnTo>
                  <a:lnTo>
                    <a:pt x="102" y="385"/>
                  </a:lnTo>
                  <a:lnTo>
                    <a:pt x="120" y="395"/>
                  </a:lnTo>
                  <a:lnTo>
                    <a:pt x="139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199" y="418"/>
                  </a:lnTo>
                  <a:lnTo>
                    <a:pt x="221" y="419"/>
                  </a:lnTo>
                  <a:lnTo>
                    <a:pt x="241" y="418"/>
                  </a:lnTo>
                  <a:lnTo>
                    <a:pt x="261" y="416"/>
                  </a:lnTo>
                  <a:lnTo>
                    <a:pt x="282" y="411"/>
                  </a:lnTo>
                  <a:lnTo>
                    <a:pt x="301" y="404"/>
                  </a:lnTo>
                  <a:lnTo>
                    <a:pt x="317" y="395"/>
                  </a:lnTo>
                  <a:lnTo>
                    <a:pt x="335" y="385"/>
                  </a:lnTo>
                  <a:lnTo>
                    <a:pt x="351" y="373"/>
                  </a:lnTo>
                  <a:lnTo>
                    <a:pt x="365" y="359"/>
                  </a:lnTo>
                  <a:lnTo>
                    <a:pt x="378" y="343"/>
                  </a:lnTo>
                  <a:lnTo>
                    <a:pt x="390" y="326"/>
                  </a:lnTo>
                  <a:lnTo>
                    <a:pt x="399" y="309"/>
                  </a:lnTo>
                  <a:lnTo>
                    <a:pt x="408" y="289"/>
                  </a:lnTo>
                  <a:lnTo>
                    <a:pt x="414" y="270"/>
                  </a:lnTo>
                  <a:lnTo>
                    <a:pt x="417" y="251"/>
                  </a:lnTo>
                  <a:lnTo>
                    <a:pt x="418" y="230"/>
                  </a:lnTo>
                  <a:lnTo>
                    <a:pt x="418" y="210"/>
                  </a:lnTo>
                  <a:lnTo>
                    <a:pt x="416" y="189"/>
                  </a:lnTo>
                  <a:lnTo>
                    <a:pt x="412" y="168"/>
                  </a:lnTo>
                  <a:lnTo>
                    <a:pt x="406" y="149"/>
                  </a:lnTo>
                  <a:lnTo>
                    <a:pt x="398" y="130"/>
                  </a:lnTo>
                  <a:lnTo>
                    <a:pt x="389" y="111"/>
                  </a:lnTo>
                  <a:lnTo>
                    <a:pt x="378" y="93"/>
                  </a:lnTo>
                  <a:lnTo>
                    <a:pt x="364" y="76"/>
                  </a:lnTo>
                  <a:lnTo>
                    <a:pt x="349" y="61"/>
                  </a:lnTo>
                  <a:lnTo>
                    <a:pt x="333" y="47"/>
                  </a:lnTo>
                  <a:lnTo>
                    <a:pt x="316" y="35"/>
                  </a:lnTo>
                  <a:lnTo>
                    <a:pt x="298" y="24"/>
                  </a:lnTo>
                  <a:lnTo>
                    <a:pt x="279" y="16"/>
                  </a:lnTo>
                  <a:lnTo>
                    <a:pt x="259" y="8"/>
                  </a:lnTo>
                  <a:lnTo>
                    <a:pt x="239" y="4"/>
                  </a:lnTo>
                  <a:lnTo>
                    <a:pt x="218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2" name="Freeform 131"/>
            <p:cNvSpPr>
              <a:spLocks/>
            </p:cNvSpPr>
            <p:nvPr/>
          </p:nvSpPr>
          <p:spPr bwMode="auto">
            <a:xfrm>
              <a:off x="5126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2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7 w 357"/>
                <a:gd name="T51" fmla="*/ 5 h 357"/>
                <a:gd name="T52" fmla="*/ 8 w 357"/>
                <a:gd name="T53" fmla="*/ 3 h 357"/>
                <a:gd name="T54" fmla="*/ 10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2 w 357"/>
                <a:gd name="T79" fmla="*/ 5 h 357"/>
                <a:gd name="T80" fmla="*/ 33 w 357"/>
                <a:gd name="T81" fmla="*/ 6 h 357"/>
                <a:gd name="T82" fmla="*/ 35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9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9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1" y="356"/>
                  </a:lnTo>
                  <a:lnTo>
                    <a:pt x="153" y="354"/>
                  </a:lnTo>
                  <a:lnTo>
                    <a:pt x="136" y="349"/>
                  </a:lnTo>
                  <a:lnTo>
                    <a:pt x="119" y="343"/>
                  </a:lnTo>
                  <a:lnTo>
                    <a:pt x="104" y="336"/>
                  </a:lnTo>
                  <a:lnTo>
                    <a:pt x="89" y="328"/>
                  </a:lnTo>
                  <a:lnTo>
                    <a:pt x="74" y="317"/>
                  </a:lnTo>
                  <a:lnTo>
                    <a:pt x="60" y="305"/>
                  </a:lnTo>
                  <a:lnTo>
                    <a:pt x="47" y="292"/>
                  </a:lnTo>
                  <a:lnTo>
                    <a:pt x="36" y="278"/>
                  </a:lnTo>
                  <a:lnTo>
                    <a:pt x="27" y="263"/>
                  </a:lnTo>
                  <a:lnTo>
                    <a:pt x="18" y="247"/>
                  </a:lnTo>
                  <a:lnTo>
                    <a:pt x="11" y="231"/>
                  </a:lnTo>
                  <a:lnTo>
                    <a:pt x="5" y="213"/>
                  </a:lnTo>
                  <a:lnTo>
                    <a:pt x="2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2" y="143"/>
                  </a:lnTo>
                  <a:lnTo>
                    <a:pt x="5" y="126"/>
                  </a:lnTo>
                  <a:lnTo>
                    <a:pt x="10" y="110"/>
                  </a:lnTo>
                  <a:lnTo>
                    <a:pt x="17" y="94"/>
                  </a:lnTo>
                  <a:lnTo>
                    <a:pt x="24" y="80"/>
                  </a:lnTo>
                  <a:lnTo>
                    <a:pt x="35" y="66"/>
                  </a:lnTo>
                  <a:lnTo>
                    <a:pt x="46" y="52"/>
                  </a:lnTo>
                  <a:lnTo>
                    <a:pt x="59" y="41"/>
                  </a:lnTo>
                  <a:lnTo>
                    <a:pt x="72" y="30"/>
                  </a:lnTo>
                  <a:lnTo>
                    <a:pt x="86" y="21"/>
                  </a:lnTo>
                  <a:lnTo>
                    <a:pt x="102" y="13"/>
                  </a:lnTo>
                  <a:lnTo>
                    <a:pt x="118" y="8"/>
                  </a:lnTo>
                  <a:lnTo>
                    <a:pt x="135" y="4"/>
                  </a:lnTo>
                  <a:lnTo>
                    <a:pt x="152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5" y="4"/>
                  </a:lnTo>
                  <a:lnTo>
                    <a:pt x="222" y="8"/>
                  </a:lnTo>
                  <a:lnTo>
                    <a:pt x="238" y="13"/>
                  </a:lnTo>
                  <a:lnTo>
                    <a:pt x="254" y="21"/>
                  </a:lnTo>
                  <a:lnTo>
                    <a:pt x="269" y="30"/>
                  </a:lnTo>
                  <a:lnTo>
                    <a:pt x="284" y="41"/>
                  </a:lnTo>
                  <a:lnTo>
                    <a:pt x="298" y="52"/>
                  </a:lnTo>
                  <a:lnTo>
                    <a:pt x="311" y="66"/>
                  </a:lnTo>
                  <a:lnTo>
                    <a:pt x="322" y="80"/>
                  </a:lnTo>
                  <a:lnTo>
                    <a:pt x="331" y="94"/>
                  </a:lnTo>
                  <a:lnTo>
                    <a:pt x="340" y="110"/>
                  </a:lnTo>
                  <a:lnTo>
                    <a:pt x="347" y="126"/>
                  </a:lnTo>
                  <a:lnTo>
                    <a:pt x="351" y="143"/>
                  </a:lnTo>
                  <a:lnTo>
                    <a:pt x="355" y="161"/>
                  </a:lnTo>
                  <a:lnTo>
                    <a:pt x="357" y="179"/>
                  </a:lnTo>
                  <a:lnTo>
                    <a:pt x="355" y="214"/>
                  </a:lnTo>
                  <a:lnTo>
                    <a:pt x="347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6" y="326"/>
                  </a:lnTo>
                  <a:lnTo>
                    <a:pt x="257" y="343"/>
                  </a:lnTo>
                  <a:lnTo>
                    <a:pt x="224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3" name="Freeform 132"/>
            <p:cNvSpPr>
              <a:spLocks/>
            </p:cNvSpPr>
            <p:nvPr/>
          </p:nvSpPr>
          <p:spPr bwMode="auto">
            <a:xfrm>
              <a:off x="5133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2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0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2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8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3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4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2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7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2" y="71"/>
                  </a:lnTo>
                  <a:lnTo>
                    <a:pt x="9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4" y="190"/>
                  </a:lnTo>
                  <a:lnTo>
                    <a:pt x="9" y="205"/>
                  </a:lnTo>
                  <a:lnTo>
                    <a:pt x="15" y="219"/>
                  </a:lnTo>
                  <a:lnTo>
                    <a:pt x="22" y="233"/>
                  </a:lnTo>
                  <a:lnTo>
                    <a:pt x="31" y="247"/>
                  </a:lnTo>
                  <a:lnTo>
                    <a:pt x="41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1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5" y="313"/>
                  </a:lnTo>
                  <a:lnTo>
                    <a:pt x="151" y="315"/>
                  </a:lnTo>
                  <a:lnTo>
                    <a:pt x="166" y="316"/>
                  </a:lnTo>
                  <a:lnTo>
                    <a:pt x="182" y="315"/>
                  </a:lnTo>
                  <a:lnTo>
                    <a:pt x="197" y="313"/>
                  </a:lnTo>
                  <a:lnTo>
                    <a:pt x="211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5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1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0" y="128"/>
                  </a:lnTo>
                  <a:lnTo>
                    <a:pt x="305" y="112"/>
                  </a:lnTo>
                  <a:lnTo>
                    <a:pt x="300" y="98"/>
                  </a:lnTo>
                  <a:lnTo>
                    <a:pt x="292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0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4" name="Freeform 133"/>
            <p:cNvSpPr>
              <a:spLocks/>
            </p:cNvSpPr>
            <p:nvPr/>
          </p:nvSpPr>
          <p:spPr bwMode="auto">
            <a:xfrm>
              <a:off x="5144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4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4" y="243"/>
                  </a:lnTo>
                  <a:lnTo>
                    <a:pt x="72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1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6" y="56"/>
                  </a:lnTo>
                  <a:lnTo>
                    <a:pt x="32" y="37"/>
                  </a:lnTo>
                  <a:lnTo>
                    <a:pt x="40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1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0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4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4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5" name="Freeform 137"/>
            <p:cNvSpPr>
              <a:spLocks/>
            </p:cNvSpPr>
            <p:nvPr/>
          </p:nvSpPr>
          <p:spPr bwMode="auto">
            <a:xfrm>
              <a:off x="4998" y="1273"/>
              <a:ext cx="46" cy="47"/>
            </a:xfrm>
            <a:custGeom>
              <a:avLst/>
              <a:gdLst>
                <a:gd name="T0" fmla="*/ 7 w 139"/>
                <a:gd name="T1" fmla="*/ 0 h 141"/>
                <a:gd name="T2" fmla="*/ 6 w 139"/>
                <a:gd name="T3" fmla="*/ 0 h 141"/>
                <a:gd name="T4" fmla="*/ 4 w 139"/>
                <a:gd name="T5" fmla="*/ 1 h 141"/>
                <a:gd name="T6" fmla="*/ 3 w 139"/>
                <a:gd name="T7" fmla="*/ 1 h 141"/>
                <a:gd name="T8" fmla="*/ 2 w 139"/>
                <a:gd name="T9" fmla="*/ 2 h 141"/>
                <a:gd name="T10" fmla="*/ 1 w 139"/>
                <a:gd name="T11" fmla="*/ 3 h 141"/>
                <a:gd name="T12" fmla="*/ 0 w 139"/>
                <a:gd name="T13" fmla="*/ 5 h 141"/>
                <a:gd name="T14" fmla="*/ 0 w 139"/>
                <a:gd name="T15" fmla="*/ 6 h 141"/>
                <a:gd name="T16" fmla="*/ 0 w 139"/>
                <a:gd name="T17" fmla="*/ 8 h 141"/>
                <a:gd name="T18" fmla="*/ 0 w 139"/>
                <a:gd name="T19" fmla="*/ 9 h 141"/>
                <a:gd name="T20" fmla="*/ 1 w 139"/>
                <a:gd name="T21" fmla="*/ 11 h 141"/>
                <a:gd name="T22" fmla="*/ 2 w 139"/>
                <a:gd name="T23" fmla="*/ 12 h 141"/>
                <a:gd name="T24" fmla="*/ 3 w 139"/>
                <a:gd name="T25" fmla="*/ 13 h 141"/>
                <a:gd name="T26" fmla="*/ 3 w 139"/>
                <a:gd name="T27" fmla="*/ 14 h 141"/>
                <a:gd name="T28" fmla="*/ 4 w 139"/>
                <a:gd name="T29" fmla="*/ 14 h 141"/>
                <a:gd name="T30" fmla="*/ 4 w 139"/>
                <a:gd name="T31" fmla="*/ 15 h 141"/>
                <a:gd name="T32" fmla="*/ 5 w 139"/>
                <a:gd name="T33" fmla="*/ 15 h 141"/>
                <a:gd name="T34" fmla="*/ 6 w 139"/>
                <a:gd name="T35" fmla="*/ 15 h 141"/>
                <a:gd name="T36" fmla="*/ 7 w 139"/>
                <a:gd name="T37" fmla="*/ 16 h 141"/>
                <a:gd name="T38" fmla="*/ 7 w 139"/>
                <a:gd name="T39" fmla="*/ 16 h 141"/>
                <a:gd name="T40" fmla="*/ 8 w 139"/>
                <a:gd name="T41" fmla="*/ 16 h 141"/>
                <a:gd name="T42" fmla="*/ 9 w 139"/>
                <a:gd name="T43" fmla="*/ 16 h 141"/>
                <a:gd name="T44" fmla="*/ 10 w 139"/>
                <a:gd name="T45" fmla="*/ 16 h 141"/>
                <a:gd name="T46" fmla="*/ 10 w 139"/>
                <a:gd name="T47" fmla="*/ 15 h 141"/>
                <a:gd name="T48" fmla="*/ 11 w 139"/>
                <a:gd name="T49" fmla="*/ 15 h 141"/>
                <a:gd name="T50" fmla="*/ 12 w 139"/>
                <a:gd name="T51" fmla="*/ 15 h 141"/>
                <a:gd name="T52" fmla="*/ 12 w 139"/>
                <a:gd name="T53" fmla="*/ 14 h 141"/>
                <a:gd name="T54" fmla="*/ 13 w 139"/>
                <a:gd name="T55" fmla="*/ 14 h 141"/>
                <a:gd name="T56" fmla="*/ 13 w 139"/>
                <a:gd name="T57" fmla="*/ 13 h 141"/>
                <a:gd name="T58" fmla="*/ 14 w 139"/>
                <a:gd name="T59" fmla="*/ 12 h 141"/>
                <a:gd name="T60" fmla="*/ 15 w 139"/>
                <a:gd name="T61" fmla="*/ 11 h 141"/>
                <a:gd name="T62" fmla="*/ 15 w 139"/>
                <a:gd name="T63" fmla="*/ 9 h 141"/>
                <a:gd name="T64" fmla="*/ 15 w 139"/>
                <a:gd name="T65" fmla="*/ 8 h 141"/>
                <a:gd name="T66" fmla="*/ 15 w 139"/>
                <a:gd name="T67" fmla="*/ 6 h 141"/>
                <a:gd name="T68" fmla="*/ 15 w 139"/>
                <a:gd name="T69" fmla="*/ 5 h 141"/>
                <a:gd name="T70" fmla="*/ 14 w 139"/>
                <a:gd name="T71" fmla="*/ 3 h 141"/>
                <a:gd name="T72" fmla="*/ 13 w 139"/>
                <a:gd name="T73" fmla="*/ 2 h 141"/>
                <a:gd name="T74" fmla="*/ 12 w 139"/>
                <a:gd name="T75" fmla="*/ 2 h 141"/>
                <a:gd name="T76" fmla="*/ 12 w 139"/>
                <a:gd name="T77" fmla="*/ 1 h 141"/>
                <a:gd name="T78" fmla="*/ 11 w 139"/>
                <a:gd name="T79" fmla="*/ 1 h 141"/>
                <a:gd name="T80" fmla="*/ 10 w 139"/>
                <a:gd name="T81" fmla="*/ 1 h 141"/>
                <a:gd name="T82" fmla="*/ 9 w 139"/>
                <a:gd name="T83" fmla="*/ 0 h 141"/>
                <a:gd name="T84" fmla="*/ 9 w 139"/>
                <a:gd name="T85" fmla="*/ 0 h 141"/>
                <a:gd name="T86" fmla="*/ 8 w 139"/>
                <a:gd name="T87" fmla="*/ 0 h 141"/>
                <a:gd name="T88" fmla="*/ 7 w 139"/>
                <a:gd name="T89" fmla="*/ 0 h 1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9"/>
                <a:gd name="T136" fmla="*/ 0 h 141"/>
                <a:gd name="T137" fmla="*/ 139 w 139"/>
                <a:gd name="T138" fmla="*/ 141 h 1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9" h="141">
                  <a:moveTo>
                    <a:pt x="65" y="0"/>
                  </a:moveTo>
                  <a:lnTo>
                    <a:pt x="51" y="1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8" y="20"/>
                  </a:lnTo>
                  <a:lnTo>
                    <a:pt x="9" y="31"/>
                  </a:lnTo>
                  <a:lnTo>
                    <a:pt x="4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2" y="85"/>
                  </a:lnTo>
                  <a:lnTo>
                    <a:pt x="7" y="97"/>
                  </a:lnTo>
                  <a:lnTo>
                    <a:pt x="14" y="109"/>
                  </a:lnTo>
                  <a:lnTo>
                    <a:pt x="23" y="119"/>
                  </a:lnTo>
                  <a:lnTo>
                    <a:pt x="29" y="124"/>
                  </a:lnTo>
                  <a:lnTo>
                    <a:pt x="34" y="128"/>
                  </a:lnTo>
                  <a:lnTo>
                    <a:pt x="40" y="132"/>
                  </a:lnTo>
                  <a:lnTo>
                    <a:pt x="46" y="135"/>
                  </a:lnTo>
                  <a:lnTo>
                    <a:pt x="54" y="137"/>
                  </a:lnTo>
                  <a:lnTo>
                    <a:pt x="59" y="140"/>
                  </a:lnTo>
                  <a:lnTo>
                    <a:pt x="67" y="141"/>
                  </a:lnTo>
                  <a:lnTo>
                    <a:pt x="74" y="141"/>
                  </a:lnTo>
                  <a:lnTo>
                    <a:pt x="81" y="141"/>
                  </a:lnTo>
                  <a:lnTo>
                    <a:pt x="87" y="140"/>
                  </a:lnTo>
                  <a:lnTo>
                    <a:pt x="94" y="137"/>
                  </a:lnTo>
                  <a:lnTo>
                    <a:pt x="100" y="135"/>
                  </a:lnTo>
                  <a:lnTo>
                    <a:pt x="106" y="132"/>
                  </a:lnTo>
                  <a:lnTo>
                    <a:pt x="112" y="128"/>
                  </a:lnTo>
                  <a:lnTo>
                    <a:pt x="117" y="124"/>
                  </a:lnTo>
                  <a:lnTo>
                    <a:pt x="121" y="119"/>
                  </a:lnTo>
                  <a:lnTo>
                    <a:pt x="130" y="109"/>
                  </a:lnTo>
                  <a:lnTo>
                    <a:pt x="136" y="97"/>
                  </a:lnTo>
                  <a:lnTo>
                    <a:pt x="139" y="85"/>
                  </a:lnTo>
                  <a:lnTo>
                    <a:pt x="139" y="70"/>
                  </a:lnTo>
                  <a:lnTo>
                    <a:pt x="137" y="56"/>
                  </a:lnTo>
                  <a:lnTo>
                    <a:pt x="133" y="43"/>
                  </a:lnTo>
                  <a:lnTo>
                    <a:pt x="126" y="31"/>
                  </a:lnTo>
                  <a:lnTo>
                    <a:pt x="117" y="20"/>
                  </a:lnTo>
                  <a:lnTo>
                    <a:pt x="111" y="16"/>
                  </a:lnTo>
                  <a:lnTo>
                    <a:pt x="105" y="12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3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6" name="Freeform 138"/>
            <p:cNvSpPr>
              <a:spLocks/>
            </p:cNvSpPr>
            <p:nvPr/>
          </p:nvSpPr>
          <p:spPr bwMode="auto">
            <a:xfrm>
              <a:off x="5002" y="1278"/>
              <a:ext cx="37" cy="37"/>
            </a:xfrm>
            <a:custGeom>
              <a:avLst/>
              <a:gdLst>
                <a:gd name="T0" fmla="*/ 7 w 111"/>
                <a:gd name="T1" fmla="*/ 12 h 112"/>
                <a:gd name="T2" fmla="*/ 6 w 111"/>
                <a:gd name="T3" fmla="*/ 12 h 112"/>
                <a:gd name="T4" fmla="*/ 5 w 111"/>
                <a:gd name="T5" fmla="*/ 12 h 112"/>
                <a:gd name="T6" fmla="*/ 5 w 111"/>
                <a:gd name="T7" fmla="*/ 12 h 112"/>
                <a:gd name="T8" fmla="*/ 4 w 111"/>
                <a:gd name="T9" fmla="*/ 12 h 112"/>
                <a:gd name="T10" fmla="*/ 4 w 111"/>
                <a:gd name="T11" fmla="*/ 12 h 112"/>
                <a:gd name="T12" fmla="*/ 3 w 111"/>
                <a:gd name="T13" fmla="*/ 11 h 112"/>
                <a:gd name="T14" fmla="*/ 3 w 111"/>
                <a:gd name="T15" fmla="*/ 11 h 112"/>
                <a:gd name="T16" fmla="*/ 2 w 111"/>
                <a:gd name="T17" fmla="*/ 11 h 112"/>
                <a:gd name="T18" fmla="*/ 1 w 111"/>
                <a:gd name="T19" fmla="*/ 10 h 112"/>
                <a:gd name="T20" fmla="*/ 1 w 111"/>
                <a:gd name="T21" fmla="*/ 9 h 112"/>
                <a:gd name="T22" fmla="*/ 0 w 111"/>
                <a:gd name="T23" fmla="*/ 7 h 112"/>
                <a:gd name="T24" fmla="*/ 0 w 111"/>
                <a:gd name="T25" fmla="*/ 6 h 112"/>
                <a:gd name="T26" fmla="*/ 0 w 111"/>
                <a:gd name="T27" fmla="*/ 5 h 112"/>
                <a:gd name="T28" fmla="*/ 0 w 111"/>
                <a:gd name="T29" fmla="*/ 4 h 112"/>
                <a:gd name="T30" fmla="*/ 1 w 111"/>
                <a:gd name="T31" fmla="*/ 3 h 112"/>
                <a:gd name="T32" fmla="*/ 2 w 111"/>
                <a:gd name="T33" fmla="*/ 2 h 112"/>
                <a:gd name="T34" fmla="*/ 2 w 111"/>
                <a:gd name="T35" fmla="*/ 2 h 112"/>
                <a:gd name="T36" fmla="*/ 3 w 111"/>
                <a:gd name="T37" fmla="*/ 1 h 112"/>
                <a:gd name="T38" fmla="*/ 3 w 111"/>
                <a:gd name="T39" fmla="*/ 1 h 112"/>
                <a:gd name="T40" fmla="*/ 3 w 111"/>
                <a:gd name="T41" fmla="*/ 1 h 112"/>
                <a:gd name="T42" fmla="*/ 4 w 111"/>
                <a:gd name="T43" fmla="*/ 0 h 112"/>
                <a:gd name="T44" fmla="*/ 5 w 111"/>
                <a:gd name="T45" fmla="*/ 0 h 112"/>
                <a:gd name="T46" fmla="*/ 5 w 111"/>
                <a:gd name="T47" fmla="*/ 0 h 112"/>
                <a:gd name="T48" fmla="*/ 6 w 111"/>
                <a:gd name="T49" fmla="*/ 0 h 112"/>
                <a:gd name="T50" fmla="*/ 7 w 111"/>
                <a:gd name="T51" fmla="*/ 0 h 112"/>
                <a:gd name="T52" fmla="*/ 7 w 111"/>
                <a:gd name="T53" fmla="*/ 0 h 112"/>
                <a:gd name="T54" fmla="*/ 8 w 111"/>
                <a:gd name="T55" fmla="*/ 0 h 112"/>
                <a:gd name="T56" fmla="*/ 8 w 111"/>
                <a:gd name="T57" fmla="*/ 1 h 112"/>
                <a:gd name="T58" fmla="*/ 9 w 111"/>
                <a:gd name="T59" fmla="*/ 1 h 112"/>
                <a:gd name="T60" fmla="*/ 9 w 111"/>
                <a:gd name="T61" fmla="*/ 1 h 112"/>
                <a:gd name="T62" fmla="*/ 10 w 111"/>
                <a:gd name="T63" fmla="*/ 2 h 112"/>
                <a:gd name="T64" fmla="*/ 10 w 111"/>
                <a:gd name="T65" fmla="*/ 2 h 112"/>
                <a:gd name="T66" fmla="*/ 11 w 111"/>
                <a:gd name="T67" fmla="*/ 3 h 112"/>
                <a:gd name="T68" fmla="*/ 12 w 111"/>
                <a:gd name="T69" fmla="*/ 4 h 112"/>
                <a:gd name="T70" fmla="*/ 12 w 111"/>
                <a:gd name="T71" fmla="*/ 5 h 112"/>
                <a:gd name="T72" fmla="*/ 12 w 111"/>
                <a:gd name="T73" fmla="*/ 6 h 112"/>
                <a:gd name="T74" fmla="*/ 12 w 111"/>
                <a:gd name="T75" fmla="*/ 7 h 112"/>
                <a:gd name="T76" fmla="*/ 12 w 111"/>
                <a:gd name="T77" fmla="*/ 9 h 112"/>
                <a:gd name="T78" fmla="*/ 12 w 111"/>
                <a:gd name="T79" fmla="*/ 10 h 112"/>
                <a:gd name="T80" fmla="*/ 11 w 111"/>
                <a:gd name="T81" fmla="*/ 11 h 112"/>
                <a:gd name="T82" fmla="*/ 10 w 111"/>
                <a:gd name="T83" fmla="*/ 11 h 112"/>
                <a:gd name="T84" fmla="*/ 9 w 111"/>
                <a:gd name="T85" fmla="*/ 12 h 112"/>
                <a:gd name="T86" fmla="*/ 8 w 111"/>
                <a:gd name="T87" fmla="*/ 12 h 112"/>
                <a:gd name="T88" fmla="*/ 7 w 111"/>
                <a:gd name="T89" fmla="*/ 12 h 1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112"/>
                <a:gd name="T137" fmla="*/ 111 w 111"/>
                <a:gd name="T138" fmla="*/ 112 h 1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112">
                  <a:moveTo>
                    <a:pt x="59" y="112"/>
                  </a:moveTo>
                  <a:lnTo>
                    <a:pt x="54" y="112"/>
                  </a:lnTo>
                  <a:lnTo>
                    <a:pt x="48" y="111"/>
                  </a:lnTo>
                  <a:lnTo>
                    <a:pt x="43" y="110"/>
                  </a:lnTo>
                  <a:lnTo>
                    <a:pt x="37" y="108"/>
                  </a:lnTo>
                  <a:lnTo>
                    <a:pt x="32" y="105"/>
                  </a:lnTo>
                  <a:lnTo>
                    <a:pt x="28" y="103"/>
                  </a:lnTo>
                  <a:lnTo>
                    <a:pt x="23" y="99"/>
                  </a:lnTo>
                  <a:lnTo>
                    <a:pt x="18" y="96"/>
                  </a:lnTo>
                  <a:lnTo>
                    <a:pt x="11" y="87"/>
                  </a:lnTo>
                  <a:lnTo>
                    <a:pt x="5" y="78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0"/>
                  </a:lnTo>
                  <a:lnTo>
                    <a:pt x="88" y="14"/>
                  </a:lnTo>
                  <a:lnTo>
                    <a:pt x="93" y="17"/>
                  </a:lnTo>
                  <a:lnTo>
                    <a:pt x="100" y="25"/>
                  </a:lnTo>
                  <a:lnTo>
                    <a:pt x="106" y="35"/>
                  </a:lnTo>
                  <a:lnTo>
                    <a:pt x="110" y="46"/>
                  </a:lnTo>
                  <a:lnTo>
                    <a:pt x="111" y="56"/>
                  </a:lnTo>
                  <a:lnTo>
                    <a:pt x="111" y="67"/>
                  </a:lnTo>
                  <a:lnTo>
                    <a:pt x="109" y="78"/>
                  </a:lnTo>
                  <a:lnTo>
                    <a:pt x="104" y="87"/>
                  </a:lnTo>
                  <a:lnTo>
                    <a:pt x="98" y="96"/>
                  </a:lnTo>
                  <a:lnTo>
                    <a:pt x="89" y="103"/>
                  </a:lnTo>
                  <a:lnTo>
                    <a:pt x="80" y="108"/>
                  </a:lnTo>
                  <a:lnTo>
                    <a:pt x="69" y="111"/>
                  </a:lnTo>
                  <a:lnTo>
                    <a:pt x="59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7" name="Freeform 139"/>
            <p:cNvSpPr>
              <a:spLocks/>
            </p:cNvSpPr>
            <p:nvPr/>
          </p:nvSpPr>
          <p:spPr bwMode="auto">
            <a:xfrm>
              <a:off x="5010" y="1283"/>
              <a:ext cx="18" cy="27"/>
            </a:xfrm>
            <a:custGeom>
              <a:avLst/>
              <a:gdLst>
                <a:gd name="T0" fmla="*/ 1 w 53"/>
                <a:gd name="T1" fmla="*/ 1 h 83"/>
                <a:gd name="T2" fmla="*/ 0 w 53"/>
                <a:gd name="T3" fmla="*/ 2 h 83"/>
                <a:gd name="T4" fmla="*/ 0 w 53"/>
                <a:gd name="T5" fmla="*/ 2 h 83"/>
                <a:gd name="T6" fmla="*/ 0 w 53"/>
                <a:gd name="T7" fmla="*/ 2 h 83"/>
                <a:gd name="T8" fmla="*/ 0 w 53"/>
                <a:gd name="T9" fmla="*/ 2 h 83"/>
                <a:gd name="T10" fmla="*/ 0 w 53"/>
                <a:gd name="T11" fmla="*/ 4 h 83"/>
                <a:gd name="T12" fmla="*/ 2 w 53"/>
                <a:gd name="T13" fmla="*/ 4 h 83"/>
                <a:gd name="T14" fmla="*/ 3 w 53"/>
                <a:gd name="T15" fmla="*/ 9 h 83"/>
                <a:gd name="T16" fmla="*/ 6 w 53"/>
                <a:gd name="T17" fmla="*/ 9 h 83"/>
                <a:gd name="T18" fmla="*/ 6 w 53"/>
                <a:gd name="T19" fmla="*/ 0 h 83"/>
                <a:gd name="T20" fmla="*/ 2 w 53"/>
                <a:gd name="T21" fmla="*/ 0 h 83"/>
                <a:gd name="T22" fmla="*/ 2 w 53"/>
                <a:gd name="T23" fmla="*/ 0 h 83"/>
                <a:gd name="T24" fmla="*/ 2 w 53"/>
                <a:gd name="T25" fmla="*/ 1 h 83"/>
                <a:gd name="T26" fmla="*/ 1 w 53"/>
                <a:gd name="T27" fmla="*/ 1 h 83"/>
                <a:gd name="T28" fmla="*/ 1 w 53"/>
                <a:gd name="T29" fmla="*/ 1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83"/>
                <a:gd name="T47" fmla="*/ 53 w 53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83">
                  <a:moveTo>
                    <a:pt x="6" y="13"/>
                  </a:moveTo>
                  <a:lnTo>
                    <a:pt x="3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38"/>
                  </a:lnTo>
                  <a:lnTo>
                    <a:pt x="21" y="35"/>
                  </a:lnTo>
                  <a:lnTo>
                    <a:pt x="24" y="82"/>
                  </a:lnTo>
                  <a:lnTo>
                    <a:pt x="53" y="83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68" name="Freeform 140"/>
            <p:cNvSpPr>
              <a:spLocks/>
            </p:cNvSpPr>
            <p:nvPr/>
          </p:nvSpPr>
          <p:spPr bwMode="auto">
            <a:xfrm>
              <a:off x="4949" y="1353"/>
              <a:ext cx="26" cy="20"/>
            </a:xfrm>
            <a:custGeom>
              <a:avLst/>
              <a:gdLst>
                <a:gd name="T0" fmla="*/ 0 w 77"/>
                <a:gd name="T1" fmla="*/ 3 h 60"/>
                <a:gd name="T2" fmla="*/ 0 w 77"/>
                <a:gd name="T3" fmla="*/ 3 h 60"/>
                <a:gd name="T4" fmla="*/ 1 w 77"/>
                <a:gd name="T5" fmla="*/ 3 h 60"/>
                <a:gd name="T6" fmla="*/ 1 w 77"/>
                <a:gd name="T7" fmla="*/ 3 h 60"/>
                <a:gd name="T8" fmla="*/ 2 w 77"/>
                <a:gd name="T9" fmla="*/ 3 h 60"/>
                <a:gd name="T10" fmla="*/ 3 w 77"/>
                <a:gd name="T11" fmla="*/ 3 h 60"/>
                <a:gd name="T12" fmla="*/ 4 w 77"/>
                <a:gd name="T13" fmla="*/ 3 h 60"/>
                <a:gd name="T14" fmla="*/ 5 w 77"/>
                <a:gd name="T15" fmla="*/ 3 h 60"/>
                <a:gd name="T16" fmla="*/ 6 w 77"/>
                <a:gd name="T17" fmla="*/ 3 h 60"/>
                <a:gd name="T18" fmla="*/ 7 w 77"/>
                <a:gd name="T19" fmla="*/ 2 h 60"/>
                <a:gd name="T20" fmla="*/ 8 w 77"/>
                <a:gd name="T21" fmla="*/ 1 h 60"/>
                <a:gd name="T22" fmla="*/ 9 w 77"/>
                <a:gd name="T23" fmla="*/ 0 h 60"/>
                <a:gd name="T24" fmla="*/ 9 w 77"/>
                <a:gd name="T25" fmla="*/ 0 h 60"/>
                <a:gd name="T26" fmla="*/ 9 w 77"/>
                <a:gd name="T27" fmla="*/ 1 h 60"/>
                <a:gd name="T28" fmla="*/ 8 w 77"/>
                <a:gd name="T29" fmla="*/ 3 h 60"/>
                <a:gd name="T30" fmla="*/ 7 w 77"/>
                <a:gd name="T31" fmla="*/ 6 h 60"/>
                <a:gd name="T32" fmla="*/ 6 w 77"/>
                <a:gd name="T33" fmla="*/ 7 h 60"/>
                <a:gd name="T34" fmla="*/ 4 w 77"/>
                <a:gd name="T35" fmla="*/ 6 h 60"/>
                <a:gd name="T36" fmla="*/ 3 w 77"/>
                <a:gd name="T37" fmla="*/ 6 h 60"/>
                <a:gd name="T38" fmla="*/ 2 w 77"/>
                <a:gd name="T39" fmla="*/ 5 h 60"/>
                <a:gd name="T40" fmla="*/ 2 w 77"/>
                <a:gd name="T41" fmla="*/ 5 h 60"/>
                <a:gd name="T42" fmla="*/ 1 w 77"/>
                <a:gd name="T43" fmla="*/ 4 h 60"/>
                <a:gd name="T44" fmla="*/ 0 w 77"/>
                <a:gd name="T45" fmla="*/ 3 h 60"/>
                <a:gd name="T46" fmla="*/ 0 w 77"/>
                <a:gd name="T47" fmla="*/ 3 h 60"/>
                <a:gd name="T48" fmla="*/ 0 w 77"/>
                <a:gd name="T49" fmla="*/ 3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7"/>
                <a:gd name="T76" fmla="*/ 0 h 60"/>
                <a:gd name="T77" fmla="*/ 77 w 77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7" h="60">
                  <a:moveTo>
                    <a:pt x="0" y="25"/>
                  </a:moveTo>
                  <a:lnTo>
                    <a:pt x="1" y="25"/>
                  </a:lnTo>
                  <a:lnTo>
                    <a:pt x="5" y="27"/>
                  </a:lnTo>
                  <a:lnTo>
                    <a:pt x="11" y="29"/>
                  </a:lnTo>
                  <a:lnTo>
                    <a:pt x="18" y="30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43" y="29"/>
                  </a:lnTo>
                  <a:lnTo>
                    <a:pt x="50" y="25"/>
                  </a:lnTo>
                  <a:lnTo>
                    <a:pt x="62" y="16"/>
                  </a:lnTo>
                  <a:lnTo>
                    <a:pt x="70" y="9"/>
                  </a:lnTo>
                  <a:lnTo>
                    <a:pt x="76" y="3"/>
                  </a:lnTo>
                  <a:lnTo>
                    <a:pt x="77" y="0"/>
                  </a:lnTo>
                  <a:lnTo>
                    <a:pt x="76" y="10"/>
                  </a:lnTo>
                  <a:lnTo>
                    <a:pt x="72" y="31"/>
                  </a:lnTo>
                  <a:lnTo>
                    <a:pt x="64" y="52"/>
                  </a:lnTo>
                  <a:lnTo>
                    <a:pt x="49" y="60"/>
                  </a:lnTo>
                  <a:lnTo>
                    <a:pt x="39" y="58"/>
                  </a:lnTo>
                  <a:lnTo>
                    <a:pt x="31" y="54"/>
                  </a:lnTo>
                  <a:lnTo>
                    <a:pt x="22" y="48"/>
                  </a:lnTo>
                  <a:lnTo>
                    <a:pt x="15" y="42"/>
                  </a:lnTo>
                  <a:lnTo>
                    <a:pt x="8" y="36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</p:grpSp>
      <p:grpSp>
        <p:nvGrpSpPr>
          <p:cNvPr id="21519" name="Group 111"/>
          <p:cNvGrpSpPr>
            <a:grpSpLocks noChangeAspect="1"/>
          </p:cNvGrpSpPr>
          <p:nvPr/>
        </p:nvGrpSpPr>
        <p:grpSpPr bwMode="auto">
          <a:xfrm flipH="1">
            <a:off x="3071813" y="3932238"/>
            <a:ext cx="750887" cy="425450"/>
            <a:chOff x="4561" y="1194"/>
            <a:chExt cx="794" cy="499"/>
          </a:xfrm>
        </p:grpSpPr>
        <p:sp>
          <p:nvSpPr>
            <p:cNvPr id="21615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4561" y="1194"/>
              <a:ext cx="79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6" name="Freeform 112"/>
            <p:cNvSpPr>
              <a:spLocks/>
            </p:cNvSpPr>
            <p:nvPr/>
          </p:nvSpPr>
          <p:spPr bwMode="auto">
            <a:xfrm>
              <a:off x="4563" y="1194"/>
              <a:ext cx="791" cy="499"/>
            </a:xfrm>
            <a:custGeom>
              <a:avLst/>
              <a:gdLst>
                <a:gd name="T0" fmla="*/ 261 w 2373"/>
                <a:gd name="T1" fmla="*/ 93 h 1497"/>
                <a:gd name="T2" fmla="*/ 247 w 2373"/>
                <a:gd name="T3" fmla="*/ 80 h 1497"/>
                <a:gd name="T4" fmla="*/ 221 w 2373"/>
                <a:gd name="T5" fmla="*/ 69 h 1497"/>
                <a:gd name="T6" fmla="*/ 187 w 2373"/>
                <a:gd name="T7" fmla="*/ 62 h 1497"/>
                <a:gd name="T8" fmla="*/ 169 w 2373"/>
                <a:gd name="T9" fmla="*/ 72 h 1497"/>
                <a:gd name="T10" fmla="*/ 165 w 2373"/>
                <a:gd name="T11" fmla="*/ 73 h 1497"/>
                <a:gd name="T12" fmla="*/ 161 w 2373"/>
                <a:gd name="T13" fmla="*/ 49 h 1497"/>
                <a:gd name="T14" fmla="*/ 167 w 2373"/>
                <a:gd name="T15" fmla="*/ 38 h 1497"/>
                <a:gd name="T16" fmla="*/ 178 w 2373"/>
                <a:gd name="T17" fmla="*/ 28 h 1497"/>
                <a:gd name="T18" fmla="*/ 172 w 2373"/>
                <a:gd name="T19" fmla="*/ 26 h 1497"/>
                <a:gd name="T20" fmla="*/ 169 w 2373"/>
                <a:gd name="T21" fmla="*/ 27 h 1497"/>
                <a:gd name="T22" fmla="*/ 167 w 2373"/>
                <a:gd name="T23" fmla="*/ 16 h 1497"/>
                <a:gd name="T24" fmla="*/ 156 w 2373"/>
                <a:gd name="T25" fmla="*/ 4 h 1497"/>
                <a:gd name="T26" fmla="*/ 141 w 2373"/>
                <a:gd name="T27" fmla="*/ 0 h 1497"/>
                <a:gd name="T28" fmla="*/ 127 w 2373"/>
                <a:gd name="T29" fmla="*/ 4 h 1497"/>
                <a:gd name="T30" fmla="*/ 118 w 2373"/>
                <a:gd name="T31" fmla="*/ 14 h 1497"/>
                <a:gd name="T32" fmla="*/ 110 w 2373"/>
                <a:gd name="T33" fmla="*/ 28 h 1497"/>
                <a:gd name="T34" fmla="*/ 97 w 2373"/>
                <a:gd name="T35" fmla="*/ 47 h 1497"/>
                <a:gd name="T36" fmla="*/ 102 w 2373"/>
                <a:gd name="T37" fmla="*/ 51 h 1497"/>
                <a:gd name="T38" fmla="*/ 111 w 2373"/>
                <a:gd name="T39" fmla="*/ 53 h 1497"/>
                <a:gd name="T40" fmla="*/ 119 w 2373"/>
                <a:gd name="T41" fmla="*/ 54 h 1497"/>
                <a:gd name="T42" fmla="*/ 121 w 2373"/>
                <a:gd name="T43" fmla="*/ 67 h 1497"/>
                <a:gd name="T44" fmla="*/ 117 w 2373"/>
                <a:gd name="T45" fmla="*/ 67 h 1497"/>
                <a:gd name="T46" fmla="*/ 107 w 2373"/>
                <a:gd name="T47" fmla="*/ 55 h 1497"/>
                <a:gd name="T48" fmla="*/ 101 w 2373"/>
                <a:gd name="T49" fmla="*/ 60 h 1497"/>
                <a:gd name="T50" fmla="*/ 105 w 2373"/>
                <a:gd name="T51" fmla="*/ 67 h 1497"/>
                <a:gd name="T52" fmla="*/ 104 w 2373"/>
                <a:gd name="T53" fmla="*/ 71 h 1497"/>
                <a:gd name="T54" fmla="*/ 97 w 2373"/>
                <a:gd name="T55" fmla="*/ 64 h 1497"/>
                <a:gd name="T56" fmla="*/ 95 w 2373"/>
                <a:gd name="T57" fmla="*/ 59 h 1497"/>
                <a:gd name="T58" fmla="*/ 71 w 2373"/>
                <a:gd name="T59" fmla="*/ 62 h 1497"/>
                <a:gd name="T60" fmla="*/ 51 w 2373"/>
                <a:gd name="T61" fmla="*/ 67 h 1497"/>
                <a:gd name="T62" fmla="*/ 32 w 2373"/>
                <a:gd name="T63" fmla="*/ 73 h 1497"/>
                <a:gd name="T64" fmla="*/ 17 w 2373"/>
                <a:gd name="T65" fmla="*/ 80 h 1497"/>
                <a:gd name="T66" fmla="*/ 6 w 2373"/>
                <a:gd name="T67" fmla="*/ 88 h 1497"/>
                <a:gd name="T68" fmla="*/ 0 w 2373"/>
                <a:gd name="T69" fmla="*/ 109 h 1497"/>
                <a:gd name="T70" fmla="*/ 5 w 2373"/>
                <a:gd name="T71" fmla="*/ 125 h 1497"/>
                <a:gd name="T72" fmla="*/ 16 w 2373"/>
                <a:gd name="T73" fmla="*/ 134 h 1497"/>
                <a:gd name="T74" fmla="*/ 28 w 2373"/>
                <a:gd name="T75" fmla="*/ 143 h 1497"/>
                <a:gd name="T76" fmla="*/ 37 w 2373"/>
                <a:gd name="T77" fmla="*/ 155 h 1497"/>
                <a:gd name="T78" fmla="*/ 47 w 2373"/>
                <a:gd name="T79" fmla="*/ 162 h 1497"/>
                <a:gd name="T80" fmla="*/ 58 w 2373"/>
                <a:gd name="T81" fmla="*/ 166 h 1497"/>
                <a:gd name="T82" fmla="*/ 69 w 2373"/>
                <a:gd name="T83" fmla="*/ 166 h 1497"/>
                <a:gd name="T84" fmla="*/ 80 w 2373"/>
                <a:gd name="T85" fmla="*/ 163 h 1497"/>
                <a:gd name="T86" fmla="*/ 90 w 2373"/>
                <a:gd name="T87" fmla="*/ 158 h 1497"/>
                <a:gd name="T88" fmla="*/ 97 w 2373"/>
                <a:gd name="T89" fmla="*/ 148 h 1497"/>
                <a:gd name="T90" fmla="*/ 105 w 2373"/>
                <a:gd name="T91" fmla="*/ 141 h 1497"/>
                <a:gd name="T92" fmla="*/ 118 w 2373"/>
                <a:gd name="T93" fmla="*/ 141 h 1497"/>
                <a:gd name="T94" fmla="*/ 131 w 2373"/>
                <a:gd name="T95" fmla="*/ 141 h 1497"/>
                <a:gd name="T96" fmla="*/ 145 w 2373"/>
                <a:gd name="T97" fmla="*/ 141 h 1497"/>
                <a:gd name="T98" fmla="*/ 159 w 2373"/>
                <a:gd name="T99" fmla="*/ 141 h 1497"/>
                <a:gd name="T100" fmla="*/ 172 w 2373"/>
                <a:gd name="T101" fmla="*/ 142 h 1497"/>
                <a:gd name="T102" fmla="*/ 178 w 2373"/>
                <a:gd name="T103" fmla="*/ 152 h 1497"/>
                <a:gd name="T104" fmla="*/ 187 w 2373"/>
                <a:gd name="T105" fmla="*/ 160 h 1497"/>
                <a:gd name="T106" fmla="*/ 198 w 2373"/>
                <a:gd name="T107" fmla="*/ 165 h 1497"/>
                <a:gd name="T108" fmla="*/ 210 w 2373"/>
                <a:gd name="T109" fmla="*/ 166 h 1497"/>
                <a:gd name="T110" fmla="*/ 221 w 2373"/>
                <a:gd name="T111" fmla="*/ 165 h 1497"/>
                <a:gd name="T112" fmla="*/ 231 w 2373"/>
                <a:gd name="T113" fmla="*/ 160 h 1497"/>
                <a:gd name="T114" fmla="*/ 240 w 2373"/>
                <a:gd name="T115" fmla="*/ 151 h 1497"/>
                <a:gd name="T116" fmla="*/ 246 w 2373"/>
                <a:gd name="T117" fmla="*/ 139 h 1497"/>
                <a:gd name="T118" fmla="*/ 253 w 2373"/>
                <a:gd name="T119" fmla="*/ 135 h 1497"/>
                <a:gd name="T120" fmla="*/ 262 w 2373"/>
                <a:gd name="T121" fmla="*/ 123 h 1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73"/>
                <a:gd name="T184" fmla="*/ 0 h 1497"/>
                <a:gd name="T185" fmla="*/ 2373 w 2373"/>
                <a:gd name="T186" fmla="*/ 1497 h 1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73" h="1497">
                  <a:moveTo>
                    <a:pt x="2373" y="972"/>
                  </a:moveTo>
                  <a:lnTo>
                    <a:pt x="2371" y="944"/>
                  </a:lnTo>
                  <a:lnTo>
                    <a:pt x="2369" y="916"/>
                  </a:lnTo>
                  <a:lnTo>
                    <a:pt x="2364" y="887"/>
                  </a:lnTo>
                  <a:lnTo>
                    <a:pt x="2357" y="860"/>
                  </a:lnTo>
                  <a:lnTo>
                    <a:pt x="2349" y="835"/>
                  </a:lnTo>
                  <a:lnTo>
                    <a:pt x="2338" y="811"/>
                  </a:lnTo>
                  <a:lnTo>
                    <a:pt x="2325" y="792"/>
                  </a:lnTo>
                  <a:lnTo>
                    <a:pt x="2310" y="776"/>
                  </a:lnTo>
                  <a:lnTo>
                    <a:pt x="2282" y="757"/>
                  </a:lnTo>
                  <a:lnTo>
                    <a:pt x="2252" y="738"/>
                  </a:lnTo>
                  <a:lnTo>
                    <a:pt x="2220" y="719"/>
                  </a:lnTo>
                  <a:lnTo>
                    <a:pt x="2186" y="701"/>
                  </a:lnTo>
                  <a:lnTo>
                    <a:pt x="2150" y="685"/>
                  </a:lnTo>
                  <a:lnTo>
                    <a:pt x="2111" y="668"/>
                  </a:lnTo>
                  <a:lnTo>
                    <a:pt x="2070" y="653"/>
                  </a:lnTo>
                  <a:lnTo>
                    <a:pt x="2029" y="637"/>
                  </a:lnTo>
                  <a:lnTo>
                    <a:pt x="1985" y="623"/>
                  </a:lnTo>
                  <a:lnTo>
                    <a:pt x="1938" y="610"/>
                  </a:lnTo>
                  <a:lnTo>
                    <a:pt x="1891" y="597"/>
                  </a:lnTo>
                  <a:lnTo>
                    <a:pt x="1841" y="585"/>
                  </a:lnTo>
                  <a:lnTo>
                    <a:pt x="1790" y="574"/>
                  </a:lnTo>
                  <a:lnTo>
                    <a:pt x="1737" y="563"/>
                  </a:lnTo>
                  <a:lnTo>
                    <a:pt x="1684" y="554"/>
                  </a:lnTo>
                  <a:lnTo>
                    <a:pt x="1628" y="545"/>
                  </a:lnTo>
                  <a:lnTo>
                    <a:pt x="1624" y="480"/>
                  </a:lnTo>
                  <a:lnTo>
                    <a:pt x="1514" y="480"/>
                  </a:lnTo>
                  <a:lnTo>
                    <a:pt x="1523" y="649"/>
                  </a:lnTo>
                  <a:lnTo>
                    <a:pt x="1518" y="650"/>
                  </a:lnTo>
                  <a:lnTo>
                    <a:pt x="1514" y="651"/>
                  </a:lnTo>
                  <a:lnTo>
                    <a:pt x="1509" y="653"/>
                  </a:lnTo>
                  <a:lnTo>
                    <a:pt x="1504" y="654"/>
                  </a:lnTo>
                  <a:lnTo>
                    <a:pt x="1499" y="656"/>
                  </a:lnTo>
                  <a:lnTo>
                    <a:pt x="1495" y="657"/>
                  </a:lnTo>
                  <a:lnTo>
                    <a:pt x="1489" y="659"/>
                  </a:lnTo>
                  <a:lnTo>
                    <a:pt x="1484" y="660"/>
                  </a:lnTo>
                  <a:lnTo>
                    <a:pt x="1493" y="655"/>
                  </a:lnTo>
                  <a:lnTo>
                    <a:pt x="1443" y="572"/>
                  </a:lnTo>
                  <a:lnTo>
                    <a:pt x="1430" y="461"/>
                  </a:lnTo>
                  <a:lnTo>
                    <a:pt x="1442" y="450"/>
                  </a:lnTo>
                  <a:lnTo>
                    <a:pt x="1453" y="438"/>
                  </a:lnTo>
                  <a:lnTo>
                    <a:pt x="1464" y="425"/>
                  </a:lnTo>
                  <a:lnTo>
                    <a:pt x="1473" y="411"/>
                  </a:lnTo>
                  <a:lnTo>
                    <a:pt x="1483" y="395"/>
                  </a:lnTo>
                  <a:lnTo>
                    <a:pt x="1491" y="379"/>
                  </a:lnTo>
                  <a:lnTo>
                    <a:pt x="1498" y="361"/>
                  </a:lnTo>
                  <a:lnTo>
                    <a:pt x="1505" y="343"/>
                  </a:lnTo>
                  <a:lnTo>
                    <a:pt x="1514" y="480"/>
                  </a:lnTo>
                  <a:lnTo>
                    <a:pt x="1624" y="480"/>
                  </a:lnTo>
                  <a:lnTo>
                    <a:pt x="1614" y="279"/>
                  </a:lnTo>
                  <a:lnTo>
                    <a:pt x="1612" y="270"/>
                  </a:lnTo>
                  <a:lnTo>
                    <a:pt x="1609" y="262"/>
                  </a:lnTo>
                  <a:lnTo>
                    <a:pt x="1604" y="255"/>
                  </a:lnTo>
                  <a:lnTo>
                    <a:pt x="1598" y="248"/>
                  </a:lnTo>
                  <a:lnTo>
                    <a:pt x="1591" y="242"/>
                  </a:lnTo>
                  <a:lnTo>
                    <a:pt x="1584" y="238"/>
                  </a:lnTo>
                  <a:lnTo>
                    <a:pt x="1574" y="236"/>
                  </a:lnTo>
                  <a:lnTo>
                    <a:pt x="1566" y="235"/>
                  </a:lnTo>
                  <a:lnTo>
                    <a:pt x="1545" y="235"/>
                  </a:lnTo>
                  <a:lnTo>
                    <a:pt x="1539" y="235"/>
                  </a:lnTo>
                  <a:lnTo>
                    <a:pt x="1533" y="236"/>
                  </a:lnTo>
                  <a:lnTo>
                    <a:pt x="1528" y="238"/>
                  </a:lnTo>
                  <a:lnTo>
                    <a:pt x="1522" y="241"/>
                  </a:lnTo>
                  <a:lnTo>
                    <a:pt x="1522" y="239"/>
                  </a:lnTo>
                  <a:lnTo>
                    <a:pt x="1520" y="216"/>
                  </a:lnTo>
                  <a:lnTo>
                    <a:pt x="1515" y="192"/>
                  </a:lnTo>
                  <a:lnTo>
                    <a:pt x="1508" y="169"/>
                  </a:lnTo>
                  <a:lnTo>
                    <a:pt x="1499" y="148"/>
                  </a:lnTo>
                  <a:lnTo>
                    <a:pt x="1489" y="126"/>
                  </a:lnTo>
                  <a:lnTo>
                    <a:pt x="1476" y="107"/>
                  </a:lnTo>
                  <a:lnTo>
                    <a:pt x="1460" y="88"/>
                  </a:lnTo>
                  <a:lnTo>
                    <a:pt x="1443" y="70"/>
                  </a:lnTo>
                  <a:lnTo>
                    <a:pt x="1424" y="55"/>
                  </a:lnTo>
                  <a:lnTo>
                    <a:pt x="1404" y="40"/>
                  </a:lnTo>
                  <a:lnTo>
                    <a:pt x="1384" y="29"/>
                  </a:lnTo>
                  <a:lnTo>
                    <a:pt x="1362" y="18"/>
                  </a:lnTo>
                  <a:lnTo>
                    <a:pt x="1340" y="11"/>
                  </a:lnTo>
                  <a:lnTo>
                    <a:pt x="1317" y="5"/>
                  </a:lnTo>
                  <a:lnTo>
                    <a:pt x="1293" y="1"/>
                  </a:lnTo>
                  <a:lnTo>
                    <a:pt x="1270" y="0"/>
                  </a:lnTo>
                  <a:lnTo>
                    <a:pt x="1247" y="1"/>
                  </a:lnTo>
                  <a:lnTo>
                    <a:pt x="1226" y="4"/>
                  </a:lnTo>
                  <a:lnTo>
                    <a:pt x="1204" y="10"/>
                  </a:lnTo>
                  <a:lnTo>
                    <a:pt x="1184" y="15"/>
                  </a:lnTo>
                  <a:lnTo>
                    <a:pt x="1165" y="25"/>
                  </a:lnTo>
                  <a:lnTo>
                    <a:pt x="1147" y="35"/>
                  </a:lnTo>
                  <a:lnTo>
                    <a:pt x="1130" y="46"/>
                  </a:lnTo>
                  <a:lnTo>
                    <a:pt x="1115" y="61"/>
                  </a:lnTo>
                  <a:lnTo>
                    <a:pt x="1100" y="75"/>
                  </a:lnTo>
                  <a:lnTo>
                    <a:pt x="1088" y="92"/>
                  </a:lnTo>
                  <a:lnTo>
                    <a:pt x="1076" y="108"/>
                  </a:lnTo>
                  <a:lnTo>
                    <a:pt x="1066" y="127"/>
                  </a:lnTo>
                  <a:lnTo>
                    <a:pt x="1058" y="146"/>
                  </a:lnTo>
                  <a:lnTo>
                    <a:pt x="1052" y="167"/>
                  </a:lnTo>
                  <a:lnTo>
                    <a:pt x="1047" y="188"/>
                  </a:lnTo>
                  <a:lnTo>
                    <a:pt x="1045" y="211"/>
                  </a:lnTo>
                  <a:lnTo>
                    <a:pt x="1021" y="231"/>
                  </a:lnTo>
                  <a:lnTo>
                    <a:pt x="994" y="256"/>
                  </a:lnTo>
                  <a:lnTo>
                    <a:pt x="964" y="285"/>
                  </a:lnTo>
                  <a:lnTo>
                    <a:pt x="935" y="314"/>
                  </a:lnTo>
                  <a:lnTo>
                    <a:pt x="909" y="344"/>
                  </a:lnTo>
                  <a:lnTo>
                    <a:pt x="889" y="373"/>
                  </a:lnTo>
                  <a:lnTo>
                    <a:pt x="876" y="399"/>
                  </a:lnTo>
                  <a:lnTo>
                    <a:pt x="873" y="422"/>
                  </a:lnTo>
                  <a:lnTo>
                    <a:pt x="876" y="430"/>
                  </a:lnTo>
                  <a:lnTo>
                    <a:pt x="879" y="437"/>
                  </a:lnTo>
                  <a:lnTo>
                    <a:pt x="885" y="443"/>
                  </a:lnTo>
                  <a:lnTo>
                    <a:pt x="892" y="448"/>
                  </a:lnTo>
                  <a:lnTo>
                    <a:pt x="903" y="453"/>
                  </a:lnTo>
                  <a:lnTo>
                    <a:pt x="914" y="457"/>
                  </a:lnTo>
                  <a:lnTo>
                    <a:pt x="927" y="461"/>
                  </a:lnTo>
                  <a:lnTo>
                    <a:pt x="940" y="464"/>
                  </a:lnTo>
                  <a:lnTo>
                    <a:pt x="953" y="468"/>
                  </a:lnTo>
                  <a:lnTo>
                    <a:pt x="967" y="470"/>
                  </a:lnTo>
                  <a:lnTo>
                    <a:pt x="982" y="474"/>
                  </a:lnTo>
                  <a:lnTo>
                    <a:pt x="996" y="475"/>
                  </a:lnTo>
                  <a:lnTo>
                    <a:pt x="1009" y="478"/>
                  </a:lnTo>
                  <a:lnTo>
                    <a:pt x="1023" y="479"/>
                  </a:lnTo>
                  <a:lnTo>
                    <a:pt x="1036" y="481"/>
                  </a:lnTo>
                  <a:lnTo>
                    <a:pt x="1048" y="482"/>
                  </a:lnTo>
                  <a:lnTo>
                    <a:pt x="1060" y="482"/>
                  </a:lnTo>
                  <a:lnTo>
                    <a:pt x="1071" y="484"/>
                  </a:lnTo>
                  <a:lnTo>
                    <a:pt x="1080" y="485"/>
                  </a:lnTo>
                  <a:lnTo>
                    <a:pt x="1089" y="485"/>
                  </a:lnTo>
                  <a:lnTo>
                    <a:pt x="1102" y="600"/>
                  </a:lnTo>
                  <a:lnTo>
                    <a:pt x="1102" y="604"/>
                  </a:lnTo>
                  <a:lnTo>
                    <a:pt x="1094" y="601"/>
                  </a:lnTo>
                  <a:lnTo>
                    <a:pt x="1086" y="599"/>
                  </a:lnTo>
                  <a:lnTo>
                    <a:pt x="1078" y="599"/>
                  </a:lnTo>
                  <a:lnTo>
                    <a:pt x="1070" y="601"/>
                  </a:lnTo>
                  <a:lnTo>
                    <a:pt x="1065" y="603"/>
                  </a:lnTo>
                  <a:lnTo>
                    <a:pt x="1061" y="604"/>
                  </a:lnTo>
                  <a:lnTo>
                    <a:pt x="1058" y="605"/>
                  </a:lnTo>
                  <a:lnTo>
                    <a:pt x="1056" y="606"/>
                  </a:lnTo>
                  <a:lnTo>
                    <a:pt x="986" y="511"/>
                  </a:lnTo>
                  <a:lnTo>
                    <a:pt x="985" y="510"/>
                  </a:lnTo>
                  <a:lnTo>
                    <a:pt x="981" y="506"/>
                  </a:lnTo>
                  <a:lnTo>
                    <a:pt x="975" y="503"/>
                  </a:lnTo>
                  <a:lnTo>
                    <a:pt x="969" y="500"/>
                  </a:lnTo>
                  <a:lnTo>
                    <a:pt x="960" y="498"/>
                  </a:lnTo>
                  <a:lnTo>
                    <a:pt x="953" y="498"/>
                  </a:lnTo>
                  <a:lnTo>
                    <a:pt x="945" y="500"/>
                  </a:lnTo>
                  <a:lnTo>
                    <a:pt x="937" y="503"/>
                  </a:lnTo>
                  <a:lnTo>
                    <a:pt x="928" y="509"/>
                  </a:lnTo>
                  <a:lnTo>
                    <a:pt x="916" y="524"/>
                  </a:lnTo>
                  <a:lnTo>
                    <a:pt x="913" y="539"/>
                  </a:lnTo>
                  <a:lnTo>
                    <a:pt x="915" y="554"/>
                  </a:lnTo>
                  <a:lnTo>
                    <a:pt x="920" y="565"/>
                  </a:lnTo>
                  <a:lnTo>
                    <a:pt x="922" y="568"/>
                  </a:lnTo>
                  <a:lnTo>
                    <a:pt x="928" y="575"/>
                  </a:lnTo>
                  <a:lnTo>
                    <a:pt x="937" y="587"/>
                  </a:lnTo>
                  <a:lnTo>
                    <a:pt x="947" y="601"/>
                  </a:lnTo>
                  <a:lnTo>
                    <a:pt x="958" y="616"/>
                  </a:lnTo>
                  <a:lnTo>
                    <a:pt x="970" y="631"/>
                  </a:lnTo>
                  <a:lnTo>
                    <a:pt x="979" y="644"/>
                  </a:lnTo>
                  <a:lnTo>
                    <a:pt x="988" y="655"/>
                  </a:lnTo>
                  <a:lnTo>
                    <a:pt x="962" y="648"/>
                  </a:lnTo>
                  <a:lnTo>
                    <a:pt x="939" y="640"/>
                  </a:lnTo>
                  <a:lnTo>
                    <a:pt x="919" y="630"/>
                  </a:lnTo>
                  <a:lnTo>
                    <a:pt x="902" y="620"/>
                  </a:lnTo>
                  <a:lnTo>
                    <a:pt x="889" y="611"/>
                  </a:lnTo>
                  <a:lnTo>
                    <a:pt x="878" y="600"/>
                  </a:lnTo>
                  <a:lnTo>
                    <a:pt x="872" y="590"/>
                  </a:lnTo>
                  <a:lnTo>
                    <a:pt x="870" y="578"/>
                  </a:lnTo>
                  <a:lnTo>
                    <a:pt x="869" y="569"/>
                  </a:lnTo>
                  <a:lnTo>
                    <a:pt x="869" y="562"/>
                  </a:lnTo>
                  <a:lnTo>
                    <a:pt x="869" y="555"/>
                  </a:lnTo>
                  <a:lnTo>
                    <a:pt x="870" y="548"/>
                  </a:lnTo>
                  <a:lnTo>
                    <a:pt x="871" y="528"/>
                  </a:lnTo>
                  <a:lnTo>
                    <a:pt x="852" y="530"/>
                  </a:lnTo>
                  <a:lnTo>
                    <a:pt x="816" y="534"/>
                  </a:lnTo>
                  <a:lnTo>
                    <a:pt x="781" y="538"/>
                  </a:lnTo>
                  <a:lnTo>
                    <a:pt x="745" y="542"/>
                  </a:lnTo>
                  <a:lnTo>
                    <a:pt x="710" y="548"/>
                  </a:lnTo>
                  <a:lnTo>
                    <a:pt x="676" y="553"/>
                  </a:lnTo>
                  <a:lnTo>
                    <a:pt x="643" y="559"/>
                  </a:lnTo>
                  <a:lnTo>
                    <a:pt x="611" y="565"/>
                  </a:lnTo>
                  <a:lnTo>
                    <a:pt x="577" y="570"/>
                  </a:lnTo>
                  <a:lnTo>
                    <a:pt x="546" y="578"/>
                  </a:lnTo>
                  <a:lnTo>
                    <a:pt x="515" y="585"/>
                  </a:lnTo>
                  <a:lnTo>
                    <a:pt x="484" y="592"/>
                  </a:lnTo>
                  <a:lnTo>
                    <a:pt x="455" y="600"/>
                  </a:lnTo>
                  <a:lnTo>
                    <a:pt x="425" y="607"/>
                  </a:lnTo>
                  <a:lnTo>
                    <a:pt x="398" y="616"/>
                  </a:lnTo>
                  <a:lnTo>
                    <a:pt x="369" y="625"/>
                  </a:lnTo>
                  <a:lnTo>
                    <a:pt x="343" y="634"/>
                  </a:lnTo>
                  <a:lnTo>
                    <a:pt x="317" y="643"/>
                  </a:lnTo>
                  <a:lnTo>
                    <a:pt x="290" y="653"/>
                  </a:lnTo>
                  <a:lnTo>
                    <a:pt x="267" y="662"/>
                  </a:lnTo>
                  <a:lnTo>
                    <a:pt x="243" y="673"/>
                  </a:lnTo>
                  <a:lnTo>
                    <a:pt x="219" y="684"/>
                  </a:lnTo>
                  <a:lnTo>
                    <a:pt x="198" y="694"/>
                  </a:lnTo>
                  <a:lnTo>
                    <a:pt x="176" y="705"/>
                  </a:lnTo>
                  <a:lnTo>
                    <a:pt x="156" y="716"/>
                  </a:lnTo>
                  <a:lnTo>
                    <a:pt x="137" y="728"/>
                  </a:lnTo>
                  <a:lnTo>
                    <a:pt x="118" y="740"/>
                  </a:lnTo>
                  <a:lnTo>
                    <a:pt x="100" y="751"/>
                  </a:lnTo>
                  <a:lnTo>
                    <a:pt x="83" y="763"/>
                  </a:lnTo>
                  <a:lnTo>
                    <a:pt x="68" y="776"/>
                  </a:lnTo>
                  <a:lnTo>
                    <a:pt x="54" y="788"/>
                  </a:lnTo>
                  <a:lnTo>
                    <a:pt x="41" y="801"/>
                  </a:lnTo>
                  <a:lnTo>
                    <a:pt x="28" y="815"/>
                  </a:lnTo>
                  <a:lnTo>
                    <a:pt x="8" y="852"/>
                  </a:lnTo>
                  <a:lnTo>
                    <a:pt x="0" y="899"/>
                  </a:lnTo>
                  <a:lnTo>
                    <a:pt x="0" y="944"/>
                  </a:lnTo>
                  <a:lnTo>
                    <a:pt x="1" y="977"/>
                  </a:lnTo>
                  <a:lnTo>
                    <a:pt x="4" y="1002"/>
                  </a:lnTo>
                  <a:lnTo>
                    <a:pt x="8" y="1028"/>
                  </a:lnTo>
                  <a:lnTo>
                    <a:pt x="14" y="1054"/>
                  </a:lnTo>
                  <a:lnTo>
                    <a:pt x="22" y="1079"/>
                  </a:lnTo>
                  <a:lnTo>
                    <a:pt x="30" y="1103"/>
                  </a:lnTo>
                  <a:lnTo>
                    <a:pt x="41" y="1124"/>
                  </a:lnTo>
                  <a:lnTo>
                    <a:pt x="52" y="1143"/>
                  </a:lnTo>
                  <a:lnTo>
                    <a:pt x="66" y="1158"/>
                  </a:lnTo>
                  <a:lnTo>
                    <a:pt x="82" y="1171"/>
                  </a:lnTo>
                  <a:lnTo>
                    <a:pt x="100" y="1184"/>
                  </a:lnTo>
                  <a:lnTo>
                    <a:pt x="120" y="1196"/>
                  </a:lnTo>
                  <a:lnTo>
                    <a:pt x="141" y="1206"/>
                  </a:lnTo>
                  <a:lnTo>
                    <a:pt x="163" y="1216"/>
                  </a:lnTo>
                  <a:lnTo>
                    <a:pt x="187" y="1225"/>
                  </a:lnTo>
                  <a:lnTo>
                    <a:pt x="212" y="1234"/>
                  </a:lnTo>
                  <a:lnTo>
                    <a:pt x="238" y="1241"/>
                  </a:lnTo>
                  <a:lnTo>
                    <a:pt x="246" y="1262"/>
                  </a:lnTo>
                  <a:lnTo>
                    <a:pt x="255" y="1283"/>
                  </a:lnTo>
                  <a:lnTo>
                    <a:pt x="265" y="1303"/>
                  </a:lnTo>
                  <a:lnTo>
                    <a:pt x="277" y="1323"/>
                  </a:lnTo>
                  <a:lnTo>
                    <a:pt x="290" y="1342"/>
                  </a:lnTo>
                  <a:lnTo>
                    <a:pt x="304" y="1360"/>
                  </a:lnTo>
                  <a:lnTo>
                    <a:pt x="319" y="1378"/>
                  </a:lnTo>
                  <a:lnTo>
                    <a:pt x="336" y="1395"/>
                  </a:lnTo>
                  <a:lnTo>
                    <a:pt x="349" y="1406"/>
                  </a:lnTo>
                  <a:lnTo>
                    <a:pt x="363" y="1418"/>
                  </a:lnTo>
                  <a:lnTo>
                    <a:pt x="377" y="1429"/>
                  </a:lnTo>
                  <a:lnTo>
                    <a:pt x="392" y="1439"/>
                  </a:lnTo>
                  <a:lnTo>
                    <a:pt x="407" y="1448"/>
                  </a:lnTo>
                  <a:lnTo>
                    <a:pt x="423" y="1457"/>
                  </a:lnTo>
                  <a:lnTo>
                    <a:pt x="438" y="1464"/>
                  </a:lnTo>
                  <a:lnTo>
                    <a:pt x="455" y="1471"/>
                  </a:lnTo>
                  <a:lnTo>
                    <a:pt x="470" y="1477"/>
                  </a:lnTo>
                  <a:lnTo>
                    <a:pt x="487" y="1483"/>
                  </a:lnTo>
                  <a:lnTo>
                    <a:pt x="503" y="1486"/>
                  </a:lnTo>
                  <a:lnTo>
                    <a:pt x="521" y="1490"/>
                  </a:lnTo>
                  <a:lnTo>
                    <a:pt x="538" y="1493"/>
                  </a:lnTo>
                  <a:lnTo>
                    <a:pt x="556" y="1496"/>
                  </a:lnTo>
                  <a:lnTo>
                    <a:pt x="572" y="1497"/>
                  </a:lnTo>
                  <a:lnTo>
                    <a:pt x="590" y="1497"/>
                  </a:lnTo>
                  <a:lnTo>
                    <a:pt x="608" y="1497"/>
                  </a:lnTo>
                  <a:lnTo>
                    <a:pt x="625" y="1496"/>
                  </a:lnTo>
                  <a:lnTo>
                    <a:pt x="643" y="1493"/>
                  </a:lnTo>
                  <a:lnTo>
                    <a:pt x="659" y="1490"/>
                  </a:lnTo>
                  <a:lnTo>
                    <a:pt x="676" y="1486"/>
                  </a:lnTo>
                  <a:lnTo>
                    <a:pt x="691" y="1483"/>
                  </a:lnTo>
                  <a:lnTo>
                    <a:pt x="708" y="1477"/>
                  </a:lnTo>
                  <a:lnTo>
                    <a:pt x="724" y="1471"/>
                  </a:lnTo>
                  <a:lnTo>
                    <a:pt x="739" y="1464"/>
                  </a:lnTo>
                  <a:lnTo>
                    <a:pt x="753" y="1457"/>
                  </a:lnTo>
                  <a:lnTo>
                    <a:pt x="768" y="1448"/>
                  </a:lnTo>
                  <a:lnTo>
                    <a:pt x="782" y="1439"/>
                  </a:lnTo>
                  <a:lnTo>
                    <a:pt x="795" y="1429"/>
                  </a:lnTo>
                  <a:lnTo>
                    <a:pt x="808" y="1418"/>
                  </a:lnTo>
                  <a:lnTo>
                    <a:pt x="821" y="1406"/>
                  </a:lnTo>
                  <a:lnTo>
                    <a:pt x="833" y="1395"/>
                  </a:lnTo>
                  <a:lnTo>
                    <a:pt x="845" y="1381"/>
                  </a:lnTo>
                  <a:lnTo>
                    <a:pt x="857" y="1367"/>
                  </a:lnTo>
                  <a:lnTo>
                    <a:pt x="866" y="1352"/>
                  </a:lnTo>
                  <a:lnTo>
                    <a:pt x="877" y="1336"/>
                  </a:lnTo>
                  <a:lnTo>
                    <a:pt x="885" y="1321"/>
                  </a:lnTo>
                  <a:lnTo>
                    <a:pt x="892" y="1305"/>
                  </a:lnTo>
                  <a:lnTo>
                    <a:pt x="900" y="1289"/>
                  </a:lnTo>
                  <a:lnTo>
                    <a:pt x="906" y="1272"/>
                  </a:lnTo>
                  <a:lnTo>
                    <a:pt x="925" y="1272"/>
                  </a:lnTo>
                  <a:lnTo>
                    <a:pt x="944" y="1271"/>
                  </a:lnTo>
                  <a:lnTo>
                    <a:pt x="963" y="1271"/>
                  </a:lnTo>
                  <a:lnTo>
                    <a:pt x="982" y="1271"/>
                  </a:lnTo>
                  <a:lnTo>
                    <a:pt x="1001" y="1270"/>
                  </a:lnTo>
                  <a:lnTo>
                    <a:pt x="1020" y="1270"/>
                  </a:lnTo>
                  <a:lnTo>
                    <a:pt x="1039" y="1270"/>
                  </a:lnTo>
                  <a:lnTo>
                    <a:pt x="1058" y="1268"/>
                  </a:lnTo>
                  <a:lnTo>
                    <a:pt x="1077" y="1268"/>
                  </a:lnTo>
                  <a:lnTo>
                    <a:pt x="1097" y="1268"/>
                  </a:lnTo>
                  <a:lnTo>
                    <a:pt x="1116" y="1268"/>
                  </a:lnTo>
                  <a:lnTo>
                    <a:pt x="1136" y="1267"/>
                  </a:lnTo>
                  <a:lnTo>
                    <a:pt x="1155" y="1267"/>
                  </a:lnTo>
                  <a:lnTo>
                    <a:pt x="1176" y="1267"/>
                  </a:lnTo>
                  <a:lnTo>
                    <a:pt x="1195" y="1267"/>
                  </a:lnTo>
                  <a:lnTo>
                    <a:pt x="1215" y="1267"/>
                  </a:lnTo>
                  <a:lnTo>
                    <a:pt x="1236" y="1267"/>
                  </a:lnTo>
                  <a:lnTo>
                    <a:pt x="1258" y="1267"/>
                  </a:lnTo>
                  <a:lnTo>
                    <a:pt x="1279" y="1267"/>
                  </a:lnTo>
                  <a:lnTo>
                    <a:pt x="1301" y="1268"/>
                  </a:lnTo>
                  <a:lnTo>
                    <a:pt x="1322" y="1268"/>
                  </a:lnTo>
                  <a:lnTo>
                    <a:pt x="1343" y="1268"/>
                  </a:lnTo>
                  <a:lnTo>
                    <a:pt x="1364" y="1270"/>
                  </a:lnTo>
                  <a:lnTo>
                    <a:pt x="1385" y="1270"/>
                  </a:lnTo>
                  <a:lnTo>
                    <a:pt x="1405" y="1271"/>
                  </a:lnTo>
                  <a:lnTo>
                    <a:pt x="1427" y="1272"/>
                  </a:lnTo>
                  <a:lnTo>
                    <a:pt x="1447" y="1272"/>
                  </a:lnTo>
                  <a:lnTo>
                    <a:pt x="1467" y="1273"/>
                  </a:lnTo>
                  <a:lnTo>
                    <a:pt x="1487" y="1274"/>
                  </a:lnTo>
                  <a:lnTo>
                    <a:pt x="1508" y="1275"/>
                  </a:lnTo>
                  <a:lnTo>
                    <a:pt x="1528" y="1275"/>
                  </a:lnTo>
                  <a:lnTo>
                    <a:pt x="1548" y="1277"/>
                  </a:lnTo>
                  <a:lnTo>
                    <a:pt x="1555" y="1293"/>
                  </a:lnTo>
                  <a:lnTo>
                    <a:pt x="1564" y="1309"/>
                  </a:lnTo>
                  <a:lnTo>
                    <a:pt x="1573" y="1324"/>
                  </a:lnTo>
                  <a:lnTo>
                    <a:pt x="1584" y="1339"/>
                  </a:lnTo>
                  <a:lnTo>
                    <a:pt x="1594" y="1354"/>
                  </a:lnTo>
                  <a:lnTo>
                    <a:pt x="1606" y="1367"/>
                  </a:lnTo>
                  <a:lnTo>
                    <a:pt x="1618" y="1381"/>
                  </a:lnTo>
                  <a:lnTo>
                    <a:pt x="1631" y="1395"/>
                  </a:lnTo>
                  <a:lnTo>
                    <a:pt x="1644" y="1406"/>
                  </a:lnTo>
                  <a:lnTo>
                    <a:pt x="1659" y="1418"/>
                  </a:lnTo>
                  <a:lnTo>
                    <a:pt x="1673" y="1429"/>
                  </a:lnTo>
                  <a:lnTo>
                    <a:pt x="1687" y="1439"/>
                  </a:lnTo>
                  <a:lnTo>
                    <a:pt x="1703" y="1448"/>
                  </a:lnTo>
                  <a:lnTo>
                    <a:pt x="1718" y="1457"/>
                  </a:lnTo>
                  <a:lnTo>
                    <a:pt x="1734" y="1464"/>
                  </a:lnTo>
                  <a:lnTo>
                    <a:pt x="1750" y="1471"/>
                  </a:lnTo>
                  <a:lnTo>
                    <a:pt x="1766" y="1477"/>
                  </a:lnTo>
                  <a:lnTo>
                    <a:pt x="1782" y="1483"/>
                  </a:lnTo>
                  <a:lnTo>
                    <a:pt x="1799" y="1486"/>
                  </a:lnTo>
                  <a:lnTo>
                    <a:pt x="1817" y="1490"/>
                  </a:lnTo>
                  <a:lnTo>
                    <a:pt x="1834" y="1493"/>
                  </a:lnTo>
                  <a:lnTo>
                    <a:pt x="1851" y="1496"/>
                  </a:lnTo>
                  <a:lnTo>
                    <a:pt x="1868" y="1497"/>
                  </a:lnTo>
                  <a:lnTo>
                    <a:pt x="1886" y="1497"/>
                  </a:lnTo>
                  <a:lnTo>
                    <a:pt x="1904" y="1497"/>
                  </a:lnTo>
                  <a:lnTo>
                    <a:pt x="1920" y="1496"/>
                  </a:lnTo>
                  <a:lnTo>
                    <a:pt x="1938" y="1493"/>
                  </a:lnTo>
                  <a:lnTo>
                    <a:pt x="1955" y="1490"/>
                  </a:lnTo>
                  <a:lnTo>
                    <a:pt x="1972" y="1486"/>
                  </a:lnTo>
                  <a:lnTo>
                    <a:pt x="1988" y="1483"/>
                  </a:lnTo>
                  <a:lnTo>
                    <a:pt x="2004" y="1477"/>
                  </a:lnTo>
                  <a:lnTo>
                    <a:pt x="2019" y="1471"/>
                  </a:lnTo>
                  <a:lnTo>
                    <a:pt x="2035" y="1464"/>
                  </a:lnTo>
                  <a:lnTo>
                    <a:pt x="2049" y="1457"/>
                  </a:lnTo>
                  <a:lnTo>
                    <a:pt x="2064" y="1448"/>
                  </a:lnTo>
                  <a:lnTo>
                    <a:pt x="2078" y="1439"/>
                  </a:lnTo>
                  <a:lnTo>
                    <a:pt x="2092" y="1429"/>
                  </a:lnTo>
                  <a:lnTo>
                    <a:pt x="2105" y="1418"/>
                  </a:lnTo>
                  <a:lnTo>
                    <a:pt x="2117" y="1406"/>
                  </a:lnTo>
                  <a:lnTo>
                    <a:pt x="2129" y="1395"/>
                  </a:lnTo>
                  <a:lnTo>
                    <a:pt x="2143" y="1379"/>
                  </a:lnTo>
                  <a:lnTo>
                    <a:pt x="2156" y="1361"/>
                  </a:lnTo>
                  <a:lnTo>
                    <a:pt x="2168" y="1345"/>
                  </a:lnTo>
                  <a:lnTo>
                    <a:pt x="2179" y="1326"/>
                  </a:lnTo>
                  <a:lnTo>
                    <a:pt x="2188" y="1306"/>
                  </a:lnTo>
                  <a:lnTo>
                    <a:pt x="2197" y="1287"/>
                  </a:lnTo>
                  <a:lnTo>
                    <a:pt x="2204" y="1267"/>
                  </a:lnTo>
                  <a:lnTo>
                    <a:pt x="2210" y="1247"/>
                  </a:lnTo>
                  <a:lnTo>
                    <a:pt x="2223" y="1242"/>
                  </a:lnTo>
                  <a:lnTo>
                    <a:pt x="2235" y="1236"/>
                  </a:lnTo>
                  <a:lnTo>
                    <a:pt x="2247" y="1231"/>
                  </a:lnTo>
                  <a:lnTo>
                    <a:pt x="2258" y="1225"/>
                  </a:lnTo>
                  <a:lnTo>
                    <a:pt x="2270" y="1220"/>
                  </a:lnTo>
                  <a:lnTo>
                    <a:pt x="2281" y="1214"/>
                  </a:lnTo>
                  <a:lnTo>
                    <a:pt x="2292" y="1208"/>
                  </a:lnTo>
                  <a:lnTo>
                    <a:pt x="2301" y="1200"/>
                  </a:lnTo>
                  <a:lnTo>
                    <a:pt x="2320" y="1183"/>
                  </a:lnTo>
                  <a:lnTo>
                    <a:pt x="2336" y="1160"/>
                  </a:lnTo>
                  <a:lnTo>
                    <a:pt x="2349" y="1133"/>
                  </a:lnTo>
                  <a:lnTo>
                    <a:pt x="2358" y="1103"/>
                  </a:lnTo>
                  <a:lnTo>
                    <a:pt x="2365" y="1071"/>
                  </a:lnTo>
                  <a:lnTo>
                    <a:pt x="2370" y="1037"/>
                  </a:lnTo>
                  <a:lnTo>
                    <a:pt x="2373" y="1004"/>
                  </a:lnTo>
                  <a:lnTo>
                    <a:pt x="2373" y="9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7" name="Freeform 113"/>
            <p:cNvSpPr>
              <a:spLocks/>
            </p:cNvSpPr>
            <p:nvPr/>
          </p:nvSpPr>
          <p:spPr bwMode="auto">
            <a:xfrm>
              <a:off x="5111" y="1387"/>
              <a:ext cx="221" cy="80"/>
            </a:xfrm>
            <a:custGeom>
              <a:avLst/>
              <a:gdLst>
                <a:gd name="T0" fmla="*/ 73 w 665"/>
                <a:gd name="T1" fmla="*/ 27 h 239"/>
                <a:gd name="T2" fmla="*/ 70 w 665"/>
                <a:gd name="T3" fmla="*/ 25 h 239"/>
                <a:gd name="T4" fmla="*/ 67 w 665"/>
                <a:gd name="T5" fmla="*/ 23 h 239"/>
                <a:gd name="T6" fmla="*/ 63 w 665"/>
                <a:gd name="T7" fmla="*/ 21 h 239"/>
                <a:gd name="T8" fmla="*/ 59 w 665"/>
                <a:gd name="T9" fmla="*/ 19 h 239"/>
                <a:gd name="T10" fmla="*/ 55 w 665"/>
                <a:gd name="T11" fmla="*/ 17 h 239"/>
                <a:gd name="T12" fmla="*/ 51 w 665"/>
                <a:gd name="T13" fmla="*/ 15 h 239"/>
                <a:gd name="T14" fmla="*/ 46 w 665"/>
                <a:gd name="T15" fmla="*/ 14 h 239"/>
                <a:gd name="T16" fmla="*/ 42 w 665"/>
                <a:gd name="T17" fmla="*/ 12 h 239"/>
                <a:gd name="T18" fmla="*/ 37 w 665"/>
                <a:gd name="T19" fmla="*/ 10 h 239"/>
                <a:gd name="T20" fmla="*/ 32 w 665"/>
                <a:gd name="T21" fmla="*/ 9 h 239"/>
                <a:gd name="T22" fmla="*/ 27 w 665"/>
                <a:gd name="T23" fmla="*/ 8 h 239"/>
                <a:gd name="T24" fmla="*/ 21 w 665"/>
                <a:gd name="T25" fmla="*/ 6 h 239"/>
                <a:gd name="T26" fmla="*/ 16 w 665"/>
                <a:gd name="T27" fmla="*/ 5 h 239"/>
                <a:gd name="T28" fmla="*/ 11 w 665"/>
                <a:gd name="T29" fmla="*/ 4 h 239"/>
                <a:gd name="T30" fmla="*/ 5 w 665"/>
                <a:gd name="T31" fmla="*/ 3 h 239"/>
                <a:gd name="T32" fmla="*/ 0 w 665"/>
                <a:gd name="T33" fmla="*/ 2 h 239"/>
                <a:gd name="T34" fmla="*/ 0 w 665"/>
                <a:gd name="T35" fmla="*/ 2 h 239"/>
                <a:gd name="T36" fmla="*/ 0 w 665"/>
                <a:gd name="T37" fmla="*/ 1 h 239"/>
                <a:gd name="T38" fmla="*/ 0 w 665"/>
                <a:gd name="T39" fmla="*/ 1 h 239"/>
                <a:gd name="T40" fmla="*/ 0 w 665"/>
                <a:gd name="T41" fmla="*/ 0 h 239"/>
                <a:gd name="T42" fmla="*/ 6 w 665"/>
                <a:gd name="T43" fmla="*/ 1 h 239"/>
                <a:gd name="T44" fmla="*/ 12 w 665"/>
                <a:gd name="T45" fmla="*/ 2 h 239"/>
                <a:gd name="T46" fmla="*/ 17 w 665"/>
                <a:gd name="T47" fmla="*/ 3 h 239"/>
                <a:gd name="T48" fmla="*/ 23 w 665"/>
                <a:gd name="T49" fmla="*/ 4 h 239"/>
                <a:gd name="T50" fmla="*/ 28 w 665"/>
                <a:gd name="T51" fmla="*/ 6 h 239"/>
                <a:gd name="T52" fmla="*/ 33 w 665"/>
                <a:gd name="T53" fmla="*/ 7 h 239"/>
                <a:gd name="T54" fmla="*/ 38 w 665"/>
                <a:gd name="T55" fmla="*/ 8 h 239"/>
                <a:gd name="T56" fmla="*/ 42 w 665"/>
                <a:gd name="T57" fmla="*/ 10 h 239"/>
                <a:gd name="T58" fmla="*/ 47 w 665"/>
                <a:gd name="T59" fmla="*/ 12 h 239"/>
                <a:gd name="T60" fmla="*/ 51 w 665"/>
                <a:gd name="T61" fmla="*/ 13 h 239"/>
                <a:gd name="T62" fmla="*/ 55 w 665"/>
                <a:gd name="T63" fmla="*/ 15 h 239"/>
                <a:gd name="T64" fmla="*/ 59 w 665"/>
                <a:gd name="T65" fmla="*/ 17 h 239"/>
                <a:gd name="T66" fmla="*/ 62 w 665"/>
                <a:gd name="T67" fmla="*/ 19 h 239"/>
                <a:gd name="T68" fmla="*/ 66 w 665"/>
                <a:gd name="T69" fmla="*/ 21 h 239"/>
                <a:gd name="T70" fmla="*/ 69 w 665"/>
                <a:gd name="T71" fmla="*/ 23 h 239"/>
                <a:gd name="T72" fmla="*/ 72 w 665"/>
                <a:gd name="T73" fmla="*/ 25 h 239"/>
                <a:gd name="T74" fmla="*/ 72 w 665"/>
                <a:gd name="T75" fmla="*/ 25 h 239"/>
                <a:gd name="T76" fmla="*/ 73 w 665"/>
                <a:gd name="T77" fmla="*/ 26 h 239"/>
                <a:gd name="T78" fmla="*/ 73 w 665"/>
                <a:gd name="T79" fmla="*/ 26 h 239"/>
                <a:gd name="T80" fmla="*/ 73 w 665"/>
                <a:gd name="T81" fmla="*/ 27 h 2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5"/>
                <a:gd name="T124" fmla="*/ 0 h 239"/>
                <a:gd name="T125" fmla="*/ 665 w 665"/>
                <a:gd name="T126" fmla="*/ 239 h 2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5" h="239">
                  <a:moveTo>
                    <a:pt x="665" y="239"/>
                  </a:moveTo>
                  <a:lnTo>
                    <a:pt x="637" y="221"/>
                  </a:lnTo>
                  <a:lnTo>
                    <a:pt x="605" y="204"/>
                  </a:lnTo>
                  <a:lnTo>
                    <a:pt x="571" y="186"/>
                  </a:lnTo>
                  <a:lnTo>
                    <a:pt x="535" y="169"/>
                  </a:lnTo>
                  <a:lnTo>
                    <a:pt x="497" y="152"/>
                  </a:lnTo>
                  <a:lnTo>
                    <a:pt x="458" y="137"/>
                  </a:lnTo>
                  <a:lnTo>
                    <a:pt x="418" y="121"/>
                  </a:lnTo>
                  <a:lnTo>
                    <a:pt x="376" y="107"/>
                  </a:lnTo>
                  <a:lnTo>
                    <a:pt x="332" y="93"/>
                  </a:lnTo>
                  <a:lnTo>
                    <a:pt x="287" y="80"/>
                  </a:lnTo>
                  <a:lnTo>
                    <a:pt x="240" y="68"/>
                  </a:lnTo>
                  <a:lnTo>
                    <a:pt x="194" y="56"/>
                  </a:lnTo>
                  <a:lnTo>
                    <a:pt x="146" y="45"/>
                  </a:lnTo>
                  <a:lnTo>
                    <a:pt x="98" y="36"/>
                  </a:lnTo>
                  <a:lnTo>
                    <a:pt x="49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0"/>
                  </a:lnTo>
                  <a:lnTo>
                    <a:pt x="55" y="8"/>
                  </a:lnTo>
                  <a:lnTo>
                    <a:pt x="106" y="18"/>
                  </a:lnTo>
                  <a:lnTo>
                    <a:pt x="155" y="27"/>
                  </a:lnTo>
                  <a:lnTo>
                    <a:pt x="204" y="38"/>
                  </a:lnTo>
                  <a:lnTo>
                    <a:pt x="251" y="50"/>
                  </a:lnTo>
                  <a:lnTo>
                    <a:pt x="296" y="62"/>
                  </a:lnTo>
                  <a:lnTo>
                    <a:pt x="340" y="75"/>
                  </a:lnTo>
                  <a:lnTo>
                    <a:pt x="382" y="89"/>
                  </a:lnTo>
                  <a:lnTo>
                    <a:pt x="422" y="104"/>
                  </a:lnTo>
                  <a:lnTo>
                    <a:pt x="462" y="118"/>
                  </a:lnTo>
                  <a:lnTo>
                    <a:pt x="499" y="135"/>
                  </a:lnTo>
                  <a:lnTo>
                    <a:pt x="533" y="150"/>
                  </a:lnTo>
                  <a:lnTo>
                    <a:pt x="565" y="168"/>
                  </a:lnTo>
                  <a:lnTo>
                    <a:pt x="596" y="185"/>
                  </a:lnTo>
                  <a:lnTo>
                    <a:pt x="624" y="202"/>
                  </a:lnTo>
                  <a:lnTo>
                    <a:pt x="650" y="221"/>
                  </a:lnTo>
                  <a:lnTo>
                    <a:pt x="654" y="225"/>
                  </a:lnTo>
                  <a:lnTo>
                    <a:pt x="658" y="230"/>
                  </a:lnTo>
                  <a:lnTo>
                    <a:pt x="662" y="235"/>
                  </a:lnTo>
                  <a:lnTo>
                    <a:pt x="665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8" name="Freeform 114"/>
            <p:cNvSpPr>
              <a:spLocks/>
            </p:cNvSpPr>
            <p:nvPr/>
          </p:nvSpPr>
          <p:spPr bwMode="auto">
            <a:xfrm>
              <a:off x="5075" y="1283"/>
              <a:ext cx="21" cy="123"/>
            </a:xfrm>
            <a:custGeom>
              <a:avLst/>
              <a:gdLst>
                <a:gd name="T0" fmla="*/ 1 w 65"/>
                <a:gd name="T1" fmla="*/ 0 h 371"/>
                <a:gd name="T2" fmla="*/ 4 w 65"/>
                <a:gd name="T3" fmla="*/ 0 h 371"/>
                <a:gd name="T4" fmla="*/ 4 w 65"/>
                <a:gd name="T5" fmla="*/ 0 h 371"/>
                <a:gd name="T6" fmla="*/ 5 w 65"/>
                <a:gd name="T7" fmla="*/ 0 h 371"/>
                <a:gd name="T8" fmla="*/ 5 w 65"/>
                <a:gd name="T9" fmla="*/ 1 h 371"/>
                <a:gd name="T10" fmla="*/ 5 w 65"/>
                <a:gd name="T11" fmla="*/ 1 h 371"/>
                <a:gd name="T12" fmla="*/ 7 w 65"/>
                <a:gd name="T13" fmla="*/ 38 h 371"/>
                <a:gd name="T14" fmla="*/ 7 w 65"/>
                <a:gd name="T15" fmla="*/ 38 h 371"/>
                <a:gd name="T16" fmla="*/ 6 w 65"/>
                <a:gd name="T17" fmla="*/ 38 h 371"/>
                <a:gd name="T18" fmla="*/ 6 w 65"/>
                <a:gd name="T19" fmla="*/ 38 h 371"/>
                <a:gd name="T20" fmla="*/ 5 w 65"/>
                <a:gd name="T21" fmla="*/ 39 h 371"/>
                <a:gd name="T22" fmla="*/ 5 w 65"/>
                <a:gd name="T23" fmla="*/ 39 h 371"/>
                <a:gd name="T24" fmla="*/ 4 w 65"/>
                <a:gd name="T25" fmla="*/ 39 h 371"/>
                <a:gd name="T26" fmla="*/ 4 w 65"/>
                <a:gd name="T27" fmla="*/ 40 h 371"/>
                <a:gd name="T28" fmla="*/ 3 w 65"/>
                <a:gd name="T29" fmla="*/ 40 h 371"/>
                <a:gd name="T30" fmla="*/ 2 w 65"/>
                <a:gd name="T31" fmla="*/ 41 h 371"/>
                <a:gd name="T32" fmla="*/ 0 w 65"/>
                <a:gd name="T33" fmla="*/ 1 h 371"/>
                <a:gd name="T34" fmla="*/ 0 w 65"/>
                <a:gd name="T35" fmla="*/ 1 h 371"/>
                <a:gd name="T36" fmla="*/ 0 w 65"/>
                <a:gd name="T37" fmla="*/ 0 h 371"/>
                <a:gd name="T38" fmla="*/ 1 w 65"/>
                <a:gd name="T39" fmla="*/ 0 h 371"/>
                <a:gd name="T40" fmla="*/ 1 w 65"/>
                <a:gd name="T41" fmla="*/ 0 h 3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71"/>
                <a:gd name="T65" fmla="*/ 65 w 65"/>
                <a:gd name="T66" fmla="*/ 371 h 3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71">
                  <a:moveTo>
                    <a:pt x="12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7" y="13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57" y="350"/>
                  </a:lnTo>
                  <a:lnTo>
                    <a:pt x="52" y="353"/>
                  </a:lnTo>
                  <a:lnTo>
                    <a:pt x="46" y="357"/>
                  </a:lnTo>
                  <a:lnTo>
                    <a:pt x="40" y="360"/>
                  </a:lnTo>
                  <a:lnTo>
                    <a:pt x="34" y="364"/>
                  </a:lnTo>
                  <a:lnTo>
                    <a:pt x="27" y="368"/>
                  </a:lnTo>
                  <a:lnTo>
                    <a:pt x="20" y="371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9" name="Freeform 115"/>
            <p:cNvSpPr>
              <a:spLocks/>
            </p:cNvSpPr>
            <p:nvPr/>
          </p:nvSpPr>
          <p:spPr bwMode="auto">
            <a:xfrm>
              <a:off x="4941" y="1392"/>
              <a:ext cx="110" cy="30"/>
            </a:xfrm>
            <a:custGeom>
              <a:avLst/>
              <a:gdLst>
                <a:gd name="T0" fmla="*/ 4 w 331"/>
                <a:gd name="T1" fmla="*/ 9 h 92"/>
                <a:gd name="T2" fmla="*/ 4 w 331"/>
                <a:gd name="T3" fmla="*/ 9 h 92"/>
                <a:gd name="T4" fmla="*/ 4 w 331"/>
                <a:gd name="T5" fmla="*/ 8 h 92"/>
                <a:gd name="T6" fmla="*/ 3 w 331"/>
                <a:gd name="T7" fmla="*/ 8 h 92"/>
                <a:gd name="T8" fmla="*/ 3 w 331"/>
                <a:gd name="T9" fmla="*/ 7 h 92"/>
                <a:gd name="T10" fmla="*/ 2 w 331"/>
                <a:gd name="T11" fmla="*/ 6 h 92"/>
                <a:gd name="T12" fmla="*/ 1 w 331"/>
                <a:gd name="T13" fmla="*/ 5 h 92"/>
                <a:gd name="T14" fmla="*/ 1 w 331"/>
                <a:gd name="T15" fmla="*/ 4 h 92"/>
                <a:gd name="T16" fmla="*/ 0 w 331"/>
                <a:gd name="T17" fmla="*/ 3 h 92"/>
                <a:gd name="T18" fmla="*/ 0 w 331"/>
                <a:gd name="T19" fmla="*/ 2 h 92"/>
                <a:gd name="T20" fmla="*/ 32 w 331"/>
                <a:gd name="T21" fmla="*/ 0 h 92"/>
                <a:gd name="T22" fmla="*/ 37 w 331"/>
                <a:gd name="T23" fmla="*/ 8 h 92"/>
                <a:gd name="T24" fmla="*/ 35 w 331"/>
                <a:gd name="T25" fmla="*/ 8 h 92"/>
                <a:gd name="T26" fmla="*/ 34 w 331"/>
                <a:gd name="T27" fmla="*/ 8 h 92"/>
                <a:gd name="T28" fmla="*/ 33 w 331"/>
                <a:gd name="T29" fmla="*/ 8 h 92"/>
                <a:gd name="T30" fmla="*/ 31 w 331"/>
                <a:gd name="T31" fmla="*/ 8 h 92"/>
                <a:gd name="T32" fmla="*/ 30 w 331"/>
                <a:gd name="T33" fmla="*/ 9 h 92"/>
                <a:gd name="T34" fmla="*/ 28 w 331"/>
                <a:gd name="T35" fmla="*/ 9 h 92"/>
                <a:gd name="T36" fmla="*/ 27 w 331"/>
                <a:gd name="T37" fmla="*/ 9 h 92"/>
                <a:gd name="T38" fmla="*/ 25 w 331"/>
                <a:gd name="T39" fmla="*/ 9 h 92"/>
                <a:gd name="T40" fmla="*/ 24 w 331"/>
                <a:gd name="T41" fmla="*/ 9 h 92"/>
                <a:gd name="T42" fmla="*/ 22 w 331"/>
                <a:gd name="T43" fmla="*/ 9 h 92"/>
                <a:gd name="T44" fmla="*/ 21 w 331"/>
                <a:gd name="T45" fmla="*/ 9 h 92"/>
                <a:gd name="T46" fmla="*/ 19 w 331"/>
                <a:gd name="T47" fmla="*/ 10 h 92"/>
                <a:gd name="T48" fmla="*/ 18 w 331"/>
                <a:gd name="T49" fmla="*/ 10 h 92"/>
                <a:gd name="T50" fmla="*/ 16 w 331"/>
                <a:gd name="T51" fmla="*/ 10 h 92"/>
                <a:gd name="T52" fmla="*/ 14 w 331"/>
                <a:gd name="T53" fmla="*/ 10 h 92"/>
                <a:gd name="T54" fmla="*/ 13 w 331"/>
                <a:gd name="T55" fmla="*/ 10 h 92"/>
                <a:gd name="T56" fmla="*/ 11 w 331"/>
                <a:gd name="T57" fmla="*/ 10 h 92"/>
                <a:gd name="T58" fmla="*/ 10 w 331"/>
                <a:gd name="T59" fmla="*/ 10 h 92"/>
                <a:gd name="T60" fmla="*/ 9 w 331"/>
                <a:gd name="T61" fmla="*/ 10 h 92"/>
                <a:gd name="T62" fmla="*/ 8 w 331"/>
                <a:gd name="T63" fmla="*/ 10 h 92"/>
                <a:gd name="T64" fmla="*/ 7 w 331"/>
                <a:gd name="T65" fmla="*/ 10 h 92"/>
                <a:gd name="T66" fmla="*/ 6 w 331"/>
                <a:gd name="T67" fmla="*/ 10 h 92"/>
                <a:gd name="T68" fmla="*/ 5 w 331"/>
                <a:gd name="T69" fmla="*/ 9 h 92"/>
                <a:gd name="T70" fmla="*/ 4 w 331"/>
                <a:gd name="T71" fmla="*/ 9 h 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92"/>
                <a:gd name="T110" fmla="*/ 331 w 331"/>
                <a:gd name="T111" fmla="*/ 92 h 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92">
                  <a:moveTo>
                    <a:pt x="40" y="89"/>
                  </a:moveTo>
                  <a:lnTo>
                    <a:pt x="37" y="85"/>
                  </a:lnTo>
                  <a:lnTo>
                    <a:pt x="33" y="79"/>
                  </a:lnTo>
                  <a:lnTo>
                    <a:pt x="30" y="72"/>
                  </a:lnTo>
                  <a:lnTo>
                    <a:pt x="25" y="64"/>
                  </a:lnTo>
                  <a:lnTo>
                    <a:pt x="19" y="56"/>
                  </a:lnTo>
                  <a:lnTo>
                    <a:pt x="13" y="48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287" y="0"/>
                  </a:lnTo>
                  <a:lnTo>
                    <a:pt x="331" y="72"/>
                  </a:lnTo>
                  <a:lnTo>
                    <a:pt x="319" y="74"/>
                  </a:lnTo>
                  <a:lnTo>
                    <a:pt x="307" y="76"/>
                  </a:lnTo>
                  <a:lnTo>
                    <a:pt x="295" y="79"/>
                  </a:lnTo>
                  <a:lnTo>
                    <a:pt x="282" y="80"/>
                  </a:lnTo>
                  <a:lnTo>
                    <a:pt x="269" y="82"/>
                  </a:lnTo>
                  <a:lnTo>
                    <a:pt x="256" y="83"/>
                  </a:lnTo>
                  <a:lnTo>
                    <a:pt x="243" y="85"/>
                  </a:lnTo>
                  <a:lnTo>
                    <a:pt x="229" y="87"/>
                  </a:lnTo>
                  <a:lnTo>
                    <a:pt x="215" y="88"/>
                  </a:lnTo>
                  <a:lnTo>
                    <a:pt x="201" y="89"/>
                  </a:lnTo>
                  <a:lnTo>
                    <a:pt x="187" y="89"/>
                  </a:lnTo>
                  <a:lnTo>
                    <a:pt x="172" y="91"/>
                  </a:lnTo>
                  <a:lnTo>
                    <a:pt x="158" y="91"/>
                  </a:lnTo>
                  <a:lnTo>
                    <a:pt x="143" y="92"/>
                  </a:lnTo>
                  <a:lnTo>
                    <a:pt x="128" y="92"/>
                  </a:lnTo>
                  <a:lnTo>
                    <a:pt x="113" y="92"/>
                  </a:lnTo>
                  <a:lnTo>
                    <a:pt x="103" y="92"/>
                  </a:lnTo>
                  <a:lnTo>
                    <a:pt x="94" y="92"/>
                  </a:lnTo>
                  <a:lnTo>
                    <a:pt x="84" y="92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1"/>
                  </a:lnTo>
                  <a:lnTo>
                    <a:pt x="49" y="89"/>
                  </a:lnTo>
                  <a:lnTo>
                    <a:pt x="40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0" name="Freeform 116"/>
            <p:cNvSpPr>
              <a:spLocks/>
            </p:cNvSpPr>
            <p:nvPr/>
          </p:nvSpPr>
          <p:spPr bwMode="auto">
            <a:xfrm>
              <a:off x="4922" y="1204"/>
              <a:ext cx="138" cy="140"/>
            </a:xfrm>
            <a:custGeom>
              <a:avLst/>
              <a:gdLst>
                <a:gd name="T0" fmla="*/ 24 w 414"/>
                <a:gd name="T1" fmla="*/ 0 h 420"/>
                <a:gd name="T2" fmla="*/ 28 w 414"/>
                <a:gd name="T3" fmla="*/ 1 h 420"/>
                <a:gd name="T4" fmla="*/ 33 w 414"/>
                <a:gd name="T5" fmla="*/ 3 h 420"/>
                <a:gd name="T6" fmla="*/ 36 w 414"/>
                <a:gd name="T7" fmla="*/ 5 h 420"/>
                <a:gd name="T8" fmla="*/ 40 w 414"/>
                <a:gd name="T9" fmla="*/ 9 h 420"/>
                <a:gd name="T10" fmla="*/ 43 w 414"/>
                <a:gd name="T11" fmla="*/ 12 h 420"/>
                <a:gd name="T12" fmla="*/ 45 w 414"/>
                <a:gd name="T13" fmla="*/ 17 h 420"/>
                <a:gd name="T14" fmla="*/ 46 w 414"/>
                <a:gd name="T15" fmla="*/ 21 h 420"/>
                <a:gd name="T16" fmla="*/ 46 w 414"/>
                <a:gd name="T17" fmla="*/ 26 h 420"/>
                <a:gd name="T18" fmla="*/ 44 w 414"/>
                <a:gd name="T19" fmla="*/ 33 h 420"/>
                <a:gd name="T20" fmla="*/ 42 w 414"/>
                <a:gd name="T21" fmla="*/ 39 h 420"/>
                <a:gd name="T22" fmla="*/ 38 w 414"/>
                <a:gd name="T23" fmla="*/ 44 h 420"/>
                <a:gd name="T24" fmla="*/ 35 w 414"/>
                <a:gd name="T25" fmla="*/ 46 h 420"/>
                <a:gd name="T26" fmla="*/ 34 w 414"/>
                <a:gd name="T27" fmla="*/ 47 h 420"/>
                <a:gd name="T28" fmla="*/ 32 w 414"/>
                <a:gd name="T29" fmla="*/ 47 h 420"/>
                <a:gd name="T30" fmla="*/ 31 w 414"/>
                <a:gd name="T31" fmla="*/ 46 h 420"/>
                <a:gd name="T32" fmla="*/ 28 w 414"/>
                <a:gd name="T33" fmla="*/ 44 h 420"/>
                <a:gd name="T34" fmla="*/ 24 w 414"/>
                <a:gd name="T35" fmla="*/ 38 h 420"/>
                <a:gd name="T36" fmla="*/ 22 w 414"/>
                <a:gd name="T37" fmla="*/ 31 h 420"/>
                <a:gd name="T38" fmla="*/ 21 w 414"/>
                <a:gd name="T39" fmla="*/ 27 h 420"/>
                <a:gd name="T40" fmla="*/ 21 w 414"/>
                <a:gd name="T41" fmla="*/ 25 h 420"/>
                <a:gd name="T42" fmla="*/ 20 w 414"/>
                <a:gd name="T43" fmla="*/ 22 h 420"/>
                <a:gd name="T44" fmla="*/ 18 w 414"/>
                <a:gd name="T45" fmla="*/ 21 h 420"/>
                <a:gd name="T46" fmla="*/ 17 w 414"/>
                <a:gd name="T47" fmla="*/ 20 h 420"/>
                <a:gd name="T48" fmla="*/ 16 w 414"/>
                <a:gd name="T49" fmla="*/ 19 h 420"/>
                <a:gd name="T50" fmla="*/ 15 w 414"/>
                <a:gd name="T51" fmla="*/ 19 h 420"/>
                <a:gd name="T52" fmla="*/ 0 w 414"/>
                <a:gd name="T53" fmla="*/ 19 h 420"/>
                <a:gd name="T54" fmla="*/ 1 w 414"/>
                <a:gd name="T55" fmla="*/ 15 h 420"/>
                <a:gd name="T56" fmla="*/ 2 w 414"/>
                <a:gd name="T57" fmla="*/ 12 h 420"/>
                <a:gd name="T58" fmla="*/ 4 w 414"/>
                <a:gd name="T59" fmla="*/ 8 h 420"/>
                <a:gd name="T60" fmla="*/ 7 w 414"/>
                <a:gd name="T61" fmla="*/ 5 h 420"/>
                <a:gd name="T62" fmla="*/ 10 w 414"/>
                <a:gd name="T63" fmla="*/ 3 h 420"/>
                <a:gd name="T64" fmla="*/ 14 w 414"/>
                <a:gd name="T65" fmla="*/ 1 h 420"/>
                <a:gd name="T66" fmla="*/ 17 w 414"/>
                <a:gd name="T67" fmla="*/ 0 h 420"/>
                <a:gd name="T68" fmla="*/ 22 w 414"/>
                <a:gd name="T69" fmla="*/ 0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420"/>
                <a:gd name="T107" fmla="*/ 414 w 414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420">
                  <a:moveTo>
                    <a:pt x="194" y="0"/>
                  </a:moveTo>
                  <a:lnTo>
                    <a:pt x="215" y="1"/>
                  </a:lnTo>
                  <a:lnTo>
                    <a:pt x="235" y="4"/>
                  </a:lnTo>
                  <a:lnTo>
                    <a:pt x="256" y="9"/>
                  </a:lnTo>
                  <a:lnTo>
                    <a:pt x="275" y="17"/>
                  </a:lnTo>
                  <a:lnTo>
                    <a:pt x="294" y="25"/>
                  </a:lnTo>
                  <a:lnTo>
                    <a:pt x="312" y="36"/>
                  </a:lnTo>
                  <a:lnTo>
                    <a:pt x="328" y="48"/>
                  </a:lnTo>
                  <a:lnTo>
                    <a:pt x="345" y="62"/>
                  </a:lnTo>
                  <a:lnTo>
                    <a:pt x="359" y="77"/>
                  </a:lnTo>
                  <a:lnTo>
                    <a:pt x="372" y="94"/>
                  </a:lnTo>
                  <a:lnTo>
                    <a:pt x="384" y="111"/>
                  </a:lnTo>
                  <a:lnTo>
                    <a:pt x="394" y="130"/>
                  </a:lnTo>
                  <a:lnTo>
                    <a:pt x="402" y="149"/>
                  </a:lnTo>
                  <a:lnTo>
                    <a:pt x="408" y="168"/>
                  </a:lnTo>
                  <a:lnTo>
                    <a:pt x="412" y="188"/>
                  </a:lnTo>
                  <a:lnTo>
                    <a:pt x="414" y="208"/>
                  </a:lnTo>
                  <a:lnTo>
                    <a:pt x="413" y="237"/>
                  </a:lnTo>
                  <a:lnTo>
                    <a:pt x="408" y="268"/>
                  </a:lnTo>
                  <a:lnTo>
                    <a:pt x="400" y="298"/>
                  </a:lnTo>
                  <a:lnTo>
                    <a:pt x="389" y="326"/>
                  </a:lnTo>
                  <a:lnTo>
                    <a:pt x="375" y="354"/>
                  </a:lnTo>
                  <a:lnTo>
                    <a:pt x="359" y="377"/>
                  </a:lnTo>
                  <a:lnTo>
                    <a:pt x="341" y="398"/>
                  </a:lnTo>
                  <a:lnTo>
                    <a:pt x="322" y="412"/>
                  </a:lnTo>
                  <a:lnTo>
                    <a:pt x="315" y="416"/>
                  </a:lnTo>
                  <a:lnTo>
                    <a:pt x="309" y="418"/>
                  </a:lnTo>
                  <a:lnTo>
                    <a:pt x="303" y="419"/>
                  </a:lnTo>
                  <a:lnTo>
                    <a:pt x="297" y="420"/>
                  </a:lnTo>
                  <a:lnTo>
                    <a:pt x="290" y="420"/>
                  </a:lnTo>
                  <a:lnTo>
                    <a:pt x="284" y="419"/>
                  </a:lnTo>
                  <a:lnTo>
                    <a:pt x="278" y="417"/>
                  </a:lnTo>
                  <a:lnTo>
                    <a:pt x="272" y="414"/>
                  </a:lnTo>
                  <a:lnTo>
                    <a:pt x="249" y="395"/>
                  </a:lnTo>
                  <a:lnTo>
                    <a:pt x="230" y="369"/>
                  </a:lnTo>
                  <a:lnTo>
                    <a:pt x="215" y="339"/>
                  </a:lnTo>
                  <a:lnTo>
                    <a:pt x="206" y="310"/>
                  </a:lnTo>
                  <a:lnTo>
                    <a:pt x="199" y="281"/>
                  </a:lnTo>
                  <a:lnTo>
                    <a:pt x="194" y="257"/>
                  </a:lnTo>
                  <a:lnTo>
                    <a:pt x="191" y="241"/>
                  </a:lnTo>
                  <a:lnTo>
                    <a:pt x="191" y="235"/>
                  </a:lnTo>
                  <a:lnTo>
                    <a:pt x="189" y="223"/>
                  </a:lnTo>
                  <a:lnTo>
                    <a:pt x="186" y="211"/>
                  </a:lnTo>
                  <a:lnTo>
                    <a:pt x="180" y="200"/>
                  </a:lnTo>
                  <a:lnTo>
                    <a:pt x="171" y="191"/>
                  </a:lnTo>
                  <a:lnTo>
                    <a:pt x="166" y="187"/>
                  </a:lnTo>
                  <a:lnTo>
                    <a:pt x="161" y="183"/>
                  </a:lnTo>
                  <a:lnTo>
                    <a:pt x="156" y="180"/>
                  </a:lnTo>
                  <a:lnTo>
                    <a:pt x="150" y="177"/>
                  </a:lnTo>
                  <a:lnTo>
                    <a:pt x="145" y="175"/>
                  </a:lnTo>
                  <a:lnTo>
                    <a:pt x="139" y="174"/>
                  </a:lnTo>
                  <a:lnTo>
                    <a:pt x="133" y="173"/>
                  </a:lnTo>
                  <a:lnTo>
                    <a:pt x="127" y="173"/>
                  </a:lnTo>
                  <a:lnTo>
                    <a:pt x="0" y="173"/>
                  </a:lnTo>
                  <a:lnTo>
                    <a:pt x="3" y="155"/>
                  </a:lnTo>
                  <a:lnTo>
                    <a:pt x="7" y="137"/>
                  </a:lnTo>
                  <a:lnTo>
                    <a:pt x="13" y="120"/>
                  </a:lnTo>
                  <a:lnTo>
                    <a:pt x="21" y="104"/>
                  </a:lnTo>
                  <a:lnTo>
                    <a:pt x="30" y="89"/>
                  </a:lnTo>
                  <a:lnTo>
                    <a:pt x="40" y="75"/>
                  </a:lnTo>
                  <a:lnTo>
                    <a:pt x="51" y="62"/>
                  </a:lnTo>
                  <a:lnTo>
                    <a:pt x="63" y="49"/>
                  </a:lnTo>
                  <a:lnTo>
                    <a:pt x="77" y="38"/>
                  </a:lnTo>
                  <a:lnTo>
                    <a:pt x="92" y="29"/>
                  </a:lnTo>
                  <a:lnTo>
                    <a:pt x="107" y="20"/>
                  </a:lnTo>
                  <a:lnTo>
                    <a:pt x="122" y="13"/>
                  </a:lnTo>
                  <a:lnTo>
                    <a:pt x="139" y="7"/>
                  </a:lnTo>
                  <a:lnTo>
                    <a:pt x="157" y="4"/>
                  </a:lnTo>
                  <a:lnTo>
                    <a:pt x="175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1" name="Freeform 117"/>
            <p:cNvSpPr>
              <a:spLocks/>
            </p:cNvSpPr>
            <p:nvPr/>
          </p:nvSpPr>
          <p:spPr bwMode="auto">
            <a:xfrm>
              <a:off x="4865" y="1273"/>
              <a:ext cx="168" cy="116"/>
            </a:xfrm>
            <a:custGeom>
              <a:avLst/>
              <a:gdLst>
                <a:gd name="T0" fmla="*/ 0 w 506"/>
                <a:gd name="T1" fmla="*/ 20 h 348"/>
                <a:gd name="T2" fmla="*/ 0 w 506"/>
                <a:gd name="T3" fmla="*/ 19 h 348"/>
                <a:gd name="T4" fmla="*/ 1 w 506"/>
                <a:gd name="T5" fmla="*/ 18 h 348"/>
                <a:gd name="T6" fmla="*/ 3 w 506"/>
                <a:gd name="T7" fmla="*/ 15 h 348"/>
                <a:gd name="T8" fmla="*/ 5 w 506"/>
                <a:gd name="T9" fmla="*/ 13 h 348"/>
                <a:gd name="T10" fmla="*/ 7 w 506"/>
                <a:gd name="T11" fmla="*/ 10 h 348"/>
                <a:gd name="T12" fmla="*/ 11 w 506"/>
                <a:gd name="T13" fmla="*/ 7 h 348"/>
                <a:gd name="T14" fmla="*/ 14 w 506"/>
                <a:gd name="T15" fmla="*/ 3 h 348"/>
                <a:gd name="T16" fmla="*/ 18 w 506"/>
                <a:gd name="T17" fmla="*/ 0 h 348"/>
                <a:gd name="T18" fmla="*/ 33 w 506"/>
                <a:gd name="T19" fmla="*/ 0 h 348"/>
                <a:gd name="T20" fmla="*/ 34 w 506"/>
                <a:gd name="T21" fmla="*/ 0 h 348"/>
                <a:gd name="T22" fmla="*/ 35 w 506"/>
                <a:gd name="T23" fmla="*/ 0 h 348"/>
                <a:gd name="T24" fmla="*/ 35 w 506"/>
                <a:gd name="T25" fmla="*/ 1 h 348"/>
                <a:gd name="T26" fmla="*/ 36 w 506"/>
                <a:gd name="T27" fmla="*/ 1 h 348"/>
                <a:gd name="T28" fmla="*/ 36 w 506"/>
                <a:gd name="T29" fmla="*/ 1 h 348"/>
                <a:gd name="T30" fmla="*/ 37 w 506"/>
                <a:gd name="T31" fmla="*/ 2 h 348"/>
                <a:gd name="T32" fmla="*/ 37 w 506"/>
                <a:gd name="T33" fmla="*/ 3 h 348"/>
                <a:gd name="T34" fmla="*/ 37 w 506"/>
                <a:gd name="T35" fmla="*/ 3 h 348"/>
                <a:gd name="T36" fmla="*/ 37 w 506"/>
                <a:gd name="T37" fmla="*/ 4 h 348"/>
                <a:gd name="T38" fmla="*/ 37 w 506"/>
                <a:gd name="T39" fmla="*/ 6 h 348"/>
                <a:gd name="T40" fmla="*/ 38 w 506"/>
                <a:gd name="T41" fmla="*/ 9 h 348"/>
                <a:gd name="T42" fmla="*/ 39 w 506"/>
                <a:gd name="T43" fmla="*/ 13 h 348"/>
                <a:gd name="T44" fmla="*/ 40 w 506"/>
                <a:gd name="T45" fmla="*/ 17 h 348"/>
                <a:gd name="T46" fmla="*/ 42 w 506"/>
                <a:gd name="T47" fmla="*/ 20 h 348"/>
                <a:gd name="T48" fmla="*/ 44 w 506"/>
                <a:gd name="T49" fmla="*/ 24 h 348"/>
                <a:gd name="T50" fmla="*/ 47 w 506"/>
                <a:gd name="T51" fmla="*/ 26 h 348"/>
                <a:gd name="T52" fmla="*/ 48 w 506"/>
                <a:gd name="T53" fmla="*/ 27 h 348"/>
                <a:gd name="T54" fmla="*/ 49 w 506"/>
                <a:gd name="T55" fmla="*/ 27 h 348"/>
                <a:gd name="T56" fmla="*/ 50 w 506"/>
                <a:gd name="T57" fmla="*/ 27 h 348"/>
                <a:gd name="T58" fmla="*/ 51 w 506"/>
                <a:gd name="T59" fmla="*/ 27 h 348"/>
                <a:gd name="T60" fmla="*/ 52 w 506"/>
                <a:gd name="T61" fmla="*/ 27 h 348"/>
                <a:gd name="T62" fmla="*/ 53 w 506"/>
                <a:gd name="T63" fmla="*/ 27 h 348"/>
                <a:gd name="T64" fmla="*/ 54 w 506"/>
                <a:gd name="T65" fmla="*/ 27 h 348"/>
                <a:gd name="T66" fmla="*/ 55 w 506"/>
                <a:gd name="T67" fmla="*/ 27 h 348"/>
                <a:gd name="T68" fmla="*/ 56 w 506"/>
                <a:gd name="T69" fmla="*/ 36 h 348"/>
                <a:gd name="T70" fmla="*/ 25 w 506"/>
                <a:gd name="T71" fmla="*/ 39 h 348"/>
                <a:gd name="T72" fmla="*/ 23 w 506"/>
                <a:gd name="T73" fmla="*/ 24 h 348"/>
                <a:gd name="T74" fmla="*/ 22 w 506"/>
                <a:gd name="T75" fmla="*/ 24 h 348"/>
                <a:gd name="T76" fmla="*/ 22 w 506"/>
                <a:gd name="T77" fmla="*/ 24 h 348"/>
                <a:gd name="T78" fmla="*/ 21 w 506"/>
                <a:gd name="T79" fmla="*/ 24 h 348"/>
                <a:gd name="T80" fmla="*/ 20 w 506"/>
                <a:gd name="T81" fmla="*/ 24 h 348"/>
                <a:gd name="T82" fmla="*/ 19 w 506"/>
                <a:gd name="T83" fmla="*/ 24 h 348"/>
                <a:gd name="T84" fmla="*/ 18 w 506"/>
                <a:gd name="T85" fmla="*/ 24 h 348"/>
                <a:gd name="T86" fmla="*/ 17 w 506"/>
                <a:gd name="T87" fmla="*/ 24 h 348"/>
                <a:gd name="T88" fmla="*/ 15 w 506"/>
                <a:gd name="T89" fmla="*/ 24 h 348"/>
                <a:gd name="T90" fmla="*/ 13 w 506"/>
                <a:gd name="T91" fmla="*/ 24 h 348"/>
                <a:gd name="T92" fmla="*/ 12 w 506"/>
                <a:gd name="T93" fmla="*/ 23 h 348"/>
                <a:gd name="T94" fmla="*/ 10 w 506"/>
                <a:gd name="T95" fmla="*/ 23 h 348"/>
                <a:gd name="T96" fmla="*/ 8 w 506"/>
                <a:gd name="T97" fmla="*/ 23 h 348"/>
                <a:gd name="T98" fmla="*/ 6 w 506"/>
                <a:gd name="T99" fmla="*/ 22 h 348"/>
                <a:gd name="T100" fmla="*/ 5 w 506"/>
                <a:gd name="T101" fmla="*/ 22 h 348"/>
                <a:gd name="T102" fmla="*/ 3 w 506"/>
                <a:gd name="T103" fmla="*/ 22 h 348"/>
                <a:gd name="T104" fmla="*/ 1 w 506"/>
                <a:gd name="T105" fmla="*/ 21 h 348"/>
                <a:gd name="T106" fmla="*/ 0 w 506"/>
                <a:gd name="T107" fmla="*/ 20 h 348"/>
                <a:gd name="T108" fmla="*/ 0 w 506"/>
                <a:gd name="T109" fmla="*/ 20 h 348"/>
                <a:gd name="T110" fmla="*/ 0 w 506"/>
                <a:gd name="T111" fmla="*/ 20 h 348"/>
                <a:gd name="T112" fmla="*/ 0 w 506"/>
                <a:gd name="T113" fmla="*/ 20 h 348"/>
                <a:gd name="T114" fmla="*/ 0 w 506"/>
                <a:gd name="T115" fmla="*/ 20 h 3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06"/>
                <a:gd name="T175" fmla="*/ 0 h 348"/>
                <a:gd name="T176" fmla="*/ 506 w 506"/>
                <a:gd name="T177" fmla="*/ 348 h 3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06" h="348">
                  <a:moveTo>
                    <a:pt x="0" y="183"/>
                  </a:moveTo>
                  <a:lnTo>
                    <a:pt x="2" y="174"/>
                  </a:lnTo>
                  <a:lnTo>
                    <a:pt x="9" y="158"/>
                  </a:lnTo>
                  <a:lnTo>
                    <a:pt x="23" y="138"/>
                  </a:lnTo>
                  <a:lnTo>
                    <a:pt x="43" y="114"/>
                  </a:lnTo>
                  <a:lnTo>
                    <a:pt x="67" y="88"/>
                  </a:lnTo>
                  <a:lnTo>
                    <a:pt x="96" y="59"/>
                  </a:lnTo>
                  <a:lnTo>
                    <a:pt x="128" y="30"/>
                  </a:lnTo>
                  <a:lnTo>
                    <a:pt x="161" y="0"/>
                  </a:lnTo>
                  <a:lnTo>
                    <a:pt x="301" y="0"/>
                  </a:lnTo>
                  <a:lnTo>
                    <a:pt x="307" y="1"/>
                  </a:lnTo>
                  <a:lnTo>
                    <a:pt x="313" y="2"/>
                  </a:lnTo>
                  <a:lnTo>
                    <a:pt x="318" y="5"/>
                  </a:lnTo>
                  <a:lnTo>
                    <a:pt x="323" y="8"/>
                  </a:lnTo>
                  <a:lnTo>
                    <a:pt x="326" y="13"/>
                  </a:lnTo>
                  <a:lnTo>
                    <a:pt x="330" y="18"/>
                  </a:lnTo>
                  <a:lnTo>
                    <a:pt x="331" y="24"/>
                  </a:lnTo>
                  <a:lnTo>
                    <a:pt x="332" y="30"/>
                  </a:lnTo>
                  <a:lnTo>
                    <a:pt x="334" y="38"/>
                  </a:lnTo>
                  <a:lnTo>
                    <a:pt x="336" y="58"/>
                  </a:lnTo>
                  <a:lnTo>
                    <a:pt x="341" y="84"/>
                  </a:lnTo>
                  <a:lnTo>
                    <a:pt x="349" y="117"/>
                  </a:lnTo>
                  <a:lnTo>
                    <a:pt x="361" y="150"/>
                  </a:lnTo>
                  <a:lnTo>
                    <a:pt x="379" y="183"/>
                  </a:lnTo>
                  <a:lnTo>
                    <a:pt x="401" y="213"/>
                  </a:lnTo>
                  <a:lnTo>
                    <a:pt x="431" y="236"/>
                  </a:lnTo>
                  <a:lnTo>
                    <a:pt x="439" y="239"/>
                  </a:lnTo>
                  <a:lnTo>
                    <a:pt x="448" y="243"/>
                  </a:lnTo>
                  <a:lnTo>
                    <a:pt x="455" y="245"/>
                  </a:lnTo>
                  <a:lnTo>
                    <a:pt x="463" y="246"/>
                  </a:lnTo>
                  <a:lnTo>
                    <a:pt x="472" y="246"/>
                  </a:lnTo>
                  <a:lnTo>
                    <a:pt x="480" y="246"/>
                  </a:lnTo>
                  <a:lnTo>
                    <a:pt x="488" y="244"/>
                  </a:lnTo>
                  <a:lnTo>
                    <a:pt x="497" y="242"/>
                  </a:lnTo>
                  <a:lnTo>
                    <a:pt x="506" y="326"/>
                  </a:lnTo>
                  <a:lnTo>
                    <a:pt x="228" y="348"/>
                  </a:lnTo>
                  <a:lnTo>
                    <a:pt x="212" y="218"/>
                  </a:lnTo>
                  <a:lnTo>
                    <a:pt x="198" y="218"/>
                  </a:lnTo>
                  <a:lnTo>
                    <a:pt x="197" y="218"/>
                  </a:lnTo>
                  <a:lnTo>
                    <a:pt x="192" y="218"/>
                  </a:lnTo>
                  <a:lnTo>
                    <a:pt x="185" y="217"/>
                  </a:lnTo>
                  <a:lnTo>
                    <a:pt x="175" y="217"/>
                  </a:lnTo>
                  <a:lnTo>
                    <a:pt x="163" y="215"/>
                  </a:lnTo>
                  <a:lnTo>
                    <a:pt x="150" y="214"/>
                  </a:lnTo>
                  <a:lnTo>
                    <a:pt x="136" y="213"/>
                  </a:lnTo>
                  <a:lnTo>
                    <a:pt x="121" y="212"/>
                  </a:lnTo>
                  <a:lnTo>
                    <a:pt x="105" y="209"/>
                  </a:lnTo>
                  <a:lnTo>
                    <a:pt x="88" y="207"/>
                  </a:lnTo>
                  <a:lnTo>
                    <a:pt x="72" y="205"/>
                  </a:lnTo>
                  <a:lnTo>
                    <a:pt x="56" y="201"/>
                  </a:lnTo>
                  <a:lnTo>
                    <a:pt x="41" y="197"/>
                  </a:lnTo>
                  <a:lnTo>
                    <a:pt x="27" y="194"/>
                  </a:lnTo>
                  <a:lnTo>
                    <a:pt x="13" y="189"/>
                  </a:lnTo>
                  <a:lnTo>
                    <a:pt x="2" y="184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2" name="Freeform 118"/>
            <p:cNvSpPr>
              <a:spLocks/>
            </p:cNvSpPr>
            <p:nvPr/>
          </p:nvSpPr>
          <p:spPr bwMode="auto">
            <a:xfrm>
              <a:off x="4905" y="1404"/>
              <a:ext cx="37" cy="17"/>
            </a:xfrm>
            <a:custGeom>
              <a:avLst/>
              <a:gdLst>
                <a:gd name="T0" fmla="*/ 6 w 109"/>
                <a:gd name="T1" fmla="*/ 0 h 50"/>
                <a:gd name="T2" fmla="*/ 7 w 109"/>
                <a:gd name="T3" fmla="*/ 0 h 50"/>
                <a:gd name="T4" fmla="*/ 7 w 109"/>
                <a:gd name="T5" fmla="*/ 0 h 50"/>
                <a:gd name="T6" fmla="*/ 8 w 109"/>
                <a:gd name="T7" fmla="*/ 0 h 50"/>
                <a:gd name="T8" fmla="*/ 8 w 109"/>
                <a:gd name="T9" fmla="*/ 1 h 50"/>
                <a:gd name="T10" fmla="*/ 8 w 109"/>
                <a:gd name="T11" fmla="*/ 1 h 50"/>
                <a:gd name="T12" fmla="*/ 9 w 109"/>
                <a:gd name="T13" fmla="*/ 1 h 50"/>
                <a:gd name="T14" fmla="*/ 10 w 109"/>
                <a:gd name="T15" fmla="*/ 2 h 50"/>
                <a:gd name="T16" fmla="*/ 11 w 109"/>
                <a:gd name="T17" fmla="*/ 3 h 50"/>
                <a:gd name="T18" fmla="*/ 12 w 109"/>
                <a:gd name="T19" fmla="*/ 4 h 50"/>
                <a:gd name="T20" fmla="*/ 13 w 109"/>
                <a:gd name="T21" fmla="*/ 6 h 50"/>
                <a:gd name="T22" fmla="*/ 11 w 109"/>
                <a:gd name="T23" fmla="*/ 6 h 50"/>
                <a:gd name="T24" fmla="*/ 9 w 109"/>
                <a:gd name="T25" fmla="*/ 5 h 50"/>
                <a:gd name="T26" fmla="*/ 7 w 109"/>
                <a:gd name="T27" fmla="*/ 5 h 50"/>
                <a:gd name="T28" fmla="*/ 6 w 109"/>
                <a:gd name="T29" fmla="*/ 5 h 50"/>
                <a:gd name="T30" fmla="*/ 4 w 109"/>
                <a:gd name="T31" fmla="*/ 5 h 50"/>
                <a:gd name="T32" fmla="*/ 3 w 109"/>
                <a:gd name="T33" fmla="*/ 4 h 50"/>
                <a:gd name="T34" fmla="*/ 1 w 109"/>
                <a:gd name="T35" fmla="*/ 4 h 50"/>
                <a:gd name="T36" fmla="*/ 0 w 109"/>
                <a:gd name="T37" fmla="*/ 4 h 50"/>
                <a:gd name="T38" fmla="*/ 4 w 109"/>
                <a:gd name="T39" fmla="*/ 3 h 50"/>
                <a:gd name="T40" fmla="*/ 4 w 109"/>
                <a:gd name="T41" fmla="*/ 1 h 50"/>
                <a:gd name="T42" fmla="*/ 4 w 109"/>
                <a:gd name="T43" fmla="*/ 1 h 50"/>
                <a:gd name="T44" fmla="*/ 4 w 109"/>
                <a:gd name="T45" fmla="*/ 1 h 50"/>
                <a:gd name="T46" fmla="*/ 5 w 109"/>
                <a:gd name="T47" fmla="*/ 0 h 50"/>
                <a:gd name="T48" fmla="*/ 6 w 109"/>
                <a:gd name="T49" fmla="*/ 0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50"/>
                <a:gd name="T77" fmla="*/ 109 w 109"/>
                <a:gd name="T78" fmla="*/ 50 h 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50">
                  <a:moveTo>
                    <a:pt x="54" y="0"/>
                  </a:moveTo>
                  <a:lnTo>
                    <a:pt x="58" y="0"/>
                  </a:lnTo>
                  <a:lnTo>
                    <a:pt x="63" y="1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75" y="11"/>
                  </a:lnTo>
                  <a:lnTo>
                    <a:pt x="78" y="12"/>
                  </a:lnTo>
                  <a:lnTo>
                    <a:pt x="87" y="20"/>
                  </a:lnTo>
                  <a:lnTo>
                    <a:pt x="94" y="29"/>
                  </a:lnTo>
                  <a:lnTo>
                    <a:pt x="102" y="39"/>
                  </a:lnTo>
                  <a:lnTo>
                    <a:pt x="109" y="50"/>
                  </a:lnTo>
                  <a:lnTo>
                    <a:pt x="95" y="49"/>
                  </a:lnTo>
                  <a:lnTo>
                    <a:pt x="81" y="48"/>
                  </a:lnTo>
                  <a:lnTo>
                    <a:pt x="66" y="45"/>
                  </a:lnTo>
                  <a:lnTo>
                    <a:pt x="52" y="44"/>
                  </a:lnTo>
                  <a:lnTo>
                    <a:pt x="39" y="42"/>
                  </a:lnTo>
                  <a:lnTo>
                    <a:pt x="26" y="39"/>
                  </a:lnTo>
                  <a:lnTo>
                    <a:pt x="13" y="37"/>
                  </a:lnTo>
                  <a:lnTo>
                    <a:pt x="0" y="35"/>
                  </a:lnTo>
                  <a:lnTo>
                    <a:pt x="34" y="23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8" y="7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3" name="Freeform 119"/>
            <p:cNvSpPr>
              <a:spLocks/>
            </p:cNvSpPr>
            <p:nvPr/>
          </p:nvSpPr>
          <p:spPr bwMode="auto">
            <a:xfrm>
              <a:off x="4878" y="1371"/>
              <a:ext cx="29" cy="35"/>
            </a:xfrm>
            <a:custGeom>
              <a:avLst/>
              <a:gdLst>
                <a:gd name="T0" fmla="*/ 1 w 86"/>
                <a:gd name="T1" fmla="*/ 0 h 106"/>
                <a:gd name="T2" fmla="*/ 1 w 86"/>
                <a:gd name="T3" fmla="*/ 0 h 106"/>
                <a:gd name="T4" fmla="*/ 1 w 86"/>
                <a:gd name="T5" fmla="*/ 0 h 106"/>
                <a:gd name="T6" fmla="*/ 2 w 86"/>
                <a:gd name="T7" fmla="*/ 0 h 106"/>
                <a:gd name="T8" fmla="*/ 2 w 86"/>
                <a:gd name="T9" fmla="*/ 0 h 106"/>
                <a:gd name="T10" fmla="*/ 10 w 86"/>
                <a:gd name="T11" fmla="*/ 10 h 106"/>
                <a:gd name="T12" fmla="*/ 9 w 86"/>
                <a:gd name="T13" fmla="*/ 10 h 106"/>
                <a:gd name="T14" fmla="*/ 9 w 86"/>
                <a:gd name="T15" fmla="*/ 11 h 106"/>
                <a:gd name="T16" fmla="*/ 9 w 86"/>
                <a:gd name="T17" fmla="*/ 11 h 106"/>
                <a:gd name="T18" fmla="*/ 9 w 86"/>
                <a:gd name="T19" fmla="*/ 11 h 106"/>
                <a:gd name="T20" fmla="*/ 7 w 86"/>
                <a:gd name="T21" fmla="*/ 12 h 106"/>
                <a:gd name="T22" fmla="*/ 0 w 86"/>
                <a:gd name="T23" fmla="*/ 2 h 106"/>
                <a:gd name="T24" fmla="*/ 0 w 86"/>
                <a:gd name="T25" fmla="*/ 2 h 106"/>
                <a:gd name="T26" fmla="*/ 0 w 86"/>
                <a:gd name="T27" fmla="*/ 1 h 106"/>
                <a:gd name="T28" fmla="*/ 0 w 86"/>
                <a:gd name="T29" fmla="*/ 1 h 106"/>
                <a:gd name="T30" fmla="*/ 1 w 86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06"/>
                <a:gd name="T50" fmla="*/ 86 w 86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06">
                  <a:moveTo>
                    <a:pt x="5" y="4"/>
                  </a:move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86" y="93"/>
                  </a:lnTo>
                  <a:lnTo>
                    <a:pt x="84" y="94"/>
                  </a:lnTo>
                  <a:lnTo>
                    <a:pt x="83" y="96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66" y="10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4" name="Freeform 120"/>
            <p:cNvSpPr>
              <a:spLocks/>
            </p:cNvSpPr>
            <p:nvPr/>
          </p:nvSpPr>
          <p:spPr bwMode="auto">
            <a:xfrm>
              <a:off x="4617" y="1382"/>
              <a:ext cx="226" cy="62"/>
            </a:xfrm>
            <a:custGeom>
              <a:avLst/>
              <a:gdLst>
                <a:gd name="T0" fmla="*/ 75 w 678"/>
                <a:gd name="T1" fmla="*/ 2 h 188"/>
                <a:gd name="T2" fmla="*/ 69 w 678"/>
                <a:gd name="T3" fmla="*/ 3 h 188"/>
                <a:gd name="T4" fmla="*/ 64 w 678"/>
                <a:gd name="T5" fmla="*/ 4 h 188"/>
                <a:gd name="T6" fmla="*/ 58 w 678"/>
                <a:gd name="T7" fmla="*/ 4 h 188"/>
                <a:gd name="T8" fmla="*/ 52 w 678"/>
                <a:gd name="T9" fmla="*/ 5 h 188"/>
                <a:gd name="T10" fmla="*/ 47 w 678"/>
                <a:gd name="T11" fmla="*/ 6 h 188"/>
                <a:gd name="T12" fmla="*/ 42 w 678"/>
                <a:gd name="T13" fmla="*/ 7 h 188"/>
                <a:gd name="T14" fmla="*/ 37 w 678"/>
                <a:gd name="T15" fmla="*/ 8 h 188"/>
                <a:gd name="T16" fmla="*/ 32 w 678"/>
                <a:gd name="T17" fmla="*/ 9 h 188"/>
                <a:gd name="T18" fmla="*/ 27 w 678"/>
                <a:gd name="T19" fmla="*/ 11 h 188"/>
                <a:gd name="T20" fmla="*/ 23 w 678"/>
                <a:gd name="T21" fmla="*/ 12 h 188"/>
                <a:gd name="T22" fmla="*/ 19 w 678"/>
                <a:gd name="T23" fmla="*/ 13 h 188"/>
                <a:gd name="T24" fmla="*/ 15 w 678"/>
                <a:gd name="T25" fmla="*/ 15 h 188"/>
                <a:gd name="T26" fmla="*/ 11 w 678"/>
                <a:gd name="T27" fmla="*/ 16 h 188"/>
                <a:gd name="T28" fmla="*/ 7 w 678"/>
                <a:gd name="T29" fmla="*/ 17 h 188"/>
                <a:gd name="T30" fmla="*/ 3 w 678"/>
                <a:gd name="T31" fmla="*/ 19 h 188"/>
                <a:gd name="T32" fmla="*/ 0 w 678"/>
                <a:gd name="T33" fmla="*/ 20 h 188"/>
                <a:gd name="T34" fmla="*/ 3 w 678"/>
                <a:gd name="T35" fmla="*/ 19 h 188"/>
                <a:gd name="T36" fmla="*/ 7 w 678"/>
                <a:gd name="T37" fmla="*/ 17 h 188"/>
                <a:gd name="T38" fmla="*/ 10 w 678"/>
                <a:gd name="T39" fmla="*/ 15 h 188"/>
                <a:gd name="T40" fmla="*/ 14 w 678"/>
                <a:gd name="T41" fmla="*/ 14 h 188"/>
                <a:gd name="T42" fmla="*/ 18 w 678"/>
                <a:gd name="T43" fmla="*/ 12 h 188"/>
                <a:gd name="T44" fmla="*/ 23 w 678"/>
                <a:gd name="T45" fmla="*/ 11 h 188"/>
                <a:gd name="T46" fmla="*/ 27 w 678"/>
                <a:gd name="T47" fmla="*/ 9 h 188"/>
                <a:gd name="T48" fmla="*/ 32 w 678"/>
                <a:gd name="T49" fmla="*/ 8 h 188"/>
                <a:gd name="T50" fmla="*/ 37 w 678"/>
                <a:gd name="T51" fmla="*/ 7 h 188"/>
                <a:gd name="T52" fmla="*/ 42 w 678"/>
                <a:gd name="T53" fmla="*/ 5 h 188"/>
                <a:gd name="T54" fmla="*/ 47 w 678"/>
                <a:gd name="T55" fmla="*/ 4 h 188"/>
                <a:gd name="T56" fmla="*/ 52 w 678"/>
                <a:gd name="T57" fmla="*/ 3 h 188"/>
                <a:gd name="T58" fmla="*/ 58 w 678"/>
                <a:gd name="T59" fmla="*/ 2 h 188"/>
                <a:gd name="T60" fmla="*/ 64 w 678"/>
                <a:gd name="T61" fmla="*/ 1 h 188"/>
                <a:gd name="T62" fmla="*/ 69 w 678"/>
                <a:gd name="T63" fmla="*/ 1 h 188"/>
                <a:gd name="T64" fmla="*/ 75 w 678"/>
                <a:gd name="T65" fmla="*/ 0 h 188"/>
                <a:gd name="T66" fmla="*/ 75 w 678"/>
                <a:gd name="T67" fmla="*/ 1 h 188"/>
                <a:gd name="T68" fmla="*/ 75 w 678"/>
                <a:gd name="T69" fmla="*/ 1 h 188"/>
                <a:gd name="T70" fmla="*/ 75 w 678"/>
                <a:gd name="T71" fmla="*/ 2 h 188"/>
                <a:gd name="T72" fmla="*/ 75 w 678"/>
                <a:gd name="T73" fmla="*/ 2 h 1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8"/>
                <a:gd name="T112" fmla="*/ 0 h 188"/>
                <a:gd name="T113" fmla="*/ 678 w 678"/>
                <a:gd name="T114" fmla="*/ 188 h 1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8" h="188">
                  <a:moveTo>
                    <a:pt x="678" y="19"/>
                  </a:moveTo>
                  <a:lnTo>
                    <a:pt x="624" y="25"/>
                  </a:lnTo>
                  <a:lnTo>
                    <a:pt x="572" y="32"/>
                  </a:lnTo>
                  <a:lnTo>
                    <a:pt x="522" y="40"/>
                  </a:lnTo>
                  <a:lnTo>
                    <a:pt x="472" y="48"/>
                  </a:lnTo>
                  <a:lnTo>
                    <a:pt x="425" y="56"/>
                  </a:lnTo>
                  <a:lnTo>
                    <a:pt x="378" y="66"/>
                  </a:lnTo>
                  <a:lnTo>
                    <a:pt x="333" y="75"/>
                  </a:lnTo>
                  <a:lnTo>
                    <a:pt x="289" y="86"/>
                  </a:lnTo>
                  <a:lnTo>
                    <a:pt x="247" y="97"/>
                  </a:lnTo>
                  <a:lnTo>
                    <a:pt x="207" y="107"/>
                  </a:lnTo>
                  <a:lnTo>
                    <a:pt x="169" y="121"/>
                  </a:lnTo>
                  <a:lnTo>
                    <a:pt x="131" y="133"/>
                  </a:lnTo>
                  <a:lnTo>
                    <a:pt x="96" y="146"/>
                  </a:lnTo>
                  <a:lnTo>
                    <a:pt x="62" y="160"/>
                  </a:lnTo>
                  <a:lnTo>
                    <a:pt x="30" y="174"/>
                  </a:lnTo>
                  <a:lnTo>
                    <a:pt x="0" y="188"/>
                  </a:lnTo>
                  <a:lnTo>
                    <a:pt x="30" y="172"/>
                  </a:lnTo>
                  <a:lnTo>
                    <a:pt x="60" y="155"/>
                  </a:lnTo>
                  <a:lnTo>
                    <a:pt x="94" y="140"/>
                  </a:lnTo>
                  <a:lnTo>
                    <a:pt x="129" y="125"/>
                  </a:lnTo>
                  <a:lnTo>
                    <a:pt x="166" y="111"/>
                  </a:lnTo>
                  <a:lnTo>
                    <a:pt x="204" y="97"/>
                  </a:lnTo>
                  <a:lnTo>
                    <a:pt x="245" y="85"/>
                  </a:lnTo>
                  <a:lnTo>
                    <a:pt x="288" y="72"/>
                  </a:lnTo>
                  <a:lnTo>
                    <a:pt x="332" y="61"/>
                  </a:lnTo>
                  <a:lnTo>
                    <a:pt x="377" y="49"/>
                  </a:lnTo>
                  <a:lnTo>
                    <a:pt x="423" y="40"/>
                  </a:lnTo>
                  <a:lnTo>
                    <a:pt x="471" y="30"/>
                  </a:lnTo>
                  <a:lnTo>
                    <a:pt x="521" y="22"/>
                  </a:lnTo>
                  <a:lnTo>
                    <a:pt x="572" y="13"/>
                  </a:lnTo>
                  <a:lnTo>
                    <a:pt x="623" y="6"/>
                  </a:lnTo>
                  <a:lnTo>
                    <a:pt x="677" y="0"/>
                  </a:lnTo>
                  <a:lnTo>
                    <a:pt x="677" y="5"/>
                  </a:lnTo>
                  <a:lnTo>
                    <a:pt x="677" y="10"/>
                  </a:lnTo>
                  <a:lnTo>
                    <a:pt x="677" y="15"/>
                  </a:lnTo>
                  <a:lnTo>
                    <a:pt x="67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5" name="Freeform 121"/>
            <p:cNvSpPr>
              <a:spLocks/>
            </p:cNvSpPr>
            <p:nvPr/>
          </p:nvSpPr>
          <p:spPr bwMode="auto">
            <a:xfrm>
              <a:off x="4647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9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60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3" y="641"/>
                  </a:lnTo>
                  <a:lnTo>
                    <a:pt x="306" y="640"/>
                  </a:lnTo>
                  <a:lnTo>
                    <a:pt x="291" y="637"/>
                  </a:lnTo>
                  <a:lnTo>
                    <a:pt x="275" y="635"/>
                  </a:lnTo>
                  <a:lnTo>
                    <a:pt x="260" y="632"/>
                  </a:lnTo>
                  <a:lnTo>
                    <a:pt x="244" y="627"/>
                  </a:lnTo>
                  <a:lnTo>
                    <a:pt x="229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5" y="603"/>
                  </a:lnTo>
                  <a:lnTo>
                    <a:pt x="172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5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10" y="384"/>
                  </a:lnTo>
                  <a:lnTo>
                    <a:pt x="4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3" y="258"/>
                  </a:lnTo>
                  <a:lnTo>
                    <a:pt x="9" y="228"/>
                  </a:lnTo>
                  <a:lnTo>
                    <a:pt x="18" y="198"/>
                  </a:lnTo>
                  <a:lnTo>
                    <a:pt x="29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4" y="73"/>
                  </a:lnTo>
                  <a:lnTo>
                    <a:pt x="116" y="63"/>
                  </a:lnTo>
                  <a:lnTo>
                    <a:pt x="127" y="54"/>
                  </a:lnTo>
                  <a:lnTo>
                    <a:pt x="141" y="46"/>
                  </a:lnTo>
                  <a:lnTo>
                    <a:pt x="154" y="38"/>
                  </a:lnTo>
                  <a:lnTo>
                    <a:pt x="167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10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5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2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3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1" y="258"/>
                  </a:lnTo>
                  <a:lnTo>
                    <a:pt x="637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7" y="385"/>
                  </a:lnTo>
                  <a:lnTo>
                    <a:pt x="631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7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1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6" name="Freeform 122"/>
            <p:cNvSpPr>
              <a:spLocks/>
            </p:cNvSpPr>
            <p:nvPr/>
          </p:nvSpPr>
          <p:spPr bwMode="auto">
            <a:xfrm>
              <a:off x="5079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8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59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2" y="641"/>
                  </a:lnTo>
                  <a:lnTo>
                    <a:pt x="306" y="640"/>
                  </a:lnTo>
                  <a:lnTo>
                    <a:pt x="290" y="637"/>
                  </a:lnTo>
                  <a:lnTo>
                    <a:pt x="275" y="635"/>
                  </a:lnTo>
                  <a:lnTo>
                    <a:pt x="259" y="632"/>
                  </a:lnTo>
                  <a:lnTo>
                    <a:pt x="244" y="627"/>
                  </a:lnTo>
                  <a:lnTo>
                    <a:pt x="228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4" y="603"/>
                  </a:lnTo>
                  <a:lnTo>
                    <a:pt x="171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6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9" y="384"/>
                  </a:lnTo>
                  <a:lnTo>
                    <a:pt x="3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2" y="258"/>
                  </a:lnTo>
                  <a:lnTo>
                    <a:pt x="8" y="228"/>
                  </a:lnTo>
                  <a:lnTo>
                    <a:pt x="18" y="198"/>
                  </a:lnTo>
                  <a:lnTo>
                    <a:pt x="28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3" y="73"/>
                  </a:lnTo>
                  <a:lnTo>
                    <a:pt x="115" y="63"/>
                  </a:lnTo>
                  <a:lnTo>
                    <a:pt x="127" y="54"/>
                  </a:lnTo>
                  <a:lnTo>
                    <a:pt x="140" y="46"/>
                  </a:lnTo>
                  <a:lnTo>
                    <a:pt x="153" y="38"/>
                  </a:lnTo>
                  <a:lnTo>
                    <a:pt x="166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09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4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1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2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0" y="258"/>
                  </a:lnTo>
                  <a:lnTo>
                    <a:pt x="636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6" y="385"/>
                  </a:lnTo>
                  <a:lnTo>
                    <a:pt x="630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6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0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330" name="Freeform 123"/>
            <p:cNvSpPr>
              <a:spLocks/>
            </p:cNvSpPr>
            <p:nvPr/>
          </p:nvSpPr>
          <p:spPr bwMode="auto">
            <a:xfrm>
              <a:off x="4574" y="1399"/>
              <a:ext cx="769" cy="210"/>
            </a:xfrm>
            <a:custGeom>
              <a:avLst/>
              <a:gdLst/>
              <a:ahLst/>
              <a:cxnLst>
                <a:cxn ang="0">
                  <a:pos x="2302" y="456"/>
                </a:cxn>
                <a:cxn ang="0">
                  <a:pos x="2264" y="548"/>
                </a:cxn>
                <a:cxn ang="0">
                  <a:pos x="2227" y="576"/>
                </a:cxn>
                <a:cxn ang="0">
                  <a:pos x="2194" y="593"/>
                </a:cxn>
                <a:cxn ang="0">
                  <a:pos x="2188" y="548"/>
                </a:cxn>
                <a:cxn ang="0">
                  <a:pos x="2167" y="430"/>
                </a:cxn>
                <a:cxn ang="0">
                  <a:pos x="2095" y="310"/>
                </a:cxn>
                <a:cxn ang="0">
                  <a:pos x="2030" y="249"/>
                </a:cxn>
                <a:cxn ang="0">
                  <a:pos x="1969" y="214"/>
                </a:cxn>
                <a:cxn ang="0">
                  <a:pos x="1904" y="191"/>
                </a:cxn>
                <a:cxn ang="0">
                  <a:pos x="1835" y="180"/>
                </a:cxn>
                <a:cxn ang="0">
                  <a:pos x="1713" y="196"/>
                </a:cxn>
                <a:cxn ang="0">
                  <a:pos x="1598" y="261"/>
                </a:cxn>
                <a:cxn ang="0">
                  <a:pos x="1517" y="365"/>
                </a:cxn>
                <a:cxn ang="0">
                  <a:pos x="1484" y="497"/>
                </a:cxn>
                <a:cxn ang="0">
                  <a:pos x="1497" y="608"/>
                </a:cxn>
                <a:cxn ang="0">
                  <a:pos x="1446" y="629"/>
                </a:cxn>
                <a:cxn ang="0">
                  <a:pos x="1367" y="626"/>
                </a:cxn>
                <a:cxn ang="0">
                  <a:pos x="1286" y="623"/>
                </a:cxn>
                <a:cxn ang="0">
                  <a:pos x="1203" y="622"/>
                </a:cxn>
                <a:cxn ang="0">
                  <a:pos x="1124" y="622"/>
                </a:cxn>
                <a:cxn ang="0">
                  <a:pos x="1049" y="623"/>
                </a:cxn>
                <a:cxn ang="0">
                  <a:pos x="976" y="624"/>
                </a:cxn>
                <a:cxn ang="0">
                  <a:pos x="902" y="627"/>
                </a:cxn>
                <a:cxn ang="0">
                  <a:pos x="892" y="556"/>
                </a:cxn>
                <a:cxn ang="0">
                  <a:pos x="871" y="430"/>
                </a:cxn>
                <a:cxn ang="0">
                  <a:pos x="800" y="310"/>
                </a:cxn>
                <a:cxn ang="0">
                  <a:pos x="733" y="249"/>
                </a:cxn>
                <a:cxn ang="0">
                  <a:pos x="672" y="214"/>
                </a:cxn>
                <a:cxn ang="0">
                  <a:pos x="608" y="191"/>
                </a:cxn>
                <a:cxn ang="0">
                  <a:pos x="539" y="180"/>
                </a:cxn>
                <a:cxn ang="0">
                  <a:pos x="418" y="196"/>
                </a:cxn>
                <a:cxn ang="0">
                  <a:pos x="302" y="261"/>
                </a:cxn>
                <a:cxn ang="0">
                  <a:pos x="221" y="365"/>
                </a:cxn>
                <a:cxn ang="0">
                  <a:pos x="188" y="497"/>
                </a:cxn>
                <a:cxn ang="0">
                  <a:pos x="194" y="578"/>
                </a:cxn>
                <a:cxn ang="0">
                  <a:pos x="136" y="571"/>
                </a:cxn>
                <a:cxn ang="0">
                  <a:pos x="69" y="531"/>
                </a:cxn>
                <a:cxn ang="0">
                  <a:pos x="29" y="480"/>
                </a:cxn>
                <a:cxn ang="0">
                  <a:pos x="5" y="390"/>
                </a:cxn>
                <a:cxn ang="0">
                  <a:pos x="2" y="287"/>
                </a:cxn>
                <a:cxn ang="0">
                  <a:pos x="29" y="242"/>
                </a:cxn>
                <a:cxn ang="0">
                  <a:pos x="89" y="198"/>
                </a:cxn>
                <a:cxn ang="0">
                  <a:pos x="167" y="156"/>
                </a:cxn>
                <a:cxn ang="0">
                  <a:pos x="257" y="118"/>
                </a:cxn>
                <a:cxn ang="0">
                  <a:pos x="363" y="84"/>
                </a:cxn>
                <a:cxn ang="0">
                  <a:pos x="480" y="54"/>
                </a:cxn>
                <a:cxn ang="0">
                  <a:pos x="608" y="29"/>
                </a:cxn>
                <a:cxn ang="0">
                  <a:pos x="747" y="9"/>
                </a:cxn>
                <a:cxn ang="0">
                  <a:pos x="828" y="11"/>
                </a:cxn>
                <a:cxn ang="0">
                  <a:pos x="852" y="31"/>
                </a:cxn>
                <a:cxn ang="0">
                  <a:pos x="934" y="68"/>
                </a:cxn>
                <a:cxn ang="0">
                  <a:pos x="1115" y="99"/>
                </a:cxn>
                <a:cxn ang="0">
                  <a:pos x="1320" y="99"/>
                </a:cxn>
                <a:cxn ang="0">
                  <a:pos x="1498" y="68"/>
                </a:cxn>
                <a:cxn ang="0">
                  <a:pos x="1580" y="28"/>
                </a:cxn>
                <a:cxn ang="0">
                  <a:pos x="1653" y="23"/>
                </a:cxn>
                <a:cxn ang="0">
                  <a:pos x="1859" y="67"/>
                </a:cxn>
                <a:cxn ang="0">
                  <a:pos x="2045" y="127"/>
                </a:cxn>
                <a:cxn ang="0">
                  <a:pos x="2202" y="198"/>
                </a:cxn>
                <a:cxn ang="0">
                  <a:pos x="2295" y="253"/>
                </a:cxn>
                <a:cxn ang="0">
                  <a:pos x="2311" y="358"/>
                </a:cxn>
              </a:cxnLst>
              <a:rect l="0" t="0" r="r" b="b"/>
              <a:pathLst>
                <a:path w="2311" h="632">
                  <a:moveTo>
                    <a:pt x="2311" y="358"/>
                  </a:moveTo>
                  <a:lnTo>
                    <a:pt x="2309" y="392"/>
                  </a:lnTo>
                  <a:lnTo>
                    <a:pt x="2307" y="425"/>
                  </a:lnTo>
                  <a:lnTo>
                    <a:pt x="2302" y="456"/>
                  </a:lnTo>
                  <a:lnTo>
                    <a:pt x="2295" y="484"/>
                  </a:lnTo>
                  <a:lnTo>
                    <a:pt x="2287" y="510"/>
                  </a:lnTo>
                  <a:lnTo>
                    <a:pt x="2276" y="531"/>
                  </a:lnTo>
                  <a:lnTo>
                    <a:pt x="2264" y="548"/>
                  </a:lnTo>
                  <a:lnTo>
                    <a:pt x="2251" y="561"/>
                  </a:lnTo>
                  <a:lnTo>
                    <a:pt x="2244" y="566"/>
                  </a:lnTo>
                  <a:lnTo>
                    <a:pt x="2236" y="571"/>
                  </a:lnTo>
                  <a:lnTo>
                    <a:pt x="2227" y="576"/>
                  </a:lnTo>
                  <a:lnTo>
                    <a:pt x="2220" y="580"/>
                  </a:lnTo>
                  <a:lnTo>
                    <a:pt x="2211" y="584"/>
                  </a:lnTo>
                  <a:lnTo>
                    <a:pt x="2202" y="589"/>
                  </a:lnTo>
                  <a:lnTo>
                    <a:pt x="2194" y="593"/>
                  </a:lnTo>
                  <a:lnTo>
                    <a:pt x="2185" y="597"/>
                  </a:lnTo>
                  <a:lnTo>
                    <a:pt x="2187" y="580"/>
                  </a:lnTo>
                  <a:lnTo>
                    <a:pt x="2188" y="565"/>
                  </a:lnTo>
                  <a:lnTo>
                    <a:pt x="2188" y="548"/>
                  </a:lnTo>
                  <a:lnTo>
                    <a:pt x="2187" y="533"/>
                  </a:lnTo>
                  <a:lnTo>
                    <a:pt x="2183" y="498"/>
                  </a:lnTo>
                  <a:lnTo>
                    <a:pt x="2176" y="464"/>
                  </a:lnTo>
                  <a:lnTo>
                    <a:pt x="2167" y="430"/>
                  </a:lnTo>
                  <a:lnTo>
                    <a:pt x="2154" y="398"/>
                  </a:lnTo>
                  <a:lnTo>
                    <a:pt x="2137" y="367"/>
                  </a:lnTo>
                  <a:lnTo>
                    <a:pt x="2118" y="337"/>
                  </a:lnTo>
                  <a:lnTo>
                    <a:pt x="2095" y="310"/>
                  </a:lnTo>
                  <a:lnTo>
                    <a:pt x="2070" y="284"/>
                  </a:lnTo>
                  <a:lnTo>
                    <a:pt x="2057" y="272"/>
                  </a:lnTo>
                  <a:lnTo>
                    <a:pt x="2043" y="260"/>
                  </a:lnTo>
                  <a:lnTo>
                    <a:pt x="2030" y="249"/>
                  </a:lnTo>
                  <a:lnTo>
                    <a:pt x="2014" y="240"/>
                  </a:lnTo>
                  <a:lnTo>
                    <a:pt x="2000" y="230"/>
                  </a:lnTo>
                  <a:lnTo>
                    <a:pt x="1985" y="222"/>
                  </a:lnTo>
                  <a:lnTo>
                    <a:pt x="1969" y="214"/>
                  </a:lnTo>
                  <a:lnTo>
                    <a:pt x="1953" y="206"/>
                  </a:lnTo>
                  <a:lnTo>
                    <a:pt x="1937" y="200"/>
                  </a:lnTo>
                  <a:lnTo>
                    <a:pt x="1920" y="196"/>
                  </a:lnTo>
                  <a:lnTo>
                    <a:pt x="1904" y="191"/>
                  </a:lnTo>
                  <a:lnTo>
                    <a:pt x="1886" y="187"/>
                  </a:lnTo>
                  <a:lnTo>
                    <a:pt x="1869" y="184"/>
                  </a:lnTo>
                  <a:lnTo>
                    <a:pt x="1851" y="181"/>
                  </a:lnTo>
                  <a:lnTo>
                    <a:pt x="1835" y="180"/>
                  </a:lnTo>
                  <a:lnTo>
                    <a:pt x="1817" y="180"/>
                  </a:lnTo>
                  <a:lnTo>
                    <a:pt x="1781" y="183"/>
                  </a:lnTo>
                  <a:lnTo>
                    <a:pt x="1747" y="187"/>
                  </a:lnTo>
                  <a:lnTo>
                    <a:pt x="1713" y="196"/>
                  </a:lnTo>
                  <a:lnTo>
                    <a:pt x="1681" y="208"/>
                  </a:lnTo>
                  <a:lnTo>
                    <a:pt x="1652" y="223"/>
                  </a:lnTo>
                  <a:lnTo>
                    <a:pt x="1623" y="241"/>
                  </a:lnTo>
                  <a:lnTo>
                    <a:pt x="1598" y="261"/>
                  </a:lnTo>
                  <a:lnTo>
                    <a:pt x="1574" y="284"/>
                  </a:lnTo>
                  <a:lnTo>
                    <a:pt x="1553" y="309"/>
                  </a:lnTo>
                  <a:lnTo>
                    <a:pt x="1534" y="336"/>
                  </a:lnTo>
                  <a:lnTo>
                    <a:pt x="1517" y="365"/>
                  </a:lnTo>
                  <a:lnTo>
                    <a:pt x="1504" y="396"/>
                  </a:lnTo>
                  <a:lnTo>
                    <a:pt x="1494" y="428"/>
                  </a:lnTo>
                  <a:lnTo>
                    <a:pt x="1487" y="461"/>
                  </a:lnTo>
                  <a:lnTo>
                    <a:pt x="1484" y="497"/>
                  </a:lnTo>
                  <a:lnTo>
                    <a:pt x="1484" y="533"/>
                  </a:lnTo>
                  <a:lnTo>
                    <a:pt x="1486" y="558"/>
                  </a:lnTo>
                  <a:lnTo>
                    <a:pt x="1491" y="583"/>
                  </a:lnTo>
                  <a:lnTo>
                    <a:pt x="1497" y="608"/>
                  </a:lnTo>
                  <a:lnTo>
                    <a:pt x="1504" y="632"/>
                  </a:lnTo>
                  <a:lnTo>
                    <a:pt x="1485" y="630"/>
                  </a:lnTo>
                  <a:lnTo>
                    <a:pt x="1466" y="630"/>
                  </a:lnTo>
                  <a:lnTo>
                    <a:pt x="1446" y="629"/>
                  </a:lnTo>
                  <a:lnTo>
                    <a:pt x="1427" y="628"/>
                  </a:lnTo>
                  <a:lnTo>
                    <a:pt x="1406" y="627"/>
                  </a:lnTo>
                  <a:lnTo>
                    <a:pt x="1386" y="627"/>
                  </a:lnTo>
                  <a:lnTo>
                    <a:pt x="1367" y="626"/>
                  </a:lnTo>
                  <a:lnTo>
                    <a:pt x="1347" y="624"/>
                  </a:lnTo>
                  <a:lnTo>
                    <a:pt x="1327" y="624"/>
                  </a:lnTo>
                  <a:lnTo>
                    <a:pt x="1306" y="623"/>
                  </a:lnTo>
                  <a:lnTo>
                    <a:pt x="1286" y="623"/>
                  </a:lnTo>
                  <a:lnTo>
                    <a:pt x="1265" y="623"/>
                  </a:lnTo>
                  <a:lnTo>
                    <a:pt x="1245" y="622"/>
                  </a:lnTo>
                  <a:lnTo>
                    <a:pt x="1224" y="622"/>
                  </a:lnTo>
                  <a:lnTo>
                    <a:pt x="1203" y="622"/>
                  </a:lnTo>
                  <a:lnTo>
                    <a:pt x="1183" y="622"/>
                  </a:lnTo>
                  <a:lnTo>
                    <a:pt x="1164" y="622"/>
                  </a:lnTo>
                  <a:lnTo>
                    <a:pt x="1145" y="622"/>
                  </a:lnTo>
                  <a:lnTo>
                    <a:pt x="1124" y="622"/>
                  </a:lnTo>
                  <a:lnTo>
                    <a:pt x="1105" y="622"/>
                  </a:lnTo>
                  <a:lnTo>
                    <a:pt x="1088" y="623"/>
                  </a:lnTo>
                  <a:lnTo>
                    <a:pt x="1069" y="623"/>
                  </a:lnTo>
                  <a:lnTo>
                    <a:pt x="1049" y="623"/>
                  </a:lnTo>
                  <a:lnTo>
                    <a:pt x="1030" y="623"/>
                  </a:lnTo>
                  <a:lnTo>
                    <a:pt x="1013" y="624"/>
                  </a:lnTo>
                  <a:lnTo>
                    <a:pt x="994" y="624"/>
                  </a:lnTo>
                  <a:lnTo>
                    <a:pt x="976" y="624"/>
                  </a:lnTo>
                  <a:lnTo>
                    <a:pt x="957" y="626"/>
                  </a:lnTo>
                  <a:lnTo>
                    <a:pt x="939" y="626"/>
                  </a:lnTo>
                  <a:lnTo>
                    <a:pt x="920" y="626"/>
                  </a:lnTo>
                  <a:lnTo>
                    <a:pt x="902" y="627"/>
                  </a:lnTo>
                  <a:lnTo>
                    <a:pt x="884" y="627"/>
                  </a:lnTo>
                  <a:lnTo>
                    <a:pt x="888" y="604"/>
                  </a:lnTo>
                  <a:lnTo>
                    <a:pt x="891" y="580"/>
                  </a:lnTo>
                  <a:lnTo>
                    <a:pt x="892" y="556"/>
                  </a:lnTo>
                  <a:lnTo>
                    <a:pt x="891" y="533"/>
                  </a:lnTo>
                  <a:lnTo>
                    <a:pt x="888" y="498"/>
                  </a:lnTo>
                  <a:lnTo>
                    <a:pt x="881" y="464"/>
                  </a:lnTo>
                  <a:lnTo>
                    <a:pt x="871" y="430"/>
                  </a:lnTo>
                  <a:lnTo>
                    <a:pt x="858" y="398"/>
                  </a:lnTo>
                  <a:lnTo>
                    <a:pt x="841" y="367"/>
                  </a:lnTo>
                  <a:lnTo>
                    <a:pt x="822" y="337"/>
                  </a:lnTo>
                  <a:lnTo>
                    <a:pt x="800" y="310"/>
                  </a:lnTo>
                  <a:lnTo>
                    <a:pt x="775" y="284"/>
                  </a:lnTo>
                  <a:lnTo>
                    <a:pt x="762" y="272"/>
                  </a:lnTo>
                  <a:lnTo>
                    <a:pt x="747" y="260"/>
                  </a:lnTo>
                  <a:lnTo>
                    <a:pt x="733" y="249"/>
                  </a:lnTo>
                  <a:lnTo>
                    <a:pt x="719" y="240"/>
                  </a:lnTo>
                  <a:lnTo>
                    <a:pt x="703" y="230"/>
                  </a:lnTo>
                  <a:lnTo>
                    <a:pt x="689" y="222"/>
                  </a:lnTo>
                  <a:lnTo>
                    <a:pt x="672" y="214"/>
                  </a:lnTo>
                  <a:lnTo>
                    <a:pt x="657" y="206"/>
                  </a:lnTo>
                  <a:lnTo>
                    <a:pt x="640" y="200"/>
                  </a:lnTo>
                  <a:lnTo>
                    <a:pt x="625" y="196"/>
                  </a:lnTo>
                  <a:lnTo>
                    <a:pt x="608" y="191"/>
                  </a:lnTo>
                  <a:lnTo>
                    <a:pt x="590" y="187"/>
                  </a:lnTo>
                  <a:lnTo>
                    <a:pt x="574" y="184"/>
                  </a:lnTo>
                  <a:lnTo>
                    <a:pt x="556" y="181"/>
                  </a:lnTo>
                  <a:lnTo>
                    <a:pt x="539" y="180"/>
                  </a:lnTo>
                  <a:lnTo>
                    <a:pt x="521" y="180"/>
                  </a:lnTo>
                  <a:lnTo>
                    <a:pt x="486" y="183"/>
                  </a:lnTo>
                  <a:lnTo>
                    <a:pt x="451" y="187"/>
                  </a:lnTo>
                  <a:lnTo>
                    <a:pt x="418" y="196"/>
                  </a:lnTo>
                  <a:lnTo>
                    <a:pt x="386" y="208"/>
                  </a:lnTo>
                  <a:lnTo>
                    <a:pt x="356" y="223"/>
                  </a:lnTo>
                  <a:lnTo>
                    <a:pt x="327" y="241"/>
                  </a:lnTo>
                  <a:lnTo>
                    <a:pt x="302" y="261"/>
                  </a:lnTo>
                  <a:lnTo>
                    <a:pt x="278" y="284"/>
                  </a:lnTo>
                  <a:lnTo>
                    <a:pt x="257" y="309"/>
                  </a:lnTo>
                  <a:lnTo>
                    <a:pt x="238" y="336"/>
                  </a:lnTo>
                  <a:lnTo>
                    <a:pt x="221" y="365"/>
                  </a:lnTo>
                  <a:lnTo>
                    <a:pt x="208" y="396"/>
                  </a:lnTo>
                  <a:lnTo>
                    <a:pt x="199" y="428"/>
                  </a:lnTo>
                  <a:lnTo>
                    <a:pt x="192" y="461"/>
                  </a:lnTo>
                  <a:lnTo>
                    <a:pt x="188" y="497"/>
                  </a:lnTo>
                  <a:lnTo>
                    <a:pt x="188" y="533"/>
                  </a:lnTo>
                  <a:lnTo>
                    <a:pt x="189" y="548"/>
                  </a:lnTo>
                  <a:lnTo>
                    <a:pt x="192" y="562"/>
                  </a:lnTo>
                  <a:lnTo>
                    <a:pt x="194" y="578"/>
                  </a:lnTo>
                  <a:lnTo>
                    <a:pt x="198" y="593"/>
                  </a:lnTo>
                  <a:lnTo>
                    <a:pt x="176" y="586"/>
                  </a:lnTo>
                  <a:lnTo>
                    <a:pt x="155" y="579"/>
                  </a:lnTo>
                  <a:lnTo>
                    <a:pt x="136" y="571"/>
                  </a:lnTo>
                  <a:lnTo>
                    <a:pt x="118" y="562"/>
                  </a:lnTo>
                  <a:lnTo>
                    <a:pt x="100" y="553"/>
                  </a:lnTo>
                  <a:lnTo>
                    <a:pt x="83" y="542"/>
                  </a:lnTo>
                  <a:lnTo>
                    <a:pt x="69" y="531"/>
                  </a:lnTo>
                  <a:lnTo>
                    <a:pt x="55" y="521"/>
                  </a:lnTo>
                  <a:lnTo>
                    <a:pt x="45" y="511"/>
                  </a:lnTo>
                  <a:lnTo>
                    <a:pt x="37" y="497"/>
                  </a:lnTo>
                  <a:lnTo>
                    <a:pt x="29" y="480"/>
                  </a:lnTo>
                  <a:lnTo>
                    <a:pt x="21" y="461"/>
                  </a:lnTo>
                  <a:lnTo>
                    <a:pt x="16" y="440"/>
                  </a:lnTo>
                  <a:lnTo>
                    <a:pt x="10" y="415"/>
                  </a:lnTo>
                  <a:lnTo>
                    <a:pt x="5" y="390"/>
                  </a:lnTo>
                  <a:lnTo>
                    <a:pt x="2" y="362"/>
                  </a:lnTo>
                  <a:lnTo>
                    <a:pt x="0" y="335"/>
                  </a:lnTo>
                  <a:lnTo>
                    <a:pt x="0" y="310"/>
                  </a:lnTo>
                  <a:lnTo>
                    <a:pt x="2" y="287"/>
                  </a:lnTo>
                  <a:lnTo>
                    <a:pt x="5" y="266"/>
                  </a:lnTo>
                  <a:lnTo>
                    <a:pt x="5" y="266"/>
                  </a:lnTo>
                  <a:lnTo>
                    <a:pt x="17" y="254"/>
                  </a:lnTo>
                  <a:lnTo>
                    <a:pt x="29" y="242"/>
                  </a:lnTo>
                  <a:lnTo>
                    <a:pt x="43" y="231"/>
                  </a:lnTo>
                  <a:lnTo>
                    <a:pt x="57" y="219"/>
                  </a:lnTo>
                  <a:lnTo>
                    <a:pt x="73" y="209"/>
                  </a:lnTo>
                  <a:lnTo>
                    <a:pt x="89" y="198"/>
                  </a:lnTo>
                  <a:lnTo>
                    <a:pt x="107" y="187"/>
                  </a:lnTo>
                  <a:lnTo>
                    <a:pt x="126" y="177"/>
                  </a:lnTo>
                  <a:lnTo>
                    <a:pt x="145" y="166"/>
                  </a:lnTo>
                  <a:lnTo>
                    <a:pt x="167" y="156"/>
                  </a:lnTo>
                  <a:lnTo>
                    <a:pt x="188" y="147"/>
                  </a:lnTo>
                  <a:lnTo>
                    <a:pt x="211" y="137"/>
                  </a:lnTo>
                  <a:lnTo>
                    <a:pt x="233" y="128"/>
                  </a:lnTo>
                  <a:lnTo>
                    <a:pt x="257" y="118"/>
                  </a:lnTo>
                  <a:lnTo>
                    <a:pt x="282" y="109"/>
                  </a:lnTo>
                  <a:lnTo>
                    <a:pt x="308" y="100"/>
                  </a:lnTo>
                  <a:lnTo>
                    <a:pt x="336" y="92"/>
                  </a:lnTo>
                  <a:lnTo>
                    <a:pt x="363" y="84"/>
                  </a:lnTo>
                  <a:lnTo>
                    <a:pt x="390" y="77"/>
                  </a:lnTo>
                  <a:lnTo>
                    <a:pt x="420" y="68"/>
                  </a:lnTo>
                  <a:lnTo>
                    <a:pt x="450" y="61"/>
                  </a:lnTo>
                  <a:lnTo>
                    <a:pt x="480" y="54"/>
                  </a:lnTo>
                  <a:lnTo>
                    <a:pt x="511" y="47"/>
                  </a:lnTo>
                  <a:lnTo>
                    <a:pt x="543" y="41"/>
                  </a:lnTo>
                  <a:lnTo>
                    <a:pt x="575" y="35"/>
                  </a:lnTo>
                  <a:lnTo>
                    <a:pt x="608" y="29"/>
                  </a:lnTo>
                  <a:lnTo>
                    <a:pt x="643" y="23"/>
                  </a:lnTo>
                  <a:lnTo>
                    <a:pt x="677" y="18"/>
                  </a:lnTo>
                  <a:lnTo>
                    <a:pt x="712" y="13"/>
                  </a:lnTo>
                  <a:lnTo>
                    <a:pt x="747" y="9"/>
                  </a:lnTo>
                  <a:lnTo>
                    <a:pt x="783" y="4"/>
                  </a:lnTo>
                  <a:lnTo>
                    <a:pt x="820" y="0"/>
                  </a:lnTo>
                  <a:lnTo>
                    <a:pt x="823" y="5"/>
                  </a:lnTo>
                  <a:lnTo>
                    <a:pt x="828" y="11"/>
                  </a:lnTo>
                  <a:lnTo>
                    <a:pt x="833" y="16"/>
                  </a:lnTo>
                  <a:lnTo>
                    <a:pt x="839" y="22"/>
                  </a:lnTo>
                  <a:lnTo>
                    <a:pt x="845" y="27"/>
                  </a:lnTo>
                  <a:lnTo>
                    <a:pt x="852" y="31"/>
                  </a:lnTo>
                  <a:lnTo>
                    <a:pt x="859" y="36"/>
                  </a:lnTo>
                  <a:lnTo>
                    <a:pt x="867" y="41"/>
                  </a:lnTo>
                  <a:lnTo>
                    <a:pt x="898" y="55"/>
                  </a:lnTo>
                  <a:lnTo>
                    <a:pt x="934" y="68"/>
                  </a:lnTo>
                  <a:lnTo>
                    <a:pt x="975" y="79"/>
                  </a:lnTo>
                  <a:lnTo>
                    <a:pt x="1019" y="87"/>
                  </a:lnTo>
                  <a:lnTo>
                    <a:pt x="1066" y="93"/>
                  </a:lnTo>
                  <a:lnTo>
                    <a:pt x="1115" y="99"/>
                  </a:lnTo>
                  <a:lnTo>
                    <a:pt x="1166" y="102"/>
                  </a:lnTo>
                  <a:lnTo>
                    <a:pt x="1218" y="103"/>
                  </a:lnTo>
                  <a:lnTo>
                    <a:pt x="1270" y="102"/>
                  </a:lnTo>
                  <a:lnTo>
                    <a:pt x="1320" y="99"/>
                  </a:lnTo>
                  <a:lnTo>
                    <a:pt x="1368" y="93"/>
                  </a:lnTo>
                  <a:lnTo>
                    <a:pt x="1415" y="87"/>
                  </a:lnTo>
                  <a:lnTo>
                    <a:pt x="1459" y="79"/>
                  </a:lnTo>
                  <a:lnTo>
                    <a:pt x="1498" y="68"/>
                  </a:lnTo>
                  <a:lnTo>
                    <a:pt x="1533" y="55"/>
                  </a:lnTo>
                  <a:lnTo>
                    <a:pt x="1561" y="41"/>
                  </a:lnTo>
                  <a:lnTo>
                    <a:pt x="1571" y="35"/>
                  </a:lnTo>
                  <a:lnTo>
                    <a:pt x="1580" y="28"/>
                  </a:lnTo>
                  <a:lnTo>
                    <a:pt x="1587" y="22"/>
                  </a:lnTo>
                  <a:lnTo>
                    <a:pt x="1594" y="15"/>
                  </a:lnTo>
                  <a:lnTo>
                    <a:pt x="1600" y="15"/>
                  </a:lnTo>
                  <a:lnTo>
                    <a:pt x="1653" y="23"/>
                  </a:lnTo>
                  <a:lnTo>
                    <a:pt x="1705" y="32"/>
                  </a:lnTo>
                  <a:lnTo>
                    <a:pt x="1757" y="43"/>
                  </a:lnTo>
                  <a:lnTo>
                    <a:pt x="1809" y="55"/>
                  </a:lnTo>
                  <a:lnTo>
                    <a:pt x="1859" y="67"/>
                  </a:lnTo>
                  <a:lnTo>
                    <a:pt x="1907" y="81"/>
                  </a:lnTo>
                  <a:lnTo>
                    <a:pt x="1955" y="96"/>
                  </a:lnTo>
                  <a:lnTo>
                    <a:pt x="2000" y="111"/>
                  </a:lnTo>
                  <a:lnTo>
                    <a:pt x="2045" y="127"/>
                  </a:lnTo>
                  <a:lnTo>
                    <a:pt x="2087" y="144"/>
                  </a:lnTo>
                  <a:lnTo>
                    <a:pt x="2127" y="161"/>
                  </a:lnTo>
                  <a:lnTo>
                    <a:pt x="2166" y="180"/>
                  </a:lnTo>
                  <a:lnTo>
                    <a:pt x="2202" y="198"/>
                  </a:lnTo>
                  <a:lnTo>
                    <a:pt x="2235" y="217"/>
                  </a:lnTo>
                  <a:lnTo>
                    <a:pt x="2265" y="236"/>
                  </a:lnTo>
                  <a:lnTo>
                    <a:pt x="2293" y="256"/>
                  </a:lnTo>
                  <a:lnTo>
                    <a:pt x="2295" y="253"/>
                  </a:lnTo>
                  <a:lnTo>
                    <a:pt x="2301" y="275"/>
                  </a:lnTo>
                  <a:lnTo>
                    <a:pt x="2306" y="302"/>
                  </a:lnTo>
                  <a:lnTo>
                    <a:pt x="2309" y="329"/>
                  </a:lnTo>
                  <a:lnTo>
                    <a:pt x="2311" y="358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8" name="Freeform 124"/>
            <p:cNvSpPr>
              <a:spLocks/>
            </p:cNvSpPr>
            <p:nvPr/>
          </p:nvSpPr>
          <p:spPr bwMode="auto">
            <a:xfrm>
              <a:off x="4904" y="1291"/>
              <a:ext cx="16" cy="24"/>
            </a:xfrm>
            <a:custGeom>
              <a:avLst/>
              <a:gdLst>
                <a:gd name="T0" fmla="*/ 2 w 48"/>
                <a:gd name="T1" fmla="*/ 0 h 71"/>
                <a:gd name="T2" fmla="*/ 2 w 48"/>
                <a:gd name="T3" fmla="*/ 0 h 71"/>
                <a:gd name="T4" fmla="*/ 2 w 48"/>
                <a:gd name="T5" fmla="*/ 0 h 71"/>
                <a:gd name="T6" fmla="*/ 2 w 48"/>
                <a:gd name="T7" fmla="*/ 0 h 71"/>
                <a:gd name="T8" fmla="*/ 1 w 48"/>
                <a:gd name="T9" fmla="*/ 0 h 71"/>
                <a:gd name="T10" fmla="*/ 2 w 48"/>
                <a:gd name="T11" fmla="*/ 1 h 71"/>
                <a:gd name="T12" fmla="*/ 3 w 48"/>
                <a:gd name="T13" fmla="*/ 2 h 71"/>
                <a:gd name="T14" fmla="*/ 3 w 48"/>
                <a:gd name="T15" fmla="*/ 3 h 71"/>
                <a:gd name="T16" fmla="*/ 4 w 48"/>
                <a:gd name="T17" fmla="*/ 4 h 71"/>
                <a:gd name="T18" fmla="*/ 4 w 48"/>
                <a:gd name="T19" fmla="*/ 4 h 71"/>
                <a:gd name="T20" fmla="*/ 4 w 48"/>
                <a:gd name="T21" fmla="*/ 4 h 71"/>
                <a:gd name="T22" fmla="*/ 4 w 48"/>
                <a:gd name="T23" fmla="*/ 5 h 71"/>
                <a:gd name="T24" fmla="*/ 4 w 48"/>
                <a:gd name="T25" fmla="*/ 5 h 71"/>
                <a:gd name="T26" fmla="*/ 3 w 48"/>
                <a:gd name="T27" fmla="*/ 4 h 71"/>
                <a:gd name="T28" fmla="*/ 3 w 48"/>
                <a:gd name="T29" fmla="*/ 3 h 71"/>
                <a:gd name="T30" fmla="*/ 2 w 48"/>
                <a:gd name="T31" fmla="*/ 3 h 71"/>
                <a:gd name="T32" fmla="*/ 2 w 48"/>
                <a:gd name="T33" fmla="*/ 3 h 71"/>
                <a:gd name="T34" fmla="*/ 1 w 48"/>
                <a:gd name="T35" fmla="*/ 3 h 71"/>
                <a:gd name="T36" fmla="*/ 0 w 48"/>
                <a:gd name="T37" fmla="*/ 4 h 71"/>
                <a:gd name="T38" fmla="*/ 0 w 48"/>
                <a:gd name="T39" fmla="*/ 5 h 71"/>
                <a:gd name="T40" fmla="*/ 0 w 48"/>
                <a:gd name="T41" fmla="*/ 6 h 71"/>
                <a:gd name="T42" fmla="*/ 0 w 48"/>
                <a:gd name="T43" fmla="*/ 6 h 71"/>
                <a:gd name="T44" fmla="*/ 1 w 48"/>
                <a:gd name="T45" fmla="*/ 7 h 71"/>
                <a:gd name="T46" fmla="*/ 1 w 48"/>
                <a:gd name="T47" fmla="*/ 8 h 71"/>
                <a:gd name="T48" fmla="*/ 2 w 48"/>
                <a:gd name="T49" fmla="*/ 8 h 71"/>
                <a:gd name="T50" fmla="*/ 2 w 48"/>
                <a:gd name="T51" fmla="*/ 8 h 71"/>
                <a:gd name="T52" fmla="*/ 2 w 48"/>
                <a:gd name="T53" fmla="*/ 8 h 71"/>
                <a:gd name="T54" fmla="*/ 2 w 48"/>
                <a:gd name="T55" fmla="*/ 8 h 71"/>
                <a:gd name="T56" fmla="*/ 2 w 48"/>
                <a:gd name="T57" fmla="*/ 8 h 71"/>
                <a:gd name="T58" fmla="*/ 2 w 48"/>
                <a:gd name="T59" fmla="*/ 8 h 71"/>
                <a:gd name="T60" fmla="*/ 2 w 48"/>
                <a:gd name="T61" fmla="*/ 8 h 71"/>
                <a:gd name="T62" fmla="*/ 2 w 48"/>
                <a:gd name="T63" fmla="*/ 8 h 71"/>
                <a:gd name="T64" fmla="*/ 3 w 48"/>
                <a:gd name="T65" fmla="*/ 8 h 71"/>
                <a:gd name="T66" fmla="*/ 4 w 48"/>
                <a:gd name="T67" fmla="*/ 8 h 71"/>
                <a:gd name="T68" fmla="*/ 5 w 48"/>
                <a:gd name="T69" fmla="*/ 7 h 71"/>
                <a:gd name="T70" fmla="*/ 5 w 48"/>
                <a:gd name="T71" fmla="*/ 6 h 71"/>
                <a:gd name="T72" fmla="*/ 5 w 48"/>
                <a:gd name="T73" fmla="*/ 4 h 71"/>
                <a:gd name="T74" fmla="*/ 5 w 48"/>
                <a:gd name="T75" fmla="*/ 2 h 71"/>
                <a:gd name="T76" fmla="*/ 4 w 48"/>
                <a:gd name="T77" fmla="*/ 1 h 71"/>
                <a:gd name="T78" fmla="*/ 3 w 48"/>
                <a:gd name="T79" fmla="*/ 0 h 71"/>
                <a:gd name="T80" fmla="*/ 2 w 48"/>
                <a:gd name="T81" fmla="*/ 0 h 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"/>
                <a:gd name="T124" fmla="*/ 0 h 71"/>
                <a:gd name="T125" fmla="*/ 48 w 48"/>
                <a:gd name="T126" fmla="*/ 71 h 7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" h="71">
                  <a:moveTo>
                    <a:pt x="19" y="0"/>
                  </a:move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3"/>
                  </a:lnTo>
                  <a:lnTo>
                    <a:pt x="30" y="36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6"/>
                  </a:lnTo>
                  <a:lnTo>
                    <a:pt x="8" y="28"/>
                  </a:lnTo>
                  <a:lnTo>
                    <a:pt x="4" y="33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33" y="69"/>
                  </a:lnTo>
                  <a:lnTo>
                    <a:pt x="42" y="61"/>
                  </a:lnTo>
                  <a:lnTo>
                    <a:pt x="46" y="50"/>
                  </a:lnTo>
                  <a:lnTo>
                    <a:pt x="48" y="36"/>
                  </a:lnTo>
                  <a:lnTo>
                    <a:pt x="45" y="21"/>
                  </a:lnTo>
                  <a:lnTo>
                    <a:pt x="38" y="10"/>
                  </a:lnTo>
                  <a:lnTo>
                    <a:pt x="30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29" name="Freeform 125"/>
            <p:cNvSpPr>
              <a:spLocks/>
            </p:cNvSpPr>
            <p:nvPr/>
          </p:nvSpPr>
          <p:spPr bwMode="auto">
            <a:xfrm>
              <a:off x="4945" y="1292"/>
              <a:ext cx="15" cy="24"/>
            </a:xfrm>
            <a:custGeom>
              <a:avLst/>
              <a:gdLst>
                <a:gd name="T0" fmla="*/ 2 w 46"/>
                <a:gd name="T1" fmla="*/ 8 h 72"/>
                <a:gd name="T2" fmla="*/ 2 w 46"/>
                <a:gd name="T3" fmla="*/ 8 h 72"/>
                <a:gd name="T4" fmla="*/ 2 w 46"/>
                <a:gd name="T5" fmla="*/ 8 h 72"/>
                <a:gd name="T6" fmla="*/ 2 w 46"/>
                <a:gd name="T7" fmla="*/ 8 h 72"/>
                <a:gd name="T8" fmla="*/ 2 w 46"/>
                <a:gd name="T9" fmla="*/ 8 h 72"/>
                <a:gd name="T10" fmla="*/ 2 w 46"/>
                <a:gd name="T11" fmla="*/ 8 h 72"/>
                <a:gd name="T12" fmla="*/ 2 w 46"/>
                <a:gd name="T13" fmla="*/ 8 h 72"/>
                <a:gd name="T14" fmla="*/ 2 w 46"/>
                <a:gd name="T15" fmla="*/ 8 h 72"/>
                <a:gd name="T16" fmla="*/ 2 w 46"/>
                <a:gd name="T17" fmla="*/ 8 h 72"/>
                <a:gd name="T18" fmla="*/ 4 w 46"/>
                <a:gd name="T19" fmla="*/ 8 h 72"/>
                <a:gd name="T20" fmla="*/ 4 w 46"/>
                <a:gd name="T21" fmla="*/ 7 h 72"/>
                <a:gd name="T22" fmla="*/ 5 w 46"/>
                <a:gd name="T23" fmla="*/ 5 h 72"/>
                <a:gd name="T24" fmla="*/ 5 w 46"/>
                <a:gd name="T25" fmla="*/ 4 h 72"/>
                <a:gd name="T26" fmla="*/ 5 w 46"/>
                <a:gd name="T27" fmla="*/ 2 h 72"/>
                <a:gd name="T28" fmla="*/ 4 w 46"/>
                <a:gd name="T29" fmla="*/ 1 h 72"/>
                <a:gd name="T30" fmla="*/ 3 w 46"/>
                <a:gd name="T31" fmla="*/ 0 h 72"/>
                <a:gd name="T32" fmla="*/ 2 w 46"/>
                <a:gd name="T33" fmla="*/ 0 h 72"/>
                <a:gd name="T34" fmla="*/ 2 w 46"/>
                <a:gd name="T35" fmla="*/ 0 h 72"/>
                <a:gd name="T36" fmla="*/ 2 w 46"/>
                <a:gd name="T37" fmla="*/ 0 h 72"/>
                <a:gd name="T38" fmla="*/ 2 w 46"/>
                <a:gd name="T39" fmla="*/ 0 h 72"/>
                <a:gd name="T40" fmla="*/ 1 w 46"/>
                <a:gd name="T41" fmla="*/ 0 h 72"/>
                <a:gd name="T42" fmla="*/ 2 w 46"/>
                <a:gd name="T43" fmla="*/ 1 h 72"/>
                <a:gd name="T44" fmla="*/ 3 w 46"/>
                <a:gd name="T45" fmla="*/ 2 h 72"/>
                <a:gd name="T46" fmla="*/ 3 w 46"/>
                <a:gd name="T47" fmla="*/ 3 h 72"/>
                <a:gd name="T48" fmla="*/ 3 w 46"/>
                <a:gd name="T49" fmla="*/ 4 h 72"/>
                <a:gd name="T50" fmla="*/ 4 w 46"/>
                <a:gd name="T51" fmla="*/ 4 h 72"/>
                <a:gd name="T52" fmla="*/ 4 w 46"/>
                <a:gd name="T53" fmla="*/ 4 h 72"/>
                <a:gd name="T54" fmla="*/ 4 w 46"/>
                <a:gd name="T55" fmla="*/ 5 h 72"/>
                <a:gd name="T56" fmla="*/ 3 w 46"/>
                <a:gd name="T57" fmla="*/ 5 h 72"/>
                <a:gd name="T58" fmla="*/ 3 w 46"/>
                <a:gd name="T59" fmla="*/ 4 h 72"/>
                <a:gd name="T60" fmla="*/ 3 w 46"/>
                <a:gd name="T61" fmla="*/ 3 h 72"/>
                <a:gd name="T62" fmla="*/ 2 w 46"/>
                <a:gd name="T63" fmla="*/ 3 h 72"/>
                <a:gd name="T64" fmla="*/ 2 w 46"/>
                <a:gd name="T65" fmla="*/ 3 h 72"/>
                <a:gd name="T66" fmla="*/ 1 w 46"/>
                <a:gd name="T67" fmla="*/ 3 h 72"/>
                <a:gd name="T68" fmla="*/ 0 w 46"/>
                <a:gd name="T69" fmla="*/ 4 h 72"/>
                <a:gd name="T70" fmla="*/ 0 w 46"/>
                <a:gd name="T71" fmla="*/ 4 h 72"/>
                <a:gd name="T72" fmla="*/ 0 w 46"/>
                <a:gd name="T73" fmla="*/ 5 h 72"/>
                <a:gd name="T74" fmla="*/ 0 w 46"/>
                <a:gd name="T75" fmla="*/ 6 h 72"/>
                <a:gd name="T76" fmla="*/ 1 w 46"/>
                <a:gd name="T77" fmla="*/ 7 h 72"/>
                <a:gd name="T78" fmla="*/ 1 w 46"/>
                <a:gd name="T79" fmla="*/ 8 h 72"/>
                <a:gd name="T80" fmla="*/ 2 w 46"/>
                <a:gd name="T81" fmla="*/ 8 h 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"/>
                <a:gd name="T124" fmla="*/ 0 h 72"/>
                <a:gd name="T125" fmla="*/ 46 w 46"/>
                <a:gd name="T126" fmla="*/ 72 h 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" h="72">
                  <a:moveTo>
                    <a:pt x="18" y="70"/>
                  </a:moveTo>
                  <a:lnTo>
                    <a:pt x="18" y="70"/>
                  </a:lnTo>
                  <a:lnTo>
                    <a:pt x="19" y="70"/>
                  </a:lnTo>
                  <a:lnTo>
                    <a:pt x="20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33" y="69"/>
                  </a:lnTo>
                  <a:lnTo>
                    <a:pt x="40" y="61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4" y="22"/>
                  </a:lnTo>
                  <a:lnTo>
                    <a:pt x="38" y="11"/>
                  </a:lnTo>
                  <a:lnTo>
                    <a:pt x="29" y="3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2" y="42"/>
                  </a:lnTo>
                  <a:lnTo>
                    <a:pt x="29" y="36"/>
                  </a:lnTo>
                  <a:lnTo>
                    <a:pt x="26" y="31"/>
                  </a:lnTo>
                  <a:lnTo>
                    <a:pt x="21" y="28"/>
                  </a:lnTo>
                  <a:lnTo>
                    <a:pt x="15" y="26"/>
                  </a:lnTo>
                  <a:lnTo>
                    <a:pt x="9" y="28"/>
                  </a:lnTo>
                  <a:lnTo>
                    <a:pt x="4" y="32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8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0" name="Freeform 126"/>
            <p:cNvSpPr>
              <a:spLocks/>
            </p:cNvSpPr>
            <p:nvPr/>
          </p:nvSpPr>
          <p:spPr bwMode="auto">
            <a:xfrm>
              <a:off x="4684" y="1506"/>
              <a:ext cx="140" cy="140"/>
            </a:xfrm>
            <a:custGeom>
              <a:avLst/>
              <a:gdLst>
                <a:gd name="T0" fmla="*/ 20 w 420"/>
                <a:gd name="T1" fmla="*/ 0 h 419"/>
                <a:gd name="T2" fmla="*/ 15 w 420"/>
                <a:gd name="T3" fmla="*/ 1 h 419"/>
                <a:gd name="T4" fmla="*/ 11 w 420"/>
                <a:gd name="T5" fmla="*/ 3 h 419"/>
                <a:gd name="T6" fmla="*/ 7 w 420"/>
                <a:gd name="T7" fmla="*/ 5 h 419"/>
                <a:gd name="T8" fmla="*/ 5 w 420"/>
                <a:gd name="T9" fmla="*/ 8 h 419"/>
                <a:gd name="T10" fmla="*/ 2 w 420"/>
                <a:gd name="T11" fmla="*/ 12 h 419"/>
                <a:gd name="T12" fmla="*/ 1 w 420"/>
                <a:gd name="T13" fmla="*/ 16 h 419"/>
                <a:gd name="T14" fmla="*/ 0 w 420"/>
                <a:gd name="T15" fmla="*/ 21 h 419"/>
                <a:gd name="T16" fmla="*/ 0 w 420"/>
                <a:gd name="T17" fmla="*/ 26 h 419"/>
                <a:gd name="T18" fmla="*/ 1 w 420"/>
                <a:gd name="T19" fmla="*/ 30 h 419"/>
                <a:gd name="T20" fmla="*/ 3 w 420"/>
                <a:gd name="T21" fmla="*/ 34 h 419"/>
                <a:gd name="T22" fmla="*/ 6 w 420"/>
                <a:gd name="T23" fmla="*/ 38 h 419"/>
                <a:gd name="T24" fmla="*/ 10 w 420"/>
                <a:gd name="T25" fmla="*/ 42 h 419"/>
                <a:gd name="T26" fmla="*/ 13 w 420"/>
                <a:gd name="T27" fmla="*/ 44 h 419"/>
                <a:gd name="T28" fmla="*/ 18 w 420"/>
                <a:gd name="T29" fmla="*/ 46 h 419"/>
                <a:gd name="T30" fmla="*/ 22 w 420"/>
                <a:gd name="T31" fmla="*/ 47 h 419"/>
                <a:gd name="T32" fmla="*/ 27 w 420"/>
                <a:gd name="T33" fmla="*/ 47 h 419"/>
                <a:gd name="T34" fmla="*/ 31 w 420"/>
                <a:gd name="T35" fmla="*/ 46 h 419"/>
                <a:gd name="T36" fmla="*/ 35 w 420"/>
                <a:gd name="T37" fmla="*/ 44 h 419"/>
                <a:gd name="T38" fmla="*/ 39 w 420"/>
                <a:gd name="T39" fmla="*/ 42 h 419"/>
                <a:gd name="T40" fmla="*/ 42 w 420"/>
                <a:gd name="T41" fmla="*/ 38 h 419"/>
                <a:gd name="T42" fmla="*/ 45 w 420"/>
                <a:gd name="T43" fmla="*/ 34 h 419"/>
                <a:gd name="T44" fmla="*/ 46 w 420"/>
                <a:gd name="T45" fmla="*/ 30 h 419"/>
                <a:gd name="T46" fmla="*/ 47 w 420"/>
                <a:gd name="T47" fmla="*/ 26 h 419"/>
                <a:gd name="T48" fmla="*/ 46 w 420"/>
                <a:gd name="T49" fmla="*/ 21 h 419"/>
                <a:gd name="T50" fmla="*/ 45 w 420"/>
                <a:gd name="T51" fmla="*/ 17 h 419"/>
                <a:gd name="T52" fmla="*/ 43 w 420"/>
                <a:gd name="T53" fmla="*/ 12 h 419"/>
                <a:gd name="T54" fmla="*/ 41 w 420"/>
                <a:gd name="T55" fmla="*/ 8 h 419"/>
                <a:gd name="T56" fmla="*/ 37 w 420"/>
                <a:gd name="T57" fmla="*/ 5 h 419"/>
                <a:gd name="T58" fmla="*/ 33 w 420"/>
                <a:gd name="T59" fmla="*/ 3 h 419"/>
                <a:gd name="T60" fmla="*/ 29 w 420"/>
                <a:gd name="T61" fmla="*/ 1 h 419"/>
                <a:gd name="T62" fmla="*/ 24 w 420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0"/>
                <a:gd name="T97" fmla="*/ 0 h 419"/>
                <a:gd name="T98" fmla="*/ 420 w 420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0" h="419">
                  <a:moveTo>
                    <a:pt x="198" y="0"/>
                  </a:moveTo>
                  <a:lnTo>
                    <a:pt x="177" y="1"/>
                  </a:lnTo>
                  <a:lnTo>
                    <a:pt x="157" y="5"/>
                  </a:lnTo>
                  <a:lnTo>
                    <a:pt x="136" y="10"/>
                  </a:lnTo>
                  <a:lnTo>
                    <a:pt x="117" y="17"/>
                  </a:lnTo>
                  <a:lnTo>
                    <a:pt x="100" y="25"/>
                  </a:lnTo>
                  <a:lnTo>
                    <a:pt x="83" y="36"/>
                  </a:lnTo>
                  <a:lnTo>
                    <a:pt x="67" y="48"/>
                  </a:lnTo>
                  <a:lnTo>
                    <a:pt x="53" y="62"/>
                  </a:lnTo>
                  <a:lnTo>
                    <a:pt x="41" y="76"/>
                  </a:lnTo>
                  <a:lnTo>
                    <a:pt x="29" y="93"/>
                  </a:lnTo>
                  <a:lnTo>
                    <a:pt x="20" y="110"/>
                  </a:lnTo>
                  <a:lnTo>
                    <a:pt x="12" y="129"/>
                  </a:lnTo>
                  <a:lnTo>
                    <a:pt x="6" y="148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7" y="251"/>
                  </a:lnTo>
                  <a:lnTo>
                    <a:pt x="13" y="270"/>
                  </a:lnTo>
                  <a:lnTo>
                    <a:pt x="21" y="289"/>
                  </a:lnTo>
                  <a:lnTo>
                    <a:pt x="31" y="309"/>
                  </a:lnTo>
                  <a:lnTo>
                    <a:pt x="41" y="326"/>
                  </a:lnTo>
                  <a:lnTo>
                    <a:pt x="56" y="343"/>
                  </a:lnTo>
                  <a:lnTo>
                    <a:pt x="70" y="359"/>
                  </a:lnTo>
                  <a:lnTo>
                    <a:pt x="87" y="373"/>
                  </a:lnTo>
                  <a:lnTo>
                    <a:pt x="103" y="385"/>
                  </a:lnTo>
                  <a:lnTo>
                    <a:pt x="121" y="395"/>
                  </a:lnTo>
                  <a:lnTo>
                    <a:pt x="140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200" y="418"/>
                  </a:lnTo>
                  <a:lnTo>
                    <a:pt x="221" y="419"/>
                  </a:lnTo>
                  <a:lnTo>
                    <a:pt x="242" y="418"/>
                  </a:lnTo>
                  <a:lnTo>
                    <a:pt x="263" y="416"/>
                  </a:lnTo>
                  <a:lnTo>
                    <a:pt x="283" y="411"/>
                  </a:lnTo>
                  <a:lnTo>
                    <a:pt x="301" y="404"/>
                  </a:lnTo>
                  <a:lnTo>
                    <a:pt x="319" y="395"/>
                  </a:lnTo>
                  <a:lnTo>
                    <a:pt x="336" y="385"/>
                  </a:lnTo>
                  <a:lnTo>
                    <a:pt x="352" y="373"/>
                  </a:lnTo>
                  <a:lnTo>
                    <a:pt x="366" y="359"/>
                  </a:lnTo>
                  <a:lnTo>
                    <a:pt x="379" y="343"/>
                  </a:lnTo>
                  <a:lnTo>
                    <a:pt x="391" y="326"/>
                  </a:lnTo>
                  <a:lnTo>
                    <a:pt x="401" y="309"/>
                  </a:lnTo>
                  <a:lnTo>
                    <a:pt x="409" y="289"/>
                  </a:lnTo>
                  <a:lnTo>
                    <a:pt x="415" y="270"/>
                  </a:lnTo>
                  <a:lnTo>
                    <a:pt x="418" y="251"/>
                  </a:lnTo>
                  <a:lnTo>
                    <a:pt x="420" y="230"/>
                  </a:lnTo>
                  <a:lnTo>
                    <a:pt x="420" y="210"/>
                  </a:lnTo>
                  <a:lnTo>
                    <a:pt x="417" y="189"/>
                  </a:lnTo>
                  <a:lnTo>
                    <a:pt x="414" y="168"/>
                  </a:lnTo>
                  <a:lnTo>
                    <a:pt x="408" y="149"/>
                  </a:lnTo>
                  <a:lnTo>
                    <a:pt x="399" y="130"/>
                  </a:lnTo>
                  <a:lnTo>
                    <a:pt x="390" y="111"/>
                  </a:lnTo>
                  <a:lnTo>
                    <a:pt x="379" y="93"/>
                  </a:lnTo>
                  <a:lnTo>
                    <a:pt x="365" y="76"/>
                  </a:lnTo>
                  <a:lnTo>
                    <a:pt x="351" y="61"/>
                  </a:lnTo>
                  <a:lnTo>
                    <a:pt x="334" y="47"/>
                  </a:lnTo>
                  <a:lnTo>
                    <a:pt x="317" y="35"/>
                  </a:lnTo>
                  <a:lnTo>
                    <a:pt x="299" y="24"/>
                  </a:lnTo>
                  <a:lnTo>
                    <a:pt x="280" y="16"/>
                  </a:lnTo>
                  <a:lnTo>
                    <a:pt x="260" y="8"/>
                  </a:lnTo>
                  <a:lnTo>
                    <a:pt x="240" y="4"/>
                  </a:lnTo>
                  <a:lnTo>
                    <a:pt x="220" y="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1" name="Freeform 127"/>
            <p:cNvSpPr>
              <a:spLocks/>
            </p:cNvSpPr>
            <p:nvPr/>
          </p:nvSpPr>
          <p:spPr bwMode="auto">
            <a:xfrm>
              <a:off x="4694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1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6 w 357"/>
                <a:gd name="T51" fmla="*/ 5 h 357"/>
                <a:gd name="T52" fmla="*/ 8 w 357"/>
                <a:gd name="T53" fmla="*/ 3 h 357"/>
                <a:gd name="T54" fmla="*/ 9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1 w 357"/>
                <a:gd name="T79" fmla="*/ 5 h 357"/>
                <a:gd name="T80" fmla="*/ 33 w 357"/>
                <a:gd name="T81" fmla="*/ 6 h 357"/>
                <a:gd name="T82" fmla="*/ 34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8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8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0" y="356"/>
                  </a:lnTo>
                  <a:lnTo>
                    <a:pt x="152" y="354"/>
                  </a:lnTo>
                  <a:lnTo>
                    <a:pt x="135" y="349"/>
                  </a:lnTo>
                  <a:lnTo>
                    <a:pt x="119" y="343"/>
                  </a:lnTo>
                  <a:lnTo>
                    <a:pt x="103" y="336"/>
                  </a:lnTo>
                  <a:lnTo>
                    <a:pt x="88" y="328"/>
                  </a:lnTo>
                  <a:lnTo>
                    <a:pt x="74" y="317"/>
                  </a:lnTo>
                  <a:lnTo>
                    <a:pt x="59" y="305"/>
                  </a:lnTo>
                  <a:lnTo>
                    <a:pt x="46" y="292"/>
                  </a:lnTo>
                  <a:lnTo>
                    <a:pt x="35" y="278"/>
                  </a:lnTo>
                  <a:lnTo>
                    <a:pt x="26" y="263"/>
                  </a:lnTo>
                  <a:lnTo>
                    <a:pt x="18" y="247"/>
                  </a:lnTo>
                  <a:lnTo>
                    <a:pt x="10" y="231"/>
                  </a:lnTo>
                  <a:lnTo>
                    <a:pt x="5" y="213"/>
                  </a:lnTo>
                  <a:lnTo>
                    <a:pt x="1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5" y="126"/>
                  </a:lnTo>
                  <a:lnTo>
                    <a:pt x="9" y="110"/>
                  </a:lnTo>
                  <a:lnTo>
                    <a:pt x="16" y="94"/>
                  </a:lnTo>
                  <a:lnTo>
                    <a:pt x="24" y="80"/>
                  </a:lnTo>
                  <a:lnTo>
                    <a:pt x="34" y="66"/>
                  </a:lnTo>
                  <a:lnTo>
                    <a:pt x="45" y="52"/>
                  </a:lnTo>
                  <a:lnTo>
                    <a:pt x="58" y="41"/>
                  </a:lnTo>
                  <a:lnTo>
                    <a:pt x="71" y="30"/>
                  </a:lnTo>
                  <a:lnTo>
                    <a:pt x="85" y="21"/>
                  </a:lnTo>
                  <a:lnTo>
                    <a:pt x="101" y="13"/>
                  </a:lnTo>
                  <a:lnTo>
                    <a:pt x="118" y="8"/>
                  </a:lnTo>
                  <a:lnTo>
                    <a:pt x="134" y="4"/>
                  </a:lnTo>
                  <a:lnTo>
                    <a:pt x="151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4" y="4"/>
                  </a:lnTo>
                  <a:lnTo>
                    <a:pt x="221" y="8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9" y="30"/>
                  </a:lnTo>
                  <a:lnTo>
                    <a:pt x="283" y="41"/>
                  </a:lnTo>
                  <a:lnTo>
                    <a:pt x="297" y="52"/>
                  </a:lnTo>
                  <a:lnTo>
                    <a:pt x="310" y="66"/>
                  </a:lnTo>
                  <a:lnTo>
                    <a:pt x="321" y="80"/>
                  </a:lnTo>
                  <a:lnTo>
                    <a:pt x="331" y="94"/>
                  </a:lnTo>
                  <a:lnTo>
                    <a:pt x="339" y="110"/>
                  </a:lnTo>
                  <a:lnTo>
                    <a:pt x="346" y="126"/>
                  </a:lnTo>
                  <a:lnTo>
                    <a:pt x="351" y="143"/>
                  </a:lnTo>
                  <a:lnTo>
                    <a:pt x="354" y="161"/>
                  </a:lnTo>
                  <a:lnTo>
                    <a:pt x="357" y="179"/>
                  </a:lnTo>
                  <a:lnTo>
                    <a:pt x="354" y="214"/>
                  </a:lnTo>
                  <a:lnTo>
                    <a:pt x="346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5" y="326"/>
                  </a:lnTo>
                  <a:lnTo>
                    <a:pt x="257" y="343"/>
                  </a:lnTo>
                  <a:lnTo>
                    <a:pt x="223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2" name="Freeform 128"/>
            <p:cNvSpPr>
              <a:spLocks/>
            </p:cNvSpPr>
            <p:nvPr/>
          </p:nvSpPr>
          <p:spPr bwMode="auto">
            <a:xfrm>
              <a:off x="4701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3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1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3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9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4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5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3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8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3" y="71"/>
                  </a:lnTo>
                  <a:lnTo>
                    <a:pt x="10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5" y="190"/>
                  </a:lnTo>
                  <a:lnTo>
                    <a:pt x="10" y="205"/>
                  </a:lnTo>
                  <a:lnTo>
                    <a:pt x="15" y="219"/>
                  </a:lnTo>
                  <a:lnTo>
                    <a:pt x="23" y="233"/>
                  </a:lnTo>
                  <a:lnTo>
                    <a:pt x="31" y="247"/>
                  </a:lnTo>
                  <a:lnTo>
                    <a:pt x="42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2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6" y="313"/>
                  </a:lnTo>
                  <a:lnTo>
                    <a:pt x="151" y="315"/>
                  </a:lnTo>
                  <a:lnTo>
                    <a:pt x="167" y="316"/>
                  </a:lnTo>
                  <a:lnTo>
                    <a:pt x="182" y="315"/>
                  </a:lnTo>
                  <a:lnTo>
                    <a:pt x="198" y="313"/>
                  </a:lnTo>
                  <a:lnTo>
                    <a:pt x="212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6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2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1" y="128"/>
                  </a:lnTo>
                  <a:lnTo>
                    <a:pt x="306" y="112"/>
                  </a:lnTo>
                  <a:lnTo>
                    <a:pt x="300" y="98"/>
                  </a:lnTo>
                  <a:lnTo>
                    <a:pt x="293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1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3" name="Freeform 129"/>
            <p:cNvSpPr>
              <a:spLocks/>
            </p:cNvSpPr>
            <p:nvPr/>
          </p:nvSpPr>
          <p:spPr bwMode="auto">
            <a:xfrm>
              <a:off x="4712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5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5" y="243"/>
                  </a:lnTo>
                  <a:lnTo>
                    <a:pt x="73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2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7" y="56"/>
                  </a:lnTo>
                  <a:lnTo>
                    <a:pt x="32" y="37"/>
                  </a:lnTo>
                  <a:lnTo>
                    <a:pt x="41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2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1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5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5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4" name="Freeform 130"/>
            <p:cNvSpPr>
              <a:spLocks/>
            </p:cNvSpPr>
            <p:nvPr/>
          </p:nvSpPr>
          <p:spPr bwMode="auto">
            <a:xfrm>
              <a:off x="5116" y="1506"/>
              <a:ext cx="139" cy="140"/>
            </a:xfrm>
            <a:custGeom>
              <a:avLst/>
              <a:gdLst>
                <a:gd name="T0" fmla="*/ 20 w 418"/>
                <a:gd name="T1" fmla="*/ 0 h 419"/>
                <a:gd name="T2" fmla="*/ 15 w 418"/>
                <a:gd name="T3" fmla="*/ 1 h 419"/>
                <a:gd name="T4" fmla="*/ 11 w 418"/>
                <a:gd name="T5" fmla="*/ 3 h 419"/>
                <a:gd name="T6" fmla="*/ 7 w 418"/>
                <a:gd name="T7" fmla="*/ 5 h 419"/>
                <a:gd name="T8" fmla="*/ 4 w 418"/>
                <a:gd name="T9" fmla="*/ 8 h 419"/>
                <a:gd name="T10" fmla="*/ 2 w 418"/>
                <a:gd name="T11" fmla="*/ 12 h 419"/>
                <a:gd name="T12" fmla="*/ 1 w 418"/>
                <a:gd name="T13" fmla="*/ 16 h 419"/>
                <a:gd name="T14" fmla="*/ 0 w 418"/>
                <a:gd name="T15" fmla="*/ 21 h 419"/>
                <a:gd name="T16" fmla="*/ 0 w 418"/>
                <a:gd name="T17" fmla="*/ 26 h 419"/>
                <a:gd name="T18" fmla="*/ 1 w 418"/>
                <a:gd name="T19" fmla="*/ 30 h 419"/>
                <a:gd name="T20" fmla="*/ 3 w 418"/>
                <a:gd name="T21" fmla="*/ 34 h 419"/>
                <a:gd name="T22" fmla="*/ 6 w 418"/>
                <a:gd name="T23" fmla="*/ 38 h 419"/>
                <a:gd name="T24" fmla="*/ 9 w 418"/>
                <a:gd name="T25" fmla="*/ 42 h 419"/>
                <a:gd name="T26" fmla="*/ 13 w 418"/>
                <a:gd name="T27" fmla="*/ 44 h 419"/>
                <a:gd name="T28" fmla="*/ 18 w 418"/>
                <a:gd name="T29" fmla="*/ 46 h 419"/>
                <a:gd name="T30" fmla="*/ 22 w 418"/>
                <a:gd name="T31" fmla="*/ 47 h 419"/>
                <a:gd name="T32" fmla="*/ 27 w 418"/>
                <a:gd name="T33" fmla="*/ 47 h 419"/>
                <a:gd name="T34" fmla="*/ 31 w 418"/>
                <a:gd name="T35" fmla="*/ 46 h 419"/>
                <a:gd name="T36" fmla="*/ 35 w 418"/>
                <a:gd name="T37" fmla="*/ 44 h 419"/>
                <a:gd name="T38" fmla="*/ 39 w 418"/>
                <a:gd name="T39" fmla="*/ 42 h 419"/>
                <a:gd name="T40" fmla="*/ 42 w 418"/>
                <a:gd name="T41" fmla="*/ 38 h 419"/>
                <a:gd name="T42" fmla="*/ 44 w 418"/>
                <a:gd name="T43" fmla="*/ 34 h 419"/>
                <a:gd name="T44" fmla="*/ 46 w 418"/>
                <a:gd name="T45" fmla="*/ 30 h 419"/>
                <a:gd name="T46" fmla="*/ 46 w 418"/>
                <a:gd name="T47" fmla="*/ 26 h 419"/>
                <a:gd name="T48" fmla="*/ 46 w 418"/>
                <a:gd name="T49" fmla="*/ 21 h 419"/>
                <a:gd name="T50" fmla="*/ 45 w 418"/>
                <a:gd name="T51" fmla="*/ 17 h 419"/>
                <a:gd name="T52" fmla="*/ 43 w 418"/>
                <a:gd name="T53" fmla="*/ 12 h 419"/>
                <a:gd name="T54" fmla="*/ 40 w 418"/>
                <a:gd name="T55" fmla="*/ 8 h 419"/>
                <a:gd name="T56" fmla="*/ 37 w 418"/>
                <a:gd name="T57" fmla="*/ 5 h 419"/>
                <a:gd name="T58" fmla="*/ 33 w 418"/>
                <a:gd name="T59" fmla="*/ 3 h 419"/>
                <a:gd name="T60" fmla="*/ 29 w 418"/>
                <a:gd name="T61" fmla="*/ 1 h 419"/>
                <a:gd name="T62" fmla="*/ 24 w 418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8"/>
                <a:gd name="T97" fmla="*/ 0 h 419"/>
                <a:gd name="T98" fmla="*/ 418 w 418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8" h="419">
                  <a:moveTo>
                    <a:pt x="197" y="0"/>
                  </a:moveTo>
                  <a:lnTo>
                    <a:pt x="176" y="1"/>
                  </a:lnTo>
                  <a:lnTo>
                    <a:pt x="155" y="5"/>
                  </a:lnTo>
                  <a:lnTo>
                    <a:pt x="135" y="10"/>
                  </a:lnTo>
                  <a:lnTo>
                    <a:pt x="116" y="17"/>
                  </a:lnTo>
                  <a:lnTo>
                    <a:pt x="98" y="25"/>
                  </a:lnTo>
                  <a:lnTo>
                    <a:pt x="82" y="36"/>
                  </a:lnTo>
                  <a:lnTo>
                    <a:pt x="66" y="48"/>
                  </a:lnTo>
                  <a:lnTo>
                    <a:pt x="52" y="62"/>
                  </a:lnTo>
                  <a:lnTo>
                    <a:pt x="40" y="76"/>
                  </a:lnTo>
                  <a:lnTo>
                    <a:pt x="28" y="93"/>
                  </a:lnTo>
                  <a:lnTo>
                    <a:pt x="19" y="110"/>
                  </a:lnTo>
                  <a:lnTo>
                    <a:pt x="11" y="129"/>
                  </a:lnTo>
                  <a:lnTo>
                    <a:pt x="5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5" y="251"/>
                  </a:lnTo>
                  <a:lnTo>
                    <a:pt x="11" y="270"/>
                  </a:lnTo>
                  <a:lnTo>
                    <a:pt x="20" y="289"/>
                  </a:lnTo>
                  <a:lnTo>
                    <a:pt x="29" y="309"/>
                  </a:lnTo>
                  <a:lnTo>
                    <a:pt x="40" y="326"/>
                  </a:lnTo>
                  <a:lnTo>
                    <a:pt x="54" y="343"/>
                  </a:lnTo>
                  <a:lnTo>
                    <a:pt x="69" y="359"/>
                  </a:lnTo>
                  <a:lnTo>
                    <a:pt x="85" y="373"/>
                  </a:lnTo>
                  <a:lnTo>
                    <a:pt x="102" y="385"/>
                  </a:lnTo>
                  <a:lnTo>
                    <a:pt x="120" y="395"/>
                  </a:lnTo>
                  <a:lnTo>
                    <a:pt x="139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199" y="418"/>
                  </a:lnTo>
                  <a:lnTo>
                    <a:pt x="221" y="419"/>
                  </a:lnTo>
                  <a:lnTo>
                    <a:pt x="241" y="418"/>
                  </a:lnTo>
                  <a:lnTo>
                    <a:pt x="261" y="416"/>
                  </a:lnTo>
                  <a:lnTo>
                    <a:pt x="282" y="411"/>
                  </a:lnTo>
                  <a:lnTo>
                    <a:pt x="301" y="404"/>
                  </a:lnTo>
                  <a:lnTo>
                    <a:pt x="317" y="395"/>
                  </a:lnTo>
                  <a:lnTo>
                    <a:pt x="335" y="385"/>
                  </a:lnTo>
                  <a:lnTo>
                    <a:pt x="351" y="373"/>
                  </a:lnTo>
                  <a:lnTo>
                    <a:pt x="365" y="359"/>
                  </a:lnTo>
                  <a:lnTo>
                    <a:pt x="378" y="343"/>
                  </a:lnTo>
                  <a:lnTo>
                    <a:pt x="390" y="326"/>
                  </a:lnTo>
                  <a:lnTo>
                    <a:pt x="399" y="309"/>
                  </a:lnTo>
                  <a:lnTo>
                    <a:pt x="408" y="289"/>
                  </a:lnTo>
                  <a:lnTo>
                    <a:pt x="414" y="270"/>
                  </a:lnTo>
                  <a:lnTo>
                    <a:pt x="417" y="251"/>
                  </a:lnTo>
                  <a:lnTo>
                    <a:pt x="418" y="230"/>
                  </a:lnTo>
                  <a:lnTo>
                    <a:pt x="418" y="210"/>
                  </a:lnTo>
                  <a:lnTo>
                    <a:pt x="416" y="189"/>
                  </a:lnTo>
                  <a:lnTo>
                    <a:pt x="412" y="168"/>
                  </a:lnTo>
                  <a:lnTo>
                    <a:pt x="406" y="149"/>
                  </a:lnTo>
                  <a:lnTo>
                    <a:pt x="398" y="130"/>
                  </a:lnTo>
                  <a:lnTo>
                    <a:pt x="389" y="111"/>
                  </a:lnTo>
                  <a:lnTo>
                    <a:pt x="378" y="93"/>
                  </a:lnTo>
                  <a:lnTo>
                    <a:pt x="364" y="76"/>
                  </a:lnTo>
                  <a:lnTo>
                    <a:pt x="349" y="61"/>
                  </a:lnTo>
                  <a:lnTo>
                    <a:pt x="333" y="47"/>
                  </a:lnTo>
                  <a:lnTo>
                    <a:pt x="316" y="35"/>
                  </a:lnTo>
                  <a:lnTo>
                    <a:pt x="298" y="24"/>
                  </a:lnTo>
                  <a:lnTo>
                    <a:pt x="279" y="16"/>
                  </a:lnTo>
                  <a:lnTo>
                    <a:pt x="259" y="8"/>
                  </a:lnTo>
                  <a:lnTo>
                    <a:pt x="239" y="4"/>
                  </a:lnTo>
                  <a:lnTo>
                    <a:pt x="218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5" name="Freeform 131"/>
            <p:cNvSpPr>
              <a:spLocks/>
            </p:cNvSpPr>
            <p:nvPr/>
          </p:nvSpPr>
          <p:spPr bwMode="auto">
            <a:xfrm>
              <a:off x="5126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2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7 w 357"/>
                <a:gd name="T51" fmla="*/ 5 h 357"/>
                <a:gd name="T52" fmla="*/ 8 w 357"/>
                <a:gd name="T53" fmla="*/ 3 h 357"/>
                <a:gd name="T54" fmla="*/ 10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2 w 357"/>
                <a:gd name="T79" fmla="*/ 5 h 357"/>
                <a:gd name="T80" fmla="*/ 33 w 357"/>
                <a:gd name="T81" fmla="*/ 6 h 357"/>
                <a:gd name="T82" fmla="*/ 35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9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9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1" y="356"/>
                  </a:lnTo>
                  <a:lnTo>
                    <a:pt x="153" y="354"/>
                  </a:lnTo>
                  <a:lnTo>
                    <a:pt x="136" y="349"/>
                  </a:lnTo>
                  <a:lnTo>
                    <a:pt x="119" y="343"/>
                  </a:lnTo>
                  <a:lnTo>
                    <a:pt x="104" y="336"/>
                  </a:lnTo>
                  <a:lnTo>
                    <a:pt x="89" y="328"/>
                  </a:lnTo>
                  <a:lnTo>
                    <a:pt x="74" y="317"/>
                  </a:lnTo>
                  <a:lnTo>
                    <a:pt x="60" y="305"/>
                  </a:lnTo>
                  <a:lnTo>
                    <a:pt x="47" y="292"/>
                  </a:lnTo>
                  <a:lnTo>
                    <a:pt x="36" y="278"/>
                  </a:lnTo>
                  <a:lnTo>
                    <a:pt x="27" y="263"/>
                  </a:lnTo>
                  <a:lnTo>
                    <a:pt x="18" y="247"/>
                  </a:lnTo>
                  <a:lnTo>
                    <a:pt x="11" y="231"/>
                  </a:lnTo>
                  <a:lnTo>
                    <a:pt x="5" y="213"/>
                  </a:lnTo>
                  <a:lnTo>
                    <a:pt x="2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2" y="143"/>
                  </a:lnTo>
                  <a:lnTo>
                    <a:pt x="5" y="126"/>
                  </a:lnTo>
                  <a:lnTo>
                    <a:pt x="10" y="110"/>
                  </a:lnTo>
                  <a:lnTo>
                    <a:pt x="17" y="94"/>
                  </a:lnTo>
                  <a:lnTo>
                    <a:pt x="24" y="80"/>
                  </a:lnTo>
                  <a:lnTo>
                    <a:pt x="35" y="66"/>
                  </a:lnTo>
                  <a:lnTo>
                    <a:pt x="46" y="52"/>
                  </a:lnTo>
                  <a:lnTo>
                    <a:pt x="59" y="41"/>
                  </a:lnTo>
                  <a:lnTo>
                    <a:pt x="72" y="30"/>
                  </a:lnTo>
                  <a:lnTo>
                    <a:pt x="86" y="21"/>
                  </a:lnTo>
                  <a:lnTo>
                    <a:pt x="102" y="13"/>
                  </a:lnTo>
                  <a:lnTo>
                    <a:pt x="118" y="8"/>
                  </a:lnTo>
                  <a:lnTo>
                    <a:pt x="135" y="4"/>
                  </a:lnTo>
                  <a:lnTo>
                    <a:pt x="152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5" y="4"/>
                  </a:lnTo>
                  <a:lnTo>
                    <a:pt x="222" y="8"/>
                  </a:lnTo>
                  <a:lnTo>
                    <a:pt x="238" y="13"/>
                  </a:lnTo>
                  <a:lnTo>
                    <a:pt x="254" y="21"/>
                  </a:lnTo>
                  <a:lnTo>
                    <a:pt x="269" y="30"/>
                  </a:lnTo>
                  <a:lnTo>
                    <a:pt x="284" y="41"/>
                  </a:lnTo>
                  <a:lnTo>
                    <a:pt x="298" y="52"/>
                  </a:lnTo>
                  <a:lnTo>
                    <a:pt x="311" y="66"/>
                  </a:lnTo>
                  <a:lnTo>
                    <a:pt x="322" y="80"/>
                  </a:lnTo>
                  <a:lnTo>
                    <a:pt x="331" y="94"/>
                  </a:lnTo>
                  <a:lnTo>
                    <a:pt x="340" y="110"/>
                  </a:lnTo>
                  <a:lnTo>
                    <a:pt x="347" y="126"/>
                  </a:lnTo>
                  <a:lnTo>
                    <a:pt x="351" y="143"/>
                  </a:lnTo>
                  <a:lnTo>
                    <a:pt x="355" y="161"/>
                  </a:lnTo>
                  <a:lnTo>
                    <a:pt x="357" y="179"/>
                  </a:lnTo>
                  <a:lnTo>
                    <a:pt x="355" y="214"/>
                  </a:lnTo>
                  <a:lnTo>
                    <a:pt x="347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6" y="326"/>
                  </a:lnTo>
                  <a:lnTo>
                    <a:pt x="257" y="343"/>
                  </a:lnTo>
                  <a:lnTo>
                    <a:pt x="224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6" name="Freeform 132"/>
            <p:cNvSpPr>
              <a:spLocks/>
            </p:cNvSpPr>
            <p:nvPr/>
          </p:nvSpPr>
          <p:spPr bwMode="auto">
            <a:xfrm>
              <a:off x="5133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2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0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2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8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3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4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2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7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2" y="71"/>
                  </a:lnTo>
                  <a:lnTo>
                    <a:pt x="9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4" y="190"/>
                  </a:lnTo>
                  <a:lnTo>
                    <a:pt x="9" y="205"/>
                  </a:lnTo>
                  <a:lnTo>
                    <a:pt x="15" y="219"/>
                  </a:lnTo>
                  <a:lnTo>
                    <a:pt x="22" y="233"/>
                  </a:lnTo>
                  <a:lnTo>
                    <a:pt x="31" y="247"/>
                  </a:lnTo>
                  <a:lnTo>
                    <a:pt x="41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1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5" y="313"/>
                  </a:lnTo>
                  <a:lnTo>
                    <a:pt x="151" y="315"/>
                  </a:lnTo>
                  <a:lnTo>
                    <a:pt x="166" y="316"/>
                  </a:lnTo>
                  <a:lnTo>
                    <a:pt x="182" y="315"/>
                  </a:lnTo>
                  <a:lnTo>
                    <a:pt x="197" y="313"/>
                  </a:lnTo>
                  <a:lnTo>
                    <a:pt x="211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5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1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0" y="128"/>
                  </a:lnTo>
                  <a:lnTo>
                    <a:pt x="305" y="112"/>
                  </a:lnTo>
                  <a:lnTo>
                    <a:pt x="300" y="98"/>
                  </a:lnTo>
                  <a:lnTo>
                    <a:pt x="292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0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7" name="Freeform 133"/>
            <p:cNvSpPr>
              <a:spLocks/>
            </p:cNvSpPr>
            <p:nvPr/>
          </p:nvSpPr>
          <p:spPr bwMode="auto">
            <a:xfrm>
              <a:off x="5144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4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4" y="243"/>
                  </a:lnTo>
                  <a:lnTo>
                    <a:pt x="72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1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6" y="56"/>
                  </a:lnTo>
                  <a:lnTo>
                    <a:pt x="32" y="37"/>
                  </a:lnTo>
                  <a:lnTo>
                    <a:pt x="40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1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0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4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4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8" name="Freeform 137"/>
            <p:cNvSpPr>
              <a:spLocks/>
            </p:cNvSpPr>
            <p:nvPr/>
          </p:nvSpPr>
          <p:spPr bwMode="auto">
            <a:xfrm>
              <a:off x="4998" y="1273"/>
              <a:ext cx="46" cy="47"/>
            </a:xfrm>
            <a:custGeom>
              <a:avLst/>
              <a:gdLst>
                <a:gd name="T0" fmla="*/ 7 w 139"/>
                <a:gd name="T1" fmla="*/ 0 h 141"/>
                <a:gd name="T2" fmla="*/ 6 w 139"/>
                <a:gd name="T3" fmla="*/ 0 h 141"/>
                <a:gd name="T4" fmla="*/ 4 w 139"/>
                <a:gd name="T5" fmla="*/ 1 h 141"/>
                <a:gd name="T6" fmla="*/ 3 w 139"/>
                <a:gd name="T7" fmla="*/ 1 h 141"/>
                <a:gd name="T8" fmla="*/ 2 w 139"/>
                <a:gd name="T9" fmla="*/ 2 h 141"/>
                <a:gd name="T10" fmla="*/ 1 w 139"/>
                <a:gd name="T11" fmla="*/ 3 h 141"/>
                <a:gd name="T12" fmla="*/ 0 w 139"/>
                <a:gd name="T13" fmla="*/ 5 h 141"/>
                <a:gd name="T14" fmla="*/ 0 w 139"/>
                <a:gd name="T15" fmla="*/ 6 h 141"/>
                <a:gd name="T16" fmla="*/ 0 w 139"/>
                <a:gd name="T17" fmla="*/ 8 h 141"/>
                <a:gd name="T18" fmla="*/ 0 w 139"/>
                <a:gd name="T19" fmla="*/ 9 h 141"/>
                <a:gd name="T20" fmla="*/ 1 w 139"/>
                <a:gd name="T21" fmla="*/ 11 h 141"/>
                <a:gd name="T22" fmla="*/ 2 w 139"/>
                <a:gd name="T23" fmla="*/ 12 h 141"/>
                <a:gd name="T24" fmla="*/ 3 w 139"/>
                <a:gd name="T25" fmla="*/ 13 h 141"/>
                <a:gd name="T26" fmla="*/ 3 w 139"/>
                <a:gd name="T27" fmla="*/ 14 h 141"/>
                <a:gd name="T28" fmla="*/ 4 w 139"/>
                <a:gd name="T29" fmla="*/ 14 h 141"/>
                <a:gd name="T30" fmla="*/ 4 w 139"/>
                <a:gd name="T31" fmla="*/ 15 h 141"/>
                <a:gd name="T32" fmla="*/ 5 w 139"/>
                <a:gd name="T33" fmla="*/ 15 h 141"/>
                <a:gd name="T34" fmla="*/ 6 w 139"/>
                <a:gd name="T35" fmla="*/ 15 h 141"/>
                <a:gd name="T36" fmla="*/ 7 w 139"/>
                <a:gd name="T37" fmla="*/ 16 h 141"/>
                <a:gd name="T38" fmla="*/ 7 w 139"/>
                <a:gd name="T39" fmla="*/ 16 h 141"/>
                <a:gd name="T40" fmla="*/ 8 w 139"/>
                <a:gd name="T41" fmla="*/ 16 h 141"/>
                <a:gd name="T42" fmla="*/ 9 w 139"/>
                <a:gd name="T43" fmla="*/ 16 h 141"/>
                <a:gd name="T44" fmla="*/ 10 w 139"/>
                <a:gd name="T45" fmla="*/ 16 h 141"/>
                <a:gd name="T46" fmla="*/ 10 w 139"/>
                <a:gd name="T47" fmla="*/ 15 h 141"/>
                <a:gd name="T48" fmla="*/ 11 w 139"/>
                <a:gd name="T49" fmla="*/ 15 h 141"/>
                <a:gd name="T50" fmla="*/ 12 w 139"/>
                <a:gd name="T51" fmla="*/ 15 h 141"/>
                <a:gd name="T52" fmla="*/ 12 w 139"/>
                <a:gd name="T53" fmla="*/ 14 h 141"/>
                <a:gd name="T54" fmla="*/ 13 w 139"/>
                <a:gd name="T55" fmla="*/ 14 h 141"/>
                <a:gd name="T56" fmla="*/ 13 w 139"/>
                <a:gd name="T57" fmla="*/ 13 h 141"/>
                <a:gd name="T58" fmla="*/ 14 w 139"/>
                <a:gd name="T59" fmla="*/ 12 h 141"/>
                <a:gd name="T60" fmla="*/ 15 w 139"/>
                <a:gd name="T61" fmla="*/ 11 h 141"/>
                <a:gd name="T62" fmla="*/ 15 w 139"/>
                <a:gd name="T63" fmla="*/ 9 h 141"/>
                <a:gd name="T64" fmla="*/ 15 w 139"/>
                <a:gd name="T65" fmla="*/ 8 h 141"/>
                <a:gd name="T66" fmla="*/ 15 w 139"/>
                <a:gd name="T67" fmla="*/ 6 h 141"/>
                <a:gd name="T68" fmla="*/ 15 w 139"/>
                <a:gd name="T69" fmla="*/ 5 h 141"/>
                <a:gd name="T70" fmla="*/ 14 w 139"/>
                <a:gd name="T71" fmla="*/ 3 h 141"/>
                <a:gd name="T72" fmla="*/ 13 w 139"/>
                <a:gd name="T73" fmla="*/ 2 h 141"/>
                <a:gd name="T74" fmla="*/ 12 w 139"/>
                <a:gd name="T75" fmla="*/ 2 h 141"/>
                <a:gd name="T76" fmla="*/ 12 w 139"/>
                <a:gd name="T77" fmla="*/ 1 h 141"/>
                <a:gd name="T78" fmla="*/ 11 w 139"/>
                <a:gd name="T79" fmla="*/ 1 h 141"/>
                <a:gd name="T80" fmla="*/ 10 w 139"/>
                <a:gd name="T81" fmla="*/ 1 h 141"/>
                <a:gd name="T82" fmla="*/ 9 w 139"/>
                <a:gd name="T83" fmla="*/ 0 h 141"/>
                <a:gd name="T84" fmla="*/ 9 w 139"/>
                <a:gd name="T85" fmla="*/ 0 h 141"/>
                <a:gd name="T86" fmla="*/ 8 w 139"/>
                <a:gd name="T87" fmla="*/ 0 h 141"/>
                <a:gd name="T88" fmla="*/ 7 w 139"/>
                <a:gd name="T89" fmla="*/ 0 h 1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9"/>
                <a:gd name="T136" fmla="*/ 0 h 141"/>
                <a:gd name="T137" fmla="*/ 139 w 139"/>
                <a:gd name="T138" fmla="*/ 141 h 1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9" h="141">
                  <a:moveTo>
                    <a:pt x="65" y="0"/>
                  </a:moveTo>
                  <a:lnTo>
                    <a:pt x="51" y="1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8" y="20"/>
                  </a:lnTo>
                  <a:lnTo>
                    <a:pt x="9" y="31"/>
                  </a:lnTo>
                  <a:lnTo>
                    <a:pt x="4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2" y="85"/>
                  </a:lnTo>
                  <a:lnTo>
                    <a:pt x="7" y="97"/>
                  </a:lnTo>
                  <a:lnTo>
                    <a:pt x="14" y="109"/>
                  </a:lnTo>
                  <a:lnTo>
                    <a:pt x="23" y="119"/>
                  </a:lnTo>
                  <a:lnTo>
                    <a:pt x="29" y="124"/>
                  </a:lnTo>
                  <a:lnTo>
                    <a:pt x="34" y="128"/>
                  </a:lnTo>
                  <a:lnTo>
                    <a:pt x="40" y="132"/>
                  </a:lnTo>
                  <a:lnTo>
                    <a:pt x="46" y="135"/>
                  </a:lnTo>
                  <a:lnTo>
                    <a:pt x="54" y="137"/>
                  </a:lnTo>
                  <a:lnTo>
                    <a:pt x="59" y="140"/>
                  </a:lnTo>
                  <a:lnTo>
                    <a:pt x="67" y="141"/>
                  </a:lnTo>
                  <a:lnTo>
                    <a:pt x="74" y="141"/>
                  </a:lnTo>
                  <a:lnTo>
                    <a:pt x="81" y="141"/>
                  </a:lnTo>
                  <a:lnTo>
                    <a:pt x="87" y="140"/>
                  </a:lnTo>
                  <a:lnTo>
                    <a:pt x="94" y="137"/>
                  </a:lnTo>
                  <a:lnTo>
                    <a:pt x="100" y="135"/>
                  </a:lnTo>
                  <a:lnTo>
                    <a:pt x="106" y="132"/>
                  </a:lnTo>
                  <a:lnTo>
                    <a:pt x="112" y="128"/>
                  </a:lnTo>
                  <a:lnTo>
                    <a:pt x="117" y="124"/>
                  </a:lnTo>
                  <a:lnTo>
                    <a:pt x="121" y="119"/>
                  </a:lnTo>
                  <a:lnTo>
                    <a:pt x="130" y="109"/>
                  </a:lnTo>
                  <a:lnTo>
                    <a:pt x="136" y="97"/>
                  </a:lnTo>
                  <a:lnTo>
                    <a:pt x="139" y="85"/>
                  </a:lnTo>
                  <a:lnTo>
                    <a:pt x="139" y="70"/>
                  </a:lnTo>
                  <a:lnTo>
                    <a:pt x="137" y="56"/>
                  </a:lnTo>
                  <a:lnTo>
                    <a:pt x="133" y="43"/>
                  </a:lnTo>
                  <a:lnTo>
                    <a:pt x="126" y="31"/>
                  </a:lnTo>
                  <a:lnTo>
                    <a:pt x="117" y="20"/>
                  </a:lnTo>
                  <a:lnTo>
                    <a:pt x="111" y="16"/>
                  </a:lnTo>
                  <a:lnTo>
                    <a:pt x="105" y="12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3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39" name="Freeform 138"/>
            <p:cNvSpPr>
              <a:spLocks/>
            </p:cNvSpPr>
            <p:nvPr/>
          </p:nvSpPr>
          <p:spPr bwMode="auto">
            <a:xfrm>
              <a:off x="5002" y="1278"/>
              <a:ext cx="37" cy="37"/>
            </a:xfrm>
            <a:custGeom>
              <a:avLst/>
              <a:gdLst>
                <a:gd name="T0" fmla="*/ 7 w 111"/>
                <a:gd name="T1" fmla="*/ 12 h 112"/>
                <a:gd name="T2" fmla="*/ 6 w 111"/>
                <a:gd name="T3" fmla="*/ 12 h 112"/>
                <a:gd name="T4" fmla="*/ 5 w 111"/>
                <a:gd name="T5" fmla="*/ 12 h 112"/>
                <a:gd name="T6" fmla="*/ 5 w 111"/>
                <a:gd name="T7" fmla="*/ 12 h 112"/>
                <a:gd name="T8" fmla="*/ 4 w 111"/>
                <a:gd name="T9" fmla="*/ 12 h 112"/>
                <a:gd name="T10" fmla="*/ 4 w 111"/>
                <a:gd name="T11" fmla="*/ 12 h 112"/>
                <a:gd name="T12" fmla="*/ 3 w 111"/>
                <a:gd name="T13" fmla="*/ 11 h 112"/>
                <a:gd name="T14" fmla="*/ 3 w 111"/>
                <a:gd name="T15" fmla="*/ 11 h 112"/>
                <a:gd name="T16" fmla="*/ 2 w 111"/>
                <a:gd name="T17" fmla="*/ 11 h 112"/>
                <a:gd name="T18" fmla="*/ 1 w 111"/>
                <a:gd name="T19" fmla="*/ 10 h 112"/>
                <a:gd name="T20" fmla="*/ 1 w 111"/>
                <a:gd name="T21" fmla="*/ 9 h 112"/>
                <a:gd name="T22" fmla="*/ 0 w 111"/>
                <a:gd name="T23" fmla="*/ 7 h 112"/>
                <a:gd name="T24" fmla="*/ 0 w 111"/>
                <a:gd name="T25" fmla="*/ 6 h 112"/>
                <a:gd name="T26" fmla="*/ 0 w 111"/>
                <a:gd name="T27" fmla="*/ 5 h 112"/>
                <a:gd name="T28" fmla="*/ 0 w 111"/>
                <a:gd name="T29" fmla="*/ 4 h 112"/>
                <a:gd name="T30" fmla="*/ 1 w 111"/>
                <a:gd name="T31" fmla="*/ 3 h 112"/>
                <a:gd name="T32" fmla="*/ 2 w 111"/>
                <a:gd name="T33" fmla="*/ 2 h 112"/>
                <a:gd name="T34" fmla="*/ 2 w 111"/>
                <a:gd name="T35" fmla="*/ 2 h 112"/>
                <a:gd name="T36" fmla="*/ 3 w 111"/>
                <a:gd name="T37" fmla="*/ 1 h 112"/>
                <a:gd name="T38" fmla="*/ 3 w 111"/>
                <a:gd name="T39" fmla="*/ 1 h 112"/>
                <a:gd name="T40" fmla="*/ 3 w 111"/>
                <a:gd name="T41" fmla="*/ 1 h 112"/>
                <a:gd name="T42" fmla="*/ 4 w 111"/>
                <a:gd name="T43" fmla="*/ 0 h 112"/>
                <a:gd name="T44" fmla="*/ 5 w 111"/>
                <a:gd name="T45" fmla="*/ 0 h 112"/>
                <a:gd name="T46" fmla="*/ 5 w 111"/>
                <a:gd name="T47" fmla="*/ 0 h 112"/>
                <a:gd name="T48" fmla="*/ 6 w 111"/>
                <a:gd name="T49" fmla="*/ 0 h 112"/>
                <a:gd name="T50" fmla="*/ 7 w 111"/>
                <a:gd name="T51" fmla="*/ 0 h 112"/>
                <a:gd name="T52" fmla="*/ 7 w 111"/>
                <a:gd name="T53" fmla="*/ 0 h 112"/>
                <a:gd name="T54" fmla="*/ 8 w 111"/>
                <a:gd name="T55" fmla="*/ 0 h 112"/>
                <a:gd name="T56" fmla="*/ 8 w 111"/>
                <a:gd name="T57" fmla="*/ 1 h 112"/>
                <a:gd name="T58" fmla="*/ 9 w 111"/>
                <a:gd name="T59" fmla="*/ 1 h 112"/>
                <a:gd name="T60" fmla="*/ 9 w 111"/>
                <a:gd name="T61" fmla="*/ 1 h 112"/>
                <a:gd name="T62" fmla="*/ 10 w 111"/>
                <a:gd name="T63" fmla="*/ 2 h 112"/>
                <a:gd name="T64" fmla="*/ 10 w 111"/>
                <a:gd name="T65" fmla="*/ 2 h 112"/>
                <a:gd name="T66" fmla="*/ 11 w 111"/>
                <a:gd name="T67" fmla="*/ 3 h 112"/>
                <a:gd name="T68" fmla="*/ 12 w 111"/>
                <a:gd name="T69" fmla="*/ 4 h 112"/>
                <a:gd name="T70" fmla="*/ 12 w 111"/>
                <a:gd name="T71" fmla="*/ 5 h 112"/>
                <a:gd name="T72" fmla="*/ 12 w 111"/>
                <a:gd name="T73" fmla="*/ 6 h 112"/>
                <a:gd name="T74" fmla="*/ 12 w 111"/>
                <a:gd name="T75" fmla="*/ 7 h 112"/>
                <a:gd name="T76" fmla="*/ 12 w 111"/>
                <a:gd name="T77" fmla="*/ 9 h 112"/>
                <a:gd name="T78" fmla="*/ 12 w 111"/>
                <a:gd name="T79" fmla="*/ 10 h 112"/>
                <a:gd name="T80" fmla="*/ 11 w 111"/>
                <a:gd name="T81" fmla="*/ 11 h 112"/>
                <a:gd name="T82" fmla="*/ 10 w 111"/>
                <a:gd name="T83" fmla="*/ 11 h 112"/>
                <a:gd name="T84" fmla="*/ 9 w 111"/>
                <a:gd name="T85" fmla="*/ 12 h 112"/>
                <a:gd name="T86" fmla="*/ 8 w 111"/>
                <a:gd name="T87" fmla="*/ 12 h 112"/>
                <a:gd name="T88" fmla="*/ 7 w 111"/>
                <a:gd name="T89" fmla="*/ 12 h 1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112"/>
                <a:gd name="T137" fmla="*/ 111 w 111"/>
                <a:gd name="T138" fmla="*/ 112 h 1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112">
                  <a:moveTo>
                    <a:pt x="59" y="112"/>
                  </a:moveTo>
                  <a:lnTo>
                    <a:pt x="54" y="112"/>
                  </a:lnTo>
                  <a:lnTo>
                    <a:pt x="48" y="111"/>
                  </a:lnTo>
                  <a:lnTo>
                    <a:pt x="43" y="110"/>
                  </a:lnTo>
                  <a:lnTo>
                    <a:pt x="37" y="108"/>
                  </a:lnTo>
                  <a:lnTo>
                    <a:pt x="32" y="105"/>
                  </a:lnTo>
                  <a:lnTo>
                    <a:pt x="28" y="103"/>
                  </a:lnTo>
                  <a:lnTo>
                    <a:pt x="23" y="99"/>
                  </a:lnTo>
                  <a:lnTo>
                    <a:pt x="18" y="96"/>
                  </a:lnTo>
                  <a:lnTo>
                    <a:pt x="11" y="87"/>
                  </a:lnTo>
                  <a:lnTo>
                    <a:pt x="5" y="78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0"/>
                  </a:lnTo>
                  <a:lnTo>
                    <a:pt x="88" y="14"/>
                  </a:lnTo>
                  <a:lnTo>
                    <a:pt x="93" y="17"/>
                  </a:lnTo>
                  <a:lnTo>
                    <a:pt x="100" y="25"/>
                  </a:lnTo>
                  <a:lnTo>
                    <a:pt x="106" y="35"/>
                  </a:lnTo>
                  <a:lnTo>
                    <a:pt x="110" y="46"/>
                  </a:lnTo>
                  <a:lnTo>
                    <a:pt x="111" y="56"/>
                  </a:lnTo>
                  <a:lnTo>
                    <a:pt x="111" y="67"/>
                  </a:lnTo>
                  <a:lnTo>
                    <a:pt x="109" y="78"/>
                  </a:lnTo>
                  <a:lnTo>
                    <a:pt x="104" y="87"/>
                  </a:lnTo>
                  <a:lnTo>
                    <a:pt x="98" y="96"/>
                  </a:lnTo>
                  <a:lnTo>
                    <a:pt x="89" y="103"/>
                  </a:lnTo>
                  <a:lnTo>
                    <a:pt x="80" y="108"/>
                  </a:lnTo>
                  <a:lnTo>
                    <a:pt x="69" y="111"/>
                  </a:lnTo>
                  <a:lnTo>
                    <a:pt x="59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0" name="Freeform 139"/>
            <p:cNvSpPr>
              <a:spLocks/>
            </p:cNvSpPr>
            <p:nvPr/>
          </p:nvSpPr>
          <p:spPr bwMode="auto">
            <a:xfrm>
              <a:off x="5010" y="1283"/>
              <a:ext cx="18" cy="27"/>
            </a:xfrm>
            <a:custGeom>
              <a:avLst/>
              <a:gdLst>
                <a:gd name="T0" fmla="*/ 1 w 53"/>
                <a:gd name="T1" fmla="*/ 1 h 83"/>
                <a:gd name="T2" fmla="*/ 0 w 53"/>
                <a:gd name="T3" fmla="*/ 2 h 83"/>
                <a:gd name="T4" fmla="*/ 0 w 53"/>
                <a:gd name="T5" fmla="*/ 2 h 83"/>
                <a:gd name="T6" fmla="*/ 0 w 53"/>
                <a:gd name="T7" fmla="*/ 2 h 83"/>
                <a:gd name="T8" fmla="*/ 0 w 53"/>
                <a:gd name="T9" fmla="*/ 2 h 83"/>
                <a:gd name="T10" fmla="*/ 0 w 53"/>
                <a:gd name="T11" fmla="*/ 4 h 83"/>
                <a:gd name="T12" fmla="*/ 2 w 53"/>
                <a:gd name="T13" fmla="*/ 4 h 83"/>
                <a:gd name="T14" fmla="*/ 3 w 53"/>
                <a:gd name="T15" fmla="*/ 9 h 83"/>
                <a:gd name="T16" fmla="*/ 6 w 53"/>
                <a:gd name="T17" fmla="*/ 9 h 83"/>
                <a:gd name="T18" fmla="*/ 6 w 53"/>
                <a:gd name="T19" fmla="*/ 0 h 83"/>
                <a:gd name="T20" fmla="*/ 2 w 53"/>
                <a:gd name="T21" fmla="*/ 0 h 83"/>
                <a:gd name="T22" fmla="*/ 2 w 53"/>
                <a:gd name="T23" fmla="*/ 0 h 83"/>
                <a:gd name="T24" fmla="*/ 2 w 53"/>
                <a:gd name="T25" fmla="*/ 1 h 83"/>
                <a:gd name="T26" fmla="*/ 1 w 53"/>
                <a:gd name="T27" fmla="*/ 1 h 83"/>
                <a:gd name="T28" fmla="*/ 1 w 53"/>
                <a:gd name="T29" fmla="*/ 1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83"/>
                <a:gd name="T47" fmla="*/ 53 w 53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83">
                  <a:moveTo>
                    <a:pt x="6" y="13"/>
                  </a:moveTo>
                  <a:lnTo>
                    <a:pt x="3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38"/>
                  </a:lnTo>
                  <a:lnTo>
                    <a:pt x="21" y="35"/>
                  </a:lnTo>
                  <a:lnTo>
                    <a:pt x="24" y="82"/>
                  </a:lnTo>
                  <a:lnTo>
                    <a:pt x="53" y="83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41" name="Freeform 140"/>
            <p:cNvSpPr>
              <a:spLocks/>
            </p:cNvSpPr>
            <p:nvPr/>
          </p:nvSpPr>
          <p:spPr bwMode="auto">
            <a:xfrm>
              <a:off x="4949" y="1353"/>
              <a:ext cx="26" cy="20"/>
            </a:xfrm>
            <a:custGeom>
              <a:avLst/>
              <a:gdLst>
                <a:gd name="T0" fmla="*/ 0 w 77"/>
                <a:gd name="T1" fmla="*/ 3 h 60"/>
                <a:gd name="T2" fmla="*/ 0 w 77"/>
                <a:gd name="T3" fmla="*/ 3 h 60"/>
                <a:gd name="T4" fmla="*/ 1 w 77"/>
                <a:gd name="T5" fmla="*/ 3 h 60"/>
                <a:gd name="T6" fmla="*/ 1 w 77"/>
                <a:gd name="T7" fmla="*/ 3 h 60"/>
                <a:gd name="T8" fmla="*/ 2 w 77"/>
                <a:gd name="T9" fmla="*/ 3 h 60"/>
                <a:gd name="T10" fmla="*/ 3 w 77"/>
                <a:gd name="T11" fmla="*/ 3 h 60"/>
                <a:gd name="T12" fmla="*/ 4 w 77"/>
                <a:gd name="T13" fmla="*/ 3 h 60"/>
                <a:gd name="T14" fmla="*/ 5 w 77"/>
                <a:gd name="T15" fmla="*/ 3 h 60"/>
                <a:gd name="T16" fmla="*/ 6 w 77"/>
                <a:gd name="T17" fmla="*/ 3 h 60"/>
                <a:gd name="T18" fmla="*/ 7 w 77"/>
                <a:gd name="T19" fmla="*/ 2 h 60"/>
                <a:gd name="T20" fmla="*/ 8 w 77"/>
                <a:gd name="T21" fmla="*/ 1 h 60"/>
                <a:gd name="T22" fmla="*/ 9 w 77"/>
                <a:gd name="T23" fmla="*/ 0 h 60"/>
                <a:gd name="T24" fmla="*/ 9 w 77"/>
                <a:gd name="T25" fmla="*/ 0 h 60"/>
                <a:gd name="T26" fmla="*/ 9 w 77"/>
                <a:gd name="T27" fmla="*/ 1 h 60"/>
                <a:gd name="T28" fmla="*/ 8 w 77"/>
                <a:gd name="T29" fmla="*/ 3 h 60"/>
                <a:gd name="T30" fmla="*/ 7 w 77"/>
                <a:gd name="T31" fmla="*/ 6 h 60"/>
                <a:gd name="T32" fmla="*/ 6 w 77"/>
                <a:gd name="T33" fmla="*/ 7 h 60"/>
                <a:gd name="T34" fmla="*/ 4 w 77"/>
                <a:gd name="T35" fmla="*/ 6 h 60"/>
                <a:gd name="T36" fmla="*/ 3 w 77"/>
                <a:gd name="T37" fmla="*/ 6 h 60"/>
                <a:gd name="T38" fmla="*/ 2 w 77"/>
                <a:gd name="T39" fmla="*/ 5 h 60"/>
                <a:gd name="T40" fmla="*/ 2 w 77"/>
                <a:gd name="T41" fmla="*/ 5 h 60"/>
                <a:gd name="T42" fmla="*/ 1 w 77"/>
                <a:gd name="T43" fmla="*/ 4 h 60"/>
                <a:gd name="T44" fmla="*/ 0 w 77"/>
                <a:gd name="T45" fmla="*/ 3 h 60"/>
                <a:gd name="T46" fmla="*/ 0 w 77"/>
                <a:gd name="T47" fmla="*/ 3 h 60"/>
                <a:gd name="T48" fmla="*/ 0 w 77"/>
                <a:gd name="T49" fmla="*/ 3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7"/>
                <a:gd name="T76" fmla="*/ 0 h 60"/>
                <a:gd name="T77" fmla="*/ 77 w 77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7" h="60">
                  <a:moveTo>
                    <a:pt x="0" y="25"/>
                  </a:moveTo>
                  <a:lnTo>
                    <a:pt x="1" y="25"/>
                  </a:lnTo>
                  <a:lnTo>
                    <a:pt x="5" y="27"/>
                  </a:lnTo>
                  <a:lnTo>
                    <a:pt x="11" y="29"/>
                  </a:lnTo>
                  <a:lnTo>
                    <a:pt x="18" y="30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43" y="29"/>
                  </a:lnTo>
                  <a:lnTo>
                    <a:pt x="50" y="25"/>
                  </a:lnTo>
                  <a:lnTo>
                    <a:pt x="62" y="16"/>
                  </a:lnTo>
                  <a:lnTo>
                    <a:pt x="70" y="9"/>
                  </a:lnTo>
                  <a:lnTo>
                    <a:pt x="76" y="3"/>
                  </a:lnTo>
                  <a:lnTo>
                    <a:pt x="77" y="0"/>
                  </a:lnTo>
                  <a:lnTo>
                    <a:pt x="76" y="10"/>
                  </a:lnTo>
                  <a:lnTo>
                    <a:pt x="72" y="31"/>
                  </a:lnTo>
                  <a:lnTo>
                    <a:pt x="64" y="52"/>
                  </a:lnTo>
                  <a:lnTo>
                    <a:pt x="49" y="60"/>
                  </a:lnTo>
                  <a:lnTo>
                    <a:pt x="39" y="58"/>
                  </a:lnTo>
                  <a:lnTo>
                    <a:pt x="31" y="54"/>
                  </a:lnTo>
                  <a:lnTo>
                    <a:pt x="22" y="48"/>
                  </a:lnTo>
                  <a:lnTo>
                    <a:pt x="15" y="42"/>
                  </a:lnTo>
                  <a:lnTo>
                    <a:pt x="8" y="36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</p:grpSp>
      <p:grpSp>
        <p:nvGrpSpPr>
          <p:cNvPr id="21520" name="Group 111"/>
          <p:cNvGrpSpPr>
            <a:grpSpLocks noChangeAspect="1"/>
          </p:cNvGrpSpPr>
          <p:nvPr/>
        </p:nvGrpSpPr>
        <p:grpSpPr bwMode="auto">
          <a:xfrm flipH="1">
            <a:off x="5715000" y="3929063"/>
            <a:ext cx="750888" cy="425450"/>
            <a:chOff x="4561" y="1194"/>
            <a:chExt cx="794" cy="499"/>
          </a:xfrm>
        </p:grpSpPr>
        <p:sp>
          <p:nvSpPr>
            <p:cNvPr id="21588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4561" y="1194"/>
              <a:ext cx="79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89" name="Freeform 112"/>
            <p:cNvSpPr>
              <a:spLocks/>
            </p:cNvSpPr>
            <p:nvPr/>
          </p:nvSpPr>
          <p:spPr bwMode="auto">
            <a:xfrm>
              <a:off x="4563" y="1194"/>
              <a:ext cx="791" cy="499"/>
            </a:xfrm>
            <a:custGeom>
              <a:avLst/>
              <a:gdLst>
                <a:gd name="T0" fmla="*/ 261 w 2373"/>
                <a:gd name="T1" fmla="*/ 93 h 1497"/>
                <a:gd name="T2" fmla="*/ 247 w 2373"/>
                <a:gd name="T3" fmla="*/ 80 h 1497"/>
                <a:gd name="T4" fmla="*/ 221 w 2373"/>
                <a:gd name="T5" fmla="*/ 69 h 1497"/>
                <a:gd name="T6" fmla="*/ 187 w 2373"/>
                <a:gd name="T7" fmla="*/ 62 h 1497"/>
                <a:gd name="T8" fmla="*/ 169 w 2373"/>
                <a:gd name="T9" fmla="*/ 72 h 1497"/>
                <a:gd name="T10" fmla="*/ 165 w 2373"/>
                <a:gd name="T11" fmla="*/ 73 h 1497"/>
                <a:gd name="T12" fmla="*/ 161 w 2373"/>
                <a:gd name="T13" fmla="*/ 49 h 1497"/>
                <a:gd name="T14" fmla="*/ 167 w 2373"/>
                <a:gd name="T15" fmla="*/ 38 h 1497"/>
                <a:gd name="T16" fmla="*/ 178 w 2373"/>
                <a:gd name="T17" fmla="*/ 28 h 1497"/>
                <a:gd name="T18" fmla="*/ 172 w 2373"/>
                <a:gd name="T19" fmla="*/ 26 h 1497"/>
                <a:gd name="T20" fmla="*/ 169 w 2373"/>
                <a:gd name="T21" fmla="*/ 27 h 1497"/>
                <a:gd name="T22" fmla="*/ 167 w 2373"/>
                <a:gd name="T23" fmla="*/ 16 h 1497"/>
                <a:gd name="T24" fmla="*/ 156 w 2373"/>
                <a:gd name="T25" fmla="*/ 4 h 1497"/>
                <a:gd name="T26" fmla="*/ 141 w 2373"/>
                <a:gd name="T27" fmla="*/ 0 h 1497"/>
                <a:gd name="T28" fmla="*/ 127 w 2373"/>
                <a:gd name="T29" fmla="*/ 4 h 1497"/>
                <a:gd name="T30" fmla="*/ 118 w 2373"/>
                <a:gd name="T31" fmla="*/ 14 h 1497"/>
                <a:gd name="T32" fmla="*/ 110 w 2373"/>
                <a:gd name="T33" fmla="*/ 28 h 1497"/>
                <a:gd name="T34" fmla="*/ 97 w 2373"/>
                <a:gd name="T35" fmla="*/ 47 h 1497"/>
                <a:gd name="T36" fmla="*/ 102 w 2373"/>
                <a:gd name="T37" fmla="*/ 51 h 1497"/>
                <a:gd name="T38" fmla="*/ 111 w 2373"/>
                <a:gd name="T39" fmla="*/ 53 h 1497"/>
                <a:gd name="T40" fmla="*/ 119 w 2373"/>
                <a:gd name="T41" fmla="*/ 54 h 1497"/>
                <a:gd name="T42" fmla="*/ 121 w 2373"/>
                <a:gd name="T43" fmla="*/ 67 h 1497"/>
                <a:gd name="T44" fmla="*/ 117 w 2373"/>
                <a:gd name="T45" fmla="*/ 67 h 1497"/>
                <a:gd name="T46" fmla="*/ 107 w 2373"/>
                <a:gd name="T47" fmla="*/ 55 h 1497"/>
                <a:gd name="T48" fmla="*/ 101 w 2373"/>
                <a:gd name="T49" fmla="*/ 60 h 1497"/>
                <a:gd name="T50" fmla="*/ 105 w 2373"/>
                <a:gd name="T51" fmla="*/ 67 h 1497"/>
                <a:gd name="T52" fmla="*/ 104 w 2373"/>
                <a:gd name="T53" fmla="*/ 71 h 1497"/>
                <a:gd name="T54" fmla="*/ 97 w 2373"/>
                <a:gd name="T55" fmla="*/ 64 h 1497"/>
                <a:gd name="T56" fmla="*/ 95 w 2373"/>
                <a:gd name="T57" fmla="*/ 59 h 1497"/>
                <a:gd name="T58" fmla="*/ 71 w 2373"/>
                <a:gd name="T59" fmla="*/ 62 h 1497"/>
                <a:gd name="T60" fmla="*/ 51 w 2373"/>
                <a:gd name="T61" fmla="*/ 67 h 1497"/>
                <a:gd name="T62" fmla="*/ 32 w 2373"/>
                <a:gd name="T63" fmla="*/ 73 h 1497"/>
                <a:gd name="T64" fmla="*/ 17 w 2373"/>
                <a:gd name="T65" fmla="*/ 80 h 1497"/>
                <a:gd name="T66" fmla="*/ 6 w 2373"/>
                <a:gd name="T67" fmla="*/ 88 h 1497"/>
                <a:gd name="T68" fmla="*/ 0 w 2373"/>
                <a:gd name="T69" fmla="*/ 109 h 1497"/>
                <a:gd name="T70" fmla="*/ 5 w 2373"/>
                <a:gd name="T71" fmla="*/ 125 h 1497"/>
                <a:gd name="T72" fmla="*/ 16 w 2373"/>
                <a:gd name="T73" fmla="*/ 134 h 1497"/>
                <a:gd name="T74" fmla="*/ 28 w 2373"/>
                <a:gd name="T75" fmla="*/ 143 h 1497"/>
                <a:gd name="T76" fmla="*/ 37 w 2373"/>
                <a:gd name="T77" fmla="*/ 155 h 1497"/>
                <a:gd name="T78" fmla="*/ 47 w 2373"/>
                <a:gd name="T79" fmla="*/ 162 h 1497"/>
                <a:gd name="T80" fmla="*/ 58 w 2373"/>
                <a:gd name="T81" fmla="*/ 166 h 1497"/>
                <a:gd name="T82" fmla="*/ 69 w 2373"/>
                <a:gd name="T83" fmla="*/ 166 h 1497"/>
                <a:gd name="T84" fmla="*/ 80 w 2373"/>
                <a:gd name="T85" fmla="*/ 163 h 1497"/>
                <a:gd name="T86" fmla="*/ 90 w 2373"/>
                <a:gd name="T87" fmla="*/ 158 h 1497"/>
                <a:gd name="T88" fmla="*/ 97 w 2373"/>
                <a:gd name="T89" fmla="*/ 148 h 1497"/>
                <a:gd name="T90" fmla="*/ 105 w 2373"/>
                <a:gd name="T91" fmla="*/ 141 h 1497"/>
                <a:gd name="T92" fmla="*/ 118 w 2373"/>
                <a:gd name="T93" fmla="*/ 141 h 1497"/>
                <a:gd name="T94" fmla="*/ 131 w 2373"/>
                <a:gd name="T95" fmla="*/ 141 h 1497"/>
                <a:gd name="T96" fmla="*/ 145 w 2373"/>
                <a:gd name="T97" fmla="*/ 141 h 1497"/>
                <a:gd name="T98" fmla="*/ 159 w 2373"/>
                <a:gd name="T99" fmla="*/ 141 h 1497"/>
                <a:gd name="T100" fmla="*/ 172 w 2373"/>
                <a:gd name="T101" fmla="*/ 142 h 1497"/>
                <a:gd name="T102" fmla="*/ 178 w 2373"/>
                <a:gd name="T103" fmla="*/ 152 h 1497"/>
                <a:gd name="T104" fmla="*/ 187 w 2373"/>
                <a:gd name="T105" fmla="*/ 160 h 1497"/>
                <a:gd name="T106" fmla="*/ 198 w 2373"/>
                <a:gd name="T107" fmla="*/ 165 h 1497"/>
                <a:gd name="T108" fmla="*/ 210 w 2373"/>
                <a:gd name="T109" fmla="*/ 166 h 1497"/>
                <a:gd name="T110" fmla="*/ 221 w 2373"/>
                <a:gd name="T111" fmla="*/ 165 h 1497"/>
                <a:gd name="T112" fmla="*/ 231 w 2373"/>
                <a:gd name="T113" fmla="*/ 160 h 1497"/>
                <a:gd name="T114" fmla="*/ 240 w 2373"/>
                <a:gd name="T115" fmla="*/ 151 h 1497"/>
                <a:gd name="T116" fmla="*/ 246 w 2373"/>
                <a:gd name="T117" fmla="*/ 139 h 1497"/>
                <a:gd name="T118" fmla="*/ 253 w 2373"/>
                <a:gd name="T119" fmla="*/ 135 h 1497"/>
                <a:gd name="T120" fmla="*/ 262 w 2373"/>
                <a:gd name="T121" fmla="*/ 123 h 1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73"/>
                <a:gd name="T184" fmla="*/ 0 h 1497"/>
                <a:gd name="T185" fmla="*/ 2373 w 2373"/>
                <a:gd name="T186" fmla="*/ 1497 h 1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73" h="1497">
                  <a:moveTo>
                    <a:pt x="2373" y="972"/>
                  </a:moveTo>
                  <a:lnTo>
                    <a:pt x="2371" y="944"/>
                  </a:lnTo>
                  <a:lnTo>
                    <a:pt x="2369" y="916"/>
                  </a:lnTo>
                  <a:lnTo>
                    <a:pt x="2364" y="887"/>
                  </a:lnTo>
                  <a:lnTo>
                    <a:pt x="2357" y="860"/>
                  </a:lnTo>
                  <a:lnTo>
                    <a:pt x="2349" y="835"/>
                  </a:lnTo>
                  <a:lnTo>
                    <a:pt x="2338" y="811"/>
                  </a:lnTo>
                  <a:lnTo>
                    <a:pt x="2325" y="792"/>
                  </a:lnTo>
                  <a:lnTo>
                    <a:pt x="2310" y="776"/>
                  </a:lnTo>
                  <a:lnTo>
                    <a:pt x="2282" y="757"/>
                  </a:lnTo>
                  <a:lnTo>
                    <a:pt x="2252" y="738"/>
                  </a:lnTo>
                  <a:lnTo>
                    <a:pt x="2220" y="719"/>
                  </a:lnTo>
                  <a:lnTo>
                    <a:pt x="2186" y="701"/>
                  </a:lnTo>
                  <a:lnTo>
                    <a:pt x="2150" y="685"/>
                  </a:lnTo>
                  <a:lnTo>
                    <a:pt x="2111" y="668"/>
                  </a:lnTo>
                  <a:lnTo>
                    <a:pt x="2070" y="653"/>
                  </a:lnTo>
                  <a:lnTo>
                    <a:pt x="2029" y="637"/>
                  </a:lnTo>
                  <a:lnTo>
                    <a:pt x="1985" y="623"/>
                  </a:lnTo>
                  <a:lnTo>
                    <a:pt x="1938" y="610"/>
                  </a:lnTo>
                  <a:lnTo>
                    <a:pt x="1891" y="597"/>
                  </a:lnTo>
                  <a:lnTo>
                    <a:pt x="1841" y="585"/>
                  </a:lnTo>
                  <a:lnTo>
                    <a:pt x="1790" y="574"/>
                  </a:lnTo>
                  <a:lnTo>
                    <a:pt x="1737" y="563"/>
                  </a:lnTo>
                  <a:lnTo>
                    <a:pt x="1684" y="554"/>
                  </a:lnTo>
                  <a:lnTo>
                    <a:pt x="1628" y="545"/>
                  </a:lnTo>
                  <a:lnTo>
                    <a:pt x="1624" y="480"/>
                  </a:lnTo>
                  <a:lnTo>
                    <a:pt x="1514" y="480"/>
                  </a:lnTo>
                  <a:lnTo>
                    <a:pt x="1523" y="649"/>
                  </a:lnTo>
                  <a:lnTo>
                    <a:pt x="1518" y="650"/>
                  </a:lnTo>
                  <a:lnTo>
                    <a:pt x="1514" y="651"/>
                  </a:lnTo>
                  <a:lnTo>
                    <a:pt x="1509" y="653"/>
                  </a:lnTo>
                  <a:lnTo>
                    <a:pt x="1504" y="654"/>
                  </a:lnTo>
                  <a:lnTo>
                    <a:pt x="1499" y="656"/>
                  </a:lnTo>
                  <a:lnTo>
                    <a:pt x="1495" y="657"/>
                  </a:lnTo>
                  <a:lnTo>
                    <a:pt x="1489" y="659"/>
                  </a:lnTo>
                  <a:lnTo>
                    <a:pt x="1484" y="660"/>
                  </a:lnTo>
                  <a:lnTo>
                    <a:pt x="1493" y="655"/>
                  </a:lnTo>
                  <a:lnTo>
                    <a:pt x="1443" y="572"/>
                  </a:lnTo>
                  <a:lnTo>
                    <a:pt x="1430" y="461"/>
                  </a:lnTo>
                  <a:lnTo>
                    <a:pt x="1442" y="450"/>
                  </a:lnTo>
                  <a:lnTo>
                    <a:pt x="1453" y="438"/>
                  </a:lnTo>
                  <a:lnTo>
                    <a:pt x="1464" y="425"/>
                  </a:lnTo>
                  <a:lnTo>
                    <a:pt x="1473" y="411"/>
                  </a:lnTo>
                  <a:lnTo>
                    <a:pt x="1483" y="395"/>
                  </a:lnTo>
                  <a:lnTo>
                    <a:pt x="1491" y="379"/>
                  </a:lnTo>
                  <a:lnTo>
                    <a:pt x="1498" y="361"/>
                  </a:lnTo>
                  <a:lnTo>
                    <a:pt x="1505" y="343"/>
                  </a:lnTo>
                  <a:lnTo>
                    <a:pt x="1514" y="480"/>
                  </a:lnTo>
                  <a:lnTo>
                    <a:pt x="1624" y="480"/>
                  </a:lnTo>
                  <a:lnTo>
                    <a:pt x="1614" y="279"/>
                  </a:lnTo>
                  <a:lnTo>
                    <a:pt x="1612" y="270"/>
                  </a:lnTo>
                  <a:lnTo>
                    <a:pt x="1609" y="262"/>
                  </a:lnTo>
                  <a:lnTo>
                    <a:pt x="1604" y="255"/>
                  </a:lnTo>
                  <a:lnTo>
                    <a:pt x="1598" y="248"/>
                  </a:lnTo>
                  <a:lnTo>
                    <a:pt x="1591" y="242"/>
                  </a:lnTo>
                  <a:lnTo>
                    <a:pt x="1584" y="238"/>
                  </a:lnTo>
                  <a:lnTo>
                    <a:pt x="1574" y="236"/>
                  </a:lnTo>
                  <a:lnTo>
                    <a:pt x="1566" y="235"/>
                  </a:lnTo>
                  <a:lnTo>
                    <a:pt x="1545" y="235"/>
                  </a:lnTo>
                  <a:lnTo>
                    <a:pt x="1539" y="235"/>
                  </a:lnTo>
                  <a:lnTo>
                    <a:pt x="1533" y="236"/>
                  </a:lnTo>
                  <a:lnTo>
                    <a:pt x="1528" y="238"/>
                  </a:lnTo>
                  <a:lnTo>
                    <a:pt x="1522" y="241"/>
                  </a:lnTo>
                  <a:lnTo>
                    <a:pt x="1522" y="239"/>
                  </a:lnTo>
                  <a:lnTo>
                    <a:pt x="1520" y="216"/>
                  </a:lnTo>
                  <a:lnTo>
                    <a:pt x="1515" y="192"/>
                  </a:lnTo>
                  <a:lnTo>
                    <a:pt x="1508" y="169"/>
                  </a:lnTo>
                  <a:lnTo>
                    <a:pt x="1499" y="148"/>
                  </a:lnTo>
                  <a:lnTo>
                    <a:pt x="1489" y="126"/>
                  </a:lnTo>
                  <a:lnTo>
                    <a:pt x="1476" y="107"/>
                  </a:lnTo>
                  <a:lnTo>
                    <a:pt x="1460" y="88"/>
                  </a:lnTo>
                  <a:lnTo>
                    <a:pt x="1443" y="70"/>
                  </a:lnTo>
                  <a:lnTo>
                    <a:pt x="1424" y="55"/>
                  </a:lnTo>
                  <a:lnTo>
                    <a:pt x="1404" y="40"/>
                  </a:lnTo>
                  <a:lnTo>
                    <a:pt x="1384" y="29"/>
                  </a:lnTo>
                  <a:lnTo>
                    <a:pt x="1362" y="18"/>
                  </a:lnTo>
                  <a:lnTo>
                    <a:pt x="1340" y="11"/>
                  </a:lnTo>
                  <a:lnTo>
                    <a:pt x="1317" y="5"/>
                  </a:lnTo>
                  <a:lnTo>
                    <a:pt x="1293" y="1"/>
                  </a:lnTo>
                  <a:lnTo>
                    <a:pt x="1270" y="0"/>
                  </a:lnTo>
                  <a:lnTo>
                    <a:pt x="1247" y="1"/>
                  </a:lnTo>
                  <a:lnTo>
                    <a:pt x="1226" y="4"/>
                  </a:lnTo>
                  <a:lnTo>
                    <a:pt x="1204" y="10"/>
                  </a:lnTo>
                  <a:lnTo>
                    <a:pt x="1184" y="15"/>
                  </a:lnTo>
                  <a:lnTo>
                    <a:pt x="1165" y="25"/>
                  </a:lnTo>
                  <a:lnTo>
                    <a:pt x="1147" y="35"/>
                  </a:lnTo>
                  <a:lnTo>
                    <a:pt x="1130" y="46"/>
                  </a:lnTo>
                  <a:lnTo>
                    <a:pt x="1115" y="61"/>
                  </a:lnTo>
                  <a:lnTo>
                    <a:pt x="1100" y="75"/>
                  </a:lnTo>
                  <a:lnTo>
                    <a:pt x="1088" y="92"/>
                  </a:lnTo>
                  <a:lnTo>
                    <a:pt x="1076" y="108"/>
                  </a:lnTo>
                  <a:lnTo>
                    <a:pt x="1066" y="127"/>
                  </a:lnTo>
                  <a:lnTo>
                    <a:pt x="1058" y="146"/>
                  </a:lnTo>
                  <a:lnTo>
                    <a:pt x="1052" y="167"/>
                  </a:lnTo>
                  <a:lnTo>
                    <a:pt x="1047" y="188"/>
                  </a:lnTo>
                  <a:lnTo>
                    <a:pt x="1045" y="211"/>
                  </a:lnTo>
                  <a:lnTo>
                    <a:pt x="1021" y="231"/>
                  </a:lnTo>
                  <a:lnTo>
                    <a:pt x="994" y="256"/>
                  </a:lnTo>
                  <a:lnTo>
                    <a:pt x="964" y="285"/>
                  </a:lnTo>
                  <a:lnTo>
                    <a:pt x="935" y="314"/>
                  </a:lnTo>
                  <a:lnTo>
                    <a:pt x="909" y="344"/>
                  </a:lnTo>
                  <a:lnTo>
                    <a:pt x="889" y="373"/>
                  </a:lnTo>
                  <a:lnTo>
                    <a:pt x="876" y="399"/>
                  </a:lnTo>
                  <a:lnTo>
                    <a:pt x="873" y="422"/>
                  </a:lnTo>
                  <a:lnTo>
                    <a:pt x="876" y="430"/>
                  </a:lnTo>
                  <a:lnTo>
                    <a:pt x="879" y="437"/>
                  </a:lnTo>
                  <a:lnTo>
                    <a:pt x="885" y="443"/>
                  </a:lnTo>
                  <a:lnTo>
                    <a:pt x="892" y="448"/>
                  </a:lnTo>
                  <a:lnTo>
                    <a:pt x="903" y="453"/>
                  </a:lnTo>
                  <a:lnTo>
                    <a:pt x="914" y="457"/>
                  </a:lnTo>
                  <a:lnTo>
                    <a:pt x="927" y="461"/>
                  </a:lnTo>
                  <a:lnTo>
                    <a:pt x="940" y="464"/>
                  </a:lnTo>
                  <a:lnTo>
                    <a:pt x="953" y="468"/>
                  </a:lnTo>
                  <a:lnTo>
                    <a:pt x="967" y="470"/>
                  </a:lnTo>
                  <a:lnTo>
                    <a:pt x="982" y="474"/>
                  </a:lnTo>
                  <a:lnTo>
                    <a:pt x="996" y="475"/>
                  </a:lnTo>
                  <a:lnTo>
                    <a:pt x="1009" y="478"/>
                  </a:lnTo>
                  <a:lnTo>
                    <a:pt x="1023" y="479"/>
                  </a:lnTo>
                  <a:lnTo>
                    <a:pt x="1036" y="481"/>
                  </a:lnTo>
                  <a:lnTo>
                    <a:pt x="1048" y="482"/>
                  </a:lnTo>
                  <a:lnTo>
                    <a:pt x="1060" y="482"/>
                  </a:lnTo>
                  <a:lnTo>
                    <a:pt x="1071" y="484"/>
                  </a:lnTo>
                  <a:lnTo>
                    <a:pt x="1080" y="485"/>
                  </a:lnTo>
                  <a:lnTo>
                    <a:pt x="1089" y="485"/>
                  </a:lnTo>
                  <a:lnTo>
                    <a:pt x="1102" y="600"/>
                  </a:lnTo>
                  <a:lnTo>
                    <a:pt x="1102" y="604"/>
                  </a:lnTo>
                  <a:lnTo>
                    <a:pt x="1094" y="601"/>
                  </a:lnTo>
                  <a:lnTo>
                    <a:pt x="1086" y="599"/>
                  </a:lnTo>
                  <a:lnTo>
                    <a:pt x="1078" y="599"/>
                  </a:lnTo>
                  <a:lnTo>
                    <a:pt x="1070" y="601"/>
                  </a:lnTo>
                  <a:lnTo>
                    <a:pt x="1065" y="603"/>
                  </a:lnTo>
                  <a:lnTo>
                    <a:pt x="1061" y="604"/>
                  </a:lnTo>
                  <a:lnTo>
                    <a:pt x="1058" y="605"/>
                  </a:lnTo>
                  <a:lnTo>
                    <a:pt x="1056" y="606"/>
                  </a:lnTo>
                  <a:lnTo>
                    <a:pt x="986" y="511"/>
                  </a:lnTo>
                  <a:lnTo>
                    <a:pt x="985" y="510"/>
                  </a:lnTo>
                  <a:lnTo>
                    <a:pt x="981" y="506"/>
                  </a:lnTo>
                  <a:lnTo>
                    <a:pt x="975" y="503"/>
                  </a:lnTo>
                  <a:lnTo>
                    <a:pt x="969" y="500"/>
                  </a:lnTo>
                  <a:lnTo>
                    <a:pt x="960" y="498"/>
                  </a:lnTo>
                  <a:lnTo>
                    <a:pt x="953" y="498"/>
                  </a:lnTo>
                  <a:lnTo>
                    <a:pt x="945" y="500"/>
                  </a:lnTo>
                  <a:lnTo>
                    <a:pt x="937" y="503"/>
                  </a:lnTo>
                  <a:lnTo>
                    <a:pt x="928" y="509"/>
                  </a:lnTo>
                  <a:lnTo>
                    <a:pt x="916" y="524"/>
                  </a:lnTo>
                  <a:lnTo>
                    <a:pt x="913" y="539"/>
                  </a:lnTo>
                  <a:lnTo>
                    <a:pt x="915" y="554"/>
                  </a:lnTo>
                  <a:lnTo>
                    <a:pt x="920" y="565"/>
                  </a:lnTo>
                  <a:lnTo>
                    <a:pt x="922" y="568"/>
                  </a:lnTo>
                  <a:lnTo>
                    <a:pt x="928" y="575"/>
                  </a:lnTo>
                  <a:lnTo>
                    <a:pt x="937" y="587"/>
                  </a:lnTo>
                  <a:lnTo>
                    <a:pt x="947" y="601"/>
                  </a:lnTo>
                  <a:lnTo>
                    <a:pt x="958" y="616"/>
                  </a:lnTo>
                  <a:lnTo>
                    <a:pt x="970" y="631"/>
                  </a:lnTo>
                  <a:lnTo>
                    <a:pt x="979" y="644"/>
                  </a:lnTo>
                  <a:lnTo>
                    <a:pt x="988" y="655"/>
                  </a:lnTo>
                  <a:lnTo>
                    <a:pt x="962" y="648"/>
                  </a:lnTo>
                  <a:lnTo>
                    <a:pt x="939" y="640"/>
                  </a:lnTo>
                  <a:lnTo>
                    <a:pt x="919" y="630"/>
                  </a:lnTo>
                  <a:lnTo>
                    <a:pt x="902" y="620"/>
                  </a:lnTo>
                  <a:lnTo>
                    <a:pt x="889" y="611"/>
                  </a:lnTo>
                  <a:lnTo>
                    <a:pt x="878" y="600"/>
                  </a:lnTo>
                  <a:lnTo>
                    <a:pt x="872" y="590"/>
                  </a:lnTo>
                  <a:lnTo>
                    <a:pt x="870" y="578"/>
                  </a:lnTo>
                  <a:lnTo>
                    <a:pt x="869" y="569"/>
                  </a:lnTo>
                  <a:lnTo>
                    <a:pt x="869" y="562"/>
                  </a:lnTo>
                  <a:lnTo>
                    <a:pt x="869" y="555"/>
                  </a:lnTo>
                  <a:lnTo>
                    <a:pt x="870" y="548"/>
                  </a:lnTo>
                  <a:lnTo>
                    <a:pt x="871" y="528"/>
                  </a:lnTo>
                  <a:lnTo>
                    <a:pt x="852" y="530"/>
                  </a:lnTo>
                  <a:lnTo>
                    <a:pt x="816" y="534"/>
                  </a:lnTo>
                  <a:lnTo>
                    <a:pt x="781" y="538"/>
                  </a:lnTo>
                  <a:lnTo>
                    <a:pt x="745" y="542"/>
                  </a:lnTo>
                  <a:lnTo>
                    <a:pt x="710" y="548"/>
                  </a:lnTo>
                  <a:lnTo>
                    <a:pt x="676" y="553"/>
                  </a:lnTo>
                  <a:lnTo>
                    <a:pt x="643" y="559"/>
                  </a:lnTo>
                  <a:lnTo>
                    <a:pt x="611" y="565"/>
                  </a:lnTo>
                  <a:lnTo>
                    <a:pt x="577" y="570"/>
                  </a:lnTo>
                  <a:lnTo>
                    <a:pt x="546" y="578"/>
                  </a:lnTo>
                  <a:lnTo>
                    <a:pt x="515" y="585"/>
                  </a:lnTo>
                  <a:lnTo>
                    <a:pt x="484" y="592"/>
                  </a:lnTo>
                  <a:lnTo>
                    <a:pt x="455" y="600"/>
                  </a:lnTo>
                  <a:lnTo>
                    <a:pt x="425" y="607"/>
                  </a:lnTo>
                  <a:lnTo>
                    <a:pt x="398" y="616"/>
                  </a:lnTo>
                  <a:lnTo>
                    <a:pt x="369" y="625"/>
                  </a:lnTo>
                  <a:lnTo>
                    <a:pt x="343" y="634"/>
                  </a:lnTo>
                  <a:lnTo>
                    <a:pt x="317" y="643"/>
                  </a:lnTo>
                  <a:lnTo>
                    <a:pt x="290" y="653"/>
                  </a:lnTo>
                  <a:lnTo>
                    <a:pt x="267" y="662"/>
                  </a:lnTo>
                  <a:lnTo>
                    <a:pt x="243" y="673"/>
                  </a:lnTo>
                  <a:lnTo>
                    <a:pt x="219" y="684"/>
                  </a:lnTo>
                  <a:lnTo>
                    <a:pt x="198" y="694"/>
                  </a:lnTo>
                  <a:lnTo>
                    <a:pt x="176" y="705"/>
                  </a:lnTo>
                  <a:lnTo>
                    <a:pt x="156" y="716"/>
                  </a:lnTo>
                  <a:lnTo>
                    <a:pt x="137" y="728"/>
                  </a:lnTo>
                  <a:lnTo>
                    <a:pt x="118" y="740"/>
                  </a:lnTo>
                  <a:lnTo>
                    <a:pt x="100" y="751"/>
                  </a:lnTo>
                  <a:lnTo>
                    <a:pt x="83" y="763"/>
                  </a:lnTo>
                  <a:lnTo>
                    <a:pt x="68" y="776"/>
                  </a:lnTo>
                  <a:lnTo>
                    <a:pt x="54" y="788"/>
                  </a:lnTo>
                  <a:lnTo>
                    <a:pt x="41" y="801"/>
                  </a:lnTo>
                  <a:lnTo>
                    <a:pt x="28" y="815"/>
                  </a:lnTo>
                  <a:lnTo>
                    <a:pt x="8" y="852"/>
                  </a:lnTo>
                  <a:lnTo>
                    <a:pt x="0" y="899"/>
                  </a:lnTo>
                  <a:lnTo>
                    <a:pt x="0" y="944"/>
                  </a:lnTo>
                  <a:lnTo>
                    <a:pt x="1" y="977"/>
                  </a:lnTo>
                  <a:lnTo>
                    <a:pt x="4" y="1002"/>
                  </a:lnTo>
                  <a:lnTo>
                    <a:pt x="8" y="1028"/>
                  </a:lnTo>
                  <a:lnTo>
                    <a:pt x="14" y="1054"/>
                  </a:lnTo>
                  <a:lnTo>
                    <a:pt x="22" y="1079"/>
                  </a:lnTo>
                  <a:lnTo>
                    <a:pt x="30" y="1103"/>
                  </a:lnTo>
                  <a:lnTo>
                    <a:pt x="41" y="1124"/>
                  </a:lnTo>
                  <a:lnTo>
                    <a:pt x="52" y="1143"/>
                  </a:lnTo>
                  <a:lnTo>
                    <a:pt x="66" y="1158"/>
                  </a:lnTo>
                  <a:lnTo>
                    <a:pt x="82" y="1171"/>
                  </a:lnTo>
                  <a:lnTo>
                    <a:pt x="100" y="1184"/>
                  </a:lnTo>
                  <a:lnTo>
                    <a:pt x="120" y="1196"/>
                  </a:lnTo>
                  <a:lnTo>
                    <a:pt x="141" y="1206"/>
                  </a:lnTo>
                  <a:lnTo>
                    <a:pt x="163" y="1216"/>
                  </a:lnTo>
                  <a:lnTo>
                    <a:pt x="187" y="1225"/>
                  </a:lnTo>
                  <a:lnTo>
                    <a:pt x="212" y="1234"/>
                  </a:lnTo>
                  <a:lnTo>
                    <a:pt x="238" y="1241"/>
                  </a:lnTo>
                  <a:lnTo>
                    <a:pt x="246" y="1262"/>
                  </a:lnTo>
                  <a:lnTo>
                    <a:pt x="255" y="1283"/>
                  </a:lnTo>
                  <a:lnTo>
                    <a:pt x="265" y="1303"/>
                  </a:lnTo>
                  <a:lnTo>
                    <a:pt x="277" y="1323"/>
                  </a:lnTo>
                  <a:lnTo>
                    <a:pt x="290" y="1342"/>
                  </a:lnTo>
                  <a:lnTo>
                    <a:pt x="304" y="1360"/>
                  </a:lnTo>
                  <a:lnTo>
                    <a:pt x="319" y="1378"/>
                  </a:lnTo>
                  <a:lnTo>
                    <a:pt x="336" y="1395"/>
                  </a:lnTo>
                  <a:lnTo>
                    <a:pt x="349" y="1406"/>
                  </a:lnTo>
                  <a:lnTo>
                    <a:pt x="363" y="1418"/>
                  </a:lnTo>
                  <a:lnTo>
                    <a:pt x="377" y="1429"/>
                  </a:lnTo>
                  <a:lnTo>
                    <a:pt x="392" y="1439"/>
                  </a:lnTo>
                  <a:lnTo>
                    <a:pt x="407" y="1448"/>
                  </a:lnTo>
                  <a:lnTo>
                    <a:pt x="423" y="1457"/>
                  </a:lnTo>
                  <a:lnTo>
                    <a:pt x="438" y="1464"/>
                  </a:lnTo>
                  <a:lnTo>
                    <a:pt x="455" y="1471"/>
                  </a:lnTo>
                  <a:lnTo>
                    <a:pt x="470" y="1477"/>
                  </a:lnTo>
                  <a:lnTo>
                    <a:pt x="487" y="1483"/>
                  </a:lnTo>
                  <a:lnTo>
                    <a:pt x="503" y="1486"/>
                  </a:lnTo>
                  <a:lnTo>
                    <a:pt x="521" y="1490"/>
                  </a:lnTo>
                  <a:lnTo>
                    <a:pt x="538" y="1493"/>
                  </a:lnTo>
                  <a:lnTo>
                    <a:pt x="556" y="1496"/>
                  </a:lnTo>
                  <a:lnTo>
                    <a:pt x="572" y="1497"/>
                  </a:lnTo>
                  <a:lnTo>
                    <a:pt x="590" y="1497"/>
                  </a:lnTo>
                  <a:lnTo>
                    <a:pt x="608" y="1497"/>
                  </a:lnTo>
                  <a:lnTo>
                    <a:pt x="625" y="1496"/>
                  </a:lnTo>
                  <a:lnTo>
                    <a:pt x="643" y="1493"/>
                  </a:lnTo>
                  <a:lnTo>
                    <a:pt x="659" y="1490"/>
                  </a:lnTo>
                  <a:lnTo>
                    <a:pt x="676" y="1486"/>
                  </a:lnTo>
                  <a:lnTo>
                    <a:pt x="691" y="1483"/>
                  </a:lnTo>
                  <a:lnTo>
                    <a:pt x="708" y="1477"/>
                  </a:lnTo>
                  <a:lnTo>
                    <a:pt x="724" y="1471"/>
                  </a:lnTo>
                  <a:lnTo>
                    <a:pt x="739" y="1464"/>
                  </a:lnTo>
                  <a:lnTo>
                    <a:pt x="753" y="1457"/>
                  </a:lnTo>
                  <a:lnTo>
                    <a:pt x="768" y="1448"/>
                  </a:lnTo>
                  <a:lnTo>
                    <a:pt x="782" y="1439"/>
                  </a:lnTo>
                  <a:lnTo>
                    <a:pt x="795" y="1429"/>
                  </a:lnTo>
                  <a:lnTo>
                    <a:pt x="808" y="1418"/>
                  </a:lnTo>
                  <a:lnTo>
                    <a:pt x="821" y="1406"/>
                  </a:lnTo>
                  <a:lnTo>
                    <a:pt x="833" y="1395"/>
                  </a:lnTo>
                  <a:lnTo>
                    <a:pt x="845" y="1381"/>
                  </a:lnTo>
                  <a:lnTo>
                    <a:pt x="857" y="1367"/>
                  </a:lnTo>
                  <a:lnTo>
                    <a:pt x="866" y="1352"/>
                  </a:lnTo>
                  <a:lnTo>
                    <a:pt x="877" y="1336"/>
                  </a:lnTo>
                  <a:lnTo>
                    <a:pt x="885" y="1321"/>
                  </a:lnTo>
                  <a:lnTo>
                    <a:pt x="892" y="1305"/>
                  </a:lnTo>
                  <a:lnTo>
                    <a:pt x="900" y="1289"/>
                  </a:lnTo>
                  <a:lnTo>
                    <a:pt x="906" y="1272"/>
                  </a:lnTo>
                  <a:lnTo>
                    <a:pt x="925" y="1272"/>
                  </a:lnTo>
                  <a:lnTo>
                    <a:pt x="944" y="1271"/>
                  </a:lnTo>
                  <a:lnTo>
                    <a:pt x="963" y="1271"/>
                  </a:lnTo>
                  <a:lnTo>
                    <a:pt x="982" y="1271"/>
                  </a:lnTo>
                  <a:lnTo>
                    <a:pt x="1001" y="1270"/>
                  </a:lnTo>
                  <a:lnTo>
                    <a:pt x="1020" y="1270"/>
                  </a:lnTo>
                  <a:lnTo>
                    <a:pt x="1039" y="1270"/>
                  </a:lnTo>
                  <a:lnTo>
                    <a:pt x="1058" y="1268"/>
                  </a:lnTo>
                  <a:lnTo>
                    <a:pt x="1077" y="1268"/>
                  </a:lnTo>
                  <a:lnTo>
                    <a:pt x="1097" y="1268"/>
                  </a:lnTo>
                  <a:lnTo>
                    <a:pt x="1116" y="1268"/>
                  </a:lnTo>
                  <a:lnTo>
                    <a:pt x="1136" y="1267"/>
                  </a:lnTo>
                  <a:lnTo>
                    <a:pt x="1155" y="1267"/>
                  </a:lnTo>
                  <a:lnTo>
                    <a:pt x="1176" y="1267"/>
                  </a:lnTo>
                  <a:lnTo>
                    <a:pt x="1195" y="1267"/>
                  </a:lnTo>
                  <a:lnTo>
                    <a:pt x="1215" y="1267"/>
                  </a:lnTo>
                  <a:lnTo>
                    <a:pt x="1236" y="1267"/>
                  </a:lnTo>
                  <a:lnTo>
                    <a:pt x="1258" y="1267"/>
                  </a:lnTo>
                  <a:lnTo>
                    <a:pt x="1279" y="1267"/>
                  </a:lnTo>
                  <a:lnTo>
                    <a:pt x="1301" y="1268"/>
                  </a:lnTo>
                  <a:lnTo>
                    <a:pt x="1322" y="1268"/>
                  </a:lnTo>
                  <a:lnTo>
                    <a:pt x="1343" y="1268"/>
                  </a:lnTo>
                  <a:lnTo>
                    <a:pt x="1364" y="1270"/>
                  </a:lnTo>
                  <a:lnTo>
                    <a:pt x="1385" y="1270"/>
                  </a:lnTo>
                  <a:lnTo>
                    <a:pt x="1405" y="1271"/>
                  </a:lnTo>
                  <a:lnTo>
                    <a:pt x="1427" y="1272"/>
                  </a:lnTo>
                  <a:lnTo>
                    <a:pt x="1447" y="1272"/>
                  </a:lnTo>
                  <a:lnTo>
                    <a:pt x="1467" y="1273"/>
                  </a:lnTo>
                  <a:lnTo>
                    <a:pt x="1487" y="1274"/>
                  </a:lnTo>
                  <a:lnTo>
                    <a:pt x="1508" y="1275"/>
                  </a:lnTo>
                  <a:lnTo>
                    <a:pt x="1528" y="1275"/>
                  </a:lnTo>
                  <a:lnTo>
                    <a:pt x="1548" y="1277"/>
                  </a:lnTo>
                  <a:lnTo>
                    <a:pt x="1555" y="1293"/>
                  </a:lnTo>
                  <a:lnTo>
                    <a:pt x="1564" y="1309"/>
                  </a:lnTo>
                  <a:lnTo>
                    <a:pt x="1573" y="1324"/>
                  </a:lnTo>
                  <a:lnTo>
                    <a:pt x="1584" y="1339"/>
                  </a:lnTo>
                  <a:lnTo>
                    <a:pt x="1594" y="1354"/>
                  </a:lnTo>
                  <a:lnTo>
                    <a:pt x="1606" y="1367"/>
                  </a:lnTo>
                  <a:lnTo>
                    <a:pt x="1618" y="1381"/>
                  </a:lnTo>
                  <a:lnTo>
                    <a:pt x="1631" y="1395"/>
                  </a:lnTo>
                  <a:lnTo>
                    <a:pt x="1644" y="1406"/>
                  </a:lnTo>
                  <a:lnTo>
                    <a:pt x="1659" y="1418"/>
                  </a:lnTo>
                  <a:lnTo>
                    <a:pt x="1673" y="1429"/>
                  </a:lnTo>
                  <a:lnTo>
                    <a:pt x="1687" y="1439"/>
                  </a:lnTo>
                  <a:lnTo>
                    <a:pt x="1703" y="1448"/>
                  </a:lnTo>
                  <a:lnTo>
                    <a:pt x="1718" y="1457"/>
                  </a:lnTo>
                  <a:lnTo>
                    <a:pt x="1734" y="1464"/>
                  </a:lnTo>
                  <a:lnTo>
                    <a:pt x="1750" y="1471"/>
                  </a:lnTo>
                  <a:lnTo>
                    <a:pt x="1766" y="1477"/>
                  </a:lnTo>
                  <a:lnTo>
                    <a:pt x="1782" y="1483"/>
                  </a:lnTo>
                  <a:lnTo>
                    <a:pt x="1799" y="1486"/>
                  </a:lnTo>
                  <a:lnTo>
                    <a:pt x="1817" y="1490"/>
                  </a:lnTo>
                  <a:lnTo>
                    <a:pt x="1834" y="1493"/>
                  </a:lnTo>
                  <a:lnTo>
                    <a:pt x="1851" y="1496"/>
                  </a:lnTo>
                  <a:lnTo>
                    <a:pt x="1868" y="1497"/>
                  </a:lnTo>
                  <a:lnTo>
                    <a:pt x="1886" y="1497"/>
                  </a:lnTo>
                  <a:lnTo>
                    <a:pt x="1904" y="1497"/>
                  </a:lnTo>
                  <a:lnTo>
                    <a:pt x="1920" y="1496"/>
                  </a:lnTo>
                  <a:lnTo>
                    <a:pt x="1938" y="1493"/>
                  </a:lnTo>
                  <a:lnTo>
                    <a:pt x="1955" y="1490"/>
                  </a:lnTo>
                  <a:lnTo>
                    <a:pt x="1972" y="1486"/>
                  </a:lnTo>
                  <a:lnTo>
                    <a:pt x="1988" y="1483"/>
                  </a:lnTo>
                  <a:lnTo>
                    <a:pt x="2004" y="1477"/>
                  </a:lnTo>
                  <a:lnTo>
                    <a:pt x="2019" y="1471"/>
                  </a:lnTo>
                  <a:lnTo>
                    <a:pt x="2035" y="1464"/>
                  </a:lnTo>
                  <a:lnTo>
                    <a:pt x="2049" y="1457"/>
                  </a:lnTo>
                  <a:lnTo>
                    <a:pt x="2064" y="1448"/>
                  </a:lnTo>
                  <a:lnTo>
                    <a:pt x="2078" y="1439"/>
                  </a:lnTo>
                  <a:lnTo>
                    <a:pt x="2092" y="1429"/>
                  </a:lnTo>
                  <a:lnTo>
                    <a:pt x="2105" y="1418"/>
                  </a:lnTo>
                  <a:lnTo>
                    <a:pt x="2117" y="1406"/>
                  </a:lnTo>
                  <a:lnTo>
                    <a:pt x="2129" y="1395"/>
                  </a:lnTo>
                  <a:lnTo>
                    <a:pt x="2143" y="1379"/>
                  </a:lnTo>
                  <a:lnTo>
                    <a:pt x="2156" y="1361"/>
                  </a:lnTo>
                  <a:lnTo>
                    <a:pt x="2168" y="1345"/>
                  </a:lnTo>
                  <a:lnTo>
                    <a:pt x="2179" y="1326"/>
                  </a:lnTo>
                  <a:lnTo>
                    <a:pt x="2188" y="1306"/>
                  </a:lnTo>
                  <a:lnTo>
                    <a:pt x="2197" y="1287"/>
                  </a:lnTo>
                  <a:lnTo>
                    <a:pt x="2204" y="1267"/>
                  </a:lnTo>
                  <a:lnTo>
                    <a:pt x="2210" y="1247"/>
                  </a:lnTo>
                  <a:lnTo>
                    <a:pt x="2223" y="1242"/>
                  </a:lnTo>
                  <a:lnTo>
                    <a:pt x="2235" y="1236"/>
                  </a:lnTo>
                  <a:lnTo>
                    <a:pt x="2247" y="1231"/>
                  </a:lnTo>
                  <a:lnTo>
                    <a:pt x="2258" y="1225"/>
                  </a:lnTo>
                  <a:lnTo>
                    <a:pt x="2270" y="1220"/>
                  </a:lnTo>
                  <a:lnTo>
                    <a:pt x="2281" y="1214"/>
                  </a:lnTo>
                  <a:lnTo>
                    <a:pt x="2292" y="1208"/>
                  </a:lnTo>
                  <a:lnTo>
                    <a:pt x="2301" y="1200"/>
                  </a:lnTo>
                  <a:lnTo>
                    <a:pt x="2320" y="1183"/>
                  </a:lnTo>
                  <a:lnTo>
                    <a:pt x="2336" y="1160"/>
                  </a:lnTo>
                  <a:lnTo>
                    <a:pt x="2349" y="1133"/>
                  </a:lnTo>
                  <a:lnTo>
                    <a:pt x="2358" y="1103"/>
                  </a:lnTo>
                  <a:lnTo>
                    <a:pt x="2365" y="1071"/>
                  </a:lnTo>
                  <a:lnTo>
                    <a:pt x="2370" y="1037"/>
                  </a:lnTo>
                  <a:lnTo>
                    <a:pt x="2373" y="1004"/>
                  </a:lnTo>
                  <a:lnTo>
                    <a:pt x="2373" y="9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0" name="Freeform 113"/>
            <p:cNvSpPr>
              <a:spLocks/>
            </p:cNvSpPr>
            <p:nvPr/>
          </p:nvSpPr>
          <p:spPr bwMode="auto">
            <a:xfrm>
              <a:off x="5111" y="1387"/>
              <a:ext cx="221" cy="80"/>
            </a:xfrm>
            <a:custGeom>
              <a:avLst/>
              <a:gdLst>
                <a:gd name="T0" fmla="*/ 73 w 665"/>
                <a:gd name="T1" fmla="*/ 27 h 239"/>
                <a:gd name="T2" fmla="*/ 70 w 665"/>
                <a:gd name="T3" fmla="*/ 25 h 239"/>
                <a:gd name="T4" fmla="*/ 67 w 665"/>
                <a:gd name="T5" fmla="*/ 23 h 239"/>
                <a:gd name="T6" fmla="*/ 63 w 665"/>
                <a:gd name="T7" fmla="*/ 21 h 239"/>
                <a:gd name="T8" fmla="*/ 59 w 665"/>
                <a:gd name="T9" fmla="*/ 19 h 239"/>
                <a:gd name="T10" fmla="*/ 55 w 665"/>
                <a:gd name="T11" fmla="*/ 17 h 239"/>
                <a:gd name="T12" fmla="*/ 51 w 665"/>
                <a:gd name="T13" fmla="*/ 15 h 239"/>
                <a:gd name="T14" fmla="*/ 46 w 665"/>
                <a:gd name="T15" fmla="*/ 14 h 239"/>
                <a:gd name="T16" fmla="*/ 42 w 665"/>
                <a:gd name="T17" fmla="*/ 12 h 239"/>
                <a:gd name="T18" fmla="*/ 37 w 665"/>
                <a:gd name="T19" fmla="*/ 10 h 239"/>
                <a:gd name="T20" fmla="*/ 32 w 665"/>
                <a:gd name="T21" fmla="*/ 9 h 239"/>
                <a:gd name="T22" fmla="*/ 27 w 665"/>
                <a:gd name="T23" fmla="*/ 8 h 239"/>
                <a:gd name="T24" fmla="*/ 21 w 665"/>
                <a:gd name="T25" fmla="*/ 6 h 239"/>
                <a:gd name="T26" fmla="*/ 16 w 665"/>
                <a:gd name="T27" fmla="*/ 5 h 239"/>
                <a:gd name="T28" fmla="*/ 11 w 665"/>
                <a:gd name="T29" fmla="*/ 4 h 239"/>
                <a:gd name="T30" fmla="*/ 5 w 665"/>
                <a:gd name="T31" fmla="*/ 3 h 239"/>
                <a:gd name="T32" fmla="*/ 0 w 665"/>
                <a:gd name="T33" fmla="*/ 2 h 239"/>
                <a:gd name="T34" fmla="*/ 0 w 665"/>
                <a:gd name="T35" fmla="*/ 2 h 239"/>
                <a:gd name="T36" fmla="*/ 0 w 665"/>
                <a:gd name="T37" fmla="*/ 1 h 239"/>
                <a:gd name="T38" fmla="*/ 0 w 665"/>
                <a:gd name="T39" fmla="*/ 1 h 239"/>
                <a:gd name="T40" fmla="*/ 0 w 665"/>
                <a:gd name="T41" fmla="*/ 0 h 239"/>
                <a:gd name="T42" fmla="*/ 6 w 665"/>
                <a:gd name="T43" fmla="*/ 1 h 239"/>
                <a:gd name="T44" fmla="*/ 12 w 665"/>
                <a:gd name="T45" fmla="*/ 2 h 239"/>
                <a:gd name="T46" fmla="*/ 17 w 665"/>
                <a:gd name="T47" fmla="*/ 3 h 239"/>
                <a:gd name="T48" fmla="*/ 23 w 665"/>
                <a:gd name="T49" fmla="*/ 4 h 239"/>
                <a:gd name="T50" fmla="*/ 28 w 665"/>
                <a:gd name="T51" fmla="*/ 6 h 239"/>
                <a:gd name="T52" fmla="*/ 33 w 665"/>
                <a:gd name="T53" fmla="*/ 7 h 239"/>
                <a:gd name="T54" fmla="*/ 38 w 665"/>
                <a:gd name="T55" fmla="*/ 8 h 239"/>
                <a:gd name="T56" fmla="*/ 42 w 665"/>
                <a:gd name="T57" fmla="*/ 10 h 239"/>
                <a:gd name="T58" fmla="*/ 47 w 665"/>
                <a:gd name="T59" fmla="*/ 12 h 239"/>
                <a:gd name="T60" fmla="*/ 51 w 665"/>
                <a:gd name="T61" fmla="*/ 13 h 239"/>
                <a:gd name="T62" fmla="*/ 55 w 665"/>
                <a:gd name="T63" fmla="*/ 15 h 239"/>
                <a:gd name="T64" fmla="*/ 59 w 665"/>
                <a:gd name="T65" fmla="*/ 17 h 239"/>
                <a:gd name="T66" fmla="*/ 62 w 665"/>
                <a:gd name="T67" fmla="*/ 19 h 239"/>
                <a:gd name="T68" fmla="*/ 66 w 665"/>
                <a:gd name="T69" fmla="*/ 21 h 239"/>
                <a:gd name="T70" fmla="*/ 69 w 665"/>
                <a:gd name="T71" fmla="*/ 23 h 239"/>
                <a:gd name="T72" fmla="*/ 72 w 665"/>
                <a:gd name="T73" fmla="*/ 25 h 239"/>
                <a:gd name="T74" fmla="*/ 72 w 665"/>
                <a:gd name="T75" fmla="*/ 25 h 239"/>
                <a:gd name="T76" fmla="*/ 73 w 665"/>
                <a:gd name="T77" fmla="*/ 26 h 239"/>
                <a:gd name="T78" fmla="*/ 73 w 665"/>
                <a:gd name="T79" fmla="*/ 26 h 239"/>
                <a:gd name="T80" fmla="*/ 73 w 665"/>
                <a:gd name="T81" fmla="*/ 27 h 2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5"/>
                <a:gd name="T124" fmla="*/ 0 h 239"/>
                <a:gd name="T125" fmla="*/ 665 w 665"/>
                <a:gd name="T126" fmla="*/ 239 h 2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5" h="239">
                  <a:moveTo>
                    <a:pt x="665" y="239"/>
                  </a:moveTo>
                  <a:lnTo>
                    <a:pt x="637" y="221"/>
                  </a:lnTo>
                  <a:lnTo>
                    <a:pt x="605" y="204"/>
                  </a:lnTo>
                  <a:lnTo>
                    <a:pt x="571" y="186"/>
                  </a:lnTo>
                  <a:lnTo>
                    <a:pt x="535" y="169"/>
                  </a:lnTo>
                  <a:lnTo>
                    <a:pt x="497" y="152"/>
                  </a:lnTo>
                  <a:lnTo>
                    <a:pt x="458" y="137"/>
                  </a:lnTo>
                  <a:lnTo>
                    <a:pt x="418" y="121"/>
                  </a:lnTo>
                  <a:lnTo>
                    <a:pt x="376" y="107"/>
                  </a:lnTo>
                  <a:lnTo>
                    <a:pt x="332" y="93"/>
                  </a:lnTo>
                  <a:lnTo>
                    <a:pt x="287" y="80"/>
                  </a:lnTo>
                  <a:lnTo>
                    <a:pt x="240" y="68"/>
                  </a:lnTo>
                  <a:lnTo>
                    <a:pt x="194" y="56"/>
                  </a:lnTo>
                  <a:lnTo>
                    <a:pt x="146" y="45"/>
                  </a:lnTo>
                  <a:lnTo>
                    <a:pt x="98" y="36"/>
                  </a:lnTo>
                  <a:lnTo>
                    <a:pt x="49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0"/>
                  </a:lnTo>
                  <a:lnTo>
                    <a:pt x="55" y="8"/>
                  </a:lnTo>
                  <a:lnTo>
                    <a:pt x="106" y="18"/>
                  </a:lnTo>
                  <a:lnTo>
                    <a:pt x="155" y="27"/>
                  </a:lnTo>
                  <a:lnTo>
                    <a:pt x="204" y="38"/>
                  </a:lnTo>
                  <a:lnTo>
                    <a:pt x="251" y="50"/>
                  </a:lnTo>
                  <a:lnTo>
                    <a:pt x="296" y="62"/>
                  </a:lnTo>
                  <a:lnTo>
                    <a:pt x="340" y="75"/>
                  </a:lnTo>
                  <a:lnTo>
                    <a:pt x="382" y="89"/>
                  </a:lnTo>
                  <a:lnTo>
                    <a:pt x="422" y="104"/>
                  </a:lnTo>
                  <a:lnTo>
                    <a:pt x="462" y="118"/>
                  </a:lnTo>
                  <a:lnTo>
                    <a:pt x="499" y="135"/>
                  </a:lnTo>
                  <a:lnTo>
                    <a:pt x="533" y="150"/>
                  </a:lnTo>
                  <a:lnTo>
                    <a:pt x="565" y="168"/>
                  </a:lnTo>
                  <a:lnTo>
                    <a:pt x="596" y="185"/>
                  </a:lnTo>
                  <a:lnTo>
                    <a:pt x="624" y="202"/>
                  </a:lnTo>
                  <a:lnTo>
                    <a:pt x="650" y="221"/>
                  </a:lnTo>
                  <a:lnTo>
                    <a:pt x="654" y="225"/>
                  </a:lnTo>
                  <a:lnTo>
                    <a:pt x="658" y="230"/>
                  </a:lnTo>
                  <a:lnTo>
                    <a:pt x="662" y="235"/>
                  </a:lnTo>
                  <a:lnTo>
                    <a:pt x="665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1" name="Freeform 114"/>
            <p:cNvSpPr>
              <a:spLocks/>
            </p:cNvSpPr>
            <p:nvPr/>
          </p:nvSpPr>
          <p:spPr bwMode="auto">
            <a:xfrm>
              <a:off x="5075" y="1283"/>
              <a:ext cx="21" cy="123"/>
            </a:xfrm>
            <a:custGeom>
              <a:avLst/>
              <a:gdLst>
                <a:gd name="T0" fmla="*/ 1 w 65"/>
                <a:gd name="T1" fmla="*/ 0 h 371"/>
                <a:gd name="T2" fmla="*/ 4 w 65"/>
                <a:gd name="T3" fmla="*/ 0 h 371"/>
                <a:gd name="T4" fmla="*/ 4 w 65"/>
                <a:gd name="T5" fmla="*/ 0 h 371"/>
                <a:gd name="T6" fmla="*/ 5 w 65"/>
                <a:gd name="T7" fmla="*/ 0 h 371"/>
                <a:gd name="T8" fmla="*/ 5 w 65"/>
                <a:gd name="T9" fmla="*/ 1 h 371"/>
                <a:gd name="T10" fmla="*/ 5 w 65"/>
                <a:gd name="T11" fmla="*/ 1 h 371"/>
                <a:gd name="T12" fmla="*/ 7 w 65"/>
                <a:gd name="T13" fmla="*/ 38 h 371"/>
                <a:gd name="T14" fmla="*/ 7 w 65"/>
                <a:gd name="T15" fmla="*/ 38 h 371"/>
                <a:gd name="T16" fmla="*/ 6 w 65"/>
                <a:gd name="T17" fmla="*/ 38 h 371"/>
                <a:gd name="T18" fmla="*/ 6 w 65"/>
                <a:gd name="T19" fmla="*/ 38 h 371"/>
                <a:gd name="T20" fmla="*/ 5 w 65"/>
                <a:gd name="T21" fmla="*/ 39 h 371"/>
                <a:gd name="T22" fmla="*/ 5 w 65"/>
                <a:gd name="T23" fmla="*/ 39 h 371"/>
                <a:gd name="T24" fmla="*/ 4 w 65"/>
                <a:gd name="T25" fmla="*/ 39 h 371"/>
                <a:gd name="T26" fmla="*/ 4 w 65"/>
                <a:gd name="T27" fmla="*/ 40 h 371"/>
                <a:gd name="T28" fmla="*/ 3 w 65"/>
                <a:gd name="T29" fmla="*/ 40 h 371"/>
                <a:gd name="T30" fmla="*/ 2 w 65"/>
                <a:gd name="T31" fmla="*/ 41 h 371"/>
                <a:gd name="T32" fmla="*/ 0 w 65"/>
                <a:gd name="T33" fmla="*/ 1 h 371"/>
                <a:gd name="T34" fmla="*/ 0 w 65"/>
                <a:gd name="T35" fmla="*/ 1 h 371"/>
                <a:gd name="T36" fmla="*/ 0 w 65"/>
                <a:gd name="T37" fmla="*/ 0 h 371"/>
                <a:gd name="T38" fmla="*/ 1 w 65"/>
                <a:gd name="T39" fmla="*/ 0 h 371"/>
                <a:gd name="T40" fmla="*/ 1 w 65"/>
                <a:gd name="T41" fmla="*/ 0 h 3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71"/>
                <a:gd name="T65" fmla="*/ 65 w 65"/>
                <a:gd name="T66" fmla="*/ 371 h 3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71">
                  <a:moveTo>
                    <a:pt x="12" y="0"/>
                  </a:moveTo>
                  <a:lnTo>
                    <a:pt x="34" y="0"/>
                  </a:lnTo>
                  <a:lnTo>
                    <a:pt x="39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7" y="13"/>
                  </a:lnTo>
                  <a:lnTo>
                    <a:pt x="65" y="343"/>
                  </a:lnTo>
                  <a:lnTo>
                    <a:pt x="62" y="346"/>
                  </a:lnTo>
                  <a:lnTo>
                    <a:pt x="57" y="350"/>
                  </a:lnTo>
                  <a:lnTo>
                    <a:pt x="52" y="353"/>
                  </a:lnTo>
                  <a:lnTo>
                    <a:pt x="46" y="357"/>
                  </a:lnTo>
                  <a:lnTo>
                    <a:pt x="40" y="360"/>
                  </a:lnTo>
                  <a:lnTo>
                    <a:pt x="34" y="364"/>
                  </a:lnTo>
                  <a:lnTo>
                    <a:pt x="27" y="368"/>
                  </a:lnTo>
                  <a:lnTo>
                    <a:pt x="20" y="371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2" name="Freeform 115"/>
            <p:cNvSpPr>
              <a:spLocks/>
            </p:cNvSpPr>
            <p:nvPr/>
          </p:nvSpPr>
          <p:spPr bwMode="auto">
            <a:xfrm>
              <a:off x="4941" y="1392"/>
              <a:ext cx="110" cy="30"/>
            </a:xfrm>
            <a:custGeom>
              <a:avLst/>
              <a:gdLst>
                <a:gd name="T0" fmla="*/ 4 w 331"/>
                <a:gd name="T1" fmla="*/ 9 h 92"/>
                <a:gd name="T2" fmla="*/ 4 w 331"/>
                <a:gd name="T3" fmla="*/ 9 h 92"/>
                <a:gd name="T4" fmla="*/ 4 w 331"/>
                <a:gd name="T5" fmla="*/ 8 h 92"/>
                <a:gd name="T6" fmla="*/ 3 w 331"/>
                <a:gd name="T7" fmla="*/ 8 h 92"/>
                <a:gd name="T8" fmla="*/ 3 w 331"/>
                <a:gd name="T9" fmla="*/ 7 h 92"/>
                <a:gd name="T10" fmla="*/ 2 w 331"/>
                <a:gd name="T11" fmla="*/ 6 h 92"/>
                <a:gd name="T12" fmla="*/ 1 w 331"/>
                <a:gd name="T13" fmla="*/ 5 h 92"/>
                <a:gd name="T14" fmla="*/ 1 w 331"/>
                <a:gd name="T15" fmla="*/ 4 h 92"/>
                <a:gd name="T16" fmla="*/ 0 w 331"/>
                <a:gd name="T17" fmla="*/ 3 h 92"/>
                <a:gd name="T18" fmla="*/ 0 w 331"/>
                <a:gd name="T19" fmla="*/ 2 h 92"/>
                <a:gd name="T20" fmla="*/ 32 w 331"/>
                <a:gd name="T21" fmla="*/ 0 h 92"/>
                <a:gd name="T22" fmla="*/ 37 w 331"/>
                <a:gd name="T23" fmla="*/ 8 h 92"/>
                <a:gd name="T24" fmla="*/ 35 w 331"/>
                <a:gd name="T25" fmla="*/ 8 h 92"/>
                <a:gd name="T26" fmla="*/ 34 w 331"/>
                <a:gd name="T27" fmla="*/ 8 h 92"/>
                <a:gd name="T28" fmla="*/ 33 w 331"/>
                <a:gd name="T29" fmla="*/ 8 h 92"/>
                <a:gd name="T30" fmla="*/ 31 w 331"/>
                <a:gd name="T31" fmla="*/ 8 h 92"/>
                <a:gd name="T32" fmla="*/ 30 w 331"/>
                <a:gd name="T33" fmla="*/ 9 h 92"/>
                <a:gd name="T34" fmla="*/ 28 w 331"/>
                <a:gd name="T35" fmla="*/ 9 h 92"/>
                <a:gd name="T36" fmla="*/ 27 w 331"/>
                <a:gd name="T37" fmla="*/ 9 h 92"/>
                <a:gd name="T38" fmla="*/ 25 w 331"/>
                <a:gd name="T39" fmla="*/ 9 h 92"/>
                <a:gd name="T40" fmla="*/ 24 w 331"/>
                <a:gd name="T41" fmla="*/ 9 h 92"/>
                <a:gd name="T42" fmla="*/ 22 w 331"/>
                <a:gd name="T43" fmla="*/ 9 h 92"/>
                <a:gd name="T44" fmla="*/ 21 w 331"/>
                <a:gd name="T45" fmla="*/ 9 h 92"/>
                <a:gd name="T46" fmla="*/ 19 w 331"/>
                <a:gd name="T47" fmla="*/ 10 h 92"/>
                <a:gd name="T48" fmla="*/ 18 w 331"/>
                <a:gd name="T49" fmla="*/ 10 h 92"/>
                <a:gd name="T50" fmla="*/ 16 w 331"/>
                <a:gd name="T51" fmla="*/ 10 h 92"/>
                <a:gd name="T52" fmla="*/ 14 w 331"/>
                <a:gd name="T53" fmla="*/ 10 h 92"/>
                <a:gd name="T54" fmla="*/ 13 w 331"/>
                <a:gd name="T55" fmla="*/ 10 h 92"/>
                <a:gd name="T56" fmla="*/ 11 w 331"/>
                <a:gd name="T57" fmla="*/ 10 h 92"/>
                <a:gd name="T58" fmla="*/ 10 w 331"/>
                <a:gd name="T59" fmla="*/ 10 h 92"/>
                <a:gd name="T60" fmla="*/ 9 w 331"/>
                <a:gd name="T61" fmla="*/ 10 h 92"/>
                <a:gd name="T62" fmla="*/ 8 w 331"/>
                <a:gd name="T63" fmla="*/ 10 h 92"/>
                <a:gd name="T64" fmla="*/ 7 w 331"/>
                <a:gd name="T65" fmla="*/ 10 h 92"/>
                <a:gd name="T66" fmla="*/ 6 w 331"/>
                <a:gd name="T67" fmla="*/ 10 h 92"/>
                <a:gd name="T68" fmla="*/ 5 w 331"/>
                <a:gd name="T69" fmla="*/ 9 h 92"/>
                <a:gd name="T70" fmla="*/ 4 w 331"/>
                <a:gd name="T71" fmla="*/ 9 h 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92"/>
                <a:gd name="T110" fmla="*/ 331 w 331"/>
                <a:gd name="T111" fmla="*/ 92 h 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92">
                  <a:moveTo>
                    <a:pt x="40" y="89"/>
                  </a:moveTo>
                  <a:lnTo>
                    <a:pt x="37" y="85"/>
                  </a:lnTo>
                  <a:lnTo>
                    <a:pt x="33" y="79"/>
                  </a:lnTo>
                  <a:lnTo>
                    <a:pt x="30" y="72"/>
                  </a:lnTo>
                  <a:lnTo>
                    <a:pt x="25" y="64"/>
                  </a:lnTo>
                  <a:lnTo>
                    <a:pt x="19" y="56"/>
                  </a:lnTo>
                  <a:lnTo>
                    <a:pt x="13" y="48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287" y="0"/>
                  </a:lnTo>
                  <a:lnTo>
                    <a:pt x="331" y="72"/>
                  </a:lnTo>
                  <a:lnTo>
                    <a:pt x="319" y="74"/>
                  </a:lnTo>
                  <a:lnTo>
                    <a:pt x="307" y="76"/>
                  </a:lnTo>
                  <a:lnTo>
                    <a:pt x="295" y="79"/>
                  </a:lnTo>
                  <a:lnTo>
                    <a:pt x="282" y="80"/>
                  </a:lnTo>
                  <a:lnTo>
                    <a:pt x="269" y="82"/>
                  </a:lnTo>
                  <a:lnTo>
                    <a:pt x="256" y="83"/>
                  </a:lnTo>
                  <a:lnTo>
                    <a:pt x="243" y="85"/>
                  </a:lnTo>
                  <a:lnTo>
                    <a:pt x="229" y="87"/>
                  </a:lnTo>
                  <a:lnTo>
                    <a:pt x="215" y="88"/>
                  </a:lnTo>
                  <a:lnTo>
                    <a:pt x="201" y="89"/>
                  </a:lnTo>
                  <a:lnTo>
                    <a:pt x="187" y="89"/>
                  </a:lnTo>
                  <a:lnTo>
                    <a:pt x="172" y="91"/>
                  </a:lnTo>
                  <a:lnTo>
                    <a:pt x="158" y="91"/>
                  </a:lnTo>
                  <a:lnTo>
                    <a:pt x="143" y="92"/>
                  </a:lnTo>
                  <a:lnTo>
                    <a:pt x="128" y="92"/>
                  </a:lnTo>
                  <a:lnTo>
                    <a:pt x="113" y="92"/>
                  </a:lnTo>
                  <a:lnTo>
                    <a:pt x="103" y="92"/>
                  </a:lnTo>
                  <a:lnTo>
                    <a:pt x="94" y="92"/>
                  </a:lnTo>
                  <a:lnTo>
                    <a:pt x="84" y="92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1"/>
                  </a:lnTo>
                  <a:lnTo>
                    <a:pt x="49" y="89"/>
                  </a:lnTo>
                  <a:lnTo>
                    <a:pt x="40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3" name="Freeform 116"/>
            <p:cNvSpPr>
              <a:spLocks/>
            </p:cNvSpPr>
            <p:nvPr/>
          </p:nvSpPr>
          <p:spPr bwMode="auto">
            <a:xfrm>
              <a:off x="4922" y="1204"/>
              <a:ext cx="138" cy="140"/>
            </a:xfrm>
            <a:custGeom>
              <a:avLst/>
              <a:gdLst>
                <a:gd name="T0" fmla="*/ 24 w 414"/>
                <a:gd name="T1" fmla="*/ 0 h 420"/>
                <a:gd name="T2" fmla="*/ 28 w 414"/>
                <a:gd name="T3" fmla="*/ 1 h 420"/>
                <a:gd name="T4" fmla="*/ 33 w 414"/>
                <a:gd name="T5" fmla="*/ 3 h 420"/>
                <a:gd name="T6" fmla="*/ 36 w 414"/>
                <a:gd name="T7" fmla="*/ 5 h 420"/>
                <a:gd name="T8" fmla="*/ 40 w 414"/>
                <a:gd name="T9" fmla="*/ 9 h 420"/>
                <a:gd name="T10" fmla="*/ 43 w 414"/>
                <a:gd name="T11" fmla="*/ 12 h 420"/>
                <a:gd name="T12" fmla="*/ 45 w 414"/>
                <a:gd name="T13" fmla="*/ 17 h 420"/>
                <a:gd name="T14" fmla="*/ 46 w 414"/>
                <a:gd name="T15" fmla="*/ 21 h 420"/>
                <a:gd name="T16" fmla="*/ 46 w 414"/>
                <a:gd name="T17" fmla="*/ 26 h 420"/>
                <a:gd name="T18" fmla="*/ 44 w 414"/>
                <a:gd name="T19" fmla="*/ 33 h 420"/>
                <a:gd name="T20" fmla="*/ 42 w 414"/>
                <a:gd name="T21" fmla="*/ 39 h 420"/>
                <a:gd name="T22" fmla="*/ 38 w 414"/>
                <a:gd name="T23" fmla="*/ 44 h 420"/>
                <a:gd name="T24" fmla="*/ 35 w 414"/>
                <a:gd name="T25" fmla="*/ 46 h 420"/>
                <a:gd name="T26" fmla="*/ 34 w 414"/>
                <a:gd name="T27" fmla="*/ 47 h 420"/>
                <a:gd name="T28" fmla="*/ 32 w 414"/>
                <a:gd name="T29" fmla="*/ 47 h 420"/>
                <a:gd name="T30" fmla="*/ 31 w 414"/>
                <a:gd name="T31" fmla="*/ 46 h 420"/>
                <a:gd name="T32" fmla="*/ 28 w 414"/>
                <a:gd name="T33" fmla="*/ 44 h 420"/>
                <a:gd name="T34" fmla="*/ 24 w 414"/>
                <a:gd name="T35" fmla="*/ 38 h 420"/>
                <a:gd name="T36" fmla="*/ 22 w 414"/>
                <a:gd name="T37" fmla="*/ 31 h 420"/>
                <a:gd name="T38" fmla="*/ 21 w 414"/>
                <a:gd name="T39" fmla="*/ 27 h 420"/>
                <a:gd name="T40" fmla="*/ 21 w 414"/>
                <a:gd name="T41" fmla="*/ 25 h 420"/>
                <a:gd name="T42" fmla="*/ 20 w 414"/>
                <a:gd name="T43" fmla="*/ 22 h 420"/>
                <a:gd name="T44" fmla="*/ 18 w 414"/>
                <a:gd name="T45" fmla="*/ 21 h 420"/>
                <a:gd name="T46" fmla="*/ 17 w 414"/>
                <a:gd name="T47" fmla="*/ 20 h 420"/>
                <a:gd name="T48" fmla="*/ 16 w 414"/>
                <a:gd name="T49" fmla="*/ 19 h 420"/>
                <a:gd name="T50" fmla="*/ 15 w 414"/>
                <a:gd name="T51" fmla="*/ 19 h 420"/>
                <a:gd name="T52" fmla="*/ 0 w 414"/>
                <a:gd name="T53" fmla="*/ 19 h 420"/>
                <a:gd name="T54" fmla="*/ 1 w 414"/>
                <a:gd name="T55" fmla="*/ 15 h 420"/>
                <a:gd name="T56" fmla="*/ 2 w 414"/>
                <a:gd name="T57" fmla="*/ 12 h 420"/>
                <a:gd name="T58" fmla="*/ 4 w 414"/>
                <a:gd name="T59" fmla="*/ 8 h 420"/>
                <a:gd name="T60" fmla="*/ 7 w 414"/>
                <a:gd name="T61" fmla="*/ 5 h 420"/>
                <a:gd name="T62" fmla="*/ 10 w 414"/>
                <a:gd name="T63" fmla="*/ 3 h 420"/>
                <a:gd name="T64" fmla="*/ 14 w 414"/>
                <a:gd name="T65" fmla="*/ 1 h 420"/>
                <a:gd name="T66" fmla="*/ 17 w 414"/>
                <a:gd name="T67" fmla="*/ 0 h 420"/>
                <a:gd name="T68" fmla="*/ 22 w 414"/>
                <a:gd name="T69" fmla="*/ 0 h 4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4"/>
                <a:gd name="T106" fmla="*/ 0 h 420"/>
                <a:gd name="T107" fmla="*/ 414 w 414"/>
                <a:gd name="T108" fmla="*/ 420 h 4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4" h="420">
                  <a:moveTo>
                    <a:pt x="194" y="0"/>
                  </a:moveTo>
                  <a:lnTo>
                    <a:pt x="215" y="1"/>
                  </a:lnTo>
                  <a:lnTo>
                    <a:pt x="235" y="4"/>
                  </a:lnTo>
                  <a:lnTo>
                    <a:pt x="256" y="9"/>
                  </a:lnTo>
                  <a:lnTo>
                    <a:pt x="275" y="17"/>
                  </a:lnTo>
                  <a:lnTo>
                    <a:pt x="294" y="25"/>
                  </a:lnTo>
                  <a:lnTo>
                    <a:pt x="312" y="36"/>
                  </a:lnTo>
                  <a:lnTo>
                    <a:pt x="328" y="48"/>
                  </a:lnTo>
                  <a:lnTo>
                    <a:pt x="345" y="62"/>
                  </a:lnTo>
                  <a:lnTo>
                    <a:pt x="359" y="77"/>
                  </a:lnTo>
                  <a:lnTo>
                    <a:pt x="372" y="94"/>
                  </a:lnTo>
                  <a:lnTo>
                    <a:pt x="384" y="111"/>
                  </a:lnTo>
                  <a:lnTo>
                    <a:pt x="394" y="130"/>
                  </a:lnTo>
                  <a:lnTo>
                    <a:pt x="402" y="149"/>
                  </a:lnTo>
                  <a:lnTo>
                    <a:pt x="408" y="168"/>
                  </a:lnTo>
                  <a:lnTo>
                    <a:pt x="412" y="188"/>
                  </a:lnTo>
                  <a:lnTo>
                    <a:pt x="414" y="208"/>
                  </a:lnTo>
                  <a:lnTo>
                    <a:pt x="413" y="237"/>
                  </a:lnTo>
                  <a:lnTo>
                    <a:pt x="408" y="268"/>
                  </a:lnTo>
                  <a:lnTo>
                    <a:pt x="400" y="298"/>
                  </a:lnTo>
                  <a:lnTo>
                    <a:pt x="389" y="326"/>
                  </a:lnTo>
                  <a:lnTo>
                    <a:pt x="375" y="354"/>
                  </a:lnTo>
                  <a:lnTo>
                    <a:pt x="359" y="377"/>
                  </a:lnTo>
                  <a:lnTo>
                    <a:pt x="341" y="398"/>
                  </a:lnTo>
                  <a:lnTo>
                    <a:pt x="322" y="412"/>
                  </a:lnTo>
                  <a:lnTo>
                    <a:pt x="315" y="416"/>
                  </a:lnTo>
                  <a:lnTo>
                    <a:pt x="309" y="418"/>
                  </a:lnTo>
                  <a:lnTo>
                    <a:pt x="303" y="419"/>
                  </a:lnTo>
                  <a:lnTo>
                    <a:pt x="297" y="420"/>
                  </a:lnTo>
                  <a:lnTo>
                    <a:pt x="290" y="420"/>
                  </a:lnTo>
                  <a:lnTo>
                    <a:pt x="284" y="419"/>
                  </a:lnTo>
                  <a:lnTo>
                    <a:pt x="278" y="417"/>
                  </a:lnTo>
                  <a:lnTo>
                    <a:pt x="272" y="414"/>
                  </a:lnTo>
                  <a:lnTo>
                    <a:pt x="249" y="395"/>
                  </a:lnTo>
                  <a:lnTo>
                    <a:pt x="230" y="369"/>
                  </a:lnTo>
                  <a:lnTo>
                    <a:pt x="215" y="339"/>
                  </a:lnTo>
                  <a:lnTo>
                    <a:pt x="206" y="310"/>
                  </a:lnTo>
                  <a:lnTo>
                    <a:pt x="199" y="281"/>
                  </a:lnTo>
                  <a:lnTo>
                    <a:pt x="194" y="257"/>
                  </a:lnTo>
                  <a:lnTo>
                    <a:pt x="191" y="241"/>
                  </a:lnTo>
                  <a:lnTo>
                    <a:pt x="191" y="235"/>
                  </a:lnTo>
                  <a:lnTo>
                    <a:pt x="189" y="223"/>
                  </a:lnTo>
                  <a:lnTo>
                    <a:pt x="186" y="211"/>
                  </a:lnTo>
                  <a:lnTo>
                    <a:pt x="180" y="200"/>
                  </a:lnTo>
                  <a:lnTo>
                    <a:pt x="171" y="191"/>
                  </a:lnTo>
                  <a:lnTo>
                    <a:pt x="166" y="187"/>
                  </a:lnTo>
                  <a:lnTo>
                    <a:pt x="161" y="183"/>
                  </a:lnTo>
                  <a:lnTo>
                    <a:pt x="156" y="180"/>
                  </a:lnTo>
                  <a:lnTo>
                    <a:pt x="150" y="177"/>
                  </a:lnTo>
                  <a:lnTo>
                    <a:pt x="145" y="175"/>
                  </a:lnTo>
                  <a:lnTo>
                    <a:pt x="139" y="174"/>
                  </a:lnTo>
                  <a:lnTo>
                    <a:pt x="133" y="173"/>
                  </a:lnTo>
                  <a:lnTo>
                    <a:pt x="127" y="173"/>
                  </a:lnTo>
                  <a:lnTo>
                    <a:pt x="0" y="173"/>
                  </a:lnTo>
                  <a:lnTo>
                    <a:pt x="3" y="155"/>
                  </a:lnTo>
                  <a:lnTo>
                    <a:pt x="7" y="137"/>
                  </a:lnTo>
                  <a:lnTo>
                    <a:pt x="13" y="120"/>
                  </a:lnTo>
                  <a:lnTo>
                    <a:pt x="21" y="104"/>
                  </a:lnTo>
                  <a:lnTo>
                    <a:pt x="30" y="89"/>
                  </a:lnTo>
                  <a:lnTo>
                    <a:pt x="40" y="75"/>
                  </a:lnTo>
                  <a:lnTo>
                    <a:pt x="51" y="62"/>
                  </a:lnTo>
                  <a:lnTo>
                    <a:pt x="63" y="49"/>
                  </a:lnTo>
                  <a:lnTo>
                    <a:pt x="77" y="38"/>
                  </a:lnTo>
                  <a:lnTo>
                    <a:pt x="92" y="29"/>
                  </a:lnTo>
                  <a:lnTo>
                    <a:pt x="107" y="20"/>
                  </a:lnTo>
                  <a:lnTo>
                    <a:pt x="122" y="13"/>
                  </a:lnTo>
                  <a:lnTo>
                    <a:pt x="139" y="7"/>
                  </a:lnTo>
                  <a:lnTo>
                    <a:pt x="157" y="4"/>
                  </a:lnTo>
                  <a:lnTo>
                    <a:pt x="175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4" name="Freeform 117"/>
            <p:cNvSpPr>
              <a:spLocks/>
            </p:cNvSpPr>
            <p:nvPr/>
          </p:nvSpPr>
          <p:spPr bwMode="auto">
            <a:xfrm>
              <a:off x="4865" y="1273"/>
              <a:ext cx="168" cy="116"/>
            </a:xfrm>
            <a:custGeom>
              <a:avLst/>
              <a:gdLst>
                <a:gd name="T0" fmla="*/ 0 w 506"/>
                <a:gd name="T1" fmla="*/ 20 h 348"/>
                <a:gd name="T2" fmla="*/ 0 w 506"/>
                <a:gd name="T3" fmla="*/ 19 h 348"/>
                <a:gd name="T4" fmla="*/ 1 w 506"/>
                <a:gd name="T5" fmla="*/ 18 h 348"/>
                <a:gd name="T6" fmla="*/ 3 w 506"/>
                <a:gd name="T7" fmla="*/ 15 h 348"/>
                <a:gd name="T8" fmla="*/ 5 w 506"/>
                <a:gd name="T9" fmla="*/ 13 h 348"/>
                <a:gd name="T10" fmla="*/ 7 w 506"/>
                <a:gd name="T11" fmla="*/ 10 h 348"/>
                <a:gd name="T12" fmla="*/ 11 w 506"/>
                <a:gd name="T13" fmla="*/ 7 h 348"/>
                <a:gd name="T14" fmla="*/ 14 w 506"/>
                <a:gd name="T15" fmla="*/ 3 h 348"/>
                <a:gd name="T16" fmla="*/ 18 w 506"/>
                <a:gd name="T17" fmla="*/ 0 h 348"/>
                <a:gd name="T18" fmla="*/ 33 w 506"/>
                <a:gd name="T19" fmla="*/ 0 h 348"/>
                <a:gd name="T20" fmla="*/ 34 w 506"/>
                <a:gd name="T21" fmla="*/ 0 h 348"/>
                <a:gd name="T22" fmla="*/ 35 w 506"/>
                <a:gd name="T23" fmla="*/ 0 h 348"/>
                <a:gd name="T24" fmla="*/ 35 w 506"/>
                <a:gd name="T25" fmla="*/ 1 h 348"/>
                <a:gd name="T26" fmla="*/ 36 w 506"/>
                <a:gd name="T27" fmla="*/ 1 h 348"/>
                <a:gd name="T28" fmla="*/ 36 w 506"/>
                <a:gd name="T29" fmla="*/ 1 h 348"/>
                <a:gd name="T30" fmla="*/ 37 w 506"/>
                <a:gd name="T31" fmla="*/ 2 h 348"/>
                <a:gd name="T32" fmla="*/ 37 w 506"/>
                <a:gd name="T33" fmla="*/ 3 h 348"/>
                <a:gd name="T34" fmla="*/ 37 w 506"/>
                <a:gd name="T35" fmla="*/ 3 h 348"/>
                <a:gd name="T36" fmla="*/ 37 w 506"/>
                <a:gd name="T37" fmla="*/ 4 h 348"/>
                <a:gd name="T38" fmla="*/ 37 w 506"/>
                <a:gd name="T39" fmla="*/ 6 h 348"/>
                <a:gd name="T40" fmla="*/ 38 w 506"/>
                <a:gd name="T41" fmla="*/ 9 h 348"/>
                <a:gd name="T42" fmla="*/ 39 w 506"/>
                <a:gd name="T43" fmla="*/ 13 h 348"/>
                <a:gd name="T44" fmla="*/ 40 w 506"/>
                <a:gd name="T45" fmla="*/ 17 h 348"/>
                <a:gd name="T46" fmla="*/ 42 w 506"/>
                <a:gd name="T47" fmla="*/ 20 h 348"/>
                <a:gd name="T48" fmla="*/ 44 w 506"/>
                <a:gd name="T49" fmla="*/ 24 h 348"/>
                <a:gd name="T50" fmla="*/ 47 w 506"/>
                <a:gd name="T51" fmla="*/ 26 h 348"/>
                <a:gd name="T52" fmla="*/ 48 w 506"/>
                <a:gd name="T53" fmla="*/ 27 h 348"/>
                <a:gd name="T54" fmla="*/ 49 w 506"/>
                <a:gd name="T55" fmla="*/ 27 h 348"/>
                <a:gd name="T56" fmla="*/ 50 w 506"/>
                <a:gd name="T57" fmla="*/ 27 h 348"/>
                <a:gd name="T58" fmla="*/ 51 w 506"/>
                <a:gd name="T59" fmla="*/ 27 h 348"/>
                <a:gd name="T60" fmla="*/ 52 w 506"/>
                <a:gd name="T61" fmla="*/ 27 h 348"/>
                <a:gd name="T62" fmla="*/ 53 w 506"/>
                <a:gd name="T63" fmla="*/ 27 h 348"/>
                <a:gd name="T64" fmla="*/ 54 w 506"/>
                <a:gd name="T65" fmla="*/ 27 h 348"/>
                <a:gd name="T66" fmla="*/ 55 w 506"/>
                <a:gd name="T67" fmla="*/ 27 h 348"/>
                <a:gd name="T68" fmla="*/ 56 w 506"/>
                <a:gd name="T69" fmla="*/ 36 h 348"/>
                <a:gd name="T70" fmla="*/ 25 w 506"/>
                <a:gd name="T71" fmla="*/ 39 h 348"/>
                <a:gd name="T72" fmla="*/ 23 w 506"/>
                <a:gd name="T73" fmla="*/ 24 h 348"/>
                <a:gd name="T74" fmla="*/ 22 w 506"/>
                <a:gd name="T75" fmla="*/ 24 h 348"/>
                <a:gd name="T76" fmla="*/ 22 w 506"/>
                <a:gd name="T77" fmla="*/ 24 h 348"/>
                <a:gd name="T78" fmla="*/ 21 w 506"/>
                <a:gd name="T79" fmla="*/ 24 h 348"/>
                <a:gd name="T80" fmla="*/ 20 w 506"/>
                <a:gd name="T81" fmla="*/ 24 h 348"/>
                <a:gd name="T82" fmla="*/ 19 w 506"/>
                <a:gd name="T83" fmla="*/ 24 h 348"/>
                <a:gd name="T84" fmla="*/ 18 w 506"/>
                <a:gd name="T85" fmla="*/ 24 h 348"/>
                <a:gd name="T86" fmla="*/ 17 w 506"/>
                <a:gd name="T87" fmla="*/ 24 h 348"/>
                <a:gd name="T88" fmla="*/ 15 w 506"/>
                <a:gd name="T89" fmla="*/ 24 h 348"/>
                <a:gd name="T90" fmla="*/ 13 w 506"/>
                <a:gd name="T91" fmla="*/ 24 h 348"/>
                <a:gd name="T92" fmla="*/ 12 w 506"/>
                <a:gd name="T93" fmla="*/ 23 h 348"/>
                <a:gd name="T94" fmla="*/ 10 w 506"/>
                <a:gd name="T95" fmla="*/ 23 h 348"/>
                <a:gd name="T96" fmla="*/ 8 w 506"/>
                <a:gd name="T97" fmla="*/ 23 h 348"/>
                <a:gd name="T98" fmla="*/ 6 w 506"/>
                <a:gd name="T99" fmla="*/ 22 h 348"/>
                <a:gd name="T100" fmla="*/ 5 w 506"/>
                <a:gd name="T101" fmla="*/ 22 h 348"/>
                <a:gd name="T102" fmla="*/ 3 w 506"/>
                <a:gd name="T103" fmla="*/ 22 h 348"/>
                <a:gd name="T104" fmla="*/ 1 w 506"/>
                <a:gd name="T105" fmla="*/ 21 h 348"/>
                <a:gd name="T106" fmla="*/ 0 w 506"/>
                <a:gd name="T107" fmla="*/ 20 h 348"/>
                <a:gd name="T108" fmla="*/ 0 w 506"/>
                <a:gd name="T109" fmla="*/ 20 h 348"/>
                <a:gd name="T110" fmla="*/ 0 w 506"/>
                <a:gd name="T111" fmla="*/ 20 h 348"/>
                <a:gd name="T112" fmla="*/ 0 w 506"/>
                <a:gd name="T113" fmla="*/ 20 h 348"/>
                <a:gd name="T114" fmla="*/ 0 w 506"/>
                <a:gd name="T115" fmla="*/ 20 h 3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06"/>
                <a:gd name="T175" fmla="*/ 0 h 348"/>
                <a:gd name="T176" fmla="*/ 506 w 506"/>
                <a:gd name="T177" fmla="*/ 348 h 3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06" h="348">
                  <a:moveTo>
                    <a:pt x="0" y="183"/>
                  </a:moveTo>
                  <a:lnTo>
                    <a:pt x="2" y="174"/>
                  </a:lnTo>
                  <a:lnTo>
                    <a:pt x="9" y="158"/>
                  </a:lnTo>
                  <a:lnTo>
                    <a:pt x="23" y="138"/>
                  </a:lnTo>
                  <a:lnTo>
                    <a:pt x="43" y="114"/>
                  </a:lnTo>
                  <a:lnTo>
                    <a:pt x="67" y="88"/>
                  </a:lnTo>
                  <a:lnTo>
                    <a:pt x="96" y="59"/>
                  </a:lnTo>
                  <a:lnTo>
                    <a:pt x="128" y="30"/>
                  </a:lnTo>
                  <a:lnTo>
                    <a:pt x="161" y="0"/>
                  </a:lnTo>
                  <a:lnTo>
                    <a:pt x="301" y="0"/>
                  </a:lnTo>
                  <a:lnTo>
                    <a:pt x="307" y="1"/>
                  </a:lnTo>
                  <a:lnTo>
                    <a:pt x="313" y="2"/>
                  </a:lnTo>
                  <a:lnTo>
                    <a:pt x="318" y="5"/>
                  </a:lnTo>
                  <a:lnTo>
                    <a:pt x="323" y="8"/>
                  </a:lnTo>
                  <a:lnTo>
                    <a:pt x="326" y="13"/>
                  </a:lnTo>
                  <a:lnTo>
                    <a:pt x="330" y="18"/>
                  </a:lnTo>
                  <a:lnTo>
                    <a:pt x="331" y="24"/>
                  </a:lnTo>
                  <a:lnTo>
                    <a:pt x="332" y="30"/>
                  </a:lnTo>
                  <a:lnTo>
                    <a:pt x="334" y="38"/>
                  </a:lnTo>
                  <a:lnTo>
                    <a:pt x="336" y="58"/>
                  </a:lnTo>
                  <a:lnTo>
                    <a:pt x="341" y="84"/>
                  </a:lnTo>
                  <a:lnTo>
                    <a:pt x="349" y="117"/>
                  </a:lnTo>
                  <a:lnTo>
                    <a:pt x="361" y="150"/>
                  </a:lnTo>
                  <a:lnTo>
                    <a:pt x="379" y="183"/>
                  </a:lnTo>
                  <a:lnTo>
                    <a:pt x="401" y="213"/>
                  </a:lnTo>
                  <a:lnTo>
                    <a:pt x="431" y="236"/>
                  </a:lnTo>
                  <a:lnTo>
                    <a:pt x="439" y="239"/>
                  </a:lnTo>
                  <a:lnTo>
                    <a:pt x="448" y="243"/>
                  </a:lnTo>
                  <a:lnTo>
                    <a:pt x="455" y="245"/>
                  </a:lnTo>
                  <a:lnTo>
                    <a:pt x="463" y="246"/>
                  </a:lnTo>
                  <a:lnTo>
                    <a:pt x="472" y="246"/>
                  </a:lnTo>
                  <a:lnTo>
                    <a:pt x="480" y="246"/>
                  </a:lnTo>
                  <a:lnTo>
                    <a:pt x="488" y="244"/>
                  </a:lnTo>
                  <a:lnTo>
                    <a:pt x="497" y="242"/>
                  </a:lnTo>
                  <a:lnTo>
                    <a:pt x="506" y="326"/>
                  </a:lnTo>
                  <a:lnTo>
                    <a:pt x="228" y="348"/>
                  </a:lnTo>
                  <a:lnTo>
                    <a:pt x="212" y="218"/>
                  </a:lnTo>
                  <a:lnTo>
                    <a:pt x="198" y="218"/>
                  </a:lnTo>
                  <a:lnTo>
                    <a:pt x="197" y="218"/>
                  </a:lnTo>
                  <a:lnTo>
                    <a:pt x="192" y="218"/>
                  </a:lnTo>
                  <a:lnTo>
                    <a:pt x="185" y="217"/>
                  </a:lnTo>
                  <a:lnTo>
                    <a:pt x="175" y="217"/>
                  </a:lnTo>
                  <a:lnTo>
                    <a:pt x="163" y="215"/>
                  </a:lnTo>
                  <a:lnTo>
                    <a:pt x="150" y="214"/>
                  </a:lnTo>
                  <a:lnTo>
                    <a:pt x="136" y="213"/>
                  </a:lnTo>
                  <a:lnTo>
                    <a:pt x="121" y="212"/>
                  </a:lnTo>
                  <a:lnTo>
                    <a:pt x="105" y="209"/>
                  </a:lnTo>
                  <a:lnTo>
                    <a:pt x="88" y="207"/>
                  </a:lnTo>
                  <a:lnTo>
                    <a:pt x="72" y="205"/>
                  </a:lnTo>
                  <a:lnTo>
                    <a:pt x="56" y="201"/>
                  </a:lnTo>
                  <a:lnTo>
                    <a:pt x="41" y="197"/>
                  </a:lnTo>
                  <a:lnTo>
                    <a:pt x="27" y="194"/>
                  </a:lnTo>
                  <a:lnTo>
                    <a:pt x="13" y="189"/>
                  </a:lnTo>
                  <a:lnTo>
                    <a:pt x="2" y="184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5" name="Freeform 118"/>
            <p:cNvSpPr>
              <a:spLocks/>
            </p:cNvSpPr>
            <p:nvPr/>
          </p:nvSpPr>
          <p:spPr bwMode="auto">
            <a:xfrm>
              <a:off x="4905" y="1404"/>
              <a:ext cx="37" cy="17"/>
            </a:xfrm>
            <a:custGeom>
              <a:avLst/>
              <a:gdLst>
                <a:gd name="T0" fmla="*/ 6 w 109"/>
                <a:gd name="T1" fmla="*/ 0 h 50"/>
                <a:gd name="T2" fmla="*/ 7 w 109"/>
                <a:gd name="T3" fmla="*/ 0 h 50"/>
                <a:gd name="T4" fmla="*/ 7 w 109"/>
                <a:gd name="T5" fmla="*/ 0 h 50"/>
                <a:gd name="T6" fmla="*/ 8 w 109"/>
                <a:gd name="T7" fmla="*/ 0 h 50"/>
                <a:gd name="T8" fmla="*/ 8 w 109"/>
                <a:gd name="T9" fmla="*/ 1 h 50"/>
                <a:gd name="T10" fmla="*/ 8 w 109"/>
                <a:gd name="T11" fmla="*/ 1 h 50"/>
                <a:gd name="T12" fmla="*/ 9 w 109"/>
                <a:gd name="T13" fmla="*/ 1 h 50"/>
                <a:gd name="T14" fmla="*/ 10 w 109"/>
                <a:gd name="T15" fmla="*/ 2 h 50"/>
                <a:gd name="T16" fmla="*/ 11 w 109"/>
                <a:gd name="T17" fmla="*/ 3 h 50"/>
                <a:gd name="T18" fmla="*/ 12 w 109"/>
                <a:gd name="T19" fmla="*/ 4 h 50"/>
                <a:gd name="T20" fmla="*/ 13 w 109"/>
                <a:gd name="T21" fmla="*/ 6 h 50"/>
                <a:gd name="T22" fmla="*/ 11 w 109"/>
                <a:gd name="T23" fmla="*/ 6 h 50"/>
                <a:gd name="T24" fmla="*/ 9 w 109"/>
                <a:gd name="T25" fmla="*/ 5 h 50"/>
                <a:gd name="T26" fmla="*/ 7 w 109"/>
                <a:gd name="T27" fmla="*/ 5 h 50"/>
                <a:gd name="T28" fmla="*/ 6 w 109"/>
                <a:gd name="T29" fmla="*/ 5 h 50"/>
                <a:gd name="T30" fmla="*/ 4 w 109"/>
                <a:gd name="T31" fmla="*/ 5 h 50"/>
                <a:gd name="T32" fmla="*/ 3 w 109"/>
                <a:gd name="T33" fmla="*/ 4 h 50"/>
                <a:gd name="T34" fmla="*/ 1 w 109"/>
                <a:gd name="T35" fmla="*/ 4 h 50"/>
                <a:gd name="T36" fmla="*/ 0 w 109"/>
                <a:gd name="T37" fmla="*/ 4 h 50"/>
                <a:gd name="T38" fmla="*/ 4 w 109"/>
                <a:gd name="T39" fmla="*/ 3 h 50"/>
                <a:gd name="T40" fmla="*/ 4 w 109"/>
                <a:gd name="T41" fmla="*/ 1 h 50"/>
                <a:gd name="T42" fmla="*/ 4 w 109"/>
                <a:gd name="T43" fmla="*/ 1 h 50"/>
                <a:gd name="T44" fmla="*/ 4 w 109"/>
                <a:gd name="T45" fmla="*/ 1 h 50"/>
                <a:gd name="T46" fmla="*/ 5 w 109"/>
                <a:gd name="T47" fmla="*/ 0 h 50"/>
                <a:gd name="T48" fmla="*/ 6 w 109"/>
                <a:gd name="T49" fmla="*/ 0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50"/>
                <a:gd name="T77" fmla="*/ 109 w 109"/>
                <a:gd name="T78" fmla="*/ 50 h 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50">
                  <a:moveTo>
                    <a:pt x="54" y="0"/>
                  </a:moveTo>
                  <a:lnTo>
                    <a:pt x="58" y="0"/>
                  </a:lnTo>
                  <a:lnTo>
                    <a:pt x="63" y="1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75" y="11"/>
                  </a:lnTo>
                  <a:lnTo>
                    <a:pt x="78" y="12"/>
                  </a:lnTo>
                  <a:lnTo>
                    <a:pt x="87" y="20"/>
                  </a:lnTo>
                  <a:lnTo>
                    <a:pt x="94" y="29"/>
                  </a:lnTo>
                  <a:lnTo>
                    <a:pt x="102" y="39"/>
                  </a:lnTo>
                  <a:lnTo>
                    <a:pt x="109" y="50"/>
                  </a:lnTo>
                  <a:lnTo>
                    <a:pt x="95" y="49"/>
                  </a:lnTo>
                  <a:lnTo>
                    <a:pt x="81" y="48"/>
                  </a:lnTo>
                  <a:lnTo>
                    <a:pt x="66" y="45"/>
                  </a:lnTo>
                  <a:lnTo>
                    <a:pt x="52" y="44"/>
                  </a:lnTo>
                  <a:lnTo>
                    <a:pt x="39" y="42"/>
                  </a:lnTo>
                  <a:lnTo>
                    <a:pt x="26" y="39"/>
                  </a:lnTo>
                  <a:lnTo>
                    <a:pt x="13" y="37"/>
                  </a:lnTo>
                  <a:lnTo>
                    <a:pt x="0" y="35"/>
                  </a:lnTo>
                  <a:lnTo>
                    <a:pt x="34" y="23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8" y="7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6" name="Freeform 119"/>
            <p:cNvSpPr>
              <a:spLocks/>
            </p:cNvSpPr>
            <p:nvPr/>
          </p:nvSpPr>
          <p:spPr bwMode="auto">
            <a:xfrm>
              <a:off x="4878" y="1371"/>
              <a:ext cx="29" cy="35"/>
            </a:xfrm>
            <a:custGeom>
              <a:avLst/>
              <a:gdLst>
                <a:gd name="T0" fmla="*/ 1 w 86"/>
                <a:gd name="T1" fmla="*/ 0 h 106"/>
                <a:gd name="T2" fmla="*/ 1 w 86"/>
                <a:gd name="T3" fmla="*/ 0 h 106"/>
                <a:gd name="T4" fmla="*/ 1 w 86"/>
                <a:gd name="T5" fmla="*/ 0 h 106"/>
                <a:gd name="T6" fmla="*/ 2 w 86"/>
                <a:gd name="T7" fmla="*/ 0 h 106"/>
                <a:gd name="T8" fmla="*/ 2 w 86"/>
                <a:gd name="T9" fmla="*/ 0 h 106"/>
                <a:gd name="T10" fmla="*/ 10 w 86"/>
                <a:gd name="T11" fmla="*/ 10 h 106"/>
                <a:gd name="T12" fmla="*/ 9 w 86"/>
                <a:gd name="T13" fmla="*/ 10 h 106"/>
                <a:gd name="T14" fmla="*/ 9 w 86"/>
                <a:gd name="T15" fmla="*/ 11 h 106"/>
                <a:gd name="T16" fmla="*/ 9 w 86"/>
                <a:gd name="T17" fmla="*/ 11 h 106"/>
                <a:gd name="T18" fmla="*/ 9 w 86"/>
                <a:gd name="T19" fmla="*/ 11 h 106"/>
                <a:gd name="T20" fmla="*/ 7 w 86"/>
                <a:gd name="T21" fmla="*/ 12 h 106"/>
                <a:gd name="T22" fmla="*/ 0 w 86"/>
                <a:gd name="T23" fmla="*/ 2 h 106"/>
                <a:gd name="T24" fmla="*/ 0 w 86"/>
                <a:gd name="T25" fmla="*/ 2 h 106"/>
                <a:gd name="T26" fmla="*/ 0 w 86"/>
                <a:gd name="T27" fmla="*/ 1 h 106"/>
                <a:gd name="T28" fmla="*/ 0 w 86"/>
                <a:gd name="T29" fmla="*/ 1 h 106"/>
                <a:gd name="T30" fmla="*/ 1 w 86"/>
                <a:gd name="T31" fmla="*/ 0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06"/>
                <a:gd name="T50" fmla="*/ 86 w 86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06">
                  <a:moveTo>
                    <a:pt x="5" y="4"/>
                  </a:move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2"/>
                  </a:lnTo>
                  <a:lnTo>
                    <a:pt x="86" y="93"/>
                  </a:lnTo>
                  <a:lnTo>
                    <a:pt x="84" y="94"/>
                  </a:lnTo>
                  <a:lnTo>
                    <a:pt x="83" y="96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66" y="106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7" name="Freeform 120"/>
            <p:cNvSpPr>
              <a:spLocks/>
            </p:cNvSpPr>
            <p:nvPr/>
          </p:nvSpPr>
          <p:spPr bwMode="auto">
            <a:xfrm>
              <a:off x="4617" y="1382"/>
              <a:ext cx="226" cy="62"/>
            </a:xfrm>
            <a:custGeom>
              <a:avLst/>
              <a:gdLst>
                <a:gd name="T0" fmla="*/ 75 w 678"/>
                <a:gd name="T1" fmla="*/ 2 h 188"/>
                <a:gd name="T2" fmla="*/ 69 w 678"/>
                <a:gd name="T3" fmla="*/ 3 h 188"/>
                <a:gd name="T4" fmla="*/ 64 w 678"/>
                <a:gd name="T5" fmla="*/ 4 h 188"/>
                <a:gd name="T6" fmla="*/ 58 w 678"/>
                <a:gd name="T7" fmla="*/ 4 h 188"/>
                <a:gd name="T8" fmla="*/ 52 w 678"/>
                <a:gd name="T9" fmla="*/ 5 h 188"/>
                <a:gd name="T10" fmla="*/ 47 w 678"/>
                <a:gd name="T11" fmla="*/ 6 h 188"/>
                <a:gd name="T12" fmla="*/ 42 w 678"/>
                <a:gd name="T13" fmla="*/ 7 h 188"/>
                <a:gd name="T14" fmla="*/ 37 w 678"/>
                <a:gd name="T15" fmla="*/ 8 h 188"/>
                <a:gd name="T16" fmla="*/ 32 w 678"/>
                <a:gd name="T17" fmla="*/ 9 h 188"/>
                <a:gd name="T18" fmla="*/ 27 w 678"/>
                <a:gd name="T19" fmla="*/ 11 h 188"/>
                <a:gd name="T20" fmla="*/ 23 w 678"/>
                <a:gd name="T21" fmla="*/ 12 h 188"/>
                <a:gd name="T22" fmla="*/ 19 w 678"/>
                <a:gd name="T23" fmla="*/ 13 h 188"/>
                <a:gd name="T24" fmla="*/ 15 w 678"/>
                <a:gd name="T25" fmla="*/ 15 h 188"/>
                <a:gd name="T26" fmla="*/ 11 w 678"/>
                <a:gd name="T27" fmla="*/ 16 h 188"/>
                <a:gd name="T28" fmla="*/ 7 w 678"/>
                <a:gd name="T29" fmla="*/ 17 h 188"/>
                <a:gd name="T30" fmla="*/ 3 w 678"/>
                <a:gd name="T31" fmla="*/ 19 h 188"/>
                <a:gd name="T32" fmla="*/ 0 w 678"/>
                <a:gd name="T33" fmla="*/ 20 h 188"/>
                <a:gd name="T34" fmla="*/ 3 w 678"/>
                <a:gd name="T35" fmla="*/ 19 h 188"/>
                <a:gd name="T36" fmla="*/ 7 w 678"/>
                <a:gd name="T37" fmla="*/ 17 h 188"/>
                <a:gd name="T38" fmla="*/ 10 w 678"/>
                <a:gd name="T39" fmla="*/ 15 h 188"/>
                <a:gd name="T40" fmla="*/ 14 w 678"/>
                <a:gd name="T41" fmla="*/ 14 h 188"/>
                <a:gd name="T42" fmla="*/ 18 w 678"/>
                <a:gd name="T43" fmla="*/ 12 h 188"/>
                <a:gd name="T44" fmla="*/ 23 w 678"/>
                <a:gd name="T45" fmla="*/ 11 h 188"/>
                <a:gd name="T46" fmla="*/ 27 w 678"/>
                <a:gd name="T47" fmla="*/ 9 h 188"/>
                <a:gd name="T48" fmla="*/ 32 w 678"/>
                <a:gd name="T49" fmla="*/ 8 h 188"/>
                <a:gd name="T50" fmla="*/ 37 w 678"/>
                <a:gd name="T51" fmla="*/ 7 h 188"/>
                <a:gd name="T52" fmla="*/ 42 w 678"/>
                <a:gd name="T53" fmla="*/ 5 h 188"/>
                <a:gd name="T54" fmla="*/ 47 w 678"/>
                <a:gd name="T55" fmla="*/ 4 h 188"/>
                <a:gd name="T56" fmla="*/ 52 w 678"/>
                <a:gd name="T57" fmla="*/ 3 h 188"/>
                <a:gd name="T58" fmla="*/ 58 w 678"/>
                <a:gd name="T59" fmla="*/ 2 h 188"/>
                <a:gd name="T60" fmla="*/ 64 w 678"/>
                <a:gd name="T61" fmla="*/ 1 h 188"/>
                <a:gd name="T62" fmla="*/ 69 w 678"/>
                <a:gd name="T63" fmla="*/ 1 h 188"/>
                <a:gd name="T64" fmla="*/ 75 w 678"/>
                <a:gd name="T65" fmla="*/ 0 h 188"/>
                <a:gd name="T66" fmla="*/ 75 w 678"/>
                <a:gd name="T67" fmla="*/ 1 h 188"/>
                <a:gd name="T68" fmla="*/ 75 w 678"/>
                <a:gd name="T69" fmla="*/ 1 h 188"/>
                <a:gd name="T70" fmla="*/ 75 w 678"/>
                <a:gd name="T71" fmla="*/ 2 h 188"/>
                <a:gd name="T72" fmla="*/ 75 w 678"/>
                <a:gd name="T73" fmla="*/ 2 h 1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8"/>
                <a:gd name="T112" fmla="*/ 0 h 188"/>
                <a:gd name="T113" fmla="*/ 678 w 678"/>
                <a:gd name="T114" fmla="*/ 188 h 1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8" h="188">
                  <a:moveTo>
                    <a:pt x="678" y="19"/>
                  </a:moveTo>
                  <a:lnTo>
                    <a:pt x="624" y="25"/>
                  </a:lnTo>
                  <a:lnTo>
                    <a:pt x="572" y="32"/>
                  </a:lnTo>
                  <a:lnTo>
                    <a:pt x="522" y="40"/>
                  </a:lnTo>
                  <a:lnTo>
                    <a:pt x="472" y="48"/>
                  </a:lnTo>
                  <a:lnTo>
                    <a:pt x="425" y="56"/>
                  </a:lnTo>
                  <a:lnTo>
                    <a:pt x="378" y="66"/>
                  </a:lnTo>
                  <a:lnTo>
                    <a:pt x="333" y="75"/>
                  </a:lnTo>
                  <a:lnTo>
                    <a:pt x="289" y="86"/>
                  </a:lnTo>
                  <a:lnTo>
                    <a:pt x="247" y="97"/>
                  </a:lnTo>
                  <a:lnTo>
                    <a:pt x="207" y="107"/>
                  </a:lnTo>
                  <a:lnTo>
                    <a:pt x="169" y="121"/>
                  </a:lnTo>
                  <a:lnTo>
                    <a:pt x="131" y="133"/>
                  </a:lnTo>
                  <a:lnTo>
                    <a:pt x="96" y="146"/>
                  </a:lnTo>
                  <a:lnTo>
                    <a:pt x="62" y="160"/>
                  </a:lnTo>
                  <a:lnTo>
                    <a:pt x="30" y="174"/>
                  </a:lnTo>
                  <a:lnTo>
                    <a:pt x="0" y="188"/>
                  </a:lnTo>
                  <a:lnTo>
                    <a:pt x="30" y="172"/>
                  </a:lnTo>
                  <a:lnTo>
                    <a:pt x="60" y="155"/>
                  </a:lnTo>
                  <a:lnTo>
                    <a:pt x="94" y="140"/>
                  </a:lnTo>
                  <a:lnTo>
                    <a:pt x="129" y="125"/>
                  </a:lnTo>
                  <a:lnTo>
                    <a:pt x="166" y="111"/>
                  </a:lnTo>
                  <a:lnTo>
                    <a:pt x="204" y="97"/>
                  </a:lnTo>
                  <a:lnTo>
                    <a:pt x="245" y="85"/>
                  </a:lnTo>
                  <a:lnTo>
                    <a:pt x="288" y="72"/>
                  </a:lnTo>
                  <a:lnTo>
                    <a:pt x="332" y="61"/>
                  </a:lnTo>
                  <a:lnTo>
                    <a:pt x="377" y="49"/>
                  </a:lnTo>
                  <a:lnTo>
                    <a:pt x="423" y="40"/>
                  </a:lnTo>
                  <a:lnTo>
                    <a:pt x="471" y="30"/>
                  </a:lnTo>
                  <a:lnTo>
                    <a:pt x="521" y="22"/>
                  </a:lnTo>
                  <a:lnTo>
                    <a:pt x="572" y="13"/>
                  </a:lnTo>
                  <a:lnTo>
                    <a:pt x="623" y="6"/>
                  </a:lnTo>
                  <a:lnTo>
                    <a:pt x="677" y="0"/>
                  </a:lnTo>
                  <a:lnTo>
                    <a:pt x="677" y="5"/>
                  </a:lnTo>
                  <a:lnTo>
                    <a:pt x="677" y="10"/>
                  </a:lnTo>
                  <a:lnTo>
                    <a:pt x="677" y="15"/>
                  </a:lnTo>
                  <a:lnTo>
                    <a:pt x="67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8" name="Freeform 121"/>
            <p:cNvSpPr>
              <a:spLocks/>
            </p:cNvSpPr>
            <p:nvPr/>
          </p:nvSpPr>
          <p:spPr bwMode="auto">
            <a:xfrm>
              <a:off x="4647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9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60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3" y="641"/>
                  </a:lnTo>
                  <a:lnTo>
                    <a:pt x="306" y="640"/>
                  </a:lnTo>
                  <a:lnTo>
                    <a:pt x="291" y="637"/>
                  </a:lnTo>
                  <a:lnTo>
                    <a:pt x="275" y="635"/>
                  </a:lnTo>
                  <a:lnTo>
                    <a:pt x="260" y="632"/>
                  </a:lnTo>
                  <a:lnTo>
                    <a:pt x="244" y="627"/>
                  </a:lnTo>
                  <a:lnTo>
                    <a:pt x="229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5" y="603"/>
                  </a:lnTo>
                  <a:lnTo>
                    <a:pt x="172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5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10" y="384"/>
                  </a:lnTo>
                  <a:lnTo>
                    <a:pt x="4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3" y="258"/>
                  </a:lnTo>
                  <a:lnTo>
                    <a:pt x="9" y="228"/>
                  </a:lnTo>
                  <a:lnTo>
                    <a:pt x="18" y="198"/>
                  </a:lnTo>
                  <a:lnTo>
                    <a:pt x="29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4" y="73"/>
                  </a:lnTo>
                  <a:lnTo>
                    <a:pt x="116" y="63"/>
                  </a:lnTo>
                  <a:lnTo>
                    <a:pt x="127" y="54"/>
                  </a:lnTo>
                  <a:lnTo>
                    <a:pt x="141" y="46"/>
                  </a:lnTo>
                  <a:lnTo>
                    <a:pt x="154" y="38"/>
                  </a:lnTo>
                  <a:lnTo>
                    <a:pt x="167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10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5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2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3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1" y="258"/>
                  </a:lnTo>
                  <a:lnTo>
                    <a:pt x="637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7" y="385"/>
                  </a:lnTo>
                  <a:lnTo>
                    <a:pt x="631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7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1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599" name="Freeform 122"/>
            <p:cNvSpPr>
              <a:spLocks/>
            </p:cNvSpPr>
            <p:nvPr/>
          </p:nvSpPr>
          <p:spPr bwMode="auto">
            <a:xfrm>
              <a:off x="5079" y="1469"/>
              <a:ext cx="213" cy="214"/>
            </a:xfrm>
            <a:custGeom>
              <a:avLst/>
              <a:gdLst>
                <a:gd name="T0" fmla="*/ 36 w 640"/>
                <a:gd name="T1" fmla="*/ 71 h 641"/>
                <a:gd name="T2" fmla="*/ 32 w 640"/>
                <a:gd name="T3" fmla="*/ 71 h 641"/>
                <a:gd name="T4" fmla="*/ 29 w 640"/>
                <a:gd name="T5" fmla="*/ 70 h 641"/>
                <a:gd name="T6" fmla="*/ 25 w 640"/>
                <a:gd name="T7" fmla="*/ 69 h 641"/>
                <a:gd name="T8" fmla="*/ 22 w 640"/>
                <a:gd name="T9" fmla="*/ 68 h 641"/>
                <a:gd name="T10" fmla="*/ 19 w 640"/>
                <a:gd name="T11" fmla="*/ 66 h 641"/>
                <a:gd name="T12" fmla="*/ 16 w 640"/>
                <a:gd name="T13" fmla="*/ 64 h 641"/>
                <a:gd name="T14" fmla="*/ 13 w 640"/>
                <a:gd name="T15" fmla="*/ 62 h 641"/>
                <a:gd name="T16" fmla="*/ 9 w 640"/>
                <a:gd name="T17" fmla="*/ 58 h 641"/>
                <a:gd name="T18" fmla="*/ 5 w 640"/>
                <a:gd name="T19" fmla="*/ 52 h 641"/>
                <a:gd name="T20" fmla="*/ 2 w 640"/>
                <a:gd name="T21" fmla="*/ 46 h 641"/>
                <a:gd name="T22" fmla="*/ 0 w 640"/>
                <a:gd name="T23" fmla="*/ 39 h 641"/>
                <a:gd name="T24" fmla="*/ 0 w 640"/>
                <a:gd name="T25" fmla="*/ 32 h 641"/>
                <a:gd name="T26" fmla="*/ 1 w 640"/>
                <a:gd name="T27" fmla="*/ 25 h 641"/>
                <a:gd name="T28" fmla="*/ 3 w 640"/>
                <a:gd name="T29" fmla="*/ 19 h 641"/>
                <a:gd name="T30" fmla="*/ 7 w 640"/>
                <a:gd name="T31" fmla="*/ 13 h 641"/>
                <a:gd name="T32" fmla="*/ 10 w 640"/>
                <a:gd name="T33" fmla="*/ 9 h 641"/>
                <a:gd name="T34" fmla="*/ 13 w 640"/>
                <a:gd name="T35" fmla="*/ 7 h 641"/>
                <a:gd name="T36" fmla="*/ 16 w 640"/>
                <a:gd name="T37" fmla="*/ 5 h 641"/>
                <a:gd name="T38" fmla="*/ 18 w 640"/>
                <a:gd name="T39" fmla="*/ 3 h 641"/>
                <a:gd name="T40" fmla="*/ 22 w 640"/>
                <a:gd name="T41" fmla="*/ 2 h 641"/>
                <a:gd name="T42" fmla="*/ 25 w 640"/>
                <a:gd name="T43" fmla="*/ 1 h 641"/>
                <a:gd name="T44" fmla="*/ 28 w 640"/>
                <a:gd name="T45" fmla="*/ 0 h 641"/>
                <a:gd name="T46" fmla="*/ 32 w 640"/>
                <a:gd name="T47" fmla="*/ 0 h 641"/>
                <a:gd name="T48" fmla="*/ 35 w 640"/>
                <a:gd name="T49" fmla="*/ 0 h 641"/>
                <a:gd name="T50" fmla="*/ 39 w 640"/>
                <a:gd name="T51" fmla="*/ 0 h 641"/>
                <a:gd name="T52" fmla="*/ 42 w 640"/>
                <a:gd name="T53" fmla="*/ 1 h 641"/>
                <a:gd name="T54" fmla="*/ 46 w 640"/>
                <a:gd name="T55" fmla="*/ 2 h 641"/>
                <a:gd name="T56" fmla="*/ 49 w 640"/>
                <a:gd name="T57" fmla="*/ 3 h 641"/>
                <a:gd name="T58" fmla="*/ 52 w 640"/>
                <a:gd name="T59" fmla="*/ 5 h 641"/>
                <a:gd name="T60" fmla="*/ 55 w 640"/>
                <a:gd name="T61" fmla="*/ 7 h 641"/>
                <a:gd name="T62" fmla="*/ 58 w 640"/>
                <a:gd name="T63" fmla="*/ 9 h 641"/>
                <a:gd name="T64" fmla="*/ 62 w 640"/>
                <a:gd name="T65" fmla="*/ 13 h 641"/>
                <a:gd name="T66" fmla="*/ 66 w 640"/>
                <a:gd name="T67" fmla="*/ 19 h 641"/>
                <a:gd name="T68" fmla="*/ 69 w 640"/>
                <a:gd name="T69" fmla="*/ 25 h 641"/>
                <a:gd name="T70" fmla="*/ 71 w 640"/>
                <a:gd name="T71" fmla="*/ 32 h 641"/>
                <a:gd name="T72" fmla="*/ 71 w 640"/>
                <a:gd name="T73" fmla="*/ 39 h 641"/>
                <a:gd name="T74" fmla="*/ 70 w 640"/>
                <a:gd name="T75" fmla="*/ 46 h 641"/>
                <a:gd name="T76" fmla="*/ 68 w 640"/>
                <a:gd name="T77" fmla="*/ 53 h 641"/>
                <a:gd name="T78" fmla="*/ 64 w 640"/>
                <a:gd name="T79" fmla="*/ 58 h 641"/>
                <a:gd name="T80" fmla="*/ 59 w 640"/>
                <a:gd name="T81" fmla="*/ 63 h 641"/>
                <a:gd name="T82" fmla="*/ 54 w 640"/>
                <a:gd name="T83" fmla="*/ 67 h 641"/>
                <a:gd name="T84" fmla="*/ 48 w 640"/>
                <a:gd name="T85" fmla="*/ 70 h 641"/>
                <a:gd name="T86" fmla="*/ 41 w 640"/>
                <a:gd name="T87" fmla="*/ 71 h 6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40"/>
                <a:gd name="T133" fmla="*/ 0 h 641"/>
                <a:gd name="T134" fmla="*/ 640 w 640"/>
                <a:gd name="T135" fmla="*/ 641 h 64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40" h="641">
                  <a:moveTo>
                    <a:pt x="338" y="641"/>
                  </a:moveTo>
                  <a:lnTo>
                    <a:pt x="322" y="641"/>
                  </a:lnTo>
                  <a:lnTo>
                    <a:pt x="306" y="640"/>
                  </a:lnTo>
                  <a:lnTo>
                    <a:pt x="290" y="637"/>
                  </a:lnTo>
                  <a:lnTo>
                    <a:pt x="275" y="635"/>
                  </a:lnTo>
                  <a:lnTo>
                    <a:pt x="259" y="632"/>
                  </a:lnTo>
                  <a:lnTo>
                    <a:pt x="244" y="627"/>
                  </a:lnTo>
                  <a:lnTo>
                    <a:pt x="228" y="622"/>
                  </a:lnTo>
                  <a:lnTo>
                    <a:pt x="214" y="617"/>
                  </a:lnTo>
                  <a:lnTo>
                    <a:pt x="199" y="610"/>
                  </a:lnTo>
                  <a:lnTo>
                    <a:pt x="184" y="603"/>
                  </a:lnTo>
                  <a:lnTo>
                    <a:pt x="171" y="596"/>
                  </a:lnTo>
                  <a:lnTo>
                    <a:pt x="157" y="587"/>
                  </a:lnTo>
                  <a:lnTo>
                    <a:pt x="144" y="578"/>
                  </a:lnTo>
                  <a:lnTo>
                    <a:pt x="131" y="568"/>
                  </a:lnTo>
                  <a:lnTo>
                    <a:pt x="118" y="558"/>
                  </a:lnTo>
                  <a:lnTo>
                    <a:pt x="106" y="547"/>
                  </a:lnTo>
                  <a:lnTo>
                    <a:pt x="83" y="523"/>
                  </a:lnTo>
                  <a:lnTo>
                    <a:pt x="63" y="498"/>
                  </a:lnTo>
                  <a:lnTo>
                    <a:pt x="46" y="471"/>
                  </a:lnTo>
                  <a:lnTo>
                    <a:pt x="31" y="443"/>
                  </a:lnTo>
                  <a:lnTo>
                    <a:pt x="19" y="414"/>
                  </a:lnTo>
                  <a:lnTo>
                    <a:pt x="9" y="384"/>
                  </a:lnTo>
                  <a:lnTo>
                    <a:pt x="3" y="353"/>
                  </a:lnTo>
                  <a:lnTo>
                    <a:pt x="0" y="321"/>
                  </a:lnTo>
                  <a:lnTo>
                    <a:pt x="0" y="289"/>
                  </a:lnTo>
                  <a:lnTo>
                    <a:pt x="2" y="258"/>
                  </a:lnTo>
                  <a:lnTo>
                    <a:pt x="8" y="228"/>
                  </a:lnTo>
                  <a:lnTo>
                    <a:pt x="18" y="198"/>
                  </a:lnTo>
                  <a:lnTo>
                    <a:pt x="28" y="171"/>
                  </a:lnTo>
                  <a:lnTo>
                    <a:pt x="44" y="143"/>
                  </a:lnTo>
                  <a:lnTo>
                    <a:pt x="61" y="118"/>
                  </a:lnTo>
                  <a:lnTo>
                    <a:pt x="81" y="94"/>
                  </a:lnTo>
                  <a:lnTo>
                    <a:pt x="92" y="84"/>
                  </a:lnTo>
                  <a:lnTo>
                    <a:pt x="103" y="73"/>
                  </a:lnTo>
                  <a:lnTo>
                    <a:pt x="115" y="63"/>
                  </a:lnTo>
                  <a:lnTo>
                    <a:pt x="127" y="54"/>
                  </a:lnTo>
                  <a:lnTo>
                    <a:pt x="140" y="46"/>
                  </a:lnTo>
                  <a:lnTo>
                    <a:pt x="153" y="38"/>
                  </a:lnTo>
                  <a:lnTo>
                    <a:pt x="166" y="31"/>
                  </a:lnTo>
                  <a:lnTo>
                    <a:pt x="181" y="24"/>
                  </a:lnTo>
                  <a:lnTo>
                    <a:pt x="195" y="19"/>
                  </a:lnTo>
                  <a:lnTo>
                    <a:pt x="209" y="15"/>
                  </a:lnTo>
                  <a:lnTo>
                    <a:pt x="225" y="10"/>
                  </a:lnTo>
                  <a:lnTo>
                    <a:pt x="239" y="6"/>
                  </a:lnTo>
                  <a:lnTo>
                    <a:pt x="255" y="4"/>
                  </a:lnTo>
                  <a:lnTo>
                    <a:pt x="270" y="2"/>
                  </a:lnTo>
                  <a:lnTo>
                    <a:pt x="287" y="0"/>
                  </a:lnTo>
                  <a:lnTo>
                    <a:pt x="302" y="0"/>
                  </a:lnTo>
                  <a:lnTo>
                    <a:pt x="318" y="0"/>
                  </a:lnTo>
                  <a:lnTo>
                    <a:pt x="334" y="2"/>
                  </a:lnTo>
                  <a:lnTo>
                    <a:pt x="350" y="4"/>
                  </a:lnTo>
                  <a:lnTo>
                    <a:pt x="365" y="6"/>
                  </a:lnTo>
                  <a:lnTo>
                    <a:pt x="381" y="10"/>
                  </a:lnTo>
                  <a:lnTo>
                    <a:pt x="396" y="15"/>
                  </a:lnTo>
                  <a:lnTo>
                    <a:pt x="412" y="19"/>
                  </a:lnTo>
                  <a:lnTo>
                    <a:pt x="426" y="24"/>
                  </a:lnTo>
                  <a:lnTo>
                    <a:pt x="441" y="31"/>
                  </a:lnTo>
                  <a:lnTo>
                    <a:pt x="456" y="38"/>
                  </a:lnTo>
                  <a:lnTo>
                    <a:pt x="469" y="46"/>
                  </a:lnTo>
                  <a:lnTo>
                    <a:pt x="483" y="54"/>
                  </a:lnTo>
                  <a:lnTo>
                    <a:pt x="496" y="63"/>
                  </a:lnTo>
                  <a:lnTo>
                    <a:pt x="509" y="73"/>
                  </a:lnTo>
                  <a:lnTo>
                    <a:pt x="522" y="84"/>
                  </a:lnTo>
                  <a:lnTo>
                    <a:pt x="534" y="94"/>
                  </a:lnTo>
                  <a:lnTo>
                    <a:pt x="557" y="118"/>
                  </a:lnTo>
                  <a:lnTo>
                    <a:pt x="577" y="143"/>
                  </a:lnTo>
                  <a:lnTo>
                    <a:pt x="594" y="171"/>
                  </a:lnTo>
                  <a:lnTo>
                    <a:pt x="609" y="198"/>
                  </a:lnTo>
                  <a:lnTo>
                    <a:pt x="621" y="228"/>
                  </a:lnTo>
                  <a:lnTo>
                    <a:pt x="630" y="258"/>
                  </a:lnTo>
                  <a:lnTo>
                    <a:pt x="636" y="289"/>
                  </a:lnTo>
                  <a:lnTo>
                    <a:pt x="640" y="321"/>
                  </a:lnTo>
                  <a:lnTo>
                    <a:pt x="640" y="353"/>
                  </a:lnTo>
                  <a:lnTo>
                    <a:pt x="636" y="385"/>
                  </a:lnTo>
                  <a:lnTo>
                    <a:pt x="630" y="416"/>
                  </a:lnTo>
                  <a:lnTo>
                    <a:pt x="622" y="445"/>
                  </a:lnTo>
                  <a:lnTo>
                    <a:pt x="609" y="473"/>
                  </a:lnTo>
                  <a:lnTo>
                    <a:pt x="595" y="499"/>
                  </a:lnTo>
                  <a:lnTo>
                    <a:pt x="578" y="524"/>
                  </a:lnTo>
                  <a:lnTo>
                    <a:pt x="559" y="547"/>
                  </a:lnTo>
                  <a:lnTo>
                    <a:pt x="536" y="567"/>
                  </a:lnTo>
                  <a:lnTo>
                    <a:pt x="514" y="586"/>
                  </a:lnTo>
                  <a:lnTo>
                    <a:pt x="488" y="602"/>
                  </a:lnTo>
                  <a:lnTo>
                    <a:pt x="460" y="616"/>
                  </a:lnTo>
                  <a:lnTo>
                    <a:pt x="432" y="627"/>
                  </a:lnTo>
                  <a:lnTo>
                    <a:pt x="402" y="635"/>
                  </a:lnTo>
                  <a:lnTo>
                    <a:pt x="370" y="640"/>
                  </a:lnTo>
                  <a:lnTo>
                    <a:pt x="338" y="641"/>
                  </a:lnTo>
                  <a:close/>
                </a:path>
              </a:pathLst>
            </a:custGeom>
            <a:solidFill>
              <a:srgbClr val="1938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358" name="Freeform 123"/>
            <p:cNvSpPr>
              <a:spLocks/>
            </p:cNvSpPr>
            <p:nvPr/>
          </p:nvSpPr>
          <p:spPr bwMode="auto">
            <a:xfrm>
              <a:off x="4574" y="1399"/>
              <a:ext cx="769" cy="210"/>
            </a:xfrm>
            <a:custGeom>
              <a:avLst/>
              <a:gdLst/>
              <a:ahLst/>
              <a:cxnLst>
                <a:cxn ang="0">
                  <a:pos x="2302" y="456"/>
                </a:cxn>
                <a:cxn ang="0">
                  <a:pos x="2264" y="548"/>
                </a:cxn>
                <a:cxn ang="0">
                  <a:pos x="2227" y="576"/>
                </a:cxn>
                <a:cxn ang="0">
                  <a:pos x="2194" y="593"/>
                </a:cxn>
                <a:cxn ang="0">
                  <a:pos x="2188" y="548"/>
                </a:cxn>
                <a:cxn ang="0">
                  <a:pos x="2167" y="430"/>
                </a:cxn>
                <a:cxn ang="0">
                  <a:pos x="2095" y="310"/>
                </a:cxn>
                <a:cxn ang="0">
                  <a:pos x="2030" y="249"/>
                </a:cxn>
                <a:cxn ang="0">
                  <a:pos x="1969" y="214"/>
                </a:cxn>
                <a:cxn ang="0">
                  <a:pos x="1904" y="191"/>
                </a:cxn>
                <a:cxn ang="0">
                  <a:pos x="1835" y="180"/>
                </a:cxn>
                <a:cxn ang="0">
                  <a:pos x="1713" y="196"/>
                </a:cxn>
                <a:cxn ang="0">
                  <a:pos x="1598" y="261"/>
                </a:cxn>
                <a:cxn ang="0">
                  <a:pos x="1517" y="365"/>
                </a:cxn>
                <a:cxn ang="0">
                  <a:pos x="1484" y="497"/>
                </a:cxn>
                <a:cxn ang="0">
                  <a:pos x="1497" y="608"/>
                </a:cxn>
                <a:cxn ang="0">
                  <a:pos x="1446" y="629"/>
                </a:cxn>
                <a:cxn ang="0">
                  <a:pos x="1367" y="626"/>
                </a:cxn>
                <a:cxn ang="0">
                  <a:pos x="1286" y="623"/>
                </a:cxn>
                <a:cxn ang="0">
                  <a:pos x="1203" y="622"/>
                </a:cxn>
                <a:cxn ang="0">
                  <a:pos x="1124" y="622"/>
                </a:cxn>
                <a:cxn ang="0">
                  <a:pos x="1049" y="623"/>
                </a:cxn>
                <a:cxn ang="0">
                  <a:pos x="976" y="624"/>
                </a:cxn>
                <a:cxn ang="0">
                  <a:pos x="902" y="627"/>
                </a:cxn>
                <a:cxn ang="0">
                  <a:pos x="892" y="556"/>
                </a:cxn>
                <a:cxn ang="0">
                  <a:pos x="871" y="430"/>
                </a:cxn>
                <a:cxn ang="0">
                  <a:pos x="800" y="310"/>
                </a:cxn>
                <a:cxn ang="0">
                  <a:pos x="733" y="249"/>
                </a:cxn>
                <a:cxn ang="0">
                  <a:pos x="672" y="214"/>
                </a:cxn>
                <a:cxn ang="0">
                  <a:pos x="608" y="191"/>
                </a:cxn>
                <a:cxn ang="0">
                  <a:pos x="539" y="180"/>
                </a:cxn>
                <a:cxn ang="0">
                  <a:pos x="418" y="196"/>
                </a:cxn>
                <a:cxn ang="0">
                  <a:pos x="302" y="261"/>
                </a:cxn>
                <a:cxn ang="0">
                  <a:pos x="221" y="365"/>
                </a:cxn>
                <a:cxn ang="0">
                  <a:pos x="188" y="497"/>
                </a:cxn>
                <a:cxn ang="0">
                  <a:pos x="194" y="578"/>
                </a:cxn>
                <a:cxn ang="0">
                  <a:pos x="136" y="571"/>
                </a:cxn>
                <a:cxn ang="0">
                  <a:pos x="69" y="531"/>
                </a:cxn>
                <a:cxn ang="0">
                  <a:pos x="29" y="480"/>
                </a:cxn>
                <a:cxn ang="0">
                  <a:pos x="5" y="390"/>
                </a:cxn>
                <a:cxn ang="0">
                  <a:pos x="2" y="287"/>
                </a:cxn>
                <a:cxn ang="0">
                  <a:pos x="29" y="242"/>
                </a:cxn>
                <a:cxn ang="0">
                  <a:pos x="89" y="198"/>
                </a:cxn>
                <a:cxn ang="0">
                  <a:pos x="167" y="156"/>
                </a:cxn>
                <a:cxn ang="0">
                  <a:pos x="257" y="118"/>
                </a:cxn>
                <a:cxn ang="0">
                  <a:pos x="363" y="84"/>
                </a:cxn>
                <a:cxn ang="0">
                  <a:pos x="480" y="54"/>
                </a:cxn>
                <a:cxn ang="0">
                  <a:pos x="608" y="29"/>
                </a:cxn>
                <a:cxn ang="0">
                  <a:pos x="747" y="9"/>
                </a:cxn>
                <a:cxn ang="0">
                  <a:pos x="828" y="11"/>
                </a:cxn>
                <a:cxn ang="0">
                  <a:pos x="852" y="31"/>
                </a:cxn>
                <a:cxn ang="0">
                  <a:pos x="934" y="68"/>
                </a:cxn>
                <a:cxn ang="0">
                  <a:pos x="1115" y="99"/>
                </a:cxn>
                <a:cxn ang="0">
                  <a:pos x="1320" y="99"/>
                </a:cxn>
                <a:cxn ang="0">
                  <a:pos x="1498" y="68"/>
                </a:cxn>
                <a:cxn ang="0">
                  <a:pos x="1580" y="28"/>
                </a:cxn>
                <a:cxn ang="0">
                  <a:pos x="1653" y="23"/>
                </a:cxn>
                <a:cxn ang="0">
                  <a:pos x="1859" y="67"/>
                </a:cxn>
                <a:cxn ang="0">
                  <a:pos x="2045" y="127"/>
                </a:cxn>
                <a:cxn ang="0">
                  <a:pos x="2202" y="198"/>
                </a:cxn>
                <a:cxn ang="0">
                  <a:pos x="2295" y="253"/>
                </a:cxn>
                <a:cxn ang="0">
                  <a:pos x="2311" y="358"/>
                </a:cxn>
              </a:cxnLst>
              <a:rect l="0" t="0" r="r" b="b"/>
              <a:pathLst>
                <a:path w="2311" h="632">
                  <a:moveTo>
                    <a:pt x="2311" y="358"/>
                  </a:moveTo>
                  <a:lnTo>
                    <a:pt x="2309" y="392"/>
                  </a:lnTo>
                  <a:lnTo>
                    <a:pt x="2307" y="425"/>
                  </a:lnTo>
                  <a:lnTo>
                    <a:pt x="2302" y="456"/>
                  </a:lnTo>
                  <a:lnTo>
                    <a:pt x="2295" y="484"/>
                  </a:lnTo>
                  <a:lnTo>
                    <a:pt x="2287" y="510"/>
                  </a:lnTo>
                  <a:lnTo>
                    <a:pt x="2276" y="531"/>
                  </a:lnTo>
                  <a:lnTo>
                    <a:pt x="2264" y="548"/>
                  </a:lnTo>
                  <a:lnTo>
                    <a:pt x="2251" y="561"/>
                  </a:lnTo>
                  <a:lnTo>
                    <a:pt x="2244" y="566"/>
                  </a:lnTo>
                  <a:lnTo>
                    <a:pt x="2236" y="571"/>
                  </a:lnTo>
                  <a:lnTo>
                    <a:pt x="2227" y="576"/>
                  </a:lnTo>
                  <a:lnTo>
                    <a:pt x="2220" y="580"/>
                  </a:lnTo>
                  <a:lnTo>
                    <a:pt x="2211" y="584"/>
                  </a:lnTo>
                  <a:lnTo>
                    <a:pt x="2202" y="589"/>
                  </a:lnTo>
                  <a:lnTo>
                    <a:pt x="2194" y="593"/>
                  </a:lnTo>
                  <a:lnTo>
                    <a:pt x="2185" y="597"/>
                  </a:lnTo>
                  <a:lnTo>
                    <a:pt x="2187" y="580"/>
                  </a:lnTo>
                  <a:lnTo>
                    <a:pt x="2188" y="565"/>
                  </a:lnTo>
                  <a:lnTo>
                    <a:pt x="2188" y="548"/>
                  </a:lnTo>
                  <a:lnTo>
                    <a:pt x="2187" y="533"/>
                  </a:lnTo>
                  <a:lnTo>
                    <a:pt x="2183" y="498"/>
                  </a:lnTo>
                  <a:lnTo>
                    <a:pt x="2176" y="464"/>
                  </a:lnTo>
                  <a:lnTo>
                    <a:pt x="2167" y="430"/>
                  </a:lnTo>
                  <a:lnTo>
                    <a:pt x="2154" y="398"/>
                  </a:lnTo>
                  <a:lnTo>
                    <a:pt x="2137" y="367"/>
                  </a:lnTo>
                  <a:lnTo>
                    <a:pt x="2118" y="337"/>
                  </a:lnTo>
                  <a:lnTo>
                    <a:pt x="2095" y="310"/>
                  </a:lnTo>
                  <a:lnTo>
                    <a:pt x="2070" y="284"/>
                  </a:lnTo>
                  <a:lnTo>
                    <a:pt x="2057" y="272"/>
                  </a:lnTo>
                  <a:lnTo>
                    <a:pt x="2043" y="260"/>
                  </a:lnTo>
                  <a:lnTo>
                    <a:pt x="2030" y="249"/>
                  </a:lnTo>
                  <a:lnTo>
                    <a:pt x="2014" y="240"/>
                  </a:lnTo>
                  <a:lnTo>
                    <a:pt x="2000" y="230"/>
                  </a:lnTo>
                  <a:lnTo>
                    <a:pt x="1985" y="222"/>
                  </a:lnTo>
                  <a:lnTo>
                    <a:pt x="1969" y="214"/>
                  </a:lnTo>
                  <a:lnTo>
                    <a:pt x="1953" y="206"/>
                  </a:lnTo>
                  <a:lnTo>
                    <a:pt x="1937" y="200"/>
                  </a:lnTo>
                  <a:lnTo>
                    <a:pt x="1920" y="196"/>
                  </a:lnTo>
                  <a:lnTo>
                    <a:pt x="1904" y="191"/>
                  </a:lnTo>
                  <a:lnTo>
                    <a:pt x="1886" y="187"/>
                  </a:lnTo>
                  <a:lnTo>
                    <a:pt x="1869" y="184"/>
                  </a:lnTo>
                  <a:lnTo>
                    <a:pt x="1851" y="181"/>
                  </a:lnTo>
                  <a:lnTo>
                    <a:pt x="1835" y="180"/>
                  </a:lnTo>
                  <a:lnTo>
                    <a:pt x="1817" y="180"/>
                  </a:lnTo>
                  <a:lnTo>
                    <a:pt x="1781" y="183"/>
                  </a:lnTo>
                  <a:lnTo>
                    <a:pt x="1747" y="187"/>
                  </a:lnTo>
                  <a:lnTo>
                    <a:pt x="1713" y="196"/>
                  </a:lnTo>
                  <a:lnTo>
                    <a:pt x="1681" y="208"/>
                  </a:lnTo>
                  <a:lnTo>
                    <a:pt x="1652" y="223"/>
                  </a:lnTo>
                  <a:lnTo>
                    <a:pt x="1623" y="241"/>
                  </a:lnTo>
                  <a:lnTo>
                    <a:pt x="1598" y="261"/>
                  </a:lnTo>
                  <a:lnTo>
                    <a:pt x="1574" y="284"/>
                  </a:lnTo>
                  <a:lnTo>
                    <a:pt x="1553" y="309"/>
                  </a:lnTo>
                  <a:lnTo>
                    <a:pt x="1534" y="336"/>
                  </a:lnTo>
                  <a:lnTo>
                    <a:pt x="1517" y="365"/>
                  </a:lnTo>
                  <a:lnTo>
                    <a:pt x="1504" y="396"/>
                  </a:lnTo>
                  <a:lnTo>
                    <a:pt x="1494" y="428"/>
                  </a:lnTo>
                  <a:lnTo>
                    <a:pt x="1487" y="461"/>
                  </a:lnTo>
                  <a:lnTo>
                    <a:pt x="1484" y="497"/>
                  </a:lnTo>
                  <a:lnTo>
                    <a:pt x="1484" y="533"/>
                  </a:lnTo>
                  <a:lnTo>
                    <a:pt x="1486" y="558"/>
                  </a:lnTo>
                  <a:lnTo>
                    <a:pt x="1491" y="583"/>
                  </a:lnTo>
                  <a:lnTo>
                    <a:pt x="1497" y="608"/>
                  </a:lnTo>
                  <a:lnTo>
                    <a:pt x="1504" y="632"/>
                  </a:lnTo>
                  <a:lnTo>
                    <a:pt x="1485" y="630"/>
                  </a:lnTo>
                  <a:lnTo>
                    <a:pt x="1466" y="630"/>
                  </a:lnTo>
                  <a:lnTo>
                    <a:pt x="1446" y="629"/>
                  </a:lnTo>
                  <a:lnTo>
                    <a:pt x="1427" y="628"/>
                  </a:lnTo>
                  <a:lnTo>
                    <a:pt x="1406" y="627"/>
                  </a:lnTo>
                  <a:lnTo>
                    <a:pt x="1386" y="627"/>
                  </a:lnTo>
                  <a:lnTo>
                    <a:pt x="1367" y="626"/>
                  </a:lnTo>
                  <a:lnTo>
                    <a:pt x="1347" y="624"/>
                  </a:lnTo>
                  <a:lnTo>
                    <a:pt x="1327" y="624"/>
                  </a:lnTo>
                  <a:lnTo>
                    <a:pt x="1306" y="623"/>
                  </a:lnTo>
                  <a:lnTo>
                    <a:pt x="1286" y="623"/>
                  </a:lnTo>
                  <a:lnTo>
                    <a:pt x="1265" y="623"/>
                  </a:lnTo>
                  <a:lnTo>
                    <a:pt x="1245" y="622"/>
                  </a:lnTo>
                  <a:lnTo>
                    <a:pt x="1224" y="622"/>
                  </a:lnTo>
                  <a:lnTo>
                    <a:pt x="1203" y="622"/>
                  </a:lnTo>
                  <a:lnTo>
                    <a:pt x="1183" y="622"/>
                  </a:lnTo>
                  <a:lnTo>
                    <a:pt x="1164" y="622"/>
                  </a:lnTo>
                  <a:lnTo>
                    <a:pt x="1145" y="622"/>
                  </a:lnTo>
                  <a:lnTo>
                    <a:pt x="1124" y="622"/>
                  </a:lnTo>
                  <a:lnTo>
                    <a:pt x="1105" y="622"/>
                  </a:lnTo>
                  <a:lnTo>
                    <a:pt x="1088" y="623"/>
                  </a:lnTo>
                  <a:lnTo>
                    <a:pt x="1069" y="623"/>
                  </a:lnTo>
                  <a:lnTo>
                    <a:pt x="1049" y="623"/>
                  </a:lnTo>
                  <a:lnTo>
                    <a:pt x="1030" y="623"/>
                  </a:lnTo>
                  <a:lnTo>
                    <a:pt x="1013" y="624"/>
                  </a:lnTo>
                  <a:lnTo>
                    <a:pt x="994" y="624"/>
                  </a:lnTo>
                  <a:lnTo>
                    <a:pt x="976" y="624"/>
                  </a:lnTo>
                  <a:lnTo>
                    <a:pt x="957" y="626"/>
                  </a:lnTo>
                  <a:lnTo>
                    <a:pt x="939" y="626"/>
                  </a:lnTo>
                  <a:lnTo>
                    <a:pt x="920" y="626"/>
                  </a:lnTo>
                  <a:lnTo>
                    <a:pt x="902" y="627"/>
                  </a:lnTo>
                  <a:lnTo>
                    <a:pt x="884" y="627"/>
                  </a:lnTo>
                  <a:lnTo>
                    <a:pt x="888" y="604"/>
                  </a:lnTo>
                  <a:lnTo>
                    <a:pt x="891" y="580"/>
                  </a:lnTo>
                  <a:lnTo>
                    <a:pt x="892" y="556"/>
                  </a:lnTo>
                  <a:lnTo>
                    <a:pt x="891" y="533"/>
                  </a:lnTo>
                  <a:lnTo>
                    <a:pt x="888" y="498"/>
                  </a:lnTo>
                  <a:lnTo>
                    <a:pt x="881" y="464"/>
                  </a:lnTo>
                  <a:lnTo>
                    <a:pt x="871" y="430"/>
                  </a:lnTo>
                  <a:lnTo>
                    <a:pt x="858" y="398"/>
                  </a:lnTo>
                  <a:lnTo>
                    <a:pt x="841" y="367"/>
                  </a:lnTo>
                  <a:lnTo>
                    <a:pt x="822" y="337"/>
                  </a:lnTo>
                  <a:lnTo>
                    <a:pt x="800" y="310"/>
                  </a:lnTo>
                  <a:lnTo>
                    <a:pt x="775" y="284"/>
                  </a:lnTo>
                  <a:lnTo>
                    <a:pt x="762" y="272"/>
                  </a:lnTo>
                  <a:lnTo>
                    <a:pt x="747" y="260"/>
                  </a:lnTo>
                  <a:lnTo>
                    <a:pt x="733" y="249"/>
                  </a:lnTo>
                  <a:lnTo>
                    <a:pt x="719" y="240"/>
                  </a:lnTo>
                  <a:lnTo>
                    <a:pt x="703" y="230"/>
                  </a:lnTo>
                  <a:lnTo>
                    <a:pt x="689" y="222"/>
                  </a:lnTo>
                  <a:lnTo>
                    <a:pt x="672" y="214"/>
                  </a:lnTo>
                  <a:lnTo>
                    <a:pt x="657" y="206"/>
                  </a:lnTo>
                  <a:lnTo>
                    <a:pt x="640" y="200"/>
                  </a:lnTo>
                  <a:lnTo>
                    <a:pt x="625" y="196"/>
                  </a:lnTo>
                  <a:lnTo>
                    <a:pt x="608" y="191"/>
                  </a:lnTo>
                  <a:lnTo>
                    <a:pt x="590" y="187"/>
                  </a:lnTo>
                  <a:lnTo>
                    <a:pt x="574" y="184"/>
                  </a:lnTo>
                  <a:lnTo>
                    <a:pt x="556" y="181"/>
                  </a:lnTo>
                  <a:lnTo>
                    <a:pt x="539" y="180"/>
                  </a:lnTo>
                  <a:lnTo>
                    <a:pt x="521" y="180"/>
                  </a:lnTo>
                  <a:lnTo>
                    <a:pt x="486" y="183"/>
                  </a:lnTo>
                  <a:lnTo>
                    <a:pt x="451" y="187"/>
                  </a:lnTo>
                  <a:lnTo>
                    <a:pt x="418" y="196"/>
                  </a:lnTo>
                  <a:lnTo>
                    <a:pt x="386" y="208"/>
                  </a:lnTo>
                  <a:lnTo>
                    <a:pt x="356" y="223"/>
                  </a:lnTo>
                  <a:lnTo>
                    <a:pt x="327" y="241"/>
                  </a:lnTo>
                  <a:lnTo>
                    <a:pt x="302" y="261"/>
                  </a:lnTo>
                  <a:lnTo>
                    <a:pt x="278" y="284"/>
                  </a:lnTo>
                  <a:lnTo>
                    <a:pt x="257" y="309"/>
                  </a:lnTo>
                  <a:lnTo>
                    <a:pt x="238" y="336"/>
                  </a:lnTo>
                  <a:lnTo>
                    <a:pt x="221" y="365"/>
                  </a:lnTo>
                  <a:lnTo>
                    <a:pt x="208" y="396"/>
                  </a:lnTo>
                  <a:lnTo>
                    <a:pt x="199" y="428"/>
                  </a:lnTo>
                  <a:lnTo>
                    <a:pt x="192" y="461"/>
                  </a:lnTo>
                  <a:lnTo>
                    <a:pt x="188" y="497"/>
                  </a:lnTo>
                  <a:lnTo>
                    <a:pt x="188" y="533"/>
                  </a:lnTo>
                  <a:lnTo>
                    <a:pt x="189" y="548"/>
                  </a:lnTo>
                  <a:lnTo>
                    <a:pt x="192" y="562"/>
                  </a:lnTo>
                  <a:lnTo>
                    <a:pt x="194" y="578"/>
                  </a:lnTo>
                  <a:lnTo>
                    <a:pt x="198" y="593"/>
                  </a:lnTo>
                  <a:lnTo>
                    <a:pt x="176" y="586"/>
                  </a:lnTo>
                  <a:lnTo>
                    <a:pt x="155" y="579"/>
                  </a:lnTo>
                  <a:lnTo>
                    <a:pt x="136" y="571"/>
                  </a:lnTo>
                  <a:lnTo>
                    <a:pt x="118" y="562"/>
                  </a:lnTo>
                  <a:lnTo>
                    <a:pt x="100" y="553"/>
                  </a:lnTo>
                  <a:lnTo>
                    <a:pt x="83" y="542"/>
                  </a:lnTo>
                  <a:lnTo>
                    <a:pt x="69" y="531"/>
                  </a:lnTo>
                  <a:lnTo>
                    <a:pt x="55" y="521"/>
                  </a:lnTo>
                  <a:lnTo>
                    <a:pt x="45" y="511"/>
                  </a:lnTo>
                  <a:lnTo>
                    <a:pt x="37" y="497"/>
                  </a:lnTo>
                  <a:lnTo>
                    <a:pt x="29" y="480"/>
                  </a:lnTo>
                  <a:lnTo>
                    <a:pt x="21" y="461"/>
                  </a:lnTo>
                  <a:lnTo>
                    <a:pt x="16" y="440"/>
                  </a:lnTo>
                  <a:lnTo>
                    <a:pt x="10" y="415"/>
                  </a:lnTo>
                  <a:lnTo>
                    <a:pt x="5" y="390"/>
                  </a:lnTo>
                  <a:lnTo>
                    <a:pt x="2" y="362"/>
                  </a:lnTo>
                  <a:lnTo>
                    <a:pt x="0" y="335"/>
                  </a:lnTo>
                  <a:lnTo>
                    <a:pt x="0" y="310"/>
                  </a:lnTo>
                  <a:lnTo>
                    <a:pt x="2" y="287"/>
                  </a:lnTo>
                  <a:lnTo>
                    <a:pt x="5" y="266"/>
                  </a:lnTo>
                  <a:lnTo>
                    <a:pt x="5" y="266"/>
                  </a:lnTo>
                  <a:lnTo>
                    <a:pt x="17" y="254"/>
                  </a:lnTo>
                  <a:lnTo>
                    <a:pt x="29" y="242"/>
                  </a:lnTo>
                  <a:lnTo>
                    <a:pt x="43" y="231"/>
                  </a:lnTo>
                  <a:lnTo>
                    <a:pt x="57" y="219"/>
                  </a:lnTo>
                  <a:lnTo>
                    <a:pt x="73" y="209"/>
                  </a:lnTo>
                  <a:lnTo>
                    <a:pt x="89" y="198"/>
                  </a:lnTo>
                  <a:lnTo>
                    <a:pt x="107" y="187"/>
                  </a:lnTo>
                  <a:lnTo>
                    <a:pt x="126" y="177"/>
                  </a:lnTo>
                  <a:lnTo>
                    <a:pt x="145" y="166"/>
                  </a:lnTo>
                  <a:lnTo>
                    <a:pt x="167" y="156"/>
                  </a:lnTo>
                  <a:lnTo>
                    <a:pt x="188" y="147"/>
                  </a:lnTo>
                  <a:lnTo>
                    <a:pt x="211" y="137"/>
                  </a:lnTo>
                  <a:lnTo>
                    <a:pt x="233" y="128"/>
                  </a:lnTo>
                  <a:lnTo>
                    <a:pt x="257" y="118"/>
                  </a:lnTo>
                  <a:lnTo>
                    <a:pt x="282" y="109"/>
                  </a:lnTo>
                  <a:lnTo>
                    <a:pt x="308" y="100"/>
                  </a:lnTo>
                  <a:lnTo>
                    <a:pt x="336" y="92"/>
                  </a:lnTo>
                  <a:lnTo>
                    <a:pt x="363" y="84"/>
                  </a:lnTo>
                  <a:lnTo>
                    <a:pt x="390" y="77"/>
                  </a:lnTo>
                  <a:lnTo>
                    <a:pt x="420" y="68"/>
                  </a:lnTo>
                  <a:lnTo>
                    <a:pt x="450" y="61"/>
                  </a:lnTo>
                  <a:lnTo>
                    <a:pt x="480" y="54"/>
                  </a:lnTo>
                  <a:lnTo>
                    <a:pt x="511" y="47"/>
                  </a:lnTo>
                  <a:lnTo>
                    <a:pt x="543" y="41"/>
                  </a:lnTo>
                  <a:lnTo>
                    <a:pt x="575" y="35"/>
                  </a:lnTo>
                  <a:lnTo>
                    <a:pt x="608" y="29"/>
                  </a:lnTo>
                  <a:lnTo>
                    <a:pt x="643" y="23"/>
                  </a:lnTo>
                  <a:lnTo>
                    <a:pt x="677" y="18"/>
                  </a:lnTo>
                  <a:lnTo>
                    <a:pt x="712" y="13"/>
                  </a:lnTo>
                  <a:lnTo>
                    <a:pt x="747" y="9"/>
                  </a:lnTo>
                  <a:lnTo>
                    <a:pt x="783" y="4"/>
                  </a:lnTo>
                  <a:lnTo>
                    <a:pt x="820" y="0"/>
                  </a:lnTo>
                  <a:lnTo>
                    <a:pt x="823" y="5"/>
                  </a:lnTo>
                  <a:lnTo>
                    <a:pt x="828" y="11"/>
                  </a:lnTo>
                  <a:lnTo>
                    <a:pt x="833" y="16"/>
                  </a:lnTo>
                  <a:lnTo>
                    <a:pt x="839" y="22"/>
                  </a:lnTo>
                  <a:lnTo>
                    <a:pt x="845" y="27"/>
                  </a:lnTo>
                  <a:lnTo>
                    <a:pt x="852" y="31"/>
                  </a:lnTo>
                  <a:lnTo>
                    <a:pt x="859" y="36"/>
                  </a:lnTo>
                  <a:lnTo>
                    <a:pt x="867" y="41"/>
                  </a:lnTo>
                  <a:lnTo>
                    <a:pt x="898" y="55"/>
                  </a:lnTo>
                  <a:lnTo>
                    <a:pt x="934" y="68"/>
                  </a:lnTo>
                  <a:lnTo>
                    <a:pt x="975" y="79"/>
                  </a:lnTo>
                  <a:lnTo>
                    <a:pt x="1019" y="87"/>
                  </a:lnTo>
                  <a:lnTo>
                    <a:pt x="1066" y="93"/>
                  </a:lnTo>
                  <a:lnTo>
                    <a:pt x="1115" y="99"/>
                  </a:lnTo>
                  <a:lnTo>
                    <a:pt x="1166" y="102"/>
                  </a:lnTo>
                  <a:lnTo>
                    <a:pt x="1218" y="103"/>
                  </a:lnTo>
                  <a:lnTo>
                    <a:pt x="1270" y="102"/>
                  </a:lnTo>
                  <a:lnTo>
                    <a:pt x="1320" y="99"/>
                  </a:lnTo>
                  <a:lnTo>
                    <a:pt x="1368" y="93"/>
                  </a:lnTo>
                  <a:lnTo>
                    <a:pt x="1415" y="87"/>
                  </a:lnTo>
                  <a:lnTo>
                    <a:pt x="1459" y="79"/>
                  </a:lnTo>
                  <a:lnTo>
                    <a:pt x="1498" y="68"/>
                  </a:lnTo>
                  <a:lnTo>
                    <a:pt x="1533" y="55"/>
                  </a:lnTo>
                  <a:lnTo>
                    <a:pt x="1561" y="41"/>
                  </a:lnTo>
                  <a:lnTo>
                    <a:pt x="1571" y="35"/>
                  </a:lnTo>
                  <a:lnTo>
                    <a:pt x="1580" y="28"/>
                  </a:lnTo>
                  <a:lnTo>
                    <a:pt x="1587" y="22"/>
                  </a:lnTo>
                  <a:lnTo>
                    <a:pt x="1594" y="15"/>
                  </a:lnTo>
                  <a:lnTo>
                    <a:pt x="1600" y="15"/>
                  </a:lnTo>
                  <a:lnTo>
                    <a:pt x="1653" y="23"/>
                  </a:lnTo>
                  <a:lnTo>
                    <a:pt x="1705" y="32"/>
                  </a:lnTo>
                  <a:lnTo>
                    <a:pt x="1757" y="43"/>
                  </a:lnTo>
                  <a:lnTo>
                    <a:pt x="1809" y="55"/>
                  </a:lnTo>
                  <a:lnTo>
                    <a:pt x="1859" y="67"/>
                  </a:lnTo>
                  <a:lnTo>
                    <a:pt x="1907" y="81"/>
                  </a:lnTo>
                  <a:lnTo>
                    <a:pt x="1955" y="96"/>
                  </a:lnTo>
                  <a:lnTo>
                    <a:pt x="2000" y="111"/>
                  </a:lnTo>
                  <a:lnTo>
                    <a:pt x="2045" y="127"/>
                  </a:lnTo>
                  <a:lnTo>
                    <a:pt x="2087" y="144"/>
                  </a:lnTo>
                  <a:lnTo>
                    <a:pt x="2127" y="161"/>
                  </a:lnTo>
                  <a:lnTo>
                    <a:pt x="2166" y="180"/>
                  </a:lnTo>
                  <a:lnTo>
                    <a:pt x="2202" y="198"/>
                  </a:lnTo>
                  <a:lnTo>
                    <a:pt x="2235" y="217"/>
                  </a:lnTo>
                  <a:lnTo>
                    <a:pt x="2265" y="236"/>
                  </a:lnTo>
                  <a:lnTo>
                    <a:pt x="2293" y="256"/>
                  </a:lnTo>
                  <a:lnTo>
                    <a:pt x="2295" y="253"/>
                  </a:lnTo>
                  <a:lnTo>
                    <a:pt x="2301" y="275"/>
                  </a:lnTo>
                  <a:lnTo>
                    <a:pt x="2306" y="302"/>
                  </a:lnTo>
                  <a:lnTo>
                    <a:pt x="2309" y="329"/>
                  </a:lnTo>
                  <a:lnTo>
                    <a:pt x="2311" y="358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b="1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1" name="Freeform 124"/>
            <p:cNvSpPr>
              <a:spLocks/>
            </p:cNvSpPr>
            <p:nvPr/>
          </p:nvSpPr>
          <p:spPr bwMode="auto">
            <a:xfrm>
              <a:off x="4904" y="1291"/>
              <a:ext cx="16" cy="24"/>
            </a:xfrm>
            <a:custGeom>
              <a:avLst/>
              <a:gdLst>
                <a:gd name="T0" fmla="*/ 2 w 48"/>
                <a:gd name="T1" fmla="*/ 0 h 71"/>
                <a:gd name="T2" fmla="*/ 2 w 48"/>
                <a:gd name="T3" fmla="*/ 0 h 71"/>
                <a:gd name="T4" fmla="*/ 2 w 48"/>
                <a:gd name="T5" fmla="*/ 0 h 71"/>
                <a:gd name="T6" fmla="*/ 2 w 48"/>
                <a:gd name="T7" fmla="*/ 0 h 71"/>
                <a:gd name="T8" fmla="*/ 1 w 48"/>
                <a:gd name="T9" fmla="*/ 0 h 71"/>
                <a:gd name="T10" fmla="*/ 2 w 48"/>
                <a:gd name="T11" fmla="*/ 1 h 71"/>
                <a:gd name="T12" fmla="*/ 3 w 48"/>
                <a:gd name="T13" fmla="*/ 2 h 71"/>
                <a:gd name="T14" fmla="*/ 3 w 48"/>
                <a:gd name="T15" fmla="*/ 3 h 71"/>
                <a:gd name="T16" fmla="*/ 4 w 48"/>
                <a:gd name="T17" fmla="*/ 4 h 71"/>
                <a:gd name="T18" fmla="*/ 4 w 48"/>
                <a:gd name="T19" fmla="*/ 4 h 71"/>
                <a:gd name="T20" fmla="*/ 4 w 48"/>
                <a:gd name="T21" fmla="*/ 4 h 71"/>
                <a:gd name="T22" fmla="*/ 4 w 48"/>
                <a:gd name="T23" fmla="*/ 5 h 71"/>
                <a:gd name="T24" fmla="*/ 4 w 48"/>
                <a:gd name="T25" fmla="*/ 5 h 71"/>
                <a:gd name="T26" fmla="*/ 3 w 48"/>
                <a:gd name="T27" fmla="*/ 4 h 71"/>
                <a:gd name="T28" fmla="*/ 3 w 48"/>
                <a:gd name="T29" fmla="*/ 3 h 71"/>
                <a:gd name="T30" fmla="*/ 2 w 48"/>
                <a:gd name="T31" fmla="*/ 3 h 71"/>
                <a:gd name="T32" fmla="*/ 2 w 48"/>
                <a:gd name="T33" fmla="*/ 3 h 71"/>
                <a:gd name="T34" fmla="*/ 1 w 48"/>
                <a:gd name="T35" fmla="*/ 3 h 71"/>
                <a:gd name="T36" fmla="*/ 0 w 48"/>
                <a:gd name="T37" fmla="*/ 4 h 71"/>
                <a:gd name="T38" fmla="*/ 0 w 48"/>
                <a:gd name="T39" fmla="*/ 5 h 71"/>
                <a:gd name="T40" fmla="*/ 0 w 48"/>
                <a:gd name="T41" fmla="*/ 6 h 71"/>
                <a:gd name="T42" fmla="*/ 0 w 48"/>
                <a:gd name="T43" fmla="*/ 6 h 71"/>
                <a:gd name="T44" fmla="*/ 1 w 48"/>
                <a:gd name="T45" fmla="*/ 7 h 71"/>
                <a:gd name="T46" fmla="*/ 1 w 48"/>
                <a:gd name="T47" fmla="*/ 8 h 71"/>
                <a:gd name="T48" fmla="*/ 2 w 48"/>
                <a:gd name="T49" fmla="*/ 8 h 71"/>
                <a:gd name="T50" fmla="*/ 2 w 48"/>
                <a:gd name="T51" fmla="*/ 8 h 71"/>
                <a:gd name="T52" fmla="*/ 2 w 48"/>
                <a:gd name="T53" fmla="*/ 8 h 71"/>
                <a:gd name="T54" fmla="*/ 2 w 48"/>
                <a:gd name="T55" fmla="*/ 8 h 71"/>
                <a:gd name="T56" fmla="*/ 2 w 48"/>
                <a:gd name="T57" fmla="*/ 8 h 71"/>
                <a:gd name="T58" fmla="*/ 2 w 48"/>
                <a:gd name="T59" fmla="*/ 8 h 71"/>
                <a:gd name="T60" fmla="*/ 2 w 48"/>
                <a:gd name="T61" fmla="*/ 8 h 71"/>
                <a:gd name="T62" fmla="*/ 2 w 48"/>
                <a:gd name="T63" fmla="*/ 8 h 71"/>
                <a:gd name="T64" fmla="*/ 3 w 48"/>
                <a:gd name="T65" fmla="*/ 8 h 71"/>
                <a:gd name="T66" fmla="*/ 4 w 48"/>
                <a:gd name="T67" fmla="*/ 8 h 71"/>
                <a:gd name="T68" fmla="*/ 5 w 48"/>
                <a:gd name="T69" fmla="*/ 7 h 71"/>
                <a:gd name="T70" fmla="*/ 5 w 48"/>
                <a:gd name="T71" fmla="*/ 6 h 71"/>
                <a:gd name="T72" fmla="*/ 5 w 48"/>
                <a:gd name="T73" fmla="*/ 4 h 71"/>
                <a:gd name="T74" fmla="*/ 5 w 48"/>
                <a:gd name="T75" fmla="*/ 2 h 71"/>
                <a:gd name="T76" fmla="*/ 4 w 48"/>
                <a:gd name="T77" fmla="*/ 1 h 71"/>
                <a:gd name="T78" fmla="*/ 3 w 48"/>
                <a:gd name="T79" fmla="*/ 0 h 71"/>
                <a:gd name="T80" fmla="*/ 2 w 48"/>
                <a:gd name="T81" fmla="*/ 0 h 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"/>
                <a:gd name="T124" fmla="*/ 0 h 71"/>
                <a:gd name="T125" fmla="*/ 48 w 48"/>
                <a:gd name="T126" fmla="*/ 71 h 7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" h="71">
                  <a:moveTo>
                    <a:pt x="19" y="0"/>
                  </a:move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3"/>
                  </a:lnTo>
                  <a:lnTo>
                    <a:pt x="30" y="36"/>
                  </a:lnTo>
                  <a:lnTo>
                    <a:pt x="26" y="31"/>
                  </a:lnTo>
                  <a:lnTo>
                    <a:pt x="20" y="27"/>
                  </a:lnTo>
                  <a:lnTo>
                    <a:pt x="15" y="26"/>
                  </a:lnTo>
                  <a:lnTo>
                    <a:pt x="8" y="28"/>
                  </a:lnTo>
                  <a:lnTo>
                    <a:pt x="4" y="33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33" y="69"/>
                  </a:lnTo>
                  <a:lnTo>
                    <a:pt x="42" y="61"/>
                  </a:lnTo>
                  <a:lnTo>
                    <a:pt x="46" y="50"/>
                  </a:lnTo>
                  <a:lnTo>
                    <a:pt x="48" y="36"/>
                  </a:lnTo>
                  <a:lnTo>
                    <a:pt x="45" y="21"/>
                  </a:lnTo>
                  <a:lnTo>
                    <a:pt x="38" y="10"/>
                  </a:lnTo>
                  <a:lnTo>
                    <a:pt x="30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2" name="Freeform 125"/>
            <p:cNvSpPr>
              <a:spLocks/>
            </p:cNvSpPr>
            <p:nvPr/>
          </p:nvSpPr>
          <p:spPr bwMode="auto">
            <a:xfrm>
              <a:off x="4945" y="1292"/>
              <a:ext cx="15" cy="24"/>
            </a:xfrm>
            <a:custGeom>
              <a:avLst/>
              <a:gdLst>
                <a:gd name="T0" fmla="*/ 2 w 46"/>
                <a:gd name="T1" fmla="*/ 8 h 72"/>
                <a:gd name="T2" fmla="*/ 2 w 46"/>
                <a:gd name="T3" fmla="*/ 8 h 72"/>
                <a:gd name="T4" fmla="*/ 2 w 46"/>
                <a:gd name="T5" fmla="*/ 8 h 72"/>
                <a:gd name="T6" fmla="*/ 2 w 46"/>
                <a:gd name="T7" fmla="*/ 8 h 72"/>
                <a:gd name="T8" fmla="*/ 2 w 46"/>
                <a:gd name="T9" fmla="*/ 8 h 72"/>
                <a:gd name="T10" fmla="*/ 2 w 46"/>
                <a:gd name="T11" fmla="*/ 8 h 72"/>
                <a:gd name="T12" fmla="*/ 2 w 46"/>
                <a:gd name="T13" fmla="*/ 8 h 72"/>
                <a:gd name="T14" fmla="*/ 2 w 46"/>
                <a:gd name="T15" fmla="*/ 8 h 72"/>
                <a:gd name="T16" fmla="*/ 2 w 46"/>
                <a:gd name="T17" fmla="*/ 8 h 72"/>
                <a:gd name="T18" fmla="*/ 4 w 46"/>
                <a:gd name="T19" fmla="*/ 8 h 72"/>
                <a:gd name="T20" fmla="*/ 4 w 46"/>
                <a:gd name="T21" fmla="*/ 7 h 72"/>
                <a:gd name="T22" fmla="*/ 5 w 46"/>
                <a:gd name="T23" fmla="*/ 5 h 72"/>
                <a:gd name="T24" fmla="*/ 5 w 46"/>
                <a:gd name="T25" fmla="*/ 4 h 72"/>
                <a:gd name="T26" fmla="*/ 5 w 46"/>
                <a:gd name="T27" fmla="*/ 2 h 72"/>
                <a:gd name="T28" fmla="*/ 4 w 46"/>
                <a:gd name="T29" fmla="*/ 1 h 72"/>
                <a:gd name="T30" fmla="*/ 3 w 46"/>
                <a:gd name="T31" fmla="*/ 0 h 72"/>
                <a:gd name="T32" fmla="*/ 2 w 46"/>
                <a:gd name="T33" fmla="*/ 0 h 72"/>
                <a:gd name="T34" fmla="*/ 2 w 46"/>
                <a:gd name="T35" fmla="*/ 0 h 72"/>
                <a:gd name="T36" fmla="*/ 2 w 46"/>
                <a:gd name="T37" fmla="*/ 0 h 72"/>
                <a:gd name="T38" fmla="*/ 2 w 46"/>
                <a:gd name="T39" fmla="*/ 0 h 72"/>
                <a:gd name="T40" fmla="*/ 1 w 46"/>
                <a:gd name="T41" fmla="*/ 0 h 72"/>
                <a:gd name="T42" fmla="*/ 2 w 46"/>
                <a:gd name="T43" fmla="*/ 1 h 72"/>
                <a:gd name="T44" fmla="*/ 3 w 46"/>
                <a:gd name="T45" fmla="*/ 2 h 72"/>
                <a:gd name="T46" fmla="*/ 3 w 46"/>
                <a:gd name="T47" fmla="*/ 3 h 72"/>
                <a:gd name="T48" fmla="*/ 3 w 46"/>
                <a:gd name="T49" fmla="*/ 4 h 72"/>
                <a:gd name="T50" fmla="*/ 4 w 46"/>
                <a:gd name="T51" fmla="*/ 4 h 72"/>
                <a:gd name="T52" fmla="*/ 4 w 46"/>
                <a:gd name="T53" fmla="*/ 4 h 72"/>
                <a:gd name="T54" fmla="*/ 4 w 46"/>
                <a:gd name="T55" fmla="*/ 5 h 72"/>
                <a:gd name="T56" fmla="*/ 3 w 46"/>
                <a:gd name="T57" fmla="*/ 5 h 72"/>
                <a:gd name="T58" fmla="*/ 3 w 46"/>
                <a:gd name="T59" fmla="*/ 4 h 72"/>
                <a:gd name="T60" fmla="*/ 3 w 46"/>
                <a:gd name="T61" fmla="*/ 3 h 72"/>
                <a:gd name="T62" fmla="*/ 2 w 46"/>
                <a:gd name="T63" fmla="*/ 3 h 72"/>
                <a:gd name="T64" fmla="*/ 2 w 46"/>
                <a:gd name="T65" fmla="*/ 3 h 72"/>
                <a:gd name="T66" fmla="*/ 1 w 46"/>
                <a:gd name="T67" fmla="*/ 3 h 72"/>
                <a:gd name="T68" fmla="*/ 0 w 46"/>
                <a:gd name="T69" fmla="*/ 4 h 72"/>
                <a:gd name="T70" fmla="*/ 0 w 46"/>
                <a:gd name="T71" fmla="*/ 4 h 72"/>
                <a:gd name="T72" fmla="*/ 0 w 46"/>
                <a:gd name="T73" fmla="*/ 5 h 72"/>
                <a:gd name="T74" fmla="*/ 0 w 46"/>
                <a:gd name="T75" fmla="*/ 6 h 72"/>
                <a:gd name="T76" fmla="*/ 1 w 46"/>
                <a:gd name="T77" fmla="*/ 7 h 72"/>
                <a:gd name="T78" fmla="*/ 1 w 46"/>
                <a:gd name="T79" fmla="*/ 8 h 72"/>
                <a:gd name="T80" fmla="*/ 2 w 46"/>
                <a:gd name="T81" fmla="*/ 8 h 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"/>
                <a:gd name="T124" fmla="*/ 0 h 72"/>
                <a:gd name="T125" fmla="*/ 46 w 46"/>
                <a:gd name="T126" fmla="*/ 72 h 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" h="72">
                  <a:moveTo>
                    <a:pt x="18" y="70"/>
                  </a:moveTo>
                  <a:lnTo>
                    <a:pt x="18" y="70"/>
                  </a:lnTo>
                  <a:lnTo>
                    <a:pt x="19" y="70"/>
                  </a:lnTo>
                  <a:lnTo>
                    <a:pt x="20" y="72"/>
                  </a:lnTo>
                  <a:lnTo>
                    <a:pt x="21" y="72"/>
                  </a:lnTo>
                  <a:lnTo>
                    <a:pt x="22" y="72"/>
                  </a:lnTo>
                  <a:lnTo>
                    <a:pt x="33" y="69"/>
                  </a:lnTo>
                  <a:lnTo>
                    <a:pt x="40" y="61"/>
                  </a:lnTo>
                  <a:lnTo>
                    <a:pt x="45" y="49"/>
                  </a:lnTo>
                  <a:lnTo>
                    <a:pt x="46" y="36"/>
                  </a:lnTo>
                  <a:lnTo>
                    <a:pt x="44" y="22"/>
                  </a:lnTo>
                  <a:lnTo>
                    <a:pt x="38" y="11"/>
                  </a:lnTo>
                  <a:lnTo>
                    <a:pt x="29" y="3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9" y="6"/>
                  </a:lnTo>
                  <a:lnTo>
                    <a:pt x="26" y="14"/>
                  </a:lnTo>
                  <a:lnTo>
                    <a:pt x="31" y="24"/>
                  </a:lnTo>
                  <a:lnTo>
                    <a:pt x="32" y="36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2" y="42"/>
                  </a:lnTo>
                  <a:lnTo>
                    <a:pt x="29" y="36"/>
                  </a:lnTo>
                  <a:lnTo>
                    <a:pt x="26" y="31"/>
                  </a:lnTo>
                  <a:lnTo>
                    <a:pt x="21" y="28"/>
                  </a:lnTo>
                  <a:lnTo>
                    <a:pt x="15" y="26"/>
                  </a:lnTo>
                  <a:lnTo>
                    <a:pt x="9" y="28"/>
                  </a:lnTo>
                  <a:lnTo>
                    <a:pt x="4" y="32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2" y="57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8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3" name="Freeform 126"/>
            <p:cNvSpPr>
              <a:spLocks/>
            </p:cNvSpPr>
            <p:nvPr/>
          </p:nvSpPr>
          <p:spPr bwMode="auto">
            <a:xfrm>
              <a:off x="4684" y="1506"/>
              <a:ext cx="140" cy="140"/>
            </a:xfrm>
            <a:custGeom>
              <a:avLst/>
              <a:gdLst>
                <a:gd name="T0" fmla="*/ 20 w 420"/>
                <a:gd name="T1" fmla="*/ 0 h 419"/>
                <a:gd name="T2" fmla="*/ 15 w 420"/>
                <a:gd name="T3" fmla="*/ 1 h 419"/>
                <a:gd name="T4" fmla="*/ 11 w 420"/>
                <a:gd name="T5" fmla="*/ 3 h 419"/>
                <a:gd name="T6" fmla="*/ 7 w 420"/>
                <a:gd name="T7" fmla="*/ 5 h 419"/>
                <a:gd name="T8" fmla="*/ 5 w 420"/>
                <a:gd name="T9" fmla="*/ 8 h 419"/>
                <a:gd name="T10" fmla="*/ 2 w 420"/>
                <a:gd name="T11" fmla="*/ 12 h 419"/>
                <a:gd name="T12" fmla="*/ 1 w 420"/>
                <a:gd name="T13" fmla="*/ 16 h 419"/>
                <a:gd name="T14" fmla="*/ 0 w 420"/>
                <a:gd name="T15" fmla="*/ 21 h 419"/>
                <a:gd name="T16" fmla="*/ 0 w 420"/>
                <a:gd name="T17" fmla="*/ 26 h 419"/>
                <a:gd name="T18" fmla="*/ 1 w 420"/>
                <a:gd name="T19" fmla="*/ 30 h 419"/>
                <a:gd name="T20" fmla="*/ 3 w 420"/>
                <a:gd name="T21" fmla="*/ 34 h 419"/>
                <a:gd name="T22" fmla="*/ 6 w 420"/>
                <a:gd name="T23" fmla="*/ 38 h 419"/>
                <a:gd name="T24" fmla="*/ 10 w 420"/>
                <a:gd name="T25" fmla="*/ 42 h 419"/>
                <a:gd name="T26" fmla="*/ 13 w 420"/>
                <a:gd name="T27" fmla="*/ 44 h 419"/>
                <a:gd name="T28" fmla="*/ 18 w 420"/>
                <a:gd name="T29" fmla="*/ 46 h 419"/>
                <a:gd name="T30" fmla="*/ 22 w 420"/>
                <a:gd name="T31" fmla="*/ 47 h 419"/>
                <a:gd name="T32" fmla="*/ 27 w 420"/>
                <a:gd name="T33" fmla="*/ 47 h 419"/>
                <a:gd name="T34" fmla="*/ 31 w 420"/>
                <a:gd name="T35" fmla="*/ 46 h 419"/>
                <a:gd name="T36" fmla="*/ 35 w 420"/>
                <a:gd name="T37" fmla="*/ 44 h 419"/>
                <a:gd name="T38" fmla="*/ 39 w 420"/>
                <a:gd name="T39" fmla="*/ 42 h 419"/>
                <a:gd name="T40" fmla="*/ 42 w 420"/>
                <a:gd name="T41" fmla="*/ 38 h 419"/>
                <a:gd name="T42" fmla="*/ 45 w 420"/>
                <a:gd name="T43" fmla="*/ 34 h 419"/>
                <a:gd name="T44" fmla="*/ 46 w 420"/>
                <a:gd name="T45" fmla="*/ 30 h 419"/>
                <a:gd name="T46" fmla="*/ 47 w 420"/>
                <a:gd name="T47" fmla="*/ 26 h 419"/>
                <a:gd name="T48" fmla="*/ 46 w 420"/>
                <a:gd name="T49" fmla="*/ 21 h 419"/>
                <a:gd name="T50" fmla="*/ 45 w 420"/>
                <a:gd name="T51" fmla="*/ 17 h 419"/>
                <a:gd name="T52" fmla="*/ 43 w 420"/>
                <a:gd name="T53" fmla="*/ 12 h 419"/>
                <a:gd name="T54" fmla="*/ 41 w 420"/>
                <a:gd name="T55" fmla="*/ 8 h 419"/>
                <a:gd name="T56" fmla="*/ 37 w 420"/>
                <a:gd name="T57" fmla="*/ 5 h 419"/>
                <a:gd name="T58" fmla="*/ 33 w 420"/>
                <a:gd name="T59" fmla="*/ 3 h 419"/>
                <a:gd name="T60" fmla="*/ 29 w 420"/>
                <a:gd name="T61" fmla="*/ 1 h 419"/>
                <a:gd name="T62" fmla="*/ 24 w 420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0"/>
                <a:gd name="T97" fmla="*/ 0 h 419"/>
                <a:gd name="T98" fmla="*/ 420 w 420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0" h="419">
                  <a:moveTo>
                    <a:pt x="198" y="0"/>
                  </a:moveTo>
                  <a:lnTo>
                    <a:pt x="177" y="1"/>
                  </a:lnTo>
                  <a:lnTo>
                    <a:pt x="157" y="5"/>
                  </a:lnTo>
                  <a:lnTo>
                    <a:pt x="136" y="10"/>
                  </a:lnTo>
                  <a:lnTo>
                    <a:pt x="117" y="17"/>
                  </a:lnTo>
                  <a:lnTo>
                    <a:pt x="100" y="25"/>
                  </a:lnTo>
                  <a:lnTo>
                    <a:pt x="83" y="36"/>
                  </a:lnTo>
                  <a:lnTo>
                    <a:pt x="67" y="48"/>
                  </a:lnTo>
                  <a:lnTo>
                    <a:pt x="53" y="62"/>
                  </a:lnTo>
                  <a:lnTo>
                    <a:pt x="41" y="76"/>
                  </a:lnTo>
                  <a:lnTo>
                    <a:pt x="29" y="93"/>
                  </a:lnTo>
                  <a:lnTo>
                    <a:pt x="20" y="110"/>
                  </a:lnTo>
                  <a:lnTo>
                    <a:pt x="12" y="129"/>
                  </a:lnTo>
                  <a:lnTo>
                    <a:pt x="6" y="148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7" y="251"/>
                  </a:lnTo>
                  <a:lnTo>
                    <a:pt x="13" y="270"/>
                  </a:lnTo>
                  <a:lnTo>
                    <a:pt x="21" y="289"/>
                  </a:lnTo>
                  <a:lnTo>
                    <a:pt x="31" y="309"/>
                  </a:lnTo>
                  <a:lnTo>
                    <a:pt x="41" y="326"/>
                  </a:lnTo>
                  <a:lnTo>
                    <a:pt x="56" y="343"/>
                  </a:lnTo>
                  <a:lnTo>
                    <a:pt x="70" y="359"/>
                  </a:lnTo>
                  <a:lnTo>
                    <a:pt x="87" y="373"/>
                  </a:lnTo>
                  <a:lnTo>
                    <a:pt x="103" y="385"/>
                  </a:lnTo>
                  <a:lnTo>
                    <a:pt x="121" y="395"/>
                  </a:lnTo>
                  <a:lnTo>
                    <a:pt x="140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200" y="418"/>
                  </a:lnTo>
                  <a:lnTo>
                    <a:pt x="221" y="419"/>
                  </a:lnTo>
                  <a:lnTo>
                    <a:pt x="242" y="418"/>
                  </a:lnTo>
                  <a:lnTo>
                    <a:pt x="263" y="416"/>
                  </a:lnTo>
                  <a:lnTo>
                    <a:pt x="283" y="411"/>
                  </a:lnTo>
                  <a:lnTo>
                    <a:pt x="301" y="404"/>
                  </a:lnTo>
                  <a:lnTo>
                    <a:pt x="319" y="395"/>
                  </a:lnTo>
                  <a:lnTo>
                    <a:pt x="336" y="385"/>
                  </a:lnTo>
                  <a:lnTo>
                    <a:pt x="352" y="373"/>
                  </a:lnTo>
                  <a:lnTo>
                    <a:pt x="366" y="359"/>
                  </a:lnTo>
                  <a:lnTo>
                    <a:pt x="379" y="343"/>
                  </a:lnTo>
                  <a:lnTo>
                    <a:pt x="391" y="326"/>
                  </a:lnTo>
                  <a:lnTo>
                    <a:pt x="401" y="309"/>
                  </a:lnTo>
                  <a:lnTo>
                    <a:pt x="409" y="289"/>
                  </a:lnTo>
                  <a:lnTo>
                    <a:pt x="415" y="270"/>
                  </a:lnTo>
                  <a:lnTo>
                    <a:pt x="418" y="251"/>
                  </a:lnTo>
                  <a:lnTo>
                    <a:pt x="420" y="230"/>
                  </a:lnTo>
                  <a:lnTo>
                    <a:pt x="420" y="210"/>
                  </a:lnTo>
                  <a:lnTo>
                    <a:pt x="417" y="189"/>
                  </a:lnTo>
                  <a:lnTo>
                    <a:pt x="414" y="168"/>
                  </a:lnTo>
                  <a:lnTo>
                    <a:pt x="408" y="149"/>
                  </a:lnTo>
                  <a:lnTo>
                    <a:pt x="399" y="130"/>
                  </a:lnTo>
                  <a:lnTo>
                    <a:pt x="390" y="111"/>
                  </a:lnTo>
                  <a:lnTo>
                    <a:pt x="379" y="93"/>
                  </a:lnTo>
                  <a:lnTo>
                    <a:pt x="365" y="76"/>
                  </a:lnTo>
                  <a:lnTo>
                    <a:pt x="351" y="61"/>
                  </a:lnTo>
                  <a:lnTo>
                    <a:pt x="334" y="47"/>
                  </a:lnTo>
                  <a:lnTo>
                    <a:pt x="317" y="35"/>
                  </a:lnTo>
                  <a:lnTo>
                    <a:pt x="299" y="24"/>
                  </a:lnTo>
                  <a:lnTo>
                    <a:pt x="280" y="16"/>
                  </a:lnTo>
                  <a:lnTo>
                    <a:pt x="260" y="8"/>
                  </a:lnTo>
                  <a:lnTo>
                    <a:pt x="240" y="4"/>
                  </a:lnTo>
                  <a:lnTo>
                    <a:pt x="220" y="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4" name="Freeform 127"/>
            <p:cNvSpPr>
              <a:spLocks/>
            </p:cNvSpPr>
            <p:nvPr/>
          </p:nvSpPr>
          <p:spPr bwMode="auto">
            <a:xfrm>
              <a:off x="4694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1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6 w 357"/>
                <a:gd name="T51" fmla="*/ 5 h 357"/>
                <a:gd name="T52" fmla="*/ 8 w 357"/>
                <a:gd name="T53" fmla="*/ 3 h 357"/>
                <a:gd name="T54" fmla="*/ 9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1 w 357"/>
                <a:gd name="T79" fmla="*/ 5 h 357"/>
                <a:gd name="T80" fmla="*/ 33 w 357"/>
                <a:gd name="T81" fmla="*/ 6 h 357"/>
                <a:gd name="T82" fmla="*/ 34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8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8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0" y="356"/>
                  </a:lnTo>
                  <a:lnTo>
                    <a:pt x="152" y="354"/>
                  </a:lnTo>
                  <a:lnTo>
                    <a:pt x="135" y="349"/>
                  </a:lnTo>
                  <a:lnTo>
                    <a:pt x="119" y="343"/>
                  </a:lnTo>
                  <a:lnTo>
                    <a:pt x="103" y="336"/>
                  </a:lnTo>
                  <a:lnTo>
                    <a:pt x="88" y="328"/>
                  </a:lnTo>
                  <a:lnTo>
                    <a:pt x="74" y="317"/>
                  </a:lnTo>
                  <a:lnTo>
                    <a:pt x="59" y="305"/>
                  </a:lnTo>
                  <a:lnTo>
                    <a:pt x="46" y="292"/>
                  </a:lnTo>
                  <a:lnTo>
                    <a:pt x="35" y="278"/>
                  </a:lnTo>
                  <a:lnTo>
                    <a:pt x="26" y="263"/>
                  </a:lnTo>
                  <a:lnTo>
                    <a:pt x="18" y="247"/>
                  </a:lnTo>
                  <a:lnTo>
                    <a:pt x="10" y="231"/>
                  </a:lnTo>
                  <a:lnTo>
                    <a:pt x="5" y="213"/>
                  </a:lnTo>
                  <a:lnTo>
                    <a:pt x="1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5" y="126"/>
                  </a:lnTo>
                  <a:lnTo>
                    <a:pt x="9" y="110"/>
                  </a:lnTo>
                  <a:lnTo>
                    <a:pt x="16" y="94"/>
                  </a:lnTo>
                  <a:lnTo>
                    <a:pt x="24" y="80"/>
                  </a:lnTo>
                  <a:lnTo>
                    <a:pt x="34" y="66"/>
                  </a:lnTo>
                  <a:lnTo>
                    <a:pt x="45" y="52"/>
                  </a:lnTo>
                  <a:lnTo>
                    <a:pt x="58" y="41"/>
                  </a:lnTo>
                  <a:lnTo>
                    <a:pt x="71" y="30"/>
                  </a:lnTo>
                  <a:lnTo>
                    <a:pt x="85" y="21"/>
                  </a:lnTo>
                  <a:lnTo>
                    <a:pt x="101" y="13"/>
                  </a:lnTo>
                  <a:lnTo>
                    <a:pt x="118" y="8"/>
                  </a:lnTo>
                  <a:lnTo>
                    <a:pt x="134" y="4"/>
                  </a:lnTo>
                  <a:lnTo>
                    <a:pt x="151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4" y="4"/>
                  </a:lnTo>
                  <a:lnTo>
                    <a:pt x="221" y="8"/>
                  </a:lnTo>
                  <a:lnTo>
                    <a:pt x="238" y="13"/>
                  </a:lnTo>
                  <a:lnTo>
                    <a:pt x="253" y="21"/>
                  </a:lnTo>
                  <a:lnTo>
                    <a:pt x="269" y="30"/>
                  </a:lnTo>
                  <a:lnTo>
                    <a:pt x="283" y="41"/>
                  </a:lnTo>
                  <a:lnTo>
                    <a:pt x="297" y="52"/>
                  </a:lnTo>
                  <a:lnTo>
                    <a:pt x="310" y="66"/>
                  </a:lnTo>
                  <a:lnTo>
                    <a:pt x="321" y="80"/>
                  </a:lnTo>
                  <a:lnTo>
                    <a:pt x="331" y="94"/>
                  </a:lnTo>
                  <a:lnTo>
                    <a:pt x="339" y="110"/>
                  </a:lnTo>
                  <a:lnTo>
                    <a:pt x="346" y="126"/>
                  </a:lnTo>
                  <a:lnTo>
                    <a:pt x="351" y="143"/>
                  </a:lnTo>
                  <a:lnTo>
                    <a:pt x="354" y="161"/>
                  </a:lnTo>
                  <a:lnTo>
                    <a:pt x="357" y="179"/>
                  </a:lnTo>
                  <a:lnTo>
                    <a:pt x="354" y="214"/>
                  </a:lnTo>
                  <a:lnTo>
                    <a:pt x="346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5" y="326"/>
                  </a:lnTo>
                  <a:lnTo>
                    <a:pt x="257" y="343"/>
                  </a:lnTo>
                  <a:lnTo>
                    <a:pt x="223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5" name="Freeform 128"/>
            <p:cNvSpPr>
              <a:spLocks/>
            </p:cNvSpPr>
            <p:nvPr/>
          </p:nvSpPr>
          <p:spPr bwMode="auto">
            <a:xfrm>
              <a:off x="4701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3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1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3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9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4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5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3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8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3" y="71"/>
                  </a:lnTo>
                  <a:lnTo>
                    <a:pt x="10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5" y="190"/>
                  </a:lnTo>
                  <a:lnTo>
                    <a:pt x="10" y="205"/>
                  </a:lnTo>
                  <a:lnTo>
                    <a:pt x="15" y="219"/>
                  </a:lnTo>
                  <a:lnTo>
                    <a:pt x="23" y="233"/>
                  </a:lnTo>
                  <a:lnTo>
                    <a:pt x="31" y="247"/>
                  </a:lnTo>
                  <a:lnTo>
                    <a:pt x="42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2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6" y="313"/>
                  </a:lnTo>
                  <a:lnTo>
                    <a:pt x="151" y="315"/>
                  </a:lnTo>
                  <a:lnTo>
                    <a:pt x="167" y="316"/>
                  </a:lnTo>
                  <a:lnTo>
                    <a:pt x="182" y="315"/>
                  </a:lnTo>
                  <a:lnTo>
                    <a:pt x="198" y="313"/>
                  </a:lnTo>
                  <a:lnTo>
                    <a:pt x="212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6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2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1" y="128"/>
                  </a:lnTo>
                  <a:lnTo>
                    <a:pt x="306" y="112"/>
                  </a:lnTo>
                  <a:lnTo>
                    <a:pt x="300" y="98"/>
                  </a:lnTo>
                  <a:lnTo>
                    <a:pt x="293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1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6" name="Freeform 129"/>
            <p:cNvSpPr>
              <a:spLocks/>
            </p:cNvSpPr>
            <p:nvPr/>
          </p:nvSpPr>
          <p:spPr bwMode="auto">
            <a:xfrm>
              <a:off x="4712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5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5" y="243"/>
                  </a:lnTo>
                  <a:lnTo>
                    <a:pt x="73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2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7" y="56"/>
                  </a:lnTo>
                  <a:lnTo>
                    <a:pt x="32" y="37"/>
                  </a:lnTo>
                  <a:lnTo>
                    <a:pt x="41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2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1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5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5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7" name="Freeform 130"/>
            <p:cNvSpPr>
              <a:spLocks/>
            </p:cNvSpPr>
            <p:nvPr/>
          </p:nvSpPr>
          <p:spPr bwMode="auto">
            <a:xfrm>
              <a:off x="5116" y="1506"/>
              <a:ext cx="139" cy="140"/>
            </a:xfrm>
            <a:custGeom>
              <a:avLst/>
              <a:gdLst>
                <a:gd name="T0" fmla="*/ 20 w 418"/>
                <a:gd name="T1" fmla="*/ 0 h 419"/>
                <a:gd name="T2" fmla="*/ 15 w 418"/>
                <a:gd name="T3" fmla="*/ 1 h 419"/>
                <a:gd name="T4" fmla="*/ 11 w 418"/>
                <a:gd name="T5" fmla="*/ 3 h 419"/>
                <a:gd name="T6" fmla="*/ 7 w 418"/>
                <a:gd name="T7" fmla="*/ 5 h 419"/>
                <a:gd name="T8" fmla="*/ 4 w 418"/>
                <a:gd name="T9" fmla="*/ 8 h 419"/>
                <a:gd name="T10" fmla="*/ 2 w 418"/>
                <a:gd name="T11" fmla="*/ 12 h 419"/>
                <a:gd name="T12" fmla="*/ 1 w 418"/>
                <a:gd name="T13" fmla="*/ 16 h 419"/>
                <a:gd name="T14" fmla="*/ 0 w 418"/>
                <a:gd name="T15" fmla="*/ 21 h 419"/>
                <a:gd name="T16" fmla="*/ 0 w 418"/>
                <a:gd name="T17" fmla="*/ 26 h 419"/>
                <a:gd name="T18" fmla="*/ 1 w 418"/>
                <a:gd name="T19" fmla="*/ 30 h 419"/>
                <a:gd name="T20" fmla="*/ 3 w 418"/>
                <a:gd name="T21" fmla="*/ 34 h 419"/>
                <a:gd name="T22" fmla="*/ 6 w 418"/>
                <a:gd name="T23" fmla="*/ 38 h 419"/>
                <a:gd name="T24" fmla="*/ 9 w 418"/>
                <a:gd name="T25" fmla="*/ 42 h 419"/>
                <a:gd name="T26" fmla="*/ 13 w 418"/>
                <a:gd name="T27" fmla="*/ 44 h 419"/>
                <a:gd name="T28" fmla="*/ 18 w 418"/>
                <a:gd name="T29" fmla="*/ 46 h 419"/>
                <a:gd name="T30" fmla="*/ 22 w 418"/>
                <a:gd name="T31" fmla="*/ 47 h 419"/>
                <a:gd name="T32" fmla="*/ 27 w 418"/>
                <a:gd name="T33" fmla="*/ 47 h 419"/>
                <a:gd name="T34" fmla="*/ 31 w 418"/>
                <a:gd name="T35" fmla="*/ 46 h 419"/>
                <a:gd name="T36" fmla="*/ 35 w 418"/>
                <a:gd name="T37" fmla="*/ 44 h 419"/>
                <a:gd name="T38" fmla="*/ 39 w 418"/>
                <a:gd name="T39" fmla="*/ 42 h 419"/>
                <a:gd name="T40" fmla="*/ 42 w 418"/>
                <a:gd name="T41" fmla="*/ 38 h 419"/>
                <a:gd name="T42" fmla="*/ 44 w 418"/>
                <a:gd name="T43" fmla="*/ 34 h 419"/>
                <a:gd name="T44" fmla="*/ 46 w 418"/>
                <a:gd name="T45" fmla="*/ 30 h 419"/>
                <a:gd name="T46" fmla="*/ 46 w 418"/>
                <a:gd name="T47" fmla="*/ 26 h 419"/>
                <a:gd name="T48" fmla="*/ 46 w 418"/>
                <a:gd name="T49" fmla="*/ 21 h 419"/>
                <a:gd name="T50" fmla="*/ 45 w 418"/>
                <a:gd name="T51" fmla="*/ 17 h 419"/>
                <a:gd name="T52" fmla="*/ 43 w 418"/>
                <a:gd name="T53" fmla="*/ 12 h 419"/>
                <a:gd name="T54" fmla="*/ 40 w 418"/>
                <a:gd name="T55" fmla="*/ 8 h 419"/>
                <a:gd name="T56" fmla="*/ 37 w 418"/>
                <a:gd name="T57" fmla="*/ 5 h 419"/>
                <a:gd name="T58" fmla="*/ 33 w 418"/>
                <a:gd name="T59" fmla="*/ 3 h 419"/>
                <a:gd name="T60" fmla="*/ 29 w 418"/>
                <a:gd name="T61" fmla="*/ 1 h 419"/>
                <a:gd name="T62" fmla="*/ 24 w 418"/>
                <a:gd name="T63" fmla="*/ 0 h 4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8"/>
                <a:gd name="T97" fmla="*/ 0 h 419"/>
                <a:gd name="T98" fmla="*/ 418 w 418"/>
                <a:gd name="T99" fmla="*/ 419 h 4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8" h="419">
                  <a:moveTo>
                    <a:pt x="197" y="0"/>
                  </a:moveTo>
                  <a:lnTo>
                    <a:pt x="176" y="1"/>
                  </a:lnTo>
                  <a:lnTo>
                    <a:pt x="155" y="5"/>
                  </a:lnTo>
                  <a:lnTo>
                    <a:pt x="135" y="10"/>
                  </a:lnTo>
                  <a:lnTo>
                    <a:pt x="116" y="17"/>
                  </a:lnTo>
                  <a:lnTo>
                    <a:pt x="98" y="25"/>
                  </a:lnTo>
                  <a:lnTo>
                    <a:pt x="82" y="36"/>
                  </a:lnTo>
                  <a:lnTo>
                    <a:pt x="66" y="48"/>
                  </a:lnTo>
                  <a:lnTo>
                    <a:pt x="52" y="62"/>
                  </a:lnTo>
                  <a:lnTo>
                    <a:pt x="40" y="76"/>
                  </a:lnTo>
                  <a:lnTo>
                    <a:pt x="28" y="93"/>
                  </a:lnTo>
                  <a:lnTo>
                    <a:pt x="19" y="110"/>
                  </a:lnTo>
                  <a:lnTo>
                    <a:pt x="11" y="129"/>
                  </a:lnTo>
                  <a:lnTo>
                    <a:pt x="5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5" y="251"/>
                  </a:lnTo>
                  <a:lnTo>
                    <a:pt x="11" y="270"/>
                  </a:lnTo>
                  <a:lnTo>
                    <a:pt x="20" y="289"/>
                  </a:lnTo>
                  <a:lnTo>
                    <a:pt x="29" y="309"/>
                  </a:lnTo>
                  <a:lnTo>
                    <a:pt x="40" y="326"/>
                  </a:lnTo>
                  <a:lnTo>
                    <a:pt x="54" y="343"/>
                  </a:lnTo>
                  <a:lnTo>
                    <a:pt x="69" y="359"/>
                  </a:lnTo>
                  <a:lnTo>
                    <a:pt x="85" y="373"/>
                  </a:lnTo>
                  <a:lnTo>
                    <a:pt x="102" y="385"/>
                  </a:lnTo>
                  <a:lnTo>
                    <a:pt x="120" y="395"/>
                  </a:lnTo>
                  <a:lnTo>
                    <a:pt x="139" y="404"/>
                  </a:lnTo>
                  <a:lnTo>
                    <a:pt x="159" y="411"/>
                  </a:lnTo>
                  <a:lnTo>
                    <a:pt x="179" y="416"/>
                  </a:lnTo>
                  <a:lnTo>
                    <a:pt x="199" y="418"/>
                  </a:lnTo>
                  <a:lnTo>
                    <a:pt x="221" y="419"/>
                  </a:lnTo>
                  <a:lnTo>
                    <a:pt x="241" y="418"/>
                  </a:lnTo>
                  <a:lnTo>
                    <a:pt x="261" y="416"/>
                  </a:lnTo>
                  <a:lnTo>
                    <a:pt x="282" y="411"/>
                  </a:lnTo>
                  <a:lnTo>
                    <a:pt x="301" y="404"/>
                  </a:lnTo>
                  <a:lnTo>
                    <a:pt x="317" y="395"/>
                  </a:lnTo>
                  <a:lnTo>
                    <a:pt x="335" y="385"/>
                  </a:lnTo>
                  <a:lnTo>
                    <a:pt x="351" y="373"/>
                  </a:lnTo>
                  <a:lnTo>
                    <a:pt x="365" y="359"/>
                  </a:lnTo>
                  <a:lnTo>
                    <a:pt x="378" y="343"/>
                  </a:lnTo>
                  <a:lnTo>
                    <a:pt x="390" y="326"/>
                  </a:lnTo>
                  <a:lnTo>
                    <a:pt x="399" y="309"/>
                  </a:lnTo>
                  <a:lnTo>
                    <a:pt x="408" y="289"/>
                  </a:lnTo>
                  <a:lnTo>
                    <a:pt x="414" y="270"/>
                  </a:lnTo>
                  <a:lnTo>
                    <a:pt x="417" y="251"/>
                  </a:lnTo>
                  <a:lnTo>
                    <a:pt x="418" y="230"/>
                  </a:lnTo>
                  <a:lnTo>
                    <a:pt x="418" y="210"/>
                  </a:lnTo>
                  <a:lnTo>
                    <a:pt x="416" y="189"/>
                  </a:lnTo>
                  <a:lnTo>
                    <a:pt x="412" y="168"/>
                  </a:lnTo>
                  <a:lnTo>
                    <a:pt x="406" y="149"/>
                  </a:lnTo>
                  <a:lnTo>
                    <a:pt x="398" y="130"/>
                  </a:lnTo>
                  <a:lnTo>
                    <a:pt x="389" y="111"/>
                  </a:lnTo>
                  <a:lnTo>
                    <a:pt x="378" y="93"/>
                  </a:lnTo>
                  <a:lnTo>
                    <a:pt x="364" y="76"/>
                  </a:lnTo>
                  <a:lnTo>
                    <a:pt x="349" y="61"/>
                  </a:lnTo>
                  <a:lnTo>
                    <a:pt x="333" y="47"/>
                  </a:lnTo>
                  <a:lnTo>
                    <a:pt x="316" y="35"/>
                  </a:lnTo>
                  <a:lnTo>
                    <a:pt x="298" y="24"/>
                  </a:lnTo>
                  <a:lnTo>
                    <a:pt x="279" y="16"/>
                  </a:lnTo>
                  <a:lnTo>
                    <a:pt x="259" y="8"/>
                  </a:lnTo>
                  <a:lnTo>
                    <a:pt x="239" y="4"/>
                  </a:lnTo>
                  <a:lnTo>
                    <a:pt x="218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8" name="Freeform 131"/>
            <p:cNvSpPr>
              <a:spLocks/>
            </p:cNvSpPr>
            <p:nvPr/>
          </p:nvSpPr>
          <p:spPr bwMode="auto">
            <a:xfrm>
              <a:off x="5126" y="1516"/>
              <a:ext cx="119" cy="119"/>
            </a:xfrm>
            <a:custGeom>
              <a:avLst/>
              <a:gdLst>
                <a:gd name="T0" fmla="*/ 21 w 357"/>
                <a:gd name="T1" fmla="*/ 40 h 357"/>
                <a:gd name="T2" fmla="*/ 19 w 357"/>
                <a:gd name="T3" fmla="*/ 40 h 357"/>
                <a:gd name="T4" fmla="*/ 17 w 357"/>
                <a:gd name="T5" fmla="*/ 39 h 357"/>
                <a:gd name="T6" fmla="*/ 15 w 357"/>
                <a:gd name="T7" fmla="*/ 39 h 357"/>
                <a:gd name="T8" fmla="*/ 13 w 357"/>
                <a:gd name="T9" fmla="*/ 38 h 357"/>
                <a:gd name="T10" fmla="*/ 12 w 357"/>
                <a:gd name="T11" fmla="*/ 37 h 357"/>
                <a:gd name="T12" fmla="*/ 10 w 357"/>
                <a:gd name="T13" fmla="*/ 36 h 357"/>
                <a:gd name="T14" fmla="*/ 8 w 357"/>
                <a:gd name="T15" fmla="*/ 35 h 357"/>
                <a:gd name="T16" fmla="*/ 7 w 357"/>
                <a:gd name="T17" fmla="*/ 34 h 357"/>
                <a:gd name="T18" fmla="*/ 5 w 357"/>
                <a:gd name="T19" fmla="*/ 32 h 357"/>
                <a:gd name="T20" fmla="*/ 4 w 357"/>
                <a:gd name="T21" fmla="*/ 31 h 357"/>
                <a:gd name="T22" fmla="*/ 3 w 357"/>
                <a:gd name="T23" fmla="*/ 29 h 357"/>
                <a:gd name="T24" fmla="*/ 2 w 357"/>
                <a:gd name="T25" fmla="*/ 27 h 357"/>
                <a:gd name="T26" fmla="*/ 1 w 357"/>
                <a:gd name="T27" fmla="*/ 26 h 357"/>
                <a:gd name="T28" fmla="*/ 1 w 357"/>
                <a:gd name="T29" fmla="*/ 24 h 357"/>
                <a:gd name="T30" fmla="*/ 0 w 357"/>
                <a:gd name="T31" fmla="*/ 22 h 357"/>
                <a:gd name="T32" fmla="*/ 0 w 357"/>
                <a:gd name="T33" fmla="*/ 20 h 357"/>
                <a:gd name="T34" fmla="*/ 0 w 357"/>
                <a:gd name="T35" fmla="*/ 18 h 357"/>
                <a:gd name="T36" fmla="*/ 0 w 357"/>
                <a:gd name="T37" fmla="*/ 16 h 357"/>
                <a:gd name="T38" fmla="*/ 1 w 357"/>
                <a:gd name="T39" fmla="*/ 14 h 357"/>
                <a:gd name="T40" fmla="*/ 1 w 357"/>
                <a:gd name="T41" fmla="*/ 12 h 357"/>
                <a:gd name="T42" fmla="*/ 2 w 357"/>
                <a:gd name="T43" fmla="*/ 10 h 357"/>
                <a:gd name="T44" fmla="*/ 3 w 357"/>
                <a:gd name="T45" fmla="*/ 9 h 357"/>
                <a:gd name="T46" fmla="*/ 4 w 357"/>
                <a:gd name="T47" fmla="*/ 7 h 357"/>
                <a:gd name="T48" fmla="*/ 5 w 357"/>
                <a:gd name="T49" fmla="*/ 6 h 357"/>
                <a:gd name="T50" fmla="*/ 7 w 357"/>
                <a:gd name="T51" fmla="*/ 5 h 357"/>
                <a:gd name="T52" fmla="*/ 8 w 357"/>
                <a:gd name="T53" fmla="*/ 3 h 357"/>
                <a:gd name="T54" fmla="*/ 10 w 357"/>
                <a:gd name="T55" fmla="*/ 2 h 357"/>
                <a:gd name="T56" fmla="*/ 11 w 357"/>
                <a:gd name="T57" fmla="*/ 1 h 357"/>
                <a:gd name="T58" fmla="*/ 13 w 357"/>
                <a:gd name="T59" fmla="*/ 1 h 357"/>
                <a:gd name="T60" fmla="*/ 15 w 357"/>
                <a:gd name="T61" fmla="*/ 0 h 357"/>
                <a:gd name="T62" fmla="*/ 17 w 357"/>
                <a:gd name="T63" fmla="*/ 0 h 357"/>
                <a:gd name="T64" fmla="*/ 19 w 357"/>
                <a:gd name="T65" fmla="*/ 0 h 357"/>
                <a:gd name="T66" fmla="*/ 21 w 357"/>
                <a:gd name="T67" fmla="*/ 0 h 357"/>
                <a:gd name="T68" fmla="*/ 23 w 357"/>
                <a:gd name="T69" fmla="*/ 0 h 357"/>
                <a:gd name="T70" fmla="*/ 25 w 357"/>
                <a:gd name="T71" fmla="*/ 1 h 357"/>
                <a:gd name="T72" fmla="*/ 26 w 357"/>
                <a:gd name="T73" fmla="*/ 1 h 357"/>
                <a:gd name="T74" fmla="*/ 28 w 357"/>
                <a:gd name="T75" fmla="*/ 2 h 357"/>
                <a:gd name="T76" fmla="*/ 30 w 357"/>
                <a:gd name="T77" fmla="*/ 3 h 357"/>
                <a:gd name="T78" fmla="*/ 32 w 357"/>
                <a:gd name="T79" fmla="*/ 5 h 357"/>
                <a:gd name="T80" fmla="*/ 33 w 357"/>
                <a:gd name="T81" fmla="*/ 6 h 357"/>
                <a:gd name="T82" fmla="*/ 35 w 357"/>
                <a:gd name="T83" fmla="*/ 7 h 357"/>
                <a:gd name="T84" fmla="*/ 36 w 357"/>
                <a:gd name="T85" fmla="*/ 9 h 357"/>
                <a:gd name="T86" fmla="*/ 37 w 357"/>
                <a:gd name="T87" fmla="*/ 10 h 357"/>
                <a:gd name="T88" fmla="*/ 38 w 357"/>
                <a:gd name="T89" fmla="*/ 12 h 357"/>
                <a:gd name="T90" fmla="*/ 39 w 357"/>
                <a:gd name="T91" fmla="*/ 14 h 357"/>
                <a:gd name="T92" fmla="*/ 39 w 357"/>
                <a:gd name="T93" fmla="*/ 16 h 357"/>
                <a:gd name="T94" fmla="*/ 39 w 357"/>
                <a:gd name="T95" fmla="*/ 18 h 357"/>
                <a:gd name="T96" fmla="*/ 40 w 357"/>
                <a:gd name="T97" fmla="*/ 20 h 357"/>
                <a:gd name="T98" fmla="*/ 39 w 357"/>
                <a:gd name="T99" fmla="*/ 24 h 357"/>
                <a:gd name="T100" fmla="*/ 39 w 357"/>
                <a:gd name="T101" fmla="*/ 28 h 357"/>
                <a:gd name="T102" fmla="*/ 37 w 357"/>
                <a:gd name="T103" fmla="*/ 31 h 357"/>
                <a:gd name="T104" fmla="*/ 35 w 357"/>
                <a:gd name="T105" fmla="*/ 34 h 357"/>
                <a:gd name="T106" fmla="*/ 32 w 357"/>
                <a:gd name="T107" fmla="*/ 36 h 357"/>
                <a:gd name="T108" fmla="*/ 29 w 357"/>
                <a:gd name="T109" fmla="*/ 38 h 357"/>
                <a:gd name="T110" fmla="*/ 25 w 357"/>
                <a:gd name="T111" fmla="*/ 39 h 357"/>
                <a:gd name="T112" fmla="*/ 21 w 357"/>
                <a:gd name="T113" fmla="*/ 40 h 3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7"/>
                <a:gd name="T172" fmla="*/ 0 h 357"/>
                <a:gd name="T173" fmla="*/ 357 w 357"/>
                <a:gd name="T174" fmla="*/ 357 h 3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7" h="357">
                  <a:moveTo>
                    <a:pt x="188" y="357"/>
                  </a:moveTo>
                  <a:lnTo>
                    <a:pt x="171" y="356"/>
                  </a:lnTo>
                  <a:lnTo>
                    <a:pt x="153" y="354"/>
                  </a:lnTo>
                  <a:lnTo>
                    <a:pt x="136" y="349"/>
                  </a:lnTo>
                  <a:lnTo>
                    <a:pt x="119" y="343"/>
                  </a:lnTo>
                  <a:lnTo>
                    <a:pt x="104" y="336"/>
                  </a:lnTo>
                  <a:lnTo>
                    <a:pt x="89" y="328"/>
                  </a:lnTo>
                  <a:lnTo>
                    <a:pt x="74" y="317"/>
                  </a:lnTo>
                  <a:lnTo>
                    <a:pt x="60" y="305"/>
                  </a:lnTo>
                  <a:lnTo>
                    <a:pt x="47" y="292"/>
                  </a:lnTo>
                  <a:lnTo>
                    <a:pt x="36" y="278"/>
                  </a:lnTo>
                  <a:lnTo>
                    <a:pt x="27" y="263"/>
                  </a:lnTo>
                  <a:lnTo>
                    <a:pt x="18" y="247"/>
                  </a:lnTo>
                  <a:lnTo>
                    <a:pt x="11" y="231"/>
                  </a:lnTo>
                  <a:lnTo>
                    <a:pt x="5" y="213"/>
                  </a:lnTo>
                  <a:lnTo>
                    <a:pt x="2" y="197"/>
                  </a:lnTo>
                  <a:lnTo>
                    <a:pt x="0" y="179"/>
                  </a:lnTo>
                  <a:lnTo>
                    <a:pt x="0" y="161"/>
                  </a:lnTo>
                  <a:lnTo>
                    <a:pt x="2" y="143"/>
                  </a:lnTo>
                  <a:lnTo>
                    <a:pt x="5" y="126"/>
                  </a:lnTo>
                  <a:lnTo>
                    <a:pt x="10" y="110"/>
                  </a:lnTo>
                  <a:lnTo>
                    <a:pt x="17" y="94"/>
                  </a:lnTo>
                  <a:lnTo>
                    <a:pt x="24" y="80"/>
                  </a:lnTo>
                  <a:lnTo>
                    <a:pt x="35" y="66"/>
                  </a:lnTo>
                  <a:lnTo>
                    <a:pt x="46" y="52"/>
                  </a:lnTo>
                  <a:lnTo>
                    <a:pt x="59" y="41"/>
                  </a:lnTo>
                  <a:lnTo>
                    <a:pt x="72" y="30"/>
                  </a:lnTo>
                  <a:lnTo>
                    <a:pt x="86" y="21"/>
                  </a:lnTo>
                  <a:lnTo>
                    <a:pt x="102" y="13"/>
                  </a:lnTo>
                  <a:lnTo>
                    <a:pt x="118" y="8"/>
                  </a:lnTo>
                  <a:lnTo>
                    <a:pt x="135" y="4"/>
                  </a:lnTo>
                  <a:lnTo>
                    <a:pt x="152" y="1"/>
                  </a:lnTo>
                  <a:lnTo>
                    <a:pt x="169" y="0"/>
                  </a:lnTo>
                  <a:lnTo>
                    <a:pt x="187" y="1"/>
                  </a:lnTo>
                  <a:lnTo>
                    <a:pt x="205" y="4"/>
                  </a:lnTo>
                  <a:lnTo>
                    <a:pt x="222" y="8"/>
                  </a:lnTo>
                  <a:lnTo>
                    <a:pt x="238" y="13"/>
                  </a:lnTo>
                  <a:lnTo>
                    <a:pt x="254" y="21"/>
                  </a:lnTo>
                  <a:lnTo>
                    <a:pt x="269" y="30"/>
                  </a:lnTo>
                  <a:lnTo>
                    <a:pt x="284" y="41"/>
                  </a:lnTo>
                  <a:lnTo>
                    <a:pt x="298" y="52"/>
                  </a:lnTo>
                  <a:lnTo>
                    <a:pt x="311" y="66"/>
                  </a:lnTo>
                  <a:lnTo>
                    <a:pt x="322" y="80"/>
                  </a:lnTo>
                  <a:lnTo>
                    <a:pt x="331" y="94"/>
                  </a:lnTo>
                  <a:lnTo>
                    <a:pt x="340" y="110"/>
                  </a:lnTo>
                  <a:lnTo>
                    <a:pt x="347" y="126"/>
                  </a:lnTo>
                  <a:lnTo>
                    <a:pt x="351" y="143"/>
                  </a:lnTo>
                  <a:lnTo>
                    <a:pt x="355" y="161"/>
                  </a:lnTo>
                  <a:lnTo>
                    <a:pt x="357" y="179"/>
                  </a:lnTo>
                  <a:lnTo>
                    <a:pt x="355" y="214"/>
                  </a:lnTo>
                  <a:lnTo>
                    <a:pt x="347" y="248"/>
                  </a:lnTo>
                  <a:lnTo>
                    <a:pt x="332" y="279"/>
                  </a:lnTo>
                  <a:lnTo>
                    <a:pt x="312" y="305"/>
                  </a:lnTo>
                  <a:lnTo>
                    <a:pt x="286" y="326"/>
                  </a:lnTo>
                  <a:lnTo>
                    <a:pt x="257" y="343"/>
                  </a:lnTo>
                  <a:lnTo>
                    <a:pt x="224" y="354"/>
                  </a:lnTo>
                  <a:lnTo>
                    <a:pt x="188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09" name="Freeform 132"/>
            <p:cNvSpPr>
              <a:spLocks/>
            </p:cNvSpPr>
            <p:nvPr/>
          </p:nvSpPr>
          <p:spPr bwMode="auto">
            <a:xfrm>
              <a:off x="5133" y="1523"/>
              <a:ext cx="105" cy="105"/>
            </a:xfrm>
            <a:custGeom>
              <a:avLst/>
              <a:gdLst>
                <a:gd name="T0" fmla="*/ 17 w 315"/>
                <a:gd name="T1" fmla="*/ 0 h 316"/>
                <a:gd name="T2" fmla="*/ 13 w 315"/>
                <a:gd name="T3" fmla="*/ 0 h 316"/>
                <a:gd name="T4" fmla="*/ 10 w 315"/>
                <a:gd name="T5" fmla="*/ 1 h 316"/>
                <a:gd name="T6" fmla="*/ 7 w 315"/>
                <a:gd name="T7" fmla="*/ 3 h 316"/>
                <a:gd name="T8" fmla="*/ 4 w 315"/>
                <a:gd name="T9" fmla="*/ 5 h 316"/>
                <a:gd name="T10" fmla="*/ 2 w 315"/>
                <a:gd name="T11" fmla="*/ 8 h 316"/>
                <a:gd name="T12" fmla="*/ 1 w 315"/>
                <a:gd name="T13" fmla="*/ 11 h 316"/>
                <a:gd name="T14" fmla="*/ 0 w 315"/>
                <a:gd name="T15" fmla="*/ 14 h 316"/>
                <a:gd name="T16" fmla="*/ 0 w 315"/>
                <a:gd name="T17" fmla="*/ 18 h 316"/>
                <a:gd name="T18" fmla="*/ 0 w 315"/>
                <a:gd name="T19" fmla="*/ 19 h 316"/>
                <a:gd name="T20" fmla="*/ 0 w 315"/>
                <a:gd name="T21" fmla="*/ 21 h 316"/>
                <a:gd name="T22" fmla="*/ 1 w 315"/>
                <a:gd name="T23" fmla="*/ 23 h 316"/>
                <a:gd name="T24" fmla="*/ 2 w 315"/>
                <a:gd name="T25" fmla="*/ 24 h 316"/>
                <a:gd name="T26" fmla="*/ 2 w 315"/>
                <a:gd name="T27" fmla="*/ 26 h 316"/>
                <a:gd name="T28" fmla="*/ 3 w 315"/>
                <a:gd name="T29" fmla="*/ 27 h 316"/>
                <a:gd name="T30" fmla="*/ 5 w 315"/>
                <a:gd name="T31" fmla="*/ 29 h 316"/>
                <a:gd name="T32" fmla="*/ 6 w 315"/>
                <a:gd name="T33" fmla="*/ 30 h 316"/>
                <a:gd name="T34" fmla="*/ 7 w 315"/>
                <a:gd name="T35" fmla="*/ 31 h 316"/>
                <a:gd name="T36" fmla="*/ 9 w 315"/>
                <a:gd name="T37" fmla="*/ 32 h 316"/>
                <a:gd name="T38" fmla="*/ 10 w 315"/>
                <a:gd name="T39" fmla="*/ 33 h 316"/>
                <a:gd name="T40" fmla="*/ 12 w 315"/>
                <a:gd name="T41" fmla="*/ 34 h 316"/>
                <a:gd name="T42" fmla="*/ 13 w 315"/>
                <a:gd name="T43" fmla="*/ 34 h 316"/>
                <a:gd name="T44" fmla="*/ 15 w 315"/>
                <a:gd name="T45" fmla="*/ 35 h 316"/>
                <a:gd name="T46" fmla="*/ 17 w 315"/>
                <a:gd name="T47" fmla="*/ 35 h 316"/>
                <a:gd name="T48" fmla="*/ 18 w 315"/>
                <a:gd name="T49" fmla="*/ 35 h 316"/>
                <a:gd name="T50" fmla="*/ 20 w 315"/>
                <a:gd name="T51" fmla="*/ 35 h 316"/>
                <a:gd name="T52" fmla="*/ 22 w 315"/>
                <a:gd name="T53" fmla="*/ 35 h 316"/>
                <a:gd name="T54" fmla="*/ 23 w 315"/>
                <a:gd name="T55" fmla="*/ 34 h 316"/>
                <a:gd name="T56" fmla="*/ 25 w 315"/>
                <a:gd name="T57" fmla="*/ 34 h 316"/>
                <a:gd name="T58" fmla="*/ 27 w 315"/>
                <a:gd name="T59" fmla="*/ 33 h 316"/>
                <a:gd name="T60" fmla="*/ 28 w 315"/>
                <a:gd name="T61" fmla="*/ 32 h 316"/>
                <a:gd name="T62" fmla="*/ 29 w 315"/>
                <a:gd name="T63" fmla="*/ 31 h 316"/>
                <a:gd name="T64" fmla="*/ 31 w 315"/>
                <a:gd name="T65" fmla="*/ 30 h 316"/>
                <a:gd name="T66" fmla="*/ 32 w 315"/>
                <a:gd name="T67" fmla="*/ 29 h 316"/>
                <a:gd name="T68" fmla="*/ 33 w 315"/>
                <a:gd name="T69" fmla="*/ 27 h 316"/>
                <a:gd name="T70" fmla="*/ 33 w 315"/>
                <a:gd name="T71" fmla="*/ 26 h 316"/>
                <a:gd name="T72" fmla="*/ 34 w 315"/>
                <a:gd name="T73" fmla="*/ 24 h 316"/>
                <a:gd name="T74" fmla="*/ 35 w 315"/>
                <a:gd name="T75" fmla="*/ 23 h 316"/>
                <a:gd name="T76" fmla="*/ 35 w 315"/>
                <a:gd name="T77" fmla="*/ 21 h 316"/>
                <a:gd name="T78" fmla="*/ 35 w 315"/>
                <a:gd name="T79" fmla="*/ 19 h 316"/>
                <a:gd name="T80" fmla="*/ 35 w 315"/>
                <a:gd name="T81" fmla="*/ 18 h 316"/>
                <a:gd name="T82" fmla="*/ 35 w 315"/>
                <a:gd name="T83" fmla="*/ 16 h 316"/>
                <a:gd name="T84" fmla="*/ 34 w 315"/>
                <a:gd name="T85" fmla="*/ 14 h 316"/>
                <a:gd name="T86" fmla="*/ 34 w 315"/>
                <a:gd name="T87" fmla="*/ 12 h 316"/>
                <a:gd name="T88" fmla="*/ 33 w 315"/>
                <a:gd name="T89" fmla="*/ 11 h 316"/>
                <a:gd name="T90" fmla="*/ 32 w 315"/>
                <a:gd name="T91" fmla="*/ 9 h 316"/>
                <a:gd name="T92" fmla="*/ 32 w 315"/>
                <a:gd name="T93" fmla="*/ 8 h 316"/>
                <a:gd name="T94" fmla="*/ 31 w 315"/>
                <a:gd name="T95" fmla="*/ 7 h 316"/>
                <a:gd name="T96" fmla="*/ 29 w 315"/>
                <a:gd name="T97" fmla="*/ 5 h 316"/>
                <a:gd name="T98" fmla="*/ 28 w 315"/>
                <a:gd name="T99" fmla="*/ 4 h 316"/>
                <a:gd name="T100" fmla="*/ 26 w 315"/>
                <a:gd name="T101" fmla="*/ 3 h 316"/>
                <a:gd name="T102" fmla="*/ 25 w 315"/>
                <a:gd name="T103" fmla="*/ 2 h 316"/>
                <a:gd name="T104" fmla="*/ 23 w 315"/>
                <a:gd name="T105" fmla="*/ 1 h 316"/>
                <a:gd name="T106" fmla="*/ 22 w 315"/>
                <a:gd name="T107" fmla="*/ 1 h 316"/>
                <a:gd name="T108" fmla="*/ 20 w 315"/>
                <a:gd name="T109" fmla="*/ 0 h 316"/>
                <a:gd name="T110" fmla="*/ 18 w 315"/>
                <a:gd name="T111" fmla="*/ 0 h 316"/>
                <a:gd name="T112" fmla="*/ 17 w 315"/>
                <a:gd name="T113" fmla="*/ 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5"/>
                <a:gd name="T172" fmla="*/ 0 h 316"/>
                <a:gd name="T173" fmla="*/ 315 w 315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5" h="316">
                  <a:moveTo>
                    <a:pt x="150" y="0"/>
                  </a:moveTo>
                  <a:lnTo>
                    <a:pt x="117" y="4"/>
                  </a:lnTo>
                  <a:lnTo>
                    <a:pt x="89" y="13"/>
                  </a:lnTo>
                  <a:lnTo>
                    <a:pt x="63" y="28"/>
                  </a:lnTo>
                  <a:lnTo>
                    <a:pt x="40" y="47"/>
                  </a:lnTo>
                  <a:lnTo>
                    <a:pt x="22" y="71"/>
                  </a:lnTo>
                  <a:lnTo>
                    <a:pt x="9" y="97"/>
                  </a:lnTo>
                  <a:lnTo>
                    <a:pt x="1" y="127"/>
                  </a:lnTo>
                  <a:lnTo>
                    <a:pt x="0" y="159"/>
                  </a:lnTo>
                  <a:lnTo>
                    <a:pt x="1" y="174"/>
                  </a:lnTo>
                  <a:lnTo>
                    <a:pt x="4" y="190"/>
                  </a:lnTo>
                  <a:lnTo>
                    <a:pt x="9" y="205"/>
                  </a:lnTo>
                  <a:lnTo>
                    <a:pt x="15" y="219"/>
                  </a:lnTo>
                  <a:lnTo>
                    <a:pt x="22" y="233"/>
                  </a:lnTo>
                  <a:lnTo>
                    <a:pt x="31" y="247"/>
                  </a:lnTo>
                  <a:lnTo>
                    <a:pt x="41" y="259"/>
                  </a:lnTo>
                  <a:lnTo>
                    <a:pt x="52" y="271"/>
                  </a:lnTo>
                  <a:lnTo>
                    <a:pt x="64" y="281"/>
                  </a:lnTo>
                  <a:lnTo>
                    <a:pt x="77" y="290"/>
                  </a:lnTo>
                  <a:lnTo>
                    <a:pt x="91" y="298"/>
                  </a:lnTo>
                  <a:lnTo>
                    <a:pt x="106" y="304"/>
                  </a:lnTo>
                  <a:lnTo>
                    <a:pt x="120" y="310"/>
                  </a:lnTo>
                  <a:lnTo>
                    <a:pt x="135" y="313"/>
                  </a:lnTo>
                  <a:lnTo>
                    <a:pt x="151" y="315"/>
                  </a:lnTo>
                  <a:lnTo>
                    <a:pt x="166" y="316"/>
                  </a:lnTo>
                  <a:lnTo>
                    <a:pt x="182" y="315"/>
                  </a:lnTo>
                  <a:lnTo>
                    <a:pt x="197" y="313"/>
                  </a:lnTo>
                  <a:lnTo>
                    <a:pt x="211" y="310"/>
                  </a:lnTo>
                  <a:lnTo>
                    <a:pt x="226" y="304"/>
                  </a:lnTo>
                  <a:lnTo>
                    <a:pt x="240" y="298"/>
                  </a:lnTo>
                  <a:lnTo>
                    <a:pt x="252" y="290"/>
                  </a:lnTo>
                  <a:lnTo>
                    <a:pt x="265" y="281"/>
                  </a:lnTo>
                  <a:lnTo>
                    <a:pt x="276" y="271"/>
                  </a:lnTo>
                  <a:lnTo>
                    <a:pt x="285" y="259"/>
                  </a:lnTo>
                  <a:lnTo>
                    <a:pt x="294" y="247"/>
                  </a:lnTo>
                  <a:lnTo>
                    <a:pt x="301" y="233"/>
                  </a:lnTo>
                  <a:lnTo>
                    <a:pt x="307" y="219"/>
                  </a:lnTo>
                  <a:lnTo>
                    <a:pt x="311" y="205"/>
                  </a:lnTo>
                  <a:lnTo>
                    <a:pt x="314" y="190"/>
                  </a:lnTo>
                  <a:lnTo>
                    <a:pt x="315" y="174"/>
                  </a:lnTo>
                  <a:lnTo>
                    <a:pt x="315" y="159"/>
                  </a:lnTo>
                  <a:lnTo>
                    <a:pt x="314" y="143"/>
                  </a:lnTo>
                  <a:lnTo>
                    <a:pt x="310" y="128"/>
                  </a:lnTo>
                  <a:lnTo>
                    <a:pt x="305" y="112"/>
                  </a:lnTo>
                  <a:lnTo>
                    <a:pt x="300" y="98"/>
                  </a:lnTo>
                  <a:lnTo>
                    <a:pt x="292" y="84"/>
                  </a:lnTo>
                  <a:lnTo>
                    <a:pt x="284" y="71"/>
                  </a:lnTo>
                  <a:lnTo>
                    <a:pt x="275" y="59"/>
                  </a:lnTo>
                  <a:lnTo>
                    <a:pt x="263" y="47"/>
                  </a:lnTo>
                  <a:lnTo>
                    <a:pt x="251" y="36"/>
                  </a:lnTo>
                  <a:lnTo>
                    <a:pt x="238" y="26"/>
                  </a:lnTo>
                  <a:lnTo>
                    <a:pt x="225" y="19"/>
                  </a:lnTo>
                  <a:lnTo>
                    <a:pt x="210" y="12"/>
                  </a:lnTo>
                  <a:lnTo>
                    <a:pt x="196" y="7"/>
                  </a:lnTo>
                  <a:lnTo>
                    <a:pt x="181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0" name="Freeform 133"/>
            <p:cNvSpPr>
              <a:spLocks/>
            </p:cNvSpPr>
            <p:nvPr/>
          </p:nvSpPr>
          <p:spPr bwMode="auto">
            <a:xfrm>
              <a:off x="5144" y="1534"/>
              <a:ext cx="84" cy="84"/>
            </a:xfrm>
            <a:custGeom>
              <a:avLst/>
              <a:gdLst>
                <a:gd name="T0" fmla="*/ 15 w 252"/>
                <a:gd name="T1" fmla="*/ 28 h 253"/>
                <a:gd name="T2" fmla="*/ 13 w 252"/>
                <a:gd name="T3" fmla="*/ 28 h 253"/>
                <a:gd name="T4" fmla="*/ 12 w 252"/>
                <a:gd name="T5" fmla="*/ 28 h 253"/>
                <a:gd name="T6" fmla="*/ 11 w 252"/>
                <a:gd name="T7" fmla="*/ 27 h 253"/>
                <a:gd name="T8" fmla="*/ 9 w 252"/>
                <a:gd name="T9" fmla="*/ 27 h 253"/>
                <a:gd name="T10" fmla="*/ 8 w 252"/>
                <a:gd name="T11" fmla="*/ 26 h 253"/>
                <a:gd name="T12" fmla="*/ 7 w 252"/>
                <a:gd name="T13" fmla="*/ 26 h 253"/>
                <a:gd name="T14" fmla="*/ 6 w 252"/>
                <a:gd name="T15" fmla="*/ 25 h 253"/>
                <a:gd name="T16" fmla="*/ 5 w 252"/>
                <a:gd name="T17" fmla="*/ 24 h 253"/>
                <a:gd name="T18" fmla="*/ 4 w 252"/>
                <a:gd name="T19" fmla="*/ 23 h 253"/>
                <a:gd name="T20" fmla="*/ 3 w 252"/>
                <a:gd name="T21" fmla="*/ 22 h 253"/>
                <a:gd name="T22" fmla="*/ 2 w 252"/>
                <a:gd name="T23" fmla="*/ 21 h 253"/>
                <a:gd name="T24" fmla="*/ 1 w 252"/>
                <a:gd name="T25" fmla="*/ 19 h 253"/>
                <a:gd name="T26" fmla="*/ 1 w 252"/>
                <a:gd name="T27" fmla="*/ 18 h 253"/>
                <a:gd name="T28" fmla="*/ 0 w 252"/>
                <a:gd name="T29" fmla="*/ 17 h 253"/>
                <a:gd name="T30" fmla="*/ 0 w 252"/>
                <a:gd name="T31" fmla="*/ 15 h 253"/>
                <a:gd name="T32" fmla="*/ 0 w 252"/>
                <a:gd name="T33" fmla="*/ 14 h 253"/>
                <a:gd name="T34" fmla="*/ 0 w 252"/>
                <a:gd name="T35" fmla="*/ 11 h 253"/>
                <a:gd name="T36" fmla="*/ 1 w 252"/>
                <a:gd name="T37" fmla="*/ 9 h 253"/>
                <a:gd name="T38" fmla="*/ 2 w 252"/>
                <a:gd name="T39" fmla="*/ 6 h 253"/>
                <a:gd name="T40" fmla="*/ 4 w 252"/>
                <a:gd name="T41" fmla="*/ 4 h 253"/>
                <a:gd name="T42" fmla="*/ 4 w 252"/>
                <a:gd name="T43" fmla="*/ 3 h 253"/>
                <a:gd name="T44" fmla="*/ 6 w 252"/>
                <a:gd name="T45" fmla="*/ 2 h 253"/>
                <a:gd name="T46" fmla="*/ 7 w 252"/>
                <a:gd name="T47" fmla="*/ 2 h 253"/>
                <a:gd name="T48" fmla="*/ 8 w 252"/>
                <a:gd name="T49" fmla="*/ 1 h 253"/>
                <a:gd name="T50" fmla="*/ 9 w 252"/>
                <a:gd name="T51" fmla="*/ 1 h 253"/>
                <a:gd name="T52" fmla="*/ 10 w 252"/>
                <a:gd name="T53" fmla="*/ 0 h 253"/>
                <a:gd name="T54" fmla="*/ 12 w 252"/>
                <a:gd name="T55" fmla="*/ 0 h 253"/>
                <a:gd name="T56" fmla="*/ 13 w 252"/>
                <a:gd name="T57" fmla="*/ 0 h 253"/>
                <a:gd name="T58" fmla="*/ 15 w 252"/>
                <a:gd name="T59" fmla="*/ 0 h 253"/>
                <a:gd name="T60" fmla="*/ 16 w 252"/>
                <a:gd name="T61" fmla="*/ 0 h 253"/>
                <a:gd name="T62" fmla="*/ 17 w 252"/>
                <a:gd name="T63" fmla="*/ 1 h 253"/>
                <a:gd name="T64" fmla="*/ 19 w 252"/>
                <a:gd name="T65" fmla="*/ 1 h 253"/>
                <a:gd name="T66" fmla="*/ 20 w 252"/>
                <a:gd name="T67" fmla="*/ 2 h 253"/>
                <a:gd name="T68" fmla="*/ 21 w 252"/>
                <a:gd name="T69" fmla="*/ 2 h 253"/>
                <a:gd name="T70" fmla="*/ 22 w 252"/>
                <a:gd name="T71" fmla="*/ 3 h 253"/>
                <a:gd name="T72" fmla="*/ 23 w 252"/>
                <a:gd name="T73" fmla="*/ 4 h 253"/>
                <a:gd name="T74" fmla="*/ 24 w 252"/>
                <a:gd name="T75" fmla="*/ 5 h 253"/>
                <a:gd name="T76" fmla="*/ 25 w 252"/>
                <a:gd name="T77" fmla="*/ 6 h 253"/>
                <a:gd name="T78" fmla="*/ 26 w 252"/>
                <a:gd name="T79" fmla="*/ 7 h 253"/>
                <a:gd name="T80" fmla="*/ 27 w 252"/>
                <a:gd name="T81" fmla="*/ 9 h 253"/>
                <a:gd name="T82" fmla="*/ 27 w 252"/>
                <a:gd name="T83" fmla="*/ 10 h 253"/>
                <a:gd name="T84" fmla="*/ 28 w 252"/>
                <a:gd name="T85" fmla="*/ 11 h 253"/>
                <a:gd name="T86" fmla="*/ 28 w 252"/>
                <a:gd name="T87" fmla="*/ 13 h 253"/>
                <a:gd name="T88" fmla="*/ 28 w 252"/>
                <a:gd name="T89" fmla="*/ 14 h 253"/>
                <a:gd name="T90" fmla="*/ 28 w 252"/>
                <a:gd name="T91" fmla="*/ 17 h 253"/>
                <a:gd name="T92" fmla="*/ 27 w 252"/>
                <a:gd name="T93" fmla="*/ 19 h 253"/>
                <a:gd name="T94" fmla="*/ 26 w 252"/>
                <a:gd name="T95" fmla="*/ 22 h 253"/>
                <a:gd name="T96" fmla="*/ 24 w 252"/>
                <a:gd name="T97" fmla="*/ 24 h 253"/>
                <a:gd name="T98" fmla="*/ 22 w 252"/>
                <a:gd name="T99" fmla="*/ 26 h 253"/>
                <a:gd name="T100" fmla="*/ 20 w 252"/>
                <a:gd name="T101" fmla="*/ 27 h 253"/>
                <a:gd name="T102" fmla="*/ 18 w 252"/>
                <a:gd name="T103" fmla="*/ 28 h 253"/>
                <a:gd name="T104" fmla="*/ 15 w 252"/>
                <a:gd name="T105" fmla="*/ 2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2"/>
                <a:gd name="T160" fmla="*/ 0 h 253"/>
                <a:gd name="T161" fmla="*/ 252 w 252"/>
                <a:gd name="T162" fmla="*/ 253 h 2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2" h="253">
                  <a:moveTo>
                    <a:pt x="133" y="253"/>
                  </a:moveTo>
                  <a:lnTo>
                    <a:pt x="120" y="252"/>
                  </a:lnTo>
                  <a:lnTo>
                    <a:pt x="108" y="251"/>
                  </a:lnTo>
                  <a:lnTo>
                    <a:pt x="95" y="247"/>
                  </a:lnTo>
                  <a:lnTo>
                    <a:pt x="84" y="243"/>
                  </a:lnTo>
                  <a:lnTo>
                    <a:pt x="72" y="239"/>
                  </a:lnTo>
                  <a:lnTo>
                    <a:pt x="62" y="231"/>
                  </a:lnTo>
                  <a:lnTo>
                    <a:pt x="51" y="224"/>
                  </a:lnTo>
                  <a:lnTo>
                    <a:pt x="41" y="216"/>
                  </a:lnTo>
                  <a:lnTo>
                    <a:pt x="33" y="206"/>
                  </a:lnTo>
                  <a:lnTo>
                    <a:pt x="25" y="197"/>
                  </a:lnTo>
                  <a:lnTo>
                    <a:pt x="18" y="186"/>
                  </a:lnTo>
                  <a:lnTo>
                    <a:pt x="12" y="174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7" y="78"/>
                  </a:lnTo>
                  <a:lnTo>
                    <a:pt x="16" y="56"/>
                  </a:lnTo>
                  <a:lnTo>
                    <a:pt x="32" y="37"/>
                  </a:lnTo>
                  <a:lnTo>
                    <a:pt x="40" y="29"/>
                  </a:lnTo>
                  <a:lnTo>
                    <a:pt x="50" y="22"/>
                  </a:lnTo>
                  <a:lnTo>
                    <a:pt x="61" y="15"/>
                  </a:lnTo>
                  <a:lnTo>
                    <a:pt x="71" y="10"/>
                  </a:lnTo>
                  <a:lnTo>
                    <a:pt x="83" y="6"/>
                  </a:lnTo>
                  <a:lnTo>
                    <a:pt x="94" y="3"/>
                  </a:lnTo>
                  <a:lnTo>
                    <a:pt x="107" y="2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4" y="3"/>
                  </a:lnTo>
                  <a:lnTo>
                    <a:pt x="156" y="6"/>
                  </a:lnTo>
                  <a:lnTo>
                    <a:pt x="168" y="10"/>
                  </a:lnTo>
                  <a:lnTo>
                    <a:pt x="179" y="15"/>
                  </a:lnTo>
                  <a:lnTo>
                    <a:pt x="190" y="22"/>
                  </a:lnTo>
                  <a:lnTo>
                    <a:pt x="201" y="29"/>
                  </a:lnTo>
                  <a:lnTo>
                    <a:pt x="210" y="37"/>
                  </a:lnTo>
                  <a:lnTo>
                    <a:pt x="219" y="47"/>
                  </a:lnTo>
                  <a:lnTo>
                    <a:pt x="227" y="56"/>
                  </a:lnTo>
                  <a:lnTo>
                    <a:pt x="234" y="67"/>
                  </a:lnTo>
                  <a:lnTo>
                    <a:pt x="240" y="78"/>
                  </a:lnTo>
                  <a:lnTo>
                    <a:pt x="245" y="90"/>
                  </a:lnTo>
                  <a:lnTo>
                    <a:pt x="249" y="102"/>
                  </a:lnTo>
                  <a:lnTo>
                    <a:pt x="251" y="115"/>
                  </a:lnTo>
                  <a:lnTo>
                    <a:pt x="252" y="127"/>
                  </a:lnTo>
                  <a:lnTo>
                    <a:pt x="251" y="152"/>
                  </a:lnTo>
                  <a:lnTo>
                    <a:pt x="245" y="176"/>
                  </a:lnTo>
                  <a:lnTo>
                    <a:pt x="234" y="197"/>
                  </a:lnTo>
                  <a:lnTo>
                    <a:pt x="220" y="216"/>
                  </a:lnTo>
                  <a:lnTo>
                    <a:pt x="202" y="231"/>
                  </a:lnTo>
                  <a:lnTo>
                    <a:pt x="182" y="243"/>
                  </a:lnTo>
                  <a:lnTo>
                    <a:pt x="158" y="251"/>
                  </a:lnTo>
                  <a:lnTo>
                    <a:pt x="13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1" name="Freeform 137"/>
            <p:cNvSpPr>
              <a:spLocks/>
            </p:cNvSpPr>
            <p:nvPr/>
          </p:nvSpPr>
          <p:spPr bwMode="auto">
            <a:xfrm>
              <a:off x="4998" y="1273"/>
              <a:ext cx="46" cy="47"/>
            </a:xfrm>
            <a:custGeom>
              <a:avLst/>
              <a:gdLst>
                <a:gd name="T0" fmla="*/ 7 w 139"/>
                <a:gd name="T1" fmla="*/ 0 h 141"/>
                <a:gd name="T2" fmla="*/ 6 w 139"/>
                <a:gd name="T3" fmla="*/ 0 h 141"/>
                <a:gd name="T4" fmla="*/ 4 w 139"/>
                <a:gd name="T5" fmla="*/ 1 h 141"/>
                <a:gd name="T6" fmla="*/ 3 w 139"/>
                <a:gd name="T7" fmla="*/ 1 h 141"/>
                <a:gd name="T8" fmla="*/ 2 w 139"/>
                <a:gd name="T9" fmla="*/ 2 h 141"/>
                <a:gd name="T10" fmla="*/ 1 w 139"/>
                <a:gd name="T11" fmla="*/ 3 h 141"/>
                <a:gd name="T12" fmla="*/ 0 w 139"/>
                <a:gd name="T13" fmla="*/ 5 h 141"/>
                <a:gd name="T14" fmla="*/ 0 w 139"/>
                <a:gd name="T15" fmla="*/ 6 h 141"/>
                <a:gd name="T16" fmla="*/ 0 w 139"/>
                <a:gd name="T17" fmla="*/ 8 h 141"/>
                <a:gd name="T18" fmla="*/ 0 w 139"/>
                <a:gd name="T19" fmla="*/ 9 h 141"/>
                <a:gd name="T20" fmla="*/ 1 w 139"/>
                <a:gd name="T21" fmla="*/ 11 h 141"/>
                <a:gd name="T22" fmla="*/ 2 w 139"/>
                <a:gd name="T23" fmla="*/ 12 h 141"/>
                <a:gd name="T24" fmla="*/ 3 w 139"/>
                <a:gd name="T25" fmla="*/ 13 h 141"/>
                <a:gd name="T26" fmla="*/ 3 w 139"/>
                <a:gd name="T27" fmla="*/ 14 h 141"/>
                <a:gd name="T28" fmla="*/ 4 w 139"/>
                <a:gd name="T29" fmla="*/ 14 h 141"/>
                <a:gd name="T30" fmla="*/ 4 w 139"/>
                <a:gd name="T31" fmla="*/ 15 h 141"/>
                <a:gd name="T32" fmla="*/ 5 w 139"/>
                <a:gd name="T33" fmla="*/ 15 h 141"/>
                <a:gd name="T34" fmla="*/ 6 w 139"/>
                <a:gd name="T35" fmla="*/ 15 h 141"/>
                <a:gd name="T36" fmla="*/ 7 w 139"/>
                <a:gd name="T37" fmla="*/ 16 h 141"/>
                <a:gd name="T38" fmla="*/ 7 w 139"/>
                <a:gd name="T39" fmla="*/ 16 h 141"/>
                <a:gd name="T40" fmla="*/ 8 w 139"/>
                <a:gd name="T41" fmla="*/ 16 h 141"/>
                <a:gd name="T42" fmla="*/ 9 w 139"/>
                <a:gd name="T43" fmla="*/ 16 h 141"/>
                <a:gd name="T44" fmla="*/ 10 w 139"/>
                <a:gd name="T45" fmla="*/ 16 h 141"/>
                <a:gd name="T46" fmla="*/ 10 w 139"/>
                <a:gd name="T47" fmla="*/ 15 h 141"/>
                <a:gd name="T48" fmla="*/ 11 w 139"/>
                <a:gd name="T49" fmla="*/ 15 h 141"/>
                <a:gd name="T50" fmla="*/ 12 w 139"/>
                <a:gd name="T51" fmla="*/ 15 h 141"/>
                <a:gd name="T52" fmla="*/ 12 w 139"/>
                <a:gd name="T53" fmla="*/ 14 h 141"/>
                <a:gd name="T54" fmla="*/ 13 w 139"/>
                <a:gd name="T55" fmla="*/ 14 h 141"/>
                <a:gd name="T56" fmla="*/ 13 w 139"/>
                <a:gd name="T57" fmla="*/ 13 h 141"/>
                <a:gd name="T58" fmla="*/ 14 w 139"/>
                <a:gd name="T59" fmla="*/ 12 h 141"/>
                <a:gd name="T60" fmla="*/ 15 w 139"/>
                <a:gd name="T61" fmla="*/ 11 h 141"/>
                <a:gd name="T62" fmla="*/ 15 w 139"/>
                <a:gd name="T63" fmla="*/ 9 h 141"/>
                <a:gd name="T64" fmla="*/ 15 w 139"/>
                <a:gd name="T65" fmla="*/ 8 h 141"/>
                <a:gd name="T66" fmla="*/ 15 w 139"/>
                <a:gd name="T67" fmla="*/ 6 h 141"/>
                <a:gd name="T68" fmla="*/ 15 w 139"/>
                <a:gd name="T69" fmla="*/ 5 h 141"/>
                <a:gd name="T70" fmla="*/ 14 w 139"/>
                <a:gd name="T71" fmla="*/ 3 h 141"/>
                <a:gd name="T72" fmla="*/ 13 w 139"/>
                <a:gd name="T73" fmla="*/ 2 h 141"/>
                <a:gd name="T74" fmla="*/ 12 w 139"/>
                <a:gd name="T75" fmla="*/ 2 h 141"/>
                <a:gd name="T76" fmla="*/ 12 w 139"/>
                <a:gd name="T77" fmla="*/ 1 h 141"/>
                <a:gd name="T78" fmla="*/ 11 w 139"/>
                <a:gd name="T79" fmla="*/ 1 h 141"/>
                <a:gd name="T80" fmla="*/ 10 w 139"/>
                <a:gd name="T81" fmla="*/ 1 h 141"/>
                <a:gd name="T82" fmla="*/ 9 w 139"/>
                <a:gd name="T83" fmla="*/ 0 h 141"/>
                <a:gd name="T84" fmla="*/ 9 w 139"/>
                <a:gd name="T85" fmla="*/ 0 h 141"/>
                <a:gd name="T86" fmla="*/ 8 w 139"/>
                <a:gd name="T87" fmla="*/ 0 h 141"/>
                <a:gd name="T88" fmla="*/ 7 w 139"/>
                <a:gd name="T89" fmla="*/ 0 h 1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9"/>
                <a:gd name="T136" fmla="*/ 0 h 141"/>
                <a:gd name="T137" fmla="*/ 139 w 139"/>
                <a:gd name="T138" fmla="*/ 141 h 1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9" h="141">
                  <a:moveTo>
                    <a:pt x="65" y="0"/>
                  </a:moveTo>
                  <a:lnTo>
                    <a:pt x="51" y="1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8" y="20"/>
                  </a:lnTo>
                  <a:lnTo>
                    <a:pt x="9" y="31"/>
                  </a:lnTo>
                  <a:lnTo>
                    <a:pt x="4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2" y="85"/>
                  </a:lnTo>
                  <a:lnTo>
                    <a:pt x="7" y="97"/>
                  </a:lnTo>
                  <a:lnTo>
                    <a:pt x="14" y="109"/>
                  </a:lnTo>
                  <a:lnTo>
                    <a:pt x="23" y="119"/>
                  </a:lnTo>
                  <a:lnTo>
                    <a:pt x="29" y="124"/>
                  </a:lnTo>
                  <a:lnTo>
                    <a:pt x="34" y="128"/>
                  </a:lnTo>
                  <a:lnTo>
                    <a:pt x="40" y="132"/>
                  </a:lnTo>
                  <a:lnTo>
                    <a:pt x="46" y="135"/>
                  </a:lnTo>
                  <a:lnTo>
                    <a:pt x="54" y="137"/>
                  </a:lnTo>
                  <a:lnTo>
                    <a:pt x="59" y="140"/>
                  </a:lnTo>
                  <a:lnTo>
                    <a:pt x="67" y="141"/>
                  </a:lnTo>
                  <a:lnTo>
                    <a:pt x="74" y="141"/>
                  </a:lnTo>
                  <a:lnTo>
                    <a:pt x="81" y="141"/>
                  </a:lnTo>
                  <a:lnTo>
                    <a:pt x="87" y="140"/>
                  </a:lnTo>
                  <a:lnTo>
                    <a:pt x="94" y="137"/>
                  </a:lnTo>
                  <a:lnTo>
                    <a:pt x="100" y="135"/>
                  </a:lnTo>
                  <a:lnTo>
                    <a:pt x="106" y="132"/>
                  </a:lnTo>
                  <a:lnTo>
                    <a:pt x="112" y="128"/>
                  </a:lnTo>
                  <a:lnTo>
                    <a:pt x="117" y="124"/>
                  </a:lnTo>
                  <a:lnTo>
                    <a:pt x="121" y="119"/>
                  </a:lnTo>
                  <a:lnTo>
                    <a:pt x="130" y="109"/>
                  </a:lnTo>
                  <a:lnTo>
                    <a:pt x="136" y="97"/>
                  </a:lnTo>
                  <a:lnTo>
                    <a:pt x="139" y="85"/>
                  </a:lnTo>
                  <a:lnTo>
                    <a:pt x="139" y="70"/>
                  </a:lnTo>
                  <a:lnTo>
                    <a:pt x="137" y="56"/>
                  </a:lnTo>
                  <a:lnTo>
                    <a:pt x="133" y="43"/>
                  </a:lnTo>
                  <a:lnTo>
                    <a:pt x="126" y="31"/>
                  </a:lnTo>
                  <a:lnTo>
                    <a:pt x="117" y="20"/>
                  </a:lnTo>
                  <a:lnTo>
                    <a:pt x="111" y="16"/>
                  </a:lnTo>
                  <a:lnTo>
                    <a:pt x="105" y="12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3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2" name="Freeform 138"/>
            <p:cNvSpPr>
              <a:spLocks/>
            </p:cNvSpPr>
            <p:nvPr/>
          </p:nvSpPr>
          <p:spPr bwMode="auto">
            <a:xfrm>
              <a:off x="5002" y="1278"/>
              <a:ext cx="37" cy="37"/>
            </a:xfrm>
            <a:custGeom>
              <a:avLst/>
              <a:gdLst>
                <a:gd name="T0" fmla="*/ 7 w 111"/>
                <a:gd name="T1" fmla="*/ 12 h 112"/>
                <a:gd name="T2" fmla="*/ 6 w 111"/>
                <a:gd name="T3" fmla="*/ 12 h 112"/>
                <a:gd name="T4" fmla="*/ 5 w 111"/>
                <a:gd name="T5" fmla="*/ 12 h 112"/>
                <a:gd name="T6" fmla="*/ 5 w 111"/>
                <a:gd name="T7" fmla="*/ 12 h 112"/>
                <a:gd name="T8" fmla="*/ 4 w 111"/>
                <a:gd name="T9" fmla="*/ 12 h 112"/>
                <a:gd name="T10" fmla="*/ 4 w 111"/>
                <a:gd name="T11" fmla="*/ 12 h 112"/>
                <a:gd name="T12" fmla="*/ 3 w 111"/>
                <a:gd name="T13" fmla="*/ 11 h 112"/>
                <a:gd name="T14" fmla="*/ 3 w 111"/>
                <a:gd name="T15" fmla="*/ 11 h 112"/>
                <a:gd name="T16" fmla="*/ 2 w 111"/>
                <a:gd name="T17" fmla="*/ 11 h 112"/>
                <a:gd name="T18" fmla="*/ 1 w 111"/>
                <a:gd name="T19" fmla="*/ 10 h 112"/>
                <a:gd name="T20" fmla="*/ 1 w 111"/>
                <a:gd name="T21" fmla="*/ 9 h 112"/>
                <a:gd name="T22" fmla="*/ 0 w 111"/>
                <a:gd name="T23" fmla="*/ 7 h 112"/>
                <a:gd name="T24" fmla="*/ 0 w 111"/>
                <a:gd name="T25" fmla="*/ 6 h 112"/>
                <a:gd name="T26" fmla="*/ 0 w 111"/>
                <a:gd name="T27" fmla="*/ 5 h 112"/>
                <a:gd name="T28" fmla="*/ 0 w 111"/>
                <a:gd name="T29" fmla="*/ 4 h 112"/>
                <a:gd name="T30" fmla="*/ 1 w 111"/>
                <a:gd name="T31" fmla="*/ 3 h 112"/>
                <a:gd name="T32" fmla="*/ 2 w 111"/>
                <a:gd name="T33" fmla="*/ 2 h 112"/>
                <a:gd name="T34" fmla="*/ 2 w 111"/>
                <a:gd name="T35" fmla="*/ 2 h 112"/>
                <a:gd name="T36" fmla="*/ 3 w 111"/>
                <a:gd name="T37" fmla="*/ 1 h 112"/>
                <a:gd name="T38" fmla="*/ 3 w 111"/>
                <a:gd name="T39" fmla="*/ 1 h 112"/>
                <a:gd name="T40" fmla="*/ 3 w 111"/>
                <a:gd name="T41" fmla="*/ 1 h 112"/>
                <a:gd name="T42" fmla="*/ 4 w 111"/>
                <a:gd name="T43" fmla="*/ 0 h 112"/>
                <a:gd name="T44" fmla="*/ 5 w 111"/>
                <a:gd name="T45" fmla="*/ 0 h 112"/>
                <a:gd name="T46" fmla="*/ 5 w 111"/>
                <a:gd name="T47" fmla="*/ 0 h 112"/>
                <a:gd name="T48" fmla="*/ 6 w 111"/>
                <a:gd name="T49" fmla="*/ 0 h 112"/>
                <a:gd name="T50" fmla="*/ 7 w 111"/>
                <a:gd name="T51" fmla="*/ 0 h 112"/>
                <a:gd name="T52" fmla="*/ 7 w 111"/>
                <a:gd name="T53" fmla="*/ 0 h 112"/>
                <a:gd name="T54" fmla="*/ 8 w 111"/>
                <a:gd name="T55" fmla="*/ 0 h 112"/>
                <a:gd name="T56" fmla="*/ 8 w 111"/>
                <a:gd name="T57" fmla="*/ 1 h 112"/>
                <a:gd name="T58" fmla="*/ 9 w 111"/>
                <a:gd name="T59" fmla="*/ 1 h 112"/>
                <a:gd name="T60" fmla="*/ 9 w 111"/>
                <a:gd name="T61" fmla="*/ 1 h 112"/>
                <a:gd name="T62" fmla="*/ 10 w 111"/>
                <a:gd name="T63" fmla="*/ 2 h 112"/>
                <a:gd name="T64" fmla="*/ 10 w 111"/>
                <a:gd name="T65" fmla="*/ 2 h 112"/>
                <a:gd name="T66" fmla="*/ 11 w 111"/>
                <a:gd name="T67" fmla="*/ 3 h 112"/>
                <a:gd name="T68" fmla="*/ 12 w 111"/>
                <a:gd name="T69" fmla="*/ 4 h 112"/>
                <a:gd name="T70" fmla="*/ 12 w 111"/>
                <a:gd name="T71" fmla="*/ 5 h 112"/>
                <a:gd name="T72" fmla="*/ 12 w 111"/>
                <a:gd name="T73" fmla="*/ 6 h 112"/>
                <a:gd name="T74" fmla="*/ 12 w 111"/>
                <a:gd name="T75" fmla="*/ 7 h 112"/>
                <a:gd name="T76" fmla="*/ 12 w 111"/>
                <a:gd name="T77" fmla="*/ 9 h 112"/>
                <a:gd name="T78" fmla="*/ 12 w 111"/>
                <a:gd name="T79" fmla="*/ 10 h 112"/>
                <a:gd name="T80" fmla="*/ 11 w 111"/>
                <a:gd name="T81" fmla="*/ 11 h 112"/>
                <a:gd name="T82" fmla="*/ 10 w 111"/>
                <a:gd name="T83" fmla="*/ 11 h 112"/>
                <a:gd name="T84" fmla="*/ 9 w 111"/>
                <a:gd name="T85" fmla="*/ 12 h 112"/>
                <a:gd name="T86" fmla="*/ 8 w 111"/>
                <a:gd name="T87" fmla="*/ 12 h 112"/>
                <a:gd name="T88" fmla="*/ 7 w 111"/>
                <a:gd name="T89" fmla="*/ 12 h 1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1"/>
                <a:gd name="T136" fmla="*/ 0 h 112"/>
                <a:gd name="T137" fmla="*/ 111 w 111"/>
                <a:gd name="T138" fmla="*/ 112 h 1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1" h="112">
                  <a:moveTo>
                    <a:pt x="59" y="112"/>
                  </a:moveTo>
                  <a:lnTo>
                    <a:pt x="54" y="112"/>
                  </a:lnTo>
                  <a:lnTo>
                    <a:pt x="48" y="111"/>
                  </a:lnTo>
                  <a:lnTo>
                    <a:pt x="43" y="110"/>
                  </a:lnTo>
                  <a:lnTo>
                    <a:pt x="37" y="108"/>
                  </a:lnTo>
                  <a:lnTo>
                    <a:pt x="32" y="105"/>
                  </a:lnTo>
                  <a:lnTo>
                    <a:pt x="28" y="103"/>
                  </a:lnTo>
                  <a:lnTo>
                    <a:pt x="23" y="99"/>
                  </a:lnTo>
                  <a:lnTo>
                    <a:pt x="18" y="96"/>
                  </a:lnTo>
                  <a:lnTo>
                    <a:pt x="11" y="87"/>
                  </a:lnTo>
                  <a:lnTo>
                    <a:pt x="5" y="78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0"/>
                  </a:lnTo>
                  <a:lnTo>
                    <a:pt x="88" y="14"/>
                  </a:lnTo>
                  <a:lnTo>
                    <a:pt x="93" y="17"/>
                  </a:lnTo>
                  <a:lnTo>
                    <a:pt x="100" y="25"/>
                  </a:lnTo>
                  <a:lnTo>
                    <a:pt x="106" y="35"/>
                  </a:lnTo>
                  <a:lnTo>
                    <a:pt x="110" y="46"/>
                  </a:lnTo>
                  <a:lnTo>
                    <a:pt x="111" y="56"/>
                  </a:lnTo>
                  <a:lnTo>
                    <a:pt x="111" y="67"/>
                  </a:lnTo>
                  <a:lnTo>
                    <a:pt x="109" y="78"/>
                  </a:lnTo>
                  <a:lnTo>
                    <a:pt x="104" y="87"/>
                  </a:lnTo>
                  <a:lnTo>
                    <a:pt x="98" y="96"/>
                  </a:lnTo>
                  <a:lnTo>
                    <a:pt x="89" y="103"/>
                  </a:lnTo>
                  <a:lnTo>
                    <a:pt x="80" y="108"/>
                  </a:lnTo>
                  <a:lnTo>
                    <a:pt x="69" y="111"/>
                  </a:lnTo>
                  <a:lnTo>
                    <a:pt x="59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3" name="Freeform 139"/>
            <p:cNvSpPr>
              <a:spLocks/>
            </p:cNvSpPr>
            <p:nvPr/>
          </p:nvSpPr>
          <p:spPr bwMode="auto">
            <a:xfrm>
              <a:off x="5010" y="1283"/>
              <a:ext cx="18" cy="27"/>
            </a:xfrm>
            <a:custGeom>
              <a:avLst/>
              <a:gdLst>
                <a:gd name="T0" fmla="*/ 1 w 53"/>
                <a:gd name="T1" fmla="*/ 1 h 83"/>
                <a:gd name="T2" fmla="*/ 0 w 53"/>
                <a:gd name="T3" fmla="*/ 2 h 83"/>
                <a:gd name="T4" fmla="*/ 0 w 53"/>
                <a:gd name="T5" fmla="*/ 2 h 83"/>
                <a:gd name="T6" fmla="*/ 0 w 53"/>
                <a:gd name="T7" fmla="*/ 2 h 83"/>
                <a:gd name="T8" fmla="*/ 0 w 53"/>
                <a:gd name="T9" fmla="*/ 2 h 83"/>
                <a:gd name="T10" fmla="*/ 0 w 53"/>
                <a:gd name="T11" fmla="*/ 4 h 83"/>
                <a:gd name="T12" fmla="*/ 2 w 53"/>
                <a:gd name="T13" fmla="*/ 4 h 83"/>
                <a:gd name="T14" fmla="*/ 3 w 53"/>
                <a:gd name="T15" fmla="*/ 9 h 83"/>
                <a:gd name="T16" fmla="*/ 6 w 53"/>
                <a:gd name="T17" fmla="*/ 9 h 83"/>
                <a:gd name="T18" fmla="*/ 6 w 53"/>
                <a:gd name="T19" fmla="*/ 0 h 83"/>
                <a:gd name="T20" fmla="*/ 2 w 53"/>
                <a:gd name="T21" fmla="*/ 0 h 83"/>
                <a:gd name="T22" fmla="*/ 2 w 53"/>
                <a:gd name="T23" fmla="*/ 0 h 83"/>
                <a:gd name="T24" fmla="*/ 2 w 53"/>
                <a:gd name="T25" fmla="*/ 1 h 83"/>
                <a:gd name="T26" fmla="*/ 1 w 53"/>
                <a:gd name="T27" fmla="*/ 1 h 83"/>
                <a:gd name="T28" fmla="*/ 1 w 53"/>
                <a:gd name="T29" fmla="*/ 1 h 8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83"/>
                <a:gd name="T47" fmla="*/ 53 w 53"/>
                <a:gd name="T48" fmla="*/ 83 h 8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83">
                  <a:moveTo>
                    <a:pt x="6" y="13"/>
                  </a:moveTo>
                  <a:lnTo>
                    <a:pt x="3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38"/>
                  </a:lnTo>
                  <a:lnTo>
                    <a:pt x="21" y="35"/>
                  </a:lnTo>
                  <a:lnTo>
                    <a:pt x="24" y="82"/>
                  </a:lnTo>
                  <a:lnTo>
                    <a:pt x="53" y="83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  <p:sp>
          <p:nvSpPr>
            <p:cNvPr id="21614" name="Freeform 140"/>
            <p:cNvSpPr>
              <a:spLocks/>
            </p:cNvSpPr>
            <p:nvPr/>
          </p:nvSpPr>
          <p:spPr bwMode="auto">
            <a:xfrm>
              <a:off x="4949" y="1353"/>
              <a:ext cx="26" cy="20"/>
            </a:xfrm>
            <a:custGeom>
              <a:avLst/>
              <a:gdLst>
                <a:gd name="T0" fmla="*/ 0 w 77"/>
                <a:gd name="T1" fmla="*/ 3 h 60"/>
                <a:gd name="T2" fmla="*/ 0 w 77"/>
                <a:gd name="T3" fmla="*/ 3 h 60"/>
                <a:gd name="T4" fmla="*/ 1 w 77"/>
                <a:gd name="T5" fmla="*/ 3 h 60"/>
                <a:gd name="T6" fmla="*/ 1 w 77"/>
                <a:gd name="T7" fmla="*/ 3 h 60"/>
                <a:gd name="T8" fmla="*/ 2 w 77"/>
                <a:gd name="T9" fmla="*/ 3 h 60"/>
                <a:gd name="T10" fmla="*/ 3 w 77"/>
                <a:gd name="T11" fmla="*/ 3 h 60"/>
                <a:gd name="T12" fmla="*/ 4 w 77"/>
                <a:gd name="T13" fmla="*/ 3 h 60"/>
                <a:gd name="T14" fmla="*/ 5 w 77"/>
                <a:gd name="T15" fmla="*/ 3 h 60"/>
                <a:gd name="T16" fmla="*/ 6 w 77"/>
                <a:gd name="T17" fmla="*/ 3 h 60"/>
                <a:gd name="T18" fmla="*/ 7 w 77"/>
                <a:gd name="T19" fmla="*/ 2 h 60"/>
                <a:gd name="T20" fmla="*/ 8 w 77"/>
                <a:gd name="T21" fmla="*/ 1 h 60"/>
                <a:gd name="T22" fmla="*/ 9 w 77"/>
                <a:gd name="T23" fmla="*/ 0 h 60"/>
                <a:gd name="T24" fmla="*/ 9 w 77"/>
                <a:gd name="T25" fmla="*/ 0 h 60"/>
                <a:gd name="T26" fmla="*/ 9 w 77"/>
                <a:gd name="T27" fmla="*/ 1 h 60"/>
                <a:gd name="T28" fmla="*/ 8 w 77"/>
                <a:gd name="T29" fmla="*/ 3 h 60"/>
                <a:gd name="T30" fmla="*/ 7 w 77"/>
                <a:gd name="T31" fmla="*/ 6 h 60"/>
                <a:gd name="T32" fmla="*/ 6 w 77"/>
                <a:gd name="T33" fmla="*/ 7 h 60"/>
                <a:gd name="T34" fmla="*/ 4 w 77"/>
                <a:gd name="T35" fmla="*/ 6 h 60"/>
                <a:gd name="T36" fmla="*/ 3 w 77"/>
                <a:gd name="T37" fmla="*/ 6 h 60"/>
                <a:gd name="T38" fmla="*/ 2 w 77"/>
                <a:gd name="T39" fmla="*/ 5 h 60"/>
                <a:gd name="T40" fmla="*/ 2 w 77"/>
                <a:gd name="T41" fmla="*/ 5 h 60"/>
                <a:gd name="T42" fmla="*/ 1 w 77"/>
                <a:gd name="T43" fmla="*/ 4 h 60"/>
                <a:gd name="T44" fmla="*/ 0 w 77"/>
                <a:gd name="T45" fmla="*/ 3 h 60"/>
                <a:gd name="T46" fmla="*/ 0 w 77"/>
                <a:gd name="T47" fmla="*/ 3 h 60"/>
                <a:gd name="T48" fmla="*/ 0 w 77"/>
                <a:gd name="T49" fmla="*/ 3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7"/>
                <a:gd name="T76" fmla="*/ 0 h 60"/>
                <a:gd name="T77" fmla="*/ 77 w 77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7" h="60">
                  <a:moveTo>
                    <a:pt x="0" y="25"/>
                  </a:moveTo>
                  <a:lnTo>
                    <a:pt x="1" y="25"/>
                  </a:lnTo>
                  <a:lnTo>
                    <a:pt x="5" y="27"/>
                  </a:lnTo>
                  <a:lnTo>
                    <a:pt x="11" y="29"/>
                  </a:lnTo>
                  <a:lnTo>
                    <a:pt x="18" y="30"/>
                  </a:lnTo>
                  <a:lnTo>
                    <a:pt x="26" y="30"/>
                  </a:lnTo>
                  <a:lnTo>
                    <a:pt x="34" y="30"/>
                  </a:lnTo>
                  <a:lnTo>
                    <a:pt x="43" y="29"/>
                  </a:lnTo>
                  <a:lnTo>
                    <a:pt x="50" y="25"/>
                  </a:lnTo>
                  <a:lnTo>
                    <a:pt x="62" y="16"/>
                  </a:lnTo>
                  <a:lnTo>
                    <a:pt x="70" y="9"/>
                  </a:lnTo>
                  <a:lnTo>
                    <a:pt x="76" y="3"/>
                  </a:lnTo>
                  <a:lnTo>
                    <a:pt x="77" y="0"/>
                  </a:lnTo>
                  <a:lnTo>
                    <a:pt x="76" y="10"/>
                  </a:lnTo>
                  <a:lnTo>
                    <a:pt x="72" y="31"/>
                  </a:lnTo>
                  <a:lnTo>
                    <a:pt x="64" y="52"/>
                  </a:lnTo>
                  <a:lnTo>
                    <a:pt x="49" y="60"/>
                  </a:lnTo>
                  <a:lnTo>
                    <a:pt x="39" y="58"/>
                  </a:lnTo>
                  <a:lnTo>
                    <a:pt x="31" y="54"/>
                  </a:lnTo>
                  <a:lnTo>
                    <a:pt x="22" y="48"/>
                  </a:lnTo>
                  <a:lnTo>
                    <a:pt x="15" y="42"/>
                  </a:lnTo>
                  <a:lnTo>
                    <a:pt x="8" y="36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 smtClean="0">
                <a:solidFill>
                  <a:prstClr val="black"/>
                </a:solidFill>
                <a:ea typeface="Arial" charset="0"/>
                <a:cs typeface="+mn-cs"/>
              </a:endParaRPr>
            </a:p>
          </p:txBody>
        </p:sp>
      </p:grpSp>
      <p:grpSp>
        <p:nvGrpSpPr>
          <p:cNvPr id="21521" name="Группа 279"/>
          <p:cNvGrpSpPr>
            <a:grpSpLocks/>
          </p:cNvGrpSpPr>
          <p:nvPr/>
        </p:nvGrpSpPr>
        <p:grpSpPr bwMode="auto">
          <a:xfrm>
            <a:off x="6215063" y="2255838"/>
            <a:ext cx="571500" cy="673100"/>
            <a:chOff x="2230513" y="5185272"/>
            <a:chExt cx="678082" cy="886934"/>
          </a:xfrm>
        </p:grpSpPr>
        <p:grpSp>
          <p:nvGrpSpPr>
            <p:cNvPr id="24" name="Группа 323"/>
            <p:cNvGrpSpPr/>
            <p:nvPr/>
          </p:nvGrpSpPr>
          <p:grpSpPr>
            <a:xfrm>
              <a:off x="2500298" y="5500709"/>
              <a:ext cx="142876" cy="571504"/>
              <a:chOff x="7358082" y="1295385"/>
              <a:chExt cx="428628" cy="1419235"/>
            </a:xfr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9" name="Куб 428"/>
              <p:cNvSpPr/>
              <p:nvPr/>
            </p:nvSpPr>
            <p:spPr>
              <a:xfrm>
                <a:off x="7358082" y="2571744"/>
                <a:ext cx="428628" cy="142876"/>
              </a:xfrm>
              <a:prstGeom prst="cub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0" name="Цилиндр 429"/>
              <p:cNvSpPr/>
              <p:nvPr/>
            </p:nvSpPr>
            <p:spPr>
              <a:xfrm>
                <a:off x="7439046" y="2438394"/>
                <a:ext cx="285752" cy="142876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1" name="Цилиндр 430"/>
              <p:cNvSpPr/>
              <p:nvPr/>
            </p:nvSpPr>
            <p:spPr>
              <a:xfrm>
                <a:off x="7505722" y="2000239"/>
                <a:ext cx="138112" cy="447679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2" name="Цилиндр 431"/>
              <p:cNvSpPr/>
              <p:nvPr/>
            </p:nvSpPr>
            <p:spPr>
              <a:xfrm>
                <a:off x="7539058" y="1295385"/>
                <a:ext cx="71438" cy="714380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20" name="Блок-схема: узел 419"/>
            <p:cNvSpPr/>
            <p:nvPr/>
          </p:nvSpPr>
          <p:spPr>
            <a:xfrm>
              <a:off x="2548834" y="5457209"/>
              <a:ext cx="45205" cy="46020"/>
            </a:xfrm>
            <a:prstGeom prst="flowChartConnector">
              <a:avLst/>
            </a:prstGeom>
            <a:ln w="15875">
              <a:solidFill>
                <a:schemeClr val="accent3"/>
              </a:solidFill>
            </a:ln>
            <a:effectLst>
              <a:outerShdw blurRad="50800" dist="50800" dir="5400000" algn="ctr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580" name="Группа 284"/>
            <p:cNvGrpSpPr>
              <a:grpSpLocks/>
            </p:cNvGrpSpPr>
            <p:nvPr/>
          </p:nvGrpSpPr>
          <p:grpSpPr bwMode="auto">
            <a:xfrm rot="2627368">
              <a:off x="2230513" y="5190026"/>
              <a:ext cx="571685" cy="571192"/>
              <a:chOff x="2357069" y="5214701"/>
              <a:chExt cx="571685" cy="571192"/>
            </a:xfrm>
          </p:grpSpPr>
          <p:sp>
            <p:nvSpPr>
              <p:cNvPr id="426" name="Дуга 425"/>
              <p:cNvSpPr/>
              <p:nvPr/>
            </p:nvSpPr>
            <p:spPr>
              <a:xfrm>
                <a:off x="2561433" y="5360432"/>
                <a:ext cx="214726" cy="211274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Дуга 426"/>
              <p:cNvSpPr/>
              <p:nvPr/>
            </p:nvSpPr>
            <p:spPr>
              <a:xfrm>
                <a:off x="2439608" y="5282472"/>
                <a:ext cx="410616" cy="426733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Дуга 427"/>
              <p:cNvSpPr/>
              <p:nvPr/>
            </p:nvSpPr>
            <p:spPr>
              <a:xfrm>
                <a:off x="2356547" y="5213954"/>
                <a:ext cx="572602" cy="571068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581" name="Группа 285"/>
            <p:cNvGrpSpPr>
              <a:grpSpLocks/>
            </p:cNvGrpSpPr>
            <p:nvPr/>
          </p:nvGrpSpPr>
          <p:grpSpPr bwMode="auto">
            <a:xfrm rot="-8253557">
              <a:off x="2336905" y="5185276"/>
              <a:ext cx="571685" cy="571192"/>
              <a:chOff x="2357504" y="5215160"/>
              <a:chExt cx="571685" cy="571192"/>
            </a:xfrm>
          </p:grpSpPr>
          <p:sp>
            <p:nvSpPr>
              <p:cNvPr id="423" name="Дуга 422"/>
              <p:cNvSpPr/>
              <p:nvPr/>
            </p:nvSpPr>
            <p:spPr>
              <a:xfrm>
                <a:off x="2591762" y="5358775"/>
                <a:ext cx="214726" cy="213366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Дуга 423"/>
              <p:cNvSpPr/>
              <p:nvPr/>
            </p:nvSpPr>
            <p:spPr>
              <a:xfrm>
                <a:off x="2466781" y="5285804"/>
                <a:ext cx="408732" cy="424640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Дуга 424"/>
              <p:cNvSpPr/>
              <p:nvPr/>
            </p:nvSpPr>
            <p:spPr>
              <a:xfrm>
                <a:off x="2357420" y="5214930"/>
                <a:ext cx="572602" cy="571068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522" name="Группа 279"/>
          <p:cNvGrpSpPr>
            <a:grpSpLocks/>
          </p:cNvGrpSpPr>
          <p:nvPr/>
        </p:nvGrpSpPr>
        <p:grpSpPr bwMode="auto">
          <a:xfrm>
            <a:off x="4816475" y="2459038"/>
            <a:ext cx="571500" cy="673100"/>
            <a:chOff x="2230513" y="5185272"/>
            <a:chExt cx="678082" cy="886934"/>
          </a:xfrm>
        </p:grpSpPr>
        <p:grpSp>
          <p:nvGrpSpPr>
            <p:cNvPr id="28" name="Группа 323"/>
            <p:cNvGrpSpPr/>
            <p:nvPr/>
          </p:nvGrpSpPr>
          <p:grpSpPr>
            <a:xfrm>
              <a:off x="2500298" y="5500711"/>
              <a:ext cx="142876" cy="571504"/>
              <a:chOff x="7358082" y="1295385"/>
              <a:chExt cx="428628" cy="1419235"/>
            </a:xfr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74" name="Куб 473"/>
              <p:cNvSpPr/>
              <p:nvPr/>
            </p:nvSpPr>
            <p:spPr>
              <a:xfrm>
                <a:off x="7358082" y="2571744"/>
                <a:ext cx="428628" cy="142876"/>
              </a:xfrm>
              <a:prstGeom prst="cub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5" name="Цилиндр 474"/>
              <p:cNvSpPr/>
              <p:nvPr/>
            </p:nvSpPr>
            <p:spPr>
              <a:xfrm>
                <a:off x="7439046" y="2438394"/>
                <a:ext cx="285752" cy="142876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6" name="Цилиндр 475"/>
              <p:cNvSpPr/>
              <p:nvPr/>
            </p:nvSpPr>
            <p:spPr>
              <a:xfrm>
                <a:off x="7505722" y="2000239"/>
                <a:ext cx="138112" cy="447679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7" name="Цилиндр 476"/>
              <p:cNvSpPr/>
              <p:nvPr/>
            </p:nvSpPr>
            <p:spPr>
              <a:xfrm>
                <a:off x="7539058" y="1295385"/>
                <a:ext cx="71438" cy="714380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65" name="Блок-схема: узел 464"/>
            <p:cNvSpPr/>
            <p:nvPr/>
          </p:nvSpPr>
          <p:spPr>
            <a:xfrm>
              <a:off x="2548835" y="5457209"/>
              <a:ext cx="45205" cy="46020"/>
            </a:xfrm>
            <a:prstGeom prst="flowChartConnector">
              <a:avLst/>
            </a:prstGeom>
            <a:ln w="15875">
              <a:solidFill>
                <a:schemeClr val="accent3"/>
              </a:solidFill>
            </a:ln>
            <a:effectLst>
              <a:outerShdw blurRad="50800" dist="50800" dir="5400000" algn="ctr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570" name="Группа 284"/>
            <p:cNvGrpSpPr>
              <a:grpSpLocks/>
            </p:cNvGrpSpPr>
            <p:nvPr/>
          </p:nvGrpSpPr>
          <p:grpSpPr bwMode="auto">
            <a:xfrm rot="2627368">
              <a:off x="2230513" y="5190024"/>
              <a:ext cx="571685" cy="571192"/>
              <a:chOff x="2357069" y="5214701"/>
              <a:chExt cx="571685" cy="571192"/>
            </a:xfrm>
          </p:grpSpPr>
          <p:sp>
            <p:nvSpPr>
              <p:cNvPr id="471" name="Дуга 470"/>
              <p:cNvSpPr/>
              <p:nvPr/>
            </p:nvSpPr>
            <p:spPr>
              <a:xfrm>
                <a:off x="2561434" y="5360434"/>
                <a:ext cx="214726" cy="211274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Дуга 471"/>
              <p:cNvSpPr/>
              <p:nvPr/>
            </p:nvSpPr>
            <p:spPr>
              <a:xfrm>
                <a:off x="2439610" y="5282473"/>
                <a:ext cx="410616" cy="426733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Дуга 472"/>
              <p:cNvSpPr/>
              <p:nvPr/>
            </p:nvSpPr>
            <p:spPr>
              <a:xfrm>
                <a:off x="2356549" y="5213956"/>
                <a:ext cx="572602" cy="571068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571" name="Группа 285"/>
            <p:cNvGrpSpPr>
              <a:grpSpLocks/>
            </p:cNvGrpSpPr>
            <p:nvPr/>
          </p:nvGrpSpPr>
          <p:grpSpPr bwMode="auto">
            <a:xfrm rot="-8253557">
              <a:off x="2336903" y="5185278"/>
              <a:ext cx="571685" cy="571192"/>
              <a:chOff x="2357504" y="5215160"/>
              <a:chExt cx="571685" cy="571192"/>
            </a:xfrm>
          </p:grpSpPr>
          <p:sp>
            <p:nvSpPr>
              <p:cNvPr id="468" name="Дуга 467"/>
              <p:cNvSpPr/>
              <p:nvPr/>
            </p:nvSpPr>
            <p:spPr>
              <a:xfrm>
                <a:off x="2591762" y="5358779"/>
                <a:ext cx="214726" cy="213366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Дуга 468"/>
              <p:cNvSpPr/>
              <p:nvPr/>
            </p:nvSpPr>
            <p:spPr>
              <a:xfrm>
                <a:off x="2466779" y="5285808"/>
                <a:ext cx="408733" cy="424640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Дуга 469"/>
              <p:cNvSpPr/>
              <p:nvPr/>
            </p:nvSpPr>
            <p:spPr>
              <a:xfrm>
                <a:off x="2357420" y="5214934"/>
                <a:ext cx="572602" cy="571068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523" name="Группа 279"/>
          <p:cNvGrpSpPr>
            <a:grpSpLocks/>
          </p:cNvGrpSpPr>
          <p:nvPr/>
        </p:nvGrpSpPr>
        <p:grpSpPr bwMode="auto">
          <a:xfrm>
            <a:off x="2741613" y="2319338"/>
            <a:ext cx="571500" cy="673100"/>
            <a:chOff x="2230513" y="5185272"/>
            <a:chExt cx="678082" cy="886934"/>
          </a:xfrm>
        </p:grpSpPr>
        <p:grpSp>
          <p:nvGrpSpPr>
            <p:cNvPr id="128" name="Группа 323"/>
            <p:cNvGrpSpPr/>
            <p:nvPr/>
          </p:nvGrpSpPr>
          <p:grpSpPr>
            <a:xfrm>
              <a:off x="2500298" y="5500711"/>
              <a:ext cx="142876" cy="571504"/>
              <a:chOff x="7358082" y="1295385"/>
              <a:chExt cx="428628" cy="1419235"/>
            </a:xfr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89" name="Куб 488"/>
              <p:cNvSpPr/>
              <p:nvPr/>
            </p:nvSpPr>
            <p:spPr>
              <a:xfrm>
                <a:off x="7358082" y="2571744"/>
                <a:ext cx="428628" cy="142876"/>
              </a:xfrm>
              <a:prstGeom prst="cub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0" name="Цилиндр 489"/>
              <p:cNvSpPr/>
              <p:nvPr/>
            </p:nvSpPr>
            <p:spPr>
              <a:xfrm>
                <a:off x="7439046" y="2438394"/>
                <a:ext cx="285752" cy="142876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1" name="Цилиндр 490"/>
              <p:cNvSpPr/>
              <p:nvPr/>
            </p:nvSpPr>
            <p:spPr>
              <a:xfrm>
                <a:off x="7505722" y="2000239"/>
                <a:ext cx="138112" cy="447679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2" name="Цилиндр 491"/>
              <p:cNvSpPr/>
              <p:nvPr/>
            </p:nvSpPr>
            <p:spPr>
              <a:xfrm>
                <a:off x="7539058" y="1295385"/>
                <a:ext cx="71438" cy="714380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80" name="Блок-схема: узел 479"/>
            <p:cNvSpPr/>
            <p:nvPr/>
          </p:nvSpPr>
          <p:spPr>
            <a:xfrm>
              <a:off x="2548834" y="5457209"/>
              <a:ext cx="45205" cy="46020"/>
            </a:xfrm>
            <a:prstGeom prst="flowChartConnector">
              <a:avLst/>
            </a:prstGeom>
            <a:ln w="15875">
              <a:solidFill>
                <a:schemeClr val="accent3"/>
              </a:solidFill>
            </a:ln>
            <a:effectLst>
              <a:outerShdw blurRad="50800" dist="50800" dir="5400000" algn="ctr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560" name="Группа 284"/>
            <p:cNvGrpSpPr>
              <a:grpSpLocks/>
            </p:cNvGrpSpPr>
            <p:nvPr/>
          </p:nvGrpSpPr>
          <p:grpSpPr bwMode="auto">
            <a:xfrm rot="2627368">
              <a:off x="2230513" y="5190024"/>
              <a:ext cx="571685" cy="571192"/>
              <a:chOff x="2357069" y="5214701"/>
              <a:chExt cx="571685" cy="571192"/>
            </a:xfrm>
          </p:grpSpPr>
          <p:sp>
            <p:nvSpPr>
              <p:cNvPr id="486" name="Дуга 485"/>
              <p:cNvSpPr/>
              <p:nvPr/>
            </p:nvSpPr>
            <p:spPr>
              <a:xfrm>
                <a:off x="2561434" y="5360434"/>
                <a:ext cx="214726" cy="211274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Дуга 486"/>
              <p:cNvSpPr/>
              <p:nvPr/>
            </p:nvSpPr>
            <p:spPr>
              <a:xfrm>
                <a:off x="2439610" y="5282474"/>
                <a:ext cx="410616" cy="426733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Дуга 487"/>
              <p:cNvSpPr/>
              <p:nvPr/>
            </p:nvSpPr>
            <p:spPr>
              <a:xfrm>
                <a:off x="2356549" y="5213956"/>
                <a:ext cx="572602" cy="571068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561" name="Группа 285"/>
            <p:cNvGrpSpPr>
              <a:grpSpLocks/>
            </p:cNvGrpSpPr>
            <p:nvPr/>
          </p:nvGrpSpPr>
          <p:grpSpPr bwMode="auto">
            <a:xfrm rot="-8253557">
              <a:off x="2336903" y="5185278"/>
              <a:ext cx="571685" cy="571192"/>
              <a:chOff x="2357504" y="5215160"/>
              <a:chExt cx="571685" cy="571192"/>
            </a:xfrm>
          </p:grpSpPr>
          <p:sp>
            <p:nvSpPr>
              <p:cNvPr id="483" name="Дуга 482"/>
              <p:cNvSpPr/>
              <p:nvPr/>
            </p:nvSpPr>
            <p:spPr>
              <a:xfrm>
                <a:off x="2591762" y="5358779"/>
                <a:ext cx="214726" cy="213366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Дуга 483"/>
              <p:cNvSpPr/>
              <p:nvPr/>
            </p:nvSpPr>
            <p:spPr>
              <a:xfrm>
                <a:off x="2466781" y="5285808"/>
                <a:ext cx="408732" cy="424640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Дуга 484"/>
              <p:cNvSpPr/>
              <p:nvPr/>
            </p:nvSpPr>
            <p:spPr>
              <a:xfrm>
                <a:off x="2357420" y="5214934"/>
                <a:ext cx="572602" cy="571068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524" name="Группа 279"/>
          <p:cNvGrpSpPr>
            <a:grpSpLocks/>
          </p:cNvGrpSpPr>
          <p:nvPr/>
        </p:nvGrpSpPr>
        <p:grpSpPr bwMode="auto">
          <a:xfrm>
            <a:off x="2857500" y="4572000"/>
            <a:ext cx="571500" cy="673100"/>
            <a:chOff x="2230513" y="5185272"/>
            <a:chExt cx="678082" cy="886934"/>
          </a:xfrm>
        </p:grpSpPr>
        <p:grpSp>
          <p:nvGrpSpPr>
            <p:cNvPr id="132" name="Группа 323"/>
            <p:cNvGrpSpPr/>
            <p:nvPr/>
          </p:nvGrpSpPr>
          <p:grpSpPr>
            <a:xfrm>
              <a:off x="2500298" y="5500712"/>
              <a:ext cx="142876" cy="571504"/>
              <a:chOff x="7358082" y="1295385"/>
              <a:chExt cx="428628" cy="1419235"/>
            </a:xfr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04" name="Куб 503"/>
              <p:cNvSpPr/>
              <p:nvPr/>
            </p:nvSpPr>
            <p:spPr>
              <a:xfrm>
                <a:off x="7358082" y="2571744"/>
                <a:ext cx="428628" cy="142876"/>
              </a:xfrm>
              <a:prstGeom prst="cub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5" name="Цилиндр 504"/>
              <p:cNvSpPr/>
              <p:nvPr/>
            </p:nvSpPr>
            <p:spPr>
              <a:xfrm>
                <a:off x="7439046" y="2438394"/>
                <a:ext cx="285752" cy="142876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6" name="Цилиндр 505"/>
              <p:cNvSpPr/>
              <p:nvPr/>
            </p:nvSpPr>
            <p:spPr>
              <a:xfrm>
                <a:off x="7505722" y="2000239"/>
                <a:ext cx="138112" cy="447679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7" name="Цилиндр 506"/>
              <p:cNvSpPr/>
              <p:nvPr/>
            </p:nvSpPr>
            <p:spPr>
              <a:xfrm>
                <a:off x="7539058" y="1295385"/>
                <a:ext cx="71438" cy="714380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95" name="Блок-схема: узел 494"/>
            <p:cNvSpPr/>
            <p:nvPr/>
          </p:nvSpPr>
          <p:spPr>
            <a:xfrm>
              <a:off x="2548835" y="5457209"/>
              <a:ext cx="45205" cy="46020"/>
            </a:xfrm>
            <a:prstGeom prst="flowChartConnector">
              <a:avLst/>
            </a:prstGeom>
            <a:ln w="15875">
              <a:solidFill>
                <a:schemeClr val="accent3"/>
              </a:solidFill>
            </a:ln>
            <a:effectLst>
              <a:outerShdw blurRad="50800" dist="50800" dir="5400000" algn="ctr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550" name="Группа 284"/>
            <p:cNvGrpSpPr>
              <a:grpSpLocks/>
            </p:cNvGrpSpPr>
            <p:nvPr/>
          </p:nvGrpSpPr>
          <p:grpSpPr bwMode="auto">
            <a:xfrm rot="2627368">
              <a:off x="2230513" y="5190023"/>
              <a:ext cx="571685" cy="571192"/>
              <a:chOff x="2357069" y="5214701"/>
              <a:chExt cx="571685" cy="571192"/>
            </a:xfrm>
          </p:grpSpPr>
          <p:sp>
            <p:nvSpPr>
              <p:cNvPr id="501" name="Дуга 500"/>
              <p:cNvSpPr/>
              <p:nvPr/>
            </p:nvSpPr>
            <p:spPr>
              <a:xfrm>
                <a:off x="2561435" y="5360434"/>
                <a:ext cx="214726" cy="211275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Дуга 501"/>
              <p:cNvSpPr/>
              <p:nvPr/>
            </p:nvSpPr>
            <p:spPr>
              <a:xfrm>
                <a:off x="2439610" y="5282473"/>
                <a:ext cx="410616" cy="426733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Дуга 502"/>
              <p:cNvSpPr/>
              <p:nvPr/>
            </p:nvSpPr>
            <p:spPr>
              <a:xfrm>
                <a:off x="2356549" y="5213956"/>
                <a:ext cx="572602" cy="571069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551" name="Группа 285"/>
            <p:cNvGrpSpPr>
              <a:grpSpLocks/>
            </p:cNvGrpSpPr>
            <p:nvPr/>
          </p:nvGrpSpPr>
          <p:grpSpPr bwMode="auto">
            <a:xfrm rot="-8253557">
              <a:off x="2336902" y="5185279"/>
              <a:ext cx="571685" cy="571192"/>
              <a:chOff x="2357504" y="5215160"/>
              <a:chExt cx="571685" cy="571192"/>
            </a:xfrm>
          </p:grpSpPr>
          <p:sp>
            <p:nvSpPr>
              <p:cNvPr id="498" name="Дуга 497"/>
              <p:cNvSpPr/>
              <p:nvPr/>
            </p:nvSpPr>
            <p:spPr>
              <a:xfrm>
                <a:off x="2591762" y="5358779"/>
                <a:ext cx="214726" cy="213366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9" name="Дуга 498"/>
              <p:cNvSpPr/>
              <p:nvPr/>
            </p:nvSpPr>
            <p:spPr>
              <a:xfrm>
                <a:off x="2466779" y="5285807"/>
                <a:ext cx="408733" cy="424642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0" name="Дуга 499"/>
              <p:cNvSpPr/>
              <p:nvPr/>
            </p:nvSpPr>
            <p:spPr>
              <a:xfrm>
                <a:off x="2357420" y="5214933"/>
                <a:ext cx="572602" cy="571069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525" name="Группа 279"/>
          <p:cNvGrpSpPr>
            <a:grpSpLocks/>
          </p:cNvGrpSpPr>
          <p:nvPr/>
        </p:nvGrpSpPr>
        <p:grpSpPr bwMode="auto">
          <a:xfrm>
            <a:off x="4395788" y="4410075"/>
            <a:ext cx="571500" cy="673100"/>
            <a:chOff x="2230513" y="5185272"/>
            <a:chExt cx="678082" cy="886934"/>
          </a:xfrm>
        </p:grpSpPr>
        <p:grpSp>
          <p:nvGrpSpPr>
            <p:cNvPr id="136" name="Группа 323"/>
            <p:cNvGrpSpPr/>
            <p:nvPr/>
          </p:nvGrpSpPr>
          <p:grpSpPr>
            <a:xfrm>
              <a:off x="2500298" y="5500713"/>
              <a:ext cx="142876" cy="571504"/>
              <a:chOff x="7358082" y="1295385"/>
              <a:chExt cx="428628" cy="1419235"/>
            </a:xfr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9" name="Куб 518"/>
              <p:cNvSpPr/>
              <p:nvPr/>
            </p:nvSpPr>
            <p:spPr>
              <a:xfrm>
                <a:off x="7358082" y="2571744"/>
                <a:ext cx="428628" cy="142876"/>
              </a:xfrm>
              <a:prstGeom prst="cub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0" name="Цилиндр 519"/>
              <p:cNvSpPr/>
              <p:nvPr/>
            </p:nvSpPr>
            <p:spPr>
              <a:xfrm>
                <a:off x="7439046" y="2438394"/>
                <a:ext cx="285752" cy="142876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1" name="Цилиндр 520"/>
              <p:cNvSpPr/>
              <p:nvPr/>
            </p:nvSpPr>
            <p:spPr>
              <a:xfrm>
                <a:off x="7505722" y="2000239"/>
                <a:ext cx="138112" cy="447679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2" name="Цилиндр 521"/>
              <p:cNvSpPr/>
              <p:nvPr/>
            </p:nvSpPr>
            <p:spPr>
              <a:xfrm>
                <a:off x="7539058" y="1295385"/>
                <a:ext cx="71438" cy="714380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10" name="Блок-схема: узел 509"/>
            <p:cNvSpPr/>
            <p:nvPr/>
          </p:nvSpPr>
          <p:spPr>
            <a:xfrm>
              <a:off x="2548834" y="5457209"/>
              <a:ext cx="45205" cy="46020"/>
            </a:xfrm>
            <a:prstGeom prst="flowChartConnector">
              <a:avLst/>
            </a:prstGeom>
            <a:ln w="15875">
              <a:solidFill>
                <a:schemeClr val="accent3"/>
              </a:solidFill>
            </a:ln>
            <a:effectLst>
              <a:outerShdw blurRad="50800" dist="50800" dir="5400000" algn="ctr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540" name="Группа 284"/>
            <p:cNvGrpSpPr>
              <a:grpSpLocks/>
            </p:cNvGrpSpPr>
            <p:nvPr/>
          </p:nvGrpSpPr>
          <p:grpSpPr bwMode="auto">
            <a:xfrm rot="2627368">
              <a:off x="2230513" y="5190022"/>
              <a:ext cx="571685" cy="571192"/>
              <a:chOff x="2357069" y="5214701"/>
              <a:chExt cx="571685" cy="571192"/>
            </a:xfrm>
          </p:grpSpPr>
          <p:sp>
            <p:nvSpPr>
              <p:cNvPr id="516" name="Дуга 515"/>
              <p:cNvSpPr/>
              <p:nvPr/>
            </p:nvSpPr>
            <p:spPr>
              <a:xfrm>
                <a:off x="2561436" y="5360435"/>
                <a:ext cx="214726" cy="211275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Дуга 516"/>
              <p:cNvSpPr/>
              <p:nvPr/>
            </p:nvSpPr>
            <p:spPr>
              <a:xfrm>
                <a:off x="2439610" y="5282475"/>
                <a:ext cx="410616" cy="426733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8" name="Дуга 517"/>
              <p:cNvSpPr/>
              <p:nvPr/>
            </p:nvSpPr>
            <p:spPr>
              <a:xfrm>
                <a:off x="2356550" y="5213957"/>
                <a:ext cx="572602" cy="571069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541" name="Группа 285"/>
            <p:cNvGrpSpPr>
              <a:grpSpLocks/>
            </p:cNvGrpSpPr>
            <p:nvPr/>
          </p:nvGrpSpPr>
          <p:grpSpPr bwMode="auto">
            <a:xfrm rot="-8253557">
              <a:off x="2336901" y="5185280"/>
              <a:ext cx="571685" cy="571192"/>
              <a:chOff x="2357504" y="5215160"/>
              <a:chExt cx="571685" cy="571192"/>
            </a:xfrm>
          </p:grpSpPr>
          <p:sp>
            <p:nvSpPr>
              <p:cNvPr id="513" name="Дуга 512"/>
              <p:cNvSpPr/>
              <p:nvPr/>
            </p:nvSpPr>
            <p:spPr>
              <a:xfrm>
                <a:off x="2591762" y="5358781"/>
                <a:ext cx="214726" cy="213366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Дуга 513"/>
              <p:cNvSpPr/>
              <p:nvPr/>
            </p:nvSpPr>
            <p:spPr>
              <a:xfrm>
                <a:off x="2466780" y="5285808"/>
                <a:ext cx="408732" cy="424642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Дуга 514"/>
              <p:cNvSpPr/>
              <p:nvPr/>
            </p:nvSpPr>
            <p:spPr>
              <a:xfrm>
                <a:off x="2357420" y="5214935"/>
                <a:ext cx="572602" cy="571069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526" name="Группа 279"/>
          <p:cNvGrpSpPr>
            <a:grpSpLocks/>
          </p:cNvGrpSpPr>
          <p:nvPr/>
        </p:nvGrpSpPr>
        <p:grpSpPr bwMode="auto">
          <a:xfrm>
            <a:off x="6143625" y="4500563"/>
            <a:ext cx="571500" cy="673100"/>
            <a:chOff x="2230513" y="5185272"/>
            <a:chExt cx="678082" cy="886934"/>
          </a:xfrm>
        </p:grpSpPr>
        <p:grpSp>
          <p:nvGrpSpPr>
            <p:cNvPr id="140" name="Группа 323"/>
            <p:cNvGrpSpPr/>
            <p:nvPr/>
          </p:nvGrpSpPr>
          <p:grpSpPr>
            <a:xfrm>
              <a:off x="2500298" y="5500714"/>
              <a:ext cx="142876" cy="571504"/>
              <a:chOff x="7358082" y="1295385"/>
              <a:chExt cx="428628" cy="1419235"/>
            </a:xfr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34" name="Куб 533"/>
              <p:cNvSpPr/>
              <p:nvPr/>
            </p:nvSpPr>
            <p:spPr>
              <a:xfrm>
                <a:off x="7358082" y="2571744"/>
                <a:ext cx="428628" cy="142876"/>
              </a:xfrm>
              <a:prstGeom prst="cub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5" name="Цилиндр 534"/>
              <p:cNvSpPr/>
              <p:nvPr/>
            </p:nvSpPr>
            <p:spPr>
              <a:xfrm>
                <a:off x="7439046" y="2438394"/>
                <a:ext cx="285752" cy="142876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6" name="Цилиндр 535"/>
              <p:cNvSpPr/>
              <p:nvPr/>
            </p:nvSpPr>
            <p:spPr>
              <a:xfrm>
                <a:off x="7505722" y="2000239"/>
                <a:ext cx="138112" cy="447679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7" name="Цилиндр 536"/>
              <p:cNvSpPr/>
              <p:nvPr/>
            </p:nvSpPr>
            <p:spPr>
              <a:xfrm>
                <a:off x="7539058" y="1295385"/>
                <a:ext cx="71438" cy="714380"/>
              </a:xfrm>
              <a:prstGeom prst="can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 prstMaterial="plastic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25" name="Блок-схема: узел 524"/>
            <p:cNvSpPr/>
            <p:nvPr/>
          </p:nvSpPr>
          <p:spPr>
            <a:xfrm>
              <a:off x="2548835" y="5457209"/>
              <a:ext cx="45205" cy="46020"/>
            </a:xfrm>
            <a:prstGeom prst="flowChartConnector">
              <a:avLst/>
            </a:prstGeom>
            <a:ln w="15875">
              <a:solidFill>
                <a:schemeClr val="accent3"/>
              </a:solidFill>
            </a:ln>
            <a:effectLst>
              <a:outerShdw blurRad="50800" dist="50800" dir="5400000" algn="ctr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530" name="Группа 284"/>
            <p:cNvGrpSpPr>
              <a:grpSpLocks/>
            </p:cNvGrpSpPr>
            <p:nvPr/>
          </p:nvGrpSpPr>
          <p:grpSpPr bwMode="auto">
            <a:xfrm rot="2627368">
              <a:off x="2230513" y="5190021"/>
              <a:ext cx="571685" cy="571192"/>
              <a:chOff x="2357069" y="5214701"/>
              <a:chExt cx="571685" cy="571192"/>
            </a:xfrm>
          </p:grpSpPr>
          <p:sp>
            <p:nvSpPr>
              <p:cNvPr id="531" name="Дуга 530"/>
              <p:cNvSpPr/>
              <p:nvPr/>
            </p:nvSpPr>
            <p:spPr>
              <a:xfrm>
                <a:off x="2561436" y="5360436"/>
                <a:ext cx="214726" cy="211274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Дуга 531"/>
              <p:cNvSpPr/>
              <p:nvPr/>
            </p:nvSpPr>
            <p:spPr>
              <a:xfrm>
                <a:off x="2439612" y="5282475"/>
                <a:ext cx="410616" cy="426733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3" name="Дуга 532"/>
              <p:cNvSpPr/>
              <p:nvPr/>
            </p:nvSpPr>
            <p:spPr>
              <a:xfrm>
                <a:off x="2356551" y="5213958"/>
                <a:ext cx="572602" cy="571068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531" name="Группа 285"/>
            <p:cNvGrpSpPr>
              <a:grpSpLocks/>
            </p:cNvGrpSpPr>
            <p:nvPr/>
          </p:nvGrpSpPr>
          <p:grpSpPr bwMode="auto">
            <a:xfrm rot="-8253557">
              <a:off x="2336900" y="5185281"/>
              <a:ext cx="571685" cy="571192"/>
              <a:chOff x="2357504" y="5215160"/>
              <a:chExt cx="571685" cy="571192"/>
            </a:xfrm>
          </p:grpSpPr>
          <p:sp>
            <p:nvSpPr>
              <p:cNvPr id="528" name="Дуга 527"/>
              <p:cNvSpPr/>
              <p:nvPr/>
            </p:nvSpPr>
            <p:spPr>
              <a:xfrm>
                <a:off x="2591762" y="5358783"/>
                <a:ext cx="214726" cy="213366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9" name="Дуга 528"/>
              <p:cNvSpPr/>
              <p:nvPr/>
            </p:nvSpPr>
            <p:spPr>
              <a:xfrm>
                <a:off x="2466779" y="5285812"/>
                <a:ext cx="408733" cy="424640"/>
              </a:xfrm>
              <a:prstGeom prst="arc">
                <a:avLst>
                  <a:gd name="adj1" fmla="val 16200000"/>
                  <a:gd name="adj2" fmla="val 21380859"/>
                </a:avLst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0" name="Дуга 529"/>
              <p:cNvSpPr/>
              <p:nvPr/>
            </p:nvSpPr>
            <p:spPr>
              <a:xfrm>
                <a:off x="2357420" y="5214938"/>
                <a:ext cx="572602" cy="571068"/>
              </a:xfrm>
              <a:prstGeom prst="arc">
                <a:avLst/>
              </a:prstGeom>
              <a:ln w="15875">
                <a:solidFill>
                  <a:schemeClr val="accent3"/>
                </a:solidFill>
              </a:ln>
              <a:effectLst>
                <a:outerShdw blurRad="50800" dist="50800" dir="5400000" algn="ctr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030941" y="14642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38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8989"/>
          </a:xfrm>
        </p:spPr>
        <p:txBody>
          <a:bodyPr/>
          <a:lstStyle/>
          <a:p>
            <a:pPr algn="ctr"/>
            <a:r>
              <a:rPr lang="ru-RU" sz="2800" dirty="0" smtClean="0"/>
              <a:t>Эволюция </a:t>
            </a:r>
            <a:r>
              <a:rPr lang="en-US" sz="2800" dirty="0" smtClean="0"/>
              <a:t>TELCO</a:t>
            </a:r>
            <a:r>
              <a:rPr lang="ru-RU" sz="2800" dirty="0" smtClean="0"/>
              <a:t> на пути к 2020-м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8189"/>
          </a:xfrm>
        </p:spPr>
        <p:txBody>
          <a:bodyPr/>
          <a:lstStyle/>
          <a:p>
            <a:endParaRPr lang="ru-RU" sz="1800" dirty="0"/>
          </a:p>
          <a:p>
            <a:r>
              <a:rPr lang="ru-RU" sz="2200" dirty="0" smtClean="0"/>
              <a:t>Миграция телеком-инфраструктуры в сторону ИТ,</a:t>
            </a:r>
            <a:r>
              <a:rPr lang="en-US" sz="2200" dirty="0"/>
              <a:t> </a:t>
            </a:r>
            <a:r>
              <a:rPr lang="ru-RU" sz="2200" dirty="0" smtClean="0"/>
              <a:t>выравнивание технологического и </a:t>
            </a:r>
            <a:r>
              <a:rPr lang="en-US" sz="2200" dirty="0" smtClean="0"/>
              <a:t>IT-</a:t>
            </a:r>
            <a:r>
              <a:rPr lang="ru-RU" sz="2200" dirty="0" smtClean="0"/>
              <a:t>ландшафта</a:t>
            </a:r>
            <a:r>
              <a:rPr lang="ru-RU" sz="2200" dirty="0"/>
              <a:t>	</a:t>
            </a:r>
          </a:p>
          <a:p>
            <a:r>
              <a:rPr lang="ru-RU" sz="2200" dirty="0" smtClean="0"/>
              <a:t>Взаимопроникновение смежных индустрий:</a:t>
            </a:r>
            <a:r>
              <a:rPr lang="en-US" sz="2200" dirty="0" smtClean="0"/>
              <a:t> </a:t>
            </a:r>
            <a:r>
              <a:rPr lang="ru-RU" sz="2200" dirty="0" smtClean="0"/>
              <a:t>телеком,</a:t>
            </a:r>
            <a:r>
              <a:rPr lang="en-US" sz="2200" dirty="0"/>
              <a:t> </a:t>
            </a:r>
            <a:r>
              <a:rPr lang="ru-RU" sz="2200" dirty="0" smtClean="0"/>
              <a:t>финансовые услуги,</a:t>
            </a:r>
            <a:r>
              <a:rPr lang="en-US" sz="2200" dirty="0"/>
              <a:t> </a:t>
            </a:r>
            <a:r>
              <a:rPr lang="ru-RU" sz="2200" dirty="0" smtClean="0"/>
              <a:t>ритейл,</a:t>
            </a:r>
            <a:r>
              <a:rPr lang="en-US" sz="2200" dirty="0"/>
              <a:t> </a:t>
            </a:r>
            <a:r>
              <a:rPr lang="ru-RU" sz="2200" dirty="0" smtClean="0"/>
              <a:t>интернет – как следствие,</a:t>
            </a:r>
            <a:r>
              <a:rPr lang="en-US" sz="2200" dirty="0" smtClean="0"/>
              <a:t> </a:t>
            </a:r>
            <a:r>
              <a:rPr lang="ru-RU" sz="2200" dirty="0" smtClean="0"/>
              <a:t>усиление конкуренции в клиентском</a:t>
            </a:r>
            <a:r>
              <a:rPr lang="en-US" sz="2200" dirty="0" smtClean="0"/>
              <a:t> </a:t>
            </a:r>
            <a:r>
              <a:rPr lang="ru-RU" sz="2200" dirty="0" smtClean="0"/>
              <a:t>сервисе и кратное ускорение темпов вывода на рынок новых продуктов и сервисов</a:t>
            </a:r>
            <a:r>
              <a:rPr lang="ru-RU" sz="2200" dirty="0"/>
              <a:t>	</a:t>
            </a:r>
          </a:p>
          <a:p>
            <a:r>
              <a:rPr lang="ru-RU" sz="2200" dirty="0" smtClean="0"/>
              <a:t>Аналитика больших данных,</a:t>
            </a:r>
            <a:r>
              <a:rPr lang="en-US" sz="2200" dirty="0"/>
              <a:t> </a:t>
            </a:r>
            <a:r>
              <a:rPr lang="ru-RU" sz="2200" dirty="0" smtClean="0"/>
              <a:t>промышленный интернет,</a:t>
            </a:r>
            <a:r>
              <a:rPr lang="en-US" sz="2200" dirty="0"/>
              <a:t> </a:t>
            </a:r>
            <a:r>
              <a:rPr lang="ru-RU" sz="2200" dirty="0" smtClean="0"/>
              <a:t>облачные и </a:t>
            </a:r>
            <a:r>
              <a:rPr lang="ru-RU" sz="2200" dirty="0" err="1" smtClean="0"/>
              <a:t>таргетированные</a:t>
            </a:r>
            <a:r>
              <a:rPr lang="ru-RU" sz="2200" dirty="0" smtClean="0"/>
              <a:t> сервисы.</a:t>
            </a:r>
            <a:endParaRPr lang="ru-RU" sz="2200" dirty="0"/>
          </a:p>
          <a:p>
            <a:r>
              <a:rPr lang="ru-RU" sz="2200" dirty="0" smtClean="0"/>
              <a:t>Собственный контент,</a:t>
            </a:r>
            <a:r>
              <a:rPr lang="en-US" sz="2200" dirty="0"/>
              <a:t> </a:t>
            </a:r>
            <a:r>
              <a:rPr lang="ru-RU" sz="2200" dirty="0" smtClean="0"/>
              <a:t>как один из драйверов</a:t>
            </a:r>
            <a:r>
              <a:rPr lang="en-US" sz="2200" dirty="0" smtClean="0"/>
              <a:t> </a:t>
            </a:r>
            <a:r>
              <a:rPr lang="ru-RU" sz="2200" dirty="0" smtClean="0"/>
              <a:t>развития</a:t>
            </a:r>
            <a:r>
              <a:rPr lang="en-US" sz="2200" dirty="0" smtClean="0"/>
              <a:t> </a:t>
            </a:r>
            <a:r>
              <a:rPr lang="ru-RU" sz="2200" dirty="0" smtClean="0"/>
              <a:t>и отхода от идеологии «</a:t>
            </a:r>
            <a:r>
              <a:rPr lang="ru-RU" sz="2200" dirty="0"/>
              <a:t>трубы»</a:t>
            </a:r>
            <a:r>
              <a:rPr lang="ru-RU" sz="2200" dirty="0" smtClean="0"/>
              <a:t>.</a:t>
            </a:r>
            <a:r>
              <a:rPr lang="ru-RU" sz="2200" dirty="0"/>
              <a:t>	</a:t>
            </a:r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46266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826" y="332656"/>
            <a:ext cx="8856662" cy="6334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Наши аналоги учебных программ</a:t>
            </a:r>
          </a:p>
        </p:txBody>
      </p:sp>
      <p:graphicFrame>
        <p:nvGraphicFramePr>
          <p:cNvPr id="80793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="" xmlns:p14="http://schemas.microsoft.com/office/powerpoint/2010/main" val="494089243"/>
              </p:ext>
            </p:extLst>
          </p:nvPr>
        </p:nvGraphicFramePr>
        <p:xfrm>
          <a:off x="0" y="1196751"/>
          <a:ext cx="9144000" cy="5036233"/>
        </p:xfrm>
        <a:graphic>
          <a:graphicData uri="http://schemas.openxmlformats.org/drawingml/2006/table">
            <a:tbl>
              <a:tblPr/>
              <a:tblGrid>
                <a:gridCol w="3563180"/>
                <a:gridCol w="5580820"/>
              </a:tblGrid>
              <a:tr h="424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Университет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    </a:t>
                      </a: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Учебные</a:t>
                      </a: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программы</a:t>
                      </a:r>
                      <a:r>
                        <a:rPr kumimoji="1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инфокоммуникационных </a:t>
                      </a:r>
                      <a:r>
                        <a:rPr kumimoji="1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направлний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02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Massachusetts Institute of Technology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Electrical Engineering and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 and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Engineering in Electrical Engineering and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Electrical Engineering and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73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Stanford University (CA)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Systems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Systems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University of California–Berkeley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23042920"/>
      </p:ext>
    </p:extLst>
  </p:cSld>
  <p:clrMapOvr>
    <a:masterClrMapping/>
  </p:clrMapOvr>
  <p:transition spd="med" advClick="0" advTm="150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extLst/>
        </p:spPr>
        <p:txBody>
          <a:bodyPr anchor="t"/>
          <a:lstStyle/>
          <a:p>
            <a:pPr eaLnBrk="1" hangingPunct="1"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Наши </a:t>
            </a: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лаборатории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5539" name="Picture 4" descr="1-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928688"/>
            <a:ext cx="66182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IMG_34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359251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49822" y="5643578"/>
            <a:ext cx="5894178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Лаборатория 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NGN/IMS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862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latin typeface="+mn-lt"/>
              </a:rPr>
              <a:t>Где</a:t>
            </a:r>
            <a:r>
              <a:rPr lang="ru-RU" dirty="0" smtClean="0">
                <a:latin typeface="+mn-lt"/>
              </a:rPr>
              <a:t> учим?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!\Абитуриентам\fmc_imgp0414_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00800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42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18256"/>
            <a:ext cx="9468544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Кафедра инфокоммуникационных систем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err="1" smtClean="0">
                <a:solidFill>
                  <a:schemeClr val="tx1"/>
                </a:solidFill>
              </a:rPr>
              <a:t>СПбГУТ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им.проф</a:t>
            </a:r>
            <a:r>
              <a:rPr lang="ru-RU" sz="3200" b="1" dirty="0">
                <a:solidFill>
                  <a:schemeClr val="tx1"/>
                </a:solidFill>
              </a:rPr>
              <a:t>. М.А. Бонч-Бруевича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560" y="5636840"/>
            <a:ext cx="8352928" cy="117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 eaLnBrk="1" hangingPunct="1">
              <a:lnSpc>
                <a:spcPct val="90000"/>
              </a:lnSpc>
              <a:buNone/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Инфокоммуникационное образование, устремлённое в будущее</a:t>
            </a:r>
          </a:p>
        </p:txBody>
      </p:sp>
      <p:pic>
        <p:nvPicPr>
          <p:cNvPr id="2051" name="Picture 3" descr="D:\!\Абитуриентам\spbgut_dyb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842478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62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79561"/>
            <a:ext cx="7790681" cy="5193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latin typeface="+mn-lt"/>
              </a:rPr>
              <a:t>Где</a:t>
            </a:r>
            <a:r>
              <a:rPr lang="ru-RU" dirty="0" smtClean="0">
                <a:latin typeface="+mn-lt"/>
              </a:rPr>
              <a:t> учим?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8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extLst/>
        </p:spPr>
        <p:txBody>
          <a:bodyPr anchor="t"/>
          <a:lstStyle/>
          <a:p>
            <a:pPr eaLnBrk="1" hangingPunct="1"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Наши учебные лаборатории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7587" name="Рисунок 4" descr="IMG_51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4287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Рисунок 7" descr="IMG_51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357563"/>
            <a:ext cx="26257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5857892"/>
            <a:ext cx="5857916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ЛАБОРАТОРИЯ ИМ. Р. А. АВАКОВА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465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latin typeface="+mn-lt"/>
              </a:rPr>
              <a:t>Где</a:t>
            </a:r>
            <a:r>
              <a:rPr lang="ru-RU" dirty="0" smtClean="0">
                <a:latin typeface="+mn-lt"/>
              </a:rPr>
              <a:t> учим?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!\Абитуриентам\fmc_imgp0404_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268760"/>
            <a:ext cx="7200801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769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  <a:extLst/>
        </p:spPr>
        <p:txBody>
          <a:bodyPr anchor="t"/>
          <a:lstStyle/>
          <a:p>
            <a:pPr eaLnBrk="1" hangingPunct="1"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Наши </a:t>
            </a: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лаборатории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6563" name="Рисунок 6" descr="IMG_51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57250"/>
            <a:ext cx="76835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14678" y="5857892"/>
            <a:ext cx="549503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Лаборатория 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НОЦ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39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0558" y="214290"/>
            <a:ext cx="52613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Тестовая сеть кафедры ИКС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6288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9" name="Picture 67" descr="D:\!\Абитуриентам\sk_ucheb_obrez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1037559">
            <a:off x="993782" y="924767"/>
            <a:ext cx="1928826" cy="27121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42" name="Picture 2" descr="\\10.5.1.1\Exchange\EX\seti_preview_obrez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0676204">
            <a:off x="475345" y="3726758"/>
            <a:ext cx="2081476" cy="2786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027" name="Picture 3" descr="J:\!Работа\NGN\Cover\Cover_postNGN_v20_front_cropped_small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586992">
            <a:off x="6157311" y="509172"/>
            <a:ext cx="2033688" cy="2857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8" name="Рисунок 7" descr="сканирование0015.jpg"/>
          <p:cNvPicPr>
            <a:picLocks noChangeAspect="1"/>
          </p:cNvPicPr>
          <p:nvPr/>
        </p:nvPicPr>
        <p:blipFill>
          <a:blip r:embed="rId5" cstate="print"/>
          <a:srcRect t="1351" b="1351"/>
          <a:stretch>
            <a:fillRect/>
          </a:stretch>
        </p:blipFill>
        <p:spPr>
          <a:xfrm rot="606959">
            <a:off x="6093236" y="3654449"/>
            <a:ext cx="2006618" cy="2857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258" name="Picture 66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643306" y="857232"/>
            <a:ext cx="1942095" cy="27860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Рисунок 6" descr="сканирование0016.jpg"/>
          <p:cNvPicPr>
            <a:picLocks noChangeAspect="1"/>
          </p:cNvPicPr>
          <p:nvPr/>
        </p:nvPicPr>
        <p:blipFill>
          <a:blip r:embed="rId7" cstate="print"/>
          <a:srcRect t="1515" b="3030"/>
          <a:stretch>
            <a:fillRect/>
          </a:stretch>
        </p:blipFill>
        <p:spPr>
          <a:xfrm>
            <a:off x="3286116" y="3571876"/>
            <a:ext cx="2025897" cy="2857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57224" y="214290"/>
            <a:ext cx="3829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Наши учебники</a:t>
            </a:r>
            <a:endParaRPr lang="ru-R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619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latin typeface="+mn-lt"/>
              </a:rPr>
              <a:t>Лабораторные работы</a:t>
            </a:r>
            <a:endParaRPr lang="ru-RU" dirty="0"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 rot="20462434">
            <a:off x="1448926" y="3604447"/>
            <a:ext cx="6604847" cy="3157735"/>
            <a:chOff x="2246176" y="3613704"/>
            <a:chExt cx="5579177" cy="2525626"/>
          </a:xfrm>
        </p:grpSpPr>
        <p:pic>
          <p:nvPicPr>
            <p:cNvPr id="9237" name="Picture 21" descr="Cover_AAA_front_s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802">
              <a:off x="6223597" y="4812289"/>
              <a:ext cx="1601756" cy="1327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9238" name="Picture 22" descr="08-H24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2904">
              <a:off x="5158687" y="4271156"/>
              <a:ext cx="166447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9239" name="Picture 23" descr="07-СОРМ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355">
              <a:off x="4273143" y="3955579"/>
              <a:ext cx="169959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9240" name="Picture 24" descr="06-SCC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4456">
              <a:off x="3283491" y="3737103"/>
              <a:ext cx="1718407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9241" name="Picture 25" descr="05-MT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5101">
              <a:off x="2246176" y="3613704"/>
              <a:ext cx="1714643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 rot="877167">
            <a:off x="754932" y="1230221"/>
            <a:ext cx="6030881" cy="3050873"/>
            <a:chOff x="-756592" y="1266677"/>
            <a:chExt cx="5069926" cy="2430547"/>
          </a:xfrm>
        </p:grpSpPr>
        <p:pic>
          <p:nvPicPr>
            <p:cNvPr id="9242" name="Picture 26" descr="04-ISU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8310">
              <a:off x="2593673" y="1266677"/>
              <a:ext cx="171966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9243" name="Picture 27" descr="03-V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22152">
              <a:off x="1467302" y="1425476"/>
              <a:ext cx="1725932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9244" name="Picture 28" descr="02-R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40293">
              <a:off x="465107" y="1715767"/>
              <a:ext cx="1665725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9245" name="Picture 29" descr="01-SI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61996">
              <a:off x="-756592" y="2275106"/>
              <a:ext cx="1774850" cy="142211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2472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1259632" y="-18256"/>
            <a:ext cx="698477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 smtClean="0">
                <a:latin typeface="+mn-lt"/>
              </a:rPr>
              <a:t>Научно-исследовательская работа студентов</a:t>
            </a:r>
            <a:endParaRPr lang="ru-RU" dirty="0">
              <a:latin typeface="+mn-lt"/>
            </a:endParaRPr>
          </a:p>
        </p:txBody>
      </p:sp>
      <p:pic>
        <p:nvPicPr>
          <p:cNvPr id="14" name="Рисунок 3" descr="mediator-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213" y="1617117"/>
            <a:ext cx="322897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4" descr="mediator-ds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3214687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6" descr="mediator-dsh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6651" y="2272755"/>
            <a:ext cx="3027362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7" descr="mediator-k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2438" y="2272755"/>
            <a:ext cx="29781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857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001125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harcoal CY"/>
                <a:cs typeface="Charcoal CY"/>
              </a:rPr>
              <a:t>Наши магистры и аспиранты 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harcoal CY"/>
              <a:cs typeface="Charcoal CY"/>
            </a:endParaRPr>
          </a:p>
        </p:txBody>
      </p:sp>
      <p:grpSp>
        <p:nvGrpSpPr>
          <p:cNvPr id="68611" name="Группа 2"/>
          <p:cNvGrpSpPr>
            <a:grpSpLocks/>
          </p:cNvGrpSpPr>
          <p:nvPr/>
        </p:nvGrpSpPr>
        <p:grpSpPr bwMode="auto">
          <a:xfrm>
            <a:off x="107950" y="1000125"/>
            <a:ext cx="8893175" cy="5588000"/>
            <a:chOff x="107950" y="1225376"/>
            <a:chExt cx="8893175" cy="5588000"/>
          </a:xfrm>
        </p:grpSpPr>
        <p:pic>
          <p:nvPicPr>
            <p:cNvPr id="68612" name="Picture 3" descr="WORLDMAPDOTCS 2Kpx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2017539"/>
              <a:ext cx="8893175" cy="422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3" name="Picture 4" descr="yem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3601864"/>
              <a:ext cx="2409825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4" name="Picture 5" descr="egyp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658764"/>
              <a:ext cx="2409825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5" name="Picture 6" descr="german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1874664"/>
              <a:ext cx="2409825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6" name="Picture 7" descr="kazakhsta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413" y="5402089"/>
              <a:ext cx="2663825" cy="141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7" name="Picture 8" descr="mongoli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170064"/>
              <a:ext cx="2409825" cy="146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8" name="Picture 9" descr="russi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1225376"/>
              <a:ext cx="2409825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9" name="Picture 10" descr="uzbekista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4322589"/>
              <a:ext cx="2409825" cy="146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0" name="Picture 11" descr="senega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970289"/>
              <a:ext cx="2409825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1" name="Picture 12" descr="cote_divoir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1225376"/>
              <a:ext cx="2409825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5901" name="Rectangle 13"/>
            <p:cNvSpPr>
              <a:spLocks noChangeArrowheads="1"/>
            </p:cNvSpPr>
            <p:nvPr/>
          </p:nvSpPr>
          <p:spPr bwMode="auto">
            <a:xfrm>
              <a:off x="971550" y="3241501"/>
              <a:ext cx="13684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Монголия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805902" name="Rectangle 14"/>
            <p:cNvSpPr>
              <a:spLocks noChangeArrowheads="1"/>
            </p:cNvSpPr>
            <p:nvPr/>
          </p:nvSpPr>
          <p:spPr bwMode="auto">
            <a:xfrm>
              <a:off x="2339975" y="2233439"/>
              <a:ext cx="18002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Кот-д</a:t>
              </a:r>
              <a:r>
                <a:rPr lang="en-US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’</a:t>
              </a: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Ивуар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805903" name="Rectangle 15"/>
            <p:cNvSpPr>
              <a:spLocks noChangeArrowheads="1"/>
            </p:cNvSpPr>
            <p:nvPr/>
          </p:nvSpPr>
          <p:spPr bwMode="auto">
            <a:xfrm>
              <a:off x="468313" y="2738264"/>
              <a:ext cx="14414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Египет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805904" name="Rectangle 16"/>
            <p:cNvSpPr>
              <a:spLocks noChangeArrowheads="1"/>
            </p:cNvSpPr>
            <p:nvPr/>
          </p:nvSpPr>
          <p:spPr bwMode="auto">
            <a:xfrm>
              <a:off x="1042988" y="5402089"/>
              <a:ext cx="18002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Узбекистан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805905" name="Rectangle 17"/>
            <p:cNvSpPr>
              <a:spLocks noChangeArrowheads="1"/>
            </p:cNvSpPr>
            <p:nvPr/>
          </p:nvSpPr>
          <p:spPr bwMode="auto">
            <a:xfrm>
              <a:off x="2916238" y="6410151"/>
              <a:ext cx="18002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Казахстан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805906" name="Rectangle 18"/>
            <p:cNvSpPr>
              <a:spLocks noChangeArrowheads="1"/>
            </p:cNvSpPr>
            <p:nvPr/>
          </p:nvSpPr>
          <p:spPr bwMode="auto">
            <a:xfrm>
              <a:off x="5508625" y="6051376"/>
              <a:ext cx="18002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Сенегал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805907" name="Rectangle 19"/>
            <p:cNvSpPr>
              <a:spLocks noChangeArrowheads="1"/>
            </p:cNvSpPr>
            <p:nvPr/>
          </p:nvSpPr>
          <p:spPr bwMode="auto">
            <a:xfrm>
              <a:off x="7308850" y="4682951"/>
              <a:ext cx="14049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Йемен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805908" name="Rectangle 20"/>
            <p:cNvSpPr>
              <a:spLocks noChangeArrowheads="1"/>
            </p:cNvSpPr>
            <p:nvPr/>
          </p:nvSpPr>
          <p:spPr bwMode="auto">
            <a:xfrm>
              <a:off x="4427538" y="2347739"/>
              <a:ext cx="1800225" cy="144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Россия</a:t>
              </a:r>
              <a:endPara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805909" name="Rectangle 21"/>
            <p:cNvSpPr>
              <a:spLocks noChangeArrowheads="1"/>
            </p:cNvSpPr>
            <p:nvPr/>
          </p:nvSpPr>
          <p:spPr bwMode="auto">
            <a:xfrm>
              <a:off x="6948488" y="2954164"/>
              <a:ext cx="18002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ru-RU" sz="1600"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Arial" charset="0"/>
                </a:rPr>
                <a:t>Германия</a:t>
              </a:r>
              <a:endParaRPr 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56317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latin typeface="+mn-lt"/>
              </a:rPr>
              <a:t>Чему</a:t>
            </a:r>
            <a:r>
              <a:rPr lang="ru-RU" dirty="0" smtClean="0">
                <a:latin typeface="+mn-lt"/>
              </a:rPr>
              <a:t> учим?</a:t>
            </a:r>
            <a:endParaRPr lang="ru-RU" dirty="0"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8804" y="1232069"/>
            <a:ext cx="9029700" cy="5437291"/>
            <a:chOff x="0" y="900009"/>
            <a:chExt cx="9029700" cy="5437291"/>
          </a:xfrm>
        </p:grpSpPr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1058863" y="1558925"/>
              <a:ext cx="12096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ТфОП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0" y="1558925"/>
              <a:ext cx="15589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СПС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916113" y="1558925"/>
              <a:ext cx="12541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Интернет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936875" y="1558925"/>
              <a:ext cx="9937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Видео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3860800" y="5445125"/>
              <a:ext cx="1582738" cy="730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Терминальное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оборудование</a:t>
              </a:r>
              <a:b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пользователей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644900" y="4581525"/>
              <a:ext cx="1744663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Коммутация и транспорт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3355975" y="3573463"/>
              <a:ext cx="221773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Управление </a:t>
              </a:r>
              <a:b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сеансами связи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635896" y="2924175"/>
              <a:ext cx="17176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Приложения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3500438" y="2030413"/>
              <a:ext cx="20161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Управление</a:t>
              </a:r>
              <a:b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сетью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30200" y="2679700"/>
              <a:ext cx="8699500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330200" y="3516313"/>
              <a:ext cx="8686800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>
              <a:off x="330200" y="4378325"/>
              <a:ext cx="8656638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>
              <a:off x="330200" y="5302250"/>
              <a:ext cx="8658225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grpSp>
          <p:nvGrpSpPr>
            <p:cNvPr id="24" name="Group 16"/>
            <p:cNvGrpSpPr>
              <a:grpSpLocks/>
            </p:cNvGrpSpPr>
            <p:nvPr/>
          </p:nvGrpSpPr>
          <p:grpSpPr bwMode="auto">
            <a:xfrm>
              <a:off x="438150" y="1968500"/>
              <a:ext cx="3455986" cy="4302126"/>
              <a:chOff x="176" y="1360"/>
              <a:chExt cx="2720" cy="2710"/>
            </a:xfrm>
          </p:grpSpPr>
          <p:pic>
            <p:nvPicPr>
              <p:cNvPr id="59" name="Picture 17" descr="thumb_plasma_comparison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" y="3494"/>
                <a:ext cx="576" cy="5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8" descr="Sony VAIO FS660/W Laptop Computer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3" y="3494"/>
                <a:ext cx="720" cy="5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1" name="Group 19"/>
              <p:cNvGrpSpPr>
                <a:grpSpLocks/>
              </p:cNvGrpSpPr>
              <p:nvPr/>
            </p:nvGrpSpPr>
            <p:grpSpPr bwMode="auto">
              <a:xfrm>
                <a:off x="681" y="3384"/>
                <a:ext cx="600" cy="674"/>
                <a:chOff x="976" y="3384"/>
                <a:chExt cx="600" cy="674"/>
              </a:xfrm>
            </p:grpSpPr>
            <p:pic>
              <p:nvPicPr>
                <p:cNvPr id="71" name="Picture 20" descr="480IP-bl-th">
                  <a:hlinkClick r:id="rId5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6" y="3518"/>
                  <a:ext cx="600" cy="5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2" name="Freeform 21"/>
                <p:cNvSpPr>
                  <a:spLocks/>
                </p:cNvSpPr>
                <p:nvPr/>
              </p:nvSpPr>
              <p:spPr bwMode="auto">
                <a:xfrm>
                  <a:off x="1272" y="3384"/>
                  <a:ext cx="164" cy="296"/>
                </a:xfrm>
                <a:custGeom>
                  <a:avLst/>
                  <a:gdLst>
                    <a:gd name="T0" fmla="*/ 172 w 172"/>
                    <a:gd name="T1" fmla="*/ 0 h 696"/>
                    <a:gd name="T2" fmla="*/ 4 w 172"/>
                    <a:gd name="T3" fmla="*/ 280 h 696"/>
                    <a:gd name="T4" fmla="*/ 148 w 172"/>
                    <a:gd name="T5" fmla="*/ 448 h 696"/>
                    <a:gd name="T6" fmla="*/ 28 w 172"/>
                    <a:gd name="T7" fmla="*/ 69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2" h="696">
                      <a:moveTo>
                        <a:pt x="172" y="0"/>
                      </a:moveTo>
                      <a:cubicBezTo>
                        <a:pt x="90" y="102"/>
                        <a:pt x="8" y="205"/>
                        <a:pt x="4" y="280"/>
                      </a:cubicBezTo>
                      <a:cubicBezTo>
                        <a:pt x="0" y="355"/>
                        <a:pt x="144" y="379"/>
                        <a:pt x="148" y="448"/>
                      </a:cubicBezTo>
                      <a:cubicBezTo>
                        <a:pt x="152" y="517"/>
                        <a:pt x="90" y="606"/>
                        <a:pt x="28" y="696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1">
                        <a:gsLst>
                          <a:gs pos="0">
                            <a:srgbClr val="DDDDDD"/>
                          </a:gs>
                          <a:gs pos="100000">
                            <a:srgbClr val="FFFFFF"/>
                          </a:gs>
                        </a:gsLst>
                        <a:lin ang="5400000" scaled="1"/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2" name="Freeform 22"/>
              <p:cNvSpPr>
                <a:spLocks/>
              </p:cNvSpPr>
              <p:nvPr/>
            </p:nvSpPr>
            <p:spPr bwMode="auto">
              <a:xfrm>
                <a:off x="1756" y="3400"/>
                <a:ext cx="52" cy="184"/>
              </a:xfrm>
              <a:custGeom>
                <a:avLst/>
                <a:gdLst>
                  <a:gd name="T0" fmla="*/ 172 w 172"/>
                  <a:gd name="T1" fmla="*/ 0 h 696"/>
                  <a:gd name="T2" fmla="*/ 4 w 172"/>
                  <a:gd name="T3" fmla="*/ 280 h 696"/>
                  <a:gd name="T4" fmla="*/ 148 w 172"/>
                  <a:gd name="T5" fmla="*/ 448 h 696"/>
                  <a:gd name="T6" fmla="*/ 28 w 172"/>
                  <a:gd name="T7" fmla="*/ 69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696">
                    <a:moveTo>
                      <a:pt x="172" y="0"/>
                    </a:moveTo>
                    <a:cubicBezTo>
                      <a:pt x="90" y="102"/>
                      <a:pt x="8" y="205"/>
                      <a:pt x="4" y="280"/>
                    </a:cubicBezTo>
                    <a:cubicBezTo>
                      <a:pt x="0" y="355"/>
                      <a:pt x="144" y="379"/>
                      <a:pt x="148" y="448"/>
                    </a:cubicBezTo>
                    <a:cubicBezTo>
                      <a:pt x="152" y="517"/>
                      <a:pt x="90" y="606"/>
                      <a:pt x="28" y="69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1">
                      <a:gsLst>
                        <a:gs pos="0">
                          <a:srgbClr val="DDDDDD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3" name="Freeform 23"/>
              <p:cNvSpPr>
                <a:spLocks/>
              </p:cNvSpPr>
              <p:nvPr/>
            </p:nvSpPr>
            <p:spPr bwMode="auto">
              <a:xfrm>
                <a:off x="2500" y="3392"/>
                <a:ext cx="52" cy="184"/>
              </a:xfrm>
              <a:custGeom>
                <a:avLst/>
                <a:gdLst>
                  <a:gd name="T0" fmla="*/ 172 w 172"/>
                  <a:gd name="T1" fmla="*/ 0 h 696"/>
                  <a:gd name="T2" fmla="*/ 4 w 172"/>
                  <a:gd name="T3" fmla="*/ 280 h 696"/>
                  <a:gd name="T4" fmla="*/ 148 w 172"/>
                  <a:gd name="T5" fmla="*/ 448 h 696"/>
                  <a:gd name="T6" fmla="*/ 28 w 172"/>
                  <a:gd name="T7" fmla="*/ 69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696">
                    <a:moveTo>
                      <a:pt x="172" y="0"/>
                    </a:moveTo>
                    <a:cubicBezTo>
                      <a:pt x="90" y="102"/>
                      <a:pt x="8" y="205"/>
                      <a:pt x="4" y="280"/>
                    </a:cubicBezTo>
                    <a:cubicBezTo>
                      <a:pt x="0" y="355"/>
                      <a:pt x="144" y="379"/>
                      <a:pt x="148" y="448"/>
                    </a:cubicBezTo>
                    <a:cubicBezTo>
                      <a:pt x="152" y="517"/>
                      <a:pt x="90" y="606"/>
                      <a:pt x="28" y="69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1">
                      <a:gsLst>
                        <a:gs pos="0">
                          <a:srgbClr val="DDDDDD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64" name="Group 24"/>
              <p:cNvGrpSpPr>
                <a:grpSpLocks/>
              </p:cNvGrpSpPr>
              <p:nvPr/>
            </p:nvGrpSpPr>
            <p:grpSpPr bwMode="auto">
              <a:xfrm>
                <a:off x="215" y="3393"/>
                <a:ext cx="324" cy="636"/>
                <a:chOff x="1890" y="3384"/>
                <a:chExt cx="324" cy="636"/>
              </a:xfrm>
            </p:grpSpPr>
            <p:pic>
              <p:nvPicPr>
                <p:cNvPr id="69" name="Picture 25" descr="Motorola ROKR Cell Phone">
                  <a:hlinkClick r:id="rId7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0" y="3510"/>
                  <a:ext cx="324" cy="5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0" name="Freeform 26"/>
                <p:cNvSpPr>
                  <a:spLocks/>
                </p:cNvSpPr>
                <p:nvPr/>
              </p:nvSpPr>
              <p:spPr bwMode="auto">
                <a:xfrm>
                  <a:off x="2040" y="3384"/>
                  <a:ext cx="52" cy="184"/>
                </a:xfrm>
                <a:custGeom>
                  <a:avLst/>
                  <a:gdLst>
                    <a:gd name="T0" fmla="*/ 172 w 172"/>
                    <a:gd name="T1" fmla="*/ 0 h 696"/>
                    <a:gd name="T2" fmla="*/ 4 w 172"/>
                    <a:gd name="T3" fmla="*/ 280 h 696"/>
                    <a:gd name="T4" fmla="*/ 148 w 172"/>
                    <a:gd name="T5" fmla="*/ 448 h 696"/>
                    <a:gd name="T6" fmla="*/ 28 w 172"/>
                    <a:gd name="T7" fmla="*/ 69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2" h="696">
                      <a:moveTo>
                        <a:pt x="172" y="0"/>
                      </a:moveTo>
                      <a:cubicBezTo>
                        <a:pt x="90" y="102"/>
                        <a:pt x="8" y="205"/>
                        <a:pt x="4" y="280"/>
                      </a:cubicBezTo>
                      <a:cubicBezTo>
                        <a:pt x="0" y="355"/>
                        <a:pt x="144" y="379"/>
                        <a:pt x="148" y="448"/>
                      </a:cubicBezTo>
                      <a:cubicBezTo>
                        <a:pt x="152" y="517"/>
                        <a:pt x="90" y="606"/>
                        <a:pt x="28" y="696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gradFill rotWithShape="1">
                        <a:gsLst>
                          <a:gs pos="0">
                            <a:srgbClr val="DDDDDD"/>
                          </a:gs>
                          <a:gs pos="100000">
                            <a:srgbClr val="FFFFFF"/>
                          </a:gs>
                        </a:gsLst>
                        <a:lin ang="5400000" scaled="1"/>
                      </a:gra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5" name="AutoShape 27"/>
              <p:cNvSpPr>
                <a:spLocks noChangeArrowheads="1"/>
              </p:cNvSpPr>
              <p:nvPr/>
            </p:nvSpPr>
            <p:spPr bwMode="auto">
              <a:xfrm>
                <a:off x="885" y="1360"/>
                <a:ext cx="456" cy="2024"/>
              </a:xfrm>
              <a:prstGeom prst="can">
                <a:avLst>
                  <a:gd name="adj" fmla="val 27269"/>
                </a:avLst>
              </a:prstGeom>
              <a:solidFill>
                <a:srgbClr val="FFFF99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6" name="AutoShape 28"/>
              <p:cNvSpPr>
                <a:spLocks noChangeArrowheads="1"/>
              </p:cNvSpPr>
              <p:nvPr/>
            </p:nvSpPr>
            <p:spPr bwMode="auto">
              <a:xfrm>
                <a:off x="1594" y="1360"/>
                <a:ext cx="456" cy="2024"/>
              </a:xfrm>
              <a:prstGeom prst="can">
                <a:avLst>
                  <a:gd name="adj" fmla="val 27269"/>
                </a:avLst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" name="AutoShape 29"/>
              <p:cNvSpPr>
                <a:spLocks noChangeArrowheads="1"/>
              </p:cNvSpPr>
              <p:nvPr/>
            </p:nvSpPr>
            <p:spPr bwMode="auto">
              <a:xfrm>
                <a:off x="2304" y="1360"/>
                <a:ext cx="456" cy="2024"/>
              </a:xfrm>
              <a:prstGeom prst="can">
                <a:avLst>
                  <a:gd name="adj" fmla="val 27269"/>
                </a:avLst>
              </a:prstGeom>
              <a:solidFill>
                <a:srgbClr val="3399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8" name="AutoShape 30"/>
              <p:cNvSpPr>
                <a:spLocks noChangeArrowheads="1"/>
              </p:cNvSpPr>
              <p:nvPr/>
            </p:nvSpPr>
            <p:spPr bwMode="auto">
              <a:xfrm>
                <a:off x="176" y="1360"/>
                <a:ext cx="456" cy="2024"/>
              </a:xfrm>
              <a:prstGeom prst="can">
                <a:avLst>
                  <a:gd name="adj" fmla="val 27269"/>
                </a:avLst>
              </a:prstGeom>
              <a:solidFill>
                <a:srgbClr val="FF99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ru-RU"/>
              </a:p>
            </p:txBody>
          </p:sp>
        </p:grpSp>
        <p:pic>
          <p:nvPicPr>
            <p:cNvPr id="25" name="Picture 31" descr="thumb_plasma_comparis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325" y="5384800"/>
              <a:ext cx="731838" cy="914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2" descr="Sony VAIO FS660/W Laptop Computer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5384800"/>
              <a:ext cx="914400" cy="8620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3" descr="480IP-bl-th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6613" y="5480050"/>
              <a:ext cx="762000" cy="8572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4" descr="Motorola ROKR Cell Phon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5424488"/>
              <a:ext cx="411163" cy="8096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6292850" y="5267325"/>
              <a:ext cx="207963" cy="469900"/>
            </a:xfrm>
            <a:custGeom>
              <a:avLst/>
              <a:gdLst>
                <a:gd name="T0" fmla="*/ 172 w 172"/>
                <a:gd name="T1" fmla="*/ 0 h 696"/>
                <a:gd name="T2" fmla="*/ 4 w 172"/>
                <a:gd name="T3" fmla="*/ 280 h 696"/>
                <a:gd name="T4" fmla="*/ 148 w 172"/>
                <a:gd name="T5" fmla="*/ 448 h 696"/>
                <a:gd name="T6" fmla="*/ 28 w 172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696">
                  <a:moveTo>
                    <a:pt x="172" y="0"/>
                  </a:moveTo>
                  <a:cubicBezTo>
                    <a:pt x="90" y="102"/>
                    <a:pt x="8" y="205"/>
                    <a:pt x="4" y="280"/>
                  </a:cubicBezTo>
                  <a:cubicBezTo>
                    <a:pt x="0" y="355"/>
                    <a:pt x="144" y="379"/>
                    <a:pt x="148" y="448"/>
                  </a:cubicBezTo>
                  <a:cubicBezTo>
                    <a:pt x="152" y="517"/>
                    <a:pt x="90" y="606"/>
                    <a:pt x="28" y="69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7343775" y="5235575"/>
              <a:ext cx="66675" cy="292100"/>
            </a:xfrm>
            <a:custGeom>
              <a:avLst/>
              <a:gdLst>
                <a:gd name="T0" fmla="*/ 172 w 172"/>
                <a:gd name="T1" fmla="*/ 0 h 696"/>
                <a:gd name="T2" fmla="*/ 4 w 172"/>
                <a:gd name="T3" fmla="*/ 280 h 696"/>
                <a:gd name="T4" fmla="*/ 148 w 172"/>
                <a:gd name="T5" fmla="*/ 448 h 696"/>
                <a:gd name="T6" fmla="*/ 28 w 172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696">
                  <a:moveTo>
                    <a:pt x="172" y="0"/>
                  </a:moveTo>
                  <a:cubicBezTo>
                    <a:pt x="90" y="102"/>
                    <a:pt x="8" y="205"/>
                    <a:pt x="4" y="280"/>
                  </a:cubicBezTo>
                  <a:cubicBezTo>
                    <a:pt x="0" y="355"/>
                    <a:pt x="144" y="379"/>
                    <a:pt x="148" y="448"/>
                  </a:cubicBezTo>
                  <a:cubicBezTo>
                    <a:pt x="152" y="517"/>
                    <a:pt x="90" y="606"/>
                    <a:pt x="28" y="69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1" name="Freeform 37"/>
            <p:cNvSpPr>
              <a:spLocks/>
            </p:cNvSpPr>
            <p:nvPr/>
          </p:nvSpPr>
          <p:spPr bwMode="auto">
            <a:xfrm>
              <a:off x="8259763" y="5099050"/>
              <a:ext cx="96838" cy="425450"/>
            </a:xfrm>
            <a:custGeom>
              <a:avLst/>
              <a:gdLst>
                <a:gd name="T0" fmla="*/ 172 w 172"/>
                <a:gd name="T1" fmla="*/ 0 h 696"/>
                <a:gd name="T2" fmla="*/ 4 w 172"/>
                <a:gd name="T3" fmla="*/ 280 h 696"/>
                <a:gd name="T4" fmla="*/ 148 w 172"/>
                <a:gd name="T5" fmla="*/ 448 h 696"/>
                <a:gd name="T6" fmla="*/ 28 w 172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696">
                  <a:moveTo>
                    <a:pt x="172" y="0"/>
                  </a:moveTo>
                  <a:cubicBezTo>
                    <a:pt x="90" y="102"/>
                    <a:pt x="8" y="205"/>
                    <a:pt x="4" y="280"/>
                  </a:cubicBezTo>
                  <a:cubicBezTo>
                    <a:pt x="0" y="355"/>
                    <a:pt x="144" y="379"/>
                    <a:pt x="148" y="448"/>
                  </a:cubicBezTo>
                  <a:cubicBezTo>
                    <a:pt x="152" y="517"/>
                    <a:pt x="90" y="606"/>
                    <a:pt x="28" y="69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2" name="Freeform 38"/>
            <p:cNvSpPr>
              <a:spLocks/>
            </p:cNvSpPr>
            <p:nvPr/>
          </p:nvSpPr>
          <p:spPr bwMode="auto">
            <a:xfrm>
              <a:off x="5600700" y="5224463"/>
              <a:ext cx="65088" cy="292100"/>
            </a:xfrm>
            <a:custGeom>
              <a:avLst/>
              <a:gdLst>
                <a:gd name="T0" fmla="*/ 172 w 172"/>
                <a:gd name="T1" fmla="*/ 0 h 696"/>
                <a:gd name="T2" fmla="*/ 4 w 172"/>
                <a:gd name="T3" fmla="*/ 280 h 696"/>
                <a:gd name="T4" fmla="*/ 148 w 172"/>
                <a:gd name="T5" fmla="*/ 448 h 696"/>
                <a:gd name="T6" fmla="*/ 28 w 172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696">
                  <a:moveTo>
                    <a:pt x="172" y="0"/>
                  </a:moveTo>
                  <a:cubicBezTo>
                    <a:pt x="90" y="102"/>
                    <a:pt x="8" y="205"/>
                    <a:pt x="4" y="280"/>
                  </a:cubicBezTo>
                  <a:cubicBezTo>
                    <a:pt x="0" y="355"/>
                    <a:pt x="144" y="379"/>
                    <a:pt x="148" y="448"/>
                  </a:cubicBezTo>
                  <a:cubicBezTo>
                    <a:pt x="152" y="517"/>
                    <a:pt x="90" y="606"/>
                    <a:pt x="28" y="69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 flipH="1">
              <a:off x="5570538" y="2400300"/>
              <a:ext cx="693738" cy="600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4" name="Line 40"/>
            <p:cNvSpPr>
              <a:spLocks noChangeShapeType="1"/>
            </p:cNvSpPr>
            <p:nvPr/>
          </p:nvSpPr>
          <p:spPr bwMode="auto">
            <a:xfrm>
              <a:off x="6530975" y="2400300"/>
              <a:ext cx="0" cy="561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>
              <a:off x="7431088" y="2371725"/>
              <a:ext cx="7938" cy="561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7858125" y="2400300"/>
              <a:ext cx="479425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 flipH="1" flipV="1">
              <a:off x="5562600" y="3219450"/>
              <a:ext cx="693738" cy="600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 flipV="1">
              <a:off x="6523038" y="3219450"/>
              <a:ext cx="0" cy="561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 flipV="1">
              <a:off x="7423150" y="3190875"/>
              <a:ext cx="7938" cy="561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7850188" y="3219450"/>
              <a:ext cx="481013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1" name="Line 47"/>
            <p:cNvSpPr>
              <a:spLocks noChangeShapeType="1"/>
            </p:cNvSpPr>
            <p:nvPr/>
          </p:nvSpPr>
          <p:spPr bwMode="auto">
            <a:xfrm flipV="1">
              <a:off x="6462713" y="4038600"/>
              <a:ext cx="0" cy="561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2" name="Line 48"/>
            <p:cNvSpPr>
              <a:spLocks noChangeShapeType="1"/>
            </p:cNvSpPr>
            <p:nvPr/>
          </p:nvSpPr>
          <p:spPr bwMode="auto">
            <a:xfrm flipV="1">
              <a:off x="7362825" y="4010025"/>
              <a:ext cx="6350" cy="561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3" name="AutoShape 49"/>
            <p:cNvSpPr>
              <a:spLocks noChangeArrowheads="1"/>
            </p:cNvSpPr>
            <p:nvPr/>
          </p:nvSpPr>
          <p:spPr bwMode="auto">
            <a:xfrm>
              <a:off x="6261100" y="2740025"/>
              <a:ext cx="579438" cy="746125"/>
            </a:xfrm>
            <a:prstGeom prst="can">
              <a:avLst>
                <a:gd name="adj" fmla="val 34409"/>
              </a:avLst>
            </a:prstGeom>
            <a:solidFill>
              <a:srgbClr val="FFFF99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4" name="AutoShape 50"/>
            <p:cNvSpPr>
              <a:spLocks noChangeArrowheads="1"/>
            </p:cNvSpPr>
            <p:nvPr/>
          </p:nvSpPr>
          <p:spPr bwMode="auto">
            <a:xfrm>
              <a:off x="5257800" y="4448175"/>
              <a:ext cx="3309938" cy="790575"/>
            </a:xfrm>
            <a:prstGeom prst="can">
              <a:avLst>
                <a:gd name="adj" fmla="val 36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3399FF"/>
                </a:gs>
              </a:gsLst>
              <a:lin ang="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5" name="AutoShape 51"/>
            <p:cNvSpPr>
              <a:spLocks noChangeArrowheads="1"/>
            </p:cNvSpPr>
            <p:nvPr/>
          </p:nvSpPr>
          <p:spPr bwMode="auto">
            <a:xfrm>
              <a:off x="5314950" y="2759075"/>
              <a:ext cx="579438" cy="746125"/>
            </a:xfrm>
            <a:prstGeom prst="can">
              <a:avLst>
                <a:gd name="adj" fmla="val 34409"/>
              </a:avLst>
            </a:prstGeom>
            <a:solidFill>
              <a:srgbClr val="FF9933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6" name="AutoShape 52"/>
            <p:cNvSpPr>
              <a:spLocks noChangeArrowheads="1"/>
            </p:cNvSpPr>
            <p:nvPr/>
          </p:nvSpPr>
          <p:spPr bwMode="auto">
            <a:xfrm>
              <a:off x="7167563" y="2749550"/>
              <a:ext cx="579438" cy="746125"/>
            </a:xfrm>
            <a:prstGeom prst="can">
              <a:avLst>
                <a:gd name="adj" fmla="val 34409"/>
              </a:avLst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7" name="AutoShape 53"/>
            <p:cNvSpPr>
              <a:spLocks noChangeArrowheads="1"/>
            </p:cNvSpPr>
            <p:nvPr/>
          </p:nvSpPr>
          <p:spPr bwMode="auto">
            <a:xfrm>
              <a:off x="8029575" y="2749550"/>
              <a:ext cx="579438" cy="746125"/>
            </a:xfrm>
            <a:prstGeom prst="can">
              <a:avLst>
                <a:gd name="adj" fmla="val 34409"/>
              </a:avLst>
            </a:prstGeom>
            <a:solidFill>
              <a:srgbClr val="3399FF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8" name="AutoShape 54"/>
            <p:cNvSpPr>
              <a:spLocks noChangeArrowheads="1"/>
            </p:cNvSpPr>
            <p:nvPr/>
          </p:nvSpPr>
          <p:spPr bwMode="auto">
            <a:xfrm>
              <a:off x="5227638" y="3590925"/>
              <a:ext cx="3308350" cy="752475"/>
            </a:xfrm>
            <a:prstGeom prst="can">
              <a:avLst>
                <a:gd name="adj" fmla="val 36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3399FF"/>
                </a:gs>
              </a:gsLst>
              <a:lin ang="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49" name="AutoShape 55"/>
            <p:cNvSpPr>
              <a:spLocks noChangeArrowheads="1"/>
            </p:cNvSpPr>
            <p:nvPr/>
          </p:nvSpPr>
          <p:spPr bwMode="auto">
            <a:xfrm>
              <a:off x="5257800" y="1905000"/>
              <a:ext cx="3309938" cy="752475"/>
            </a:xfrm>
            <a:prstGeom prst="can">
              <a:avLst>
                <a:gd name="adj" fmla="val 36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3399FF"/>
                </a:gs>
              </a:gsLst>
              <a:lin ang="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50" name="AutoShape 56"/>
            <p:cNvSpPr>
              <a:spLocks noChangeArrowheads="1"/>
            </p:cNvSpPr>
            <p:nvPr/>
          </p:nvSpPr>
          <p:spPr bwMode="auto">
            <a:xfrm>
              <a:off x="3963988" y="4221163"/>
              <a:ext cx="1016000" cy="406400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FF0000"/>
            </a:solidFill>
            <a:ln>
              <a:noFill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51" name="AutoShape 57"/>
            <p:cNvSpPr>
              <a:spLocks noChangeArrowheads="1"/>
            </p:cNvSpPr>
            <p:nvPr/>
          </p:nvSpPr>
          <p:spPr bwMode="auto">
            <a:xfrm>
              <a:off x="3932238" y="3284538"/>
              <a:ext cx="1016000" cy="406400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FF0000"/>
            </a:solidFill>
            <a:ln>
              <a:noFill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52" name="AutoShape 58"/>
            <p:cNvSpPr>
              <a:spLocks noChangeArrowheads="1"/>
            </p:cNvSpPr>
            <p:nvPr/>
          </p:nvSpPr>
          <p:spPr bwMode="auto">
            <a:xfrm>
              <a:off x="3963988" y="2493963"/>
              <a:ext cx="1016000" cy="406400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FF0000"/>
            </a:solidFill>
            <a:ln>
              <a:noFill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53" name="Text Box 59"/>
            <p:cNvSpPr txBox="1">
              <a:spLocks noChangeArrowheads="1"/>
            </p:cNvSpPr>
            <p:nvPr/>
          </p:nvSpPr>
          <p:spPr bwMode="auto">
            <a:xfrm>
              <a:off x="5876925" y="1557338"/>
              <a:ext cx="12096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VoIP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60"/>
            <p:cNvSpPr txBox="1">
              <a:spLocks noChangeArrowheads="1"/>
            </p:cNvSpPr>
            <p:nvPr/>
          </p:nvSpPr>
          <p:spPr bwMode="auto">
            <a:xfrm>
              <a:off x="4940300" y="1412875"/>
              <a:ext cx="142557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Мобильная связь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 Box 61"/>
            <p:cNvSpPr txBox="1">
              <a:spLocks noChangeArrowheads="1"/>
            </p:cNvSpPr>
            <p:nvPr/>
          </p:nvSpPr>
          <p:spPr bwMode="auto">
            <a:xfrm>
              <a:off x="6596063" y="1484313"/>
              <a:ext cx="15843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Мультимедиа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 Box 62"/>
            <p:cNvSpPr txBox="1">
              <a:spLocks noChangeArrowheads="1"/>
            </p:cNvSpPr>
            <p:nvPr/>
          </p:nvSpPr>
          <p:spPr bwMode="auto">
            <a:xfrm>
              <a:off x="7893050" y="1557338"/>
              <a:ext cx="9937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Видео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63"/>
            <p:cNvSpPr>
              <a:spLocks noChangeArrowheads="1"/>
            </p:cNvSpPr>
            <p:nvPr/>
          </p:nvSpPr>
          <p:spPr bwMode="auto">
            <a:xfrm>
              <a:off x="692150" y="900009"/>
              <a:ext cx="1763713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1" u="none" strike="noStrike" cap="none" normalizeH="0" baseline="0" dirty="0" smtClean="0">
                  <a:ln>
                    <a:noFill/>
                  </a:ln>
                  <a:solidFill>
                    <a:schemeClr val="folHlink"/>
                  </a:solidFill>
                  <a:effectLst/>
                  <a:latin typeface="+mj-lt"/>
                  <a:cs typeface="Arial" pitchFamily="34" charset="0"/>
                </a:rPr>
                <a:t> </a:t>
              </a:r>
              <a:r>
                <a:rPr kumimoji="0" lang="ru-RU" sz="3200" b="1" i="1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20</a:t>
              </a:r>
              <a:r>
                <a:rPr kumimoji="0" lang="en-US" sz="3200" b="1" i="1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1</a:t>
              </a:r>
              <a:r>
                <a:rPr lang="ru-RU" sz="3200" b="1" i="1" u="sng" dirty="0">
                  <a:latin typeface="+mj-lt"/>
                  <a:cs typeface="Arial" pitchFamily="34" charset="0"/>
                </a:rPr>
                <a:t>6</a:t>
              </a:r>
              <a:r>
                <a:rPr kumimoji="0" lang="ru-RU" sz="3200" b="1" i="1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 г.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58" name="Rectangle 64"/>
            <p:cNvSpPr>
              <a:spLocks noChangeArrowheads="1"/>
            </p:cNvSpPr>
            <p:nvPr/>
          </p:nvSpPr>
          <p:spPr bwMode="auto">
            <a:xfrm>
              <a:off x="6669088" y="900009"/>
              <a:ext cx="1415033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1" i="1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2022 г.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73" name="Rectangle 63"/>
            <p:cNvSpPr>
              <a:spLocks noChangeArrowheads="1"/>
            </p:cNvSpPr>
            <p:nvPr/>
          </p:nvSpPr>
          <p:spPr bwMode="auto">
            <a:xfrm>
              <a:off x="3170238" y="900009"/>
              <a:ext cx="254709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1" u="none" strike="noStrike" cap="none" normalizeH="0" baseline="0" dirty="0" smtClean="0">
                  <a:ln>
                    <a:noFill/>
                  </a:ln>
                  <a:solidFill>
                    <a:schemeClr val="folHlink"/>
                  </a:solidFill>
                  <a:effectLst/>
                  <a:latin typeface="+mj-lt"/>
                  <a:cs typeface="Arial" pitchFamily="34" charset="0"/>
                </a:rPr>
                <a:t> </a:t>
              </a:r>
              <a:r>
                <a:rPr lang="ru-RU" sz="2800" b="1" i="1" dirty="0" smtClean="0">
                  <a:solidFill>
                    <a:schemeClr val="folHlink"/>
                  </a:solidFill>
                  <a:latin typeface="+mj-lt"/>
                  <a:cs typeface="Arial" pitchFamily="34" charset="0"/>
                </a:rPr>
                <a:t>12</a:t>
              </a:r>
              <a:r>
                <a:rPr kumimoji="0" lang="ru-RU" sz="2800" b="1" i="1" u="none" strike="noStrike" cap="none" normalizeH="0" baseline="0" dirty="0" smtClean="0">
                  <a:ln>
                    <a:noFill/>
                  </a:ln>
                  <a:solidFill>
                    <a:schemeClr val="folHlink"/>
                  </a:solidFill>
                  <a:effectLst/>
                  <a:latin typeface="+mj-lt"/>
                  <a:cs typeface="Arial" pitchFamily="34" charset="0"/>
                </a:rPr>
                <a:t> семестров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0713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393700"/>
            <a:ext cx="7991475" cy="8032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Этапы развития общества</a:t>
            </a:r>
            <a:endParaRPr lang="ru-RU" smtClean="0"/>
          </a:p>
        </p:txBody>
      </p:sp>
      <p:graphicFrame>
        <p:nvGraphicFramePr>
          <p:cNvPr id="781351" name="Group 3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2465329837"/>
              </p:ext>
            </p:extLst>
          </p:nvPr>
        </p:nvGraphicFramePr>
        <p:xfrm>
          <a:off x="0" y="1196751"/>
          <a:ext cx="9120956" cy="5772765"/>
        </p:xfrm>
        <a:graphic>
          <a:graphicData uri="http://schemas.openxmlformats.org/drawingml/2006/table">
            <a:tbl>
              <a:tblPr/>
              <a:tblGrid>
                <a:gridCol w="3364056"/>
                <a:gridCol w="2716581"/>
                <a:gridCol w="3040319"/>
              </a:tblGrid>
              <a:tr h="1081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Доля </a:t>
                      </a:r>
                      <a:r>
                        <a:rPr kumimoji="0" lang="ru-RU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инфокоммуникаций</a:t>
                      </a: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в ВВП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Цель и предмет преподавания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60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Индустриальное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~ 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1930÷19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0)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1-2%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ТфОП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ТгОП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СДЭ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1231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Постиндустриальное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(~ 1980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2-3%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ТфОП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СПС,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Интернет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1231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Электронное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(~ 200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-общество,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 е-торговля, 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е-обучение, </a:t>
                      </a:r>
                      <a:b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е-правительство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1231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Информационное всепроникающее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~ 201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202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&gt;20%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-общество,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+WAN-MAN-LAN-BAN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+M2M,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IoT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35321003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1151747"/>
            <a:ext cx="91440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создания вакансий и подачи резюме</a:t>
            </a:r>
          </a:p>
          <a:p>
            <a:pPr algn="ctr"/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студентов старших курсов и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выпускников кафедры ИКС 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годы</a:t>
            </a:r>
            <a:endParaRPr lang="ru-RU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827584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solidFill>
                  <a:srgbClr val="FFFFFF"/>
                </a:solidFill>
                <a:latin typeface="Cambria"/>
              </a:rPr>
              <a:t>Перспективы по окончании </a:t>
            </a:r>
            <a:r>
              <a:rPr lang="ru-RU" dirty="0" smtClean="0">
                <a:solidFill>
                  <a:srgbClr val="FFFFFF"/>
                </a:solidFill>
                <a:latin typeface="Cambria"/>
              </a:rPr>
              <a:t>учёбы</a:t>
            </a:r>
            <a:r>
              <a:rPr lang="ru-RU" i="1" dirty="0" smtClean="0">
                <a:solidFill>
                  <a:srgbClr val="FFFFFF"/>
                </a:solidFill>
                <a:latin typeface="Cambria"/>
              </a:rPr>
              <a:t>?</a:t>
            </a:r>
            <a:endParaRPr lang="ru-RU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919591" y="5641136"/>
            <a:ext cx="7097324" cy="0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908307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908307" y="4531546"/>
            <a:ext cx="7108608" cy="0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908307" y="3423837"/>
            <a:ext cx="7108608" cy="0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908307" y="2293560"/>
            <a:ext cx="7108608" cy="0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1131703" y="6590150"/>
            <a:ext cx="552914" cy="0"/>
          </a:xfrm>
          <a:prstGeom prst="line">
            <a:avLst/>
          </a:prstGeom>
          <a:noFill/>
          <a:ln w="165100" cap="rnd">
            <a:solidFill>
              <a:srgbClr val="00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116313" y="6590150"/>
            <a:ext cx="552914" cy="0"/>
          </a:xfrm>
          <a:prstGeom prst="line">
            <a:avLst/>
          </a:prstGeom>
          <a:noFill/>
          <a:ln w="165100" cap="rnd">
            <a:solidFill>
              <a:srgbClr val="FF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772689" y="6465934"/>
            <a:ext cx="1008112" cy="2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dirty="0" smtClean="0">
                <a:solidFill>
                  <a:srgbClr val="FFFFFF"/>
                </a:solidFill>
              </a:rPr>
              <a:t>Вакансии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4869033" y="6465934"/>
            <a:ext cx="1008112" cy="2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dirty="0" smtClean="0">
                <a:solidFill>
                  <a:srgbClr val="FFFFFF"/>
                </a:solidFill>
              </a:rPr>
              <a:t>Резюме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415535" y="2033845"/>
            <a:ext cx="1008112" cy="2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dirty="0" smtClean="0">
                <a:solidFill>
                  <a:srgbClr val="FFFFFF"/>
                </a:solidFill>
              </a:rPr>
              <a:t>Рост, %%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1401858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1886617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7964570" y="5620804"/>
            <a:ext cx="1158443" cy="2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dirty="0" smtClean="0">
                <a:solidFill>
                  <a:srgbClr val="FFFFFF"/>
                </a:solidFill>
              </a:rPr>
              <a:t>Кварталы</a:t>
            </a:r>
            <a:endParaRPr lang="ru-RU" sz="2000" dirty="0">
              <a:solidFill>
                <a:srgbClr val="FFFFFF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919591" y="5778261"/>
            <a:ext cx="2017504" cy="248431"/>
            <a:chOff x="919591" y="5949280"/>
            <a:chExt cx="2017504" cy="248431"/>
          </a:xfrm>
        </p:grpSpPr>
        <p:sp>
          <p:nvSpPr>
            <p:cNvPr id="24" name="Заголовок 1"/>
            <p:cNvSpPr txBox="1">
              <a:spLocks/>
            </p:cNvSpPr>
            <p:nvPr/>
          </p:nvSpPr>
          <p:spPr bwMode="auto">
            <a:xfrm>
              <a:off x="919591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26" name="Заголовок 1"/>
            <p:cNvSpPr txBox="1">
              <a:spLocks/>
            </p:cNvSpPr>
            <p:nvPr/>
          </p:nvSpPr>
          <p:spPr bwMode="auto">
            <a:xfrm>
              <a:off x="1430180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</a:t>
              </a:r>
              <a:r>
                <a:rPr lang="en-US" sz="1600" dirty="0">
                  <a:solidFill>
                    <a:srgbClr val="FFFFFF"/>
                  </a:solidFill>
                </a:rPr>
                <a:t>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27" name="Заголовок 1"/>
            <p:cNvSpPr txBox="1">
              <a:spLocks/>
            </p:cNvSpPr>
            <p:nvPr/>
          </p:nvSpPr>
          <p:spPr bwMode="auto">
            <a:xfrm>
              <a:off x="1935706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III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28" name="Заголовок 1"/>
            <p:cNvSpPr txBox="1">
              <a:spLocks/>
            </p:cNvSpPr>
            <p:nvPr/>
          </p:nvSpPr>
          <p:spPr bwMode="auto">
            <a:xfrm>
              <a:off x="2433039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IV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951820" y="5778261"/>
            <a:ext cx="2017504" cy="248431"/>
            <a:chOff x="919591" y="5949280"/>
            <a:chExt cx="2017504" cy="248431"/>
          </a:xfrm>
        </p:grpSpPr>
        <p:sp>
          <p:nvSpPr>
            <p:cNvPr id="30" name="Заголовок 1"/>
            <p:cNvSpPr txBox="1">
              <a:spLocks/>
            </p:cNvSpPr>
            <p:nvPr/>
          </p:nvSpPr>
          <p:spPr bwMode="auto">
            <a:xfrm>
              <a:off x="919591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31" name="Заголовок 1"/>
            <p:cNvSpPr txBox="1">
              <a:spLocks/>
            </p:cNvSpPr>
            <p:nvPr/>
          </p:nvSpPr>
          <p:spPr bwMode="auto">
            <a:xfrm>
              <a:off x="1430180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</a:t>
              </a:r>
              <a:r>
                <a:rPr lang="en-US" sz="1600" dirty="0">
                  <a:solidFill>
                    <a:srgbClr val="FFFFFF"/>
                  </a:solidFill>
                </a:rPr>
                <a:t>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32" name="Заголовок 1"/>
            <p:cNvSpPr txBox="1">
              <a:spLocks/>
            </p:cNvSpPr>
            <p:nvPr/>
          </p:nvSpPr>
          <p:spPr bwMode="auto">
            <a:xfrm>
              <a:off x="1935706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III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33" name="Заголовок 1"/>
            <p:cNvSpPr txBox="1">
              <a:spLocks/>
            </p:cNvSpPr>
            <p:nvPr/>
          </p:nvSpPr>
          <p:spPr bwMode="auto">
            <a:xfrm>
              <a:off x="2433039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IV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977045" y="5778261"/>
            <a:ext cx="2017504" cy="248431"/>
            <a:chOff x="919591" y="5949280"/>
            <a:chExt cx="2017504" cy="248431"/>
          </a:xfrm>
        </p:grpSpPr>
        <p:sp>
          <p:nvSpPr>
            <p:cNvPr id="35" name="Заголовок 1"/>
            <p:cNvSpPr txBox="1">
              <a:spLocks/>
            </p:cNvSpPr>
            <p:nvPr/>
          </p:nvSpPr>
          <p:spPr bwMode="auto">
            <a:xfrm>
              <a:off x="919591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36" name="Заголовок 1"/>
            <p:cNvSpPr txBox="1">
              <a:spLocks/>
            </p:cNvSpPr>
            <p:nvPr/>
          </p:nvSpPr>
          <p:spPr bwMode="auto">
            <a:xfrm>
              <a:off x="1430180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</a:t>
              </a:r>
              <a:r>
                <a:rPr lang="en-US" sz="1600" dirty="0">
                  <a:solidFill>
                    <a:srgbClr val="FFFFFF"/>
                  </a:solidFill>
                </a:rPr>
                <a:t>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37" name="Заголовок 1"/>
            <p:cNvSpPr txBox="1">
              <a:spLocks/>
            </p:cNvSpPr>
            <p:nvPr/>
          </p:nvSpPr>
          <p:spPr bwMode="auto">
            <a:xfrm>
              <a:off x="1935706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III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  <p:sp>
          <p:nvSpPr>
            <p:cNvPr id="38" name="Заголовок 1"/>
            <p:cNvSpPr txBox="1">
              <a:spLocks/>
            </p:cNvSpPr>
            <p:nvPr/>
          </p:nvSpPr>
          <p:spPr bwMode="auto">
            <a:xfrm>
              <a:off x="2433039" y="5949280"/>
              <a:ext cx="504056" cy="24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IV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0" name="Заголовок 1"/>
          <p:cNvSpPr txBox="1">
            <a:spLocks/>
          </p:cNvSpPr>
          <p:nvPr/>
        </p:nvSpPr>
        <p:spPr bwMode="auto">
          <a:xfrm>
            <a:off x="7002270" y="5778261"/>
            <a:ext cx="504056" cy="24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I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 bwMode="auto">
          <a:xfrm>
            <a:off x="7512859" y="5778261"/>
            <a:ext cx="504056" cy="24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I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 flipV="1">
            <a:off x="2429310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 flipV="1">
            <a:off x="2937095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auto">
          <a:xfrm flipV="1">
            <a:off x="3455876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V="1">
            <a:off x="3966465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Line 9"/>
          <p:cNvSpPr>
            <a:spLocks noChangeShapeType="1"/>
          </p:cNvSpPr>
          <p:nvPr/>
        </p:nvSpPr>
        <p:spPr bwMode="auto">
          <a:xfrm flipV="1">
            <a:off x="4457610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9" name="Line 9"/>
          <p:cNvSpPr>
            <a:spLocks noChangeShapeType="1"/>
          </p:cNvSpPr>
          <p:nvPr/>
        </p:nvSpPr>
        <p:spPr bwMode="auto">
          <a:xfrm flipV="1">
            <a:off x="4968671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Line 9"/>
          <p:cNvSpPr>
            <a:spLocks noChangeShapeType="1"/>
          </p:cNvSpPr>
          <p:nvPr/>
        </p:nvSpPr>
        <p:spPr bwMode="auto">
          <a:xfrm flipV="1">
            <a:off x="5481101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 flipV="1">
            <a:off x="5991690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6490493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6994549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7502198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Freeform 16"/>
          <p:cNvSpPr>
            <a:spLocks noEditPoints="1"/>
          </p:cNvSpPr>
          <p:nvPr/>
        </p:nvSpPr>
        <p:spPr bwMode="auto">
          <a:xfrm>
            <a:off x="1376592" y="2202039"/>
            <a:ext cx="6055729" cy="3413400"/>
          </a:xfrm>
          <a:custGeom>
            <a:avLst/>
            <a:gdLst>
              <a:gd name="T0" fmla="*/ 4052 w 8587"/>
              <a:gd name="T1" fmla="*/ 1331 h 4838"/>
              <a:gd name="T2" fmla="*/ 4908 w 8587"/>
              <a:gd name="T3" fmla="*/ 1512 h 4838"/>
              <a:gd name="T4" fmla="*/ 5602 w 8587"/>
              <a:gd name="T5" fmla="*/ 1375 h 4838"/>
              <a:gd name="T6" fmla="*/ 6840 w 8587"/>
              <a:gd name="T7" fmla="*/ 901 h 4838"/>
              <a:gd name="T8" fmla="*/ 8587 w 8587"/>
              <a:gd name="T9" fmla="*/ 0 h 4838"/>
              <a:gd name="T10" fmla="*/ 0 w 8587"/>
              <a:gd name="T11" fmla="*/ 4838 h 4838"/>
              <a:gd name="T12" fmla="*/ 217 w 8587"/>
              <a:gd name="T13" fmla="*/ 4473 h 4838"/>
              <a:gd name="T14" fmla="*/ 687 w 8587"/>
              <a:gd name="T15" fmla="*/ 3862 h 4838"/>
              <a:gd name="T16" fmla="*/ 1019 w 8587"/>
              <a:gd name="T17" fmla="*/ 3396 h 4838"/>
              <a:gd name="T18" fmla="*/ 1566 w 8587"/>
              <a:gd name="T19" fmla="*/ 2496 h 4838"/>
              <a:gd name="T20" fmla="*/ 1853 w 8587"/>
              <a:gd name="T21" fmla="*/ 1948 h 4838"/>
              <a:gd name="T22" fmla="*/ 4052 w 8587"/>
              <a:gd name="T23" fmla="*/ 1331 h 4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587" h="4838">
                <a:moveTo>
                  <a:pt x="4052" y="1331"/>
                </a:moveTo>
                <a:cubicBezTo>
                  <a:pt x="4536" y="1452"/>
                  <a:pt x="4698" y="1514"/>
                  <a:pt x="4908" y="1512"/>
                </a:cubicBezTo>
                <a:cubicBezTo>
                  <a:pt x="5109" y="1510"/>
                  <a:pt x="5353" y="1449"/>
                  <a:pt x="5602" y="1375"/>
                </a:cubicBezTo>
                <a:cubicBezTo>
                  <a:pt x="5993" y="1258"/>
                  <a:pt x="6397" y="1110"/>
                  <a:pt x="6840" y="901"/>
                </a:cubicBezTo>
                <a:cubicBezTo>
                  <a:pt x="7516" y="582"/>
                  <a:pt x="8285" y="121"/>
                  <a:pt x="8587" y="0"/>
                </a:cubicBezTo>
                <a:moveTo>
                  <a:pt x="0" y="4838"/>
                </a:moveTo>
                <a:cubicBezTo>
                  <a:pt x="4" y="4672"/>
                  <a:pt x="120" y="4572"/>
                  <a:pt x="217" y="4473"/>
                </a:cubicBezTo>
                <a:cubicBezTo>
                  <a:pt x="401" y="4287"/>
                  <a:pt x="515" y="4107"/>
                  <a:pt x="687" y="3862"/>
                </a:cubicBezTo>
                <a:cubicBezTo>
                  <a:pt x="790" y="3716"/>
                  <a:pt x="913" y="3548"/>
                  <a:pt x="1019" y="3396"/>
                </a:cubicBezTo>
                <a:cubicBezTo>
                  <a:pt x="1265" y="3045"/>
                  <a:pt x="1421" y="2785"/>
                  <a:pt x="1566" y="2496"/>
                </a:cubicBezTo>
                <a:cubicBezTo>
                  <a:pt x="1658" y="2313"/>
                  <a:pt x="1745" y="2118"/>
                  <a:pt x="1853" y="1948"/>
                </a:cubicBezTo>
                <a:cubicBezTo>
                  <a:pt x="2262" y="1304"/>
                  <a:pt x="2963" y="1028"/>
                  <a:pt x="4052" y="1331"/>
                </a:cubicBezTo>
              </a:path>
            </a:pathLst>
          </a:custGeom>
          <a:noFill/>
          <a:ln w="165100" cap="rnd">
            <a:solidFill>
              <a:srgbClr val="00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Freeform 15"/>
          <p:cNvSpPr>
            <a:spLocks noEditPoints="1"/>
          </p:cNvSpPr>
          <p:nvPr/>
        </p:nvSpPr>
        <p:spPr bwMode="auto">
          <a:xfrm>
            <a:off x="1376592" y="2927974"/>
            <a:ext cx="5843215" cy="2706271"/>
          </a:xfrm>
          <a:custGeom>
            <a:avLst/>
            <a:gdLst>
              <a:gd name="T0" fmla="*/ 2177 w 8285"/>
              <a:gd name="T1" fmla="*/ 2419 h 3838"/>
              <a:gd name="T2" fmla="*/ 1380 w 8285"/>
              <a:gd name="T3" fmla="*/ 3197 h 3838"/>
              <a:gd name="T4" fmla="*/ 0 w 8285"/>
              <a:gd name="T5" fmla="*/ 3810 h 3838"/>
              <a:gd name="T6" fmla="*/ 2177 w 8285"/>
              <a:gd name="T7" fmla="*/ 2419 h 3838"/>
              <a:gd name="T8" fmla="*/ 2540 w 8285"/>
              <a:gd name="T9" fmla="*/ 2480 h 3838"/>
              <a:gd name="T10" fmla="*/ 3024 w 8285"/>
              <a:gd name="T11" fmla="*/ 3024 h 3838"/>
              <a:gd name="T12" fmla="*/ 3326 w 8285"/>
              <a:gd name="T13" fmla="*/ 3326 h 3838"/>
              <a:gd name="T14" fmla="*/ 3598 w 8285"/>
              <a:gd name="T15" fmla="*/ 3538 h 3838"/>
              <a:gd name="T16" fmla="*/ 4324 w 8285"/>
              <a:gd name="T17" fmla="*/ 2268 h 3838"/>
              <a:gd name="T18" fmla="*/ 4838 w 8285"/>
              <a:gd name="T19" fmla="*/ 847 h 3838"/>
              <a:gd name="T20" fmla="*/ 5443 w 8285"/>
              <a:gd name="T21" fmla="*/ 2480 h 3838"/>
              <a:gd name="T22" fmla="*/ 6259 w 8285"/>
              <a:gd name="T23" fmla="*/ 3326 h 3838"/>
              <a:gd name="T24" fmla="*/ 6773 w 8285"/>
              <a:gd name="T25" fmla="*/ 2359 h 3838"/>
              <a:gd name="T26" fmla="*/ 8285 w 8285"/>
              <a:gd name="T27" fmla="*/ 0 h 3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285" h="3838">
                <a:moveTo>
                  <a:pt x="2177" y="2419"/>
                </a:moveTo>
                <a:cubicBezTo>
                  <a:pt x="1815" y="2601"/>
                  <a:pt x="1624" y="2919"/>
                  <a:pt x="1380" y="3197"/>
                </a:cubicBezTo>
                <a:cubicBezTo>
                  <a:pt x="1070" y="3550"/>
                  <a:pt x="673" y="3838"/>
                  <a:pt x="0" y="3810"/>
                </a:cubicBezTo>
                <a:moveTo>
                  <a:pt x="2177" y="2419"/>
                </a:moveTo>
                <a:cubicBezTo>
                  <a:pt x="2320" y="2366"/>
                  <a:pt x="2442" y="2418"/>
                  <a:pt x="2540" y="2480"/>
                </a:cubicBezTo>
                <a:cubicBezTo>
                  <a:pt x="2783" y="2632"/>
                  <a:pt x="2878" y="2845"/>
                  <a:pt x="3024" y="3024"/>
                </a:cubicBezTo>
                <a:cubicBezTo>
                  <a:pt x="3108" y="3127"/>
                  <a:pt x="3209" y="3218"/>
                  <a:pt x="3326" y="3326"/>
                </a:cubicBezTo>
                <a:cubicBezTo>
                  <a:pt x="3414" y="3407"/>
                  <a:pt x="3511" y="3497"/>
                  <a:pt x="3598" y="3538"/>
                </a:cubicBezTo>
                <a:cubicBezTo>
                  <a:pt x="3972" y="3713"/>
                  <a:pt x="4159" y="2972"/>
                  <a:pt x="4324" y="2268"/>
                </a:cubicBezTo>
                <a:cubicBezTo>
                  <a:pt x="4508" y="1488"/>
                  <a:pt x="4666" y="755"/>
                  <a:pt x="4838" y="847"/>
                </a:cubicBezTo>
                <a:cubicBezTo>
                  <a:pt x="5007" y="937"/>
                  <a:pt x="5190" y="1820"/>
                  <a:pt x="5443" y="2480"/>
                </a:cubicBezTo>
                <a:cubicBezTo>
                  <a:pt x="5685" y="3110"/>
                  <a:pt x="5991" y="3537"/>
                  <a:pt x="6259" y="3326"/>
                </a:cubicBezTo>
                <a:cubicBezTo>
                  <a:pt x="6441" y="3183"/>
                  <a:pt x="6606" y="2745"/>
                  <a:pt x="6773" y="2359"/>
                </a:cubicBezTo>
                <a:cubicBezTo>
                  <a:pt x="7189" y="1400"/>
                  <a:pt x="7621" y="766"/>
                  <a:pt x="8285" y="0"/>
                </a:cubicBezTo>
              </a:path>
            </a:pathLst>
          </a:custGeom>
          <a:noFill/>
          <a:ln w="165100" cap="rnd">
            <a:solidFill>
              <a:srgbClr val="FF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5" name="Line 9"/>
          <p:cNvSpPr>
            <a:spLocks noChangeShapeType="1"/>
          </p:cNvSpPr>
          <p:nvPr/>
        </p:nvSpPr>
        <p:spPr bwMode="auto">
          <a:xfrm flipV="1">
            <a:off x="8016915" y="2282276"/>
            <a:ext cx="0" cy="3358861"/>
          </a:xfrm>
          <a:prstGeom prst="line">
            <a:avLst/>
          </a:prstGeom>
          <a:noFill/>
          <a:ln w="6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 bwMode="auto">
          <a:xfrm>
            <a:off x="794111" y="6037749"/>
            <a:ext cx="755015" cy="2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20</a:t>
            </a:r>
            <a:r>
              <a:rPr lang="ru-RU" sz="1600" dirty="0" smtClean="0">
                <a:solidFill>
                  <a:srgbClr val="FFFFFF"/>
                </a:solidFill>
              </a:rPr>
              <a:t>12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57" name="Заголовок 1"/>
          <p:cNvSpPr txBox="1">
            <a:spLocks/>
          </p:cNvSpPr>
          <p:nvPr/>
        </p:nvSpPr>
        <p:spPr bwMode="auto">
          <a:xfrm>
            <a:off x="2826340" y="6037749"/>
            <a:ext cx="755015" cy="2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201</a:t>
            </a:r>
            <a:r>
              <a:rPr lang="ru-RU" sz="1600" dirty="0">
                <a:solidFill>
                  <a:srgbClr val="FFFFFF"/>
                </a:solidFill>
              </a:rPr>
              <a:t>3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 bwMode="auto">
          <a:xfrm>
            <a:off x="4851565" y="6037749"/>
            <a:ext cx="755015" cy="2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201</a:t>
            </a:r>
            <a:r>
              <a:rPr lang="ru-RU" sz="1600" dirty="0" smtClean="0">
                <a:solidFill>
                  <a:srgbClr val="FFFFFF"/>
                </a:solidFill>
              </a:rPr>
              <a:t>4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 bwMode="auto">
          <a:xfrm>
            <a:off x="6876790" y="6037749"/>
            <a:ext cx="755015" cy="2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2</a:t>
            </a:r>
            <a:r>
              <a:rPr lang="ru-RU" sz="1600" dirty="0" smtClean="0">
                <a:solidFill>
                  <a:srgbClr val="FFFFFF"/>
                </a:solidFill>
              </a:rPr>
              <a:t>015</a:t>
            </a:r>
            <a:endParaRPr lang="ru-R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44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/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403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395288" y="620713"/>
            <a:ext cx="6715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000" dirty="0"/>
              <a:t>Структура </a:t>
            </a:r>
            <a:r>
              <a:rPr lang="ru-RU" sz="4000" dirty="0" err="1" smtClean="0"/>
              <a:t>ТфОП</a:t>
            </a:r>
            <a:r>
              <a:rPr lang="ru-RU" sz="4000" dirty="0" smtClean="0"/>
              <a:t> в ХХ веке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1217605185"/>
      </p:ext>
    </p:extLst>
  </p:cSld>
  <p:clrMapOvr>
    <a:masterClrMapping/>
  </p:clrMapOvr>
  <p:transition spd="slow" advClick="0" advTm="1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latin typeface="Arial" pitchFamily="34" charset="0"/>
              </a:rPr>
              <a:t>Основы </a:t>
            </a:r>
            <a:r>
              <a:rPr lang="ru-RU" dirty="0" err="1" smtClean="0">
                <a:latin typeface="Arial" pitchFamily="34" charset="0"/>
              </a:rPr>
              <a:t>ТфОП</a:t>
            </a:r>
            <a:r>
              <a:rPr lang="ru-RU" dirty="0" smtClean="0">
                <a:latin typeface="Arial" pitchFamily="34" charset="0"/>
              </a:rPr>
              <a:t> в ХХ веке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84313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pitchFamily="2" charset="2"/>
              <a:buChar char="l"/>
            </a:pPr>
            <a:endParaRPr lang="ru-RU" sz="2800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pitchFamily="2" charset="2"/>
              <a:buChar char="l"/>
            </a:pPr>
            <a:r>
              <a:rPr lang="ru-RU" sz="6600" smtClean="0">
                <a:cs typeface="Times New Roman" pitchFamily="18" charset="0"/>
              </a:rPr>
              <a:t>3</a:t>
            </a:r>
            <a:r>
              <a:rPr lang="ru-RU" sz="6600" smtClean="0"/>
              <a:t> вызова в ЧНН</a:t>
            </a:r>
            <a:r>
              <a:rPr lang="ru-RU" sz="6600" smtClean="0">
                <a:cs typeface="Times New Roman" pitchFamily="18" charset="0"/>
              </a:rPr>
              <a:t> </a:t>
            </a:r>
            <a:endParaRPr lang="ru-RU" sz="6600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pitchFamily="2" charset="2"/>
              <a:buChar char="l"/>
            </a:pPr>
            <a:r>
              <a:rPr lang="ru-RU" sz="6600" smtClean="0">
                <a:cs typeface="Times New Roman" pitchFamily="18" charset="0"/>
              </a:rPr>
              <a:t>3</a:t>
            </a:r>
            <a:r>
              <a:rPr lang="ru-RU" sz="6600" smtClean="0"/>
              <a:t> минуты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pitchFamily="2" charset="2"/>
              <a:buChar char="l"/>
            </a:pPr>
            <a:r>
              <a:rPr lang="ru-RU" sz="6600" smtClean="0">
                <a:cs typeface="Times New Roman" pitchFamily="18" charset="0"/>
              </a:rPr>
              <a:t>3</a:t>
            </a:r>
            <a:r>
              <a:rPr lang="en-US" sz="6600" smtClean="0"/>
              <a:t> </a:t>
            </a:r>
            <a:r>
              <a:rPr lang="ru-RU" sz="6600" smtClean="0"/>
              <a:t>кГц</a:t>
            </a:r>
            <a:endParaRPr lang="en-US" sz="6600" smtClean="0"/>
          </a:p>
        </p:txBody>
      </p:sp>
    </p:spTree>
    <p:extLst>
      <p:ext uri="{BB962C8B-B14F-4D97-AF65-F5344CB8AC3E}">
        <p14:creationId xmlns="" xmlns:p14="http://schemas.microsoft.com/office/powerpoint/2010/main" val="1914138473"/>
      </p:ext>
    </p:extLst>
  </p:cSld>
  <p:clrMapOvr>
    <a:masterClrMapping/>
  </p:clrMapOvr>
  <p:transition spd="med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/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4486158"/>
      </p:ext>
    </p:extLst>
  </p:cSld>
  <p:clrMapOvr>
    <a:masterClrMapping/>
  </p:clrMapOvr>
  <p:transition spd="slow" advClick="0" advTm="1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AutoShape 2"/>
          <p:cNvSpPr>
            <a:spLocks noChangeArrowheads="1"/>
          </p:cNvSpPr>
          <p:nvPr/>
        </p:nvSpPr>
        <p:spPr bwMode="auto">
          <a:xfrm>
            <a:off x="1835150" y="3789363"/>
            <a:ext cx="1441450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19" name="AutoShape 3"/>
          <p:cNvSpPr>
            <a:spLocks noChangeArrowheads="1"/>
          </p:cNvSpPr>
          <p:nvPr/>
        </p:nvSpPr>
        <p:spPr bwMode="auto">
          <a:xfrm rot="1780003">
            <a:off x="1685925" y="4740275"/>
            <a:ext cx="1652588" cy="5762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0" name="AutoShape 4"/>
          <p:cNvSpPr>
            <a:spLocks noChangeArrowheads="1"/>
          </p:cNvSpPr>
          <p:nvPr/>
        </p:nvSpPr>
        <p:spPr bwMode="auto">
          <a:xfrm>
            <a:off x="1835150" y="2852738"/>
            <a:ext cx="1441450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1" name="AutoShape 5"/>
          <p:cNvSpPr>
            <a:spLocks noChangeArrowheads="1"/>
          </p:cNvSpPr>
          <p:nvPr/>
        </p:nvSpPr>
        <p:spPr bwMode="auto">
          <a:xfrm rot="19819997" flipV="1">
            <a:off x="1685925" y="1773238"/>
            <a:ext cx="1652588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2" name="Freeform 6"/>
          <p:cNvSpPr>
            <a:spLocks/>
          </p:cNvSpPr>
          <p:nvPr/>
        </p:nvSpPr>
        <p:spPr bwMode="auto">
          <a:xfrm>
            <a:off x="3178175" y="4778375"/>
            <a:ext cx="3878263" cy="1846263"/>
          </a:xfrm>
          <a:custGeom>
            <a:avLst/>
            <a:gdLst/>
            <a:ahLst/>
            <a:cxnLst>
              <a:cxn ang="0">
                <a:pos x="1204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4" y="0"/>
              </a:cxn>
            </a:cxnLst>
            <a:rect l="0" t="0" r="r" b="b"/>
            <a:pathLst>
              <a:path w="9774" h="4653">
                <a:moveTo>
                  <a:pt x="1204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3" name="Freeform 7"/>
          <p:cNvSpPr>
            <a:spLocks/>
          </p:cNvSpPr>
          <p:nvPr/>
        </p:nvSpPr>
        <p:spPr bwMode="auto">
          <a:xfrm>
            <a:off x="3654425" y="4773613"/>
            <a:ext cx="3406775" cy="9525"/>
          </a:xfrm>
          <a:custGeom>
            <a:avLst/>
            <a:gdLst/>
            <a:ahLst/>
            <a:cxnLst>
              <a:cxn ang="0">
                <a:pos x="8582" y="16"/>
              </a:cxn>
              <a:cxn ang="0">
                <a:pos x="8570" y="0"/>
              </a:cxn>
              <a:cxn ang="0">
                <a:pos x="0" y="0"/>
              </a:cxn>
              <a:cxn ang="0">
                <a:pos x="0" y="25"/>
              </a:cxn>
              <a:cxn ang="0">
                <a:pos x="8570" y="25"/>
              </a:cxn>
              <a:cxn ang="0">
                <a:pos x="8582" y="16"/>
              </a:cxn>
            </a:cxnLst>
            <a:rect l="0" t="0" r="r" b="b"/>
            <a:pathLst>
              <a:path w="8582" h="25">
                <a:moveTo>
                  <a:pt x="8582" y="16"/>
                </a:moveTo>
                <a:lnTo>
                  <a:pt x="8570" y="0"/>
                </a:lnTo>
                <a:lnTo>
                  <a:pt x="0" y="0"/>
                </a:lnTo>
                <a:lnTo>
                  <a:pt x="0" y="25"/>
                </a:lnTo>
                <a:lnTo>
                  <a:pt x="8570" y="25"/>
                </a:lnTo>
                <a:lnTo>
                  <a:pt x="8582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4" name="Freeform 8"/>
          <p:cNvSpPr>
            <a:spLocks/>
          </p:cNvSpPr>
          <p:nvPr/>
        </p:nvSpPr>
        <p:spPr bwMode="auto">
          <a:xfrm>
            <a:off x="6573838" y="4776788"/>
            <a:ext cx="487362" cy="1852612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5" y="4660"/>
              </a:cxn>
              <a:cxn ang="0">
                <a:pos x="1228" y="7"/>
              </a:cxn>
              <a:cxn ang="0">
                <a:pos x="1205" y="0"/>
              </a:cxn>
              <a:cxn ang="0">
                <a:pos x="0" y="4654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5" y="4660"/>
                </a:lnTo>
                <a:lnTo>
                  <a:pt x="1228" y="7"/>
                </a:lnTo>
                <a:lnTo>
                  <a:pt x="1205" y="0"/>
                </a:lnTo>
                <a:lnTo>
                  <a:pt x="0" y="4654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5" name="Freeform 9"/>
          <p:cNvSpPr>
            <a:spLocks/>
          </p:cNvSpPr>
          <p:nvPr/>
        </p:nvSpPr>
        <p:spPr bwMode="auto">
          <a:xfrm>
            <a:off x="3171825" y="6619875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4"/>
              </a:cxn>
              <a:cxn ang="0">
                <a:pos x="8582" y="24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4">
                <a:moveTo>
                  <a:pt x="0" y="9"/>
                </a:moveTo>
                <a:lnTo>
                  <a:pt x="12" y="24"/>
                </a:lnTo>
                <a:lnTo>
                  <a:pt x="8582" y="24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6" name="Freeform 10"/>
          <p:cNvSpPr>
            <a:spLocks/>
          </p:cNvSpPr>
          <p:nvPr/>
        </p:nvSpPr>
        <p:spPr bwMode="auto">
          <a:xfrm>
            <a:off x="3171825" y="4773613"/>
            <a:ext cx="487363" cy="1852612"/>
          </a:xfrm>
          <a:custGeom>
            <a:avLst/>
            <a:gdLst/>
            <a:ahLst/>
            <a:cxnLst>
              <a:cxn ang="0">
                <a:pos x="1216" y="0"/>
              </a:cxn>
              <a:cxn ang="0">
                <a:pos x="1204" y="9"/>
              </a:cxn>
              <a:cxn ang="0">
                <a:pos x="0" y="4663"/>
              </a:cxn>
              <a:cxn ang="0">
                <a:pos x="24" y="4669"/>
              </a:cxn>
              <a:cxn ang="0">
                <a:pos x="1228" y="16"/>
              </a:cxn>
              <a:cxn ang="0">
                <a:pos x="1216" y="0"/>
              </a:cxn>
            </a:cxnLst>
            <a:rect l="0" t="0" r="r" b="b"/>
            <a:pathLst>
              <a:path w="1228" h="4669">
                <a:moveTo>
                  <a:pt x="1216" y="0"/>
                </a:moveTo>
                <a:lnTo>
                  <a:pt x="1204" y="9"/>
                </a:lnTo>
                <a:lnTo>
                  <a:pt x="0" y="4663"/>
                </a:lnTo>
                <a:lnTo>
                  <a:pt x="24" y="4669"/>
                </a:lnTo>
                <a:lnTo>
                  <a:pt x="1228" y="16"/>
                </a:lnTo>
                <a:lnTo>
                  <a:pt x="12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7" name="Freeform 11"/>
          <p:cNvSpPr>
            <a:spLocks/>
          </p:cNvSpPr>
          <p:nvPr/>
        </p:nvSpPr>
        <p:spPr bwMode="auto">
          <a:xfrm>
            <a:off x="3178175" y="3205163"/>
            <a:ext cx="3878263" cy="1847850"/>
          </a:xfrm>
          <a:custGeom>
            <a:avLst/>
            <a:gdLst/>
            <a:ahLst/>
            <a:cxnLst>
              <a:cxn ang="0">
                <a:pos x="1204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4" y="0"/>
              </a:cxn>
            </a:cxnLst>
            <a:rect l="0" t="0" r="r" b="b"/>
            <a:pathLst>
              <a:path w="9774" h="4653">
                <a:moveTo>
                  <a:pt x="1204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8" name="Freeform 12"/>
          <p:cNvSpPr>
            <a:spLocks/>
          </p:cNvSpPr>
          <p:nvPr/>
        </p:nvSpPr>
        <p:spPr bwMode="auto">
          <a:xfrm>
            <a:off x="3654425" y="3200400"/>
            <a:ext cx="3406775" cy="9525"/>
          </a:xfrm>
          <a:custGeom>
            <a:avLst/>
            <a:gdLst/>
            <a:ahLst/>
            <a:cxnLst>
              <a:cxn ang="0">
                <a:pos x="8582" y="15"/>
              </a:cxn>
              <a:cxn ang="0">
                <a:pos x="8570" y="0"/>
              </a:cxn>
              <a:cxn ang="0">
                <a:pos x="0" y="0"/>
              </a:cxn>
              <a:cxn ang="0">
                <a:pos x="0" y="24"/>
              </a:cxn>
              <a:cxn ang="0">
                <a:pos x="8570" y="24"/>
              </a:cxn>
              <a:cxn ang="0">
                <a:pos x="8582" y="15"/>
              </a:cxn>
            </a:cxnLst>
            <a:rect l="0" t="0" r="r" b="b"/>
            <a:pathLst>
              <a:path w="8582" h="24">
                <a:moveTo>
                  <a:pt x="8582" y="15"/>
                </a:moveTo>
                <a:lnTo>
                  <a:pt x="8570" y="0"/>
                </a:lnTo>
                <a:lnTo>
                  <a:pt x="0" y="0"/>
                </a:lnTo>
                <a:lnTo>
                  <a:pt x="0" y="24"/>
                </a:lnTo>
                <a:lnTo>
                  <a:pt x="8570" y="24"/>
                </a:lnTo>
                <a:lnTo>
                  <a:pt x="8582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9" name="Freeform 13"/>
          <p:cNvSpPr>
            <a:spLocks/>
          </p:cNvSpPr>
          <p:nvPr/>
        </p:nvSpPr>
        <p:spPr bwMode="auto">
          <a:xfrm>
            <a:off x="6573838" y="3203575"/>
            <a:ext cx="487362" cy="1854200"/>
          </a:xfrm>
          <a:custGeom>
            <a:avLst/>
            <a:gdLst/>
            <a:ahLst/>
            <a:cxnLst>
              <a:cxn ang="0">
                <a:pos x="12" y="4668"/>
              </a:cxn>
              <a:cxn ang="0">
                <a:pos x="25" y="4659"/>
              </a:cxn>
              <a:cxn ang="0">
                <a:pos x="1228" y="6"/>
              </a:cxn>
              <a:cxn ang="0">
                <a:pos x="1205" y="0"/>
              </a:cxn>
              <a:cxn ang="0">
                <a:pos x="0" y="4652"/>
              </a:cxn>
              <a:cxn ang="0">
                <a:pos x="12" y="4668"/>
              </a:cxn>
            </a:cxnLst>
            <a:rect l="0" t="0" r="r" b="b"/>
            <a:pathLst>
              <a:path w="1228" h="4668">
                <a:moveTo>
                  <a:pt x="12" y="4668"/>
                </a:moveTo>
                <a:lnTo>
                  <a:pt x="25" y="4659"/>
                </a:lnTo>
                <a:lnTo>
                  <a:pt x="1228" y="6"/>
                </a:lnTo>
                <a:lnTo>
                  <a:pt x="1205" y="0"/>
                </a:lnTo>
                <a:lnTo>
                  <a:pt x="0" y="4652"/>
                </a:lnTo>
                <a:lnTo>
                  <a:pt x="12" y="466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0" name="Freeform 14"/>
          <p:cNvSpPr>
            <a:spLocks/>
          </p:cNvSpPr>
          <p:nvPr/>
        </p:nvSpPr>
        <p:spPr bwMode="auto">
          <a:xfrm>
            <a:off x="3171825" y="5046663"/>
            <a:ext cx="3406775" cy="11112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1" name="Freeform 15"/>
          <p:cNvSpPr>
            <a:spLocks/>
          </p:cNvSpPr>
          <p:nvPr/>
        </p:nvSpPr>
        <p:spPr bwMode="auto">
          <a:xfrm>
            <a:off x="3171825" y="3200400"/>
            <a:ext cx="487363" cy="1852613"/>
          </a:xfrm>
          <a:custGeom>
            <a:avLst/>
            <a:gdLst/>
            <a:ahLst/>
            <a:cxnLst>
              <a:cxn ang="0">
                <a:pos x="1216" y="0"/>
              </a:cxn>
              <a:cxn ang="0">
                <a:pos x="1204" y="9"/>
              </a:cxn>
              <a:cxn ang="0">
                <a:pos x="0" y="4661"/>
              </a:cxn>
              <a:cxn ang="0">
                <a:pos x="24" y="4668"/>
              </a:cxn>
              <a:cxn ang="0">
                <a:pos x="1228" y="15"/>
              </a:cxn>
              <a:cxn ang="0">
                <a:pos x="1216" y="0"/>
              </a:cxn>
            </a:cxnLst>
            <a:rect l="0" t="0" r="r" b="b"/>
            <a:pathLst>
              <a:path w="1228" h="4668">
                <a:moveTo>
                  <a:pt x="1216" y="0"/>
                </a:moveTo>
                <a:lnTo>
                  <a:pt x="1204" y="9"/>
                </a:lnTo>
                <a:lnTo>
                  <a:pt x="0" y="4661"/>
                </a:lnTo>
                <a:lnTo>
                  <a:pt x="24" y="4668"/>
                </a:lnTo>
                <a:lnTo>
                  <a:pt x="1228" y="15"/>
                </a:lnTo>
                <a:lnTo>
                  <a:pt x="12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2" name="Freeform 16"/>
          <p:cNvSpPr>
            <a:spLocks/>
          </p:cNvSpPr>
          <p:nvPr/>
        </p:nvSpPr>
        <p:spPr bwMode="auto">
          <a:xfrm>
            <a:off x="3211513" y="1776413"/>
            <a:ext cx="3879850" cy="1847850"/>
          </a:xfrm>
          <a:custGeom>
            <a:avLst/>
            <a:gdLst/>
            <a:ahLst/>
            <a:cxnLst>
              <a:cxn ang="0">
                <a:pos x="1203" y="0"/>
              </a:cxn>
              <a:cxn ang="0">
                <a:pos x="9774" y="0"/>
              </a:cxn>
              <a:cxn ang="0">
                <a:pos x="8570" y="4654"/>
              </a:cxn>
              <a:cxn ang="0">
                <a:pos x="0" y="4654"/>
              </a:cxn>
              <a:cxn ang="0">
                <a:pos x="1203" y="0"/>
              </a:cxn>
            </a:cxnLst>
            <a:rect l="0" t="0" r="r" b="b"/>
            <a:pathLst>
              <a:path w="9774" h="4654">
                <a:moveTo>
                  <a:pt x="1203" y="0"/>
                </a:moveTo>
                <a:lnTo>
                  <a:pt x="9774" y="0"/>
                </a:lnTo>
                <a:lnTo>
                  <a:pt x="8570" y="4654"/>
                </a:lnTo>
                <a:lnTo>
                  <a:pt x="0" y="4654"/>
                </a:lnTo>
                <a:lnTo>
                  <a:pt x="120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3" name="Freeform 17"/>
          <p:cNvSpPr>
            <a:spLocks/>
          </p:cNvSpPr>
          <p:nvPr/>
        </p:nvSpPr>
        <p:spPr bwMode="auto">
          <a:xfrm>
            <a:off x="3689350" y="1771650"/>
            <a:ext cx="3406775" cy="11113"/>
          </a:xfrm>
          <a:custGeom>
            <a:avLst/>
            <a:gdLst/>
            <a:ahLst/>
            <a:cxnLst>
              <a:cxn ang="0">
                <a:pos x="8583" y="15"/>
              </a:cxn>
              <a:cxn ang="0">
                <a:pos x="8571" y="0"/>
              </a:cxn>
              <a:cxn ang="0">
                <a:pos x="0" y="0"/>
              </a:cxn>
              <a:cxn ang="0">
                <a:pos x="0" y="26"/>
              </a:cxn>
              <a:cxn ang="0">
                <a:pos x="8571" y="26"/>
              </a:cxn>
              <a:cxn ang="0">
                <a:pos x="8583" y="15"/>
              </a:cxn>
            </a:cxnLst>
            <a:rect l="0" t="0" r="r" b="b"/>
            <a:pathLst>
              <a:path w="8583" h="26">
                <a:moveTo>
                  <a:pt x="8583" y="15"/>
                </a:moveTo>
                <a:lnTo>
                  <a:pt x="8571" y="0"/>
                </a:lnTo>
                <a:lnTo>
                  <a:pt x="0" y="0"/>
                </a:lnTo>
                <a:lnTo>
                  <a:pt x="0" y="26"/>
                </a:lnTo>
                <a:lnTo>
                  <a:pt x="8571" y="26"/>
                </a:lnTo>
                <a:lnTo>
                  <a:pt x="8583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4" name="Freeform 18"/>
          <p:cNvSpPr>
            <a:spLocks/>
          </p:cNvSpPr>
          <p:nvPr/>
        </p:nvSpPr>
        <p:spPr bwMode="auto">
          <a:xfrm>
            <a:off x="6608763" y="1776413"/>
            <a:ext cx="487362" cy="1852612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4" y="4660"/>
              </a:cxn>
              <a:cxn ang="0">
                <a:pos x="1228" y="6"/>
              </a:cxn>
              <a:cxn ang="0">
                <a:pos x="1204" y="0"/>
              </a:cxn>
              <a:cxn ang="0">
                <a:pos x="0" y="4653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4" y="4660"/>
                </a:lnTo>
                <a:lnTo>
                  <a:pt x="1228" y="6"/>
                </a:lnTo>
                <a:lnTo>
                  <a:pt x="1204" y="0"/>
                </a:lnTo>
                <a:lnTo>
                  <a:pt x="0" y="4653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5" name="Freeform 19"/>
          <p:cNvSpPr>
            <a:spLocks/>
          </p:cNvSpPr>
          <p:nvPr/>
        </p:nvSpPr>
        <p:spPr bwMode="auto">
          <a:xfrm>
            <a:off x="3206750" y="3619500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6" name="Freeform 20"/>
          <p:cNvSpPr>
            <a:spLocks/>
          </p:cNvSpPr>
          <p:nvPr/>
        </p:nvSpPr>
        <p:spPr bwMode="auto">
          <a:xfrm>
            <a:off x="3206750" y="1771650"/>
            <a:ext cx="487363" cy="1852613"/>
          </a:xfrm>
          <a:custGeom>
            <a:avLst/>
            <a:gdLst/>
            <a:ahLst/>
            <a:cxnLst>
              <a:cxn ang="0">
                <a:pos x="1215" y="0"/>
              </a:cxn>
              <a:cxn ang="0">
                <a:pos x="1203" y="9"/>
              </a:cxn>
              <a:cxn ang="0">
                <a:pos x="0" y="4662"/>
              </a:cxn>
              <a:cxn ang="0">
                <a:pos x="24" y="4669"/>
              </a:cxn>
              <a:cxn ang="0">
                <a:pos x="1228" y="15"/>
              </a:cxn>
              <a:cxn ang="0">
                <a:pos x="1215" y="0"/>
              </a:cxn>
            </a:cxnLst>
            <a:rect l="0" t="0" r="r" b="b"/>
            <a:pathLst>
              <a:path w="1228" h="4669">
                <a:moveTo>
                  <a:pt x="1215" y="0"/>
                </a:moveTo>
                <a:lnTo>
                  <a:pt x="1203" y="9"/>
                </a:lnTo>
                <a:lnTo>
                  <a:pt x="0" y="4662"/>
                </a:lnTo>
                <a:lnTo>
                  <a:pt x="24" y="4669"/>
                </a:lnTo>
                <a:lnTo>
                  <a:pt x="1228" y="15"/>
                </a:lnTo>
                <a:lnTo>
                  <a:pt x="12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7" name="Freeform 21"/>
          <p:cNvSpPr>
            <a:spLocks/>
          </p:cNvSpPr>
          <p:nvPr/>
        </p:nvSpPr>
        <p:spPr bwMode="auto">
          <a:xfrm>
            <a:off x="3211513" y="157163"/>
            <a:ext cx="3879850" cy="1846262"/>
          </a:xfrm>
          <a:custGeom>
            <a:avLst/>
            <a:gdLst/>
            <a:ahLst/>
            <a:cxnLst>
              <a:cxn ang="0">
                <a:pos x="1203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3" y="0"/>
              </a:cxn>
            </a:cxnLst>
            <a:rect l="0" t="0" r="r" b="b"/>
            <a:pathLst>
              <a:path w="9774" h="4653">
                <a:moveTo>
                  <a:pt x="1203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8" name="Freeform 22"/>
          <p:cNvSpPr>
            <a:spLocks/>
          </p:cNvSpPr>
          <p:nvPr/>
        </p:nvSpPr>
        <p:spPr bwMode="auto">
          <a:xfrm>
            <a:off x="3689350" y="152400"/>
            <a:ext cx="3406775" cy="9525"/>
          </a:xfrm>
          <a:custGeom>
            <a:avLst/>
            <a:gdLst/>
            <a:ahLst/>
            <a:cxnLst>
              <a:cxn ang="0">
                <a:pos x="8583" y="15"/>
              </a:cxn>
              <a:cxn ang="0">
                <a:pos x="8571" y="0"/>
              </a:cxn>
              <a:cxn ang="0">
                <a:pos x="0" y="0"/>
              </a:cxn>
              <a:cxn ang="0">
                <a:pos x="0" y="24"/>
              </a:cxn>
              <a:cxn ang="0">
                <a:pos x="8571" y="24"/>
              </a:cxn>
              <a:cxn ang="0">
                <a:pos x="8583" y="15"/>
              </a:cxn>
            </a:cxnLst>
            <a:rect l="0" t="0" r="r" b="b"/>
            <a:pathLst>
              <a:path w="8583" h="24">
                <a:moveTo>
                  <a:pt x="8583" y="15"/>
                </a:moveTo>
                <a:lnTo>
                  <a:pt x="8571" y="0"/>
                </a:lnTo>
                <a:lnTo>
                  <a:pt x="0" y="0"/>
                </a:lnTo>
                <a:lnTo>
                  <a:pt x="0" y="24"/>
                </a:lnTo>
                <a:lnTo>
                  <a:pt x="8571" y="24"/>
                </a:lnTo>
                <a:lnTo>
                  <a:pt x="8583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9" name="Freeform 23"/>
          <p:cNvSpPr>
            <a:spLocks/>
          </p:cNvSpPr>
          <p:nvPr/>
        </p:nvSpPr>
        <p:spPr bwMode="auto">
          <a:xfrm>
            <a:off x="6608763" y="155575"/>
            <a:ext cx="487362" cy="1852613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4" y="4660"/>
              </a:cxn>
              <a:cxn ang="0">
                <a:pos x="1228" y="6"/>
              </a:cxn>
              <a:cxn ang="0">
                <a:pos x="1204" y="0"/>
              </a:cxn>
              <a:cxn ang="0">
                <a:pos x="0" y="4653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4" y="4660"/>
                </a:lnTo>
                <a:lnTo>
                  <a:pt x="1228" y="6"/>
                </a:lnTo>
                <a:lnTo>
                  <a:pt x="1204" y="0"/>
                </a:lnTo>
                <a:lnTo>
                  <a:pt x="0" y="4653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0" name="Freeform 24"/>
          <p:cNvSpPr>
            <a:spLocks/>
          </p:cNvSpPr>
          <p:nvPr/>
        </p:nvSpPr>
        <p:spPr bwMode="auto">
          <a:xfrm>
            <a:off x="3206750" y="1998663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1" name="Freeform 25"/>
          <p:cNvSpPr>
            <a:spLocks/>
          </p:cNvSpPr>
          <p:nvPr/>
        </p:nvSpPr>
        <p:spPr bwMode="auto">
          <a:xfrm>
            <a:off x="3206750" y="152400"/>
            <a:ext cx="487363" cy="1852613"/>
          </a:xfrm>
          <a:custGeom>
            <a:avLst/>
            <a:gdLst/>
            <a:ahLst/>
            <a:cxnLst>
              <a:cxn ang="0">
                <a:pos x="1215" y="0"/>
              </a:cxn>
              <a:cxn ang="0">
                <a:pos x="1203" y="9"/>
              </a:cxn>
              <a:cxn ang="0">
                <a:pos x="0" y="4662"/>
              </a:cxn>
              <a:cxn ang="0">
                <a:pos x="24" y="4669"/>
              </a:cxn>
              <a:cxn ang="0">
                <a:pos x="1228" y="15"/>
              </a:cxn>
              <a:cxn ang="0">
                <a:pos x="1215" y="0"/>
              </a:cxn>
            </a:cxnLst>
            <a:rect l="0" t="0" r="r" b="b"/>
            <a:pathLst>
              <a:path w="1228" h="4669">
                <a:moveTo>
                  <a:pt x="1215" y="0"/>
                </a:moveTo>
                <a:lnTo>
                  <a:pt x="1203" y="9"/>
                </a:lnTo>
                <a:lnTo>
                  <a:pt x="0" y="4662"/>
                </a:lnTo>
                <a:lnTo>
                  <a:pt x="24" y="4669"/>
                </a:lnTo>
                <a:lnTo>
                  <a:pt x="1228" y="15"/>
                </a:lnTo>
                <a:lnTo>
                  <a:pt x="12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2" name="Freeform 26"/>
          <p:cNvSpPr>
            <a:spLocks/>
          </p:cNvSpPr>
          <p:nvPr/>
        </p:nvSpPr>
        <p:spPr bwMode="auto">
          <a:xfrm>
            <a:off x="3355975" y="4826000"/>
            <a:ext cx="103188" cy="139700"/>
          </a:xfrm>
          <a:custGeom>
            <a:avLst/>
            <a:gdLst/>
            <a:ahLst/>
            <a:cxnLst>
              <a:cxn ang="0">
                <a:pos x="70" y="3"/>
              </a:cxn>
              <a:cxn ang="0">
                <a:pos x="81" y="150"/>
              </a:cxn>
              <a:cxn ang="0">
                <a:pos x="97" y="144"/>
              </a:cxn>
              <a:cxn ang="0">
                <a:pos x="107" y="132"/>
              </a:cxn>
              <a:cxn ang="0">
                <a:pos x="119" y="105"/>
              </a:cxn>
              <a:cxn ang="0">
                <a:pos x="134" y="71"/>
              </a:cxn>
              <a:cxn ang="0">
                <a:pos x="145" y="49"/>
              </a:cxn>
              <a:cxn ang="0">
                <a:pos x="155" y="30"/>
              </a:cxn>
              <a:cxn ang="0">
                <a:pos x="166" y="18"/>
              </a:cxn>
              <a:cxn ang="0">
                <a:pos x="177" y="11"/>
              </a:cxn>
              <a:cxn ang="0">
                <a:pos x="192" y="6"/>
              </a:cxn>
              <a:cxn ang="0">
                <a:pos x="220" y="2"/>
              </a:cxn>
              <a:cxn ang="0">
                <a:pos x="247" y="1"/>
              </a:cxn>
              <a:cxn ang="0">
                <a:pos x="253" y="53"/>
              </a:cxn>
              <a:cxn ang="0">
                <a:pos x="233" y="53"/>
              </a:cxn>
              <a:cxn ang="0">
                <a:pos x="217" y="55"/>
              </a:cxn>
              <a:cxn ang="0">
                <a:pos x="207" y="61"/>
              </a:cxn>
              <a:cxn ang="0">
                <a:pos x="199" y="69"/>
              </a:cxn>
              <a:cxn ang="0">
                <a:pos x="192" y="80"/>
              </a:cxn>
              <a:cxn ang="0">
                <a:pos x="183" y="103"/>
              </a:cxn>
              <a:cxn ang="0">
                <a:pos x="170" y="136"/>
              </a:cxn>
              <a:cxn ang="0">
                <a:pos x="158" y="155"/>
              </a:cxn>
              <a:cxn ang="0">
                <a:pos x="145" y="166"/>
              </a:cxn>
              <a:cxn ang="0">
                <a:pos x="148" y="176"/>
              </a:cxn>
              <a:cxn ang="0">
                <a:pos x="167" y="190"/>
              </a:cxn>
              <a:cxn ang="0">
                <a:pos x="184" y="210"/>
              </a:cxn>
              <a:cxn ang="0">
                <a:pos x="200" y="239"/>
              </a:cxn>
              <a:cxn ang="0">
                <a:pos x="257" y="352"/>
              </a:cxn>
              <a:cxn ang="0">
                <a:pos x="132" y="262"/>
              </a:cxn>
              <a:cxn ang="0">
                <a:pos x="127" y="254"/>
              </a:cxn>
              <a:cxn ang="0">
                <a:pos x="119" y="238"/>
              </a:cxn>
              <a:cxn ang="0">
                <a:pos x="107" y="217"/>
              </a:cxn>
              <a:cxn ang="0">
                <a:pos x="97" y="206"/>
              </a:cxn>
              <a:cxn ang="0">
                <a:pos x="86" y="201"/>
              </a:cxn>
              <a:cxn ang="0">
                <a:pos x="70" y="199"/>
              </a:cxn>
              <a:cxn ang="0">
                <a:pos x="0" y="352"/>
              </a:cxn>
            </a:cxnLst>
            <a:rect l="0" t="0" r="r" b="b"/>
            <a:pathLst>
              <a:path w="257" h="352">
                <a:moveTo>
                  <a:pt x="0" y="3"/>
                </a:moveTo>
                <a:lnTo>
                  <a:pt x="70" y="3"/>
                </a:lnTo>
                <a:lnTo>
                  <a:pt x="70" y="151"/>
                </a:lnTo>
                <a:lnTo>
                  <a:pt x="81" y="150"/>
                </a:lnTo>
                <a:lnTo>
                  <a:pt x="90" y="147"/>
                </a:lnTo>
                <a:lnTo>
                  <a:pt x="97" y="144"/>
                </a:lnTo>
                <a:lnTo>
                  <a:pt x="102" y="140"/>
                </a:lnTo>
                <a:lnTo>
                  <a:pt x="107" y="132"/>
                </a:lnTo>
                <a:lnTo>
                  <a:pt x="113" y="120"/>
                </a:lnTo>
                <a:lnTo>
                  <a:pt x="119" y="105"/>
                </a:lnTo>
                <a:lnTo>
                  <a:pt x="127" y="85"/>
                </a:lnTo>
                <a:lnTo>
                  <a:pt x="134" y="71"/>
                </a:lnTo>
                <a:lnTo>
                  <a:pt x="139" y="59"/>
                </a:lnTo>
                <a:lnTo>
                  <a:pt x="145" y="49"/>
                </a:lnTo>
                <a:lnTo>
                  <a:pt x="150" y="39"/>
                </a:lnTo>
                <a:lnTo>
                  <a:pt x="155" y="30"/>
                </a:lnTo>
                <a:lnTo>
                  <a:pt x="161" y="24"/>
                </a:lnTo>
                <a:lnTo>
                  <a:pt x="166" y="18"/>
                </a:lnTo>
                <a:lnTo>
                  <a:pt x="172" y="14"/>
                </a:lnTo>
                <a:lnTo>
                  <a:pt x="177" y="11"/>
                </a:lnTo>
                <a:lnTo>
                  <a:pt x="185" y="8"/>
                </a:lnTo>
                <a:lnTo>
                  <a:pt x="192" y="6"/>
                </a:lnTo>
                <a:lnTo>
                  <a:pt x="201" y="4"/>
                </a:lnTo>
                <a:lnTo>
                  <a:pt x="220" y="2"/>
                </a:lnTo>
                <a:lnTo>
                  <a:pt x="243" y="1"/>
                </a:lnTo>
                <a:lnTo>
                  <a:pt x="247" y="1"/>
                </a:lnTo>
                <a:lnTo>
                  <a:pt x="253" y="0"/>
                </a:lnTo>
                <a:lnTo>
                  <a:pt x="253" y="53"/>
                </a:lnTo>
                <a:lnTo>
                  <a:pt x="243" y="52"/>
                </a:lnTo>
                <a:lnTo>
                  <a:pt x="233" y="53"/>
                </a:lnTo>
                <a:lnTo>
                  <a:pt x="224" y="54"/>
                </a:lnTo>
                <a:lnTo>
                  <a:pt x="217" y="55"/>
                </a:lnTo>
                <a:lnTo>
                  <a:pt x="211" y="58"/>
                </a:lnTo>
                <a:lnTo>
                  <a:pt x="207" y="61"/>
                </a:lnTo>
                <a:lnTo>
                  <a:pt x="202" y="64"/>
                </a:lnTo>
                <a:lnTo>
                  <a:pt x="199" y="69"/>
                </a:lnTo>
                <a:lnTo>
                  <a:pt x="195" y="74"/>
                </a:lnTo>
                <a:lnTo>
                  <a:pt x="192" y="80"/>
                </a:lnTo>
                <a:lnTo>
                  <a:pt x="188" y="91"/>
                </a:lnTo>
                <a:lnTo>
                  <a:pt x="183" y="103"/>
                </a:lnTo>
                <a:lnTo>
                  <a:pt x="176" y="119"/>
                </a:lnTo>
                <a:lnTo>
                  <a:pt x="170" y="136"/>
                </a:lnTo>
                <a:lnTo>
                  <a:pt x="163" y="149"/>
                </a:lnTo>
                <a:lnTo>
                  <a:pt x="158" y="155"/>
                </a:lnTo>
                <a:lnTo>
                  <a:pt x="152" y="161"/>
                </a:lnTo>
                <a:lnTo>
                  <a:pt x="145" y="166"/>
                </a:lnTo>
                <a:lnTo>
                  <a:pt x="137" y="172"/>
                </a:lnTo>
                <a:lnTo>
                  <a:pt x="148" y="176"/>
                </a:lnTo>
                <a:lnTo>
                  <a:pt x="158" y="182"/>
                </a:lnTo>
                <a:lnTo>
                  <a:pt x="167" y="190"/>
                </a:lnTo>
                <a:lnTo>
                  <a:pt x="175" y="199"/>
                </a:lnTo>
                <a:lnTo>
                  <a:pt x="184" y="210"/>
                </a:lnTo>
                <a:lnTo>
                  <a:pt x="192" y="223"/>
                </a:lnTo>
                <a:lnTo>
                  <a:pt x="200" y="239"/>
                </a:lnTo>
                <a:lnTo>
                  <a:pt x="209" y="256"/>
                </a:lnTo>
                <a:lnTo>
                  <a:pt x="257" y="352"/>
                </a:lnTo>
                <a:lnTo>
                  <a:pt x="173" y="352"/>
                </a:lnTo>
                <a:lnTo>
                  <a:pt x="132" y="262"/>
                </a:lnTo>
                <a:lnTo>
                  <a:pt x="130" y="259"/>
                </a:lnTo>
                <a:lnTo>
                  <a:pt x="127" y="254"/>
                </a:lnTo>
                <a:lnTo>
                  <a:pt x="125" y="249"/>
                </a:lnTo>
                <a:lnTo>
                  <a:pt x="119" y="238"/>
                </a:lnTo>
                <a:lnTo>
                  <a:pt x="112" y="226"/>
                </a:lnTo>
                <a:lnTo>
                  <a:pt x="107" y="217"/>
                </a:lnTo>
                <a:lnTo>
                  <a:pt x="101" y="210"/>
                </a:lnTo>
                <a:lnTo>
                  <a:pt x="97" y="206"/>
                </a:lnTo>
                <a:lnTo>
                  <a:pt x="92" y="203"/>
                </a:lnTo>
                <a:lnTo>
                  <a:pt x="86" y="201"/>
                </a:lnTo>
                <a:lnTo>
                  <a:pt x="78" y="200"/>
                </a:lnTo>
                <a:lnTo>
                  <a:pt x="70" y="199"/>
                </a:lnTo>
                <a:lnTo>
                  <a:pt x="70" y="352"/>
                </a:lnTo>
                <a:lnTo>
                  <a:pt x="0" y="352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3" name="Freeform 27"/>
          <p:cNvSpPr>
            <a:spLocks noEditPoints="1"/>
          </p:cNvSpPr>
          <p:nvPr/>
        </p:nvSpPr>
        <p:spPr bwMode="auto">
          <a:xfrm>
            <a:off x="3479800" y="4824413"/>
            <a:ext cx="134938" cy="142875"/>
          </a:xfrm>
          <a:custGeom>
            <a:avLst/>
            <a:gdLst/>
            <a:ahLst/>
            <a:cxnLst>
              <a:cxn ang="0">
                <a:pos x="1" y="157"/>
              </a:cxn>
              <a:cxn ang="0">
                <a:pos x="6" y="122"/>
              </a:cxn>
              <a:cxn ang="0">
                <a:pos x="16" y="93"/>
              </a:cxn>
              <a:cxn ang="0">
                <a:pos x="39" y="56"/>
              </a:cxn>
              <a:cxn ang="0">
                <a:pos x="70" y="26"/>
              </a:cxn>
              <a:cxn ang="0">
                <a:pos x="111" y="8"/>
              </a:cxn>
              <a:cxn ang="0">
                <a:pos x="169" y="0"/>
              </a:cxn>
              <a:cxn ang="0">
                <a:pos x="222" y="7"/>
              </a:cxn>
              <a:cxn ang="0">
                <a:pos x="267" y="26"/>
              </a:cxn>
              <a:cxn ang="0">
                <a:pos x="304" y="60"/>
              </a:cxn>
              <a:cxn ang="0">
                <a:pos x="327" y="105"/>
              </a:cxn>
              <a:cxn ang="0">
                <a:pos x="339" y="160"/>
              </a:cxn>
              <a:cxn ang="0">
                <a:pos x="337" y="220"/>
              </a:cxn>
              <a:cxn ang="0">
                <a:pos x="321" y="272"/>
              </a:cxn>
              <a:cxn ang="0">
                <a:pos x="293" y="313"/>
              </a:cxn>
              <a:cxn ang="0">
                <a:pos x="254" y="342"/>
              </a:cxn>
              <a:cxn ang="0">
                <a:pos x="207" y="358"/>
              </a:cxn>
              <a:cxn ang="0">
                <a:pos x="151" y="360"/>
              </a:cxn>
              <a:cxn ang="0">
                <a:pos x="100" y="349"/>
              </a:cxn>
              <a:cxn ang="0">
                <a:pos x="58" y="324"/>
              </a:cxn>
              <a:cxn ang="0">
                <a:pos x="27" y="287"/>
              </a:cxn>
              <a:cxn ang="0">
                <a:pos x="7" y="240"/>
              </a:cxn>
              <a:cxn ang="0">
                <a:pos x="0" y="182"/>
              </a:cxn>
              <a:cxn ang="0">
                <a:pos x="74" y="208"/>
              </a:cxn>
              <a:cxn ang="0">
                <a:pos x="84" y="243"/>
              </a:cxn>
              <a:cxn ang="0">
                <a:pos x="100" y="270"/>
              </a:cxn>
              <a:cxn ang="0">
                <a:pos x="123" y="288"/>
              </a:cxn>
              <a:cxn ang="0">
                <a:pos x="150" y="299"/>
              </a:cxn>
              <a:cxn ang="0">
                <a:pos x="181" y="300"/>
              </a:cxn>
              <a:cxn ang="0">
                <a:pos x="208" y="293"/>
              </a:cxn>
              <a:cxn ang="0">
                <a:pos x="233" y="277"/>
              </a:cxn>
              <a:cxn ang="0">
                <a:pos x="251" y="253"/>
              </a:cxn>
              <a:cxn ang="0">
                <a:pos x="262" y="220"/>
              </a:cxn>
              <a:cxn ang="0">
                <a:pos x="266" y="179"/>
              </a:cxn>
              <a:cxn ang="0">
                <a:pos x="262" y="139"/>
              </a:cxn>
              <a:cxn ang="0">
                <a:pos x="251" y="106"/>
              </a:cxn>
              <a:cxn ang="0">
                <a:pos x="233" y="82"/>
              </a:cxn>
              <a:cxn ang="0">
                <a:pos x="209" y="67"/>
              </a:cxn>
              <a:cxn ang="0">
                <a:pos x="181" y="60"/>
              </a:cxn>
              <a:cxn ang="0">
                <a:pos x="149" y="62"/>
              </a:cxn>
              <a:cxn ang="0">
                <a:pos x="122" y="71"/>
              </a:cxn>
              <a:cxn ang="0">
                <a:pos x="100" y="90"/>
              </a:cxn>
              <a:cxn ang="0">
                <a:pos x="84" y="116"/>
              </a:cxn>
              <a:cxn ang="0">
                <a:pos x="74" y="152"/>
              </a:cxn>
            </a:cxnLst>
            <a:rect l="0" t="0" r="r" b="b"/>
            <a:pathLst>
              <a:path w="340" h="361">
                <a:moveTo>
                  <a:pt x="0" y="182"/>
                </a:moveTo>
                <a:lnTo>
                  <a:pt x="0" y="169"/>
                </a:lnTo>
                <a:lnTo>
                  <a:pt x="1" y="157"/>
                </a:lnTo>
                <a:lnTo>
                  <a:pt x="2" y="145"/>
                </a:lnTo>
                <a:lnTo>
                  <a:pt x="4" y="133"/>
                </a:lnTo>
                <a:lnTo>
                  <a:pt x="6" y="122"/>
                </a:lnTo>
                <a:lnTo>
                  <a:pt x="9" y="112"/>
                </a:lnTo>
                <a:lnTo>
                  <a:pt x="12" y="102"/>
                </a:lnTo>
                <a:lnTo>
                  <a:pt x="16" y="93"/>
                </a:lnTo>
                <a:lnTo>
                  <a:pt x="22" y="79"/>
                </a:lnTo>
                <a:lnTo>
                  <a:pt x="31" y="67"/>
                </a:lnTo>
                <a:lnTo>
                  <a:pt x="39" y="56"/>
                </a:lnTo>
                <a:lnTo>
                  <a:pt x="49" y="45"/>
                </a:lnTo>
                <a:lnTo>
                  <a:pt x="59" y="36"/>
                </a:lnTo>
                <a:lnTo>
                  <a:pt x="70" y="26"/>
                </a:lnTo>
                <a:lnTo>
                  <a:pt x="82" y="19"/>
                </a:lnTo>
                <a:lnTo>
                  <a:pt x="94" y="13"/>
                </a:lnTo>
                <a:lnTo>
                  <a:pt x="111" y="8"/>
                </a:lnTo>
                <a:lnTo>
                  <a:pt x="129" y="3"/>
                </a:lnTo>
                <a:lnTo>
                  <a:pt x="149" y="1"/>
                </a:lnTo>
                <a:lnTo>
                  <a:pt x="169" y="0"/>
                </a:lnTo>
                <a:lnTo>
                  <a:pt x="188" y="1"/>
                </a:lnTo>
                <a:lnTo>
                  <a:pt x="206" y="3"/>
                </a:lnTo>
                <a:lnTo>
                  <a:pt x="222" y="7"/>
                </a:lnTo>
                <a:lnTo>
                  <a:pt x="239" y="12"/>
                </a:lnTo>
                <a:lnTo>
                  <a:pt x="254" y="18"/>
                </a:lnTo>
                <a:lnTo>
                  <a:pt x="267" y="26"/>
                </a:lnTo>
                <a:lnTo>
                  <a:pt x="281" y="37"/>
                </a:lnTo>
                <a:lnTo>
                  <a:pt x="293" y="48"/>
                </a:lnTo>
                <a:lnTo>
                  <a:pt x="304" y="60"/>
                </a:lnTo>
                <a:lnTo>
                  <a:pt x="313" y="74"/>
                </a:lnTo>
                <a:lnTo>
                  <a:pt x="321" y="89"/>
                </a:lnTo>
                <a:lnTo>
                  <a:pt x="327" y="105"/>
                </a:lnTo>
                <a:lnTo>
                  <a:pt x="333" y="122"/>
                </a:lnTo>
                <a:lnTo>
                  <a:pt x="337" y="141"/>
                </a:lnTo>
                <a:lnTo>
                  <a:pt x="339" y="160"/>
                </a:lnTo>
                <a:lnTo>
                  <a:pt x="340" y="180"/>
                </a:lnTo>
                <a:lnTo>
                  <a:pt x="339" y="201"/>
                </a:lnTo>
                <a:lnTo>
                  <a:pt x="337" y="220"/>
                </a:lnTo>
                <a:lnTo>
                  <a:pt x="333" y="239"/>
                </a:lnTo>
                <a:lnTo>
                  <a:pt x="327" y="256"/>
                </a:lnTo>
                <a:lnTo>
                  <a:pt x="321" y="272"/>
                </a:lnTo>
                <a:lnTo>
                  <a:pt x="313" y="286"/>
                </a:lnTo>
                <a:lnTo>
                  <a:pt x="304" y="301"/>
                </a:lnTo>
                <a:lnTo>
                  <a:pt x="293" y="313"/>
                </a:lnTo>
                <a:lnTo>
                  <a:pt x="282" y="324"/>
                </a:lnTo>
                <a:lnTo>
                  <a:pt x="268" y="333"/>
                </a:lnTo>
                <a:lnTo>
                  <a:pt x="254" y="342"/>
                </a:lnTo>
                <a:lnTo>
                  <a:pt x="240" y="349"/>
                </a:lnTo>
                <a:lnTo>
                  <a:pt x="223" y="354"/>
                </a:lnTo>
                <a:lnTo>
                  <a:pt x="207" y="358"/>
                </a:lnTo>
                <a:lnTo>
                  <a:pt x="189" y="360"/>
                </a:lnTo>
                <a:lnTo>
                  <a:pt x="170" y="361"/>
                </a:lnTo>
                <a:lnTo>
                  <a:pt x="151" y="360"/>
                </a:lnTo>
                <a:lnTo>
                  <a:pt x="134" y="358"/>
                </a:lnTo>
                <a:lnTo>
                  <a:pt x="116" y="354"/>
                </a:lnTo>
                <a:lnTo>
                  <a:pt x="100" y="349"/>
                </a:lnTo>
                <a:lnTo>
                  <a:pt x="86" y="343"/>
                </a:lnTo>
                <a:lnTo>
                  <a:pt x="71" y="334"/>
                </a:lnTo>
                <a:lnTo>
                  <a:pt x="58" y="324"/>
                </a:lnTo>
                <a:lnTo>
                  <a:pt x="46" y="313"/>
                </a:lnTo>
                <a:lnTo>
                  <a:pt x="36" y="301"/>
                </a:lnTo>
                <a:lnTo>
                  <a:pt x="27" y="287"/>
                </a:lnTo>
                <a:lnTo>
                  <a:pt x="18" y="272"/>
                </a:lnTo>
                <a:lnTo>
                  <a:pt x="11" y="257"/>
                </a:lnTo>
                <a:lnTo>
                  <a:pt x="7" y="240"/>
                </a:lnTo>
                <a:lnTo>
                  <a:pt x="3" y="222"/>
                </a:lnTo>
                <a:lnTo>
                  <a:pt x="1" y="203"/>
                </a:lnTo>
                <a:lnTo>
                  <a:pt x="0" y="182"/>
                </a:lnTo>
                <a:close/>
                <a:moveTo>
                  <a:pt x="72" y="180"/>
                </a:moveTo>
                <a:lnTo>
                  <a:pt x="73" y="195"/>
                </a:lnTo>
                <a:lnTo>
                  <a:pt x="74" y="208"/>
                </a:lnTo>
                <a:lnTo>
                  <a:pt x="77" y="220"/>
                </a:lnTo>
                <a:lnTo>
                  <a:pt x="80" y="232"/>
                </a:lnTo>
                <a:lnTo>
                  <a:pt x="84" y="243"/>
                </a:lnTo>
                <a:lnTo>
                  <a:pt x="89" y="253"/>
                </a:lnTo>
                <a:lnTo>
                  <a:pt x="94" y="262"/>
                </a:lnTo>
                <a:lnTo>
                  <a:pt x="100" y="270"/>
                </a:lnTo>
                <a:lnTo>
                  <a:pt x="107" y="277"/>
                </a:lnTo>
                <a:lnTo>
                  <a:pt x="115" y="283"/>
                </a:lnTo>
                <a:lnTo>
                  <a:pt x="123" y="288"/>
                </a:lnTo>
                <a:lnTo>
                  <a:pt x="132" y="293"/>
                </a:lnTo>
                <a:lnTo>
                  <a:pt x="141" y="297"/>
                </a:lnTo>
                <a:lnTo>
                  <a:pt x="150" y="299"/>
                </a:lnTo>
                <a:lnTo>
                  <a:pt x="159" y="300"/>
                </a:lnTo>
                <a:lnTo>
                  <a:pt x="170" y="301"/>
                </a:lnTo>
                <a:lnTo>
                  <a:pt x="181" y="300"/>
                </a:lnTo>
                <a:lnTo>
                  <a:pt x="190" y="299"/>
                </a:lnTo>
                <a:lnTo>
                  <a:pt x="199" y="297"/>
                </a:lnTo>
                <a:lnTo>
                  <a:pt x="208" y="293"/>
                </a:lnTo>
                <a:lnTo>
                  <a:pt x="216" y="288"/>
                </a:lnTo>
                <a:lnTo>
                  <a:pt x="224" y="283"/>
                </a:lnTo>
                <a:lnTo>
                  <a:pt x="233" y="277"/>
                </a:lnTo>
                <a:lnTo>
                  <a:pt x="239" y="270"/>
                </a:lnTo>
                <a:lnTo>
                  <a:pt x="246" y="262"/>
                </a:lnTo>
                <a:lnTo>
                  <a:pt x="251" y="253"/>
                </a:lnTo>
                <a:lnTo>
                  <a:pt x="256" y="243"/>
                </a:lnTo>
                <a:lnTo>
                  <a:pt x="259" y="232"/>
                </a:lnTo>
                <a:lnTo>
                  <a:pt x="262" y="220"/>
                </a:lnTo>
                <a:lnTo>
                  <a:pt x="264" y="208"/>
                </a:lnTo>
                <a:lnTo>
                  <a:pt x="266" y="194"/>
                </a:lnTo>
                <a:lnTo>
                  <a:pt x="266" y="179"/>
                </a:lnTo>
                <a:lnTo>
                  <a:pt x="266" y="164"/>
                </a:lnTo>
                <a:lnTo>
                  <a:pt x="264" y="151"/>
                </a:lnTo>
                <a:lnTo>
                  <a:pt x="262" y="139"/>
                </a:lnTo>
                <a:lnTo>
                  <a:pt x="260" y="126"/>
                </a:lnTo>
                <a:lnTo>
                  <a:pt x="256" y="116"/>
                </a:lnTo>
                <a:lnTo>
                  <a:pt x="251" y="106"/>
                </a:lnTo>
                <a:lnTo>
                  <a:pt x="246" y="98"/>
                </a:lnTo>
                <a:lnTo>
                  <a:pt x="240" y="90"/>
                </a:lnTo>
                <a:lnTo>
                  <a:pt x="233" y="82"/>
                </a:lnTo>
                <a:lnTo>
                  <a:pt x="225" y="76"/>
                </a:lnTo>
                <a:lnTo>
                  <a:pt x="217" y="71"/>
                </a:lnTo>
                <a:lnTo>
                  <a:pt x="209" y="67"/>
                </a:lnTo>
                <a:lnTo>
                  <a:pt x="200" y="64"/>
                </a:lnTo>
                <a:lnTo>
                  <a:pt x="191" y="62"/>
                </a:lnTo>
                <a:lnTo>
                  <a:pt x="181" y="60"/>
                </a:lnTo>
                <a:lnTo>
                  <a:pt x="170" y="60"/>
                </a:lnTo>
                <a:lnTo>
                  <a:pt x="159" y="60"/>
                </a:lnTo>
                <a:lnTo>
                  <a:pt x="149" y="62"/>
                </a:lnTo>
                <a:lnTo>
                  <a:pt x="140" y="64"/>
                </a:lnTo>
                <a:lnTo>
                  <a:pt x="131" y="67"/>
                </a:lnTo>
                <a:lnTo>
                  <a:pt x="122" y="71"/>
                </a:lnTo>
                <a:lnTo>
                  <a:pt x="114" y="76"/>
                </a:lnTo>
                <a:lnTo>
                  <a:pt x="106" y="82"/>
                </a:lnTo>
                <a:lnTo>
                  <a:pt x="100" y="90"/>
                </a:lnTo>
                <a:lnTo>
                  <a:pt x="93" y="98"/>
                </a:lnTo>
                <a:lnTo>
                  <a:pt x="88" y="107"/>
                </a:lnTo>
                <a:lnTo>
                  <a:pt x="84" y="116"/>
                </a:lnTo>
                <a:lnTo>
                  <a:pt x="80" y="127"/>
                </a:lnTo>
                <a:lnTo>
                  <a:pt x="77" y="140"/>
                </a:lnTo>
                <a:lnTo>
                  <a:pt x="74" y="152"/>
                </a:lnTo>
                <a:lnTo>
                  <a:pt x="73" y="165"/>
                </a:lnTo>
                <a:lnTo>
                  <a:pt x="72" y="1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4" name="Freeform 28"/>
          <p:cNvSpPr>
            <a:spLocks/>
          </p:cNvSpPr>
          <p:nvPr/>
        </p:nvSpPr>
        <p:spPr bwMode="auto">
          <a:xfrm>
            <a:off x="3646488" y="4826000"/>
            <a:ext cx="133350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106" y="0"/>
              </a:cxn>
              <a:cxn ang="0">
                <a:pos x="170" y="238"/>
              </a:cxn>
              <a:cxn ang="0">
                <a:pos x="232" y="0"/>
              </a:cxn>
              <a:cxn ang="0">
                <a:pos x="338" y="0"/>
              </a:cxn>
              <a:cxn ang="0">
                <a:pos x="338" y="349"/>
              </a:cxn>
              <a:cxn ang="0">
                <a:pos x="273" y="349"/>
              </a:cxn>
              <a:cxn ang="0">
                <a:pos x="273" y="74"/>
              </a:cxn>
              <a:cxn ang="0">
                <a:pos x="203" y="349"/>
              </a:cxn>
              <a:cxn ang="0">
                <a:pos x="135" y="349"/>
              </a:cxn>
              <a:cxn ang="0">
                <a:pos x="66" y="74"/>
              </a:cxn>
              <a:cxn ang="0">
                <a:pos x="66" y="349"/>
              </a:cxn>
              <a:cxn ang="0">
                <a:pos x="0" y="349"/>
              </a:cxn>
            </a:cxnLst>
            <a:rect l="0" t="0" r="r" b="b"/>
            <a:pathLst>
              <a:path w="338" h="349">
                <a:moveTo>
                  <a:pt x="0" y="349"/>
                </a:moveTo>
                <a:lnTo>
                  <a:pt x="0" y="0"/>
                </a:lnTo>
                <a:lnTo>
                  <a:pt x="106" y="0"/>
                </a:lnTo>
                <a:lnTo>
                  <a:pt x="170" y="238"/>
                </a:lnTo>
                <a:lnTo>
                  <a:pt x="232" y="0"/>
                </a:lnTo>
                <a:lnTo>
                  <a:pt x="338" y="0"/>
                </a:lnTo>
                <a:lnTo>
                  <a:pt x="338" y="349"/>
                </a:lnTo>
                <a:lnTo>
                  <a:pt x="273" y="349"/>
                </a:lnTo>
                <a:lnTo>
                  <a:pt x="273" y="74"/>
                </a:lnTo>
                <a:lnTo>
                  <a:pt x="203" y="349"/>
                </a:lnTo>
                <a:lnTo>
                  <a:pt x="135" y="349"/>
                </a:lnTo>
                <a:lnTo>
                  <a:pt x="66" y="74"/>
                </a:lnTo>
                <a:lnTo>
                  <a:pt x="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5" name="Freeform 29"/>
          <p:cNvSpPr>
            <a:spLocks/>
          </p:cNvSpPr>
          <p:nvPr/>
        </p:nvSpPr>
        <p:spPr bwMode="auto">
          <a:xfrm>
            <a:off x="3817938" y="4826000"/>
            <a:ext cx="134937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106" y="0"/>
              </a:cxn>
              <a:cxn ang="0">
                <a:pos x="169" y="238"/>
              </a:cxn>
              <a:cxn ang="0">
                <a:pos x="231" y="0"/>
              </a:cxn>
              <a:cxn ang="0">
                <a:pos x="337" y="0"/>
              </a:cxn>
              <a:cxn ang="0">
                <a:pos x="337" y="349"/>
              </a:cxn>
              <a:cxn ang="0">
                <a:pos x="272" y="349"/>
              </a:cxn>
              <a:cxn ang="0">
                <a:pos x="272" y="74"/>
              </a:cxn>
              <a:cxn ang="0">
                <a:pos x="203" y="349"/>
              </a:cxn>
              <a:cxn ang="0">
                <a:pos x="134" y="349"/>
              </a:cxn>
              <a:cxn ang="0">
                <a:pos x="66" y="74"/>
              </a:cxn>
              <a:cxn ang="0">
                <a:pos x="66" y="349"/>
              </a:cxn>
              <a:cxn ang="0">
                <a:pos x="0" y="349"/>
              </a:cxn>
            </a:cxnLst>
            <a:rect l="0" t="0" r="r" b="b"/>
            <a:pathLst>
              <a:path w="337" h="349">
                <a:moveTo>
                  <a:pt x="0" y="349"/>
                </a:moveTo>
                <a:lnTo>
                  <a:pt x="0" y="0"/>
                </a:lnTo>
                <a:lnTo>
                  <a:pt x="106" y="0"/>
                </a:lnTo>
                <a:lnTo>
                  <a:pt x="169" y="238"/>
                </a:lnTo>
                <a:lnTo>
                  <a:pt x="231" y="0"/>
                </a:lnTo>
                <a:lnTo>
                  <a:pt x="337" y="0"/>
                </a:lnTo>
                <a:lnTo>
                  <a:pt x="337" y="349"/>
                </a:lnTo>
                <a:lnTo>
                  <a:pt x="272" y="349"/>
                </a:lnTo>
                <a:lnTo>
                  <a:pt x="272" y="74"/>
                </a:lnTo>
                <a:lnTo>
                  <a:pt x="203" y="349"/>
                </a:lnTo>
                <a:lnTo>
                  <a:pt x="134" y="349"/>
                </a:lnTo>
                <a:lnTo>
                  <a:pt x="66" y="74"/>
                </a:lnTo>
                <a:lnTo>
                  <a:pt x="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6" name="Freeform 30"/>
          <p:cNvSpPr>
            <a:spLocks/>
          </p:cNvSpPr>
          <p:nvPr/>
        </p:nvSpPr>
        <p:spPr bwMode="auto">
          <a:xfrm>
            <a:off x="3976688" y="48260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0"/>
              </a:cxn>
              <a:cxn ang="0">
                <a:pos x="160" y="180"/>
              </a:cxn>
              <a:cxn ang="0">
                <a:pos x="229" y="0"/>
              </a:cxn>
              <a:cxn ang="0">
                <a:pos x="303" y="0"/>
              </a:cxn>
              <a:cxn ang="0">
                <a:pos x="185" y="265"/>
              </a:cxn>
              <a:cxn ang="0">
                <a:pos x="175" y="286"/>
              </a:cxn>
              <a:cxn ang="0">
                <a:pos x="166" y="303"/>
              </a:cxn>
              <a:cxn ang="0">
                <a:pos x="156" y="318"/>
              </a:cxn>
              <a:cxn ang="0">
                <a:pos x="145" y="330"/>
              </a:cxn>
              <a:cxn ang="0">
                <a:pos x="140" y="336"/>
              </a:cxn>
              <a:cxn ang="0">
                <a:pos x="135" y="341"/>
              </a:cxn>
              <a:cxn ang="0">
                <a:pos x="129" y="345"/>
              </a:cxn>
              <a:cxn ang="0">
                <a:pos x="123" y="348"/>
              </a:cxn>
              <a:cxn ang="0">
                <a:pos x="116" y="350"/>
              </a:cxn>
              <a:cxn ang="0">
                <a:pos x="109" y="352"/>
              </a:cxn>
              <a:cxn ang="0">
                <a:pos x="102" y="353"/>
              </a:cxn>
              <a:cxn ang="0">
                <a:pos x="94" y="353"/>
              </a:cxn>
              <a:cxn ang="0">
                <a:pos x="79" y="353"/>
              </a:cxn>
              <a:cxn ang="0">
                <a:pos x="66" y="352"/>
              </a:cxn>
              <a:cxn ang="0">
                <a:pos x="55" y="351"/>
              </a:cxn>
              <a:cxn ang="0">
                <a:pos x="46" y="349"/>
              </a:cxn>
              <a:cxn ang="0">
                <a:pos x="46" y="297"/>
              </a:cxn>
              <a:cxn ang="0">
                <a:pos x="60" y="298"/>
              </a:cxn>
              <a:cxn ang="0">
                <a:pos x="72" y="298"/>
              </a:cxn>
              <a:cxn ang="0">
                <a:pos x="83" y="297"/>
              </a:cxn>
              <a:cxn ang="0">
                <a:pos x="93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3" y="282"/>
              </a:cxn>
              <a:cxn ang="0">
                <a:pos x="118" y="274"/>
              </a:cxn>
              <a:cxn ang="0">
                <a:pos x="123" y="264"/>
              </a:cxn>
              <a:cxn ang="0">
                <a:pos x="128" y="250"/>
              </a:cxn>
              <a:cxn ang="0">
                <a:pos x="0" y="0"/>
              </a:cxn>
            </a:cxnLst>
            <a:rect l="0" t="0" r="r" b="b"/>
            <a:pathLst>
              <a:path w="303" h="353">
                <a:moveTo>
                  <a:pt x="0" y="0"/>
                </a:moveTo>
                <a:lnTo>
                  <a:pt x="78" y="0"/>
                </a:lnTo>
                <a:lnTo>
                  <a:pt x="160" y="180"/>
                </a:lnTo>
                <a:lnTo>
                  <a:pt x="229" y="0"/>
                </a:lnTo>
                <a:lnTo>
                  <a:pt x="303" y="0"/>
                </a:lnTo>
                <a:lnTo>
                  <a:pt x="185" y="265"/>
                </a:lnTo>
                <a:lnTo>
                  <a:pt x="175" y="286"/>
                </a:lnTo>
                <a:lnTo>
                  <a:pt x="166" y="303"/>
                </a:lnTo>
                <a:lnTo>
                  <a:pt x="156" y="318"/>
                </a:lnTo>
                <a:lnTo>
                  <a:pt x="145" y="330"/>
                </a:lnTo>
                <a:lnTo>
                  <a:pt x="140" y="336"/>
                </a:lnTo>
                <a:lnTo>
                  <a:pt x="135" y="341"/>
                </a:lnTo>
                <a:lnTo>
                  <a:pt x="129" y="345"/>
                </a:lnTo>
                <a:lnTo>
                  <a:pt x="123" y="348"/>
                </a:lnTo>
                <a:lnTo>
                  <a:pt x="116" y="350"/>
                </a:lnTo>
                <a:lnTo>
                  <a:pt x="109" y="352"/>
                </a:lnTo>
                <a:lnTo>
                  <a:pt x="102" y="353"/>
                </a:lnTo>
                <a:lnTo>
                  <a:pt x="94" y="353"/>
                </a:lnTo>
                <a:lnTo>
                  <a:pt x="79" y="353"/>
                </a:lnTo>
                <a:lnTo>
                  <a:pt x="66" y="352"/>
                </a:lnTo>
                <a:lnTo>
                  <a:pt x="55" y="351"/>
                </a:lnTo>
                <a:lnTo>
                  <a:pt x="46" y="349"/>
                </a:lnTo>
                <a:lnTo>
                  <a:pt x="46" y="297"/>
                </a:lnTo>
                <a:lnTo>
                  <a:pt x="60" y="298"/>
                </a:lnTo>
                <a:lnTo>
                  <a:pt x="72" y="298"/>
                </a:lnTo>
                <a:lnTo>
                  <a:pt x="83" y="297"/>
                </a:lnTo>
                <a:lnTo>
                  <a:pt x="93" y="296"/>
                </a:lnTo>
                <a:lnTo>
                  <a:pt x="102" y="293"/>
                </a:lnTo>
                <a:lnTo>
                  <a:pt x="108" y="289"/>
                </a:lnTo>
                <a:lnTo>
                  <a:pt x="113" y="282"/>
                </a:lnTo>
                <a:lnTo>
                  <a:pt x="118" y="274"/>
                </a:lnTo>
                <a:lnTo>
                  <a:pt x="123" y="264"/>
                </a:lnTo>
                <a:lnTo>
                  <a:pt x="128" y="25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7" name="Freeform 31"/>
          <p:cNvSpPr>
            <a:spLocks/>
          </p:cNvSpPr>
          <p:nvPr/>
        </p:nvSpPr>
        <p:spPr bwMode="auto">
          <a:xfrm>
            <a:off x="4111625" y="4826000"/>
            <a:ext cx="111125" cy="139700"/>
          </a:xfrm>
          <a:custGeom>
            <a:avLst/>
            <a:gdLst/>
            <a:ahLst/>
            <a:cxnLst>
              <a:cxn ang="0">
                <a:pos x="104" y="349"/>
              </a:cxn>
              <a:cxn ang="0">
                <a:pos x="104" y="59"/>
              </a:cxn>
              <a:cxn ang="0">
                <a:pos x="0" y="59"/>
              </a:cxn>
              <a:cxn ang="0">
                <a:pos x="0" y="0"/>
              </a:cxn>
              <a:cxn ang="0">
                <a:pos x="279" y="0"/>
              </a:cxn>
              <a:cxn ang="0">
                <a:pos x="279" y="59"/>
              </a:cxn>
              <a:cxn ang="0">
                <a:pos x="175" y="59"/>
              </a:cxn>
              <a:cxn ang="0">
                <a:pos x="175" y="349"/>
              </a:cxn>
              <a:cxn ang="0">
                <a:pos x="104" y="349"/>
              </a:cxn>
            </a:cxnLst>
            <a:rect l="0" t="0" r="r" b="b"/>
            <a:pathLst>
              <a:path w="279" h="349">
                <a:moveTo>
                  <a:pt x="104" y="349"/>
                </a:moveTo>
                <a:lnTo>
                  <a:pt x="104" y="59"/>
                </a:lnTo>
                <a:lnTo>
                  <a:pt x="0" y="59"/>
                </a:lnTo>
                <a:lnTo>
                  <a:pt x="0" y="0"/>
                </a:lnTo>
                <a:lnTo>
                  <a:pt x="279" y="0"/>
                </a:lnTo>
                <a:lnTo>
                  <a:pt x="279" y="59"/>
                </a:lnTo>
                <a:lnTo>
                  <a:pt x="175" y="59"/>
                </a:lnTo>
                <a:lnTo>
                  <a:pt x="175" y="349"/>
                </a:lnTo>
                <a:lnTo>
                  <a:pt x="104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8" name="Freeform 32"/>
          <p:cNvSpPr>
            <a:spLocks noEditPoints="1"/>
          </p:cNvSpPr>
          <p:nvPr/>
        </p:nvSpPr>
        <p:spPr bwMode="auto">
          <a:xfrm>
            <a:off x="4224338" y="4826000"/>
            <a:ext cx="139700" cy="139700"/>
          </a:xfrm>
          <a:custGeom>
            <a:avLst/>
            <a:gdLst/>
            <a:ahLst/>
            <a:cxnLst>
              <a:cxn ang="0">
                <a:pos x="351" y="349"/>
              </a:cxn>
              <a:cxn ang="0">
                <a:pos x="273" y="349"/>
              </a:cxn>
              <a:cxn ang="0">
                <a:pos x="243" y="269"/>
              </a:cxn>
              <a:cxn ang="0">
                <a:pos x="103" y="269"/>
              </a:cxn>
              <a:cxn ang="0">
                <a:pos x="74" y="349"/>
              </a:cxn>
              <a:cxn ang="0">
                <a:pos x="0" y="349"/>
              </a:cxn>
              <a:cxn ang="0">
                <a:pos x="136" y="0"/>
              </a:cxn>
              <a:cxn ang="0">
                <a:pos x="210" y="0"/>
              </a:cxn>
              <a:cxn ang="0">
                <a:pos x="351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0" y="211"/>
              </a:cxn>
            </a:cxnLst>
            <a:rect l="0" t="0" r="r" b="b"/>
            <a:pathLst>
              <a:path w="351" h="349">
                <a:moveTo>
                  <a:pt x="351" y="349"/>
                </a:moveTo>
                <a:lnTo>
                  <a:pt x="273" y="349"/>
                </a:lnTo>
                <a:lnTo>
                  <a:pt x="243" y="269"/>
                </a:lnTo>
                <a:lnTo>
                  <a:pt x="103" y="269"/>
                </a:lnTo>
                <a:lnTo>
                  <a:pt x="74" y="349"/>
                </a:lnTo>
                <a:lnTo>
                  <a:pt x="0" y="349"/>
                </a:lnTo>
                <a:lnTo>
                  <a:pt x="136" y="0"/>
                </a:lnTo>
                <a:lnTo>
                  <a:pt x="210" y="0"/>
                </a:lnTo>
                <a:lnTo>
                  <a:pt x="351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5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9" name="Freeform 33"/>
          <p:cNvSpPr>
            <a:spLocks/>
          </p:cNvSpPr>
          <p:nvPr/>
        </p:nvSpPr>
        <p:spPr bwMode="auto">
          <a:xfrm>
            <a:off x="4391025" y="4826000"/>
            <a:ext cx="120650" cy="169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0"/>
              </a:cxn>
              <a:cxn ang="0">
                <a:pos x="70" y="290"/>
              </a:cxn>
              <a:cxn ang="0">
                <a:pos x="207" y="290"/>
              </a:cxn>
              <a:cxn ang="0">
                <a:pos x="207" y="0"/>
              </a:cxn>
              <a:cxn ang="0">
                <a:pos x="278" y="0"/>
              </a:cxn>
              <a:cxn ang="0">
                <a:pos x="278" y="290"/>
              </a:cxn>
              <a:cxn ang="0">
                <a:pos x="307" y="290"/>
              </a:cxn>
              <a:cxn ang="0">
                <a:pos x="307" y="425"/>
              </a:cxn>
              <a:cxn ang="0">
                <a:pos x="249" y="425"/>
              </a:cxn>
              <a:cxn ang="0">
                <a:pos x="249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307" h="425">
                <a:moveTo>
                  <a:pt x="0" y="0"/>
                </a:moveTo>
                <a:lnTo>
                  <a:pt x="70" y="0"/>
                </a:lnTo>
                <a:lnTo>
                  <a:pt x="70" y="290"/>
                </a:lnTo>
                <a:lnTo>
                  <a:pt x="207" y="290"/>
                </a:lnTo>
                <a:lnTo>
                  <a:pt x="207" y="0"/>
                </a:lnTo>
                <a:lnTo>
                  <a:pt x="278" y="0"/>
                </a:lnTo>
                <a:lnTo>
                  <a:pt x="278" y="290"/>
                </a:lnTo>
                <a:lnTo>
                  <a:pt x="307" y="290"/>
                </a:lnTo>
                <a:lnTo>
                  <a:pt x="307" y="425"/>
                </a:lnTo>
                <a:lnTo>
                  <a:pt x="249" y="425"/>
                </a:lnTo>
                <a:lnTo>
                  <a:pt x="249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0" name="Freeform 34"/>
          <p:cNvSpPr>
            <a:spLocks/>
          </p:cNvSpPr>
          <p:nvPr/>
        </p:nvSpPr>
        <p:spPr bwMode="auto">
          <a:xfrm>
            <a:off x="4541838" y="482600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3"/>
              </a:cxn>
              <a:cxn ang="0">
                <a:pos x="208" y="0"/>
              </a:cxn>
              <a:cxn ang="0">
                <a:pos x="277" y="0"/>
              </a:cxn>
              <a:cxn ang="0">
                <a:pos x="277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7" h="349">
                <a:moveTo>
                  <a:pt x="0" y="0"/>
                </a:moveTo>
                <a:lnTo>
                  <a:pt x="66" y="0"/>
                </a:lnTo>
                <a:lnTo>
                  <a:pt x="66" y="233"/>
                </a:lnTo>
                <a:lnTo>
                  <a:pt x="208" y="0"/>
                </a:lnTo>
                <a:lnTo>
                  <a:pt x="277" y="0"/>
                </a:lnTo>
                <a:lnTo>
                  <a:pt x="277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1" name="Freeform 35"/>
          <p:cNvSpPr>
            <a:spLocks noEditPoints="1"/>
          </p:cNvSpPr>
          <p:nvPr/>
        </p:nvSpPr>
        <p:spPr bwMode="auto">
          <a:xfrm>
            <a:off x="4678363" y="4826000"/>
            <a:ext cx="125412" cy="139700"/>
          </a:xfrm>
          <a:custGeom>
            <a:avLst/>
            <a:gdLst/>
            <a:ahLst/>
            <a:cxnLst>
              <a:cxn ang="0">
                <a:pos x="244" y="203"/>
              </a:cxn>
              <a:cxn ang="0">
                <a:pos x="214" y="204"/>
              </a:cxn>
              <a:cxn ang="0">
                <a:pos x="195" y="207"/>
              </a:cxn>
              <a:cxn ang="0">
                <a:pos x="186" y="211"/>
              </a:cxn>
              <a:cxn ang="0">
                <a:pos x="174" y="220"/>
              </a:cxn>
              <a:cxn ang="0">
                <a:pos x="151" y="251"/>
              </a:cxn>
              <a:cxn ang="0">
                <a:pos x="85" y="349"/>
              </a:cxn>
              <a:cxn ang="0">
                <a:pos x="43" y="280"/>
              </a:cxn>
              <a:cxn ang="0">
                <a:pos x="66" y="246"/>
              </a:cxn>
              <a:cxn ang="0">
                <a:pos x="83" y="223"/>
              </a:cxn>
              <a:cxn ang="0">
                <a:pos x="100" y="208"/>
              </a:cxn>
              <a:cxn ang="0">
                <a:pos x="121" y="195"/>
              </a:cxn>
              <a:cxn ang="0">
                <a:pos x="98" y="190"/>
              </a:cxn>
              <a:cxn ang="0">
                <a:pos x="79" y="183"/>
              </a:cxn>
              <a:cxn ang="0">
                <a:pos x="63" y="172"/>
              </a:cxn>
              <a:cxn ang="0">
                <a:pos x="50" y="161"/>
              </a:cxn>
              <a:cxn ang="0">
                <a:pos x="41" y="147"/>
              </a:cxn>
              <a:cxn ang="0">
                <a:pos x="34" y="132"/>
              </a:cxn>
              <a:cxn ang="0">
                <a:pos x="30" y="115"/>
              </a:cxn>
              <a:cxn ang="0">
                <a:pos x="29" y="98"/>
              </a:cxn>
              <a:cxn ang="0">
                <a:pos x="30" y="83"/>
              </a:cxn>
              <a:cxn ang="0">
                <a:pos x="32" y="67"/>
              </a:cxn>
              <a:cxn ang="0">
                <a:pos x="37" y="54"/>
              </a:cxn>
              <a:cxn ang="0">
                <a:pos x="44" y="41"/>
              </a:cxn>
              <a:cxn ang="0">
                <a:pos x="53" y="30"/>
              </a:cxn>
              <a:cxn ang="0">
                <a:pos x="64" y="20"/>
              </a:cxn>
              <a:cxn ang="0">
                <a:pos x="75" y="13"/>
              </a:cxn>
              <a:cxn ang="0">
                <a:pos x="87" y="8"/>
              </a:cxn>
              <a:cxn ang="0">
                <a:pos x="120" y="2"/>
              </a:cxn>
              <a:cxn ang="0">
                <a:pos x="166" y="0"/>
              </a:cxn>
              <a:cxn ang="0">
                <a:pos x="315" y="349"/>
              </a:cxn>
              <a:cxn ang="0">
                <a:pos x="244" y="59"/>
              </a:cxn>
              <a:cxn ang="0">
                <a:pos x="170" y="59"/>
              </a:cxn>
              <a:cxn ang="0">
                <a:pos x="142" y="60"/>
              </a:cxn>
              <a:cxn ang="0">
                <a:pos x="127" y="62"/>
              </a:cxn>
              <a:cxn ang="0">
                <a:pos x="116" y="68"/>
              </a:cxn>
              <a:cxn ang="0">
                <a:pos x="106" y="80"/>
              </a:cxn>
              <a:cxn ang="0">
                <a:pos x="101" y="94"/>
              </a:cxn>
              <a:cxn ang="0">
                <a:pos x="101" y="111"/>
              </a:cxn>
              <a:cxn ang="0">
                <a:pos x="106" y="125"/>
              </a:cxn>
              <a:cxn ang="0">
                <a:pos x="116" y="137"/>
              </a:cxn>
              <a:cxn ang="0">
                <a:pos x="127" y="143"/>
              </a:cxn>
              <a:cxn ang="0">
                <a:pos x="143" y="146"/>
              </a:cxn>
              <a:cxn ang="0">
                <a:pos x="172" y="147"/>
              </a:cxn>
              <a:cxn ang="0">
                <a:pos x="244" y="147"/>
              </a:cxn>
            </a:cxnLst>
            <a:rect l="0" t="0" r="r" b="b"/>
            <a:pathLst>
              <a:path w="315" h="349">
                <a:moveTo>
                  <a:pt x="244" y="349"/>
                </a:moveTo>
                <a:lnTo>
                  <a:pt x="244" y="203"/>
                </a:lnTo>
                <a:lnTo>
                  <a:pt x="230" y="203"/>
                </a:lnTo>
                <a:lnTo>
                  <a:pt x="214" y="204"/>
                </a:lnTo>
                <a:lnTo>
                  <a:pt x="201" y="206"/>
                </a:lnTo>
                <a:lnTo>
                  <a:pt x="195" y="207"/>
                </a:lnTo>
                <a:lnTo>
                  <a:pt x="190" y="209"/>
                </a:lnTo>
                <a:lnTo>
                  <a:pt x="186" y="211"/>
                </a:lnTo>
                <a:lnTo>
                  <a:pt x="182" y="213"/>
                </a:lnTo>
                <a:lnTo>
                  <a:pt x="174" y="220"/>
                </a:lnTo>
                <a:lnTo>
                  <a:pt x="164" y="233"/>
                </a:lnTo>
                <a:lnTo>
                  <a:pt x="151" y="251"/>
                </a:lnTo>
                <a:lnTo>
                  <a:pt x="136" y="272"/>
                </a:lnTo>
                <a:lnTo>
                  <a:pt x="85" y="349"/>
                </a:lnTo>
                <a:lnTo>
                  <a:pt x="0" y="349"/>
                </a:lnTo>
                <a:lnTo>
                  <a:pt x="43" y="280"/>
                </a:lnTo>
                <a:lnTo>
                  <a:pt x="54" y="262"/>
                </a:lnTo>
                <a:lnTo>
                  <a:pt x="66" y="246"/>
                </a:lnTo>
                <a:lnTo>
                  <a:pt x="75" y="234"/>
                </a:lnTo>
                <a:lnTo>
                  <a:pt x="83" y="223"/>
                </a:lnTo>
                <a:lnTo>
                  <a:pt x="91" y="216"/>
                </a:lnTo>
                <a:lnTo>
                  <a:pt x="100" y="208"/>
                </a:lnTo>
                <a:lnTo>
                  <a:pt x="109" y="201"/>
                </a:lnTo>
                <a:lnTo>
                  <a:pt x="121" y="195"/>
                </a:lnTo>
                <a:lnTo>
                  <a:pt x="108" y="193"/>
                </a:lnTo>
                <a:lnTo>
                  <a:pt x="98" y="190"/>
                </a:lnTo>
                <a:lnTo>
                  <a:pt x="88" y="187"/>
                </a:lnTo>
                <a:lnTo>
                  <a:pt x="79" y="183"/>
                </a:lnTo>
                <a:lnTo>
                  <a:pt x="71" y="177"/>
                </a:lnTo>
                <a:lnTo>
                  <a:pt x="63" y="172"/>
                </a:lnTo>
                <a:lnTo>
                  <a:pt x="56" y="167"/>
                </a:lnTo>
                <a:lnTo>
                  <a:pt x="50" y="161"/>
                </a:lnTo>
                <a:lnTo>
                  <a:pt x="45" y="154"/>
                </a:lnTo>
                <a:lnTo>
                  <a:pt x="41" y="147"/>
                </a:lnTo>
                <a:lnTo>
                  <a:pt x="37" y="140"/>
                </a:lnTo>
                <a:lnTo>
                  <a:pt x="34" y="132"/>
                </a:lnTo>
                <a:lnTo>
                  <a:pt x="32" y="123"/>
                </a:lnTo>
                <a:lnTo>
                  <a:pt x="30" y="115"/>
                </a:lnTo>
                <a:lnTo>
                  <a:pt x="29" y="107"/>
                </a:lnTo>
                <a:lnTo>
                  <a:pt x="29" y="98"/>
                </a:lnTo>
                <a:lnTo>
                  <a:pt x="29" y="90"/>
                </a:lnTo>
                <a:lnTo>
                  <a:pt x="30" y="83"/>
                </a:lnTo>
                <a:lnTo>
                  <a:pt x="31" y="74"/>
                </a:lnTo>
                <a:lnTo>
                  <a:pt x="32" y="67"/>
                </a:lnTo>
                <a:lnTo>
                  <a:pt x="35" y="61"/>
                </a:lnTo>
                <a:lnTo>
                  <a:pt x="37" y="54"/>
                </a:lnTo>
                <a:lnTo>
                  <a:pt x="41" y="48"/>
                </a:lnTo>
                <a:lnTo>
                  <a:pt x="44" y="41"/>
                </a:lnTo>
                <a:lnTo>
                  <a:pt x="48" y="36"/>
                </a:lnTo>
                <a:lnTo>
                  <a:pt x="53" y="30"/>
                </a:lnTo>
                <a:lnTo>
                  <a:pt x="58" y="25"/>
                </a:lnTo>
                <a:lnTo>
                  <a:pt x="64" y="20"/>
                </a:lnTo>
                <a:lnTo>
                  <a:pt x="69" y="16"/>
                </a:lnTo>
                <a:lnTo>
                  <a:pt x="75" y="13"/>
                </a:lnTo>
                <a:lnTo>
                  <a:pt x="81" y="10"/>
                </a:lnTo>
                <a:lnTo>
                  <a:pt x="87" y="8"/>
                </a:lnTo>
                <a:lnTo>
                  <a:pt x="101" y="4"/>
                </a:lnTo>
                <a:lnTo>
                  <a:pt x="120" y="2"/>
                </a:lnTo>
                <a:lnTo>
                  <a:pt x="141" y="0"/>
                </a:lnTo>
                <a:lnTo>
                  <a:pt x="166" y="0"/>
                </a:lnTo>
                <a:lnTo>
                  <a:pt x="315" y="0"/>
                </a:lnTo>
                <a:lnTo>
                  <a:pt x="315" y="349"/>
                </a:lnTo>
                <a:lnTo>
                  <a:pt x="244" y="349"/>
                </a:lnTo>
                <a:close/>
                <a:moveTo>
                  <a:pt x="244" y="59"/>
                </a:moveTo>
                <a:lnTo>
                  <a:pt x="189" y="59"/>
                </a:lnTo>
                <a:lnTo>
                  <a:pt x="170" y="59"/>
                </a:lnTo>
                <a:lnTo>
                  <a:pt x="153" y="59"/>
                </a:lnTo>
                <a:lnTo>
                  <a:pt x="142" y="60"/>
                </a:lnTo>
                <a:lnTo>
                  <a:pt x="134" y="61"/>
                </a:lnTo>
                <a:lnTo>
                  <a:pt x="127" y="62"/>
                </a:lnTo>
                <a:lnTo>
                  <a:pt x="121" y="65"/>
                </a:lnTo>
                <a:lnTo>
                  <a:pt x="116" y="68"/>
                </a:lnTo>
                <a:lnTo>
                  <a:pt x="111" y="73"/>
                </a:lnTo>
                <a:lnTo>
                  <a:pt x="106" y="80"/>
                </a:lnTo>
                <a:lnTo>
                  <a:pt x="103" y="86"/>
                </a:lnTo>
                <a:lnTo>
                  <a:pt x="101" y="94"/>
                </a:lnTo>
                <a:lnTo>
                  <a:pt x="101" y="102"/>
                </a:lnTo>
                <a:lnTo>
                  <a:pt x="101" y="111"/>
                </a:lnTo>
                <a:lnTo>
                  <a:pt x="103" y="118"/>
                </a:lnTo>
                <a:lnTo>
                  <a:pt x="106" y="125"/>
                </a:lnTo>
                <a:lnTo>
                  <a:pt x="111" y="132"/>
                </a:lnTo>
                <a:lnTo>
                  <a:pt x="116" y="137"/>
                </a:lnTo>
                <a:lnTo>
                  <a:pt x="121" y="140"/>
                </a:lnTo>
                <a:lnTo>
                  <a:pt x="127" y="143"/>
                </a:lnTo>
                <a:lnTo>
                  <a:pt x="134" y="145"/>
                </a:lnTo>
                <a:lnTo>
                  <a:pt x="143" y="146"/>
                </a:lnTo>
                <a:lnTo>
                  <a:pt x="155" y="147"/>
                </a:lnTo>
                <a:lnTo>
                  <a:pt x="172" y="147"/>
                </a:lnTo>
                <a:lnTo>
                  <a:pt x="191" y="147"/>
                </a:lnTo>
                <a:lnTo>
                  <a:pt x="244" y="147"/>
                </a:lnTo>
                <a:lnTo>
                  <a:pt x="244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2" name="Freeform 36"/>
          <p:cNvSpPr>
            <a:spLocks noEditPoints="1"/>
          </p:cNvSpPr>
          <p:nvPr/>
        </p:nvSpPr>
        <p:spPr bwMode="auto">
          <a:xfrm>
            <a:off x="3308350" y="6402388"/>
            <a:ext cx="133350" cy="168275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307" y="0"/>
              </a:cxn>
              <a:cxn ang="0">
                <a:pos x="307" y="289"/>
              </a:cxn>
              <a:cxn ang="0">
                <a:pos x="337" y="289"/>
              </a:cxn>
              <a:cxn ang="0">
                <a:pos x="337" y="424"/>
              </a:cxn>
              <a:cxn ang="0">
                <a:pos x="279" y="424"/>
              </a:cxn>
              <a:cxn ang="0">
                <a:pos x="279" y="349"/>
              </a:cxn>
              <a:cxn ang="0">
                <a:pos x="59" y="349"/>
              </a:cxn>
              <a:cxn ang="0">
                <a:pos x="59" y="424"/>
              </a:cxn>
              <a:cxn ang="0">
                <a:pos x="0" y="424"/>
              </a:cxn>
              <a:cxn ang="0">
                <a:pos x="0" y="289"/>
              </a:cxn>
              <a:cxn ang="0">
                <a:pos x="29" y="289"/>
              </a:cxn>
              <a:cxn ang="0">
                <a:pos x="34" y="278"/>
              </a:cxn>
              <a:cxn ang="0">
                <a:pos x="39" y="267"/>
              </a:cxn>
              <a:cxn ang="0">
                <a:pos x="43" y="254"/>
              </a:cxn>
              <a:cxn ang="0">
                <a:pos x="47" y="242"/>
              </a:cxn>
              <a:cxn ang="0">
                <a:pos x="51" y="228"/>
              </a:cxn>
              <a:cxn ang="0">
                <a:pos x="54" y="215"/>
              </a:cxn>
              <a:cxn ang="0">
                <a:pos x="56" y="201"/>
              </a:cxn>
              <a:cxn ang="0">
                <a:pos x="58" y="185"/>
              </a:cxn>
              <a:cxn ang="0">
                <a:pos x="61" y="155"/>
              </a:cxn>
              <a:cxn ang="0">
                <a:pos x="63" y="119"/>
              </a:cxn>
              <a:cxn ang="0">
                <a:pos x="65" y="79"/>
              </a:cxn>
              <a:cxn ang="0">
                <a:pos x="65" y="37"/>
              </a:cxn>
              <a:cxn ang="0">
                <a:pos x="65" y="0"/>
              </a:cxn>
              <a:cxn ang="0">
                <a:pos x="132" y="58"/>
              </a:cxn>
              <a:cxn ang="0">
                <a:pos x="132" y="97"/>
              </a:cxn>
              <a:cxn ang="0">
                <a:pos x="130" y="132"/>
              </a:cxn>
              <a:cxn ang="0">
                <a:pos x="128" y="165"/>
              </a:cxn>
              <a:cxn ang="0">
                <a:pos x="125" y="196"/>
              </a:cxn>
              <a:cxn ang="0">
                <a:pos x="121" y="223"/>
              </a:cxn>
              <a:cxn ang="0">
                <a:pos x="116" y="248"/>
              </a:cxn>
              <a:cxn ang="0">
                <a:pos x="110" y="270"/>
              </a:cxn>
              <a:cxn ang="0">
                <a:pos x="104" y="289"/>
              </a:cxn>
              <a:cxn ang="0">
                <a:pos x="236" y="289"/>
              </a:cxn>
              <a:cxn ang="0">
                <a:pos x="236" y="58"/>
              </a:cxn>
              <a:cxn ang="0">
                <a:pos x="132" y="58"/>
              </a:cxn>
            </a:cxnLst>
            <a:rect l="0" t="0" r="r" b="b"/>
            <a:pathLst>
              <a:path w="337" h="424">
                <a:moveTo>
                  <a:pt x="65" y="0"/>
                </a:moveTo>
                <a:lnTo>
                  <a:pt x="307" y="0"/>
                </a:lnTo>
                <a:lnTo>
                  <a:pt x="307" y="289"/>
                </a:lnTo>
                <a:lnTo>
                  <a:pt x="337" y="289"/>
                </a:lnTo>
                <a:lnTo>
                  <a:pt x="337" y="424"/>
                </a:lnTo>
                <a:lnTo>
                  <a:pt x="279" y="424"/>
                </a:lnTo>
                <a:lnTo>
                  <a:pt x="279" y="349"/>
                </a:lnTo>
                <a:lnTo>
                  <a:pt x="59" y="349"/>
                </a:lnTo>
                <a:lnTo>
                  <a:pt x="59" y="424"/>
                </a:lnTo>
                <a:lnTo>
                  <a:pt x="0" y="424"/>
                </a:lnTo>
                <a:lnTo>
                  <a:pt x="0" y="289"/>
                </a:lnTo>
                <a:lnTo>
                  <a:pt x="29" y="289"/>
                </a:lnTo>
                <a:lnTo>
                  <a:pt x="34" y="278"/>
                </a:lnTo>
                <a:lnTo>
                  <a:pt x="39" y="267"/>
                </a:lnTo>
                <a:lnTo>
                  <a:pt x="43" y="254"/>
                </a:lnTo>
                <a:lnTo>
                  <a:pt x="47" y="242"/>
                </a:lnTo>
                <a:lnTo>
                  <a:pt x="51" y="228"/>
                </a:lnTo>
                <a:lnTo>
                  <a:pt x="54" y="215"/>
                </a:lnTo>
                <a:lnTo>
                  <a:pt x="56" y="201"/>
                </a:lnTo>
                <a:lnTo>
                  <a:pt x="58" y="185"/>
                </a:lnTo>
                <a:lnTo>
                  <a:pt x="61" y="155"/>
                </a:lnTo>
                <a:lnTo>
                  <a:pt x="63" y="119"/>
                </a:lnTo>
                <a:lnTo>
                  <a:pt x="65" y="79"/>
                </a:lnTo>
                <a:lnTo>
                  <a:pt x="65" y="37"/>
                </a:lnTo>
                <a:lnTo>
                  <a:pt x="65" y="0"/>
                </a:lnTo>
                <a:close/>
                <a:moveTo>
                  <a:pt x="132" y="58"/>
                </a:moveTo>
                <a:lnTo>
                  <a:pt x="132" y="97"/>
                </a:lnTo>
                <a:lnTo>
                  <a:pt x="130" y="132"/>
                </a:lnTo>
                <a:lnTo>
                  <a:pt x="128" y="165"/>
                </a:lnTo>
                <a:lnTo>
                  <a:pt x="125" y="196"/>
                </a:lnTo>
                <a:lnTo>
                  <a:pt x="121" y="223"/>
                </a:lnTo>
                <a:lnTo>
                  <a:pt x="116" y="248"/>
                </a:lnTo>
                <a:lnTo>
                  <a:pt x="110" y="270"/>
                </a:lnTo>
                <a:lnTo>
                  <a:pt x="104" y="289"/>
                </a:lnTo>
                <a:lnTo>
                  <a:pt x="236" y="289"/>
                </a:lnTo>
                <a:lnTo>
                  <a:pt x="236" y="58"/>
                </a:lnTo>
                <a:lnTo>
                  <a:pt x="132" y="5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3" name="Freeform 37"/>
          <p:cNvSpPr>
            <a:spLocks noEditPoints="1"/>
          </p:cNvSpPr>
          <p:nvPr/>
        </p:nvSpPr>
        <p:spPr bwMode="auto">
          <a:xfrm>
            <a:off x="3465513" y="6399213"/>
            <a:ext cx="134937" cy="144462"/>
          </a:xfrm>
          <a:custGeom>
            <a:avLst/>
            <a:gdLst/>
            <a:ahLst/>
            <a:cxnLst>
              <a:cxn ang="0">
                <a:pos x="1" y="157"/>
              </a:cxn>
              <a:cxn ang="0">
                <a:pos x="6" y="122"/>
              </a:cxn>
              <a:cxn ang="0">
                <a:pos x="17" y="92"/>
              </a:cxn>
              <a:cxn ang="0">
                <a:pos x="39" y="56"/>
              </a:cxn>
              <a:cxn ang="0">
                <a:pos x="71" y="26"/>
              </a:cxn>
              <a:cxn ang="0">
                <a:pos x="112" y="7"/>
              </a:cxn>
              <a:cxn ang="0">
                <a:pos x="170" y="0"/>
              </a:cxn>
              <a:cxn ang="0">
                <a:pos x="223" y="6"/>
              </a:cxn>
              <a:cxn ang="0">
                <a:pos x="268" y="26"/>
              </a:cxn>
              <a:cxn ang="0">
                <a:pos x="304" y="60"/>
              </a:cxn>
              <a:cxn ang="0">
                <a:pos x="328" y="105"/>
              </a:cxn>
              <a:cxn ang="0">
                <a:pos x="339" y="160"/>
              </a:cxn>
              <a:cxn ang="0">
                <a:pos x="337" y="220"/>
              </a:cxn>
              <a:cxn ang="0">
                <a:pos x="322" y="272"/>
              </a:cxn>
              <a:cxn ang="0">
                <a:pos x="293" y="313"/>
              </a:cxn>
              <a:cxn ang="0">
                <a:pos x="254" y="341"/>
              </a:cxn>
              <a:cxn ang="0">
                <a:pos x="206" y="358"/>
              </a:cxn>
              <a:cxn ang="0">
                <a:pos x="151" y="360"/>
              </a:cxn>
              <a:cxn ang="0">
                <a:pos x="100" y="349"/>
              </a:cxn>
              <a:cxn ang="0">
                <a:pos x="58" y="324"/>
              </a:cxn>
              <a:cxn ang="0">
                <a:pos x="26" y="287"/>
              </a:cxn>
              <a:cxn ang="0">
                <a:pos x="6" y="239"/>
              </a:cxn>
              <a:cxn ang="0">
                <a:pos x="0" y="182"/>
              </a:cxn>
              <a:cxn ang="0">
                <a:pos x="75" y="208"/>
              </a:cxn>
              <a:cxn ang="0">
                <a:pos x="84" y="242"/>
              </a:cxn>
              <a:cxn ang="0">
                <a:pos x="100" y="270"/>
              </a:cxn>
              <a:cxn ang="0">
                <a:pos x="123" y="288"/>
              </a:cxn>
              <a:cxn ang="0">
                <a:pos x="150" y="299"/>
              </a:cxn>
              <a:cxn ang="0">
                <a:pos x="181" y="300"/>
              </a:cxn>
              <a:cxn ang="0">
                <a:pos x="208" y="292"/>
              </a:cxn>
              <a:cxn ang="0">
                <a:pos x="232" y="277"/>
              </a:cxn>
              <a:cxn ang="0">
                <a:pos x="251" y="253"/>
              </a:cxn>
              <a:cxn ang="0">
                <a:pos x="262" y="220"/>
              </a:cxn>
              <a:cxn ang="0">
                <a:pos x="267" y="179"/>
              </a:cxn>
              <a:cxn ang="0">
                <a:pos x="262" y="138"/>
              </a:cxn>
              <a:cxn ang="0">
                <a:pos x="251" y="106"/>
              </a:cxn>
              <a:cxn ang="0">
                <a:pos x="233" y="82"/>
              </a:cxn>
              <a:cxn ang="0">
                <a:pos x="209" y="67"/>
              </a:cxn>
              <a:cxn ang="0">
                <a:pos x="181" y="60"/>
              </a:cxn>
              <a:cxn ang="0">
                <a:pos x="149" y="62"/>
              </a:cxn>
              <a:cxn ang="0">
                <a:pos x="122" y="71"/>
              </a:cxn>
              <a:cxn ang="0">
                <a:pos x="99" y="89"/>
              </a:cxn>
              <a:cxn ang="0">
                <a:pos x="84" y="116"/>
              </a:cxn>
              <a:cxn ang="0">
                <a:pos x="75" y="152"/>
              </a:cxn>
            </a:cxnLst>
            <a:rect l="0" t="0" r="r" b="b"/>
            <a:pathLst>
              <a:path w="339" h="361">
                <a:moveTo>
                  <a:pt x="0" y="182"/>
                </a:moveTo>
                <a:lnTo>
                  <a:pt x="0" y="169"/>
                </a:lnTo>
                <a:lnTo>
                  <a:pt x="1" y="157"/>
                </a:lnTo>
                <a:lnTo>
                  <a:pt x="2" y="145"/>
                </a:lnTo>
                <a:lnTo>
                  <a:pt x="4" y="133"/>
                </a:lnTo>
                <a:lnTo>
                  <a:pt x="6" y="122"/>
                </a:lnTo>
                <a:lnTo>
                  <a:pt x="10" y="112"/>
                </a:lnTo>
                <a:lnTo>
                  <a:pt x="13" y="102"/>
                </a:lnTo>
                <a:lnTo>
                  <a:pt x="17" y="92"/>
                </a:lnTo>
                <a:lnTo>
                  <a:pt x="23" y="79"/>
                </a:lnTo>
                <a:lnTo>
                  <a:pt x="31" y="67"/>
                </a:lnTo>
                <a:lnTo>
                  <a:pt x="39" y="56"/>
                </a:lnTo>
                <a:lnTo>
                  <a:pt x="49" y="45"/>
                </a:lnTo>
                <a:lnTo>
                  <a:pt x="59" y="34"/>
                </a:lnTo>
                <a:lnTo>
                  <a:pt x="71" y="26"/>
                </a:lnTo>
                <a:lnTo>
                  <a:pt x="82" y="19"/>
                </a:lnTo>
                <a:lnTo>
                  <a:pt x="94" y="13"/>
                </a:lnTo>
                <a:lnTo>
                  <a:pt x="112" y="7"/>
                </a:lnTo>
                <a:lnTo>
                  <a:pt x="129" y="3"/>
                </a:lnTo>
                <a:lnTo>
                  <a:pt x="148" y="1"/>
                </a:lnTo>
                <a:lnTo>
                  <a:pt x="170" y="0"/>
                </a:lnTo>
                <a:lnTo>
                  <a:pt x="188" y="1"/>
                </a:lnTo>
                <a:lnTo>
                  <a:pt x="206" y="3"/>
                </a:lnTo>
                <a:lnTo>
                  <a:pt x="223" y="6"/>
                </a:lnTo>
                <a:lnTo>
                  <a:pt x="239" y="12"/>
                </a:lnTo>
                <a:lnTo>
                  <a:pt x="254" y="18"/>
                </a:lnTo>
                <a:lnTo>
                  <a:pt x="268" y="26"/>
                </a:lnTo>
                <a:lnTo>
                  <a:pt x="281" y="36"/>
                </a:lnTo>
                <a:lnTo>
                  <a:pt x="293" y="48"/>
                </a:lnTo>
                <a:lnTo>
                  <a:pt x="304" y="60"/>
                </a:lnTo>
                <a:lnTo>
                  <a:pt x="313" y="73"/>
                </a:lnTo>
                <a:lnTo>
                  <a:pt x="322" y="88"/>
                </a:lnTo>
                <a:lnTo>
                  <a:pt x="328" y="105"/>
                </a:lnTo>
                <a:lnTo>
                  <a:pt x="333" y="122"/>
                </a:lnTo>
                <a:lnTo>
                  <a:pt x="337" y="140"/>
                </a:lnTo>
                <a:lnTo>
                  <a:pt x="339" y="160"/>
                </a:lnTo>
                <a:lnTo>
                  <a:pt x="339" y="180"/>
                </a:lnTo>
                <a:lnTo>
                  <a:pt x="339" y="201"/>
                </a:lnTo>
                <a:lnTo>
                  <a:pt x="337" y="220"/>
                </a:lnTo>
                <a:lnTo>
                  <a:pt x="333" y="238"/>
                </a:lnTo>
                <a:lnTo>
                  <a:pt x="328" y="256"/>
                </a:lnTo>
                <a:lnTo>
                  <a:pt x="322" y="272"/>
                </a:lnTo>
                <a:lnTo>
                  <a:pt x="313" y="286"/>
                </a:lnTo>
                <a:lnTo>
                  <a:pt x="304" y="301"/>
                </a:lnTo>
                <a:lnTo>
                  <a:pt x="293" y="313"/>
                </a:lnTo>
                <a:lnTo>
                  <a:pt x="281" y="324"/>
                </a:lnTo>
                <a:lnTo>
                  <a:pt x="269" y="333"/>
                </a:lnTo>
                <a:lnTo>
                  <a:pt x="254" y="341"/>
                </a:lnTo>
                <a:lnTo>
                  <a:pt x="240" y="349"/>
                </a:lnTo>
                <a:lnTo>
                  <a:pt x="224" y="354"/>
                </a:lnTo>
                <a:lnTo>
                  <a:pt x="206" y="358"/>
                </a:lnTo>
                <a:lnTo>
                  <a:pt x="189" y="360"/>
                </a:lnTo>
                <a:lnTo>
                  <a:pt x="171" y="361"/>
                </a:lnTo>
                <a:lnTo>
                  <a:pt x="151" y="360"/>
                </a:lnTo>
                <a:lnTo>
                  <a:pt x="133" y="358"/>
                </a:lnTo>
                <a:lnTo>
                  <a:pt x="117" y="354"/>
                </a:lnTo>
                <a:lnTo>
                  <a:pt x="100" y="349"/>
                </a:lnTo>
                <a:lnTo>
                  <a:pt x="85" y="341"/>
                </a:lnTo>
                <a:lnTo>
                  <a:pt x="72" y="333"/>
                </a:lnTo>
                <a:lnTo>
                  <a:pt x="58" y="324"/>
                </a:lnTo>
                <a:lnTo>
                  <a:pt x="46" y="313"/>
                </a:lnTo>
                <a:lnTo>
                  <a:pt x="36" y="301"/>
                </a:lnTo>
                <a:lnTo>
                  <a:pt x="26" y="287"/>
                </a:lnTo>
                <a:lnTo>
                  <a:pt x="19" y="272"/>
                </a:lnTo>
                <a:lnTo>
                  <a:pt x="12" y="257"/>
                </a:lnTo>
                <a:lnTo>
                  <a:pt x="6" y="239"/>
                </a:lnTo>
                <a:lnTo>
                  <a:pt x="3" y="221"/>
                </a:lnTo>
                <a:lnTo>
                  <a:pt x="1" y="203"/>
                </a:lnTo>
                <a:lnTo>
                  <a:pt x="0" y="182"/>
                </a:lnTo>
                <a:close/>
                <a:moveTo>
                  <a:pt x="73" y="180"/>
                </a:moveTo>
                <a:lnTo>
                  <a:pt x="74" y="194"/>
                </a:lnTo>
                <a:lnTo>
                  <a:pt x="75" y="208"/>
                </a:lnTo>
                <a:lnTo>
                  <a:pt x="77" y="220"/>
                </a:lnTo>
                <a:lnTo>
                  <a:pt x="80" y="232"/>
                </a:lnTo>
                <a:lnTo>
                  <a:pt x="84" y="242"/>
                </a:lnTo>
                <a:lnTo>
                  <a:pt x="88" y="253"/>
                </a:lnTo>
                <a:lnTo>
                  <a:pt x="94" y="262"/>
                </a:lnTo>
                <a:lnTo>
                  <a:pt x="100" y="270"/>
                </a:lnTo>
                <a:lnTo>
                  <a:pt x="107" y="277"/>
                </a:lnTo>
                <a:lnTo>
                  <a:pt x="116" y="283"/>
                </a:lnTo>
                <a:lnTo>
                  <a:pt x="123" y="288"/>
                </a:lnTo>
                <a:lnTo>
                  <a:pt x="132" y="292"/>
                </a:lnTo>
                <a:lnTo>
                  <a:pt x="140" y="295"/>
                </a:lnTo>
                <a:lnTo>
                  <a:pt x="150" y="299"/>
                </a:lnTo>
                <a:lnTo>
                  <a:pt x="159" y="300"/>
                </a:lnTo>
                <a:lnTo>
                  <a:pt x="170" y="301"/>
                </a:lnTo>
                <a:lnTo>
                  <a:pt x="181" y="300"/>
                </a:lnTo>
                <a:lnTo>
                  <a:pt x="190" y="299"/>
                </a:lnTo>
                <a:lnTo>
                  <a:pt x="199" y="295"/>
                </a:lnTo>
                <a:lnTo>
                  <a:pt x="208" y="292"/>
                </a:lnTo>
                <a:lnTo>
                  <a:pt x="217" y="288"/>
                </a:lnTo>
                <a:lnTo>
                  <a:pt x="225" y="283"/>
                </a:lnTo>
                <a:lnTo>
                  <a:pt x="232" y="277"/>
                </a:lnTo>
                <a:lnTo>
                  <a:pt x="239" y="270"/>
                </a:lnTo>
                <a:lnTo>
                  <a:pt x="246" y="262"/>
                </a:lnTo>
                <a:lnTo>
                  <a:pt x="251" y="253"/>
                </a:lnTo>
                <a:lnTo>
                  <a:pt x="255" y="242"/>
                </a:lnTo>
                <a:lnTo>
                  <a:pt x="259" y="232"/>
                </a:lnTo>
                <a:lnTo>
                  <a:pt x="262" y="220"/>
                </a:lnTo>
                <a:lnTo>
                  <a:pt x="265" y="207"/>
                </a:lnTo>
                <a:lnTo>
                  <a:pt x="266" y="193"/>
                </a:lnTo>
                <a:lnTo>
                  <a:pt x="267" y="179"/>
                </a:lnTo>
                <a:lnTo>
                  <a:pt x="266" y="164"/>
                </a:lnTo>
                <a:lnTo>
                  <a:pt x="265" y="151"/>
                </a:lnTo>
                <a:lnTo>
                  <a:pt x="262" y="138"/>
                </a:lnTo>
                <a:lnTo>
                  <a:pt x="259" y="126"/>
                </a:lnTo>
                <a:lnTo>
                  <a:pt x="256" y="116"/>
                </a:lnTo>
                <a:lnTo>
                  <a:pt x="251" y="106"/>
                </a:lnTo>
                <a:lnTo>
                  <a:pt x="246" y="97"/>
                </a:lnTo>
                <a:lnTo>
                  <a:pt x="240" y="89"/>
                </a:lnTo>
                <a:lnTo>
                  <a:pt x="233" y="82"/>
                </a:lnTo>
                <a:lnTo>
                  <a:pt x="226" y="76"/>
                </a:lnTo>
                <a:lnTo>
                  <a:pt x="218" y="71"/>
                </a:lnTo>
                <a:lnTo>
                  <a:pt x="209" y="67"/>
                </a:lnTo>
                <a:lnTo>
                  <a:pt x="200" y="64"/>
                </a:lnTo>
                <a:lnTo>
                  <a:pt x="191" y="62"/>
                </a:lnTo>
                <a:lnTo>
                  <a:pt x="181" y="60"/>
                </a:lnTo>
                <a:lnTo>
                  <a:pt x="170" y="60"/>
                </a:lnTo>
                <a:lnTo>
                  <a:pt x="159" y="60"/>
                </a:lnTo>
                <a:lnTo>
                  <a:pt x="149" y="62"/>
                </a:lnTo>
                <a:lnTo>
                  <a:pt x="140" y="64"/>
                </a:lnTo>
                <a:lnTo>
                  <a:pt x="131" y="67"/>
                </a:lnTo>
                <a:lnTo>
                  <a:pt x="122" y="71"/>
                </a:lnTo>
                <a:lnTo>
                  <a:pt x="115" y="76"/>
                </a:lnTo>
                <a:lnTo>
                  <a:pt x="106" y="82"/>
                </a:lnTo>
                <a:lnTo>
                  <a:pt x="99" y="89"/>
                </a:lnTo>
                <a:lnTo>
                  <a:pt x="93" y="98"/>
                </a:lnTo>
                <a:lnTo>
                  <a:pt x="88" y="107"/>
                </a:lnTo>
                <a:lnTo>
                  <a:pt x="84" y="116"/>
                </a:lnTo>
                <a:lnTo>
                  <a:pt x="80" y="127"/>
                </a:lnTo>
                <a:lnTo>
                  <a:pt x="77" y="138"/>
                </a:lnTo>
                <a:lnTo>
                  <a:pt x="75" y="152"/>
                </a:lnTo>
                <a:lnTo>
                  <a:pt x="74" y="165"/>
                </a:lnTo>
                <a:lnTo>
                  <a:pt x="73" y="1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4" name="Freeform 38"/>
          <p:cNvSpPr>
            <a:spLocks/>
          </p:cNvSpPr>
          <p:nvPr/>
        </p:nvSpPr>
        <p:spPr bwMode="auto">
          <a:xfrm>
            <a:off x="3627438" y="6399213"/>
            <a:ext cx="120650" cy="144462"/>
          </a:xfrm>
          <a:custGeom>
            <a:avLst/>
            <a:gdLst/>
            <a:ahLst/>
            <a:cxnLst>
              <a:cxn ang="0">
                <a:pos x="300" y="262"/>
              </a:cxn>
              <a:cxn ang="0">
                <a:pos x="284" y="298"/>
              </a:cxn>
              <a:cxn ang="0">
                <a:pos x="261" y="325"/>
              </a:cxn>
              <a:cxn ang="0">
                <a:pos x="233" y="344"/>
              </a:cxn>
              <a:cxn ang="0">
                <a:pos x="199" y="357"/>
              </a:cxn>
              <a:cxn ang="0">
                <a:pos x="159" y="361"/>
              </a:cxn>
              <a:cxn ang="0">
                <a:pos x="111" y="354"/>
              </a:cxn>
              <a:cxn ang="0">
                <a:pos x="69" y="333"/>
              </a:cxn>
              <a:cxn ang="0">
                <a:pos x="34" y="301"/>
              </a:cxn>
              <a:cxn ang="0">
                <a:pos x="12" y="257"/>
              </a:cxn>
              <a:cxn ang="0">
                <a:pos x="0" y="203"/>
              </a:cxn>
              <a:cxn ang="0">
                <a:pos x="3" y="141"/>
              </a:cxn>
              <a:cxn ang="0">
                <a:pos x="18" y="89"/>
              </a:cxn>
              <a:cxn ang="0">
                <a:pos x="45" y="48"/>
              </a:cxn>
              <a:cxn ang="0">
                <a:pos x="83" y="18"/>
              </a:cxn>
              <a:cxn ang="0">
                <a:pos x="129" y="3"/>
              </a:cxn>
              <a:cxn ang="0">
                <a:pos x="179" y="0"/>
              </a:cxn>
              <a:cxn ang="0">
                <a:pos x="222" y="9"/>
              </a:cxn>
              <a:cxn ang="0">
                <a:pos x="257" y="28"/>
              </a:cxn>
              <a:cxn ang="0">
                <a:pos x="279" y="50"/>
              </a:cxn>
              <a:cxn ang="0">
                <a:pos x="293" y="73"/>
              </a:cxn>
              <a:cxn ang="0">
                <a:pos x="303" y="102"/>
              </a:cxn>
              <a:cxn ang="0">
                <a:pos x="230" y="106"/>
              </a:cxn>
              <a:cxn ang="0">
                <a:pos x="221" y="88"/>
              </a:cxn>
              <a:cxn ang="0">
                <a:pos x="207" y="75"/>
              </a:cxn>
              <a:cxn ang="0">
                <a:pos x="192" y="66"/>
              </a:cxn>
              <a:cxn ang="0">
                <a:pos x="174" y="61"/>
              </a:cxn>
              <a:cxn ang="0">
                <a:pos x="150" y="60"/>
              </a:cxn>
              <a:cxn ang="0">
                <a:pos x="125" y="67"/>
              </a:cxn>
              <a:cxn ang="0">
                <a:pos x="103" y="81"/>
              </a:cxn>
              <a:cxn ang="0">
                <a:pos x="86" y="104"/>
              </a:cxn>
              <a:cxn ang="0">
                <a:pos x="76" y="135"/>
              </a:cxn>
              <a:cxn ang="0">
                <a:pos x="73" y="178"/>
              </a:cxn>
              <a:cxn ang="0">
                <a:pos x="76" y="222"/>
              </a:cxn>
              <a:cxn ang="0">
                <a:pos x="86" y="256"/>
              </a:cxn>
              <a:cxn ang="0">
                <a:pos x="102" y="278"/>
              </a:cxn>
              <a:cxn ang="0">
                <a:pos x="124" y="293"/>
              </a:cxn>
              <a:cxn ang="0">
                <a:pos x="149" y="300"/>
              </a:cxn>
              <a:cxn ang="0">
                <a:pos x="172" y="300"/>
              </a:cxn>
              <a:cxn ang="0">
                <a:pos x="191" y="293"/>
              </a:cxn>
              <a:cxn ang="0">
                <a:pos x="207" y="282"/>
              </a:cxn>
              <a:cxn ang="0">
                <a:pos x="221" y="266"/>
              </a:cxn>
              <a:cxn ang="0">
                <a:pos x="231" y="244"/>
              </a:cxn>
            </a:cxnLst>
            <a:rect l="0" t="0" r="r" b="b"/>
            <a:pathLst>
              <a:path w="304" h="361">
                <a:moveTo>
                  <a:pt x="236" y="226"/>
                </a:moveTo>
                <a:lnTo>
                  <a:pt x="304" y="248"/>
                </a:lnTo>
                <a:lnTo>
                  <a:pt x="300" y="262"/>
                </a:lnTo>
                <a:lnTo>
                  <a:pt x="295" y="274"/>
                </a:lnTo>
                <a:lnTo>
                  <a:pt x="290" y="286"/>
                </a:lnTo>
                <a:lnTo>
                  <a:pt x="284" y="298"/>
                </a:lnTo>
                <a:lnTo>
                  <a:pt x="277" y="308"/>
                </a:lnTo>
                <a:lnTo>
                  <a:pt x="270" y="317"/>
                </a:lnTo>
                <a:lnTo>
                  <a:pt x="261" y="325"/>
                </a:lnTo>
                <a:lnTo>
                  <a:pt x="252" y="332"/>
                </a:lnTo>
                <a:lnTo>
                  <a:pt x="243" y="339"/>
                </a:lnTo>
                <a:lnTo>
                  <a:pt x="233" y="344"/>
                </a:lnTo>
                <a:lnTo>
                  <a:pt x="222" y="350"/>
                </a:lnTo>
                <a:lnTo>
                  <a:pt x="210" y="354"/>
                </a:lnTo>
                <a:lnTo>
                  <a:pt x="199" y="357"/>
                </a:lnTo>
                <a:lnTo>
                  <a:pt x="186" y="359"/>
                </a:lnTo>
                <a:lnTo>
                  <a:pt x="173" y="360"/>
                </a:lnTo>
                <a:lnTo>
                  <a:pt x="159" y="361"/>
                </a:lnTo>
                <a:lnTo>
                  <a:pt x="142" y="360"/>
                </a:lnTo>
                <a:lnTo>
                  <a:pt x="126" y="358"/>
                </a:lnTo>
                <a:lnTo>
                  <a:pt x="111" y="354"/>
                </a:lnTo>
                <a:lnTo>
                  <a:pt x="96" y="349"/>
                </a:lnTo>
                <a:lnTo>
                  <a:pt x="82" y="341"/>
                </a:lnTo>
                <a:lnTo>
                  <a:pt x="69" y="333"/>
                </a:lnTo>
                <a:lnTo>
                  <a:pt x="56" y="324"/>
                </a:lnTo>
                <a:lnTo>
                  <a:pt x="45" y="313"/>
                </a:lnTo>
                <a:lnTo>
                  <a:pt x="34" y="301"/>
                </a:lnTo>
                <a:lnTo>
                  <a:pt x="25" y="287"/>
                </a:lnTo>
                <a:lnTo>
                  <a:pt x="18" y="272"/>
                </a:lnTo>
                <a:lnTo>
                  <a:pt x="12" y="257"/>
                </a:lnTo>
                <a:lnTo>
                  <a:pt x="6" y="240"/>
                </a:lnTo>
                <a:lnTo>
                  <a:pt x="3" y="222"/>
                </a:lnTo>
                <a:lnTo>
                  <a:pt x="0" y="203"/>
                </a:lnTo>
                <a:lnTo>
                  <a:pt x="0" y="183"/>
                </a:lnTo>
                <a:lnTo>
                  <a:pt x="0" y="162"/>
                </a:lnTo>
                <a:lnTo>
                  <a:pt x="3" y="141"/>
                </a:lnTo>
                <a:lnTo>
                  <a:pt x="6" y="123"/>
                </a:lnTo>
                <a:lnTo>
                  <a:pt x="12" y="106"/>
                </a:lnTo>
                <a:lnTo>
                  <a:pt x="18" y="89"/>
                </a:lnTo>
                <a:lnTo>
                  <a:pt x="26" y="74"/>
                </a:lnTo>
                <a:lnTo>
                  <a:pt x="35" y="60"/>
                </a:lnTo>
                <a:lnTo>
                  <a:pt x="45" y="48"/>
                </a:lnTo>
                <a:lnTo>
                  <a:pt x="56" y="36"/>
                </a:lnTo>
                <a:lnTo>
                  <a:pt x="70" y="26"/>
                </a:lnTo>
                <a:lnTo>
                  <a:pt x="83" y="18"/>
                </a:lnTo>
                <a:lnTo>
                  <a:pt x="97" y="12"/>
                </a:lnTo>
                <a:lnTo>
                  <a:pt x="113" y="6"/>
                </a:lnTo>
                <a:lnTo>
                  <a:pt x="129" y="3"/>
                </a:lnTo>
                <a:lnTo>
                  <a:pt x="145" y="1"/>
                </a:lnTo>
                <a:lnTo>
                  <a:pt x="164" y="0"/>
                </a:lnTo>
                <a:lnTo>
                  <a:pt x="179" y="0"/>
                </a:lnTo>
                <a:lnTo>
                  <a:pt x="194" y="2"/>
                </a:lnTo>
                <a:lnTo>
                  <a:pt x="208" y="5"/>
                </a:lnTo>
                <a:lnTo>
                  <a:pt x="222" y="9"/>
                </a:lnTo>
                <a:lnTo>
                  <a:pt x="234" y="14"/>
                </a:lnTo>
                <a:lnTo>
                  <a:pt x="246" y="21"/>
                </a:lnTo>
                <a:lnTo>
                  <a:pt x="257" y="28"/>
                </a:lnTo>
                <a:lnTo>
                  <a:pt x="268" y="37"/>
                </a:lnTo>
                <a:lnTo>
                  <a:pt x="274" y="44"/>
                </a:lnTo>
                <a:lnTo>
                  <a:pt x="279" y="50"/>
                </a:lnTo>
                <a:lnTo>
                  <a:pt x="284" y="57"/>
                </a:lnTo>
                <a:lnTo>
                  <a:pt x="289" y="65"/>
                </a:lnTo>
                <a:lnTo>
                  <a:pt x="293" y="73"/>
                </a:lnTo>
                <a:lnTo>
                  <a:pt x="297" y="82"/>
                </a:lnTo>
                <a:lnTo>
                  <a:pt x="300" y="91"/>
                </a:lnTo>
                <a:lnTo>
                  <a:pt x="303" y="102"/>
                </a:lnTo>
                <a:lnTo>
                  <a:pt x="234" y="118"/>
                </a:lnTo>
                <a:lnTo>
                  <a:pt x="232" y="112"/>
                </a:lnTo>
                <a:lnTo>
                  <a:pt x="230" y="106"/>
                </a:lnTo>
                <a:lnTo>
                  <a:pt x="227" y="100"/>
                </a:lnTo>
                <a:lnTo>
                  <a:pt x="224" y="94"/>
                </a:lnTo>
                <a:lnTo>
                  <a:pt x="221" y="88"/>
                </a:lnTo>
                <a:lnTo>
                  <a:pt x="217" y="84"/>
                </a:lnTo>
                <a:lnTo>
                  <a:pt x="213" y="79"/>
                </a:lnTo>
                <a:lnTo>
                  <a:pt x="207" y="75"/>
                </a:lnTo>
                <a:lnTo>
                  <a:pt x="202" y="72"/>
                </a:lnTo>
                <a:lnTo>
                  <a:pt x="197" y="68"/>
                </a:lnTo>
                <a:lnTo>
                  <a:pt x="192" y="66"/>
                </a:lnTo>
                <a:lnTo>
                  <a:pt x="186" y="64"/>
                </a:lnTo>
                <a:lnTo>
                  <a:pt x="180" y="62"/>
                </a:lnTo>
                <a:lnTo>
                  <a:pt x="174" y="61"/>
                </a:lnTo>
                <a:lnTo>
                  <a:pt x="167" y="60"/>
                </a:lnTo>
                <a:lnTo>
                  <a:pt x="161" y="60"/>
                </a:lnTo>
                <a:lnTo>
                  <a:pt x="150" y="60"/>
                </a:lnTo>
                <a:lnTo>
                  <a:pt x="141" y="62"/>
                </a:lnTo>
                <a:lnTo>
                  <a:pt x="133" y="64"/>
                </a:lnTo>
                <a:lnTo>
                  <a:pt x="125" y="67"/>
                </a:lnTo>
                <a:lnTo>
                  <a:pt x="118" y="71"/>
                </a:lnTo>
                <a:lnTo>
                  <a:pt x="110" y="75"/>
                </a:lnTo>
                <a:lnTo>
                  <a:pt x="103" y="81"/>
                </a:lnTo>
                <a:lnTo>
                  <a:pt x="97" y="87"/>
                </a:lnTo>
                <a:lnTo>
                  <a:pt x="91" y="96"/>
                </a:lnTo>
                <a:lnTo>
                  <a:pt x="86" y="104"/>
                </a:lnTo>
                <a:lnTo>
                  <a:pt x="82" y="113"/>
                </a:lnTo>
                <a:lnTo>
                  <a:pt x="79" y="124"/>
                </a:lnTo>
                <a:lnTo>
                  <a:pt x="76" y="135"/>
                </a:lnTo>
                <a:lnTo>
                  <a:pt x="75" y="149"/>
                </a:lnTo>
                <a:lnTo>
                  <a:pt x="73" y="163"/>
                </a:lnTo>
                <a:lnTo>
                  <a:pt x="73" y="178"/>
                </a:lnTo>
                <a:lnTo>
                  <a:pt x="73" y="193"/>
                </a:lnTo>
                <a:lnTo>
                  <a:pt x="75" y="209"/>
                </a:lnTo>
                <a:lnTo>
                  <a:pt x="76" y="222"/>
                </a:lnTo>
                <a:lnTo>
                  <a:pt x="79" y="234"/>
                </a:lnTo>
                <a:lnTo>
                  <a:pt x="82" y="245"/>
                </a:lnTo>
                <a:lnTo>
                  <a:pt x="86" y="256"/>
                </a:lnTo>
                <a:lnTo>
                  <a:pt x="91" y="265"/>
                </a:lnTo>
                <a:lnTo>
                  <a:pt x="96" y="272"/>
                </a:lnTo>
                <a:lnTo>
                  <a:pt x="102" y="278"/>
                </a:lnTo>
                <a:lnTo>
                  <a:pt x="110" y="284"/>
                </a:lnTo>
                <a:lnTo>
                  <a:pt x="117" y="289"/>
                </a:lnTo>
                <a:lnTo>
                  <a:pt x="124" y="293"/>
                </a:lnTo>
                <a:lnTo>
                  <a:pt x="132" y="296"/>
                </a:lnTo>
                <a:lnTo>
                  <a:pt x="140" y="299"/>
                </a:lnTo>
                <a:lnTo>
                  <a:pt x="149" y="300"/>
                </a:lnTo>
                <a:lnTo>
                  <a:pt x="158" y="301"/>
                </a:lnTo>
                <a:lnTo>
                  <a:pt x="166" y="300"/>
                </a:lnTo>
                <a:lnTo>
                  <a:pt x="172" y="300"/>
                </a:lnTo>
                <a:lnTo>
                  <a:pt x="179" y="298"/>
                </a:lnTo>
                <a:lnTo>
                  <a:pt x="185" y="295"/>
                </a:lnTo>
                <a:lnTo>
                  <a:pt x="191" y="293"/>
                </a:lnTo>
                <a:lnTo>
                  <a:pt x="196" y="290"/>
                </a:lnTo>
                <a:lnTo>
                  <a:pt x="202" y="286"/>
                </a:lnTo>
                <a:lnTo>
                  <a:pt x="207" y="282"/>
                </a:lnTo>
                <a:lnTo>
                  <a:pt x="212" y="277"/>
                </a:lnTo>
                <a:lnTo>
                  <a:pt x="217" y="272"/>
                </a:lnTo>
                <a:lnTo>
                  <a:pt x="221" y="266"/>
                </a:lnTo>
                <a:lnTo>
                  <a:pt x="225" y="260"/>
                </a:lnTo>
                <a:lnTo>
                  <a:pt x="228" y="252"/>
                </a:lnTo>
                <a:lnTo>
                  <a:pt x="231" y="244"/>
                </a:lnTo>
                <a:lnTo>
                  <a:pt x="234" y="235"/>
                </a:lnTo>
                <a:lnTo>
                  <a:pt x="236" y="2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5" name="Freeform 39"/>
          <p:cNvSpPr>
            <a:spLocks/>
          </p:cNvSpPr>
          <p:nvPr/>
        </p:nvSpPr>
        <p:spPr bwMode="auto">
          <a:xfrm>
            <a:off x="3768725" y="6402388"/>
            <a:ext cx="109538" cy="138112"/>
          </a:xfrm>
          <a:custGeom>
            <a:avLst/>
            <a:gdLst/>
            <a:ahLst/>
            <a:cxnLst>
              <a:cxn ang="0">
                <a:pos x="103" y="349"/>
              </a:cxn>
              <a:cxn ang="0">
                <a:pos x="103" y="59"/>
              </a:cxn>
              <a:cxn ang="0">
                <a:pos x="0" y="59"/>
              </a:cxn>
              <a:cxn ang="0">
                <a:pos x="0" y="0"/>
              </a:cxn>
              <a:cxn ang="0">
                <a:pos x="278" y="0"/>
              </a:cxn>
              <a:cxn ang="0">
                <a:pos x="278" y="59"/>
              </a:cxn>
              <a:cxn ang="0">
                <a:pos x="175" y="59"/>
              </a:cxn>
              <a:cxn ang="0">
                <a:pos x="175" y="349"/>
              </a:cxn>
              <a:cxn ang="0">
                <a:pos x="103" y="349"/>
              </a:cxn>
            </a:cxnLst>
            <a:rect l="0" t="0" r="r" b="b"/>
            <a:pathLst>
              <a:path w="278" h="349">
                <a:moveTo>
                  <a:pt x="103" y="349"/>
                </a:moveTo>
                <a:lnTo>
                  <a:pt x="103" y="59"/>
                </a:lnTo>
                <a:lnTo>
                  <a:pt x="0" y="59"/>
                </a:lnTo>
                <a:lnTo>
                  <a:pt x="0" y="0"/>
                </a:lnTo>
                <a:lnTo>
                  <a:pt x="278" y="0"/>
                </a:lnTo>
                <a:lnTo>
                  <a:pt x="278" y="59"/>
                </a:lnTo>
                <a:lnTo>
                  <a:pt x="175" y="59"/>
                </a:lnTo>
                <a:lnTo>
                  <a:pt x="175" y="349"/>
                </a:lnTo>
                <a:lnTo>
                  <a:pt x="103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6" name="Freeform 40"/>
          <p:cNvSpPr>
            <a:spLocks/>
          </p:cNvSpPr>
          <p:nvPr/>
        </p:nvSpPr>
        <p:spPr bwMode="auto">
          <a:xfrm>
            <a:off x="3894138" y="6402388"/>
            <a:ext cx="120650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0"/>
              </a:cxn>
              <a:cxn ang="0">
                <a:pos x="230" y="0"/>
              </a:cxn>
              <a:cxn ang="0">
                <a:pos x="303" y="0"/>
              </a:cxn>
              <a:cxn ang="0">
                <a:pos x="185" y="265"/>
              </a:cxn>
              <a:cxn ang="0">
                <a:pos x="176" y="285"/>
              </a:cxn>
              <a:cxn ang="0">
                <a:pos x="166" y="303"/>
              </a:cxn>
              <a:cxn ang="0">
                <a:pos x="157" y="318"/>
              </a:cxn>
              <a:cxn ang="0">
                <a:pos x="146" y="330"/>
              </a:cxn>
              <a:cxn ang="0">
                <a:pos x="141" y="335"/>
              </a:cxn>
              <a:cxn ang="0">
                <a:pos x="135" y="340"/>
              </a:cxn>
              <a:cxn ang="0">
                <a:pos x="130" y="344"/>
              </a:cxn>
              <a:cxn ang="0">
                <a:pos x="123" y="347"/>
              </a:cxn>
              <a:cxn ang="0">
                <a:pos x="117" y="350"/>
              </a:cxn>
              <a:cxn ang="0">
                <a:pos x="110" y="352"/>
              </a:cxn>
              <a:cxn ang="0">
                <a:pos x="103" y="353"/>
              </a:cxn>
              <a:cxn ang="0">
                <a:pos x="94" y="353"/>
              </a:cxn>
              <a:cxn ang="0">
                <a:pos x="80" y="353"/>
              </a:cxn>
              <a:cxn ang="0">
                <a:pos x="67" y="352"/>
              </a:cxn>
              <a:cxn ang="0">
                <a:pos x="56" y="351"/>
              </a:cxn>
              <a:cxn ang="0">
                <a:pos x="45" y="349"/>
              </a:cxn>
              <a:cxn ang="0">
                <a:pos x="45" y="297"/>
              </a:cxn>
              <a:cxn ang="0">
                <a:pos x="60" y="297"/>
              </a:cxn>
              <a:cxn ang="0">
                <a:pos x="73" y="298"/>
              </a:cxn>
              <a:cxn ang="0">
                <a:pos x="84" y="297"/>
              </a:cxn>
              <a:cxn ang="0">
                <a:pos x="94" y="295"/>
              </a:cxn>
              <a:cxn ang="0">
                <a:pos x="102" y="293"/>
              </a:cxn>
              <a:cxn ang="0">
                <a:pos x="108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3" y="263"/>
              </a:cxn>
              <a:cxn ang="0">
                <a:pos x="128" y="250"/>
              </a:cxn>
              <a:cxn ang="0">
                <a:pos x="0" y="0"/>
              </a:cxn>
            </a:cxnLst>
            <a:rect l="0" t="0" r="r" b="b"/>
            <a:pathLst>
              <a:path w="303" h="353">
                <a:moveTo>
                  <a:pt x="0" y="0"/>
                </a:moveTo>
                <a:lnTo>
                  <a:pt x="79" y="0"/>
                </a:lnTo>
                <a:lnTo>
                  <a:pt x="161" y="180"/>
                </a:lnTo>
                <a:lnTo>
                  <a:pt x="230" y="0"/>
                </a:lnTo>
                <a:lnTo>
                  <a:pt x="303" y="0"/>
                </a:lnTo>
                <a:lnTo>
                  <a:pt x="185" y="265"/>
                </a:lnTo>
                <a:lnTo>
                  <a:pt x="176" y="285"/>
                </a:lnTo>
                <a:lnTo>
                  <a:pt x="166" y="303"/>
                </a:lnTo>
                <a:lnTo>
                  <a:pt x="157" y="318"/>
                </a:lnTo>
                <a:lnTo>
                  <a:pt x="146" y="330"/>
                </a:lnTo>
                <a:lnTo>
                  <a:pt x="141" y="335"/>
                </a:lnTo>
                <a:lnTo>
                  <a:pt x="135" y="340"/>
                </a:lnTo>
                <a:lnTo>
                  <a:pt x="130" y="344"/>
                </a:lnTo>
                <a:lnTo>
                  <a:pt x="123" y="347"/>
                </a:lnTo>
                <a:lnTo>
                  <a:pt x="117" y="350"/>
                </a:lnTo>
                <a:lnTo>
                  <a:pt x="110" y="352"/>
                </a:lnTo>
                <a:lnTo>
                  <a:pt x="103" y="353"/>
                </a:lnTo>
                <a:lnTo>
                  <a:pt x="94" y="353"/>
                </a:lnTo>
                <a:lnTo>
                  <a:pt x="80" y="353"/>
                </a:lnTo>
                <a:lnTo>
                  <a:pt x="67" y="352"/>
                </a:lnTo>
                <a:lnTo>
                  <a:pt x="56" y="351"/>
                </a:lnTo>
                <a:lnTo>
                  <a:pt x="45" y="349"/>
                </a:lnTo>
                <a:lnTo>
                  <a:pt x="45" y="297"/>
                </a:lnTo>
                <a:lnTo>
                  <a:pt x="60" y="297"/>
                </a:lnTo>
                <a:lnTo>
                  <a:pt x="73" y="298"/>
                </a:lnTo>
                <a:lnTo>
                  <a:pt x="84" y="297"/>
                </a:lnTo>
                <a:lnTo>
                  <a:pt x="94" y="295"/>
                </a:lnTo>
                <a:lnTo>
                  <a:pt x="102" y="293"/>
                </a:lnTo>
                <a:lnTo>
                  <a:pt x="108" y="288"/>
                </a:lnTo>
                <a:lnTo>
                  <a:pt x="114" y="282"/>
                </a:lnTo>
                <a:lnTo>
                  <a:pt x="119" y="274"/>
                </a:lnTo>
                <a:lnTo>
                  <a:pt x="123" y="263"/>
                </a:lnTo>
                <a:lnTo>
                  <a:pt x="128" y="25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7" name="Freeform 41"/>
          <p:cNvSpPr>
            <a:spLocks/>
          </p:cNvSpPr>
          <p:nvPr/>
        </p:nvSpPr>
        <p:spPr bwMode="auto">
          <a:xfrm>
            <a:off x="4038600" y="6402388"/>
            <a:ext cx="111125" cy="138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8" y="0"/>
              </a:cxn>
              <a:cxn ang="0">
                <a:pos x="278" y="349"/>
              </a:cxn>
              <a:cxn ang="0">
                <a:pos x="208" y="349"/>
              </a:cxn>
              <a:cxn ang="0">
                <a:pos x="208" y="58"/>
              </a:cxn>
              <a:cxn ang="0">
                <a:pos x="71" y="58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278" y="0"/>
                </a:lnTo>
                <a:lnTo>
                  <a:pt x="278" y="349"/>
                </a:lnTo>
                <a:lnTo>
                  <a:pt x="208" y="349"/>
                </a:lnTo>
                <a:lnTo>
                  <a:pt x="208" y="58"/>
                </a:lnTo>
                <a:lnTo>
                  <a:pt x="71" y="58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8" name="Freeform 42"/>
          <p:cNvSpPr>
            <a:spLocks/>
          </p:cNvSpPr>
          <p:nvPr/>
        </p:nvSpPr>
        <p:spPr bwMode="auto">
          <a:xfrm>
            <a:off x="5418138" y="2057400"/>
            <a:ext cx="747712" cy="655638"/>
          </a:xfrm>
          <a:custGeom>
            <a:avLst/>
            <a:gdLst/>
            <a:ahLst/>
            <a:cxnLst>
              <a:cxn ang="0">
                <a:pos x="94" y="1649"/>
              </a:cxn>
              <a:cxn ang="0">
                <a:pos x="1791" y="1649"/>
              </a:cxn>
              <a:cxn ang="0">
                <a:pos x="1805" y="1648"/>
              </a:cxn>
              <a:cxn ang="0">
                <a:pos x="1818" y="1645"/>
              </a:cxn>
              <a:cxn ang="0">
                <a:pos x="1831" y="1641"/>
              </a:cxn>
              <a:cxn ang="0">
                <a:pos x="1842" y="1635"/>
              </a:cxn>
              <a:cxn ang="0">
                <a:pos x="1853" y="1627"/>
              </a:cxn>
              <a:cxn ang="0">
                <a:pos x="1863" y="1617"/>
              </a:cxn>
              <a:cxn ang="0">
                <a:pos x="1871" y="1607"/>
              </a:cxn>
              <a:cxn ang="0">
                <a:pos x="1878" y="1594"/>
              </a:cxn>
              <a:cxn ang="0">
                <a:pos x="1882" y="1582"/>
              </a:cxn>
              <a:cxn ang="0">
                <a:pos x="1885" y="1569"/>
              </a:cxn>
              <a:cxn ang="0">
                <a:pos x="1886" y="1556"/>
              </a:cxn>
              <a:cxn ang="0">
                <a:pos x="1886" y="94"/>
              </a:cxn>
              <a:cxn ang="0">
                <a:pos x="1885" y="81"/>
              </a:cxn>
              <a:cxn ang="0">
                <a:pos x="1882" y="67"/>
              </a:cxn>
              <a:cxn ang="0">
                <a:pos x="1878" y="55"/>
              </a:cxn>
              <a:cxn ang="0">
                <a:pos x="1871" y="43"/>
              </a:cxn>
              <a:cxn ang="0">
                <a:pos x="1863" y="33"/>
              </a:cxn>
              <a:cxn ang="0">
                <a:pos x="1853" y="23"/>
              </a:cxn>
              <a:cxn ang="0">
                <a:pos x="1842" y="14"/>
              </a:cxn>
              <a:cxn ang="0">
                <a:pos x="1831" y="8"/>
              </a:cxn>
              <a:cxn ang="0">
                <a:pos x="1818" y="3"/>
              </a:cxn>
              <a:cxn ang="0">
                <a:pos x="1805" y="1"/>
              </a:cxn>
              <a:cxn ang="0">
                <a:pos x="1791" y="0"/>
              </a:cxn>
              <a:cxn ang="0">
                <a:pos x="94" y="0"/>
              </a:cxn>
              <a:cxn ang="0">
                <a:pos x="81" y="1"/>
              </a:cxn>
              <a:cxn ang="0">
                <a:pos x="68" y="3"/>
              </a:cxn>
              <a:cxn ang="0">
                <a:pos x="55" y="8"/>
              </a:cxn>
              <a:cxn ang="0">
                <a:pos x="44" y="14"/>
              </a:cxn>
              <a:cxn ang="0">
                <a:pos x="33" y="23"/>
              </a:cxn>
              <a:cxn ang="0">
                <a:pos x="23" y="33"/>
              </a:cxn>
              <a:cxn ang="0">
                <a:pos x="15" y="43"/>
              </a:cxn>
              <a:cxn ang="0">
                <a:pos x="8" y="55"/>
              </a:cxn>
              <a:cxn ang="0">
                <a:pos x="4" y="67"/>
              </a:cxn>
              <a:cxn ang="0">
                <a:pos x="1" y="81"/>
              </a:cxn>
              <a:cxn ang="0">
                <a:pos x="0" y="94"/>
              </a:cxn>
              <a:cxn ang="0">
                <a:pos x="0" y="1556"/>
              </a:cxn>
              <a:cxn ang="0">
                <a:pos x="1" y="1569"/>
              </a:cxn>
              <a:cxn ang="0">
                <a:pos x="4" y="1582"/>
              </a:cxn>
              <a:cxn ang="0">
                <a:pos x="8" y="1594"/>
              </a:cxn>
              <a:cxn ang="0">
                <a:pos x="15" y="1607"/>
              </a:cxn>
              <a:cxn ang="0">
                <a:pos x="23" y="1617"/>
              </a:cxn>
              <a:cxn ang="0">
                <a:pos x="33" y="1627"/>
              </a:cxn>
              <a:cxn ang="0">
                <a:pos x="44" y="1635"/>
              </a:cxn>
              <a:cxn ang="0">
                <a:pos x="55" y="1641"/>
              </a:cxn>
              <a:cxn ang="0">
                <a:pos x="68" y="1645"/>
              </a:cxn>
              <a:cxn ang="0">
                <a:pos x="81" y="1648"/>
              </a:cxn>
              <a:cxn ang="0">
                <a:pos x="94" y="1649"/>
              </a:cxn>
            </a:cxnLst>
            <a:rect l="0" t="0" r="r" b="b"/>
            <a:pathLst>
              <a:path w="1886" h="1649">
                <a:moveTo>
                  <a:pt x="94" y="1649"/>
                </a:moveTo>
                <a:lnTo>
                  <a:pt x="1791" y="1649"/>
                </a:lnTo>
                <a:lnTo>
                  <a:pt x="1805" y="1648"/>
                </a:lnTo>
                <a:lnTo>
                  <a:pt x="1818" y="1645"/>
                </a:lnTo>
                <a:lnTo>
                  <a:pt x="1831" y="1641"/>
                </a:lnTo>
                <a:lnTo>
                  <a:pt x="1842" y="1635"/>
                </a:lnTo>
                <a:lnTo>
                  <a:pt x="1853" y="1627"/>
                </a:lnTo>
                <a:lnTo>
                  <a:pt x="1863" y="1617"/>
                </a:lnTo>
                <a:lnTo>
                  <a:pt x="1871" y="1607"/>
                </a:lnTo>
                <a:lnTo>
                  <a:pt x="1878" y="1594"/>
                </a:lnTo>
                <a:lnTo>
                  <a:pt x="1882" y="1582"/>
                </a:lnTo>
                <a:lnTo>
                  <a:pt x="1885" y="1569"/>
                </a:lnTo>
                <a:lnTo>
                  <a:pt x="1886" y="1556"/>
                </a:lnTo>
                <a:lnTo>
                  <a:pt x="1886" y="94"/>
                </a:lnTo>
                <a:lnTo>
                  <a:pt x="1885" y="81"/>
                </a:lnTo>
                <a:lnTo>
                  <a:pt x="1882" y="67"/>
                </a:lnTo>
                <a:lnTo>
                  <a:pt x="1878" y="55"/>
                </a:lnTo>
                <a:lnTo>
                  <a:pt x="1871" y="43"/>
                </a:lnTo>
                <a:lnTo>
                  <a:pt x="1863" y="33"/>
                </a:lnTo>
                <a:lnTo>
                  <a:pt x="1853" y="23"/>
                </a:lnTo>
                <a:lnTo>
                  <a:pt x="1842" y="14"/>
                </a:lnTo>
                <a:lnTo>
                  <a:pt x="1831" y="8"/>
                </a:lnTo>
                <a:lnTo>
                  <a:pt x="1818" y="3"/>
                </a:lnTo>
                <a:lnTo>
                  <a:pt x="1805" y="1"/>
                </a:lnTo>
                <a:lnTo>
                  <a:pt x="1791" y="0"/>
                </a:lnTo>
                <a:lnTo>
                  <a:pt x="94" y="0"/>
                </a:lnTo>
                <a:lnTo>
                  <a:pt x="81" y="1"/>
                </a:lnTo>
                <a:lnTo>
                  <a:pt x="68" y="3"/>
                </a:lnTo>
                <a:lnTo>
                  <a:pt x="55" y="8"/>
                </a:lnTo>
                <a:lnTo>
                  <a:pt x="44" y="14"/>
                </a:lnTo>
                <a:lnTo>
                  <a:pt x="33" y="23"/>
                </a:lnTo>
                <a:lnTo>
                  <a:pt x="23" y="33"/>
                </a:lnTo>
                <a:lnTo>
                  <a:pt x="15" y="43"/>
                </a:lnTo>
                <a:lnTo>
                  <a:pt x="8" y="55"/>
                </a:lnTo>
                <a:lnTo>
                  <a:pt x="4" y="67"/>
                </a:lnTo>
                <a:lnTo>
                  <a:pt x="1" y="81"/>
                </a:lnTo>
                <a:lnTo>
                  <a:pt x="0" y="94"/>
                </a:lnTo>
                <a:lnTo>
                  <a:pt x="0" y="1556"/>
                </a:lnTo>
                <a:lnTo>
                  <a:pt x="1" y="1569"/>
                </a:lnTo>
                <a:lnTo>
                  <a:pt x="4" y="1582"/>
                </a:lnTo>
                <a:lnTo>
                  <a:pt x="8" y="1594"/>
                </a:lnTo>
                <a:lnTo>
                  <a:pt x="15" y="1607"/>
                </a:lnTo>
                <a:lnTo>
                  <a:pt x="23" y="1617"/>
                </a:lnTo>
                <a:lnTo>
                  <a:pt x="33" y="1627"/>
                </a:lnTo>
                <a:lnTo>
                  <a:pt x="44" y="1635"/>
                </a:lnTo>
                <a:lnTo>
                  <a:pt x="55" y="1641"/>
                </a:lnTo>
                <a:lnTo>
                  <a:pt x="68" y="1645"/>
                </a:lnTo>
                <a:lnTo>
                  <a:pt x="81" y="1648"/>
                </a:lnTo>
                <a:lnTo>
                  <a:pt x="94" y="164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9" name="Freeform 43"/>
          <p:cNvSpPr>
            <a:spLocks/>
          </p:cNvSpPr>
          <p:nvPr/>
        </p:nvSpPr>
        <p:spPr bwMode="auto">
          <a:xfrm>
            <a:off x="5454650" y="2709863"/>
            <a:ext cx="674688" cy="4762"/>
          </a:xfrm>
          <a:custGeom>
            <a:avLst/>
            <a:gdLst/>
            <a:ahLst/>
            <a:cxnLst>
              <a:cxn ang="0">
                <a:pos x="1698" y="15"/>
              </a:cxn>
              <a:cxn ang="0">
                <a:pos x="1697" y="0"/>
              </a:cxn>
              <a:cxn ang="0">
                <a:pos x="0" y="0"/>
              </a:cxn>
              <a:cxn ang="0">
                <a:pos x="0" y="15"/>
              </a:cxn>
              <a:cxn ang="0">
                <a:pos x="1697" y="15"/>
              </a:cxn>
              <a:cxn ang="0">
                <a:pos x="1698" y="15"/>
              </a:cxn>
              <a:cxn ang="0">
                <a:pos x="1697" y="15"/>
              </a:cxn>
              <a:cxn ang="0">
                <a:pos x="1698" y="15"/>
              </a:cxn>
              <a:cxn ang="0">
                <a:pos x="1698" y="15"/>
              </a:cxn>
            </a:cxnLst>
            <a:rect l="0" t="0" r="r" b="b"/>
            <a:pathLst>
              <a:path w="1698" h="15">
                <a:moveTo>
                  <a:pt x="1698" y="15"/>
                </a:moveTo>
                <a:lnTo>
                  <a:pt x="1697" y="0"/>
                </a:lnTo>
                <a:lnTo>
                  <a:pt x="0" y="0"/>
                </a:lnTo>
                <a:lnTo>
                  <a:pt x="0" y="15"/>
                </a:lnTo>
                <a:lnTo>
                  <a:pt x="1697" y="15"/>
                </a:lnTo>
                <a:lnTo>
                  <a:pt x="1698" y="15"/>
                </a:lnTo>
                <a:lnTo>
                  <a:pt x="1697" y="15"/>
                </a:lnTo>
                <a:lnTo>
                  <a:pt x="1698" y="15"/>
                </a:lnTo>
                <a:lnTo>
                  <a:pt x="1698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0" name="Freeform 44"/>
          <p:cNvSpPr>
            <a:spLocks/>
          </p:cNvSpPr>
          <p:nvPr/>
        </p:nvSpPr>
        <p:spPr bwMode="auto">
          <a:xfrm>
            <a:off x="6129338" y="2709863"/>
            <a:ext cx="6350" cy="4762"/>
          </a:xfrm>
          <a:custGeom>
            <a:avLst/>
            <a:gdLst/>
            <a:ahLst/>
            <a:cxnLst>
              <a:cxn ang="0">
                <a:pos x="15" y="15"/>
              </a:cxn>
              <a:cxn ang="0">
                <a:pos x="13" y="0"/>
              </a:cxn>
              <a:cxn ang="0">
                <a:pos x="0" y="1"/>
              </a:cxn>
              <a:cxn ang="0">
                <a:pos x="1" y="16"/>
              </a:cxn>
              <a:cxn ang="0">
                <a:pos x="14" y="15"/>
              </a:cxn>
              <a:cxn ang="0">
                <a:pos x="15" y="15"/>
              </a:cxn>
              <a:cxn ang="0">
                <a:pos x="14" y="15"/>
              </a:cxn>
              <a:cxn ang="0">
                <a:pos x="15" y="15"/>
              </a:cxn>
              <a:cxn ang="0">
                <a:pos x="15" y="15"/>
              </a:cxn>
            </a:cxnLst>
            <a:rect l="0" t="0" r="r" b="b"/>
            <a:pathLst>
              <a:path w="15" h="16">
                <a:moveTo>
                  <a:pt x="15" y="15"/>
                </a:moveTo>
                <a:lnTo>
                  <a:pt x="13" y="0"/>
                </a:lnTo>
                <a:lnTo>
                  <a:pt x="0" y="1"/>
                </a:lnTo>
                <a:lnTo>
                  <a:pt x="1" y="16"/>
                </a:lnTo>
                <a:lnTo>
                  <a:pt x="14" y="15"/>
                </a:lnTo>
                <a:lnTo>
                  <a:pt x="15" y="15"/>
                </a:lnTo>
                <a:lnTo>
                  <a:pt x="14" y="15"/>
                </a:lnTo>
                <a:lnTo>
                  <a:pt x="15" y="15"/>
                </a:lnTo>
                <a:lnTo>
                  <a:pt x="15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1" name="Freeform 45"/>
          <p:cNvSpPr>
            <a:spLocks/>
          </p:cNvSpPr>
          <p:nvPr/>
        </p:nvSpPr>
        <p:spPr bwMode="auto">
          <a:xfrm>
            <a:off x="6134100" y="2708275"/>
            <a:ext cx="6350" cy="6350"/>
          </a:xfrm>
          <a:custGeom>
            <a:avLst/>
            <a:gdLst/>
            <a:ahLst/>
            <a:cxnLst>
              <a:cxn ang="0">
                <a:pos x="18" y="15"/>
              </a:cxn>
              <a:cxn ang="0">
                <a:pos x="14" y="0"/>
              </a:cxn>
              <a:cxn ang="0">
                <a:pos x="0" y="3"/>
              </a:cxn>
              <a:cxn ang="0">
                <a:pos x="3" y="18"/>
              </a:cxn>
              <a:cxn ang="0">
                <a:pos x="17" y="15"/>
              </a:cxn>
              <a:cxn ang="0">
                <a:pos x="18" y="15"/>
              </a:cxn>
              <a:cxn ang="0">
                <a:pos x="17" y="15"/>
              </a:cxn>
              <a:cxn ang="0">
                <a:pos x="17" y="15"/>
              </a:cxn>
              <a:cxn ang="0">
                <a:pos x="18" y="15"/>
              </a:cxn>
            </a:cxnLst>
            <a:rect l="0" t="0" r="r" b="b"/>
            <a:pathLst>
              <a:path w="18" h="18">
                <a:moveTo>
                  <a:pt x="18" y="15"/>
                </a:moveTo>
                <a:lnTo>
                  <a:pt x="14" y="0"/>
                </a:lnTo>
                <a:lnTo>
                  <a:pt x="0" y="3"/>
                </a:lnTo>
                <a:lnTo>
                  <a:pt x="3" y="18"/>
                </a:lnTo>
                <a:lnTo>
                  <a:pt x="17" y="15"/>
                </a:lnTo>
                <a:lnTo>
                  <a:pt x="18" y="15"/>
                </a:lnTo>
                <a:lnTo>
                  <a:pt x="17" y="15"/>
                </a:lnTo>
                <a:lnTo>
                  <a:pt x="17" y="15"/>
                </a:lnTo>
                <a:lnTo>
                  <a:pt x="18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2" name="Freeform 46"/>
          <p:cNvSpPr>
            <a:spLocks/>
          </p:cNvSpPr>
          <p:nvPr/>
        </p:nvSpPr>
        <p:spPr bwMode="auto">
          <a:xfrm>
            <a:off x="6138863" y="2706688"/>
            <a:ext cx="7937" cy="6350"/>
          </a:xfrm>
          <a:custGeom>
            <a:avLst/>
            <a:gdLst/>
            <a:ahLst/>
            <a:cxnLst>
              <a:cxn ang="0">
                <a:pos x="19" y="13"/>
              </a:cxn>
              <a:cxn ang="0">
                <a:pos x="13" y="0"/>
              </a:cxn>
              <a:cxn ang="0">
                <a:pos x="0" y="5"/>
              </a:cxn>
              <a:cxn ang="0">
                <a:pos x="5" y="19"/>
              </a:cxn>
              <a:cxn ang="0">
                <a:pos x="17" y="14"/>
              </a:cxn>
              <a:cxn ang="0">
                <a:pos x="19" y="13"/>
              </a:cxn>
              <a:cxn ang="0">
                <a:pos x="17" y="14"/>
              </a:cxn>
              <a:cxn ang="0">
                <a:pos x="18" y="13"/>
              </a:cxn>
              <a:cxn ang="0">
                <a:pos x="19" y="13"/>
              </a:cxn>
            </a:cxnLst>
            <a:rect l="0" t="0" r="r" b="b"/>
            <a:pathLst>
              <a:path w="19" h="19">
                <a:moveTo>
                  <a:pt x="19" y="13"/>
                </a:moveTo>
                <a:lnTo>
                  <a:pt x="13" y="0"/>
                </a:lnTo>
                <a:lnTo>
                  <a:pt x="0" y="5"/>
                </a:lnTo>
                <a:lnTo>
                  <a:pt x="5" y="19"/>
                </a:lnTo>
                <a:lnTo>
                  <a:pt x="17" y="14"/>
                </a:lnTo>
                <a:lnTo>
                  <a:pt x="19" y="13"/>
                </a:lnTo>
                <a:lnTo>
                  <a:pt x="17" y="14"/>
                </a:lnTo>
                <a:lnTo>
                  <a:pt x="18" y="13"/>
                </a:lnTo>
                <a:lnTo>
                  <a:pt x="19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3" name="Freeform 47"/>
          <p:cNvSpPr>
            <a:spLocks/>
          </p:cNvSpPr>
          <p:nvPr/>
        </p:nvSpPr>
        <p:spPr bwMode="auto">
          <a:xfrm>
            <a:off x="6143625" y="2703513"/>
            <a:ext cx="7938" cy="7937"/>
          </a:xfrm>
          <a:custGeom>
            <a:avLst/>
            <a:gdLst/>
            <a:ahLst/>
            <a:cxnLst>
              <a:cxn ang="0">
                <a:pos x="18" y="12"/>
              </a:cxn>
              <a:cxn ang="0">
                <a:pos x="11" y="0"/>
              </a:cxn>
              <a:cxn ang="0">
                <a:pos x="0" y="7"/>
              </a:cxn>
              <a:cxn ang="0">
                <a:pos x="7" y="19"/>
              </a:cxn>
              <a:cxn ang="0">
                <a:pos x="18" y="13"/>
              </a:cxn>
              <a:cxn ang="0">
                <a:pos x="18" y="12"/>
              </a:cxn>
              <a:cxn ang="0">
                <a:pos x="18" y="13"/>
              </a:cxn>
              <a:cxn ang="0">
                <a:pos x="18" y="13"/>
              </a:cxn>
              <a:cxn ang="0">
                <a:pos x="18" y="12"/>
              </a:cxn>
            </a:cxnLst>
            <a:rect l="0" t="0" r="r" b="b"/>
            <a:pathLst>
              <a:path w="18" h="19">
                <a:moveTo>
                  <a:pt x="18" y="12"/>
                </a:moveTo>
                <a:lnTo>
                  <a:pt x="11" y="0"/>
                </a:lnTo>
                <a:lnTo>
                  <a:pt x="0" y="7"/>
                </a:lnTo>
                <a:lnTo>
                  <a:pt x="7" y="19"/>
                </a:lnTo>
                <a:lnTo>
                  <a:pt x="18" y="13"/>
                </a:lnTo>
                <a:lnTo>
                  <a:pt x="18" y="12"/>
                </a:lnTo>
                <a:lnTo>
                  <a:pt x="18" y="13"/>
                </a:lnTo>
                <a:lnTo>
                  <a:pt x="18" y="13"/>
                </a:lnTo>
                <a:lnTo>
                  <a:pt x="18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4" name="Freeform 48"/>
          <p:cNvSpPr>
            <a:spLocks/>
          </p:cNvSpPr>
          <p:nvPr/>
        </p:nvSpPr>
        <p:spPr bwMode="auto">
          <a:xfrm>
            <a:off x="6148388" y="2700338"/>
            <a:ext cx="7937" cy="7937"/>
          </a:xfrm>
          <a:custGeom>
            <a:avLst/>
            <a:gdLst/>
            <a:ahLst/>
            <a:cxnLst>
              <a:cxn ang="0">
                <a:pos x="20" y="11"/>
              </a:cxn>
              <a:cxn ang="0">
                <a:pos x="11" y="0"/>
              </a:cxn>
              <a:cxn ang="0">
                <a:pos x="0" y="8"/>
              </a:cxn>
              <a:cxn ang="0">
                <a:pos x="8" y="19"/>
              </a:cxn>
              <a:cxn ang="0">
                <a:pos x="19" y="12"/>
              </a:cxn>
              <a:cxn ang="0">
                <a:pos x="20" y="11"/>
              </a:cxn>
              <a:cxn ang="0">
                <a:pos x="19" y="12"/>
              </a:cxn>
              <a:cxn ang="0">
                <a:pos x="20" y="11"/>
              </a:cxn>
              <a:cxn ang="0">
                <a:pos x="20" y="11"/>
              </a:cxn>
            </a:cxnLst>
            <a:rect l="0" t="0" r="r" b="b"/>
            <a:pathLst>
              <a:path w="20" h="19">
                <a:moveTo>
                  <a:pt x="20" y="11"/>
                </a:moveTo>
                <a:lnTo>
                  <a:pt x="11" y="0"/>
                </a:lnTo>
                <a:lnTo>
                  <a:pt x="0" y="8"/>
                </a:lnTo>
                <a:lnTo>
                  <a:pt x="8" y="19"/>
                </a:lnTo>
                <a:lnTo>
                  <a:pt x="19" y="12"/>
                </a:lnTo>
                <a:lnTo>
                  <a:pt x="20" y="11"/>
                </a:lnTo>
                <a:lnTo>
                  <a:pt x="19" y="12"/>
                </a:lnTo>
                <a:lnTo>
                  <a:pt x="20" y="11"/>
                </a:lnTo>
                <a:lnTo>
                  <a:pt x="2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5" name="Freeform 49"/>
          <p:cNvSpPr>
            <a:spLocks/>
          </p:cNvSpPr>
          <p:nvPr/>
        </p:nvSpPr>
        <p:spPr bwMode="auto">
          <a:xfrm>
            <a:off x="6151563" y="2697163"/>
            <a:ext cx="7937" cy="7937"/>
          </a:xfrm>
          <a:custGeom>
            <a:avLst/>
            <a:gdLst/>
            <a:ahLst/>
            <a:cxnLst>
              <a:cxn ang="0">
                <a:pos x="21" y="10"/>
              </a:cxn>
              <a:cxn ang="0">
                <a:pos x="9" y="0"/>
              </a:cxn>
              <a:cxn ang="0">
                <a:pos x="0" y="10"/>
              </a:cxn>
              <a:cxn ang="0">
                <a:pos x="10" y="20"/>
              </a:cxn>
              <a:cxn ang="0">
                <a:pos x="20" y="10"/>
              </a:cxn>
              <a:cxn ang="0">
                <a:pos x="21" y="10"/>
              </a:cxn>
              <a:cxn ang="0">
                <a:pos x="20" y="10"/>
              </a:cxn>
              <a:cxn ang="0">
                <a:pos x="21" y="10"/>
              </a:cxn>
              <a:cxn ang="0">
                <a:pos x="21" y="10"/>
              </a:cxn>
            </a:cxnLst>
            <a:rect l="0" t="0" r="r" b="b"/>
            <a:pathLst>
              <a:path w="21" h="20">
                <a:moveTo>
                  <a:pt x="21" y="10"/>
                </a:moveTo>
                <a:lnTo>
                  <a:pt x="9" y="0"/>
                </a:lnTo>
                <a:lnTo>
                  <a:pt x="0" y="10"/>
                </a:lnTo>
                <a:lnTo>
                  <a:pt x="10" y="20"/>
                </a:lnTo>
                <a:lnTo>
                  <a:pt x="20" y="10"/>
                </a:lnTo>
                <a:lnTo>
                  <a:pt x="21" y="10"/>
                </a:lnTo>
                <a:lnTo>
                  <a:pt x="20" y="10"/>
                </a:lnTo>
                <a:lnTo>
                  <a:pt x="21" y="10"/>
                </a:lnTo>
                <a:lnTo>
                  <a:pt x="21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6" name="Freeform 50"/>
          <p:cNvSpPr>
            <a:spLocks/>
          </p:cNvSpPr>
          <p:nvPr/>
        </p:nvSpPr>
        <p:spPr bwMode="auto">
          <a:xfrm>
            <a:off x="6154738" y="2693988"/>
            <a:ext cx="7937" cy="7937"/>
          </a:xfrm>
          <a:custGeom>
            <a:avLst/>
            <a:gdLst/>
            <a:ahLst/>
            <a:cxnLst>
              <a:cxn ang="0">
                <a:pos x="20" y="8"/>
              </a:cxn>
              <a:cxn ang="0">
                <a:pos x="8" y="0"/>
              </a:cxn>
              <a:cxn ang="0">
                <a:pos x="0" y="11"/>
              </a:cxn>
              <a:cxn ang="0">
                <a:pos x="12" y="20"/>
              </a:cxn>
              <a:cxn ang="0">
                <a:pos x="20" y="9"/>
              </a:cxn>
              <a:cxn ang="0">
                <a:pos x="20" y="8"/>
              </a:cxn>
              <a:cxn ang="0">
                <a:pos x="20" y="9"/>
              </a:cxn>
              <a:cxn ang="0">
                <a:pos x="20" y="9"/>
              </a:cxn>
              <a:cxn ang="0">
                <a:pos x="20" y="8"/>
              </a:cxn>
            </a:cxnLst>
            <a:rect l="0" t="0" r="r" b="b"/>
            <a:pathLst>
              <a:path w="20" h="20">
                <a:moveTo>
                  <a:pt x="20" y="8"/>
                </a:moveTo>
                <a:lnTo>
                  <a:pt x="8" y="0"/>
                </a:lnTo>
                <a:lnTo>
                  <a:pt x="0" y="11"/>
                </a:lnTo>
                <a:lnTo>
                  <a:pt x="12" y="20"/>
                </a:lnTo>
                <a:lnTo>
                  <a:pt x="20" y="9"/>
                </a:lnTo>
                <a:lnTo>
                  <a:pt x="20" y="8"/>
                </a:lnTo>
                <a:lnTo>
                  <a:pt x="20" y="9"/>
                </a:lnTo>
                <a:lnTo>
                  <a:pt x="20" y="9"/>
                </a:lnTo>
                <a:lnTo>
                  <a:pt x="20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7" name="Freeform 51"/>
          <p:cNvSpPr>
            <a:spLocks/>
          </p:cNvSpPr>
          <p:nvPr/>
        </p:nvSpPr>
        <p:spPr bwMode="auto">
          <a:xfrm>
            <a:off x="6157913" y="2689225"/>
            <a:ext cx="7937" cy="7938"/>
          </a:xfrm>
          <a:custGeom>
            <a:avLst/>
            <a:gdLst/>
            <a:ahLst/>
            <a:cxnLst>
              <a:cxn ang="0">
                <a:pos x="19" y="6"/>
              </a:cxn>
              <a:cxn ang="0">
                <a:pos x="6" y="0"/>
              </a:cxn>
              <a:cxn ang="0">
                <a:pos x="0" y="12"/>
              </a:cxn>
              <a:cxn ang="0">
                <a:pos x="12" y="19"/>
              </a:cxn>
              <a:cxn ang="0">
                <a:pos x="19" y="7"/>
              </a:cxn>
              <a:cxn ang="0">
                <a:pos x="19" y="6"/>
              </a:cxn>
              <a:cxn ang="0">
                <a:pos x="19" y="7"/>
              </a:cxn>
              <a:cxn ang="0">
                <a:pos x="19" y="6"/>
              </a:cxn>
              <a:cxn ang="0">
                <a:pos x="19" y="6"/>
              </a:cxn>
            </a:cxnLst>
            <a:rect l="0" t="0" r="r" b="b"/>
            <a:pathLst>
              <a:path w="19" h="19">
                <a:moveTo>
                  <a:pt x="19" y="6"/>
                </a:moveTo>
                <a:lnTo>
                  <a:pt x="6" y="0"/>
                </a:lnTo>
                <a:lnTo>
                  <a:pt x="0" y="12"/>
                </a:lnTo>
                <a:lnTo>
                  <a:pt x="12" y="19"/>
                </a:lnTo>
                <a:lnTo>
                  <a:pt x="19" y="7"/>
                </a:lnTo>
                <a:lnTo>
                  <a:pt x="19" y="6"/>
                </a:lnTo>
                <a:lnTo>
                  <a:pt x="19" y="7"/>
                </a:lnTo>
                <a:lnTo>
                  <a:pt x="19" y="6"/>
                </a:lnTo>
                <a:lnTo>
                  <a:pt x="19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8" name="Freeform 52"/>
          <p:cNvSpPr>
            <a:spLocks/>
          </p:cNvSpPr>
          <p:nvPr/>
        </p:nvSpPr>
        <p:spPr bwMode="auto">
          <a:xfrm>
            <a:off x="6161088" y="2684463"/>
            <a:ext cx="6350" cy="7937"/>
          </a:xfrm>
          <a:custGeom>
            <a:avLst/>
            <a:gdLst/>
            <a:ahLst/>
            <a:cxnLst>
              <a:cxn ang="0">
                <a:pos x="18" y="4"/>
              </a:cxn>
              <a:cxn ang="0">
                <a:pos x="4" y="0"/>
              </a:cxn>
              <a:cxn ang="0">
                <a:pos x="0" y="13"/>
              </a:cxn>
              <a:cxn ang="0">
                <a:pos x="13" y="18"/>
              </a:cxn>
              <a:cxn ang="0">
                <a:pos x="18" y="5"/>
              </a:cxn>
              <a:cxn ang="0">
                <a:pos x="18" y="4"/>
              </a:cxn>
              <a:cxn ang="0">
                <a:pos x="18" y="5"/>
              </a:cxn>
              <a:cxn ang="0">
                <a:pos x="18" y="5"/>
              </a:cxn>
              <a:cxn ang="0">
                <a:pos x="18" y="4"/>
              </a:cxn>
            </a:cxnLst>
            <a:rect l="0" t="0" r="r" b="b"/>
            <a:pathLst>
              <a:path w="18" h="18">
                <a:moveTo>
                  <a:pt x="18" y="4"/>
                </a:moveTo>
                <a:lnTo>
                  <a:pt x="4" y="0"/>
                </a:lnTo>
                <a:lnTo>
                  <a:pt x="0" y="13"/>
                </a:lnTo>
                <a:lnTo>
                  <a:pt x="13" y="18"/>
                </a:lnTo>
                <a:lnTo>
                  <a:pt x="18" y="5"/>
                </a:lnTo>
                <a:lnTo>
                  <a:pt x="18" y="4"/>
                </a:lnTo>
                <a:lnTo>
                  <a:pt x="18" y="5"/>
                </a:lnTo>
                <a:lnTo>
                  <a:pt x="18" y="5"/>
                </a:lnTo>
                <a:lnTo>
                  <a:pt x="18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9" name="Freeform 53"/>
          <p:cNvSpPr>
            <a:spLocks/>
          </p:cNvSpPr>
          <p:nvPr/>
        </p:nvSpPr>
        <p:spPr bwMode="auto">
          <a:xfrm>
            <a:off x="6162675" y="2679700"/>
            <a:ext cx="6350" cy="6350"/>
          </a:xfrm>
          <a:custGeom>
            <a:avLst/>
            <a:gdLst/>
            <a:ahLst/>
            <a:cxnLst>
              <a:cxn ang="0">
                <a:pos x="17" y="2"/>
              </a:cxn>
              <a:cxn ang="0">
                <a:pos x="3" y="0"/>
              </a:cxn>
              <a:cxn ang="0">
                <a:pos x="0" y="13"/>
              </a:cxn>
              <a:cxn ang="0">
                <a:pos x="14" y="16"/>
              </a:cxn>
              <a:cxn ang="0">
                <a:pos x="17" y="4"/>
              </a:cxn>
              <a:cxn ang="0">
                <a:pos x="17" y="2"/>
              </a:cxn>
              <a:cxn ang="0">
                <a:pos x="17" y="4"/>
              </a:cxn>
              <a:cxn ang="0">
                <a:pos x="17" y="3"/>
              </a:cxn>
              <a:cxn ang="0">
                <a:pos x="17" y="2"/>
              </a:cxn>
            </a:cxnLst>
            <a:rect l="0" t="0" r="r" b="b"/>
            <a:pathLst>
              <a:path w="17" h="16">
                <a:moveTo>
                  <a:pt x="17" y="2"/>
                </a:moveTo>
                <a:lnTo>
                  <a:pt x="3" y="0"/>
                </a:lnTo>
                <a:lnTo>
                  <a:pt x="0" y="13"/>
                </a:lnTo>
                <a:lnTo>
                  <a:pt x="14" y="16"/>
                </a:lnTo>
                <a:lnTo>
                  <a:pt x="17" y="4"/>
                </a:lnTo>
                <a:lnTo>
                  <a:pt x="17" y="2"/>
                </a:lnTo>
                <a:lnTo>
                  <a:pt x="17" y="4"/>
                </a:lnTo>
                <a:lnTo>
                  <a:pt x="17" y="3"/>
                </a:lnTo>
                <a:lnTo>
                  <a:pt x="17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0" name="Freeform 54"/>
          <p:cNvSpPr>
            <a:spLocks/>
          </p:cNvSpPr>
          <p:nvPr/>
        </p:nvSpPr>
        <p:spPr bwMode="auto">
          <a:xfrm>
            <a:off x="6162675" y="2674938"/>
            <a:ext cx="6350" cy="4762"/>
          </a:xfrm>
          <a:custGeom>
            <a:avLst/>
            <a:gdLst/>
            <a:ahLst/>
            <a:cxnLst>
              <a:cxn ang="0">
                <a:pos x="15" y="1"/>
              </a:cxn>
              <a:cxn ang="0">
                <a:pos x="1" y="0"/>
              </a:cxn>
              <a:cxn ang="0">
                <a:pos x="0" y="13"/>
              </a:cxn>
              <a:cxn ang="0">
                <a:pos x="14" y="14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</a:cxnLst>
            <a:rect l="0" t="0" r="r" b="b"/>
            <a:pathLst>
              <a:path w="15" h="14">
                <a:moveTo>
                  <a:pt x="15" y="1"/>
                </a:moveTo>
                <a:lnTo>
                  <a:pt x="1" y="0"/>
                </a:lnTo>
                <a:lnTo>
                  <a:pt x="0" y="13"/>
                </a:lnTo>
                <a:lnTo>
                  <a:pt x="14" y="14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1" name="Freeform 55"/>
          <p:cNvSpPr>
            <a:spLocks/>
          </p:cNvSpPr>
          <p:nvPr/>
        </p:nvSpPr>
        <p:spPr bwMode="auto">
          <a:xfrm>
            <a:off x="6164263" y="2095500"/>
            <a:ext cx="4762" cy="579438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0"/>
              </a:cxn>
              <a:cxn ang="0">
                <a:pos x="0" y="1462"/>
              </a:cxn>
              <a:cxn ang="0">
                <a:pos x="14" y="1462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</a:cxnLst>
            <a:rect l="0" t="0" r="r" b="b"/>
            <a:pathLst>
              <a:path w="14" h="1462">
                <a:moveTo>
                  <a:pt x="14" y="0"/>
                </a:moveTo>
                <a:lnTo>
                  <a:pt x="0" y="0"/>
                </a:lnTo>
                <a:lnTo>
                  <a:pt x="0" y="1462"/>
                </a:lnTo>
                <a:lnTo>
                  <a:pt x="14" y="1462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2" name="Freeform 56"/>
          <p:cNvSpPr>
            <a:spLocks/>
          </p:cNvSpPr>
          <p:nvPr/>
        </p:nvSpPr>
        <p:spPr bwMode="auto">
          <a:xfrm>
            <a:off x="6162675" y="2089150"/>
            <a:ext cx="6350" cy="635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2"/>
              </a:cxn>
              <a:cxn ang="0">
                <a:pos x="1" y="16"/>
              </a:cxn>
              <a:cxn ang="0">
                <a:pos x="15" y="15"/>
              </a:cxn>
              <a:cxn ang="0">
                <a:pos x="14" y="1"/>
              </a:cxn>
              <a:cxn ang="0">
                <a:pos x="14" y="0"/>
              </a:cxn>
              <a:cxn ang="0">
                <a:pos x="14" y="1"/>
              </a:cxn>
              <a:cxn ang="0">
                <a:pos x="14" y="1"/>
              </a:cxn>
              <a:cxn ang="0">
                <a:pos x="14" y="0"/>
              </a:cxn>
            </a:cxnLst>
            <a:rect l="0" t="0" r="r" b="b"/>
            <a:pathLst>
              <a:path w="15" h="16">
                <a:moveTo>
                  <a:pt x="14" y="0"/>
                </a:moveTo>
                <a:lnTo>
                  <a:pt x="0" y="2"/>
                </a:lnTo>
                <a:lnTo>
                  <a:pt x="1" y="16"/>
                </a:lnTo>
                <a:lnTo>
                  <a:pt x="15" y="15"/>
                </a:lnTo>
                <a:lnTo>
                  <a:pt x="14" y="1"/>
                </a:lnTo>
                <a:lnTo>
                  <a:pt x="14" y="0"/>
                </a:lnTo>
                <a:lnTo>
                  <a:pt x="14" y="1"/>
                </a:lnTo>
                <a:lnTo>
                  <a:pt x="14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3" name="Freeform 57"/>
          <p:cNvSpPr>
            <a:spLocks/>
          </p:cNvSpPr>
          <p:nvPr/>
        </p:nvSpPr>
        <p:spPr bwMode="auto">
          <a:xfrm>
            <a:off x="6162675" y="2082800"/>
            <a:ext cx="6350" cy="7938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4"/>
              </a:cxn>
              <a:cxn ang="0">
                <a:pos x="3" y="18"/>
              </a:cxn>
              <a:cxn ang="0">
                <a:pos x="17" y="15"/>
              </a:cxn>
              <a:cxn ang="0">
                <a:pos x="14" y="1"/>
              </a:cxn>
              <a:cxn ang="0">
                <a:pos x="14" y="0"/>
              </a:cxn>
              <a:cxn ang="0">
                <a:pos x="14" y="1"/>
              </a:cxn>
              <a:cxn ang="0">
                <a:pos x="14" y="1"/>
              </a:cxn>
              <a:cxn ang="0">
                <a:pos x="14" y="0"/>
              </a:cxn>
            </a:cxnLst>
            <a:rect l="0" t="0" r="r" b="b"/>
            <a:pathLst>
              <a:path w="17" h="18">
                <a:moveTo>
                  <a:pt x="14" y="0"/>
                </a:moveTo>
                <a:lnTo>
                  <a:pt x="0" y="4"/>
                </a:lnTo>
                <a:lnTo>
                  <a:pt x="3" y="18"/>
                </a:lnTo>
                <a:lnTo>
                  <a:pt x="17" y="15"/>
                </a:lnTo>
                <a:lnTo>
                  <a:pt x="14" y="1"/>
                </a:lnTo>
                <a:lnTo>
                  <a:pt x="14" y="0"/>
                </a:lnTo>
                <a:lnTo>
                  <a:pt x="14" y="1"/>
                </a:lnTo>
                <a:lnTo>
                  <a:pt x="14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4" name="Freeform 58"/>
          <p:cNvSpPr>
            <a:spLocks/>
          </p:cNvSpPr>
          <p:nvPr/>
        </p:nvSpPr>
        <p:spPr bwMode="auto">
          <a:xfrm>
            <a:off x="6161088" y="2078038"/>
            <a:ext cx="6350" cy="7937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6"/>
              </a:cxn>
              <a:cxn ang="0">
                <a:pos x="4" y="19"/>
              </a:cxn>
              <a:cxn ang="0">
                <a:pos x="18" y="13"/>
              </a:cxn>
              <a:cxn ang="0">
                <a:pos x="13" y="1"/>
              </a:cxn>
              <a:cxn ang="0">
                <a:pos x="13" y="0"/>
              </a:cxn>
              <a:cxn ang="0">
                <a:pos x="13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18" h="19">
                <a:moveTo>
                  <a:pt x="13" y="0"/>
                </a:moveTo>
                <a:lnTo>
                  <a:pt x="0" y="6"/>
                </a:lnTo>
                <a:lnTo>
                  <a:pt x="4" y="19"/>
                </a:lnTo>
                <a:lnTo>
                  <a:pt x="18" y="13"/>
                </a:lnTo>
                <a:lnTo>
                  <a:pt x="13" y="1"/>
                </a:lnTo>
                <a:lnTo>
                  <a:pt x="13" y="0"/>
                </a:lnTo>
                <a:lnTo>
                  <a:pt x="13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5" name="Freeform 59"/>
          <p:cNvSpPr>
            <a:spLocks/>
          </p:cNvSpPr>
          <p:nvPr/>
        </p:nvSpPr>
        <p:spPr bwMode="auto">
          <a:xfrm>
            <a:off x="6157913" y="2073275"/>
            <a:ext cx="7937" cy="7938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8"/>
              </a:cxn>
              <a:cxn ang="0">
                <a:pos x="6" y="19"/>
              </a:cxn>
              <a:cxn ang="0">
                <a:pos x="19" y="12"/>
              </a:cxn>
              <a:cxn ang="0">
                <a:pos x="12" y="1"/>
              </a:cxn>
              <a:cxn ang="0">
                <a:pos x="12" y="0"/>
              </a:cxn>
              <a:cxn ang="0">
                <a:pos x="12" y="1"/>
              </a:cxn>
              <a:cxn ang="0">
                <a:pos x="12" y="0"/>
              </a:cxn>
              <a:cxn ang="0">
                <a:pos x="12" y="0"/>
              </a:cxn>
            </a:cxnLst>
            <a:rect l="0" t="0" r="r" b="b"/>
            <a:pathLst>
              <a:path w="19" h="19">
                <a:moveTo>
                  <a:pt x="12" y="0"/>
                </a:moveTo>
                <a:lnTo>
                  <a:pt x="0" y="8"/>
                </a:lnTo>
                <a:lnTo>
                  <a:pt x="6" y="19"/>
                </a:lnTo>
                <a:lnTo>
                  <a:pt x="19" y="12"/>
                </a:lnTo>
                <a:lnTo>
                  <a:pt x="12" y="1"/>
                </a:lnTo>
                <a:lnTo>
                  <a:pt x="12" y="0"/>
                </a:lnTo>
                <a:lnTo>
                  <a:pt x="12" y="1"/>
                </a:lnTo>
                <a:lnTo>
                  <a:pt x="12" y="0"/>
                </a:lnTo>
                <a:lnTo>
                  <a:pt x="1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6" name="Freeform 60"/>
          <p:cNvSpPr>
            <a:spLocks/>
          </p:cNvSpPr>
          <p:nvPr/>
        </p:nvSpPr>
        <p:spPr bwMode="auto">
          <a:xfrm>
            <a:off x="6154738" y="2068513"/>
            <a:ext cx="7937" cy="79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0"/>
              </a:cxn>
              <a:cxn ang="0">
                <a:pos x="8" y="20"/>
              </a:cxn>
              <a:cxn ang="0">
                <a:pos x="20" y="12"/>
              </a:cxn>
              <a:cxn ang="0">
                <a:pos x="12" y="1"/>
              </a:cxn>
              <a:cxn ang="0">
                <a:pos x="11" y="0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</a:cxnLst>
            <a:rect l="0" t="0" r="r" b="b"/>
            <a:pathLst>
              <a:path w="20" h="20">
                <a:moveTo>
                  <a:pt x="11" y="0"/>
                </a:moveTo>
                <a:lnTo>
                  <a:pt x="0" y="10"/>
                </a:lnTo>
                <a:lnTo>
                  <a:pt x="8" y="20"/>
                </a:lnTo>
                <a:lnTo>
                  <a:pt x="20" y="12"/>
                </a:lnTo>
                <a:lnTo>
                  <a:pt x="12" y="1"/>
                </a:lnTo>
                <a:lnTo>
                  <a:pt x="11" y="0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7" name="Freeform 61"/>
          <p:cNvSpPr>
            <a:spLocks/>
          </p:cNvSpPr>
          <p:nvPr/>
        </p:nvSpPr>
        <p:spPr bwMode="auto">
          <a:xfrm>
            <a:off x="6151563" y="2063750"/>
            <a:ext cx="7937" cy="952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2"/>
              </a:cxn>
              <a:cxn ang="0">
                <a:pos x="9" y="22"/>
              </a:cxn>
              <a:cxn ang="0">
                <a:pos x="20" y="11"/>
              </a:cxn>
              <a:cxn ang="0">
                <a:pos x="10" y="1"/>
              </a:cxn>
              <a:cxn ang="0">
                <a:pos x="9" y="0"/>
              </a:cxn>
              <a:cxn ang="0">
                <a:pos x="10" y="1"/>
              </a:cxn>
              <a:cxn ang="0">
                <a:pos x="10" y="1"/>
              </a:cxn>
              <a:cxn ang="0">
                <a:pos x="9" y="0"/>
              </a:cxn>
            </a:cxnLst>
            <a:rect l="0" t="0" r="r" b="b"/>
            <a:pathLst>
              <a:path w="20" h="22">
                <a:moveTo>
                  <a:pt x="9" y="0"/>
                </a:moveTo>
                <a:lnTo>
                  <a:pt x="0" y="12"/>
                </a:lnTo>
                <a:lnTo>
                  <a:pt x="9" y="22"/>
                </a:lnTo>
                <a:lnTo>
                  <a:pt x="20" y="11"/>
                </a:lnTo>
                <a:lnTo>
                  <a:pt x="10" y="1"/>
                </a:lnTo>
                <a:lnTo>
                  <a:pt x="9" y="0"/>
                </a:lnTo>
                <a:lnTo>
                  <a:pt x="10" y="1"/>
                </a:lnTo>
                <a:lnTo>
                  <a:pt x="10" y="1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8" name="Freeform 62"/>
          <p:cNvSpPr>
            <a:spLocks/>
          </p:cNvSpPr>
          <p:nvPr/>
        </p:nvSpPr>
        <p:spPr bwMode="auto">
          <a:xfrm>
            <a:off x="6148388" y="2060575"/>
            <a:ext cx="6350" cy="793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13"/>
              </a:cxn>
              <a:cxn ang="0">
                <a:pos x="11" y="21"/>
              </a:cxn>
              <a:cxn ang="0">
                <a:pos x="19" y="8"/>
              </a:cxn>
              <a:cxn ang="0">
                <a:pos x="8" y="1"/>
              </a:cxn>
              <a:cxn ang="0">
                <a:pos x="8" y="0"/>
              </a:cxn>
              <a:cxn ang="0">
                <a:pos x="8" y="1"/>
              </a:cxn>
              <a:cxn ang="0">
                <a:pos x="8" y="0"/>
              </a:cxn>
              <a:cxn ang="0">
                <a:pos x="8" y="0"/>
              </a:cxn>
            </a:cxnLst>
            <a:rect l="0" t="0" r="r" b="b"/>
            <a:pathLst>
              <a:path w="19" h="21">
                <a:moveTo>
                  <a:pt x="8" y="0"/>
                </a:moveTo>
                <a:lnTo>
                  <a:pt x="0" y="13"/>
                </a:lnTo>
                <a:lnTo>
                  <a:pt x="11" y="21"/>
                </a:lnTo>
                <a:lnTo>
                  <a:pt x="19" y="8"/>
                </a:lnTo>
                <a:lnTo>
                  <a:pt x="8" y="1"/>
                </a:lnTo>
                <a:lnTo>
                  <a:pt x="8" y="0"/>
                </a:lnTo>
                <a:lnTo>
                  <a:pt x="8" y="1"/>
                </a:lnTo>
                <a:lnTo>
                  <a:pt x="8" y="0"/>
                </a:lnTo>
                <a:lnTo>
                  <a:pt x="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9" name="Freeform 63"/>
          <p:cNvSpPr>
            <a:spLocks/>
          </p:cNvSpPr>
          <p:nvPr/>
        </p:nvSpPr>
        <p:spPr bwMode="auto">
          <a:xfrm>
            <a:off x="6143625" y="2058988"/>
            <a:ext cx="7938" cy="7937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13"/>
              </a:cxn>
              <a:cxn ang="0">
                <a:pos x="11" y="21"/>
              </a:cxn>
              <a:cxn ang="0">
                <a:pos x="18" y="7"/>
              </a:cxn>
              <a:cxn ang="0">
                <a:pos x="7" y="1"/>
              </a:cxn>
              <a:cxn ang="0">
                <a:pos x="6" y="0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</a:cxnLst>
            <a:rect l="0" t="0" r="r" b="b"/>
            <a:pathLst>
              <a:path w="18" h="21">
                <a:moveTo>
                  <a:pt x="6" y="0"/>
                </a:moveTo>
                <a:lnTo>
                  <a:pt x="0" y="13"/>
                </a:lnTo>
                <a:lnTo>
                  <a:pt x="11" y="21"/>
                </a:lnTo>
                <a:lnTo>
                  <a:pt x="18" y="7"/>
                </a:lnTo>
                <a:lnTo>
                  <a:pt x="7" y="1"/>
                </a:lnTo>
                <a:lnTo>
                  <a:pt x="6" y="0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0" name="Freeform 64"/>
          <p:cNvSpPr>
            <a:spLocks/>
          </p:cNvSpPr>
          <p:nvPr/>
        </p:nvSpPr>
        <p:spPr bwMode="auto">
          <a:xfrm>
            <a:off x="6138863" y="2055813"/>
            <a:ext cx="635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14"/>
              </a:cxn>
              <a:cxn ang="0">
                <a:pos x="12" y="19"/>
              </a:cxn>
              <a:cxn ang="0">
                <a:pos x="18" y="5"/>
              </a:cxn>
              <a:cxn ang="0">
                <a:pos x="5" y="0"/>
              </a:cxn>
              <a:cxn ang="0">
                <a:pos x="4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18" h="19">
                <a:moveTo>
                  <a:pt x="4" y="0"/>
                </a:moveTo>
                <a:lnTo>
                  <a:pt x="0" y="14"/>
                </a:lnTo>
                <a:lnTo>
                  <a:pt x="12" y="19"/>
                </a:lnTo>
                <a:lnTo>
                  <a:pt x="18" y="5"/>
                </a:lnTo>
                <a:lnTo>
                  <a:pt x="5" y="0"/>
                </a:lnTo>
                <a:lnTo>
                  <a:pt x="4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1" name="Freeform 65"/>
          <p:cNvSpPr>
            <a:spLocks/>
          </p:cNvSpPr>
          <p:nvPr/>
        </p:nvSpPr>
        <p:spPr bwMode="auto">
          <a:xfrm>
            <a:off x="6134100" y="2055813"/>
            <a:ext cx="6350" cy="6350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14"/>
              </a:cxn>
              <a:cxn ang="0">
                <a:pos x="14" y="16"/>
              </a:cxn>
              <a:cxn ang="0">
                <a:pos x="17" y="2"/>
              </a:cxn>
              <a:cxn ang="0">
                <a:pos x="3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17" h="16">
                <a:moveTo>
                  <a:pt x="2" y="0"/>
                </a:moveTo>
                <a:lnTo>
                  <a:pt x="0" y="14"/>
                </a:lnTo>
                <a:lnTo>
                  <a:pt x="14" y="16"/>
                </a:lnTo>
                <a:lnTo>
                  <a:pt x="17" y="2"/>
                </a:lnTo>
                <a:lnTo>
                  <a:pt x="3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2" name="Freeform 66"/>
          <p:cNvSpPr>
            <a:spLocks/>
          </p:cNvSpPr>
          <p:nvPr/>
        </p:nvSpPr>
        <p:spPr bwMode="auto">
          <a:xfrm>
            <a:off x="6129338" y="2055813"/>
            <a:ext cx="4762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3" y="15"/>
              </a:cxn>
              <a:cxn ang="0">
                <a:pos x="14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4" h="15">
                <a:moveTo>
                  <a:pt x="0" y="0"/>
                </a:moveTo>
                <a:lnTo>
                  <a:pt x="0" y="14"/>
                </a:lnTo>
                <a:lnTo>
                  <a:pt x="13" y="15"/>
                </a:lnTo>
                <a:lnTo>
                  <a:pt x="14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3" name="Freeform 67"/>
          <p:cNvSpPr>
            <a:spLocks/>
          </p:cNvSpPr>
          <p:nvPr/>
        </p:nvSpPr>
        <p:spPr bwMode="auto">
          <a:xfrm>
            <a:off x="5454650" y="2055813"/>
            <a:ext cx="674688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697" h="14">
                <a:moveTo>
                  <a:pt x="0" y="0"/>
                </a:moveTo>
                <a:lnTo>
                  <a:pt x="0" y="14"/>
                </a:lnTo>
                <a:lnTo>
                  <a:pt x="1697" y="14"/>
                </a:lnTo>
                <a:lnTo>
                  <a:pt x="169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4" name="Freeform 68"/>
          <p:cNvSpPr>
            <a:spLocks/>
          </p:cNvSpPr>
          <p:nvPr/>
        </p:nvSpPr>
        <p:spPr bwMode="auto">
          <a:xfrm>
            <a:off x="5449888" y="2055813"/>
            <a:ext cx="6350" cy="476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15"/>
              </a:cxn>
              <a:cxn ang="0">
                <a:pos x="15" y="14"/>
              </a:cxn>
              <a:cxn ang="0">
                <a:pos x="14" y="0"/>
              </a:cxn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5" h="15">
                <a:moveTo>
                  <a:pt x="0" y="1"/>
                </a:moveTo>
                <a:lnTo>
                  <a:pt x="2" y="15"/>
                </a:lnTo>
                <a:lnTo>
                  <a:pt x="15" y="14"/>
                </a:lnTo>
                <a:lnTo>
                  <a:pt x="14" y="0"/>
                </a:ln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5" name="Freeform 69"/>
          <p:cNvSpPr>
            <a:spLocks/>
          </p:cNvSpPr>
          <p:nvPr/>
        </p:nvSpPr>
        <p:spPr bwMode="auto">
          <a:xfrm>
            <a:off x="5443538" y="2055813"/>
            <a:ext cx="7937" cy="63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4" y="16"/>
              </a:cxn>
              <a:cxn ang="0">
                <a:pos x="18" y="14"/>
              </a:cxn>
              <a:cxn ang="0">
                <a:pos x="15" y="0"/>
              </a:cxn>
              <a:cxn ang="0">
                <a:pos x="1" y="2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18" h="16">
                <a:moveTo>
                  <a:pt x="0" y="2"/>
                </a:moveTo>
                <a:lnTo>
                  <a:pt x="4" y="16"/>
                </a:lnTo>
                <a:lnTo>
                  <a:pt x="18" y="14"/>
                </a:lnTo>
                <a:lnTo>
                  <a:pt x="15" y="0"/>
                </a:lnTo>
                <a:lnTo>
                  <a:pt x="1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6" name="Freeform 70"/>
          <p:cNvSpPr>
            <a:spLocks/>
          </p:cNvSpPr>
          <p:nvPr/>
        </p:nvSpPr>
        <p:spPr bwMode="auto">
          <a:xfrm>
            <a:off x="5438775" y="2055813"/>
            <a:ext cx="7938" cy="7937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6" y="19"/>
              </a:cxn>
              <a:cxn ang="0">
                <a:pos x="18" y="14"/>
              </a:cxn>
              <a:cxn ang="0">
                <a:pos x="13" y="0"/>
              </a:cxn>
              <a:cxn ang="0">
                <a:pos x="1" y="5"/>
              </a:cxn>
              <a:cxn ang="0">
                <a:pos x="0" y="6"/>
              </a:cxn>
              <a:cxn ang="0">
                <a:pos x="1" y="5"/>
              </a:cxn>
              <a:cxn ang="0">
                <a:pos x="0" y="6"/>
              </a:cxn>
              <a:cxn ang="0">
                <a:pos x="0" y="6"/>
              </a:cxn>
            </a:cxnLst>
            <a:rect l="0" t="0" r="r" b="b"/>
            <a:pathLst>
              <a:path w="18" h="19">
                <a:moveTo>
                  <a:pt x="0" y="6"/>
                </a:moveTo>
                <a:lnTo>
                  <a:pt x="6" y="19"/>
                </a:lnTo>
                <a:lnTo>
                  <a:pt x="18" y="14"/>
                </a:lnTo>
                <a:lnTo>
                  <a:pt x="13" y="0"/>
                </a:lnTo>
                <a:lnTo>
                  <a:pt x="1" y="5"/>
                </a:lnTo>
                <a:lnTo>
                  <a:pt x="0" y="6"/>
                </a:lnTo>
                <a:lnTo>
                  <a:pt x="1" y="5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7" name="Freeform 71"/>
          <p:cNvSpPr>
            <a:spLocks/>
          </p:cNvSpPr>
          <p:nvPr/>
        </p:nvSpPr>
        <p:spPr bwMode="auto">
          <a:xfrm>
            <a:off x="5434013" y="2058988"/>
            <a:ext cx="7937" cy="7937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20"/>
              </a:cxn>
              <a:cxn ang="0">
                <a:pos x="20" y="12"/>
              </a:cxn>
              <a:cxn ang="0">
                <a:pos x="13" y="0"/>
              </a:cxn>
              <a:cxn ang="0">
                <a:pos x="1" y="6"/>
              </a:cxn>
              <a:cxn ang="0">
                <a:pos x="0" y="7"/>
              </a:cxn>
              <a:cxn ang="0">
                <a:pos x="1" y="6"/>
              </a:cxn>
              <a:cxn ang="0">
                <a:pos x="1" y="6"/>
              </a:cxn>
              <a:cxn ang="0">
                <a:pos x="0" y="7"/>
              </a:cxn>
            </a:cxnLst>
            <a:rect l="0" t="0" r="r" b="b"/>
            <a:pathLst>
              <a:path w="20" h="20">
                <a:moveTo>
                  <a:pt x="0" y="7"/>
                </a:moveTo>
                <a:lnTo>
                  <a:pt x="8" y="20"/>
                </a:lnTo>
                <a:lnTo>
                  <a:pt x="20" y="12"/>
                </a:lnTo>
                <a:lnTo>
                  <a:pt x="13" y="0"/>
                </a:lnTo>
                <a:lnTo>
                  <a:pt x="1" y="6"/>
                </a:lnTo>
                <a:lnTo>
                  <a:pt x="0" y="7"/>
                </a:lnTo>
                <a:lnTo>
                  <a:pt x="1" y="6"/>
                </a:lnTo>
                <a:lnTo>
                  <a:pt x="1" y="6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8" name="Freeform 72"/>
          <p:cNvSpPr>
            <a:spLocks/>
          </p:cNvSpPr>
          <p:nvPr/>
        </p:nvSpPr>
        <p:spPr bwMode="auto">
          <a:xfrm>
            <a:off x="5429250" y="2062163"/>
            <a:ext cx="793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1" y="20"/>
              </a:cxn>
              <a:cxn ang="0">
                <a:pos x="21" y="12"/>
              </a:cxn>
              <a:cxn ang="0">
                <a:pos x="12" y="0"/>
              </a:cxn>
              <a:cxn ang="0">
                <a:pos x="2" y="8"/>
              </a:cxn>
              <a:cxn ang="0">
                <a:pos x="0" y="8"/>
              </a:cxn>
              <a:cxn ang="0">
                <a:pos x="2" y="8"/>
              </a:cxn>
              <a:cxn ang="0">
                <a:pos x="2" y="8"/>
              </a:cxn>
              <a:cxn ang="0">
                <a:pos x="0" y="8"/>
              </a:cxn>
            </a:cxnLst>
            <a:rect l="0" t="0" r="r" b="b"/>
            <a:pathLst>
              <a:path w="21" h="20">
                <a:moveTo>
                  <a:pt x="0" y="8"/>
                </a:moveTo>
                <a:lnTo>
                  <a:pt x="11" y="20"/>
                </a:lnTo>
                <a:lnTo>
                  <a:pt x="21" y="12"/>
                </a:lnTo>
                <a:lnTo>
                  <a:pt x="12" y="0"/>
                </a:lnTo>
                <a:lnTo>
                  <a:pt x="2" y="8"/>
                </a:lnTo>
                <a:lnTo>
                  <a:pt x="0" y="8"/>
                </a:lnTo>
                <a:lnTo>
                  <a:pt x="2" y="8"/>
                </a:lnTo>
                <a:lnTo>
                  <a:pt x="2" y="8"/>
                </a:lnTo>
                <a:lnTo>
                  <a:pt x="0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9" name="Freeform 73"/>
          <p:cNvSpPr>
            <a:spLocks/>
          </p:cNvSpPr>
          <p:nvPr/>
        </p:nvSpPr>
        <p:spPr bwMode="auto">
          <a:xfrm>
            <a:off x="5424488" y="2065338"/>
            <a:ext cx="7937" cy="7937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2" y="21"/>
              </a:cxn>
              <a:cxn ang="0">
                <a:pos x="21" y="11"/>
              </a:cxn>
              <a:cxn ang="0">
                <a:pos x="10" y="0"/>
              </a:cxn>
              <a:cxn ang="0">
                <a:pos x="1" y="10"/>
              </a:cxn>
              <a:cxn ang="0">
                <a:pos x="0" y="11"/>
              </a:cxn>
              <a:cxn ang="0">
                <a:pos x="1" y="10"/>
              </a:cxn>
              <a:cxn ang="0">
                <a:pos x="1" y="11"/>
              </a:cxn>
              <a:cxn ang="0">
                <a:pos x="0" y="11"/>
              </a:cxn>
            </a:cxnLst>
            <a:rect l="0" t="0" r="r" b="b"/>
            <a:pathLst>
              <a:path w="21" h="21">
                <a:moveTo>
                  <a:pt x="0" y="11"/>
                </a:moveTo>
                <a:lnTo>
                  <a:pt x="12" y="21"/>
                </a:lnTo>
                <a:lnTo>
                  <a:pt x="21" y="11"/>
                </a:lnTo>
                <a:lnTo>
                  <a:pt x="10" y="0"/>
                </a:lnTo>
                <a:lnTo>
                  <a:pt x="1" y="10"/>
                </a:lnTo>
                <a:lnTo>
                  <a:pt x="0" y="11"/>
                </a:lnTo>
                <a:lnTo>
                  <a:pt x="1" y="10"/>
                </a:lnTo>
                <a:lnTo>
                  <a:pt x="1" y="11"/>
                </a:lnTo>
                <a:lnTo>
                  <a:pt x="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0" name="Freeform 74"/>
          <p:cNvSpPr>
            <a:spLocks/>
          </p:cNvSpPr>
          <p:nvPr/>
        </p:nvSpPr>
        <p:spPr bwMode="auto">
          <a:xfrm>
            <a:off x="5421313" y="2068513"/>
            <a:ext cx="7937" cy="79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2" y="20"/>
              </a:cxn>
              <a:cxn ang="0">
                <a:pos x="22" y="9"/>
              </a:cxn>
              <a:cxn ang="0">
                <a:pos x="9" y="0"/>
              </a:cxn>
              <a:cxn ang="0">
                <a:pos x="1" y="11"/>
              </a:cxn>
              <a:cxn ang="0">
                <a:pos x="0" y="12"/>
              </a:cxn>
              <a:cxn ang="0">
                <a:pos x="1" y="11"/>
              </a:cxn>
              <a:cxn ang="0">
                <a:pos x="1" y="11"/>
              </a:cxn>
              <a:cxn ang="0">
                <a:pos x="0" y="12"/>
              </a:cxn>
            </a:cxnLst>
            <a:rect l="0" t="0" r="r" b="b"/>
            <a:pathLst>
              <a:path w="22" h="20">
                <a:moveTo>
                  <a:pt x="0" y="12"/>
                </a:moveTo>
                <a:lnTo>
                  <a:pt x="12" y="20"/>
                </a:lnTo>
                <a:lnTo>
                  <a:pt x="22" y="9"/>
                </a:lnTo>
                <a:lnTo>
                  <a:pt x="9" y="0"/>
                </a:lnTo>
                <a:lnTo>
                  <a:pt x="1" y="11"/>
                </a:lnTo>
                <a:lnTo>
                  <a:pt x="0" y="12"/>
                </a:lnTo>
                <a:lnTo>
                  <a:pt x="1" y="11"/>
                </a:lnTo>
                <a:lnTo>
                  <a:pt x="1" y="11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1" name="Freeform 75"/>
          <p:cNvSpPr>
            <a:spLocks/>
          </p:cNvSpPr>
          <p:nvPr/>
        </p:nvSpPr>
        <p:spPr bwMode="auto">
          <a:xfrm>
            <a:off x="5418138" y="2073275"/>
            <a:ext cx="7937" cy="7938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3" y="18"/>
              </a:cxn>
              <a:cxn ang="0">
                <a:pos x="19" y="7"/>
              </a:cxn>
              <a:cxn ang="0">
                <a:pos x="6" y="0"/>
              </a:cxn>
              <a:cxn ang="0">
                <a:pos x="0" y="11"/>
              </a:cxn>
              <a:cxn ang="0">
                <a:pos x="0" y="12"/>
              </a:cxn>
              <a:cxn ang="0">
                <a:pos x="0" y="11"/>
              </a:cxn>
              <a:cxn ang="0">
                <a:pos x="0" y="12"/>
              </a:cxn>
              <a:cxn ang="0">
                <a:pos x="0" y="12"/>
              </a:cxn>
            </a:cxnLst>
            <a:rect l="0" t="0" r="r" b="b"/>
            <a:pathLst>
              <a:path w="19" h="18">
                <a:moveTo>
                  <a:pt x="0" y="12"/>
                </a:moveTo>
                <a:lnTo>
                  <a:pt x="13" y="18"/>
                </a:lnTo>
                <a:lnTo>
                  <a:pt x="19" y="7"/>
                </a:lnTo>
                <a:lnTo>
                  <a:pt x="6" y="0"/>
                </a:lnTo>
                <a:lnTo>
                  <a:pt x="0" y="11"/>
                </a:lnTo>
                <a:lnTo>
                  <a:pt x="0" y="12"/>
                </a:lnTo>
                <a:lnTo>
                  <a:pt x="0" y="11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2" name="Freeform 76"/>
          <p:cNvSpPr>
            <a:spLocks/>
          </p:cNvSpPr>
          <p:nvPr/>
        </p:nvSpPr>
        <p:spPr bwMode="auto">
          <a:xfrm>
            <a:off x="5416550" y="2078038"/>
            <a:ext cx="7938" cy="7937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4" y="18"/>
              </a:cxn>
              <a:cxn ang="0">
                <a:pos x="18" y="5"/>
              </a:cxn>
              <a:cxn ang="0">
                <a:pos x="5" y="0"/>
              </a:cxn>
              <a:cxn ang="0">
                <a:pos x="0" y="12"/>
              </a:cxn>
              <a:cxn ang="0">
                <a:pos x="0" y="13"/>
              </a:cxn>
              <a:cxn ang="0">
                <a:pos x="0" y="12"/>
              </a:cxn>
              <a:cxn ang="0">
                <a:pos x="0" y="13"/>
              </a:cxn>
              <a:cxn ang="0">
                <a:pos x="0" y="13"/>
              </a:cxn>
            </a:cxnLst>
            <a:rect l="0" t="0" r="r" b="b"/>
            <a:pathLst>
              <a:path w="18" h="18">
                <a:moveTo>
                  <a:pt x="0" y="13"/>
                </a:moveTo>
                <a:lnTo>
                  <a:pt x="14" y="18"/>
                </a:lnTo>
                <a:lnTo>
                  <a:pt x="18" y="5"/>
                </a:lnTo>
                <a:lnTo>
                  <a:pt x="5" y="0"/>
                </a:lnTo>
                <a:lnTo>
                  <a:pt x="0" y="12"/>
                </a:lnTo>
                <a:lnTo>
                  <a:pt x="0" y="13"/>
                </a:lnTo>
                <a:lnTo>
                  <a:pt x="0" y="12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3" name="Freeform 77"/>
          <p:cNvSpPr>
            <a:spLocks/>
          </p:cNvSpPr>
          <p:nvPr/>
        </p:nvSpPr>
        <p:spPr bwMode="auto">
          <a:xfrm>
            <a:off x="5414963" y="2084388"/>
            <a:ext cx="7937" cy="63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4" y="17"/>
              </a:cxn>
              <a:cxn ang="0">
                <a:pos x="17" y="3"/>
              </a:cxn>
              <a:cxn ang="0">
                <a:pos x="3" y="0"/>
              </a:cxn>
              <a:cxn ang="0">
                <a:pos x="0" y="14"/>
              </a:cxn>
              <a:cxn ang="0">
                <a:pos x="0" y="15"/>
              </a:cxn>
              <a:cxn ang="0">
                <a:pos x="0" y="14"/>
              </a:cxn>
              <a:cxn ang="0">
                <a:pos x="0" y="15"/>
              </a:cxn>
              <a:cxn ang="0">
                <a:pos x="0" y="15"/>
              </a:cxn>
            </a:cxnLst>
            <a:rect l="0" t="0" r="r" b="b"/>
            <a:pathLst>
              <a:path w="17" h="17">
                <a:moveTo>
                  <a:pt x="0" y="15"/>
                </a:moveTo>
                <a:lnTo>
                  <a:pt x="14" y="17"/>
                </a:lnTo>
                <a:lnTo>
                  <a:pt x="17" y="3"/>
                </a:lnTo>
                <a:lnTo>
                  <a:pt x="3" y="0"/>
                </a:lnTo>
                <a:lnTo>
                  <a:pt x="0" y="14"/>
                </a:lnTo>
                <a:lnTo>
                  <a:pt x="0" y="15"/>
                </a:lnTo>
                <a:lnTo>
                  <a:pt x="0" y="14"/>
                </a:lnTo>
                <a:lnTo>
                  <a:pt x="0" y="15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4" name="Freeform 78"/>
          <p:cNvSpPr>
            <a:spLocks/>
          </p:cNvSpPr>
          <p:nvPr/>
        </p:nvSpPr>
        <p:spPr bwMode="auto">
          <a:xfrm>
            <a:off x="5414963" y="2089150"/>
            <a:ext cx="6350" cy="63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15"/>
              </a:cxn>
              <a:cxn ang="0">
                <a:pos x="15" y="1"/>
              </a:cxn>
              <a:cxn ang="0">
                <a:pos x="1" y="0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</a:cxnLst>
            <a:rect l="0" t="0" r="r" b="b"/>
            <a:pathLst>
              <a:path w="15" h="15">
                <a:moveTo>
                  <a:pt x="0" y="14"/>
                </a:moveTo>
                <a:lnTo>
                  <a:pt x="14" y="15"/>
                </a:lnTo>
                <a:lnTo>
                  <a:pt x="15" y="1"/>
                </a:lnTo>
                <a:lnTo>
                  <a:pt x="1" y="0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5" name="Freeform 79"/>
          <p:cNvSpPr>
            <a:spLocks/>
          </p:cNvSpPr>
          <p:nvPr/>
        </p:nvSpPr>
        <p:spPr bwMode="auto">
          <a:xfrm>
            <a:off x="5414963" y="2095500"/>
            <a:ext cx="6350" cy="579438"/>
          </a:xfrm>
          <a:custGeom>
            <a:avLst/>
            <a:gdLst/>
            <a:ahLst/>
            <a:cxnLst>
              <a:cxn ang="0">
                <a:pos x="0" y="1462"/>
              </a:cxn>
              <a:cxn ang="0">
                <a:pos x="14" y="1462"/>
              </a:cxn>
              <a:cxn ang="0">
                <a:pos x="14" y="0"/>
              </a:cxn>
              <a:cxn ang="0">
                <a:pos x="0" y="0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</a:cxnLst>
            <a:rect l="0" t="0" r="r" b="b"/>
            <a:pathLst>
              <a:path w="14" h="1462">
                <a:moveTo>
                  <a:pt x="0" y="1462"/>
                </a:moveTo>
                <a:lnTo>
                  <a:pt x="14" y="1462"/>
                </a:lnTo>
                <a:lnTo>
                  <a:pt x="14" y="0"/>
                </a:lnTo>
                <a:lnTo>
                  <a:pt x="0" y="0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6" name="Freeform 80"/>
          <p:cNvSpPr>
            <a:spLocks/>
          </p:cNvSpPr>
          <p:nvPr/>
        </p:nvSpPr>
        <p:spPr bwMode="auto">
          <a:xfrm>
            <a:off x="5414963" y="2674938"/>
            <a:ext cx="6350" cy="6350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15" y="13"/>
              </a:cxn>
              <a:cxn ang="0">
                <a:pos x="14" y="0"/>
              </a:cxn>
              <a:cxn ang="0">
                <a:pos x="0" y="1"/>
              </a:cxn>
              <a:cxn ang="0">
                <a:pos x="1" y="14"/>
              </a:cxn>
              <a:cxn ang="0">
                <a:pos x="1" y="16"/>
              </a:cxn>
              <a:cxn ang="0">
                <a:pos x="1" y="14"/>
              </a:cxn>
              <a:cxn ang="0">
                <a:pos x="1" y="15"/>
              </a:cxn>
              <a:cxn ang="0">
                <a:pos x="1" y="16"/>
              </a:cxn>
            </a:cxnLst>
            <a:rect l="0" t="0" r="r" b="b"/>
            <a:pathLst>
              <a:path w="15" h="16">
                <a:moveTo>
                  <a:pt x="1" y="16"/>
                </a:moveTo>
                <a:lnTo>
                  <a:pt x="15" y="13"/>
                </a:lnTo>
                <a:lnTo>
                  <a:pt x="14" y="0"/>
                </a:lnTo>
                <a:lnTo>
                  <a:pt x="0" y="1"/>
                </a:lnTo>
                <a:lnTo>
                  <a:pt x="1" y="14"/>
                </a:lnTo>
                <a:lnTo>
                  <a:pt x="1" y="16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7" name="Freeform 81"/>
          <p:cNvSpPr>
            <a:spLocks/>
          </p:cNvSpPr>
          <p:nvPr/>
        </p:nvSpPr>
        <p:spPr bwMode="auto">
          <a:xfrm>
            <a:off x="5414963" y="2679700"/>
            <a:ext cx="7937" cy="6350"/>
          </a:xfrm>
          <a:custGeom>
            <a:avLst/>
            <a:gdLst/>
            <a:ahLst/>
            <a:cxnLst>
              <a:cxn ang="0">
                <a:pos x="3" y="17"/>
              </a:cxn>
              <a:cxn ang="0">
                <a:pos x="17" y="13"/>
              </a:cxn>
              <a:cxn ang="0">
                <a:pos x="14" y="0"/>
              </a:cxn>
              <a:cxn ang="0">
                <a:pos x="0" y="4"/>
              </a:cxn>
              <a:cxn ang="0">
                <a:pos x="3" y="16"/>
              </a:cxn>
              <a:cxn ang="0">
                <a:pos x="3" y="17"/>
              </a:cxn>
              <a:cxn ang="0">
                <a:pos x="3" y="16"/>
              </a:cxn>
              <a:cxn ang="0">
                <a:pos x="3" y="17"/>
              </a:cxn>
              <a:cxn ang="0">
                <a:pos x="3" y="17"/>
              </a:cxn>
            </a:cxnLst>
            <a:rect l="0" t="0" r="r" b="b"/>
            <a:pathLst>
              <a:path w="17" h="17">
                <a:moveTo>
                  <a:pt x="3" y="17"/>
                </a:moveTo>
                <a:lnTo>
                  <a:pt x="17" y="13"/>
                </a:lnTo>
                <a:lnTo>
                  <a:pt x="14" y="0"/>
                </a:lnTo>
                <a:lnTo>
                  <a:pt x="0" y="4"/>
                </a:lnTo>
                <a:lnTo>
                  <a:pt x="3" y="16"/>
                </a:lnTo>
                <a:lnTo>
                  <a:pt x="3" y="17"/>
                </a:lnTo>
                <a:lnTo>
                  <a:pt x="3" y="16"/>
                </a:lnTo>
                <a:lnTo>
                  <a:pt x="3" y="17"/>
                </a:lnTo>
                <a:lnTo>
                  <a:pt x="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8" name="Freeform 82"/>
          <p:cNvSpPr>
            <a:spLocks/>
          </p:cNvSpPr>
          <p:nvPr/>
        </p:nvSpPr>
        <p:spPr bwMode="auto">
          <a:xfrm>
            <a:off x="5416550" y="2684463"/>
            <a:ext cx="7938" cy="7937"/>
          </a:xfrm>
          <a:custGeom>
            <a:avLst/>
            <a:gdLst/>
            <a:ahLst/>
            <a:cxnLst>
              <a:cxn ang="0">
                <a:pos x="5" y="19"/>
              </a:cxn>
              <a:cxn ang="0">
                <a:pos x="18" y="13"/>
              </a:cxn>
              <a:cxn ang="0">
                <a:pos x="14" y="0"/>
              </a:cxn>
              <a:cxn ang="0">
                <a:pos x="0" y="5"/>
              </a:cxn>
              <a:cxn ang="0">
                <a:pos x="5" y="18"/>
              </a:cxn>
              <a:cxn ang="0">
                <a:pos x="5" y="19"/>
              </a:cxn>
              <a:cxn ang="0">
                <a:pos x="5" y="18"/>
              </a:cxn>
              <a:cxn ang="0">
                <a:pos x="5" y="18"/>
              </a:cxn>
              <a:cxn ang="0">
                <a:pos x="5" y="19"/>
              </a:cxn>
            </a:cxnLst>
            <a:rect l="0" t="0" r="r" b="b"/>
            <a:pathLst>
              <a:path w="18" h="19">
                <a:moveTo>
                  <a:pt x="5" y="19"/>
                </a:moveTo>
                <a:lnTo>
                  <a:pt x="18" y="13"/>
                </a:lnTo>
                <a:lnTo>
                  <a:pt x="14" y="0"/>
                </a:lnTo>
                <a:lnTo>
                  <a:pt x="0" y="5"/>
                </a:lnTo>
                <a:lnTo>
                  <a:pt x="5" y="18"/>
                </a:lnTo>
                <a:lnTo>
                  <a:pt x="5" y="19"/>
                </a:lnTo>
                <a:lnTo>
                  <a:pt x="5" y="18"/>
                </a:lnTo>
                <a:lnTo>
                  <a:pt x="5" y="18"/>
                </a:lnTo>
                <a:lnTo>
                  <a:pt x="5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9" name="Freeform 83"/>
          <p:cNvSpPr>
            <a:spLocks/>
          </p:cNvSpPr>
          <p:nvPr/>
        </p:nvSpPr>
        <p:spPr bwMode="auto">
          <a:xfrm>
            <a:off x="5418138" y="2689225"/>
            <a:ext cx="7937" cy="7938"/>
          </a:xfrm>
          <a:custGeom>
            <a:avLst/>
            <a:gdLst/>
            <a:ahLst/>
            <a:cxnLst>
              <a:cxn ang="0">
                <a:pos x="7" y="20"/>
              </a:cxn>
              <a:cxn ang="0">
                <a:pos x="19" y="12"/>
              </a:cxn>
              <a:cxn ang="0">
                <a:pos x="13" y="0"/>
              </a:cxn>
              <a:cxn ang="0">
                <a:pos x="0" y="7"/>
              </a:cxn>
              <a:cxn ang="0">
                <a:pos x="6" y="19"/>
              </a:cxn>
              <a:cxn ang="0">
                <a:pos x="7" y="20"/>
              </a:cxn>
              <a:cxn ang="0">
                <a:pos x="6" y="19"/>
              </a:cxn>
              <a:cxn ang="0">
                <a:pos x="7" y="20"/>
              </a:cxn>
              <a:cxn ang="0">
                <a:pos x="7" y="20"/>
              </a:cxn>
            </a:cxnLst>
            <a:rect l="0" t="0" r="r" b="b"/>
            <a:pathLst>
              <a:path w="19" h="20">
                <a:moveTo>
                  <a:pt x="7" y="20"/>
                </a:moveTo>
                <a:lnTo>
                  <a:pt x="19" y="12"/>
                </a:lnTo>
                <a:lnTo>
                  <a:pt x="13" y="0"/>
                </a:lnTo>
                <a:lnTo>
                  <a:pt x="0" y="7"/>
                </a:lnTo>
                <a:lnTo>
                  <a:pt x="6" y="19"/>
                </a:lnTo>
                <a:lnTo>
                  <a:pt x="7" y="20"/>
                </a:lnTo>
                <a:lnTo>
                  <a:pt x="6" y="19"/>
                </a:lnTo>
                <a:lnTo>
                  <a:pt x="7" y="20"/>
                </a:lnTo>
                <a:lnTo>
                  <a:pt x="7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0" name="Freeform 84"/>
          <p:cNvSpPr>
            <a:spLocks/>
          </p:cNvSpPr>
          <p:nvPr/>
        </p:nvSpPr>
        <p:spPr bwMode="auto">
          <a:xfrm>
            <a:off x="5421313" y="2693988"/>
            <a:ext cx="7937" cy="7937"/>
          </a:xfrm>
          <a:custGeom>
            <a:avLst/>
            <a:gdLst/>
            <a:ahLst/>
            <a:cxnLst>
              <a:cxn ang="0">
                <a:pos x="9" y="20"/>
              </a:cxn>
              <a:cxn ang="0">
                <a:pos x="21" y="11"/>
              </a:cxn>
              <a:cxn ang="0">
                <a:pos x="11" y="0"/>
              </a:cxn>
              <a:cxn ang="0">
                <a:pos x="0" y="9"/>
              </a:cxn>
              <a:cxn ang="0">
                <a:pos x="8" y="20"/>
              </a:cxn>
              <a:cxn ang="0">
                <a:pos x="9" y="20"/>
              </a:cxn>
              <a:cxn ang="0">
                <a:pos x="8" y="20"/>
              </a:cxn>
              <a:cxn ang="0">
                <a:pos x="9" y="20"/>
              </a:cxn>
              <a:cxn ang="0">
                <a:pos x="9" y="20"/>
              </a:cxn>
            </a:cxnLst>
            <a:rect l="0" t="0" r="r" b="b"/>
            <a:pathLst>
              <a:path w="21" h="20">
                <a:moveTo>
                  <a:pt x="9" y="20"/>
                </a:moveTo>
                <a:lnTo>
                  <a:pt x="21" y="11"/>
                </a:lnTo>
                <a:lnTo>
                  <a:pt x="11" y="0"/>
                </a:lnTo>
                <a:lnTo>
                  <a:pt x="0" y="9"/>
                </a:lnTo>
                <a:lnTo>
                  <a:pt x="8" y="20"/>
                </a:lnTo>
                <a:lnTo>
                  <a:pt x="9" y="20"/>
                </a:lnTo>
                <a:lnTo>
                  <a:pt x="8" y="20"/>
                </a:lnTo>
                <a:lnTo>
                  <a:pt x="9" y="20"/>
                </a:lnTo>
                <a:lnTo>
                  <a:pt x="9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1" name="Freeform 85"/>
          <p:cNvSpPr>
            <a:spLocks/>
          </p:cNvSpPr>
          <p:nvPr/>
        </p:nvSpPr>
        <p:spPr bwMode="auto">
          <a:xfrm>
            <a:off x="5426075" y="2697163"/>
            <a:ext cx="6350" cy="7937"/>
          </a:xfrm>
          <a:custGeom>
            <a:avLst/>
            <a:gdLst/>
            <a:ahLst/>
            <a:cxnLst>
              <a:cxn ang="0">
                <a:pos x="11" y="20"/>
              </a:cxn>
              <a:cxn ang="0">
                <a:pos x="20" y="10"/>
              </a:cxn>
              <a:cxn ang="0">
                <a:pos x="11" y="0"/>
              </a:cxn>
              <a:cxn ang="0">
                <a:pos x="0" y="10"/>
              </a:cxn>
              <a:cxn ang="0">
                <a:pos x="9" y="20"/>
              </a:cxn>
              <a:cxn ang="0">
                <a:pos x="11" y="20"/>
              </a:cxn>
              <a:cxn ang="0">
                <a:pos x="9" y="20"/>
              </a:cxn>
              <a:cxn ang="0">
                <a:pos x="11" y="20"/>
              </a:cxn>
              <a:cxn ang="0">
                <a:pos x="11" y="20"/>
              </a:cxn>
            </a:cxnLst>
            <a:rect l="0" t="0" r="r" b="b"/>
            <a:pathLst>
              <a:path w="20" h="20">
                <a:moveTo>
                  <a:pt x="11" y="20"/>
                </a:moveTo>
                <a:lnTo>
                  <a:pt x="20" y="10"/>
                </a:lnTo>
                <a:lnTo>
                  <a:pt x="11" y="0"/>
                </a:lnTo>
                <a:lnTo>
                  <a:pt x="0" y="10"/>
                </a:lnTo>
                <a:lnTo>
                  <a:pt x="9" y="20"/>
                </a:lnTo>
                <a:lnTo>
                  <a:pt x="11" y="20"/>
                </a:lnTo>
                <a:lnTo>
                  <a:pt x="9" y="20"/>
                </a:lnTo>
                <a:lnTo>
                  <a:pt x="11" y="20"/>
                </a:lnTo>
                <a:lnTo>
                  <a:pt x="11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2" name="Freeform 86"/>
          <p:cNvSpPr>
            <a:spLocks/>
          </p:cNvSpPr>
          <p:nvPr/>
        </p:nvSpPr>
        <p:spPr bwMode="auto">
          <a:xfrm>
            <a:off x="5429250" y="2700338"/>
            <a:ext cx="7938" cy="9525"/>
          </a:xfrm>
          <a:custGeom>
            <a:avLst/>
            <a:gdLst/>
            <a:ahLst/>
            <a:cxnLst>
              <a:cxn ang="0">
                <a:pos x="11" y="20"/>
              </a:cxn>
              <a:cxn ang="0">
                <a:pos x="19" y="8"/>
              </a:cxn>
              <a:cxn ang="0">
                <a:pos x="9" y="0"/>
              </a:cxn>
              <a:cxn ang="0">
                <a:pos x="0" y="11"/>
              </a:cxn>
              <a:cxn ang="0">
                <a:pos x="10" y="19"/>
              </a:cxn>
              <a:cxn ang="0">
                <a:pos x="11" y="20"/>
              </a:cxn>
              <a:cxn ang="0">
                <a:pos x="10" y="19"/>
              </a:cxn>
              <a:cxn ang="0">
                <a:pos x="11" y="20"/>
              </a:cxn>
              <a:cxn ang="0">
                <a:pos x="11" y="20"/>
              </a:cxn>
            </a:cxnLst>
            <a:rect l="0" t="0" r="r" b="b"/>
            <a:pathLst>
              <a:path w="19" h="20">
                <a:moveTo>
                  <a:pt x="11" y="20"/>
                </a:moveTo>
                <a:lnTo>
                  <a:pt x="19" y="8"/>
                </a:lnTo>
                <a:lnTo>
                  <a:pt x="9" y="0"/>
                </a:lnTo>
                <a:lnTo>
                  <a:pt x="0" y="11"/>
                </a:lnTo>
                <a:lnTo>
                  <a:pt x="10" y="19"/>
                </a:lnTo>
                <a:lnTo>
                  <a:pt x="11" y="20"/>
                </a:lnTo>
                <a:lnTo>
                  <a:pt x="10" y="19"/>
                </a:lnTo>
                <a:lnTo>
                  <a:pt x="11" y="20"/>
                </a:lnTo>
                <a:lnTo>
                  <a:pt x="11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3" name="Freeform 87"/>
          <p:cNvSpPr>
            <a:spLocks/>
          </p:cNvSpPr>
          <p:nvPr/>
        </p:nvSpPr>
        <p:spPr bwMode="auto">
          <a:xfrm>
            <a:off x="5434013" y="2703513"/>
            <a:ext cx="7937" cy="7937"/>
          </a:xfrm>
          <a:custGeom>
            <a:avLst/>
            <a:gdLst/>
            <a:ahLst/>
            <a:cxnLst>
              <a:cxn ang="0">
                <a:pos x="13" y="20"/>
              </a:cxn>
              <a:cxn ang="0">
                <a:pos x="19" y="7"/>
              </a:cxn>
              <a:cxn ang="0">
                <a:pos x="7" y="0"/>
              </a:cxn>
              <a:cxn ang="0">
                <a:pos x="0" y="13"/>
              </a:cxn>
              <a:cxn ang="0">
                <a:pos x="12" y="19"/>
              </a:cxn>
              <a:cxn ang="0">
                <a:pos x="13" y="20"/>
              </a:cxn>
              <a:cxn ang="0">
                <a:pos x="12" y="19"/>
              </a:cxn>
              <a:cxn ang="0">
                <a:pos x="12" y="19"/>
              </a:cxn>
              <a:cxn ang="0">
                <a:pos x="13" y="20"/>
              </a:cxn>
            </a:cxnLst>
            <a:rect l="0" t="0" r="r" b="b"/>
            <a:pathLst>
              <a:path w="19" h="20">
                <a:moveTo>
                  <a:pt x="13" y="20"/>
                </a:moveTo>
                <a:lnTo>
                  <a:pt x="19" y="7"/>
                </a:lnTo>
                <a:lnTo>
                  <a:pt x="7" y="0"/>
                </a:lnTo>
                <a:lnTo>
                  <a:pt x="0" y="13"/>
                </a:lnTo>
                <a:lnTo>
                  <a:pt x="12" y="19"/>
                </a:lnTo>
                <a:lnTo>
                  <a:pt x="13" y="20"/>
                </a:lnTo>
                <a:lnTo>
                  <a:pt x="12" y="19"/>
                </a:lnTo>
                <a:lnTo>
                  <a:pt x="12" y="19"/>
                </a:lnTo>
                <a:lnTo>
                  <a:pt x="13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4" name="Freeform 88"/>
          <p:cNvSpPr>
            <a:spLocks/>
          </p:cNvSpPr>
          <p:nvPr/>
        </p:nvSpPr>
        <p:spPr bwMode="auto">
          <a:xfrm>
            <a:off x="5438775" y="2706688"/>
            <a:ext cx="7938" cy="6350"/>
          </a:xfrm>
          <a:custGeom>
            <a:avLst/>
            <a:gdLst/>
            <a:ahLst/>
            <a:cxnLst>
              <a:cxn ang="0">
                <a:pos x="13" y="19"/>
              </a:cxn>
              <a:cxn ang="0">
                <a:pos x="17" y="5"/>
              </a:cxn>
              <a:cxn ang="0">
                <a:pos x="5" y="0"/>
              </a:cxn>
              <a:cxn ang="0">
                <a:pos x="0" y="14"/>
              </a:cxn>
              <a:cxn ang="0">
                <a:pos x="12" y="19"/>
              </a:cxn>
              <a:cxn ang="0">
                <a:pos x="13" y="19"/>
              </a:cxn>
              <a:cxn ang="0">
                <a:pos x="12" y="19"/>
              </a:cxn>
              <a:cxn ang="0">
                <a:pos x="13" y="19"/>
              </a:cxn>
              <a:cxn ang="0">
                <a:pos x="13" y="19"/>
              </a:cxn>
            </a:cxnLst>
            <a:rect l="0" t="0" r="r" b="b"/>
            <a:pathLst>
              <a:path w="17" h="19">
                <a:moveTo>
                  <a:pt x="13" y="19"/>
                </a:moveTo>
                <a:lnTo>
                  <a:pt x="17" y="5"/>
                </a:lnTo>
                <a:lnTo>
                  <a:pt x="5" y="0"/>
                </a:lnTo>
                <a:lnTo>
                  <a:pt x="0" y="14"/>
                </a:lnTo>
                <a:lnTo>
                  <a:pt x="12" y="19"/>
                </a:lnTo>
                <a:lnTo>
                  <a:pt x="13" y="19"/>
                </a:lnTo>
                <a:lnTo>
                  <a:pt x="12" y="19"/>
                </a:lnTo>
                <a:lnTo>
                  <a:pt x="13" y="19"/>
                </a:lnTo>
                <a:lnTo>
                  <a:pt x="13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5" name="Freeform 89"/>
          <p:cNvSpPr>
            <a:spLocks/>
          </p:cNvSpPr>
          <p:nvPr/>
        </p:nvSpPr>
        <p:spPr bwMode="auto">
          <a:xfrm>
            <a:off x="5445125" y="2708275"/>
            <a:ext cx="6350" cy="6350"/>
          </a:xfrm>
          <a:custGeom>
            <a:avLst/>
            <a:gdLst/>
            <a:ahLst/>
            <a:cxnLst>
              <a:cxn ang="0">
                <a:pos x="15" y="18"/>
              </a:cxn>
              <a:cxn ang="0">
                <a:pos x="17" y="3"/>
              </a:cxn>
              <a:cxn ang="0">
                <a:pos x="3" y="0"/>
              </a:cxn>
              <a:cxn ang="0">
                <a:pos x="0" y="15"/>
              </a:cxn>
              <a:cxn ang="0">
                <a:pos x="14" y="18"/>
              </a:cxn>
              <a:cxn ang="0">
                <a:pos x="15" y="18"/>
              </a:cxn>
              <a:cxn ang="0">
                <a:pos x="14" y="18"/>
              </a:cxn>
              <a:cxn ang="0">
                <a:pos x="14" y="18"/>
              </a:cxn>
              <a:cxn ang="0">
                <a:pos x="15" y="18"/>
              </a:cxn>
            </a:cxnLst>
            <a:rect l="0" t="0" r="r" b="b"/>
            <a:pathLst>
              <a:path w="17" h="18">
                <a:moveTo>
                  <a:pt x="15" y="18"/>
                </a:moveTo>
                <a:lnTo>
                  <a:pt x="17" y="3"/>
                </a:lnTo>
                <a:lnTo>
                  <a:pt x="3" y="0"/>
                </a:lnTo>
                <a:lnTo>
                  <a:pt x="0" y="15"/>
                </a:lnTo>
                <a:lnTo>
                  <a:pt x="14" y="18"/>
                </a:lnTo>
                <a:lnTo>
                  <a:pt x="15" y="18"/>
                </a:lnTo>
                <a:lnTo>
                  <a:pt x="14" y="18"/>
                </a:lnTo>
                <a:lnTo>
                  <a:pt x="14" y="18"/>
                </a:lnTo>
                <a:lnTo>
                  <a:pt x="15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6" name="Freeform 90"/>
          <p:cNvSpPr>
            <a:spLocks/>
          </p:cNvSpPr>
          <p:nvPr/>
        </p:nvSpPr>
        <p:spPr bwMode="auto">
          <a:xfrm>
            <a:off x="5449888" y="2709863"/>
            <a:ext cx="6350" cy="4762"/>
          </a:xfrm>
          <a:custGeom>
            <a:avLst/>
            <a:gdLst/>
            <a:ahLst/>
            <a:cxnLst>
              <a:cxn ang="0">
                <a:pos x="13" y="16"/>
              </a:cxn>
              <a:cxn ang="0">
                <a:pos x="14" y="1"/>
              </a:cxn>
              <a:cxn ang="0">
                <a:pos x="1" y="0"/>
              </a:cxn>
              <a:cxn ang="0">
                <a:pos x="0" y="15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</a:cxnLst>
            <a:rect l="0" t="0" r="r" b="b"/>
            <a:pathLst>
              <a:path w="14" h="16">
                <a:moveTo>
                  <a:pt x="13" y="16"/>
                </a:moveTo>
                <a:lnTo>
                  <a:pt x="14" y="1"/>
                </a:lnTo>
                <a:lnTo>
                  <a:pt x="1" y="0"/>
                </a:lnTo>
                <a:lnTo>
                  <a:pt x="0" y="15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7" name="Freeform 91"/>
          <p:cNvSpPr>
            <a:spLocks/>
          </p:cNvSpPr>
          <p:nvPr/>
        </p:nvSpPr>
        <p:spPr bwMode="auto">
          <a:xfrm>
            <a:off x="5634038" y="2081213"/>
            <a:ext cx="31750" cy="36512"/>
          </a:xfrm>
          <a:custGeom>
            <a:avLst/>
            <a:gdLst/>
            <a:ahLst/>
            <a:cxnLst>
              <a:cxn ang="0">
                <a:pos x="21" y="18"/>
              </a:cxn>
              <a:cxn ang="0">
                <a:pos x="56" y="18"/>
              </a:cxn>
              <a:cxn ang="0">
                <a:pos x="56" y="92"/>
              </a:cxn>
              <a:cxn ang="0">
                <a:pos x="77" y="92"/>
              </a:cxn>
              <a:cxn ang="0">
                <a:pos x="77" y="0"/>
              </a:cxn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21" y="18"/>
                </a:moveTo>
                <a:lnTo>
                  <a:pt x="56" y="18"/>
                </a:lnTo>
                <a:lnTo>
                  <a:pt x="56" y="92"/>
                </a:lnTo>
                <a:lnTo>
                  <a:pt x="77" y="92"/>
                </a:lnTo>
                <a:lnTo>
                  <a:pt x="77" y="0"/>
                </a:lnTo>
                <a:lnTo>
                  <a:pt x="0" y="0"/>
                </a:lnTo>
                <a:lnTo>
                  <a:pt x="0" y="92"/>
                </a:lnTo>
                <a:lnTo>
                  <a:pt x="21" y="9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8" name="Freeform 92"/>
          <p:cNvSpPr>
            <a:spLocks noEditPoints="1"/>
          </p:cNvSpPr>
          <p:nvPr/>
        </p:nvSpPr>
        <p:spPr bwMode="auto">
          <a:xfrm>
            <a:off x="5673725" y="2081213"/>
            <a:ext cx="30163" cy="36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60"/>
              </a:cxn>
              <a:cxn ang="0">
                <a:pos x="42" y="60"/>
              </a:cxn>
              <a:cxn ang="0">
                <a:pos x="47" y="60"/>
              </a:cxn>
              <a:cxn ang="0">
                <a:pos x="53" y="59"/>
              </a:cxn>
              <a:cxn ang="0">
                <a:pos x="58" y="58"/>
              </a:cxn>
              <a:cxn ang="0">
                <a:pos x="64" y="56"/>
              </a:cxn>
              <a:cxn ang="0">
                <a:pos x="69" y="52"/>
              </a:cxn>
              <a:cxn ang="0">
                <a:pos x="73" y="47"/>
              </a:cxn>
              <a:cxn ang="0">
                <a:pos x="75" y="43"/>
              </a:cxn>
              <a:cxn ang="0">
                <a:pos x="76" y="39"/>
              </a:cxn>
              <a:cxn ang="0">
                <a:pos x="77" y="35"/>
              </a:cxn>
              <a:cxn ang="0">
                <a:pos x="77" y="30"/>
              </a:cxn>
              <a:cxn ang="0">
                <a:pos x="77" y="22"/>
              </a:cxn>
              <a:cxn ang="0">
                <a:pos x="75" y="16"/>
              </a:cxn>
              <a:cxn ang="0">
                <a:pos x="71" y="11"/>
              </a:cxn>
              <a:cxn ang="0">
                <a:pos x="67" y="6"/>
              </a:cxn>
              <a:cxn ang="0">
                <a:pos x="62" y="3"/>
              </a:cxn>
              <a:cxn ang="0">
                <a:pos x="56" y="1"/>
              </a:cxn>
              <a:cxn ang="0">
                <a:pos x="50" y="0"/>
              </a:cxn>
              <a:cxn ang="0">
                <a:pos x="42" y="0"/>
              </a:cxn>
              <a:cxn ang="0">
                <a:pos x="0" y="0"/>
              </a:cxn>
              <a:cxn ang="0">
                <a:pos x="21" y="18"/>
              </a:cxn>
              <a:cxn ang="0">
                <a:pos x="38" y="18"/>
              </a:cxn>
              <a:cxn ang="0">
                <a:pos x="42" y="18"/>
              </a:cxn>
              <a:cxn ang="0">
                <a:pos x="48" y="20"/>
              </a:cxn>
              <a:cxn ang="0">
                <a:pos x="51" y="21"/>
              </a:cxn>
              <a:cxn ang="0">
                <a:pos x="53" y="23"/>
              </a:cxn>
              <a:cxn ang="0">
                <a:pos x="54" y="26"/>
              </a:cxn>
              <a:cxn ang="0">
                <a:pos x="54" y="30"/>
              </a:cxn>
              <a:cxn ang="0">
                <a:pos x="54" y="33"/>
              </a:cxn>
              <a:cxn ang="0">
                <a:pos x="53" y="36"/>
              </a:cxn>
              <a:cxn ang="0">
                <a:pos x="52" y="38"/>
              </a:cxn>
              <a:cxn ang="0">
                <a:pos x="50" y="40"/>
              </a:cxn>
              <a:cxn ang="0">
                <a:pos x="45" y="42"/>
              </a:cxn>
              <a:cxn ang="0">
                <a:pos x="38" y="42"/>
              </a:cxn>
              <a:cxn ang="0">
                <a:pos x="21" y="4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0" y="0"/>
                </a:moveTo>
                <a:lnTo>
                  <a:pt x="0" y="92"/>
                </a:lnTo>
                <a:lnTo>
                  <a:pt x="21" y="92"/>
                </a:lnTo>
                <a:lnTo>
                  <a:pt x="21" y="60"/>
                </a:lnTo>
                <a:lnTo>
                  <a:pt x="42" y="60"/>
                </a:lnTo>
                <a:lnTo>
                  <a:pt x="47" y="60"/>
                </a:lnTo>
                <a:lnTo>
                  <a:pt x="53" y="59"/>
                </a:lnTo>
                <a:lnTo>
                  <a:pt x="58" y="58"/>
                </a:lnTo>
                <a:lnTo>
                  <a:pt x="64" y="56"/>
                </a:lnTo>
                <a:lnTo>
                  <a:pt x="69" y="52"/>
                </a:lnTo>
                <a:lnTo>
                  <a:pt x="73" y="47"/>
                </a:lnTo>
                <a:lnTo>
                  <a:pt x="75" y="43"/>
                </a:lnTo>
                <a:lnTo>
                  <a:pt x="76" y="39"/>
                </a:lnTo>
                <a:lnTo>
                  <a:pt x="77" y="35"/>
                </a:lnTo>
                <a:lnTo>
                  <a:pt x="77" y="30"/>
                </a:lnTo>
                <a:lnTo>
                  <a:pt x="77" y="22"/>
                </a:lnTo>
                <a:lnTo>
                  <a:pt x="75" y="16"/>
                </a:lnTo>
                <a:lnTo>
                  <a:pt x="71" y="11"/>
                </a:lnTo>
                <a:lnTo>
                  <a:pt x="67" y="6"/>
                </a:lnTo>
                <a:lnTo>
                  <a:pt x="62" y="3"/>
                </a:lnTo>
                <a:lnTo>
                  <a:pt x="56" y="1"/>
                </a:lnTo>
                <a:lnTo>
                  <a:pt x="50" y="0"/>
                </a:lnTo>
                <a:lnTo>
                  <a:pt x="42" y="0"/>
                </a:lnTo>
                <a:lnTo>
                  <a:pt x="0" y="0"/>
                </a:lnTo>
                <a:close/>
                <a:moveTo>
                  <a:pt x="21" y="18"/>
                </a:moveTo>
                <a:lnTo>
                  <a:pt x="38" y="18"/>
                </a:lnTo>
                <a:lnTo>
                  <a:pt x="42" y="18"/>
                </a:lnTo>
                <a:lnTo>
                  <a:pt x="48" y="20"/>
                </a:lnTo>
                <a:lnTo>
                  <a:pt x="51" y="21"/>
                </a:lnTo>
                <a:lnTo>
                  <a:pt x="53" y="23"/>
                </a:lnTo>
                <a:lnTo>
                  <a:pt x="54" y="26"/>
                </a:lnTo>
                <a:lnTo>
                  <a:pt x="54" y="30"/>
                </a:lnTo>
                <a:lnTo>
                  <a:pt x="54" y="33"/>
                </a:lnTo>
                <a:lnTo>
                  <a:pt x="53" y="36"/>
                </a:lnTo>
                <a:lnTo>
                  <a:pt x="52" y="38"/>
                </a:lnTo>
                <a:lnTo>
                  <a:pt x="50" y="40"/>
                </a:lnTo>
                <a:lnTo>
                  <a:pt x="45" y="42"/>
                </a:lnTo>
                <a:lnTo>
                  <a:pt x="38" y="42"/>
                </a:lnTo>
                <a:lnTo>
                  <a:pt x="21" y="4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9" name="Freeform 93"/>
          <p:cNvSpPr>
            <a:spLocks noEditPoints="1"/>
          </p:cNvSpPr>
          <p:nvPr/>
        </p:nvSpPr>
        <p:spPr bwMode="auto">
          <a:xfrm>
            <a:off x="5708650" y="2079625"/>
            <a:ext cx="36513" cy="39688"/>
          </a:xfrm>
          <a:custGeom>
            <a:avLst/>
            <a:gdLst/>
            <a:ahLst/>
            <a:cxnLst>
              <a:cxn ang="0">
                <a:pos x="53" y="97"/>
              </a:cxn>
              <a:cxn ang="0">
                <a:pos x="64" y="96"/>
              </a:cxn>
              <a:cxn ang="0">
                <a:pos x="72" y="92"/>
              </a:cxn>
              <a:cxn ang="0">
                <a:pos x="79" y="87"/>
              </a:cxn>
              <a:cxn ang="0">
                <a:pos x="87" y="77"/>
              </a:cxn>
              <a:cxn ang="0">
                <a:pos x="93" y="59"/>
              </a:cxn>
              <a:cxn ang="0">
                <a:pos x="93" y="39"/>
              </a:cxn>
              <a:cxn ang="0">
                <a:pos x="87" y="22"/>
              </a:cxn>
              <a:cxn ang="0">
                <a:pos x="79" y="11"/>
              </a:cxn>
              <a:cxn ang="0">
                <a:pos x="72" y="6"/>
              </a:cxn>
              <a:cxn ang="0">
                <a:pos x="58" y="1"/>
              </a:cxn>
              <a:cxn ang="0">
                <a:pos x="41" y="1"/>
              </a:cxn>
              <a:cxn ang="0">
                <a:pos x="30" y="3"/>
              </a:cxn>
              <a:cxn ang="0">
                <a:pos x="21" y="7"/>
              </a:cxn>
              <a:cxn ang="0">
                <a:pos x="14" y="14"/>
              </a:cxn>
              <a:cxn ang="0">
                <a:pos x="5" y="25"/>
              </a:cxn>
              <a:cxn ang="0">
                <a:pos x="1" y="41"/>
              </a:cxn>
              <a:cxn ang="0">
                <a:pos x="1" y="57"/>
              </a:cxn>
              <a:cxn ang="0">
                <a:pos x="5" y="74"/>
              </a:cxn>
              <a:cxn ang="0">
                <a:pos x="14" y="85"/>
              </a:cxn>
              <a:cxn ang="0">
                <a:pos x="21" y="91"/>
              </a:cxn>
              <a:cxn ang="0">
                <a:pos x="30" y="95"/>
              </a:cxn>
              <a:cxn ang="0">
                <a:pos x="41" y="97"/>
              </a:cxn>
              <a:cxn ang="0">
                <a:pos x="47" y="80"/>
              </a:cxn>
              <a:cxn ang="0">
                <a:pos x="38" y="79"/>
              </a:cxn>
              <a:cxn ang="0">
                <a:pos x="31" y="74"/>
              </a:cxn>
              <a:cxn ang="0">
                <a:pos x="26" y="65"/>
              </a:cxn>
              <a:cxn ang="0">
                <a:pos x="24" y="49"/>
              </a:cxn>
              <a:cxn ang="0">
                <a:pos x="26" y="36"/>
              </a:cxn>
              <a:cxn ang="0">
                <a:pos x="30" y="26"/>
              </a:cxn>
              <a:cxn ang="0">
                <a:pos x="37" y="21"/>
              </a:cxn>
              <a:cxn ang="0">
                <a:pos x="47" y="19"/>
              </a:cxn>
              <a:cxn ang="0">
                <a:pos x="54" y="20"/>
              </a:cxn>
              <a:cxn ang="0">
                <a:pos x="60" y="22"/>
              </a:cxn>
              <a:cxn ang="0">
                <a:pos x="67" y="31"/>
              </a:cxn>
              <a:cxn ang="0">
                <a:pos x="71" y="49"/>
              </a:cxn>
              <a:cxn ang="0">
                <a:pos x="67" y="68"/>
              </a:cxn>
              <a:cxn ang="0">
                <a:pos x="60" y="77"/>
              </a:cxn>
              <a:cxn ang="0">
                <a:pos x="54" y="79"/>
              </a:cxn>
              <a:cxn ang="0">
                <a:pos x="47" y="80"/>
              </a:cxn>
            </a:cxnLst>
            <a:rect l="0" t="0" r="r" b="b"/>
            <a:pathLst>
              <a:path w="94" h="98">
                <a:moveTo>
                  <a:pt x="47" y="98"/>
                </a:moveTo>
                <a:lnTo>
                  <a:pt x="53" y="97"/>
                </a:lnTo>
                <a:lnTo>
                  <a:pt x="58" y="97"/>
                </a:lnTo>
                <a:lnTo>
                  <a:pt x="64" y="96"/>
                </a:lnTo>
                <a:lnTo>
                  <a:pt x="68" y="94"/>
                </a:lnTo>
                <a:lnTo>
                  <a:pt x="72" y="92"/>
                </a:lnTo>
                <a:lnTo>
                  <a:pt x="76" y="90"/>
                </a:lnTo>
                <a:lnTo>
                  <a:pt x="79" y="87"/>
                </a:lnTo>
                <a:lnTo>
                  <a:pt x="82" y="84"/>
                </a:lnTo>
                <a:lnTo>
                  <a:pt x="87" y="77"/>
                </a:lnTo>
                <a:lnTo>
                  <a:pt x="91" y="69"/>
                </a:lnTo>
                <a:lnTo>
                  <a:pt x="93" y="59"/>
                </a:lnTo>
                <a:lnTo>
                  <a:pt x="94" y="49"/>
                </a:lnTo>
                <a:lnTo>
                  <a:pt x="93" y="39"/>
                </a:lnTo>
                <a:lnTo>
                  <a:pt x="91" y="30"/>
                </a:lnTo>
                <a:lnTo>
                  <a:pt x="87" y="22"/>
                </a:lnTo>
                <a:lnTo>
                  <a:pt x="82" y="15"/>
                </a:lnTo>
                <a:lnTo>
                  <a:pt x="79" y="11"/>
                </a:lnTo>
                <a:lnTo>
                  <a:pt x="76" y="8"/>
                </a:lnTo>
                <a:lnTo>
                  <a:pt x="72" y="6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41" y="1"/>
                </a:lnTo>
                <a:lnTo>
                  <a:pt x="35" y="1"/>
                </a:lnTo>
                <a:lnTo>
                  <a:pt x="30" y="3"/>
                </a:lnTo>
                <a:lnTo>
                  <a:pt x="25" y="5"/>
                </a:lnTo>
                <a:lnTo>
                  <a:pt x="21" y="7"/>
                </a:lnTo>
                <a:lnTo>
                  <a:pt x="17" y="10"/>
                </a:lnTo>
                <a:lnTo>
                  <a:pt x="14" y="14"/>
                </a:lnTo>
                <a:lnTo>
                  <a:pt x="10" y="17"/>
                </a:lnTo>
                <a:lnTo>
                  <a:pt x="5" y="25"/>
                </a:lnTo>
                <a:lnTo>
                  <a:pt x="2" y="33"/>
                </a:lnTo>
                <a:lnTo>
                  <a:pt x="1" y="41"/>
                </a:lnTo>
                <a:lnTo>
                  <a:pt x="0" y="49"/>
                </a:lnTo>
                <a:lnTo>
                  <a:pt x="1" y="57"/>
                </a:lnTo>
                <a:lnTo>
                  <a:pt x="2" y="66"/>
                </a:lnTo>
                <a:lnTo>
                  <a:pt x="5" y="74"/>
                </a:lnTo>
                <a:lnTo>
                  <a:pt x="10" y="82"/>
                </a:lnTo>
                <a:lnTo>
                  <a:pt x="14" y="85"/>
                </a:lnTo>
                <a:lnTo>
                  <a:pt x="17" y="88"/>
                </a:lnTo>
                <a:lnTo>
                  <a:pt x="21" y="91"/>
                </a:lnTo>
                <a:lnTo>
                  <a:pt x="25" y="93"/>
                </a:lnTo>
                <a:lnTo>
                  <a:pt x="30" y="95"/>
                </a:lnTo>
                <a:lnTo>
                  <a:pt x="35" y="97"/>
                </a:lnTo>
                <a:lnTo>
                  <a:pt x="41" y="97"/>
                </a:lnTo>
                <a:lnTo>
                  <a:pt x="47" y="98"/>
                </a:lnTo>
                <a:close/>
                <a:moveTo>
                  <a:pt x="47" y="80"/>
                </a:moveTo>
                <a:lnTo>
                  <a:pt x="43" y="80"/>
                </a:lnTo>
                <a:lnTo>
                  <a:pt x="38" y="79"/>
                </a:lnTo>
                <a:lnTo>
                  <a:pt x="35" y="77"/>
                </a:lnTo>
                <a:lnTo>
                  <a:pt x="31" y="74"/>
                </a:lnTo>
                <a:lnTo>
                  <a:pt x="28" y="70"/>
                </a:lnTo>
                <a:lnTo>
                  <a:pt x="26" y="65"/>
                </a:lnTo>
                <a:lnTo>
                  <a:pt x="25" y="57"/>
                </a:lnTo>
                <a:lnTo>
                  <a:pt x="24" y="49"/>
                </a:lnTo>
                <a:lnTo>
                  <a:pt x="25" y="42"/>
                </a:lnTo>
                <a:lnTo>
                  <a:pt x="26" y="36"/>
                </a:lnTo>
                <a:lnTo>
                  <a:pt x="28" y="30"/>
                </a:lnTo>
                <a:lnTo>
                  <a:pt x="30" y="26"/>
                </a:lnTo>
                <a:lnTo>
                  <a:pt x="33" y="23"/>
                </a:lnTo>
                <a:lnTo>
                  <a:pt x="37" y="21"/>
                </a:lnTo>
                <a:lnTo>
                  <a:pt x="42" y="19"/>
                </a:lnTo>
                <a:lnTo>
                  <a:pt x="47" y="19"/>
                </a:lnTo>
                <a:lnTo>
                  <a:pt x="51" y="19"/>
                </a:lnTo>
                <a:lnTo>
                  <a:pt x="54" y="20"/>
                </a:lnTo>
                <a:lnTo>
                  <a:pt x="57" y="21"/>
                </a:lnTo>
                <a:lnTo>
                  <a:pt x="60" y="22"/>
                </a:lnTo>
                <a:lnTo>
                  <a:pt x="65" y="26"/>
                </a:lnTo>
                <a:lnTo>
                  <a:pt x="67" y="31"/>
                </a:lnTo>
                <a:lnTo>
                  <a:pt x="70" y="41"/>
                </a:lnTo>
                <a:lnTo>
                  <a:pt x="71" y="49"/>
                </a:lnTo>
                <a:lnTo>
                  <a:pt x="70" y="57"/>
                </a:lnTo>
                <a:lnTo>
                  <a:pt x="67" y="68"/>
                </a:lnTo>
                <a:lnTo>
                  <a:pt x="65" y="73"/>
                </a:lnTo>
                <a:lnTo>
                  <a:pt x="60" y="77"/>
                </a:lnTo>
                <a:lnTo>
                  <a:pt x="57" y="78"/>
                </a:lnTo>
                <a:lnTo>
                  <a:pt x="54" y="79"/>
                </a:lnTo>
                <a:lnTo>
                  <a:pt x="51" y="80"/>
                </a:lnTo>
                <a:lnTo>
                  <a:pt x="47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0" name="Freeform 94"/>
          <p:cNvSpPr>
            <a:spLocks/>
          </p:cNvSpPr>
          <p:nvPr/>
        </p:nvSpPr>
        <p:spPr bwMode="auto">
          <a:xfrm>
            <a:off x="5748338" y="2081213"/>
            <a:ext cx="30162" cy="36512"/>
          </a:xfrm>
          <a:custGeom>
            <a:avLst/>
            <a:gdLst/>
            <a:ahLst/>
            <a:cxnLst>
              <a:cxn ang="0">
                <a:pos x="28" y="18"/>
              </a:cxn>
              <a:cxn ang="0">
                <a:pos x="28" y="92"/>
              </a:cxn>
              <a:cxn ang="0">
                <a:pos x="50" y="92"/>
              </a:cxn>
              <a:cxn ang="0">
                <a:pos x="50" y="18"/>
              </a:cxn>
              <a:cxn ang="0">
                <a:pos x="78" y="18"/>
              </a:cxn>
              <a:cxn ang="0">
                <a:pos x="78" y="0"/>
              </a:cxn>
              <a:cxn ang="0">
                <a:pos x="0" y="0"/>
              </a:cxn>
              <a:cxn ang="0">
                <a:pos x="0" y="18"/>
              </a:cxn>
              <a:cxn ang="0">
                <a:pos x="28" y="18"/>
              </a:cxn>
            </a:cxnLst>
            <a:rect l="0" t="0" r="r" b="b"/>
            <a:pathLst>
              <a:path w="78" h="92">
                <a:moveTo>
                  <a:pt x="28" y="18"/>
                </a:moveTo>
                <a:lnTo>
                  <a:pt x="28" y="92"/>
                </a:lnTo>
                <a:lnTo>
                  <a:pt x="50" y="92"/>
                </a:lnTo>
                <a:lnTo>
                  <a:pt x="50" y="18"/>
                </a:lnTo>
                <a:lnTo>
                  <a:pt x="78" y="18"/>
                </a:lnTo>
                <a:lnTo>
                  <a:pt x="78" y="0"/>
                </a:lnTo>
                <a:lnTo>
                  <a:pt x="0" y="0"/>
                </a:lnTo>
                <a:lnTo>
                  <a:pt x="0" y="18"/>
                </a:lnTo>
                <a:lnTo>
                  <a:pt x="28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1" name="Freeform 95"/>
          <p:cNvSpPr>
            <a:spLocks/>
          </p:cNvSpPr>
          <p:nvPr/>
        </p:nvSpPr>
        <p:spPr bwMode="auto">
          <a:xfrm>
            <a:off x="5783263" y="2081213"/>
            <a:ext cx="30162" cy="36512"/>
          </a:xfrm>
          <a:custGeom>
            <a:avLst/>
            <a:gdLst/>
            <a:ahLst/>
            <a:cxnLst>
              <a:cxn ang="0">
                <a:pos x="22" y="37"/>
              </a:cxn>
              <a:cxn ang="0">
                <a:pos x="22" y="18"/>
              </a:cxn>
              <a:cxn ang="0">
                <a:pos x="73" y="18"/>
              </a:cxn>
              <a:cxn ang="0">
                <a:pos x="73" y="0"/>
              </a:cxn>
              <a:cxn ang="0">
                <a:pos x="0" y="0"/>
              </a:cxn>
              <a:cxn ang="0">
                <a:pos x="0" y="92"/>
              </a:cxn>
              <a:cxn ang="0">
                <a:pos x="74" y="92"/>
              </a:cxn>
              <a:cxn ang="0">
                <a:pos x="74" y="75"/>
              </a:cxn>
              <a:cxn ang="0">
                <a:pos x="22" y="75"/>
              </a:cxn>
              <a:cxn ang="0">
                <a:pos x="22" y="53"/>
              </a:cxn>
              <a:cxn ang="0">
                <a:pos x="67" y="53"/>
              </a:cxn>
              <a:cxn ang="0">
                <a:pos x="67" y="37"/>
              </a:cxn>
              <a:cxn ang="0">
                <a:pos x="22" y="37"/>
              </a:cxn>
            </a:cxnLst>
            <a:rect l="0" t="0" r="r" b="b"/>
            <a:pathLst>
              <a:path w="74" h="92">
                <a:moveTo>
                  <a:pt x="22" y="37"/>
                </a:moveTo>
                <a:lnTo>
                  <a:pt x="22" y="18"/>
                </a:lnTo>
                <a:lnTo>
                  <a:pt x="73" y="18"/>
                </a:lnTo>
                <a:lnTo>
                  <a:pt x="73" y="0"/>
                </a:lnTo>
                <a:lnTo>
                  <a:pt x="0" y="0"/>
                </a:lnTo>
                <a:lnTo>
                  <a:pt x="0" y="92"/>
                </a:lnTo>
                <a:lnTo>
                  <a:pt x="74" y="92"/>
                </a:lnTo>
                <a:lnTo>
                  <a:pt x="74" y="75"/>
                </a:lnTo>
                <a:lnTo>
                  <a:pt x="22" y="75"/>
                </a:lnTo>
                <a:lnTo>
                  <a:pt x="22" y="53"/>
                </a:lnTo>
                <a:lnTo>
                  <a:pt x="67" y="53"/>
                </a:lnTo>
                <a:lnTo>
                  <a:pt x="67" y="37"/>
                </a:lnTo>
                <a:lnTo>
                  <a:pt x="22" y="3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2" name="Freeform 96"/>
          <p:cNvSpPr>
            <a:spLocks noEditPoints="1"/>
          </p:cNvSpPr>
          <p:nvPr/>
        </p:nvSpPr>
        <p:spPr bwMode="auto">
          <a:xfrm>
            <a:off x="5818188" y="2071688"/>
            <a:ext cx="31750" cy="46037"/>
          </a:xfrm>
          <a:custGeom>
            <a:avLst/>
            <a:gdLst/>
            <a:ahLst/>
            <a:cxnLst>
              <a:cxn ang="0">
                <a:pos x="21" y="81"/>
              </a:cxn>
              <a:cxn ang="0">
                <a:pos x="21" y="22"/>
              </a:cxn>
              <a:cxn ang="0">
                <a:pos x="0" y="22"/>
              </a:cxn>
              <a:cxn ang="0">
                <a:pos x="0" y="114"/>
              </a:cxn>
              <a:cxn ang="0">
                <a:pos x="21" y="114"/>
              </a:cxn>
              <a:cxn ang="0">
                <a:pos x="58" y="54"/>
              </a:cxn>
              <a:cxn ang="0">
                <a:pos x="58" y="114"/>
              </a:cxn>
              <a:cxn ang="0">
                <a:pos x="79" y="114"/>
              </a:cxn>
              <a:cxn ang="0">
                <a:pos x="79" y="22"/>
              </a:cxn>
              <a:cxn ang="0">
                <a:pos x="58" y="22"/>
              </a:cxn>
              <a:cxn ang="0">
                <a:pos x="21" y="81"/>
              </a:cxn>
              <a:cxn ang="0">
                <a:pos x="14" y="0"/>
              </a:cxn>
              <a:cxn ang="0">
                <a:pos x="15" y="5"/>
              </a:cxn>
              <a:cxn ang="0">
                <a:pos x="17" y="9"/>
              </a:cxn>
              <a:cxn ang="0">
                <a:pos x="20" y="12"/>
              </a:cxn>
              <a:cxn ang="0">
                <a:pos x="24" y="15"/>
              </a:cxn>
              <a:cxn ang="0">
                <a:pos x="32" y="17"/>
              </a:cxn>
              <a:cxn ang="0">
                <a:pos x="40" y="17"/>
              </a:cxn>
              <a:cxn ang="0">
                <a:pos x="46" y="17"/>
              </a:cxn>
              <a:cxn ang="0">
                <a:pos x="54" y="15"/>
              </a:cxn>
              <a:cxn ang="0">
                <a:pos x="58" y="13"/>
              </a:cxn>
              <a:cxn ang="0">
                <a:pos x="62" y="10"/>
              </a:cxn>
              <a:cxn ang="0">
                <a:pos x="64" y="5"/>
              </a:cxn>
              <a:cxn ang="0">
                <a:pos x="66" y="0"/>
              </a:cxn>
              <a:cxn ang="0">
                <a:pos x="51" y="0"/>
              </a:cxn>
              <a:cxn ang="0">
                <a:pos x="51" y="3"/>
              </a:cxn>
              <a:cxn ang="0">
                <a:pos x="49" y="6"/>
              </a:cxn>
              <a:cxn ang="0">
                <a:pos x="45" y="8"/>
              </a:cxn>
              <a:cxn ang="0">
                <a:pos x="40" y="8"/>
              </a:cxn>
              <a:cxn ang="0">
                <a:pos x="34" y="8"/>
              </a:cxn>
              <a:cxn ang="0">
                <a:pos x="30" y="6"/>
              </a:cxn>
              <a:cxn ang="0">
                <a:pos x="28" y="3"/>
              </a:cxn>
              <a:cxn ang="0">
                <a:pos x="28" y="0"/>
              </a:cxn>
              <a:cxn ang="0">
                <a:pos x="14" y="0"/>
              </a:cxn>
            </a:cxnLst>
            <a:rect l="0" t="0" r="r" b="b"/>
            <a:pathLst>
              <a:path w="79" h="114">
                <a:moveTo>
                  <a:pt x="21" y="81"/>
                </a:moveTo>
                <a:lnTo>
                  <a:pt x="21" y="22"/>
                </a:lnTo>
                <a:lnTo>
                  <a:pt x="0" y="22"/>
                </a:lnTo>
                <a:lnTo>
                  <a:pt x="0" y="114"/>
                </a:lnTo>
                <a:lnTo>
                  <a:pt x="21" y="114"/>
                </a:lnTo>
                <a:lnTo>
                  <a:pt x="58" y="54"/>
                </a:lnTo>
                <a:lnTo>
                  <a:pt x="58" y="114"/>
                </a:lnTo>
                <a:lnTo>
                  <a:pt x="79" y="114"/>
                </a:lnTo>
                <a:lnTo>
                  <a:pt x="79" y="22"/>
                </a:lnTo>
                <a:lnTo>
                  <a:pt x="58" y="22"/>
                </a:lnTo>
                <a:lnTo>
                  <a:pt x="21" y="81"/>
                </a:lnTo>
                <a:close/>
                <a:moveTo>
                  <a:pt x="14" y="0"/>
                </a:moveTo>
                <a:lnTo>
                  <a:pt x="15" y="5"/>
                </a:lnTo>
                <a:lnTo>
                  <a:pt x="17" y="9"/>
                </a:lnTo>
                <a:lnTo>
                  <a:pt x="20" y="12"/>
                </a:lnTo>
                <a:lnTo>
                  <a:pt x="24" y="15"/>
                </a:lnTo>
                <a:lnTo>
                  <a:pt x="32" y="17"/>
                </a:lnTo>
                <a:lnTo>
                  <a:pt x="40" y="17"/>
                </a:lnTo>
                <a:lnTo>
                  <a:pt x="46" y="17"/>
                </a:lnTo>
                <a:lnTo>
                  <a:pt x="54" y="15"/>
                </a:lnTo>
                <a:lnTo>
                  <a:pt x="58" y="13"/>
                </a:lnTo>
                <a:lnTo>
                  <a:pt x="62" y="10"/>
                </a:lnTo>
                <a:lnTo>
                  <a:pt x="64" y="5"/>
                </a:lnTo>
                <a:lnTo>
                  <a:pt x="66" y="0"/>
                </a:lnTo>
                <a:lnTo>
                  <a:pt x="51" y="0"/>
                </a:lnTo>
                <a:lnTo>
                  <a:pt x="51" y="3"/>
                </a:lnTo>
                <a:lnTo>
                  <a:pt x="49" y="6"/>
                </a:lnTo>
                <a:lnTo>
                  <a:pt x="45" y="8"/>
                </a:lnTo>
                <a:lnTo>
                  <a:pt x="40" y="8"/>
                </a:lnTo>
                <a:lnTo>
                  <a:pt x="34" y="8"/>
                </a:lnTo>
                <a:lnTo>
                  <a:pt x="30" y="6"/>
                </a:lnTo>
                <a:lnTo>
                  <a:pt x="28" y="3"/>
                </a:lnTo>
                <a:lnTo>
                  <a:pt x="28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3" name="Rectangle 97"/>
          <p:cNvSpPr>
            <a:spLocks noChangeArrowheads="1"/>
          </p:cNvSpPr>
          <p:nvPr/>
        </p:nvSpPr>
        <p:spPr bwMode="auto">
          <a:xfrm>
            <a:off x="5857875" y="2100263"/>
            <a:ext cx="15875" cy="6350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4" name="Rectangle 98"/>
          <p:cNvSpPr>
            <a:spLocks noChangeArrowheads="1"/>
          </p:cNvSpPr>
          <p:nvPr/>
        </p:nvSpPr>
        <p:spPr bwMode="auto">
          <a:xfrm>
            <a:off x="5881688" y="2081213"/>
            <a:ext cx="7937" cy="3651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5" name="Freeform 99"/>
          <p:cNvSpPr>
            <a:spLocks noEditPoints="1"/>
          </p:cNvSpPr>
          <p:nvPr/>
        </p:nvSpPr>
        <p:spPr bwMode="auto">
          <a:xfrm>
            <a:off x="5897563" y="2081213"/>
            <a:ext cx="31750" cy="36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60"/>
              </a:cxn>
              <a:cxn ang="0">
                <a:pos x="42" y="60"/>
              </a:cxn>
              <a:cxn ang="0">
                <a:pos x="47" y="60"/>
              </a:cxn>
              <a:cxn ang="0">
                <a:pos x="52" y="59"/>
              </a:cxn>
              <a:cxn ang="0">
                <a:pos x="58" y="58"/>
              </a:cxn>
              <a:cxn ang="0">
                <a:pos x="64" y="56"/>
              </a:cxn>
              <a:cxn ang="0">
                <a:pos x="69" y="52"/>
              </a:cxn>
              <a:cxn ang="0">
                <a:pos x="73" y="47"/>
              </a:cxn>
              <a:cxn ang="0">
                <a:pos x="75" y="43"/>
              </a:cxn>
              <a:cxn ang="0">
                <a:pos x="76" y="39"/>
              </a:cxn>
              <a:cxn ang="0">
                <a:pos x="77" y="35"/>
              </a:cxn>
              <a:cxn ang="0">
                <a:pos x="77" y="30"/>
              </a:cxn>
              <a:cxn ang="0">
                <a:pos x="76" y="22"/>
              </a:cxn>
              <a:cxn ang="0">
                <a:pos x="74" y="16"/>
              </a:cxn>
              <a:cxn ang="0">
                <a:pos x="71" y="11"/>
              </a:cxn>
              <a:cxn ang="0">
                <a:pos x="67" y="6"/>
              </a:cxn>
              <a:cxn ang="0">
                <a:pos x="62" y="3"/>
              </a:cxn>
              <a:cxn ang="0">
                <a:pos x="56" y="1"/>
              </a:cxn>
              <a:cxn ang="0">
                <a:pos x="49" y="0"/>
              </a:cxn>
              <a:cxn ang="0">
                <a:pos x="43" y="0"/>
              </a:cxn>
              <a:cxn ang="0">
                <a:pos x="0" y="0"/>
              </a:cxn>
              <a:cxn ang="0">
                <a:pos x="21" y="18"/>
              </a:cxn>
              <a:cxn ang="0">
                <a:pos x="38" y="18"/>
              </a:cxn>
              <a:cxn ang="0">
                <a:pos x="43" y="18"/>
              </a:cxn>
              <a:cxn ang="0">
                <a:pos x="48" y="20"/>
              </a:cxn>
              <a:cxn ang="0">
                <a:pos x="50" y="21"/>
              </a:cxn>
              <a:cxn ang="0">
                <a:pos x="52" y="23"/>
              </a:cxn>
              <a:cxn ang="0">
                <a:pos x="53" y="26"/>
              </a:cxn>
              <a:cxn ang="0">
                <a:pos x="54" y="30"/>
              </a:cxn>
              <a:cxn ang="0">
                <a:pos x="54" y="33"/>
              </a:cxn>
              <a:cxn ang="0">
                <a:pos x="53" y="36"/>
              </a:cxn>
              <a:cxn ang="0">
                <a:pos x="52" y="38"/>
              </a:cxn>
              <a:cxn ang="0">
                <a:pos x="50" y="40"/>
              </a:cxn>
              <a:cxn ang="0">
                <a:pos x="45" y="42"/>
              </a:cxn>
              <a:cxn ang="0">
                <a:pos x="38" y="42"/>
              </a:cxn>
              <a:cxn ang="0">
                <a:pos x="21" y="4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0" y="0"/>
                </a:moveTo>
                <a:lnTo>
                  <a:pt x="0" y="92"/>
                </a:lnTo>
                <a:lnTo>
                  <a:pt x="21" y="92"/>
                </a:lnTo>
                <a:lnTo>
                  <a:pt x="21" y="60"/>
                </a:lnTo>
                <a:lnTo>
                  <a:pt x="42" y="60"/>
                </a:lnTo>
                <a:lnTo>
                  <a:pt x="47" y="60"/>
                </a:lnTo>
                <a:lnTo>
                  <a:pt x="52" y="59"/>
                </a:lnTo>
                <a:lnTo>
                  <a:pt x="58" y="58"/>
                </a:lnTo>
                <a:lnTo>
                  <a:pt x="64" y="56"/>
                </a:lnTo>
                <a:lnTo>
                  <a:pt x="69" y="52"/>
                </a:lnTo>
                <a:lnTo>
                  <a:pt x="73" y="47"/>
                </a:lnTo>
                <a:lnTo>
                  <a:pt x="75" y="43"/>
                </a:lnTo>
                <a:lnTo>
                  <a:pt x="76" y="39"/>
                </a:lnTo>
                <a:lnTo>
                  <a:pt x="77" y="35"/>
                </a:lnTo>
                <a:lnTo>
                  <a:pt x="77" y="30"/>
                </a:lnTo>
                <a:lnTo>
                  <a:pt x="76" y="22"/>
                </a:lnTo>
                <a:lnTo>
                  <a:pt x="74" y="16"/>
                </a:lnTo>
                <a:lnTo>
                  <a:pt x="71" y="11"/>
                </a:lnTo>
                <a:lnTo>
                  <a:pt x="67" y="6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0"/>
                </a:lnTo>
                <a:lnTo>
                  <a:pt x="0" y="0"/>
                </a:lnTo>
                <a:close/>
                <a:moveTo>
                  <a:pt x="21" y="18"/>
                </a:moveTo>
                <a:lnTo>
                  <a:pt x="38" y="18"/>
                </a:lnTo>
                <a:lnTo>
                  <a:pt x="43" y="18"/>
                </a:lnTo>
                <a:lnTo>
                  <a:pt x="48" y="20"/>
                </a:lnTo>
                <a:lnTo>
                  <a:pt x="50" y="21"/>
                </a:lnTo>
                <a:lnTo>
                  <a:pt x="52" y="23"/>
                </a:lnTo>
                <a:lnTo>
                  <a:pt x="53" y="26"/>
                </a:lnTo>
                <a:lnTo>
                  <a:pt x="54" y="30"/>
                </a:lnTo>
                <a:lnTo>
                  <a:pt x="54" y="33"/>
                </a:lnTo>
                <a:lnTo>
                  <a:pt x="53" y="36"/>
                </a:lnTo>
                <a:lnTo>
                  <a:pt x="52" y="38"/>
                </a:lnTo>
                <a:lnTo>
                  <a:pt x="50" y="40"/>
                </a:lnTo>
                <a:lnTo>
                  <a:pt x="45" y="42"/>
                </a:lnTo>
                <a:lnTo>
                  <a:pt x="38" y="42"/>
                </a:lnTo>
                <a:lnTo>
                  <a:pt x="21" y="4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6" name="Freeform 100"/>
          <p:cNvSpPr>
            <a:spLocks/>
          </p:cNvSpPr>
          <p:nvPr/>
        </p:nvSpPr>
        <p:spPr bwMode="auto">
          <a:xfrm>
            <a:off x="5537200" y="2132013"/>
            <a:ext cx="28575" cy="31750"/>
          </a:xfrm>
          <a:custGeom>
            <a:avLst/>
            <a:gdLst/>
            <a:ahLst/>
            <a:cxnLst>
              <a:cxn ang="0">
                <a:pos x="51" y="54"/>
              </a:cxn>
              <a:cxn ang="0">
                <a:pos x="47" y="61"/>
              </a:cxn>
              <a:cxn ang="0">
                <a:pos x="41" y="63"/>
              </a:cxn>
              <a:cxn ang="0">
                <a:pos x="33" y="63"/>
              </a:cxn>
              <a:cxn ang="0">
                <a:pos x="25" y="60"/>
              </a:cxn>
              <a:cxn ang="0">
                <a:pos x="21" y="54"/>
              </a:cxn>
              <a:cxn ang="0">
                <a:pos x="19" y="45"/>
              </a:cxn>
              <a:cxn ang="0">
                <a:pos x="19" y="31"/>
              </a:cxn>
              <a:cxn ang="0">
                <a:pos x="23" y="21"/>
              </a:cxn>
              <a:cxn ang="0">
                <a:pos x="32" y="15"/>
              </a:cxn>
              <a:cxn ang="0">
                <a:pos x="40" y="15"/>
              </a:cxn>
              <a:cxn ang="0">
                <a:pos x="47" y="18"/>
              </a:cxn>
              <a:cxn ang="0">
                <a:pos x="51" y="23"/>
              </a:cxn>
              <a:cxn ang="0">
                <a:pos x="68" y="27"/>
              </a:cxn>
              <a:cxn ang="0">
                <a:pos x="67" y="18"/>
              </a:cxn>
              <a:cxn ang="0">
                <a:pos x="62" y="10"/>
              </a:cxn>
              <a:cxn ang="0">
                <a:pos x="52" y="3"/>
              </a:cxn>
              <a:cxn ang="0">
                <a:pos x="36" y="0"/>
              </a:cxn>
              <a:cxn ang="0">
                <a:pos x="26" y="1"/>
              </a:cxn>
              <a:cxn ang="0">
                <a:pos x="15" y="6"/>
              </a:cxn>
              <a:cxn ang="0">
                <a:pos x="9" y="11"/>
              </a:cxn>
              <a:cxn ang="0">
                <a:pos x="5" y="18"/>
              </a:cxn>
              <a:cxn ang="0">
                <a:pos x="1" y="27"/>
              </a:cxn>
              <a:cxn ang="0">
                <a:pos x="0" y="41"/>
              </a:cxn>
              <a:cxn ang="0">
                <a:pos x="3" y="58"/>
              </a:cxn>
              <a:cxn ang="0">
                <a:pos x="11" y="70"/>
              </a:cxn>
              <a:cxn ang="0">
                <a:pos x="22" y="76"/>
              </a:cxn>
              <a:cxn ang="0">
                <a:pos x="36" y="78"/>
              </a:cxn>
              <a:cxn ang="0">
                <a:pos x="52" y="75"/>
              </a:cxn>
              <a:cxn ang="0">
                <a:pos x="62" y="68"/>
              </a:cxn>
              <a:cxn ang="0">
                <a:pos x="67" y="59"/>
              </a:cxn>
              <a:cxn ang="0">
                <a:pos x="69" y="50"/>
              </a:cxn>
            </a:cxnLst>
            <a:rect l="0" t="0" r="r" b="b"/>
            <a:pathLst>
              <a:path w="69" h="78">
                <a:moveTo>
                  <a:pt x="52" y="50"/>
                </a:moveTo>
                <a:lnTo>
                  <a:pt x="51" y="54"/>
                </a:lnTo>
                <a:lnTo>
                  <a:pt x="49" y="59"/>
                </a:lnTo>
                <a:lnTo>
                  <a:pt x="47" y="61"/>
                </a:lnTo>
                <a:lnTo>
                  <a:pt x="44" y="62"/>
                </a:lnTo>
                <a:lnTo>
                  <a:pt x="41" y="63"/>
                </a:lnTo>
                <a:lnTo>
                  <a:pt x="37" y="64"/>
                </a:lnTo>
                <a:lnTo>
                  <a:pt x="33" y="63"/>
                </a:lnTo>
                <a:lnTo>
                  <a:pt x="29" y="62"/>
                </a:lnTo>
                <a:lnTo>
                  <a:pt x="25" y="60"/>
                </a:lnTo>
                <a:lnTo>
                  <a:pt x="23" y="57"/>
                </a:lnTo>
                <a:lnTo>
                  <a:pt x="21" y="54"/>
                </a:lnTo>
                <a:lnTo>
                  <a:pt x="20" y="50"/>
                </a:lnTo>
                <a:lnTo>
                  <a:pt x="19" y="45"/>
                </a:lnTo>
                <a:lnTo>
                  <a:pt x="18" y="40"/>
                </a:lnTo>
                <a:lnTo>
                  <a:pt x="19" y="31"/>
                </a:lnTo>
                <a:lnTo>
                  <a:pt x="21" y="25"/>
                </a:lnTo>
                <a:lnTo>
                  <a:pt x="23" y="21"/>
                </a:lnTo>
                <a:lnTo>
                  <a:pt x="26" y="18"/>
                </a:lnTo>
                <a:lnTo>
                  <a:pt x="32" y="15"/>
                </a:lnTo>
                <a:lnTo>
                  <a:pt x="37" y="14"/>
                </a:lnTo>
                <a:lnTo>
                  <a:pt x="40" y="15"/>
                </a:lnTo>
                <a:lnTo>
                  <a:pt x="45" y="16"/>
                </a:lnTo>
                <a:lnTo>
                  <a:pt x="47" y="18"/>
                </a:lnTo>
                <a:lnTo>
                  <a:pt x="49" y="20"/>
                </a:lnTo>
                <a:lnTo>
                  <a:pt x="51" y="23"/>
                </a:lnTo>
                <a:lnTo>
                  <a:pt x="52" y="27"/>
                </a:lnTo>
                <a:lnTo>
                  <a:pt x="68" y="27"/>
                </a:lnTo>
                <a:lnTo>
                  <a:pt x="68" y="23"/>
                </a:lnTo>
                <a:lnTo>
                  <a:pt x="67" y="18"/>
                </a:lnTo>
                <a:lnTo>
                  <a:pt x="65" y="14"/>
                </a:lnTo>
                <a:lnTo>
                  <a:pt x="62" y="10"/>
                </a:lnTo>
                <a:lnTo>
                  <a:pt x="57" y="6"/>
                </a:lnTo>
                <a:lnTo>
                  <a:pt x="52" y="3"/>
                </a:lnTo>
                <a:lnTo>
                  <a:pt x="45" y="1"/>
                </a:lnTo>
                <a:lnTo>
                  <a:pt x="36" y="0"/>
                </a:lnTo>
                <a:lnTo>
                  <a:pt x="32" y="0"/>
                </a:lnTo>
                <a:lnTo>
                  <a:pt x="26" y="1"/>
                </a:lnTo>
                <a:lnTo>
                  <a:pt x="21" y="3"/>
                </a:lnTo>
                <a:lnTo>
                  <a:pt x="15" y="6"/>
                </a:lnTo>
                <a:lnTo>
                  <a:pt x="12" y="8"/>
                </a:lnTo>
                <a:lnTo>
                  <a:pt x="9" y="11"/>
                </a:lnTo>
                <a:lnTo>
                  <a:pt x="7" y="14"/>
                </a:lnTo>
                <a:lnTo>
                  <a:pt x="5" y="18"/>
                </a:lnTo>
                <a:lnTo>
                  <a:pt x="3" y="22"/>
                </a:lnTo>
                <a:lnTo>
                  <a:pt x="1" y="27"/>
                </a:lnTo>
                <a:lnTo>
                  <a:pt x="0" y="33"/>
                </a:lnTo>
                <a:lnTo>
                  <a:pt x="0" y="41"/>
                </a:lnTo>
                <a:lnTo>
                  <a:pt x="1" y="50"/>
                </a:lnTo>
                <a:lnTo>
                  <a:pt x="3" y="58"/>
                </a:lnTo>
                <a:lnTo>
                  <a:pt x="6" y="65"/>
                </a:lnTo>
                <a:lnTo>
                  <a:pt x="11" y="70"/>
                </a:lnTo>
                <a:lnTo>
                  <a:pt x="16" y="73"/>
                </a:lnTo>
                <a:lnTo>
                  <a:pt x="22" y="76"/>
                </a:lnTo>
                <a:lnTo>
                  <a:pt x="29" y="77"/>
                </a:lnTo>
                <a:lnTo>
                  <a:pt x="36" y="78"/>
                </a:lnTo>
                <a:lnTo>
                  <a:pt x="45" y="77"/>
                </a:lnTo>
                <a:lnTo>
                  <a:pt x="52" y="75"/>
                </a:lnTo>
                <a:lnTo>
                  <a:pt x="58" y="72"/>
                </a:lnTo>
                <a:lnTo>
                  <a:pt x="62" y="68"/>
                </a:lnTo>
                <a:lnTo>
                  <a:pt x="65" y="64"/>
                </a:lnTo>
                <a:lnTo>
                  <a:pt x="67" y="59"/>
                </a:lnTo>
                <a:lnTo>
                  <a:pt x="69" y="54"/>
                </a:lnTo>
                <a:lnTo>
                  <a:pt x="69" y="50"/>
                </a:lnTo>
                <a:lnTo>
                  <a:pt x="52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7" name="Freeform 101"/>
          <p:cNvSpPr>
            <a:spLocks/>
          </p:cNvSpPr>
          <p:nvPr/>
        </p:nvSpPr>
        <p:spPr bwMode="auto">
          <a:xfrm>
            <a:off x="5568950" y="2141538"/>
            <a:ext cx="22225" cy="20637"/>
          </a:xfrm>
          <a:custGeom>
            <a:avLst/>
            <a:gdLst/>
            <a:ahLst/>
            <a:cxnLst>
              <a:cxn ang="0">
                <a:pos x="17" y="35"/>
              </a:cxn>
              <a:cxn ang="0">
                <a:pos x="17" y="0"/>
              </a:cxn>
              <a:cxn ang="0">
                <a:pos x="0" y="0"/>
              </a:cxn>
              <a:cxn ang="0">
                <a:pos x="0" y="54"/>
              </a:cxn>
              <a:cxn ang="0">
                <a:pos x="18" y="54"/>
              </a:cxn>
              <a:cxn ang="0">
                <a:pos x="40" y="19"/>
              </a:cxn>
              <a:cxn ang="0">
                <a:pos x="40" y="54"/>
              </a:cxn>
              <a:cxn ang="0">
                <a:pos x="56" y="54"/>
              </a:cxn>
              <a:cxn ang="0">
                <a:pos x="56" y="0"/>
              </a:cxn>
              <a:cxn ang="0">
                <a:pos x="39" y="0"/>
              </a:cxn>
              <a:cxn ang="0">
                <a:pos x="17" y="35"/>
              </a:cxn>
            </a:cxnLst>
            <a:rect l="0" t="0" r="r" b="b"/>
            <a:pathLst>
              <a:path w="56" h="54">
                <a:moveTo>
                  <a:pt x="17" y="35"/>
                </a:moveTo>
                <a:lnTo>
                  <a:pt x="17" y="0"/>
                </a:lnTo>
                <a:lnTo>
                  <a:pt x="0" y="0"/>
                </a:lnTo>
                <a:lnTo>
                  <a:pt x="0" y="54"/>
                </a:lnTo>
                <a:lnTo>
                  <a:pt x="18" y="54"/>
                </a:lnTo>
                <a:lnTo>
                  <a:pt x="40" y="19"/>
                </a:lnTo>
                <a:lnTo>
                  <a:pt x="40" y="54"/>
                </a:lnTo>
                <a:lnTo>
                  <a:pt x="56" y="54"/>
                </a:lnTo>
                <a:lnTo>
                  <a:pt x="56" y="0"/>
                </a:lnTo>
                <a:lnTo>
                  <a:pt x="39" y="0"/>
                </a:lnTo>
                <a:lnTo>
                  <a:pt x="17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8" name="Freeform 102"/>
          <p:cNvSpPr>
            <a:spLocks/>
          </p:cNvSpPr>
          <p:nvPr/>
        </p:nvSpPr>
        <p:spPr bwMode="auto">
          <a:xfrm>
            <a:off x="5595938" y="2139950"/>
            <a:ext cx="20637" cy="22225"/>
          </a:xfrm>
          <a:custGeom>
            <a:avLst/>
            <a:gdLst/>
            <a:ahLst/>
            <a:cxnLst>
              <a:cxn ang="0">
                <a:pos x="38" y="36"/>
              </a:cxn>
              <a:cxn ang="0">
                <a:pos x="38" y="39"/>
              </a:cxn>
              <a:cxn ang="0">
                <a:pos x="36" y="43"/>
              </a:cxn>
              <a:cxn ang="0">
                <a:pos x="35" y="44"/>
              </a:cxn>
              <a:cxn ang="0">
                <a:pos x="33" y="46"/>
              </a:cxn>
              <a:cxn ang="0">
                <a:pos x="31" y="47"/>
              </a:cxn>
              <a:cxn ang="0">
                <a:pos x="28" y="47"/>
              </a:cxn>
              <a:cxn ang="0">
                <a:pos x="25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9"/>
              </a:cxn>
              <a:cxn ang="0">
                <a:pos x="16" y="34"/>
              </a:cxn>
              <a:cxn ang="0">
                <a:pos x="16" y="28"/>
              </a:cxn>
              <a:cxn ang="0">
                <a:pos x="16" y="23"/>
              </a:cxn>
              <a:cxn ang="0">
                <a:pos x="17" y="19"/>
              </a:cxn>
              <a:cxn ang="0">
                <a:pos x="19" y="16"/>
              </a:cxn>
              <a:cxn ang="0">
                <a:pos x="21" y="13"/>
              </a:cxn>
              <a:cxn ang="0">
                <a:pos x="25" y="11"/>
              </a:cxn>
              <a:cxn ang="0">
                <a:pos x="28" y="11"/>
              </a:cxn>
              <a:cxn ang="0">
                <a:pos x="31" y="11"/>
              </a:cxn>
              <a:cxn ang="0">
                <a:pos x="34" y="13"/>
              </a:cxn>
              <a:cxn ang="0">
                <a:pos x="37" y="17"/>
              </a:cxn>
              <a:cxn ang="0">
                <a:pos x="38" y="22"/>
              </a:cxn>
              <a:cxn ang="0">
                <a:pos x="54" y="22"/>
              </a:cxn>
              <a:cxn ang="0">
                <a:pos x="54" y="18"/>
              </a:cxn>
              <a:cxn ang="0">
                <a:pos x="52" y="14"/>
              </a:cxn>
              <a:cxn ang="0">
                <a:pos x="51" y="10"/>
              </a:cxn>
              <a:cxn ang="0">
                <a:pos x="48" y="7"/>
              </a:cxn>
              <a:cxn ang="0">
                <a:pos x="45" y="4"/>
              </a:cxn>
              <a:cxn ang="0">
                <a:pos x="41" y="2"/>
              </a:cxn>
              <a:cxn ang="0">
                <a:pos x="35" y="1"/>
              </a:cxn>
              <a:cxn ang="0">
                <a:pos x="29" y="0"/>
              </a:cxn>
              <a:cxn ang="0">
                <a:pos x="21" y="1"/>
              </a:cxn>
              <a:cxn ang="0">
                <a:pos x="14" y="3"/>
              </a:cxn>
              <a:cxn ang="0">
                <a:pos x="9" y="6"/>
              </a:cxn>
              <a:cxn ang="0">
                <a:pos x="5" y="10"/>
              </a:cxn>
              <a:cxn ang="0">
                <a:pos x="3" y="14"/>
              </a:cxn>
              <a:cxn ang="0">
                <a:pos x="1" y="20"/>
              </a:cxn>
              <a:cxn ang="0">
                <a:pos x="0" y="25"/>
              </a:cxn>
              <a:cxn ang="0">
                <a:pos x="0" y="29"/>
              </a:cxn>
              <a:cxn ang="0">
                <a:pos x="0" y="36"/>
              </a:cxn>
              <a:cxn ang="0">
                <a:pos x="2" y="41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6" y="56"/>
              </a:cxn>
              <a:cxn ang="0">
                <a:pos x="22" y="57"/>
              </a:cxn>
              <a:cxn ang="0">
                <a:pos x="28" y="57"/>
              </a:cxn>
              <a:cxn ang="0">
                <a:pos x="35" y="57"/>
              </a:cxn>
              <a:cxn ang="0">
                <a:pos x="41" y="55"/>
              </a:cxn>
              <a:cxn ang="0">
                <a:pos x="46" y="53"/>
              </a:cxn>
              <a:cxn ang="0">
                <a:pos x="49" y="50"/>
              </a:cxn>
              <a:cxn ang="0">
                <a:pos x="51" y="46"/>
              </a:cxn>
              <a:cxn ang="0">
                <a:pos x="53" y="43"/>
              </a:cxn>
              <a:cxn ang="0">
                <a:pos x="54" y="39"/>
              </a:cxn>
              <a:cxn ang="0">
                <a:pos x="55" y="36"/>
              </a:cxn>
              <a:cxn ang="0">
                <a:pos x="38" y="36"/>
              </a:cxn>
            </a:cxnLst>
            <a:rect l="0" t="0" r="r" b="b"/>
            <a:pathLst>
              <a:path w="55" h="57">
                <a:moveTo>
                  <a:pt x="38" y="36"/>
                </a:moveTo>
                <a:lnTo>
                  <a:pt x="38" y="39"/>
                </a:lnTo>
                <a:lnTo>
                  <a:pt x="36" y="43"/>
                </a:lnTo>
                <a:lnTo>
                  <a:pt x="35" y="44"/>
                </a:lnTo>
                <a:lnTo>
                  <a:pt x="33" y="46"/>
                </a:lnTo>
                <a:lnTo>
                  <a:pt x="31" y="47"/>
                </a:lnTo>
                <a:lnTo>
                  <a:pt x="28" y="47"/>
                </a:lnTo>
                <a:lnTo>
                  <a:pt x="25" y="46"/>
                </a:lnTo>
                <a:lnTo>
                  <a:pt x="21" y="44"/>
                </a:lnTo>
                <a:lnTo>
                  <a:pt x="19" y="42"/>
                </a:lnTo>
                <a:lnTo>
                  <a:pt x="17" y="39"/>
                </a:lnTo>
                <a:lnTo>
                  <a:pt x="16" y="34"/>
                </a:lnTo>
                <a:lnTo>
                  <a:pt x="16" y="28"/>
                </a:lnTo>
                <a:lnTo>
                  <a:pt x="16" y="23"/>
                </a:lnTo>
                <a:lnTo>
                  <a:pt x="17" y="19"/>
                </a:lnTo>
                <a:lnTo>
                  <a:pt x="19" y="16"/>
                </a:lnTo>
                <a:lnTo>
                  <a:pt x="21" y="13"/>
                </a:lnTo>
                <a:lnTo>
                  <a:pt x="25" y="11"/>
                </a:lnTo>
                <a:lnTo>
                  <a:pt x="28" y="11"/>
                </a:lnTo>
                <a:lnTo>
                  <a:pt x="31" y="11"/>
                </a:lnTo>
                <a:lnTo>
                  <a:pt x="34" y="13"/>
                </a:lnTo>
                <a:lnTo>
                  <a:pt x="37" y="17"/>
                </a:lnTo>
                <a:lnTo>
                  <a:pt x="38" y="22"/>
                </a:lnTo>
                <a:lnTo>
                  <a:pt x="54" y="22"/>
                </a:lnTo>
                <a:lnTo>
                  <a:pt x="54" y="18"/>
                </a:lnTo>
                <a:lnTo>
                  <a:pt x="52" y="14"/>
                </a:lnTo>
                <a:lnTo>
                  <a:pt x="51" y="10"/>
                </a:lnTo>
                <a:lnTo>
                  <a:pt x="48" y="7"/>
                </a:lnTo>
                <a:lnTo>
                  <a:pt x="45" y="4"/>
                </a:lnTo>
                <a:lnTo>
                  <a:pt x="41" y="2"/>
                </a:lnTo>
                <a:lnTo>
                  <a:pt x="35" y="1"/>
                </a:lnTo>
                <a:lnTo>
                  <a:pt x="29" y="0"/>
                </a:lnTo>
                <a:lnTo>
                  <a:pt x="21" y="1"/>
                </a:lnTo>
                <a:lnTo>
                  <a:pt x="14" y="3"/>
                </a:lnTo>
                <a:lnTo>
                  <a:pt x="9" y="6"/>
                </a:lnTo>
                <a:lnTo>
                  <a:pt x="5" y="10"/>
                </a:lnTo>
                <a:lnTo>
                  <a:pt x="3" y="14"/>
                </a:lnTo>
                <a:lnTo>
                  <a:pt x="1" y="20"/>
                </a:lnTo>
                <a:lnTo>
                  <a:pt x="0" y="25"/>
                </a:lnTo>
                <a:lnTo>
                  <a:pt x="0" y="29"/>
                </a:lnTo>
                <a:lnTo>
                  <a:pt x="0" y="36"/>
                </a:lnTo>
                <a:lnTo>
                  <a:pt x="2" y="41"/>
                </a:lnTo>
                <a:lnTo>
                  <a:pt x="4" y="46"/>
                </a:lnTo>
                <a:lnTo>
                  <a:pt x="7" y="50"/>
                </a:lnTo>
                <a:lnTo>
                  <a:pt x="11" y="53"/>
                </a:lnTo>
                <a:lnTo>
                  <a:pt x="16" y="56"/>
                </a:lnTo>
                <a:lnTo>
                  <a:pt x="22" y="57"/>
                </a:lnTo>
                <a:lnTo>
                  <a:pt x="28" y="57"/>
                </a:lnTo>
                <a:lnTo>
                  <a:pt x="35" y="57"/>
                </a:lnTo>
                <a:lnTo>
                  <a:pt x="41" y="55"/>
                </a:lnTo>
                <a:lnTo>
                  <a:pt x="46" y="53"/>
                </a:lnTo>
                <a:lnTo>
                  <a:pt x="49" y="50"/>
                </a:lnTo>
                <a:lnTo>
                  <a:pt x="51" y="46"/>
                </a:lnTo>
                <a:lnTo>
                  <a:pt x="53" y="43"/>
                </a:lnTo>
                <a:lnTo>
                  <a:pt x="54" y="39"/>
                </a:lnTo>
                <a:lnTo>
                  <a:pt x="55" y="36"/>
                </a:lnTo>
                <a:lnTo>
                  <a:pt x="38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9" name="Freeform 103"/>
          <p:cNvSpPr>
            <a:spLocks/>
          </p:cNvSpPr>
          <p:nvPr/>
        </p:nvSpPr>
        <p:spPr bwMode="auto">
          <a:xfrm>
            <a:off x="5619750" y="2141538"/>
            <a:ext cx="19050" cy="20637"/>
          </a:xfrm>
          <a:custGeom>
            <a:avLst/>
            <a:gdLst/>
            <a:ahLst/>
            <a:cxnLst>
              <a:cxn ang="0">
                <a:pos x="17" y="11"/>
              </a:cxn>
              <a:cxn ang="0">
                <a:pos x="17" y="54"/>
              </a:cxn>
              <a:cxn ang="0">
                <a:pos x="34" y="54"/>
              </a:cxn>
              <a:cxn ang="0">
                <a:pos x="34" y="11"/>
              </a:cxn>
              <a:cxn ang="0">
                <a:pos x="51" y="11"/>
              </a:cxn>
              <a:cxn ang="0">
                <a:pos x="51" y="0"/>
              </a:cxn>
              <a:cxn ang="0">
                <a:pos x="0" y="0"/>
              </a:cxn>
              <a:cxn ang="0">
                <a:pos x="0" y="11"/>
              </a:cxn>
              <a:cxn ang="0">
                <a:pos x="17" y="11"/>
              </a:cxn>
            </a:cxnLst>
            <a:rect l="0" t="0" r="r" b="b"/>
            <a:pathLst>
              <a:path w="51" h="54">
                <a:moveTo>
                  <a:pt x="17" y="11"/>
                </a:moveTo>
                <a:lnTo>
                  <a:pt x="17" y="54"/>
                </a:lnTo>
                <a:lnTo>
                  <a:pt x="34" y="54"/>
                </a:lnTo>
                <a:lnTo>
                  <a:pt x="34" y="11"/>
                </a:lnTo>
                <a:lnTo>
                  <a:pt x="51" y="11"/>
                </a:lnTo>
                <a:lnTo>
                  <a:pt x="51" y="0"/>
                </a:lnTo>
                <a:lnTo>
                  <a:pt x="0" y="0"/>
                </a:lnTo>
                <a:lnTo>
                  <a:pt x="0" y="11"/>
                </a:lnTo>
                <a:lnTo>
                  <a:pt x="17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0" name="Freeform 104"/>
          <p:cNvSpPr>
            <a:spLocks noEditPoints="1"/>
          </p:cNvSpPr>
          <p:nvPr/>
        </p:nvSpPr>
        <p:spPr bwMode="auto">
          <a:xfrm>
            <a:off x="5641975" y="2139950"/>
            <a:ext cx="22225" cy="22225"/>
          </a:xfrm>
          <a:custGeom>
            <a:avLst/>
            <a:gdLst/>
            <a:ahLst/>
            <a:cxnLst>
              <a:cxn ang="0">
                <a:pos x="41" y="40"/>
              </a:cxn>
              <a:cxn ang="0">
                <a:pos x="39" y="43"/>
              </a:cxn>
              <a:cxn ang="0">
                <a:pos x="37" y="45"/>
              </a:cxn>
              <a:cxn ang="0">
                <a:pos x="34" y="47"/>
              </a:cxn>
              <a:cxn ang="0">
                <a:pos x="30" y="47"/>
              </a:cxn>
              <a:cxn ang="0">
                <a:pos x="27" y="47"/>
              </a:cxn>
              <a:cxn ang="0">
                <a:pos x="23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7"/>
              </a:cxn>
              <a:cxn ang="0">
                <a:pos x="17" y="33"/>
              </a:cxn>
              <a:cxn ang="0">
                <a:pos x="58" y="33"/>
              </a:cxn>
              <a:cxn ang="0">
                <a:pos x="58" y="30"/>
              </a:cxn>
              <a:cxn ang="0">
                <a:pos x="57" y="23"/>
              </a:cxn>
              <a:cxn ang="0">
                <a:pos x="54" y="12"/>
              </a:cxn>
              <a:cxn ang="0">
                <a:pos x="50" y="8"/>
              </a:cxn>
              <a:cxn ang="0">
                <a:pos x="46" y="4"/>
              </a:cxn>
              <a:cxn ang="0">
                <a:pos x="43" y="2"/>
              </a:cxn>
              <a:cxn ang="0">
                <a:pos x="39" y="1"/>
              </a:cxn>
              <a:cxn ang="0">
                <a:pos x="35" y="0"/>
              </a:cxn>
              <a:cxn ang="0">
                <a:pos x="31" y="0"/>
              </a:cxn>
              <a:cxn ang="0">
                <a:pos x="24" y="1"/>
              </a:cxn>
              <a:cxn ang="0">
                <a:pos x="18" y="2"/>
              </a:cxn>
              <a:cxn ang="0">
                <a:pos x="13" y="4"/>
              </a:cxn>
              <a:cxn ang="0">
                <a:pos x="9" y="7"/>
              </a:cxn>
              <a:cxn ang="0">
                <a:pos x="5" y="11"/>
              </a:cxn>
              <a:cxn ang="0">
                <a:pos x="3" y="17"/>
              </a:cxn>
              <a:cxn ang="0">
                <a:pos x="1" y="23"/>
              </a:cxn>
              <a:cxn ang="0">
                <a:pos x="0" y="29"/>
              </a:cxn>
              <a:cxn ang="0">
                <a:pos x="1" y="38"/>
              </a:cxn>
              <a:cxn ang="0">
                <a:pos x="4" y="45"/>
              </a:cxn>
              <a:cxn ang="0">
                <a:pos x="7" y="50"/>
              </a:cxn>
              <a:cxn ang="0">
                <a:pos x="12" y="53"/>
              </a:cxn>
              <a:cxn ang="0">
                <a:pos x="17" y="56"/>
              </a:cxn>
              <a:cxn ang="0">
                <a:pos x="21" y="57"/>
              </a:cxn>
              <a:cxn ang="0">
                <a:pos x="26" y="57"/>
              </a:cxn>
              <a:cxn ang="0">
                <a:pos x="29" y="57"/>
              </a:cxn>
              <a:cxn ang="0">
                <a:pos x="37" y="57"/>
              </a:cxn>
              <a:cxn ang="0">
                <a:pos x="45" y="54"/>
              </a:cxn>
              <a:cxn ang="0">
                <a:pos x="49" y="52"/>
              </a:cxn>
              <a:cxn ang="0">
                <a:pos x="52" y="49"/>
              </a:cxn>
              <a:cxn ang="0">
                <a:pos x="55" y="45"/>
              </a:cxn>
              <a:cxn ang="0">
                <a:pos x="57" y="40"/>
              </a:cxn>
              <a:cxn ang="0">
                <a:pos x="41" y="40"/>
              </a:cxn>
              <a:cxn ang="0">
                <a:pos x="17" y="24"/>
              </a:cxn>
              <a:cxn ang="0">
                <a:pos x="18" y="20"/>
              </a:cxn>
              <a:cxn ang="0">
                <a:pos x="19" y="17"/>
              </a:cxn>
              <a:cxn ang="0">
                <a:pos x="21" y="14"/>
              </a:cxn>
              <a:cxn ang="0">
                <a:pos x="23" y="12"/>
              </a:cxn>
              <a:cxn ang="0">
                <a:pos x="28" y="11"/>
              </a:cxn>
              <a:cxn ang="0">
                <a:pos x="31" y="11"/>
              </a:cxn>
              <a:cxn ang="0">
                <a:pos x="34" y="11"/>
              </a:cxn>
              <a:cxn ang="0">
                <a:pos x="37" y="13"/>
              </a:cxn>
              <a:cxn ang="0">
                <a:pos x="39" y="14"/>
              </a:cxn>
              <a:cxn ang="0">
                <a:pos x="40" y="18"/>
              </a:cxn>
              <a:cxn ang="0">
                <a:pos x="41" y="21"/>
              </a:cxn>
              <a:cxn ang="0">
                <a:pos x="42" y="24"/>
              </a:cxn>
              <a:cxn ang="0">
                <a:pos x="17" y="24"/>
              </a:cxn>
            </a:cxnLst>
            <a:rect l="0" t="0" r="r" b="b"/>
            <a:pathLst>
              <a:path w="58" h="57">
                <a:moveTo>
                  <a:pt x="41" y="40"/>
                </a:moveTo>
                <a:lnTo>
                  <a:pt x="39" y="43"/>
                </a:lnTo>
                <a:lnTo>
                  <a:pt x="37" y="45"/>
                </a:lnTo>
                <a:lnTo>
                  <a:pt x="34" y="47"/>
                </a:lnTo>
                <a:lnTo>
                  <a:pt x="30" y="47"/>
                </a:lnTo>
                <a:lnTo>
                  <a:pt x="27" y="47"/>
                </a:lnTo>
                <a:lnTo>
                  <a:pt x="23" y="46"/>
                </a:lnTo>
                <a:lnTo>
                  <a:pt x="21" y="44"/>
                </a:lnTo>
                <a:lnTo>
                  <a:pt x="19" y="42"/>
                </a:lnTo>
                <a:lnTo>
                  <a:pt x="17" y="37"/>
                </a:lnTo>
                <a:lnTo>
                  <a:pt x="17" y="33"/>
                </a:lnTo>
                <a:lnTo>
                  <a:pt x="58" y="33"/>
                </a:lnTo>
                <a:lnTo>
                  <a:pt x="58" y="30"/>
                </a:lnTo>
                <a:lnTo>
                  <a:pt x="57" y="23"/>
                </a:lnTo>
                <a:lnTo>
                  <a:pt x="54" y="12"/>
                </a:lnTo>
                <a:lnTo>
                  <a:pt x="50" y="8"/>
                </a:lnTo>
                <a:lnTo>
                  <a:pt x="46" y="4"/>
                </a:lnTo>
                <a:lnTo>
                  <a:pt x="43" y="2"/>
                </a:lnTo>
                <a:lnTo>
                  <a:pt x="39" y="1"/>
                </a:lnTo>
                <a:lnTo>
                  <a:pt x="35" y="0"/>
                </a:lnTo>
                <a:lnTo>
                  <a:pt x="31" y="0"/>
                </a:lnTo>
                <a:lnTo>
                  <a:pt x="24" y="1"/>
                </a:lnTo>
                <a:lnTo>
                  <a:pt x="18" y="2"/>
                </a:lnTo>
                <a:lnTo>
                  <a:pt x="13" y="4"/>
                </a:lnTo>
                <a:lnTo>
                  <a:pt x="9" y="7"/>
                </a:lnTo>
                <a:lnTo>
                  <a:pt x="5" y="11"/>
                </a:lnTo>
                <a:lnTo>
                  <a:pt x="3" y="17"/>
                </a:lnTo>
                <a:lnTo>
                  <a:pt x="1" y="23"/>
                </a:lnTo>
                <a:lnTo>
                  <a:pt x="0" y="29"/>
                </a:lnTo>
                <a:lnTo>
                  <a:pt x="1" y="38"/>
                </a:lnTo>
                <a:lnTo>
                  <a:pt x="4" y="45"/>
                </a:lnTo>
                <a:lnTo>
                  <a:pt x="7" y="50"/>
                </a:lnTo>
                <a:lnTo>
                  <a:pt x="12" y="53"/>
                </a:lnTo>
                <a:lnTo>
                  <a:pt x="17" y="56"/>
                </a:lnTo>
                <a:lnTo>
                  <a:pt x="21" y="57"/>
                </a:lnTo>
                <a:lnTo>
                  <a:pt x="26" y="57"/>
                </a:lnTo>
                <a:lnTo>
                  <a:pt x="29" y="57"/>
                </a:lnTo>
                <a:lnTo>
                  <a:pt x="37" y="57"/>
                </a:lnTo>
                <a:lnTo>
                  <a:pt x="45" y="54"/>
                </a:lnTo>
                <a:lnTo>
                  <a:pt x="49" y="52"/>
                </a:lnTo>
                <a:lnTo>
                  <a:pt x="52" y="49"/>
                </a:lnTo>
                <a:lnTo>
                  <a:pt x="55" y="45"/>
                </a:lnTo>
                <a:lnTo>
                  <a:pt x="57" y="40"/>
                </a:lnTo>
                <a:lnTo>
                  <a:pt x="41" y="40"/>
                </a:lnTo>
                <a:close/>
                <a:moveTo>
                  <a:pt x="17" y="24"/>
                </a:moveTo>
                <a:lnTo>
                  <a:pt x="18" y="20"/>
                </a:lnTo>
                <a:lnTo>
                  <a:pt x="19" y="17"/>
                </a:lnTo>
                <a:lnTo>
                  <a:pt x="21" y="14"/>
                </a:lnTo>
                <a:lnTo>
                  <a:pt x="23" y="12"/>
                </a:lnTo>
                <a:lnTo>
                  <a:pt x="28" y="11"/>
                </a:lnTo>
                <a:lnTo>
                  <a:pt x="31" y="11"/>
                </a:lnTo>
                <a:lnTo>
                  <a:pt x="34" y="11"/>
                </a:lnTo>
                <a:lnTo>
                  <a:pt x="37" y="13"/>
                </a:lnTo>
                <a:lnTo>
                  <a:pt x="39" y="14"/>
                </a:lnTo>
                <a:lnTo>
                  <a:pt x="40" y="18"/>
                </a:lnTo>
                <a:lnTo>
                  <a:pt x="41" y="21"/>
                </a:lnTo>
                <a:lnTo>
                  <a:pt x="42" y="24"/>
                </a:lnTo>
                <a:lnTo>
                  <a:pt x="17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1" name="Freeform 105"/>
          <p:cNvSpPr>
            <a:spLocks/>
          </p:cNvSpPr>
          <p:nvPr/>
        </p:nvSpPr>
        <p:spPr bwMode="auto">
          <a:xfrm>
            <a:off x="5668963" y="2141538"/>
            <a:ext cx="28575" cy="20637"/>
          </a:xfrm>
          <a:custGeom>
            <a:avLst/>
            <a:gdLst/>
            <a:ahLst/>
            <a:cxnLst>
              <a:cxn ang="0">
                <a:pos x="31" y="54"/>
              </a:cxn>
              <a:cxn ang="0">
                <a:pos x="42" y="54"/>
              </a:cxn>
              <a:cxn ang="0">
                <a:pos x="56" y="17"/>
              </a:cxn>
              <a:cxn ang="0">
                <a:pos x="56" y="17"/>
              </a:cxn>
              <a:cxn ang="0">
                <a:pos x="56" y="20"/>
              </a:cxn>
              <a:cxn ang="0">
                <a:pos x="56" y="54"/>
              </a:cxn>
              <a:cxn ang="0">
                <a:pos x="72" y="54"/>
              </a:cxn>
              <a:cxn ang="0">
                <a:pos x="72" y="0"/>
              </a:cxn>
              <a:cxn ang="0">
                <a:pos x="51" y="0"/>
              </a:cxn>
              <a:cxn ang="0">
                <a:pos x="36" y="38"/>
              </a:cxn>
              <a:cxn ang="0">
                <a:pos x="36" y="38"/>
              </a:cxn>
              <a:cxn ang="0">
                <a:pos x="22" y="0"/>
              </a:cxn>
              <a:cxn ang="0">
                <a:pos x="0" y="0"/>
              </a:cxn>
              <a:cxn ang="0">
                <a:pos x="0" y="54"/>
              </a:cxn>
              <a:cxn ang="0">
                <a:pos x="17" y="54"/>
              </a:cxn>
              <a:cxn ang="0">
                <a:pos x="17" y="20"/>
              </a:cxn>
              <a:cxn ang="0">
                <a:pos x="17" y="17"/>
              </a:cxn>
              <a:cxn ang="0">
                <a:pos x="17" y="17"/>
              </a:cxn>
              <a:cxn ang="0">
                <a:pos x="31" y="54"/>
              </a:cxn>
            </a:cxnLst>
            <a:rect l="0" t="0" r="r" b="b"/>
            <a:pathLst>
              <a:path w="72" h="54">
                <a:moveTo>
                  <a:pt x="31" y="54"/>
                </a:moveTo>
                <a:lnTo>
                  <a:pt x="42" y="54"/>
                </a:lnTo>
                <a:lnTo>
                  <a:pt x="56" y="17"/>
                </a:lnTo>
                <a:lnTo>
                  <a:pt x="56" y="17"/>
                </a:lnTo>
                <a:lnTo>
                  <a:pt x="56" y="20"/>
                </a:lnTo>
                <a:lnTo>
                  <a:pt x="56" y="54"/>
                </a:lnTo>
                <a:lnTo>
                  <a:pt x="72" y="54"/>
                </a:lnTo>
                <a:lnTo>
                  <a:pt x="72" y="0"/>
                </a:lnTo>
                <a:lnTo>
                  <a:pt x="51" y="0"/>
                </a:lnTo>
                <a:lnTo>
                  <a:pt x="36" y="38"/>
                </a:lnTo>
                <a:lnTo>
                  <a:pt x="36" y="38"/>
                </a:lnTo>
                <a:lnTo>
                  <a:pt x="22" y="0"/>
                </a:lnTo>
                <a:lnTo>
                  <a:pt x="0" y="0"/>
                </a:lnTo>
                <a:lnTo>
                  <a:pt x="0" y="54"/>
                </a:lnTo>
                <a:lnTo>
                  <a:pt x="17" y="54"/>
                </a:lnTo>
                <a:lnTo>
                  <a:pt x="17" y="20"/>
                </a:lnTo>
                <a:lnTo>
                  <a:pt x="17" y="17"/>
                </a:lnTo>
                <a:lnTo>
                  <a:pt x="17" y="17"/>
                </a:lnTo>
                <a:lnTo>
                  <a:pt x="31" y="5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2" name="Freeform 106"/>
          <p:cNvSpPr>
            <a:spLocks noEditPoints="1"/>
          </p:cNvSpPr>
          <p:nvPr/>
        </p:nvSpPr>
        <p:spPr bwMode="auto">
          <a:xfrm>
            <a:off x="5702300" y="2139950"/>
            <a:ext cx="22225" cy="22225"/>
          </a:xfrm>
          <a:custGeom>
            <a:avLst/>
            <a:gdLst/>
            <a:ahLst/>
            <a:cxnLst>
              <a:cxn ang="0">
                <a:pos x="18" y="17"/>
              </a:cxn>
              <a:cxn ang="0">
                <a:pos x="20" y="13"/>
              </a:cxn>
              <a:cxn ang="0">
                <a:pos x="24" y="11"/>
              </a:cxn>
              <a:cxn ang="0">
                <a:pos x="30" y="11"/>
              </a:cxn>
              <a:cxn ang="0">
                <a:pos x="34" y="12"/>
              </a:cxn>
              <a:cxn ang="0">
                <a:pos x="36" y="16"/>
              </a:cxn>
              <a:cxn ang="0">
                <a:pos x="37" y="19"/>
              </a:cxn>
              <a:cxn ang="0">
                <a:pos x="36" y="22"/>
              </a:cxn>
              <a:cxn ang="0">
                <a:pos x="34" y="24"/>
              </a:cxn>
              <a:cxn ang="0">
                <a:pos x="28" y="25"/>
              </a:cxn>
              <a:cxn ang="0">
                <a:pos x="12" y="27"/>
              </a:cxn>
              <a:cxn ang="0">
                <a:pos x="4" y="32"/>
              </a:cxn>
              <a:cxn ang="0">
                <a:pos x="0" y="38"/>
              </a:cxn>
              <a:cxn ang="0">
                <a:pos x="1" y="47"/>
              </a:cxn>
              <a:cxn ang="0">
                <a:pos x="5" y="54"/>
              </a:cxn>
              <a:cxn ang="0">
                <a:pos x="13" y="57"/>
              </a:cxn>
              <a:cxn ang="0">
                <a:pos x="23" y="57"/>
              </a:cxn>
              <a:cxn ang="0">
                <a:pos x="33" y="54"/>
              </a:cxn>
              <a:cxn ang="0">
                <a:pos x="37" y="50"/>
              </a:cxn>
              <a:cxn ang="0">
                <a:pos x="55" y="56"/>
              </a:cxn>
              <a:cxn ang="0">
                <a:pos x="53" y="54"/>
              </a:cxn>
              <a:cxn ang="0">
                <a:pos x="52" y="49"/>
              </a:cxn>
              <a:cxn ang="0">
                <a:pos x="52" y="21"/>
              </a:cxn>
              <a:cxn ang="0">
                <a:pos x="52" y="14"/>
              </a:cxn>
              <a:cxn ang="0">
                <a:pos x="49" y="8"/>
              </a:cxn>
              <a:cxn ang="0">
                <a:pos x="42" y="2"/>
              </a:cxn>
              <a:cxn ang="0">
                <a:pos x="28" y="0"/>
              </a:cxn>
              <a:cxn ang="0">
                <a:pos x="13" y="3"/>
              </a:cxn>
              <a:cxn ang="0">
                <a:pos x="6" y="8"/>
              </a:cxn>
              <a:cxn ang="0">
                <a:pos x="3" y="20"/>
              </a:cxn>
              <a:cxn ang="0">
                <a:pos x="37" y="34"/>
              </a:cxn>
              <a:cxn ang="0">
                <a:pos x="35" y="40"/>
              </a:cxn>
              <a:cxn ang="0">
                <a:pos x="32" y="44"/>
              </a:cxn>
              <a:cxn ang="0">
                <a:pos x="24" y="47"/>
              </a:cxn>
              <a:cxn ang="0">
                <a:pos x="19" y="46"/>
              </a:cxn>
              <a:cxn ang="0">
                <a:pos x="16" y="41"/>
              </a:cxn>
              <a:cxn ang="0">
                <a:pos x="19" y="35"/>
              </a:cxn>
              <a:cxn ang="0">
                <a:pos x="25" y="33"/>
              </a:cxn>
              <a:cxn ang="0">
                <a:pos x="37" y="31"/>
              </a:cxn>
            </a:cxnLst>
            <a:rect l="0" t="0" r="r" b="b"/>
            <a:pathLst>
              <a:path w="55" h="57">
                <a:moveTo>
                  <a:pt x="17" y="20"/>
                </a:moveTo>
                <a:lnTo>
                  <a:pt x="18" y="17"/>
                </a:lnTo>
                <a:lnTo>
                  <a:pt x="19" y="14"/>
                </a:lnTo>
                <a:lnTo>
                  <a:pt x="20" y="13"/>
                </a:lnTo>
                <a:lnTo>
                  <a:pt x="21" y="12"/>
                </a:lnTo>
                <a:lnTo>
                  <a:pt x="24" y="11"/>
                </a:lnTo>
                <a:lnTo>
                  <a:pt x="28" y="11"/>
                </a:lnTo>
                <a:lnTo>
                  <a:pt x="30" y="11"/>
                </a:lnTo>
                <a:lnTo>
                  <a:pt x="33" y="12"/>
                </a:lnTo>
                <a:lnTo>
                  <a:pt x="34" y="12"/>
                </a:lnTo>
                <a:lnTo>
                  <a:pt x="35" y="14"/>
                </a:lnTo>
                <a:lnTo>
                  <a:pt x="36" y="16"/>
                </a:lnTo>
                <a:lnTo>
                  <a:pt x="37" y="19"/>
                </a:lnTo>
                <a:lnTo>
                  <a:pt x="37" y="19"/>
                </a:lnTo>
                <a:lnTo>
                  <a:pt x="37" y="20"/>
                </a:lnTo>
                <a:lnTo>
                  <a:pt x="36" y="22"/>
                </a:lnTo>
                <a:lnTo>
                  <a:pt x="36" y="23"/>
                </a:lnTo>
                <a:lnTo>
                  <a:pt x="34" y="24"/>
                </a:lnTo>
                <a:lnTo>
                  <a:pt x="33" y="24"/>
                </a:lnTo>
                <a:lnTo>
                  <a:pt x="28" y="25"/>
                </a:lnTo>
                <a:lnTo>
                  <a:pt x="20" y="26"/>
                </a:lnTo>
                <a:lnTo>
                  <a:pt x="12" y="27"/>
                </a:lnTo>
                <a:lnTo>
                  <a:pt x="6" y="30"/>
                </a:lnTo>
                <a:lnTo>
                  <a:pt x="4" y="32"/>
                </a:lnTo>
                <a:lnTo>
                  <a:pt x="2" y="35"/>
                </a:lnTo>
                <a:lnTo>
                  <a:pt x="0" y="38"/>
                </a:lnTo>
                <a:lnTo>
                  <a:pt x="0" y="42"/>
                </a:lnTo>
                <a:lnTo>
                  <a:pt x="1" y="47"/>
                </a:lnTo>
                <a:lnTo>
                  <a:pt x="3" y="52"/>
                </a:lnTo>
                <a:lnTo>
                  <a:pt x="5" y="54"/>
                </a:lnTo>
                <a:lnTo>
                  <a:pt x="8" y="56"/>
                </a:lnTo>
                <a:lnTo>
                  <a:pt x="13" y="57"/>
                </a:lnTo>
                <a:lnTo>
                  <a:pt x="18" y="57"/>
                </a:lnTo>
                <a:lnTo>
                  <a:pt x="23" y="57"/>
                </a:lnTo>
                <a:lnTo>
                  <a:pt x="29" y="56"/>
                </a:lnTo>
                <a:lnTo>
                  <a:pt x="33" y="54"/>
                </a:lnTo>
                <a:lnTo>
                  <a:pt x="37" y="50"/>
                </a:lnTo>
                <a:lnTo>
                  <a:pt x="37" y="50"/>
                </a:lnTo>
                <a:lnTo>
                  <a:pt x="38" y="56"/>
                </a:lnTo>
                <a:lnTo>
                  <a:pt x="55" y="56"/>
                </a:lnTo>
                <a:lnTo>
                  <a:pt x="55" y="55"/>
                </a:lnTo>
                <a:lnTo>
                  <a:pt x="53" y="54"/>
                </a:lnTo>
                <a:lnTo>
                  <a:pt x="52" y="51"/>
                </a:lnTo>
                <a:lnTo>
                  <a:pt x="52" y="49"/>
                </a:lnTo>
                <a:lnTo>
                  <a:pt x="52" y="45"/>
                </a:lnTo>
                <a:lnTo>
                  <a:pt x="52" y="21"/>
                </a:lnTo>
                <a:lnTo>
                  <a:pt x="52" y="18"/>
                </a:lnTo>
                <a:lnTo>
                  <a:pt x="52" y="14"/>
                </a:lnTo>
                <a:lnTo>
                  <a:pt x="51" y="11"/>
                </a:lnTo>
                <a:lnTo>
                  <a:pt x="49" y="8"/>
                </a:lnTo>
                <a:lnTo>
                  <a:pt x="46" y="5"/>
                </a:lnTo>
                <a:lnTo>
                  <a:pt x="42" y="2"/>
                </a:lnTo>
                <a:lnTo>
                  <a:pt x="36" y="1"/>
                </a:lnTo>
                <a:lnTo>
                  <a:pt x="28" y="0"/>
                </a:lnTo>
                <a:lnTo>
                  <a:pt x="21" y="1"/>
                </a:lnTo>
                <a:lnTo>
                  <a:pt x="13" y="3"/>
                </a:lnTo>
                <a:lnTo>
                  <a:pt x="9" y="5"/>
                </a:lnTo>
                <a:lnTo>
                  <a:pt x="6" y="8"/>
                </a:lnTo>
                <a:lnTo>
                  <a:pt x="4" y="13"/>
                </a:lnTo>
                <a:lnTo>
                  <a:pt x="3" y="20"/>
                </a:lnTo>
                <a:lnTo>
                  <a:pt x="17" y="20"/>
                </a:lnTo>
                <a:close/>
                <a:moveTo>
                  <a:pt x="37" y="34"/>
                </a:moveTo>
                <a:lnTo>
                  <a:pt x="36" y="37"/>
                </a:lnTo>
                <a:lnTo>
                  <a:pt x="35" y="40"/>
                </a:lnTo>
                <a:lnTo>
                  <a:pt x="34" y="43"/>
                </a:lnTo>
                <a:lnTo>
                  <a:pt x="32" y="44"/>
                </a:lnTo>
                <a:lnTo>
                  <a:pt x="29" y="46"/>
                </a:lnTo>
                <a:lnTo>
                  <a:pt x="24" y="47"/>
                </a:lnTo>
                <a:lnTo>
                  <a:pt x="22" y="47"/>
                </a:lnTo>
                <a:lnTo>
                  <a:pt x="19" y="46"/>
                </a:lnTo>
                <a:lnTo>
                  <a:pt x="17" y="44"/>
                </a:lnTo>
                <a:lnTo>
                  <a:pt x="16" y="41"/>
                </a:lnTo>
                <a:lnTo>
                  <a:pt x="17" y="37"/>
                </a:lnTo>
                <a:lnTo>
                  <a:pt x="19" y="35"/>
                </a:lnTo>
                <a:lnTo>
                  <a:pt x="22" y="34"/>
                </a:lnTo>
                <a:lnTo>
                  <a:pt x="25" y="33"/>
                </a:lnTo>
                <a:lnTo>
                  <a:pt x="32" y="32"/>
                </a:lnTo>
                <a:lnTo>
                  <a:pt x="37" y="31"/>
                </a:lnTo>
                <a:lnTo>
                  <a:pt x="37" y="3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3" name="Rectangle 107"/>
          <p:cNvSpPr>
            <a:spLocks noChangeArrowheads="1"/>
          </p:cNvSpPr>
          <p:nvPr/>
        </p:nvSpPr>
        <p:spPr bwMode="auto">
          <a:xfrm>
            <a:off x="5738813" y="2132013"/>
            <a:ext cx="6350" cy="301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4" name="Freeform 108"/>
          <p:cNvSpPr>
            <a:spLocks noEditPoints="1"/>
          </p:cNvSpPr>
          <p:nvPr/>
        </p:nvSpPr>
        <p:spPr bwMode="auto">
          <a:xfrm>
            <a:off x="5751513" y="2132013"/>
            <a:ext cx="23812" cy="30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4"/>
              </a:cxn>
              <a:cxn ang="0">
                <a:pos x="18" y="74"/>
              </a:cxn>
              <a:cxn ang="0">
                <a:pos x="18" y="49"/>
              </a:cxn>
              <a:cxn ang="0">
                <a:pos x="34" y="49"/>
              </a:cxn>
              <a:cxn ang="0">
                <a:pos x="37" y="49"/>
              </a:cxn>
              <a:cxn ang="0">
                <a:pos x="42" y="48"/>
              </a:cxn>
              <a:cxn ang="0">
                <a:pos x="46" y="47"/>
              </a:cxn>
              <a:cxn ang="0">
                <a:pos x="51" y="45"/>
              </a:cxn>
              <a:cxn ang="0">
                <a:pos x="56" y="42"/>
              </a:cxn>
              <a:cxn ang="0">
                <a:pos x="59" y="38"/>
              </a:cxn>
              <a:cxn ang="0">
                <a:pos x="62" y="31"/>
              </a:cxn>
              <a:cxn ang="0">
                <a:pos x="62" y="24"/>
              </a:cxn>
              <a:cxn ang="0">
                <a:pos x="62" y="17"/>
              </a:cxn>
              <a:cxn ang="0">
                <a:pos x="60" y="12"/>
              </a:cxn>
              <a:cxn ang="0">
                <a:pos x="58" y="8"/>
              </a:cxn>
              <a:cxn ang="0">
                <a:pos x="54" y="5"/>
              </a:cxn>
              <a:cxn ang="0">
                <a:pos x="49" y="3"/>
              </a:cxn>
              <a:cxn ang="0">
                <a:pos x="45" y="1"/>
              </a:cxn>
              <a:cxn ang="0">
                <a:pos x="40" y="1"/>
              </a:cxn>
              <a:cxn ang="0">
                <a:pos x="34" y="0"/>
              </a:cxn>
              <a:cxn ang="0">
                <a:pos x="0" y="0"/>
              </a:cxn>
              <a:cxn ang="0">
                <a:pos x="18" y="14"/>
              </a:cxn>
              <a:cxn ang="0">
                <a:pos x="31" y="14"/>
              </a:cxn>
              <a:cxn ang="0">
                <a:pos x="34" y="14"/>
              </a:cxn>
              <a:cxn ang="0">
                <a:pos x="38" y="15"/>
              </a:cxn>
              <a:cxn ang="0">
                <a:pos x="40" y="16"/>
              </a:cxn>
              <a:cxn ang="0">
                <a:pos x="42" y="18"/>
              </a:cxn>
              <a:cxn ang="0">
                <a:pos x="43" y="20"/>
              </a:cxn>
              <a:cxn ang="0">
                <a:pos x="43" y="24"/>
              </a:cxn>
              <a:cxn ang="0">
                <a:pos x="42" y="28"/>
              </a:cxn>
              <a:cxn ang="0">
                <a:pos x="40" y="31"/>
              </a:cxn>
              <a:cxn ang="0">
                <a:pos x="36" y="34"/>
              </a:cxn>
              <a:cxn ang="0">
                <a:pos x="31" y="35"/>
              </a:cxn>
              <a:cxn ang="0">
                <a:pos x="18" y="35"/>
              </a:cxn>
              <a:cxn ang="0">
                <a:pos x="18" y="14"/>
              </a:cxn>
            </a:cxnLst>
            <a:rect l="0" t="0" r="r" b="b"/>
            <a:pathLst>
              <a:path w="62" h="74">
                <a:moveTo>
                  <a:pt x="0" y="0"/>
                </a:moveTo>
                <a:lnTo>
                  <a:pt x="0" y="74"/>
                </a:lnTo>
                <a:lnTo>
                  <a:pt x="18" y="74"/>
                </a:lnTo>
                <a:lnTo>
                  <a:pt x="18" y="49"/>
                </a:lnTo>
                <a:lnTo>
                  <a:pt x="34" y="49"/>
                </a:lnTo>
                <a:lnTo>
                  <a:pt x="37" y="49"/>
                </a:lnTo>
                <a:lnTo>
                  <a:pt x="42" y="48"/>
                </a:lnTo>
                <a:lnTo>
                  <a:pt x="46" y="47"/>
                </a:lnTo>
                <a:lnTo>
                  <a:pt x="51" y="45"/>
                </a:lnTo>
                <a:lnTo>
                  <a:pt x="56" y="42"/>
                </a:lnTo>
                <a:lnTo>
                  <a:pt x="59" y="38"/>
                </a:lnTo>
                <a:lnTo>
                  <a:pt x="62" y="31"/>
                </a:lnTo>
                <a:lnTo>
                  <a:pt x="62" y="24"/>
                </a:lnTo>
                <a:lnTo>
                  <a:pt x="62" y="17"/>
                </a:lnTo>
                <a:lnTo>
                  <a:pt x="60" y="12"/>
                </a:lnTo>
                <a:lnTo>
                  <a:pt x="58" y="8"/>
                </a:lnTo>
                <a:lnTo>
                  <a:pt x="54" y="5"/>
                </a:lnTo>
                <a:lnTo>
                  <a:pt x="49" y="3"/>
                </a:lnTo>
                <a:lnTo>
                  <a:pt x="45" y="1"/>
                </a:lnTo>
                <a:lnTo>
                  <a:pt x="40" y="1"/>
                </a:lnTo>
                <a:lnTo>
                  <a:pt x="34" y="0"/>
                </a:lnTo>
                <a:lnTo>
                  <a:pt x="0" y="0"/>
                </a:lnTo>
                <a:close/>
                <a:moveTo>
                  <a:pt x="18" y="14"/>
                </a:moveTo>
                <a:lnTo>
                  <a:pt x="31" y="14"/>
                </a:lnTo>
                <a:lnTo>
                  <a:pt x="34" y="14"/>
                </a:lnTo>
                <a:lnTo>
                  <a:pt x="38" y="15"/>
                </a:lnTo>
                <a:lnTo>
                  <a:pt x="40" y="16"/>
                </a:lnTo>
                <a:lnTo>
                  <a:pt x="42" y="18"/>
                </a:lnTo>
                <a:lnTo>
                  <a:pt x="43" y="20"/>
                </a:lnTo>
                <a:lnTo>
                  <a:pt x="43" y="24"/>
                </a:lnTo>
                <a:lnTo>
                  <a:pt x="42" y="28"/>
                </a:lnTo>
                <a:lnTo>
                  <a:pt x="40" y="31"/>
                </a:lnTo>
                <a:lnTo>
                  <a:pt x="36" y="34"/>
                </a:lnTo>
                <a:lnTo>
                  <a:pt x="31" y="35"/>
                </a:lnTo>
                <a:lnTo>
                  <a:pt x="18" y="35"/>
                </a:lnTo>
                <a:lnTo>
                  <a:pt x="1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5" name="Rectangle 109"/>
          <p:cNvSpPr>
            <a:spLocks noChangeArrowheads="1"/>
          </p:cNvSpPr>
          <p:nvPr/>
        </p:nvSpPr>
        <p:spPr bwMode="auto">
          <a:xfrm>
            <a:off x="5780088" y="2147888"/>
            <a:ext cx="12700" cy="47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6" name="Freeform 110"/>
          <p:cNvSpPr>
            <a:spLocks/>
          </p:cNvSpPr>
          <p:nvPr/>
        </p:nvSpPr>
        <p:spPr bwMode="auto">
          <a:xfrm>
            <a:off x="5795963" y="2141538"/>
            <a:ext cx="20637" cy="20637"/>
          </a:xfrm>
          <a:custGeom>
            <a:avLst/>
            <a:gdLst/>
            <a:ahLst/>
            <a:cxnLst>
              <a:cxn ang="0">
                <a:pos x="18" y="11"/>
              </a:cxn>
              <a:cxn ang="0">
                <a:pos x="18" y="54"/>
              </a:cxn>
              <a:cxn ang="0">
                <a:pos x="33" y="54"/>
              </a:cxn>
              <a:cxn ang="0">
                <a:pos x="33" y="11"/>
              </a:cxn>
              <a:cxn ang="0">
                <a:pos x="52" y="11"/>
              </a:cxn>
              <a:cxn ang="0">
                <a:pos x="52" y="0"/>
              </a:cxn>
              <a:cxn ang="0">
                <a:pos x="0" y="0"/>
              </a:cxn>
              <a:cxn ang="0">
                <a:pos x="0" y="11"/>
              </a:cxn>
              <a:cxn ang="0">
                <a:pos x="18" y="11"/>
              </a:cxn>
            </a:cxnLst>
            <a:rect l="0" t="0" r="r" b="b"/>
            <a:pathLst>
              <a:path w="52" h="54">
                <a:moveTo>
                  <a:pt x="18" y="11"/>
                </a:moveTo>
                <a:lnTo>
                  <a:pt x="18" y="54"/>
                </a:lnTo>
                <a:lnTo>
                  <a:pt x="33" y="54"/>
                </a:lnTo>
                <a:lnTo>
                  <a:pt x="33" y="11"/>
                </a:lnTo>
                <a:lnTo>
                  <a:pt x="52" y="11"/>
                </a:lnTo>
                <a:lnTo>
                  <a:pt x="52" y="0"/>
                </a:lnTo>
                <a:lnTo>
                  <a:pt x="0" y="0"/>
                </a:lnTo>
                <a:lnTo>
                  <a:pt x="0" y="11"/>
                </a:lnTo>
                <a:lnTo>
                  <a:pt x="18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7" name="Freeform 111"/>
          <p:cNvSpPr>
            <a:spLocks noEditPoints="1"/>
          </p:cNvSpPr>
          <p:nvPr/>
        </p:nvSpPr>
        <p:spPr bwMode="auto">
          <a:xfrm>
            <a:off x="5819775" y="2139950"/>
            <a:ext cx="22225" cy="22225"/>
          </a:xfrm>
          <a:custGeom>
            <a:avLst/>
            <a:gdLst/>
            <a:ahLst/>
            <a:cxnLst>
              <a:cxn ang="0">
                <a:pos x="40" y="40"/>
              </a:cxn>
              <a:cxn ang="0">
                <a:pos x="39" y="43"/>
              </a:cxn>
              <a:cxn ang="0">
                <a:pos x="36" y="45"/>
              </a:cxn>
              <a:cxn ang="0">
                <a:pos x="32" y="47"/>
              </a:cxn>
              <a:cxn ang="0">
                <a:pos x="29" y="47"/>
              </a:cxn>
              <a:cxn ang="0">
                <a:pos x="25" y="47"/>
              </a:cxn>
              <a:cxn ang="0">
                <a:pos x="23" y="46"/>
              </a:cxn>
              <a:cxn ang="0">
                <a:pos x="20" y="44"/>
              </a:cxn>
              <a:cxn ang="0">
                <a:pos x="19" y="42"/>
              </a:cxn>
              <a:cxn ang="0">
                <a:pos x="17" y="37"/>
              </a:cxn>
              <a:cxn ang="0">
                <a:pos x="16" y="33"/>
              </a:cxn>
              <a:cxn ang="0">
                <a:pos x="57" y="33"/>
              </a:cxn>
              <a:cxn ang="0">
                <a:pos x="57" y="30"/>
              </a:cxn>
              <a:cxn ang="0">
                <a:pos x="57" y="23"/>
              </a:cxn>
              <a:cxn ang="0">
                <a:pos x="53" y="12"/>
              </a:cxn>
              <a:cxn ang="0">
                <a:pos x="50" y="8"/>
              </a:cxn>
              <a:cxn ang="0">
                <a:pos x="45" y="4"/>
              </a:cxn>
              <a:cxn ang="0">
                <a:pos x="42" y="2"/>
              </a:cxn>
              <a:cxn ang="0">
                <a:pos x="39" y="1"/>
              </a:cxn>
              <a:cxn ang="0">
                <a:pos x="34" y="0"/>
              </a:cxn>
              <a:cxn ang="0">
                <a:pos x="29" y="0"/>
              </a:cxn>
              <a:cxn ang="0">
                <a:pos x="23" y="1"/>
              </a:cxn>
              <a:cxn ang="0">
                <a:pos x="18" y="2"/>
              </a:cxn>
              <a:cxn ang="0">
                <a:pos x="12" y="4"/>
              </a:cxn>
              <a:cxn ang="0">
                <a:pos x="8" y="7"/>
              </a:cxn>
              <a:cxn ang="0">
                <a:pos x="5" y="11"/>
              </a:cxn>
              <a:cxn ang="0">
                <a:pos x="2" y="17"/>
              </a:cxn>
              <a:cxn ang="0">
                <a:pos x="0" y="23"/>
              </a:cxn>
              <a:cxn ang="0">
                <a:pos x="0" y="29"/>
              </a:cxn>
              <a:cxn ang="0">
                <a:pos x="1" y="38"/>
              </a:cxn>
              <a:cxn ang="0">
                <a:pos x="3" y="45"/>
              </a:cxn>
              <a:cxn ang="0">
                <a:pos x="7" y="50"/>
              </a:cxn>
              <a:cxn ang="0">
                <a:pos x="11" y="53"/>
              </a:cxn>
              <a:cxn ang="0">
                <a:pos x="16" y="56"/>
              </a:cxn>
              <a:cxn ang="0">
                <a:pos x="21" y="57"/>
              </a:cxn>
              <a:cxn ang="0">
                <a:pos x="25" y="57"/>
              </a:cxn>
              <a:cxn ang="0">
                <a:pos x="28" y="57"/>
              </a:cxn>
              <a:cxn ang="0">
                <a:pos x="37" y="57"/>
              </a:cxn>
              <a:cxn ang="0">
                <a:pos x="45" y="54"/>
              </a:cxn>
              <a:cxn ang="0">
                <a:pos x="48" y="52"/>
              </a:cxn>
              <a:cxn ang="0">
                <a:pos x="52" y="49"/>
              </a:cxn>
              <a:cxn ang="0">
                <a:pos x="54" y="45"/>
              </a:cxn>
              <a:cxn ang="0">
                <a:pos x="56" y="40"/>
              </a:cxn>
              <a:cxn ang="0">
                <a:pos x="40" y="40"/>
              </a:cxn>
              <a:cxn ang="0">
                <a:pos x="16" y="24"/>
              </a:cxn>
              <a:cxn ang="0">
                <a:pos x="17" y="20"/>
              </a:cxn>
              <a:cxn ang="0">
                <a:pos x="19" y="17"/>
              </a:cxn>
              <a:cxn ang="0">
                <a:pos x="20" y="14"/>
              </a:cxn>
              <a:cxn ang="0">
                <a:pos x="22" y="12"/>
              </a:cxn>
              <a:cxn ang="0">
                <a:pos x="26" y="11"/>
              </a:cxn>
              <a:cxn ang="0">
                <a:pos x="29" y="11"/>
              </a:cxn>
              <a:cxn ang="0">
                <a:pos x="32" y="11"/>
              </a:cxn>
              <a:cxn ang="0">
                <a:pos x="37" y="13"/>
              </a:cxn>
              <a:cxn ang="0">
                <a:pos x="39" y="14"/>
              </a:cxn>
              <a:cxn ang="0">
                <a:pos x="40" y="18"/>
              </a:cxn>
              <a:cxn ang="0">
                <a:pos x="41" y="21"/>
              </a:cxn>
              <a:cxn ang="0">
                <a:pos x="41" y="24"/>
              </a:cxn>
              <a:cxn ang="0">
                <a:pos x="16" y="24"/>
              </a:cxn>
            </a:cxnLst>
            <a:rect l="0" t="0" r="r" b="b"/>
            <a:pathLst>
              <a:path w="57" h="57">
                <a:moveTo>
                  <a:pt x="40" y="40"/>
                </a:moveTo>
                <a:lnTo>
                  <a:pt x="39" y="43"/>
                </a:lnTo>
                <a:lnTo>
                  <a:pt x="36" y="45"/>
                </a:lnTo>
                <a:lnTo>
                  <a:pt x="32" y="47"/>
                </a:lnTo>
                <a:lnTo>
                  <a:pt x="29" y="47"/>
                </a:lnTo>
                <a:lnTo>
                  <a:pt x="25" y="47"/>
                </a:lnTo>
                <a:lnTo>
                  <a:pt x="23" y="46"/>
                </a:lnTo>
                <a:lnTo>
                  <a:pt x="20" y="44"/>
                </a:lnTo>
                <a:lnTo>
                  <a:pt x="19" y="42"/>
                </a:lnTo>
                <a:lnTo>
                  <a:pt x="17" y="37"/>
                </a:lnTo>
                <a:lnTo>
                  <a:pt x="16" y="33"/>
                </a:lnTo>
                <a:lnTo>
                  <a:pt x="57" y="33"/>
                </a:lnTo>
                <a:lnTo>
                  <a:pt x="57" y="30"/>
                </a:lnTo>
                <a:lnTo>
                  <a:pt x="57" y="23"/>
                </a:lnTo>
                <a:lnTo>
                  <a:pt x="53" y="12"/>
                </a:lnTo>
                <a:lnTo>
                  <a:pt x="50" y="8"/>
                </a:lnTo>
                <a:lnTo>
                  <a:pt x="45" y="4"/>
                </a:lnTo>
                <a:lnTo>
                  <a:pt x="42" y="2"/>
                </a:lnTo>
                <a:lnTo>
                  <a:pt x="39" y="1"/>
                </a:lnTo>
                <a:lnTo>
                  <a:pt x="34" y="0"/>
                </a:lnTo>
                <a:lnTo>
                  <a:pt x="29" y="0"/>
                </a:lnTo>
                <a:lnTo>
                  <a:pt x="23" y="1"/>
                </a:lnTo>
                <a:lnTo>
                  <a:pt x="18" y="2"/>
                </a:lnTo>
                <a:lnTo>
                  <a:pt x="12" y="4"/>
                </a:lnTo>
                <a:lnTo>
                  <a:pt x="8" y="7"/>
                </a:lnTo>
                <a:lnTo>
                  <a:pt x="5" y="11"/>
                </a:lnTo>
                <a:lnTo>
                  <a:pt x="2" y="17"/>
                </a:lnTo>
                <a:lnTo>
                  <a:pt x="0" y="23"/>
                </a:lnTo>
                <a:lnTo>
                  <a:pt x="0" y="29"/>
                </a:lnTo>
                <a:lnTo>
                  <a:pt x="1" y="38"/>
                </a:lnTo>
                <a:lnTo>
                  <a:pt x="3" y="45"/>
                </a:lnTo>
                <a:lnTo>
                  <a:pt x="7" y="50"/>
                </a:lnTo>
                <a:lnTo>
                  <a:pt x="11" y="53"/>
                </a:lnTo>
                <a:lnTo>
                  <a:pt x="16" y="56"/>
                </a:lnTo>
                <a:lnTo>
                  <a:pt x="21" y="57"/>
                </a:lnTo>
                <a:lnTo>
                  <a:pt x="25" y="57"/>
                </a:lnTo>
                <a:lnTo>
                  <a:pt x="28" y="57"/>
                </a:lnTo>
                <a:lnTo>
                  <a:pt x="37" y="57"/>
                </a:lnTo>
                <a:lnTo>
                  <a:pt x="45" y="54"/>
                </a:lnTo>
                <a:lnTo>
                  <a:pt x="48" y="52"/>
                </a:lnTo>
                <a:lnTo>
                  <a:pt x="52" y="49"/>
                </a:lnTo>
                <a:lnTo>
                  <a:pt x="54" y="45"/>
                </a:lnTo>
                <a:lnTo>
                  <a:pt x="56" y="40"/>
                </a:lnTo>
                <a:lnTo>
                  <a:pt x="40" y="40"/>
                </a:lnTo>
                <a:close/>
                <a:moveTo>
                  <a:pt x="16" y="24"/>
                </a:moveTo>
                <a:lnTo>
                  <a:pt x="17" y="20"/>
                </a:lnTo>
                <a:lnTo>
                  <a:pt x="19" y="17"/>
                </a:lnTo>
                <a:lnTo>
                  <a:pt x="20" y="14"/>
                </a:lnTo>
                <a:lnTo>
                  <a:pt x="22" y="12"/>
                </a:lnTo>
                <a:lnTo>
                  <a:pt x="26" y="11"/>
                </a:lnTo>
                <a:lnTo>
                  <a:pt x="29" y="11"/>
                </a:lnTo>
                <a:lnTo>
                  <a:pt x="32" y="11"/>
                </a:lnTo>
                <a:lnTo>
                  <a:pt x="37" y="13"/>
                </a:lnTo>
                <a:lnTo>
                  <a:pt x="39" y="14"/>
                </a:lnTo>
                <a:lnTo>
                  <a:pt x="40" y="18"/>
                </a:lnTo>
                <a:lnTo>
                  <a:pt x="41" y="21"/>
                </a:lnTo>
                <a:lnTo>
                  <a:pt x="41" y="24"/>
                </a:lnTo>
                <a:lnTo>
                  <a:pt x="16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8" name="Freeform 112"/>
          <p:cNvSpPr>
            <a:spLocks/>
          </p:cNvSpPr>
          <p:nvPr/>
        </p:nvSpPr>
        <p:spPr bwMode="auto">
          <a:xfrm>
            <a:off x="5845175" y="2141538"/>
            <a:ext cx="22225" cy="20637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3" y="54"/>
              </a:cxn>
              <a:cxn ang="0">
                <a:pos x="6" y="54"/>
              </a:cxn>
              <a:cxn ang="0">
                <a:pos x="10" y="54"/>
              </a:cxn>
              <a:cxn ang="0">
                <a:pos x="14" y="53"/>
              </a:cxn>
              <a:cxn ang="0">
                <a:pos x="18" y="52"/>
              </a:cxn>
              <a:cxn ang="0">
                <a:pos x="21" y="49"/>
              </a:cxn>
              <a:cxn ang="0">
                <a:pos x="24" y="45"/>
              </a:cxn>
              <a:cxn ang="0">
                <a:pos x="26" y="40"/>
              </a:cxn>
              <a:cxn ang="0">
                <a:pos x="28" y="33"/>
              </a:cxn>
              <a:cxn ang="0">
                <a:pos x="28" y="23"/>
              </a:cxn>
              <a:cxn ang="0">
                <a:pos x="28" y="11"/>
              </a:cxn>
              <a:cxn ang="0">
                <a:pos x="42" y="11"/>
              </a:cxn>
              <a:cxn ang="0">
                <a:pos x="42" y="54"/>
              </a:cxn>
              <a:cxn ang="0">
                <a:pos x="58" y="54"/>
              </a:cxn>
              <a:cxn ang="0">
                <a:pos x="58" y="0"/>
              </a:cxn>
              <a:cxn ang="0">
                <a:pos x="12" y="0"/>
              </a:cxn>
              <a:cxn ang="0">
                <a:pos x="12" y="23"/>
              </a:cxn>
              <a:cxn ang="0">
                <a:pos x="11" y="33"/>
              </a:cxn>
              <a:cxn ang="0">
                <a:pos x="9" y="39"/>
              </a:cxn>
              <a:cxn ang="0">
                <a:pos x="8" y="41"/>
              </a:cxn>
              <a:cxn ang="0">
                <a:pos x="7" y="42"/>
              </a:cxn>
              <a:cxn ang="0">
                <a:pos x="5" y="43"/>
              </a:cxn>
              <a:cxn ang="0">
                <a:pos x="2" y="43"/>
              </a:cxn>
              <a:cxn ang="0">
                <a:pos x="1" y="43"/>
              </a:cxn>
              <a:cxn ang="0">
                <a:pos x="0" y="43"/>
              </a:cxn>
              <a:cxn ang="0">
                <a:pos x="0" y="54"/>
              </a:cxn>
            </a:cxnLst>
            <a:rect l="0" t="0" r="r" b="b"/>
            <a:pathLst>
              <a:path w="58" h="54">
                <a:moveTo>
                  <a:pt x="0" y="54"/>
                </a:moveTo>
                <a:lnTo>
                  <a:pt x="3" y="54"/>
                </a:lnTo>
                <a:lnTo>
                  <a:pt x="6" y="54"/>
                </a:lnTo>
                <a:lnTo>
                  <a:pt x="10" y="54"/>
                </a:lnTo>
                <a:lnTo>
                  <a:pt x="14" y="53"/>
                </a:lnTo>
                <a:lnTo>
                  <a:pt x="18" y="52"/>
                </a:lnTo>
                <a:lnTo>
                  <a:pt x="21" y="49"/>
                </a:lnTo>
                <a:lnTo>
                  <a:pt x="24" y="45"/>
                </a:lnTo>
                <a:lnTo>
                  <a:pt x="26" y="40"/>
                </a:lnTo>
                <a:lnTo>
                  <a:pt x="28" y="33"/>
                </a:lnTo>
                <a:lnTo>
                  <a:pt x="28" y="23"/>
                </a:lnTo>
                <a:lnTo>
                  <a:pt x="28" y="11"/>
                </a:lnTo>
                <a:lnTo>
                  <a:pt x="42" y="11"/>
                </a:lnTo>
                <a:lnTo>
                  <a:pt x="42" y="54"/>
                </a:lnTo>
                <a:lnTo>
                  <a:pt x="58" y="54"/>
                </a:lnTo>
                <a:lnTo>
                  <a:pt x="58" y="0"/>
                </a:lnTo>
                <a:lnTo>
                  <a:pt x="12" y="0"/>
                </a:lnTo>
                <a:lnTo>
                  <a:pt x="12" y="23"/>
                </a:lnTo>
                <a:lnTo>
                  <a:pt x="11" y="33"/>
                </a:lnTo>
                <a:lnTo>
                  <a:pt x="9" y="39"/>
                </a:lnTo>
                <a:lnTo>
                  <a:pt x="8" y="41"/>
                </a:lnTo>
                <a:lnTo>
                  <a:pt x="7" y="42"/>
                </a:lnTo>
                <a:lnTo>
                  <a:pt x="5" y="43"/>
                </a:lnTo>
                <a:lnTo>
                  <a:pt x="2" y="43"/>
                </a:lnTo>
                <a:lnTo>
                  <a:pt x="1" y="43"/>
                </a:lnTo>
                <a:lnTo>
                  <a:pt x="0" y="43"/>
                </a:lnTo>
                <a:lnTo>
                  <a:pt x="0" y="5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9" name="Freeform 113"/>
          <p:cNvSpPr>
            <a:spLocks noEditPoints="1"/>
          </p:cNvSpPr>
          <p:nvPr/>
        </p:nvSpPr>
        <p:spPr bwMode="auto">
          <a:xfrm>
            <a:off x="5872163" y="2139950"/>
            <a:ext cx="22225" cy="22225"/>
          </a:xfrm>
          <a:custGeom>
            <a:avLst/>
            <a:gdLst/>
            <a:ahLst/>
            <a:cxnLst>
              <a:cxn ang="0">
                <a:pos x="40" y="40"/>
              </a:cxn>
              <a:cxn ang="0">
                <a:pos x="38" y="43"/>
              </a:cxn>
              <a:cxn ang="0">
                <a:pos x="36" y="45"/>
              </a:cxn>
              <a:cxn ang="0">
                <a:pos x="33" y="47"/>
              </a:cxn>
              <a:cxn ang="0">
                <a:pos x="29" y="47"/>
              </a:cxn>
              <a:cxn ang="0">
                <a:pos x="26" y="47"/>
              </a:cxn>
              <a:cxn ang="0">
                <a:pos x="23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7"/>
              </a:cxn>
              <a:cxn ang="0">
                <a:pos x="17" y="33"/>
              </a:cxn>
              <a:cxn ang="0">
                <a:pos x="58" y="33"/>
              </a:cxn>
              <a:cxn ang="0">
                <a:pos x="58" y="30"/>
              </a:cxn>
              <a:cxn ang="0">
                <a:pos x="57" y="23"/>
              </a:cxn>
              <a:cxn ang="0">
                <a:pos x="53" y="12"/>
              </a:cxn>
              <a:cxn ang="0">
                <a:pos x="50" y="8"/>
              </a:cxn>
              <a:cxn ang="0">
                <a:pos x="45" y="4"/>
              </a:cxn>
              <a:cxn ang="0">
                <a:pos x="42" y="2"/>
              </a:cxn>
              <a:cxn ang="0">
                <a:pos x="38" y="1"/>
              </a:cxn>
              <a:cxn ang="0">
                <a:pos x="34" y="0"/>
              </a:cxn>
              <a:cxn ang="0">
                <a:pos x="30" y="0"/>
              </a:cxn>
              <a:cxn ang="0">
                <a:pos x="24" y="1"/>
              </a:cxn>
              <a:cxn ang="0">
                <a:pos x="18" y="2"/>
              </a:cxn>
              <a:cxn ang="0">
                <a:pos x="13" y="4"/>
              </a:cxn>
              <a:cxn ang="0">
                <a:pos x="9" y="7"/>
              </a:cxn>
              <a:cxn ang="0">
                <a:pos x="4" y="11"/>
              </a:cxn>
              <a:cxn ang="0">
                <a:pos x="2" y="17"/>
              </a:cxn>
              <a:cxn ang="0">
                <a:pos x="0" y="23"/>
              </a:cxn>
              <a:cxn ang="0">
                <a:pos x="0" y="29"/>
              </a:cxn>
              <a:cxn ang="0">
                <a:pos x="0" y="38"/>
              </a:cxn>
              <a:cxn ang="0">
                <a:pos x="3" y="45"/>
              </a:cxn>
              <a:cxn ang="0">
                <a:pos x="8" y="50"/>
              </a:cxn>
              <a:cxn ang="0">
                <a:pos x="12" y="53"/>
              </a:cxn>
              <a:cxn ang="0">
                <a:pos x="17" y="56"/>
              </a:cxn>
              <a:cxn ang="0">
                <a:pos x="21" y="57"/>
              </a:cxn>
              <a:cxn ang="0">
                <a:pos x="26" y="57"/>
              </a:cxn>
              <a:cxn ang="0">
                <a:pos x="29" y="57"/>
              </a:cxn>
              <a:cxn ang="0">
                <a:pos x="36" y="57"/>
              </a:cxn>
              <a:cxn ang="0">
                <a:pos x="44" y="54"/>
              </a:cxn>
              <a:cxn ang="0">
                <a:pos x="48" y="52"/>
              </a:cxn>
              <a:cxn ang="0">
                <a:pos x="51" y="49"/>
              </a:cxn>
              <a:cxn ang="0">
                <a:pos x="54" y="45"/>
              </a:cxn>
              <a:cxn ang="0">
                <a:pos x="57" y="40"/>
              </a:cxn>
              <a:cxn ang="0">
                <a:pos x="40" y="40"/>
              </a:cxn>
              <a:cxn ang="0">
                <a:pos x="17" y="24"/>
              </a:cxn>
              <a:cxn ang="0">
                <a:pos x="18" y="20"/>
              </a:cxn>
              <a:cxn ang="0">
                <a:pos x="19" y="17"/>
              </a:cxn>
              <a:cxn ang="0">
                <a:pos x="21" y="14"/>
              </a:cxn>
              <a:cxn ang="0">
                <a:pos x="23" y="12"/>
              </a:cxn>
              <a:cxn ang="0">
                <a:pos x="27" y="11"/>
              </a:cxn>
              <a:cxn ang="0">
                <a:pos x="30" y="11"/>
              </a:cxn>
              <a:cxn ang="0">
                <a:pos x="33" y="11"/>
              </a:cxn>
              <a:cxn ang="0">
                <a:pos x="37" y="13"/>
              </a:cxn>
              <a:cxn ang="0">
                <a:pos x="38" y="14"/>
              </a:cxn>
              <a:cxn ang="0">
                <a:pos x="40" y="18"/>
              </a:cxn>
              <a:cxn ang="0">
                <a:pos x="40" y="21"/>
              </a:cxn>
              <a:cxn ang="0">
                <a:pos x="41" y="24"/>
              </a:cxn>
              <a:cxn ang="0">
                <a:pos x="17" y="24"/>
              </a:cxn>
            </a:cxnLst>
            <a:rect l="0" t="0" r="r" b="b"/>
            <a:pathLst>
              <a:path w="58" h="57">
                <a:moveTo>
                  <a:pt x="40" y="40"/>
                </a:moveTo>
                <a:lnTo>
                  <a:pt x="38" y="43"/>
                </a:lnTo>
                <a:lnTo>
                  <a:pt x="36" y="45"/>
                </a:lnTo>
                <a:lnTo>
                  <a:pt x="33" y="47"/>
                </a:lnTo>
                <a:lnTo>
                  <a:pt x="29" y="47"/>
                </a:lnTo>
                <a:lnTo>
                  <a:pt x="26" y="47"/>
                </a:lnTo>
                <a:lnTo>
                  <a:pt x="23" y="46"/>
                </a:lnTo>
                <a:lnTo>
                  <a:pt x="21" y="44"/>
                </a:lnTo>
                <a:lnTo>
                  <a:pt x="19" y="42"/>
                </a:lnTo>
                <a:lnTo>
                  <a:pt x="17" y="37"/>
                </a:lnTo>
                <a:lnTo>
                  <a:pt x="17" y="33"/>
                </a:lnTo>
                <a:lnTo>
                  <a:pt x="58" y="33"/>
                </a:lnTo>
                <a:lnTo>
                  <a:pt x="58" y="30"/>
                </a:lnTo>
                <a:lnTo>
                  <a:pt x="57" y="23"/>
                </a:lnTo>
                <a:lnTo>
                  <a:pt x="53" y="12"/>
                </a:lnTo>
                <a:lnTo>
                  <a:pt x="50" y="8"/>
                </a:lnTo>
                <a:lnTo>
                  <a:pt x="45" y="4"/>
                </a:lnTo>
                <a:lnTo>
                  <a:pt x="42" y="2"/>
                </a:lnTo>
                <a:lnTo>
                  <a:pt x="38" y="1"/>
                </a:lnTo>
                <a:lnTo>
                  <a:pt x="34" y="0"/>
                </a:lnTo>
                <a:lnTo>
                  <a:pt x="30" y="0"/>
                </a:lnTo>
                <a:lnTo>
                  <a:pt x="24" y="1"/>
                </a:lnTo>
                <a:lnTo>
                  <a:pt x="18" y="2"/>
                </a:lnTo>
                <a:lnTo>
                  <a:pt x="13" y="4"/>
                </a:lnTo>
                <a:lnTo>
                  <a:pt x="9" y="7"/>
                </a:lnTo>
                <a:lnTo>
                  <a:pt x="4" y="11"/>
                </a:lnTo>
                <a:lnTo>
                  <a:pt x="2" y="17"/>
                </a:lnTo>
                <a:lnTo>
                  <a:pt x="0" y="23"/>
                </a:lnTo>
                <a:lnTo>
                  <a:pt x="0" y="29"/>
                </a:lnTo>
                <a:lnTo>
                  <a:pt x="0" y="38"/>
                </a:lnTo>
                <a:lnTo>
                  <a:pt x="3" y="45"/>
                </a:lnTo>
                <a:lnTo>
                  <a:pt x="8" y="50"/>
                </a:lnTo>
                <a:lnTo>
                  <a:pt x="12" y="53"/>
                </a:lnTo>
                <a:lnTo>
                  <a:pt x="17" y="56"/>
                </a:lnTo>
                <a:lnTo>
                  <a:pt x="21" y="57"/>
                </a:lnTo>
                <a:lnTo>
                  <a:pt x="26" y="57"/>
                </a:lnTo>
                <a:lnTo>
                  <a:pt x="29" y="57"/>
                </a:lnTo>
                <a:lnTo>
                  <a:pt x="36" y="57"/>
                </a:lnTo>
                <a:lnTo>
                  <a:pt x="44" y="54"/>
                </a:lnTo>
                <a:lnTo>
                  <a:pt x="48" y="52"/>
                </a:lnTo>
                <a:lnTo>
                  <a:pt x="51" y="49"/>
                </a:lnTo>
                <a:lnTo>
                  <a:pt x="54" y="45"/>
                </a:lnTo>
                <a:lnTo>
                  <a:pt x="57" y="40"/>
                </a:lnTo>
                <a:lnTo>
                  <a:pt x="40" y="40"/>
                </a:lnTo>
                <a:close/>
                <a:moveTo>
                  <a:pt x="17" y="24"/>
                </a:moveTo>
                <a:lnTo>
                  <a:pt x="18" y="20"/>
                </a:lnTo>
                <a:lnTo>
                  <a:pt x="19" y="17"/>
                </a:lnTo>
                <a:lnTo>
                  <a:pt x="21" y="14"/>
                </a:lnTo>
                <a:lnTo>
                  <a:pt x="23" y="12"/>
                </a:lnTo>
                <a:lnTo>
                  <a:pt x="27" y="11"/>
                </a:lnTo>
                <a:lnTo>
                  <a:pt x="30" y="11"/>
                </a:lnTo>
                <a:lnTo>
                  <a:pt x="33" y="11"/>
                </a:lnTo>
                <a:lnTo>
                  <a:pt x="37" y="13"/>
                </a:lnTo>
                <a:lnTo>
                  <a:pt x="38" y="14"/>
                </a:lnTo>
                <a:lnTo>
                  <a:pt x="40" y="18"/>
                </a:lnTo>
                <a:lnTo>
                  <a:pt x="40" y="21"/>
                </a:lnTo>
                <a:lnTo>
                  <a:pt x="41" y="24"/>
                </a:lnTo>
                <a:lnTo>
                  <a:pt x="17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0" name="Freeform 114"/>
          <p:cNvSpPr>
            <a:spLocks noEditPoints="1"/>
          </p:cNvSpPr>
          <p:nvPr/>
        </p:nvSpPr>
        <p:spPr bwMode="auto">
          <a:xfrm>
            <a:off x="5897563" y="2132013"/>
            <a:ext cx="33337" cy="38100"/>
          </a:xfrm>
          <a:custGeom>
            <a:avLst/>
            <a:gdLst/>
            <a:ahLst/>
            <a:cxnLst>
              <a:cxn ang="0">
                <a:pos x="49" y="94"/>
              </a:cxn>
              <a:cxn ang="0">
                <a:pos x="59" y="74"/>
              </a:cxn>
              <a:cxn ang="0">
                <a:pos x="72" y="69"/>
              </a:cxn>
              <a:cxn ang="0">
                <a:pos x="79" y="61"/>
              </a:cxn>
              <a:cxn ang="0">
                <a:pos x="82" y="52"/>
              </a:cxn>
              <a:cxn ang="0">
                <a:pos x="82" y="43"/>
              </a:cxn>
              <a:cxn ang="0">
                <a:pos x="79" y="34"/>
              </a:cxn>
              <a:cxn ang="0">
                <a:pos x="72" y="25"/>
              </a:cxn>
              <a:cxn ang="0">
                <a:pos x="59" y="20"/>
              </a:cxn>
              <a:cxn ang="0">
                <a:pos x="49" y="0"/>
              </a:cxn>
              <a:cxn ang="0">
                <a:pos x="33" y="19"/>
              </a:cxn>
              <a:cxn ang="0">
                <a:pos x="23" y="20"/>
              </a:cxn>
              <a:cxn ang="0">
                <a:pos x="12" y="23"/>
              </a:cxn>
              <a:cxn ang="0">
                <a:pos x="4" y="31"/>
              </a:cxn>
              <a:cxn ang="0">
                <a:pos x="1" y="39"/>
              </a:cxn>
              <a:cxn ang="0">
                <a:pos x="0" y="47"/>
              </a:cxn>
              <a:cxn ang="0">
                <a:pos x="1" y="55"/>
              </a:cxn>
              <a:cxn ang="0">
                <a:pos x="5" y="64"/>
              </a:cxn>
              <a:cxn ang="0">
                <a:pos x="15" y="71"/>
              </a:cxn>
              <a:cxn ang="0">
                <a:pos x="33" y="75"/>
              </a:cxn>
              <a:cxn ang="0">
                <a:pos x="33" y="64"/>
              </a:cxn>
              <a:cxn ang="0">
                <a:pos x="23" y="61"/>
              </a:cxn>
              <a:cxn ang="0">
                <a:pos x="18" y="56"/>
              </a:cxn>
              <a:cxn ang="0">
                <a:pos x="16" y="46"/>
              </a:cxn>
              <a:cxn ang="0">
                <a:pos x="17" y="40"/>
              </a:cxn>
              <a:cxn ang="0">
                <a:pos x="21" y="34"/>
              </a:cxn>
              <a:cxn ang="0">
                <a:pos x="25" y="30"/>
              </a:cxn>
              <a:cxn ang="0">
                <a:pos x="31" y="29"/>
              </a:cxn>
              <a:cxn ang="0">
                <a:pos x="33" y="64"/>
              </a:cxn>
              <a:cxn ang="0">
                <a:pos x="53" y="30"/>
              </a:cxn>
              <a:cxn ang="0">
                <a:pos x="59" y="32"/>
              </a:cxn>
              <a:cxn ang="0">
                <a:pos x="63" y="37"/>
              </a:cxn>
              <a:cxn ang="0">
                <a:pos x="66" y="43"/>
              </a:cxn>
              <a:cxn ang="0">
                <a:pos x="66" y="51"/>
              </a:cxn>
              <a:cxn ang="0">
                <a:pos x="63" y="58"/>
              </a:cxn>
              <a:cxn ang="0">
                <a:pos x="58" y="62"/>
              </a:cxn>
              <a:cxn ang="0">
                <a:pos x="52" y="64"/>
              </a:cxn>
              <a:cxn ang="0">
                <a:pos x="49" y="29"/>
              </a:cxn>
            </a:cxnLst>
            <a:rect l="0" t="0" r="r" b="b"/>
            <a:pathLst>
              <a:path w="82" h="94">
                <a:moveTo>
                  <a:pt x="33" y="94"/>
                </a:moveTo>
                <a:lnTo>
                  <a:pt x="49" y="94"/>
                </a:lnTo>
                <a:lnTo>
                  <a:pt x="49" y="75"/>
                </a:lnTo>
                <a:lnTo>
                  <a:pt x="59" y="74"/>
                </a:lnTo>
                <a:lnTo>
                  <a:pt x="66" y="72"/>
                </a:lnTo>
                <a:lnTo>
                  <a:pt x="72" y="69"/>
                </a:lnTo>
                <a:lnTo>
                  <a:pt x="76" y="66"/>
                </a:lnTo>
                <a:lnTo>
                  <a:pt x="79" y="61"/>
                </a:lnTo>
                <a:lnTo>
                  <a:pt x="81" y="57"/>
                </a:lnTo>
                <a:lnTo>
                  <a:pt x="82" y="52"/>
                </a:lnTo>
                <a:lnTo>
                  <a:pt x="82" y="47"/>
                </a:lnTo>
                <a:lnTo>
                  <a:pt x="82" y="43"/>
                </a:lnTo>
                <a:lnTo>
                  <a:pt x="81" y="39"/>
                </a:lnTo>
                <a:lnTo>
                  <a:pt x="79" y="34"/>
                </a:lnTo>
                <a:lnTo>
                  <a:pt x="77" y="29"/>
                </a:lnTo>
                <a:lnTo>
                  <a:pt x="72" y="25"/>
                </a:lnTo>
                <a:lnTo>
                  <a:pt x="67" y="22"/>
                </a:lnTo>
                <a:lnTo>
                  <a:pt x="59" y="20"/>
                </a:lnTo>
                <a:lnTo>
                  <a:pt x="49" y="19"/>
                </a:lnTo>
                <a:lnTo>
                  <a:pt x="49" y="0"/>
                </a:lnTo>
                <a:lnTo>
                  <a:pt x="33" y="0"/>
                </a:lnTo>
                <a:lnTo>
                  <a:pt x="33" y="19"/>
                </a:lnTo>
                <a:lnTo>
                  <a:pt x="28" y="19"/>
                </a:lnTo>
                <a:lnTo>
                  <a:pt x="23" y="20"/>
                </a:lnTo>
                <a:lnTo>
                  <a:pt x="18" y="21"/>
                </a:lnTo>
                <a:lnTo>
                  <a:pt x="12" y="23"/>
                </a:lnTo>
                <a:lnTo>
                  <a:pt x="7" y="27"/>
                </a:lnTo>
                <a:lnTo>
                  <a:pt x="4" y="31"/>
                </a:lnTo>
                <a:lnTo>
                  <a:pt x="2" y="35"/>
                </a:lnTo>
                <a:lnTo>
                  <a:pt x="1" y="39"/>
                </a:lnTo>
                <a:lnTo>
                  <a:pt x="0" y="43"/>
                </a:lnTo>
                <a:lnTo>
                  <a:pt x="0" y="47"/>
                </a:lnTo>
                <a:lnTo>
                  <a:pt x="0" y="51"/>
                </a:lnTo>
                <a:lnTo>
                  <a:pt x="1" y="55"/>
                </a:lnTo>
                <a:lnTo>
                  <a:pt x="2" y="59"/>
                </a:lnTo>
                <a:lnTo>
                  <a:pt x="5" y="64"/>
                </a:lnTo>
                <a:lnTo>
                  <a:pt x="9" y="68"/>
                </a:lnTo>
                <a:lnTo>
                  <a:pt x="15" y="71"/>
                </a:lnTo>
                <a:lnTo>
                  <a:pt x="23" y="74"/>
                </a:lnTo>
                <a:lnTo>
                  <a:pt x="33" y="75"/>
                </a:lnTo>
                <a:lnTo>
                  <a:pt x="33" y="94"/>
                </a:lnTo>
                <a:close/>
                <a:moveTo>
                  <a:pt x="33" y="64"/>
                </a:moveTo>
                <a:lnTo>
                  <a:pt x="28" y="64"/>
                </a:lnTo>
                <a:lnTo>
                  <a:pt x="23" y="61"/>
                </a:lnTo>
                <a:lnTo>
                  <a:pt x="20" y="59"/>
                </a:lnTo>
                <a:lnTo>
                  <a:pt x="18" y="56"/>
                </a:lnTo>
                <a:lnTo>
                  <a:pt x="17" y="52"/>
                </a:lnTo>
                <a:lnTo>
                  <a:pt x="16" y="46"/>
                </a:lnTo>
                <a:lnTo>
                  <a:pt x="17" y="43"/>
                </a:lnTo>
                <a:lnTo>
                  <a:pt x="17" y="40"/>
                </a:lnTo>
                <a:lnTo>
                  <a:pt x="19" y="37"/>
                </a:lnTo>
                <a:lnTo>
                  <a:pt x="21" y="34"/>
                </a:lnTo>
                <a:lnTo>
                  <a:pt x="23" y="32"/>
                </a:lnTo>
                <a:lnTo>
                  <a:pt x="25" y="30"/>
                </a:lnTo>
                <a:lnTo>
                  <a:pt x="28" y="30"/>
                </a:lnTo>
                <a:lnTo>
                  <a:pt x="31" y="29"/>
                </a:lnTo>
                <a:lnTo>
                  <a:pt x="33" y="29"/>
                </a:lnTo>
                <a:lnTo>
                  <a:pt x="33" y="64"/>
                </a:lnTo>
                <a:close/>
                <a:moveTo>
                  <a:pt x="49" y="29"/>
                </a:moveTo>
                <a:lnTo>
                  <a:pt x="53" y="30"/>
                </a:lnTo>
                <a:lnTo>
                  <a:pt x="56" y="30"/>
                </a:lnTo>
                <a:lnTo>
                  <a:pt x="59" y="32"/>
                </a:lnTo>
                <a:lnTo>
                  <a:pt x="62" y="34"/>
                </a:lnTo>
                <a:lnTo>
                  <a:pt x="63" y="37"/>
                </a:lnTo>
                <a:lnTo>
                  <a:pt x="65" y="39"/>
                </a:lnTo>
                <a:lnTo>
                  <a:pt x="66" y="43"/>
                </a:lnTo>
                <a:lnTo>
                  <a:pt x="66" y="47"/>
                </a:lnTo>
                <a:lnTo>
                  <a:pt x="66" y="51"/>
                </a:lnTo>
                <a:lnTo>
                  <a:pt x="64" y="55"/>
                </a:lnTo>
                <a:lnTo>
                  <a:pt x="63" y="58"/>
                </a:lnTo>
                <a:lnTo>
                  <a:pt x="61" y="61"/>
                </a:lnTo>
                <a:lnTo>
                  <a:pt x="58" y="62"/>
                </a:lnTo>
                <a:lnTo>
                  <a:pt x="55" y="64"/>
                </a:lnTo>
                <a:lnTo>
                  <a:pt x="52" y="64"/>
                </a:lnTo>
                <a:lnTo>
                  <a:pt x="49" y="64"/>
                </a:lnTo>
                <a:lnTo>
                  <a:pt x="49" y="2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1" name="Freeform 115"/>
          <p:cNvSpPr>
            <a:spLocks noEditPoints="1"/>
          </p:cNvSpPr>
          <p:nvPr/>
        </p:nvSpPr>
        <p:spPr bwMode="auto">
          <a:xfrm>
            <a:off x="5934075" y="2139950"/>
            <a:ext cx="22225" cy="22225"/>
          </a:xfrm>
          <a:custGeom>
            <a:avLst/>
            <a:gdLst/>
            <a:ahLst/>
            <a:cxnLst>
              <a:cxn ang="0">
                <a:pos x="30" y="57"/>
              </a:cxn>
              <a:cxn ang="0">
                <a:pos x="36" y="57"/>
              </a:cxn>
              <a:cxn ang="0">
                <a:pos x="41" y="56"/>
              </a:cxn>
              <a:cxn ang="0">
                <a:pos x="46" y="54"/>
              </a:cxn>
              <a:cxn ang="0">
                <a:pos x="50" y="51"/>
              </a:cxn>
              <a:cxn ang="0">
                <a:pos x="55" y="47"/>
              </a:cxn>
              <a:cxn ang="0">
                <a:pos x="57" y="42"/>
              </a:cxn>
              <a:cxn ang="0">
                <a:pos x="59" y="36"/>
              </a:cxn>
              <a:cxn ang="0">
                <a:pos x="59" y="29"/>
              </a:cxn>
              <a:cxn ang="0">
                <a:pos x="59" y="23"/>
              </a:cxn>
              <a:cxn ang="0">
                <a:pos x="57" y="17"/>
              </a:cxn>
              <a:cxn ang="0">
                <a:pos x="55" y="11"/>
              </a:cxn>
              <a:cxn ang="0">
                <a:pos x="50" y="7"/>
              </a:cxn>
              <a:cxn ang="0">
                <a:pos x="46" y="4"/>
              </a:cxn>
              <a:cxn ang="0">
                <a:pos x="41" y="2"/>
              </a:cxn>
              <a:cxn ang="0">
                <a:pos x="36" y="1"/>
              </a:cxn>
              <a:cxn ang="0">
                <a:pos x="30" y="0"/>
              </a:cxn>
              <a:cxn ang="0">
                <a:pos x="24" y="0"/>
              </a:cxn>
              <a:cxn ang="0">
                <a:pos x="19" y="2"/>
              </a:cxn>
              <a:cxn ang="0">
                <a:pos x="14" y="4"/>
              </a:cxn>
              <a:cxn ang="0">
                <a:pos x="10" y="6"/>
              </a:cxn>
              <a:cxn ang="0">
                <a:pos x="6" y="10"/>
              </a:cxn>
              <a:cxn ang="0">
                <a:pos x="4" y="16"/>
              </a:cxn>
              <a:cxn ang="0">
                <a:pos x="1" y="22"/>
              </a:cxn>
              <a:cxn ang="0">
                <a:pos x="0" y="29"/>
              </a:cxn>
              <a:cxn ang="0">
                <a:pos x="1" y="36"/>
              </a:cxn>
              <a:cxn ang="0">
                <a:pos x="3" y="42"/>
              </a:cxn>
              <a:cxn ang="0">
                <a:pos x="6" y="47"/>
              </a:cxn>
              <a:cxn ang="0">
                <a:pos x="9" y="51"/>
              </a:cxn>
              <a:cxn ang="0">
                <a:pos x="14" y="54"/>
              </a:cxn>
              <a:cxn ang="0">
                <a:pos x="18" y="56"/>
              </a:cxn>
              <a:cxn ang="0">
                <a:pos x="24" y="57"/>
              </a:cxn>
              <a:cxn ang="0">
                <a:pos x="30" y="57"/>
              </a:cxn>
              <a:cxn ang="0">
                <a:pos x="30" y="47"/>
              </a:cxn>
              <a:cxn ang="0">
                <a:pos x="26" y="46"/>
              </a:cxn>
              <a:cxn ang="0">
                <a:pos x="23" y="45"/>
              </a:cxn>
              <a:cxn ang="0">
                <a:pos x="21" y="43"/>
              </a:cxn>
              <a:cxn ang="0">
                <a:pos x="19" y="41"/>
              </a:cxn>
              <a:cxn ang="0">
                <a:pos x="18" y="35"/>
              </a:cxn>
              <a:cxn ang="0">
                <a:pos x="17" y="29"/>
              </a:cxn>
              <a:cxn ang="0">
                <a:pos x="18" y="24"/>
              </a:cxn>
              <a:cxn ang="0">
                <a:pos x="19" y="19"/>
              </a:cxn>
              <a:cxn ang="0">
                <a:pos x="20" y="16"/>
              </a:cxn>
              <a:cxn ang="0">
                <a:pos x="22" y="13"/>
              </a:cxn>
              <a:cxn ang="0">
                <a:pos x="26" y="11"/>
              </a:cxn>
              <a:cxn ang="0">
                <a:pos x="30" y="11"/>
              </a:cxn>
              <a:cxn ang="0">
                <a:pos x="33" y="11"/>
              </a:cxn>
              <a:cxn ang="0">
                <a:pos x="37" y="13"/>
              </a:cxn>
              <a:cxn ang="0">
                <a:pos x="39" y="16"/>
              </a:cxn>
              <a:cxn ang="0">
                <a:pos x="41" y="19"/>
              </a:cxn>
              <a:cxn ang="0">
                <a:pos x="42" y="24"/>
              </a:cxn>
              <a:cxn ang="0">
                <a:pos x="42" y="29"/>
              </a:cxn>
              <a:cxn ang="0">
                <a:pos x="42" y="35"/>
              </a:cxn>
              <a:cxn ang="0">
                <a:pos x="40" y="41"/>
              </a:cxn>
              <a:cxn ang="0">
                <a:pos x="39" y="43"/>
              </a:cxn>
              <a:cxn ang="0">
                <a:pos x="37" y="45"/>
              </a:cxn>
              <a:cxn ang="0">
                <a:pos x="34" y="46"/>
              </a:cxn>
              <a:cxn ang="0">
                <a:pos x="30" y="47"/>
              </a:cxn>
            </a:cxnLst>
            <a:rect l="0" t="0" r="r" b="b"/>
            <a:pathLst>
              <a:path w="59" h="57">
                <a:moveTo>
                  <a:pt x="30" y="57"/>
                </a:moveTo>
                <a:lnTo>
                  <a:pt x="36" y="57"/>
                </a:lnTo>
                <a:lnTo>
                  <a:pt x="41" y="56"/>
                </a:lnTo>
                <a:lnTo>
                  <a:pt x="46" y="54"/>
                </a:lnTo>
                <a:lnTo>
                  <a:pt x="50" y="51"/>
                </a:lnTo>
                <a:lnTo>
                  <a:pt x="55" y="47"/>
                </a:lnTo>
                <a:lnTo>
                  <a:pt x="57" y="42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7"/>
                </a:lnTo>
                <a:lnTo>
                  <a:pt x="55" y="11"/>
                </a:lnTo>
                <a:lnTo>
                  <a:pt x="50" y="7"/>
                </a:lnTo>
                <a:lnTo>
                  <a:pt x="46" y="4"/>
                </a:lnTo>
                <a:lnTo>
                  <a:pt x="41" y="2"/>
                </a:lnTo>
                <a:lnTo>
                  <a:pt x="36" y="1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4"/>
                </a:lnTo>
                <a:lnTo>
                  <a:pt x="10" y="6"/>
                </a:lnTo>
                <a:lnTo>
                  <a:pt x="6" y="10"/>
                </a:lnTo>
                <a:lnTo>
                  <a:pt x="4" y="16"/>
                </a:lnTo>
                <a:lnTo>
                  <a:pt x="1" y="22"/>
                </a:lnTo>
                <a:lnTo>
                  <a:pt x="0" y="29"/>
                </a:lnTo>
                <a:lnTo>
                  <a:pt x="1" y="36"/>
                </a:lnTo>
                <a:lnTo>
                  <a:pt x="3" y="42"/>
                </a:lnTo>
                <a:lnTo>
                  <a:pt x="6" y="47"/>
                </a:lnTo>
                <a:lnTo>
                  <a:pt x="9" y="51"/>
                </a:lnTo>
                <a:lnTo>
                  <a:pt x="14" y="54"/>
                </a:lnTo>
                <a:lnTo>
                  <a:pt x="18" y="56"/>
                </a:lnTo>
                <a:lnTo>
                  <a:pt x="24" y="57"/>
                </a:lnTo>
                <a:lnTo>
                  <a:pt x="30" y="57"/>
                </a:lnTo>
                <a:close/>
                <a:moveTo>
                  <a:pt x="30" y="47"/>
                </a:moveTo>
                <a:lnTo>
                  <a:pt x="26" y="46"/>
                </a:lnTo>
                <a:lnTo>
                  <a:pt x="23" y="45"/>
                </a:lnTo>
                <a:lnTo>
                  <a:pt x="21" y="43"/>
                </a:lnTo>
                <a:lnTo>
                  <a:pt x="19" y="41"/>
                </a:lnTo>
                <a:lnTo>
                  <a:pt x="18" y="35"/>
                </a:lnTo>
                <a:lnTo>
                  <a:pt x="17" y="29"/>
                </a:lnTo>
                <a:lnTo>
                  <a:pt x="18" y="24"/>
                </a:lnTo>
                <a:lnTo>
                  <a:pt x="19" y="19"/>
                </a:lnTo>
                <a:lnTo>
                  <a:pt x="20" y="16"/>
                </a:lnTo>
                <a:lnTo>
                  <a:pt x="22" y="13"/>
                </a:lnTo>
                <a:lnTo>
                  <a:pt x="26" y="11"/>
                </a:lnTo>
                <a:lnTo>
                  <a:pt x="30" y="11"/>
                </a:lnTo>
                <a:lnTo>
                  <a:pt x="33" y="11"/>
                </a:lnTo>
                <a:lnTo>
                  <a:pt x="37" y="13"/>
                </a:lnTo>
                <a:lnTo>
                  <a:pt x="39" y="16"/>
                </a:lnTo>
                <a:lnTo>
                  <a:pt x="41" y="19"/>
                </a:lnTo>
                <a:lnTo>
                  <a:pt x="42" y="24"/>
                </a:lnTo>
                <a:lnTo>
                  <a:pt x="42" y="29"/>
                </a:lnTo>
                <a:lnTo>
                  <a:pt x="42" y="35"/>
                </a:lnTo>
                <a:lnTo>
                  <a:pt x="40" y="41"/>
                </a:lnTo>
                <a:lnTo>
                  <a:pt x="39" y="43"/>
                </a:lnTo>
                <a:lnTo>
                  <a:pt x="37" y="45"/>
                </a:lnTo>
                <a:lnTo>
                  <a:pt x="34" y="46"/>
                </a:lnTo>
                <a:lnTo>
                  <a:pt x="30" y="4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2" name="Freeform 116"/>
          <p:cNvSpPr>
            <a:spLocks/>
          </p:cNvSpPr>
          <p:nvPr/>
        </p:nvSpPr>
        <p:spPr bwMode="auto">
          <a:xfrm>
            <a:off x="5961063" y="2141538"/>
            <a:ext cx="20637" cy="20637"/>
          </a:xfrm>
          <a:custGeom>
            <a:avLst/>
            <a:gdLst/>
            <a:ahLst/>
            <a:cxnLst>
              <a:cxn ang="0">
                <a:pos x="15" y="31"/>
              </a:cxn>
              <a:cxn ang="0">
                <a:pos x="35" y="31"/>
              </a:cxn>
              <a:cxn ang="0">
                <a:pos x="35" y="54"/>
              </a:cxn>
              <a:cxn ang="0">
                <a:pos x="51" y="54"/>
              </a:cxn>
              <a:cxn ang="0">
                <a:pos x="51" y="0"/>
              </a:cxn>
              <a:cxn ang="0">
                <a:pos x="35" y="0"/>
              </a:cxn>
              <a:cxn ang="0">
                <a:pos x="35" y="21"/>
              </a:cxn>
              <a:cxn ang="0">
                <a:pos x="15" y="21"/>
              </a:cxn>
              <a:cxn ang="0">
                <a:pos x="15" y="0"/>
              </a:cxn>
              <a:cxn ang="0">
                <a:pos x="0" y="0"/>
              </a:cxn>
              <a:cxn ang="0">
                <a:pos x="0" y="54"/>
              </a:cxn>
              <a:cxn ang="0">
                <a:pos x="15" y="54"/>
              </a:cxn>
              <a:cxn ang="0">
                <a:pos x="15" y="31"/>
              </a:cxn>
            </a:cxnLst>
            <a:rect l="0" t="0" r="r" b="b"/>
            <a:pathLst>
              <a:path w="51" h="54">
                <a:moveTo>
                  <a:pt x="15" y="31"/>
                </a:moveTo>
                <a:lnTo>
                  <a:pt x="35" y="31"/>
                </a:lnTo>
                <a:lnTo>
                  <a:pt x="35" y="54"/>
                </a:lnTo>
                <a:lnTo>
                  <a:pt x="51" y="54"/>
                </a:lnTo>
                <a:lnTo>
                  <a:pt x="51" y="0"/>
                </a:lnTo>
                <a:lnTo>
                  <a:pt x="35" y="0"/>
                </a:lnTo>
                <a:lnTo>
                  <a:pt x="35" y="21"/>
                </a:lnTo>
                <a:lnTo>
                  <a:pt x="15" y="21"/>
                </a:lnTo>
                <a:lnTo>
                  <a:pt x="15" y="0"/>
                </a:lnTo>
                <a:lnTo>
                  <a:pt x="0" y="0"/>
                </a:lnTo>
                <a:lnTo>
                  <a:pt x="0" y="54"/>
                </a:lnTo>
                <a:lnTo>
                  <a:pt x="15" y="54"/>
                </a:lnTo>
                <a:lnTo>
                  <a:pt x="15" y="3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3" name="Freeform 117"/>
          <p:cNvSpPr>
            <a:spLocks/>
          </p:cNvSpPr>
          <p:nvPr/>
        </p:nvSpPr>
        <p:spPr bwMode="auto">
          <a:xfrm>
            <a:off x="5986463" y="2141538"/>
            <a:ext cx="22225" cy="20637"/>
          </a:xfrm>
          <a:custGeom>
            <a:avLst/>
            <a:gdLst/>
            <a:ahLst/>
            <a:cxnLst>
              <a:cxn ang="0">
                <a:pos x="16" y="35"/>
              </a:cxn>
              <a:cxn ang="0">
                <a:pos x="16" y="0"/>
              </a:cxn>
              <a:cxn ang="0">
                <a:pos x="0" y="0"/>
              </a:cxn>
              <a:cxn ang="0">
                <a:pos x="0" y="54"/>
              </a:cxn>
              <a:cxn ang="0">
                <a:pos x="17" y="54"/>
              </a:cxn>
              <a:cxn ang="0">
                <a:pos x="39" y="19"/>
              </a:cxn>
              <a:cxn ang="0">
                <a:pos x="39" y="54"/>
              </a:cxn>
              <a:cxn ang="0">
                <a:pos x="55" y="54"/>
              </a:cxn>
              <a:cxn ang="0">
                <a:pos x="55" y="0"/>
              </a:cxn>
              <a:cxn ang="0">
                <a:pos x="38" y="0"/>
              </a:cxn>
              <a:cxn ang="0">
                <a:pos x="16" y="35"/>
              </a:cxn>
            </a:cxnLst>
            <a:rect l="0" t="0" r="r" b="b"/>
            <a:pathLst>
              <a:path w="55" h="54">
                <a:moveTo>
                  <a:pt x="16" y="35"/>
                </a:moveTo>
                <a:lnTo>
                  <a:pt x="16" y="0"/>
                </a:lnTo>
                <a:lnTo>
                  <a:pt x="0" y="0"/>
                </a:lnTo>
                <a:lnTo>
                  <a:pt x="0" y="54"/>
                </a:lnTo>
                <a:lnTo>
                  <a:pt x="17" y="54"/>
                </a:lnTo>
                <a:lnTo>
                  <a:pt x="39" y="19"/>
                </a:lnTo>
                <a:lnTo>
                  <a:pt x="39" y="54"/>
                </a:lnTo>
                <a:lnTo>
                  <a:pt x="55" y="54"/>
                </a:lnTo>
                <a:lnTo>
                  <a:pt x="55" y="0"/>
                </a:lnTo>
                <a:lnTo>
                  <a:pt x="38" y="0"/>
                </a:lnTo>
                <a:lnTo>
                  <a:pt x="16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4" name="Freeform 118"/>
          <p:cNvSpPr>
            <a:spLocks/>
          </p:cNvSpPr>
          <p:nvPr/>
        </p:nvSpPr>
        <p:spPr bwMode="auto">
          <a:xfrm>
            <a:off x="6013450" y="2141538"/>
            <a:ext cx="22225" cy="20637"/>
          </a:xfrm>
          <a:custGeom>
            <a:avLst/>
            <a:gdLst/>
            <a:ahLst/>
            <a:cxnLst>
              <a:cxn ang="0">
                <a:pos x="17" y="35"/>
              </a:cxn>
              <a:cxn ang="0">
                <a:pos x="17" y="0"/>
              </a:cxn>
              <a:cxn ang="0">
                <a:pos x="0" y="0"/>
              </a:cxn>
              <a:cxn ang="0">
                <a:pos x="0" y="54"/>
              </a:cxn>
              <a:cxn ang="0">
                <a:pos x="18" y="54"/>
              </a:cxn>
              <a:cxn ang="0">
                <a:pos x="39" y="19"/>
              </a:cxn>
              <a:cxn ang="0">
                <a:pos x="39" y="54"/>
              </a:cxn>
              <a:cxn ang="0">
                <a:pos x="56" y="54"/>
              </a:cxn>
              <a:cxn ang="0">
                <a:pos x="56" y="0"/>
              </a:cxn>
              <a:cxn ang="0">
                <a:pos x="38" y="0"/>
              </a:cxn>
              <a:cxn ang="0">
                <a:pos x="17" y="35"/>
              </a:cxn>
            </a:cxnLst>
            <a:rect l="0" t="0" r="r" b="b"/>
            <a:pathLst>
              <a:path w="56" h="54">
                <a:moveTo>
                  <a:pt x="17" y="35"/>
                </a:moveTo>
                <a:lnTo>
                  <a:pt x="17" y="0"/>
                </a:lnTo>
                <a:lnTo>
                  <a:pt x="0" y="0"/>
                </a:lnTo>
                <a:lnTo>
                  <a:pt x="0" y="54"/>
                </a:lnTo>
                <a:lnTo>
                  <a:pt x="18" y="54"/>
                </a:lnTo>
                <a:lnTo>
                  <a:pt x="39" y="19"/>
                </a:lnTo>
                <a:lnTo>
                  <a:pt x="39" y="54"/>
                </a:lnTo>
                <a:lnTo>
                  <a:pt x="56" y="54"/>
                </a:lnTo>
                <a:lnTo>
                  <a:pt x="56" y="0"/>
                </a:lnTo>
                <a:lnTo>
                  <a:pt x="38" y="0"/>
                </a:lnTo>
                <a:lnTo>
                  <a:pt x="17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5" name="Rectangle 119"/>
          <p:cNvSpPr>
            <a:spLocks noChangeArrowheads="1"/>
          </p:cNvSpPr>
          <p:nvPr/>
        </p:nvSpPr>
        <p:spPr bwMode="auto">
          <a:xfrm>
            <a:off x="6026150" y="2362200"/>
            <a:ext cx="93663" cy="93663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6" name="Rectangle 120"/>
          <p:cNvSpPr>
            <a:spLocks noChangeArrowheads="1"/>
          </p:cNvSpPr>
          <p:nvPr/>
        </p:nvSpPr>
        <p:spPr bwMode="auto">
          <a:xfrm>
            <a:off x="6026150" y="2362200"/>
            <a:ext cx="93663" cy="93663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433" name="Group 121"/>
          <p:cNvGrpSpPr>
            <a:grpSpLocks/>
          </p:cNvGrpSpPr>
          <p:nvPr/>
        </p:nvGrpSpPr>
        <p:grpSpPr bwMode="auto">
          <a:xfrm>
            <a:off x="5207000" y="2173288"/>
            <a:ext cx="912813" cy="661987"/>
            <a:chOff x="3280" y="1369"/>
            <a:chExt cx="575" cy="417"/>
          </a:xfrm>
        </p:grpSpPr>
        <p:sp>
          <p:nvSpPr>
            <p:cNvPr id="623738" name="Rectangle 122"/>
            <p:cNvSpPr>
              <a:spLocks noChangeArrowheads="1"/>
            </p:cNvSpPr>
            <p:nvPr/>
          </p:nvSpPr>
          <p:spPr bwMode="auto">
            <a:xfrm>
              <a:off x="3808" y="1497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39" name="Freeform 123"/>
            <p:cNvSpPr>
              <a:spLocks/>
            </p:cNvSpPr>
            <p:nvPr/>
          </p:nvSpPr>
          <p:spPr bwMode="auto">
            <a:xfrm>
              <a:off x="3811" y="1499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4" y="41"/>
                </a:cxn>
                <a:cxn ang="0">
                  <a:pos x="34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4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4" y="41"/>
                  </a:lnTo>
                  <a:lnTo>
                    <a:pt x="34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4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0" name="Rectangle 124"/>
            <p:cNvSpPr>
              <a:spLocks noChangeArrowheads="1"/>
            </p:cNvSpPr>
            <p:nvPr/>
          </p:nvSpPr>
          <p:spPr bwMode="auto">
            <a:xfrm>
              <a:off x="3824" y="14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1" name="Rectangle 125"/>
            <p:cNvSpPr>
              <a:spLocks noChangeArrowheads="1"/>
            </p:cNvSpPr>
            <p:nvPr/>
          </p:nvSpPr>
          <p:spPr bwMode="auto">
            <a:xfrm>
              <a:off x="3832" y="1499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2" name="Rectangle 126"/>
            <p:cNvSpPr>
              <a:spLocks noChangeArrowheads="1"/>
            </p:cNvSpPr>
            <p:nvPr/>
          </p:nvSpPr>
          <p:spPr bwMode="auto">
            <a:xfrm>
              <a:off x="3824" y="1522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3" name="Line 127"/>
            <p:cNvSpPr>
              <a:spLocks noChangeShapeType="1"/>
            </p:cNvSpPr>
            <p:nvPr/>
          </p:nvSpPr>
          <p:spPr bwMode="auto">
            <a:xfrm>
              <a:off x="3824" y="152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4" name="Line 128"/>
            <p:cNvSpPr>
              <a:spLocks noChangeShapeType="1"/>
            </p:cNvSpPr>
            <p:nvPr/>
          </p:nvSpPr>
          <p:spPr bwMode="auto">
            <a:xfrm>
              <a:off x="3824" y="151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5" name="Line 129"/>
            <p:cNvSpPr>
              <a:spLocks noChangeShapeType="1"/>
            </p:cNvSpPr>
            <p:nvPr/>
          </p:nvSpPr>
          <p:spPr bwMode="auto">
            <a:xfrm>
              <a:off x="3824" y="151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6" name="Line 130"/>
            <p:cNvSpPr>
              <a:spLocks noChangeShapeType="1"/>
            </p:cNvSpPr>
            <p:nvPr/>
          </p:nvSpPr>
          <p:spPr bwMode="auto">
            <a:xfrm>
              <a:off x="3824" y="151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7" name="Line 131"/>
            <p:cNvSpPr>
              <a:spLocks noChangeShapeType="1"/>
            </p:cNvSpPr>
            <p:nvPr/>
          </p:nvSpPr>
          <p:spPr bwMode="auto">
            <a:xfrm>
              <a:off x="3824" y="15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8" name="Line 132"/>
            <p:cNvSpPr>
              <a:spLocks noChangeShapeType="1"/>
            </p:cNvSpPr>
            <p:nvPr/>
          </p:nvSpPr>
          <p:spPr bwMode="auto">
            <a:xfrm>
              <a:off x="3832" y="150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9" name="Line 133"/>
            <p:cNvSpPr>
              <a:spLocks noChangeShapeType="1"/>
            </p:cNvSpPr>
            <p:nvPr/>
          </p:nvSpPr>
          <p:spPr bwMode="auto">
            <a:xfrm>
              <a:off x="3832" y="150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0" name="Line 134"/>
            <p:cNvSpPr>
              <a:spLocks noChangeShapeType="1"/>
            </p:cNvSpPr>
            <p:nvPr/>
          </p:nvSpPr>
          <p:spPr bwMode="auto">
            <a:xfrm>
              <a:off x="3832" y="150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1" name="Line 135"/>
            <p:cNvSpPr>
              <a:spLocks noChangeShapeType="1"/>
            </p:cNvSpPr>
            <p:nvPr/>
          </p:nvSpPr>
          <p:spPr bwMode="auto">
            <a:xfrm>
              <a:off x="3824" y="15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2" name="Line 136"/>
            <p:cNvSpPr>
              <a:spLocks noChangeShapeType="1"/>
            </p:cNvSpPr>
            <p:nvPr/>
          </p:nvSpPr>
          <p:spPr bwMode="auto">
            <a:xfrm>
              <a:off x="3824" y="150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3" name="Line 137"/>
            <p:cNvSpPr>
              <a:spLocks noChangeShapeType="1"/>
            </p:cNvSpPr>
            <p:nvPr/>
          </p:nvSpPr>
          <p:spPr bwMode="auto">
            <a:xfrm>
              <a:off x="3824" y="150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4" name="Line 138"/>
            <p:cNvSpPr>
              <a:spLocks noChangeShapeType="1"/>
            </p:cNvSpPr>
            <p:nvPr/>
          </p:nvSpPr>
          <p:spPr bwMode="auto">
            <a:xfrm>
              <a:off x="3824" y="153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5" name="Line 139"/>
            <p:cNvSpPr>
              <a:spLocks noChangeShapeType="1"/>
            </p:cNvSpPr>
            <p:nvPr/>
          </p:nvSpPr>
          <p:spPr bwMode="auto">
            <a:xfrm>
              <a:off x="3824" y="152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6" name="Line 140"/>
            <p:cNvSpPr>
              <a:spLocks noChangeShapeType="1"/>
            </p:cNvSpPr>
            <p:nvPr/>
          </p:nvSpPr>
          <p:spPr bwMode="auto">
            <a:xfrm>
              <a:off x="3824" y="152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7" name="Line 141"/>
            <p:cNvSpPr>
              <a:spLocks noChangeShapeType="1"/>
            </p:cNvSpPr>
            <p:nvPr/>
          </p:nvSpPr>
          <p:spPr bwMode="auto">
            <a:xfrm>
              <a:off x="3835" y="15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8" name="Line 142"/>
            <p:cNvSpPr>
              <a:spLocks noChangeShapeType="1"/>
            </p:cNvSpPr>
            <p:nvPr/>
          </p:nvSpPr>
          <p:spPr bwMode="auto">
            <a:xfrm>
              <a:off x="3829" y="15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9" name="Rectangle 143"/>
            <p:cNvSpPr>
              <a:spLocks noChangeArrowheads="1"/>
            </p:cNvSpPr>
            <p:nvPr/>
          </p:nvSpPr>
          <p:spPr bwMode="auto">
            <a:xfrm>
              <a:off x="3796" y="1635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0" name="Rectangle 144"/>
            <p:cNvSpPr>
              <a:spLocks noChangeArrowheads="1"/>
            </p:cNvSpPr>
            <p:nvPr/>
          </p:nvSpPr>
          <p:spPr bwMode="auto">
            <a:xfrm>
              <a:off x="3796" y="1635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1" name="Rectangle 145"/>
            <p:cNvSpPr>
              <a:spLocks noChangeArrowheads="1"/>
            </p:cNvSpPr>
            <p:nvPr/>
          </p:nvSpPr>
          <p:spPr bwMode="auto">
            <a:xfrm>
              <a:off x="3808" y="1644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2" name="Freeform 146"/>
            <p:cNvSpPr>
              <a:spLocks/>
            </p:cNvSpPr>
            <p:nvPr/>
          </p:nvSpPr>
          <p:spPr bwMode="auto">
            <a:xfrm>
              <a:off x="3811" y="1647"/>
              <a:ext cx="10" cy="3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40" y="5"/>
                </a:cxn>
                <a:cxn ang="0">
                  <a:pos x="40" y="30"/>
                </a:cxn>
                <a:cxn ang="0">
                  <a:pos x="34" y="39"/>
                </a:cxn>
                <a:cxn ang="0">
                  <a:pos x="34" y="101"/>
                </a:cxn>
                <a:cxn ang="0">
                  <a:pos x="40" y="112"/>
                </a:cxn>
                <a:cxn ang="0">
                  <a:pos x="40" y="136"/>
                </a:cxn>
                <a:cxn ang="0">
                  <a:pos x="34" y="142"/>
                </a:cxn>
                <a:cxn ang="0">
                  <a:pos x="5" y="142"/>
                </a:cxn>
                <a:cxn ang="0">
                  <a:pos x="0" y="136"/>
                </a:cxn>
                <a:cxn ang="0">
                  <a:pos x="0" y="112"/>
                </a:cxn>
                <a:cxn ang="0">
                  <a:pos x="5" y="101"/>
                </a:cxn>
                <a:cxn ang="0">
                  <a:pos x="5" y="39"/>
                </a:cxn>
                <a:cxn ang="0">
                  <a:pos x="0" y="30"/>
                </a:cxn>
              </a:cxnLst>
              <a:rect l="0" t="0" r="r" b="b"/>
              <a:pathLst>
                <a:path w="40" h="142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40" y="5"/>
                  </a:lnTo>
                  <a:lnTo>
                    <a:pt x="40" y="30"/>
                  </a:lnTo>
                  <a:lnTo>
                    <a:pt x="34" y="39"/>
                  </a:lnTo>
                  <a:lnTo>
                    <a:pt x="34" y="101"/>
                  </a:lnTo>
                  <a:lnTo>
                    <a:pt x="40" y="112"/>
                  </a:lnTo>
                  <a:lnTo>
                    <a:pt x="40" y="136"/>
                  </a:lnTo>
                  <a:lnTo>
                    <a:pt x="34" y="142"/>
                  </a:lnTo>
                  <a:lnTo>
                    <a:pt x="5" y="142"/>
                  </a:lnTo>
                  <a:lnTo>
                    <a:pt x="0" y="136"/>
                  </a:lnTo>
                  <a:lnTo>
                    <a:pt x="0" y="112"/>
                  </a:lnTo>
                  <a:lnTo>
                    <a:pt x="5" y="101"/>
                  </a:lnTo>
                  <a:lnTo>
                    <a:pt x="5" y="39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3" name="Rectangle 147"/>
            <p:cNvSpPr>
              <a:spLocks noChangeArrowheads="1"/>
            </p:cNvSpPr>
            <p:nvPr/>
          </p:nvSpPr>
          <p:spPr bwMode="auto">
            <a:xfrm>
              <a:off x="3824" y="1647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4" name="Rectangle 148"/>
            <p:cNvSpPr>
              <a:spLocks noChangeArrowheads="1"/>
            </p:cNvSpPr>
            <p:nvPr/>
          </p:nvSpPr>
          <p:spPr bwMode="auto">
            <a:xfrm>
              <a:off x="3832" y="1647"/>
              <a:ext cx="8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5" name="Rectangle 149"/>
            <p:cNvSpPr>
              <a:spLocks noChangeArrowheads="1"/>
            </p:cNvSpPr>
            <p:nvPr/>
          </p:nvSpPr>
          <p:spPr bwMode="auto">
            <a:xfrm>
              <a:off x="3824" y="1669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6" name="Line 150"/>
            <p:cNvSpPr>
              <a:spLocks noChangeShapeType="1"/>
            </p:cNvSpPr>
            <p:nvPr/>
          </p:nvSpPr>
          <p:spPr bwMode="auto">
            <a:xfrm>
              <a:off x="3824" y="166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7" name="Line 151"/>
            <p:cNvSpPr>
              <a:spLocks noChangeShapeType="1"/>
            </p:cNvSpPr>
            <p:nvPr/>
          </p:nvSpPr>
          <p:spPr bwMode="auto">
            <a:xfrm>
              <a:off x="3824" y="166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8" name="Line 152"/>
            <p:cNvSpPr>
              <a:spLocks noChangeShapeType="1"/>
            </p:cNvSpPr>
            <p:nvPr/>
          </p:nvSpPr>
          <p:spPr bwMode="auto">
            <a:xfrm>
              <a:off x="3824" y="166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9" name="Line 153"/>
            <p:cNvSpPr>
              <a:spLocks noChangeShapeType="1"/>
            </p:cNvSpPr>
            <p:nvPr/>
          </p:nvSpPr>
          <p:spPr bwMode="auto">
            <a:xfrm>
              <a:off x="3824" y="166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0" name="Line 154"/>
            <p:cNvSpPr>
              <a:spLocks noChangeShapeType="1"/>
            </p:cNvSpPr>
            <p:nvPr/>
          </p:nvSpPr>
          <p:spPr bwMode="auto">
            <a:xfrm>
              <a:off x="3824" y="16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1" name="Line 155"/>
            <p:cNvSpPr>
              <a:spLocks noChangeShapeType="1"/>
            </p:cNvSpPr>
            <p:nvPr/>
          </p:nvSpPr>
          <p:spPr bwMode="auto">
            <a:xfrm>
              <a:off x="3832" y="1650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2" name="Line 156"/>
            <p:cNvSpPr>
              <a:spLocks noChangeShapeType="1"/>
            </p:cNvSpPr>
            <p:nvPr/>
          </p:nvSpPr>
          <p:spPr bwMode="auto">
            <a:xfrm>
              <a:off x="3832" y="165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3" name="Line 157"/>
            <p:cNvSpPr>
              <a:spLocks noChangeShapeType="1"/>
            </p:cNvSpPr>
            <p:nvPr/>
          </p:nvSpPr>
          <p:spPr bwMode="auto">
            <a:xfrm>
              <a:off x="3832" y="165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4" name="Line 158"/>
            <p:cNvSpPr>
              <a:spLocks noChangeShapeType="1"/>
            </p:cNvSpPr>
            <p:nvPr/>
          </p:nvSpPr>
          <p:spPr bwMode="auto">
            <a:xfrm>
              <a:off x="3824" y="165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5" name="Line 159"/>
            <p:cNvSpPr>
              <a:spLocks noChangeShapeType="1"/>
            </p:cNvSpPr>
            <p:nvPr/>
          </p:nvSpPr>
          <p:spPr bwMode="auto">
            <a:xfrm>
              <a:off x="3824" y="165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6" name="Line 160"/>
            <p:cNvSpPr>
              <a:spLocks noChangeShapeType="1"/>
            </p:cNvSpPr>
            <p:nvPr/>
          </p:nvSpPr>
          <p:spPr bwMode="auto">
            <a:xfrm>
              <a:off x="3824" y="165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7" name="Line 161"/>
            <p:cNvSpPr>
              <a:spLocks noChangeShapeType="1"/>
            </p:cNvSpPr>
            <p:nvPr/>
          </p:nvSpPr>
          <p:spPr bwMode="auto">
            <a:xfrm>
              <a:off x="3824" y="167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8" name="Line 162"/>
            <p:cNvSpPr>
              <a:spLocks noChangeShapeType="1"/>
            </p:cNvSpPr>
            <p:nvPr/>
          </p:nvSpPr>
          <p:spPr bwMode="auto">
            <a:xfrm>
              <a:off x="3824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9" name="Line 163"/>
            <p:cNvSpPr>
              <a:spLocks noChangeShapeType="1"/>
            </p:cNvSpPr>
            <p:nvPr/>
          </p:nvSpPr>
          <p:spPr bwMode="auto">
            <a:xfrm>
              <a:off x="3824" y="167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0" name="Line 164"/>
            <p:cNvSpPr>
              <a:spLocks noChangeShapeType="1"/>
            </p:cNvSpPr>
            <p:nvPr/>
          </p:nvSpPr>
          <p:spPr bwMode="auto">
            <a:xfrm>
              <a:off x="3835" y="1669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1" name="Line 165"/>
            <p:cNvSpPr>
              <a:spLocks noChangeShapeType="1"/>
            </p:cNvSpPr>
            <p:nvPr/>
          </p:nvSpPr>
          <p:spPr bwMode="auto">
            <a:xfrm>
              <a:off x="3829" y="1669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2" name="Rectangle 166"/>
            <p:cNvSpPr>
              <a:spLocks noChangeArrowheads="1"/>
            </p:cNvSpPr>
            <p:nvPr/>
          </p:nvSpPr>
          <p:spPr bwMode="auto">
            <a:xfrm>
              <a:off x="3443" y="1635"/>
              <a:ext cx="58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3" name="Rectangle 167"/>
            <p:cNvSpPr>
              <a:spLocks noChangeArrowheads="1"/>
            </p:cNvSpPr>
            <p:nvPr/>
          </p:nvSpPr>
          <p:spPr bwMode="auto">
            <a:xfrm>
              <a:off x="3443" y="1635"/>
              <a:ext cx="58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4" name="Freeform 168"/>
            <p:cNvSpPr>
              <a:spLocks noEditPoints="1"/>
            </p:cNvSpPr>
            <p:nvPr/>
          </p:nvSpPr>
          <p:spPr bwMode="auto">
            <a:xfrm>
              <a:off x="3454" y="1644"/>
              <a:ext cx="36" cy="34"/>
            </a:xfrm>
            <a:custGeom>
              <a:avLst/>
              <a:gdLst/>
              <a:ahLst/>
              <a:cxnLst>
                <a:cxn ang="0">
                  <a:pos x="11" y="88"/>
                </a:cxn>
                <a:cxn ang="0">
                  <a:pos x="133" y="92"/>
                </a:cxn>
                <a:cxn ang="0">
                  <a:pos x="143" y="116"/>
                </a:cxn>
                <a:cxn ang="0">
                  <a:pos x="144" y="135"/>
                </a:cxn>
                <a:cxn ang="0">
                  <a:pos x="0" y="121"/>
                </a:cxn>
                <a:cxn ang="0">
                  <a:pos x="4" y="107"/>
                </a:cxn>
                <a:cxn ang="0">
                  <a:pos x="129" y="5"/>
                </a:cxn>
                <a:cxn ang="0">
                  <a:pos x="129" y="84"/>
                </a:cxn>
                <a:cxn ang="0">
                  <a:pos x="13" y="97"/>
                </a:cxn>
                <a:cxn ang="0">
                  <a:pos x="4" y="122"/>
                </a:cxn>
                <a:cxn ang="0">
                  <a:pos x="140" y="128"/>
                </a:cxn>
                <a:cxn ang="0">
                  <a:pos x="130" y="97"/>
                </a:cxn>
                <a:cxn ang="0">
                  <a:pos x="25" y="71"/>
                </a:cxn>
                <a:cxn ang="0">
                  <a:pos x="34" y="75"/>
                </a:cxn>
                <a:cxn ang="0">
                  <a:pos x="117" y="73"/>
                </a:cxn>
                <a:cxn ang="0">
                  <a:pos x="120" y="23"/>
                </a:cxn>
                <a:cxn ang="0">
                  <a:pos x="114" y="14"/>
                </a:cxn>
                <a:cxn ang="0">
                  <a:pos x="29" y="14"/>
                </a:cxn>
                <a:cxn ang="0">
                  <a:pos x="25" y="23"/>
                </a:cxn>
                <a:cxn ang="0">
                  <a:pos x="32" y="108"/>
                </a:cxn>
                <a:cxn ang="0">
                  <a:pos x="54" y="102"/>
                </a:cxn>
                <a:cxn ang="0">
                  <a:pos x="66" y="102"/>
                </a:cxn>
                <a:cxn ang="0">
                  <a:pos x="89" y="108"/>
                </a:cxn>
                <a:cxn ang="0">
                  <a:pos x="99" y="108"/>
                </a:cxn>
                <a:cxn ang="0">
                  <a:pos x="123" y="102"/>
                </a:cxn>
                <a:cxn ang="0">
                  <a:pos x="111" y="112"/>
                </a:cxn>
                <a:cxn ang="0">
                  <a:pos x="111" y="117"/>
                </a:cxn>
                <a:cxn ang="0">
                  <a:pos x="99" y="117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3" y="117"/>
                </a:cxn>
                <a:cxn ang="0">
                  <a:pos x="32" y="117"/>
                </a:cxn>
                <a:cxn ang="0">
                  <a:pos x="32" y="112"/>
                </a:cxn>
                <a:cxn ang="0">
                  <a:pos x="21" y="102"/>
                </a:cxn>
                <a:cxn ang="0">
                  <a:pos x="54" y="108"/>
                </a:cxn>
                <a:cxn ang="0">
                  <a:pos x="66" y="112"/>
                </a:cxn>
                <a:cxn ang="0">
                  <a:pos x="66" y="108"/>
                </a:cxn>
                <a:cxn ang="0">
                  <a:pos x="100" y="112"/>
                </a:cxn>
                <a:cxn ang="0">
                  <a:pos x="89" y="112"/>
                </a:cxn>
                <a:cxn ang="0">
                  <a:pos x="21" y="16"/>
                </a:cxn>
                <a:cxn ang="0">
                  <a:pos x="34" y="10"/>
                </a:cxn>
                <a:cxn ang="0">
                  <a:pos x="122" y="12"/>
                </a:cxn>
                <a:cxn ang="0">
                  <a:pos x="124" y="66"/>
                </a:cxn>
                <a:cxn ang="0">
                  <a:pos x="117" y="79"/>
                </a:cxn>
                <a:cxn ang="0">
                  <a:pos x="27" y="79"/>
                </a:cxn>
                <a:cxn ang="0">
                  <a:pos x="21" y="66"/>
                </a:cxn>
              </a:cxnLst>
              <a:rect l="0" t="0" r="r" b="b"/>
              <a:pathLst>
                <a:path w="144" h="135">
                  <a:moveTo>
                    <a:pt x="133" y="0"/>
                  </a:moveTo>
                  <a:lnTo>
                    <a:pt x="133" y="88"/>
                  </a:lnTo>
                  <a:lnTo>
                    <a:pt x="11" y="88"/>
                  </a:lnTo>
                  <a:lnTo>
                    <a:pt x="11" y="0"/>
                  </a:lnTo>
                  <a:lnTo>
                    <a:pt x="133" y="0"/>
                  </a:lnTo>
                  <a:close/>
                  <a:moveTo>
                    <a:pt x="133" y="92"/>
                  </a:moveTo>
                  <a:lnTo>
                    <a:pt x="140" y="107"/>
                  </a:lnTo>
                  <a:lnTo>
                    <a:pt x="142" y="111"/>
                  </a:lnTo>
                  <a:lnTo>
                    <a:pt x="143" y="116"/>
                  </a:lnTo>
                  <a:lnTo>
                    <a:pt x="144" y="121"/>
                  </a:lnTo>
                  <a:lnTo>
                    <a:pt x="144" y="125"/>
                  </a:lnTo>
                  <a:lnTo>
                    <a:pt x="144" y="135"/>
                  </a:lnTo>
                  <a:lnTo>
                    <a:pt x="0" y="135"/>
                  </a:lnTo>
                  <a:lnTo>
                    <a:pt x="0" y="125"/>
                  </a:lnTo>
                  <a:lnTo>
                    <a:pt x="0" y="121"/>
                  </a:lnTo>
                  <a:lnTo>
                    <a:pt x="1" y="116"/>
                  </a:lnTo>
                  <a:lnTo>
                    <a:pt x="2" y="111"/>
                  </a:lnTo>
                  <a:lnTo>
                    <a:pt x="4" y="107"/>
                  </a:lnTo>
                  <a:lnTo>
                    <a:pt x="11" y="92"/>
                  </a:lnTo>
                  <a:lnTo>
                    <a:pt x="133" y="92"/>
                  </a:lnTo>
                  <a:close/>
                  <a:moveTo>
                    <a:pt x="129" y="5"/>
                  </a:moveTo>
                  <a:lnTo>
                    <a:pt x="15" y="5"/>
                  </a:lnTo>
                  <a:lnTo>
                    <a:pt x="15" y="84"/>
                  </a:lnTo>
                  <a:lnTo>
                    <a:pt x="129" y="84"/>
                  </a:lnTo>
                  <a:lnTo>
                    <a:pt x="129" y="5"/>
                  </a:lnTo>
                  <a:close/>
                  <a:moveTo>
                    <a:pt x="130" y="97"/>
                  </a:moveTo>
                  <a:lnTo>
                    <a:pt x="13" y="97"/>
                  </a:lnTo>
                  <a:lnTo>
                    <a:pt x="8" y="110"/>
                  </a:lnTo>
                  <a:lnTo>
                    <a:pt x="5" y="117"/>
                  </a:lnTo>
                  <a:lnTo>
                    <a:pt x="4" y="122"/>
                  </a:lnTo>
                  <a:lnTo>
                    <a:pt x="4" y="131"/>
                  </a:lnTo>
                  <a:lnTo>
                    <a:pt x="140" y="131"/>
                  </a:lnTo>
                  <a:lnTo>
                    <a:pt x="140" y="128"/>
                  </a:lnTo>
                  <a:lnTo>
                    <a:pt x="139" y="119"/>
                  </a:lnTo>
                  <a:lnTo>
                    <a:pt x="136" y="110"/>
                  </a:lnTo>
                  <a:lnTo>
                    <a:pt x="130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1"/>
                  </a:lnTo>
                  <a:lnTo>
                    <a:pt x="27" y="73"/>
                  </a:lnTo>
                  <a:lnTo>
                    <a:pt x="29" y="74"/>
                  </a:lnTo>
                  <a:lnTo>
                    <a:pt x="34" y="75"/>
                  </a:lnTo>
                  <a:lnTo>
                    <a:pt x="109" y="75"/>
                  </a:lnTo>
                  <a:lnTo>
                    <a:pt x="114" y="74"/>
                  </a:lnTo>
                  <a:lnTo>
                    <a:pt x="117" y="73"/>
                  </a:lnTo>
                  <a:lnTo>
                    <a:pt x="120" y="71"/>
                  </a:lnTo>
                  <a:lnTo>
                    <a:pt x="120" y="66"/>
                  </a:lnTo>
                  <a:lnTo>
                    <a:pt x="120" y="23"/>
                  </a:lnTo>
                  <a:lnTo>
                    <a:pt x="119" y="18"/>
                  </a:lnTo>
                  <a:lnTo>
                    <a:pt x="117" y="16"/>
                  </a:lnTo>
                  <a:lnTo>
                    <a:pt x="114" y="14"/>
                  </a:lnTo>
                  <a:lnTo>
                    <a:pt x="109" y="14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2"/>
                  </a:moveTo>
                  <a:lnTo>
                    <a:pt x="32" y="102"/>
                  </a:lnTo>
                  <a:lnTo>
                    <a:pt x="32" y="108"/>
                  </a:lnTo>
                  <a:lnTo>
                    <a:pt x="43" y="108"/>
                  </a:lnTo>
                  <a:lnTo>
                    <a:pt x="43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66" y="102"/>
                  </a:lnTo>
                  <a:lnTo>
                    <a:pt x="77" y="102"/>
                  </a:lnTo>
                  <a:lnTo>
                    <a:pt x="77" y="108"/>
                  </a:lnTo>
                  <a:lnTo>
                    <a:pt x="89" y="108"/>
                  </a:lnTo>
                  <a:lnTo>
                    <a:pt x="89" y="102"/>
                  </a:lnTo>
                  <a:lnTo>
                    <a:pt x="99" y="102"/>
                  </a:lnTo>
                  <a:lnTo>
                    <a:pt x="99" y="108"/>
                  </a:lnTo>
                  <a:lnTo>
                    <a:pt x="111" y="108"/>
                  </a:lnTo>
                  <a:lnTo>
                    <a:pt x="111" y="102"/>
                  </a:lnTo>
                  <a:lnTo>
                    <a:pt x="123" y="102"/>
                  </a:lnTo>
                  <a:lnTo>
                    <a:pt x="123" y="108"/>
                  </a:lnTo>
                  <a:lnTo>
                    <a:pt x="111" y="108"/>
                  </a:lnTo>
                  <a:lnTo>
                    <a:pt x="111" y="112"/>
                  </a:lnTo>
                  <a:lnTo>
                    <a:pt x="123" y="112"/>
                  </a:lnTo>
                  <a:lnTo>
                    <a:pt x="123" y="117"/>
                  </a:lnTo>
                  <a:lnTo>
                    <a:pt x="111" y="117"/>
                  </a:lnTo>
                  <a:lnTo>
                    <a:pt x="111" y="112"/>
                  </a:lnTo>
                  <a:lnTo>
                    <a:pt x="99" y="112"/>
                  </a:lnTo>
                  <a:lnTo>
                    <a:pt x="99" y="117"/>
                  </a:lnTo>
                  <a:lnTo>
                    <a:pt x="89" y="117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7"/>
                  </a:lnTo>
                  <a:lnTo>
                    <a:pt x="66" y="117"/>
                  </a:lnTo>
                  <a:lnTo>
                    <a:pt x="66" y="112"/>
                  </a:lnTo>
                  <a:lnTo>
                    <a:pt x="54" y="112"/>
                  </a:lnTo>
                  <a:lnTo>
                    <a:pt x="54" y="117"/>
                  </a:lnTo>
                  <a:lnTo>
                    <a:pt x="43" y="117"/>
                  </a:lnTo>
                  <a:lnTo>
                    <a:pt x="43" y="112"/>
                  </a:lnTo>
                  <a:lnTo>
                    <a:pt x="32" y="112"/>
                  </a:lnTo>
                  <a:lnTo>
                    <a:pt x="32" y="117"/>
                  </a:lnTo>
                  <a:lnTo>
                    <a:pt x="21" y="117"/>
                  </a:lnTo>
                  <a:lnTo>
                    <a:pt x="21" y="112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21" y="108"/>
                  </a:lnTo>
                  <a:lnTo>
                    <a:pt x="21" y="102"/>
                  </a:lnTo>
                  <a:close/>
                  <a:moveTo>
                    <a:pt x="43" y="112"/>
                  </a:moveTo>
                  <a:lnTo>
                    <a:pt x="54" y="112"/>
                  </a:lnTo>
                  <a:lnTo>
                    <a:pt x="54" y="108"/>
                  </a:lnTo>
                  <a:lnTo>
                    <a:pt x="43" y="108"/>
                  </a:lnTo>
                  <a:lnTo>
                    <a:pt x="43" y="112"/>
                  </a:lnTo>
                  <a:close/>
                  <a:moveTo>
                    <a:pt x="66" y="112"/>
                  </a:moveTo>
                  <a:lnTo>
                    <a:pt x="77" y="112"/>
                  </a:lnTo>
                  <a:lnTo>
                    <a:pt x="77" y="108"/>
                  </a:lnTo>
                  <a:lnTo>
                    <a:pt x="66" y="108"/>
                  </a:lnTo>
                  <a:lnTo>
                    <a:pt x="66" y="112"/>
                  </a:lnTo>
                  <a:close/>
                  <a:moveTo>
                    <a:pt x="89" y="112"/>
                  </a:moveTo>
                  <a:lnTo>
                    <a:pt x="100" y="112"/>
                  </a:lnTo>
                  <a:lnTo>
                    <a:pt x="100" y="108"/>
                  </a:lnTo>
                  <a:lnTo>
                    <a:pt x="89" y="108"/>
                  </a:lnTo>
                  <a:lnTo>
                    <a:pt x="89" y="112"/>
                  </a:lnTo>
                  <a:close/>
                  <a:moveTo>
                    <a:pt x="21" y="66"/>
                  </a:moveTo>
                  <a:lnTo>
                    <a:pt x="21" y="23"/>
                  </a:lnTo>
                  <a:lnTo>
                    <a:pt x="21" y="16"/>
                  </a:lnTo>
                  <a:lnTo>
                    <a:pt x="23" y="12"/>
                  </a:lnTo>
                  <a:lnTo>
                    <a:pt x="27" y="10"/>
                  </a:lnTo>
                  <a:lnTo>
                    <a:pt x="34" y="10"/>
                  </a:lnTo>
                  <a:lnTo>
                    <a:pt x="110" y="10"/>
                  </a:lnTo>
                  <a:lnTo>
                    <a:pt x="117" y="10"/>
                  </a:lnTo>
                  <a:lnTo>
                    <a:pt x="122" y="12"/>
                  </a:lnTo>
                  <a:lnTo>
                    <a:pt x="124" y="16"/>
                  </a:lnTo>
                  <a:lnTo>
                    <a:pt x="124" y="23"/>
                  </a:lnTo>
                  <a:lnTo>
                    <a:pt x="124" y="66"/>
                  </a:lnTo>
                  <a:lnTo>
                    <a:pt x="124" y="73"/>
                  </a:lnTo>
                  <a:lnTo>
                    <a:pt x="122" y="77"/>
                  </a:lnTo>
                  <a:lnTo>
                    <a:pt x="117" y="79"/>
                  </a:lnTo>
                  <a:lnTo>
                    <a:pt x="110" y="79"/>
                  </a:lnTo>
                  <a:lnTo>
                    <a:pt x="34" y="79"/>
                  </a:lnTo>
                  <a:lnTo>
                    <a:pt x="27" y="79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5" name="Freeform 169"/>
            <p:cNvSpPr>
              <a:spLocks/>
            </p:cNvSpPr>
            <p:nvPr/>
          </p:nvSpPr>
          <p:spPr bwMode="auto">
            <a:xfrm>
              <a:off x="3767" y="1517"/>
              <a:ext cx="29" cy="30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58" y="0"/>
                </a:cxn>
                <a:cxn ang="0">
                  <a:pos x="58" y="119"/>
                </a:cxn>
                <a:cxn ang="0">
                  <a:pos x="0" y="119"/>
                </a:cxn>
              </a:cxnLst>
              <a:rect l="0" t="0" r="r" b="b"/>
              <a:pathLst>
                <a:path w="117" h="119">
                  <a:moveTo>
                    <a:pt x="117" y="0"/>
                  </a:moveTo>
                  <a:lnTo>
                    <a:pt x="58" y="0"/>
                  </a:lnTo>
                  <a:lnTo>
                    <a:pt x="58" y="119"/>
                  </a:lnTo>
                  <a:lnTo>
                    <a:pt x="0" y="11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6" name="Freeform 170"/>
            <p:cNvSpPr>
              <a:spLocks/>
            </p:cNvSpPr>
            <p:nvPr/>
          </p:nvSpPr>
          <p:spPr bwMode="auto">
            <a:xfrm>
              <a:off x="3767" y="1635"/>
              <a:ext cx="29" cy="30"/>
            </a:xfrm>
            <a:custGeom>
              <a:avLst/>
              <a:gdLst/>
              <a:ahLst/>
              <a:cxnLst>
                <a:cxn ang="0">
                  <a:pos x="117" y="118"/>
                </a:cxn>
                <a:cxn ang="0">
                  <a:pos x="58" y="118"/>
                </a:cxn>
                <a:cxn ang="0">
                  <a:pos x="58" y="0"/>
                </a:cxn>
                <a:cxn ang="0">
                  <a:pos x="0" y="0"/>
                </a:cxn>
              </a:cxnLst>
              <a:rect l="0" t="0" r="r" b="b"/>
              <a:pathLst>
                <a:path w="117" h="118">
                  <a:moveTo>
                    <a:pt x="117" y="118"/>
                  </a:moveTo>
                  <a:lnTo>
                    <a:pt x="58" y="118"/>
                  </a:lnTo>
                  <a:lnTo>
                    <a:pt x="5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7" name="Freeform 171"/>
            <p:cNvSpPr>
              <a:spLocks/>
            </p:cNvSpPr>
            <p:nvPr/>
          </p:nvSpPr>
          <p:spPr bwMode="auto">
            <a:xfrm>
              <a:off x="3501" y="1517"/>
              <a:ext cx="30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" y="0"/>
                </a:cxn>
                <a:cxn ang="0">
                  <a:pos x="59" y="119"/>
                </a:cxn>
                <a:cxn ang="0">
                  <a:pos x="117" y="119"/>
                </a:cxn>
              </a:cxnLst>
              <a:rect l="0" t="0" r="r" b="b"/>
              <a:pathLst>
                <a:path w="117" h="119">
                  <a:moveTo>
                    <a:pt x="0" y="0"/>
                  </a:moveTo>
                  <a:lnTo>
                    <a:pt x="59" y="0"/>
                  </a:lnTo>
                  <a:lnTo>
                    <a:pt x="59" y="119"/>
                  </a:lnTo>
                  <a:lnTo>
                    <a:pt x="117" y="11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8" name="Freeform 172"/>
            <p:cNvSpPr>
              <a:spLocks/>
            </p:cNvSpPr>
            <p:nvPr/>
          </p:nvSpPr>
          <p:spPr bwMode="auto">
            <a:xfrm>
              <a:off x="3501" y="1635"/>
              <a:ext cx="30" cy="30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59" y="118"/>
                </a:cxn>
                <a:cxn ang="0">
                  <a:pos x="59" y="0"/>
                </a:cxn>
                <a:cxn ang="0">
                  <a:pos x="117" y="0"/>
                </a:cxn>
              </a:cxnLst>
              <a:rect l="0" t="0" r="r" b="b"/>
              <a:pathLst>
                <a:path w="117" h="118">
                  <a:moveTo>
                    <a:pt x="0" y="118"/>
                  </a:moveTo>
                  <a:lnTo>
                    <a:pt x="59" y="118"/>
                  </a:lnTo>
                  <a:lnTo>
                    <a:pt x="59" y="0"/>
                  </a:lnTo>
                  <a:lnTo>
                    <a:pt x="1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9" name="Rectangle 173"/>
            <p:cNvSpPr>
              <a:spLocks noChangeArrowheads="1"/>
            </p:cNvSpPr>
            <p:nvPr/>
          </p:nvSpPr>
          <p:spPr bwMode="auto">
            <a:xfrm>
              <a:off x="3501" y="1385"/>
              <a:ext cx="295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0" name="Rectangle 174"/>
            <p:cNvSpPr>
              <a:spLocks noChangeArrowheads="1"/>
            </p:cNvSpPr>
            <p:nvPr/>
          </p:nvSpPr>
          <p:spPr bwMode="auto">
            <a:xfrm>
              <a:off x="3501" y="1385"/>
              <a:ext cx="295" cy="8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1" name="Freeform 175"/>
            <p:cNvSpPr>
              <a:spLocks/>
            </p:cNvSpPr>
            <p:nvPr/>
          </p:nvSpPr>
          <p:spPr bwMode="auto">
            <a:xfrm>
              <a:off x="3590" y="1399"/>
              <a:ext cx="191" cy="59"/>
            </a:xfrm>
            <a:custGeom>
              <a:avLst/>
              <a:gdLst/>
              <a:ahLst/>
              <a:cxnLst>
                <a:cxn ang="0">
                  <a:pos x="58" y="236"/>
                </a:cxn>
                <a:cxn ang="0">
                  <a:pos x="707" y="236"/>
                </a:cxn>
                <a:cxn ang="0">
                  <a:pos x="717" y="235"/>
                </a:cxn>
                <a:cxn ang="0">
                  <a:pos x="727" y="233"/>
                </a:cxn>
                <a:cxn ang="0">
                  <a:pos x="735" y="228"/>
                </a:cxn>
                <a:cxn ang="0">
                  <a:pos x="744" y="222"/>
                </a:cxn>
                <a:cxn ang="0">
                  <a:pos x="752" y="215"/>
                </a:cxn>
                <a:cxn ang="0">
                  <a:pos x="758" y="206"/>
                </a:cxn>
                <a:cxn ang="0">
                  <a:pos x="762" y="197"/>
                </a:cxn>
                <a:cxn ang="0">
                  <a:pos x="765" y="187"/>
                </a:cxn>
                <a:cxn ang="0">
                  <a:pos x="765" y="177"/>
                </a:cxn>
                <a:cxn ang="0">
                  <a:pos x="765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4" y="13"/>
                </a:cxn>
                <a:cxn ang="0">
                  <a:pos x="735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8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28" y="8"/>
                </a:cxn>
                <a:cxn ang="0">
                  <a:pos x="20" y="13"/>
                </a:cxn>
                <a:cxn ang="0">
                  <a:pos x="13" y="22"/>
                </a:cxn>
                <a:cxn ang="0">
                  <a:pos x="7" y="30"/>
                </a:cxn>
                <a:cxn ang="0">
                  <a:pos x="3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177"/>
                </a:cxn>
                <a:cxn ang="0">
                  <a:pos x="1" y="187"/>
                </a:cxn>
                <a:cxn ang="0">
                  <a:pos x="3" y="197"/>
                </a:cxn>
                <a:cxn ang="0">
                  <a:pos x="7" y="206"/>
                </a:cxn>
                <a:cxn ang="0">
                  <a:pos x="13" y="215"/>
                </a:cxn>
                <a:cxn ang="0">
                  <a:pos x="20" y="222"/>
                </a:cxn>
                <a:cxn ang="0">
                  <a:pos x="28" y="228"/>
                </a:cxn>
                <a:cxn ang="0">
                  <a:pos x="39" y="233"/>
                </a:cxn>
                <a:cxn ang="0">
                  <a:pos x="48" y="235"/>
                </a:cxn>
                <a:cxn ang="0">
                  <a:pos x="58" y="236"/>
                </a:cxn>
              </a:cxnLst>
              <a:rect l="0" t="0" r="r" b="b"/>
              <a:pathLst>
                <a:path w="765" h="236">
                  <a:moveTo>
                    <a:pt x="58" y="236"/>
                  </a:moveTo>
                  <a:lnTo>
                    <a:pt x="707" y="236"/>
                  </a:lnTo>
                  <a:lnTo>
                    <a:pt x="717" y="235"/>
                  </a:lnTo>
                  <a:lnTo>
                    <a:pt x="727" y="233"/>
                  </a:lnTo>
                  <a:lnTo>
                    <a:pt x="735" y="228"/>
                  </a:lnTo>
                  <a:lnTo>
                    <a:pt x="744" y="222"/>
                  </a:lnTo>
                  <a:lnTo>
                    <a:pt x="752" y="215"/>
                  </a:lnTo>
                  <a:lnTo>
                    <a:pt x="758" y="206"/>
                  </a:lnTo>
                  <a:lnTo>
                    <a:pt x="762" y="197"/>
                  </a:lnTo>
                  <a:lnTo>
                    <a:pt x="765" y="187"/>
                  </a:lnTo>
                  <a:lnTo>
                    <a:pt x="765" y="177"/>
                  </a:lnTo>
                  <a:lnTo>
                    <a:pt x="765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4" y="13"/>
                  </a:lnTo>
                  <a:lnTo>
                    <a:pt x="735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8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28" y="8"/>
                  </a:lnTo>
                  <a:lnTo>
                    <a:pt x="20" y="13"/>
                  </a:lnTo>
                  <a:lnTo>
                    <a:pt x="13" y="22"/>
                  </a:lnTo>
                  <a:lnTo>
                    <a:pt x="7" y="30"/>
                  </a:lnTo>
                  <a:lnTo>
                    <a:pt x="3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177"/>
                  </a:lnTo>
                  <a:lnTo>
                    <a:pt x="1" y="187"/>
                  </a:lnTo>
                  <a:lnTo>
                    <a:pt x="3" y="197"/>
                  </a:lnTo>
                  <a:lnTo>
                    <a:pt x="7" y="206"/>
                  </a:lnTo>
                  <a:lnTo>
                    <a:pt x="13" y="215"/>
                  </a:lnTo>
                  <a:lnTo>
                    <a:pt x="20" y="222"/>
                  </a:lnTo>
                  <a:lnTo>
                    <a:pt x="28" y="228"/>
                  </a:lnTo>
                  <a:lnTo>
                    <a:pt x="39" y="233"/>
                  </a:lnTo>
                  <a:lnTo>
                    <a:pt x="48" y="235"/>
                  </a:lnTo>
                  <a:lnTo>
                    <a:pt x="58" y="236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2" name="Freeform 176"/>
            <p:cNvSpPr>
              <a:spLocks/>
            </p:cNvSpPr>
            <p:nvPr/>
          </p:nvSpPr>
          <p:spPr bwMode="auto">
            <a:xfrm>
              <a:off x="3590" y="1399"/>
              <a:ext cx="191" cy="59"/>
            </a:xfrm>
            <a:custGeom>
              <a:avLst/>
              <a:gdLst/>
              <a:ahLst/>
              <a:cxnLst>
                <a:cxn ang="0">
                  <a:pos x="58" y="236"/>
                </a:cxn>
                <a:cxn ang="0">
                  <a:pos x="707" y="236"/>
                </a:cxn>
                <a:cxn ang="0">
                  <a:pos x="717" y="235"/>
                </a:cxn>
                <a:cxn ang="0">
                  <a:pos x="727" y="233"/>
                </a:cxn>
                <a:cxn ang="0">
                  <a:pos x="735" y="228"/>
                </a:cxn>
                <a:cxn ang="0">
                  <a:pos x="744" y="222"/>
                </a:cxn>
                <a:cxn ang="0">
                  <a:pos x="752" y="215"/>
                </a:cxn>
                <a:cxn ang="0">
                  <a:pos x="758" y="206"/>
                </a:cxn>
                <a:cxn ang="0">
                  <a:pos x="762" y="197"/>
                </a:cxn>
                <a:cxn ang="0">
                  <a:pos x="765" y="187"/>
                </a:cxn>
                <a:cxn ang="0">
                  <a:pos x="765" y="177"/>
                </a:cxn>
                <a:cxn ang="0">
                  <a:pos x="765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4" y="13"/>
                </a:cxn>
                <a:cxn ang="0">
                  <a:pos x="735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8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28" y="8"/>
                </a:cxn>
                <a:cxn ang="0">
                  <a:pos x="20" y="13"/>
                </a:cxn>
                <a:cxn ang="0">
                  <a:pos x="13" y="22"/>
                </a:cxn>
                <a:cxn ang="0">
                  <a:pos x="7" y="30"/>
                </a:cxn>
                <a:cxn ang="0">
                  <a:pos x="3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177"/>
                </a:cxn>
                <a:cxn ang="0">
                  <a:pos x="1" y="187"/>
                </a:cxn>
                <a:cxn ang="0">
                  <a:pos x="3" y="197"/>
                </a:cxn>
                <a:cxn ang="0">
                  <a:pos x="7" y="206"/>
                </a:cxn>
                <a:cxn ang="0">
                  <a:pos x="13" y="215"/>
                </a:cxn>
                <a:cxn ang="0">
                  <a:pos x="20" y="222"/>
                </a:cxn>
                <a:cxn ang="0">
                  <a:pos x="28" y="228"/>
                </a:cxn>
                <a:cxn ang="0">
                  <a:pos x="39" y="233"/>
                </a:cxn>
                <a:cxn ang="0">
                  <a:pos x="48" y="235"/>
                </a:cxn>
                <a:cxn ang="0">
                  <a:pos x="58" y="236"/>
                </a:cxn>
              </a:cxnLst>
              <a:rect l="0" t="0" r="r" b="b"/>
              <a:pathLst>
                <a:path w="765" h="236">
                  <a:moveTo>
                    <a:pt x="58" y="236"/>
                  </a:moveTo>
                  <a:lnTo>
                    <a:pt x="707" y="236"/>
                  </a:lnTo>
                  <a:lnTo>
                    <a:pt x="717" y="235"/>
                  </a:lnTo>
                  <a:lnTo>
                    <a:pt x="727" y="233"/>
                  </a:lnTo>
                  <a:lnTo>
                    <a:pt x="735" y="228"/>
                  </a:lnTo>
                  <a:lnTo>
                    <a:pt x="744" y="222"/>
                  </a:lnTo>
                  <a:lnTo>
                    <a:pt x="752" y="215"/>
                  </a:lnTo>
                  <a:lnTo>
                    <a:pt x="758" y="206"/>
                  </a:lnTo>
                  <a:lnTo>
                    <a:pt x="762" y="197"/>
                  </a:lnTo>
                  <a:lnTo>
                    <a:pt x="765" y="187"/>
                  </a:lnTo>
                  <a:lnTo>
                    <a:pt x="765" y="177"/>
                  </a:lnTo>
                  <a:lnTo>
                    <a:pt x="765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4" y="13"/>
                  </a:lnTo>
                  <a:lnTo>
                    <a:pt x="735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8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28" y="8"/>
                  </a:lnTo>
                  <a:lnTo>
                    <a:pt x="20" y="13"/>
                  </a:lnTo>
                  <a:lnTo>
                    <a:pt x="13" y="22"/>
                  </a:lnTo>
                  <a:lnTo>
                    <a:pt x="7" y="30"/>
                  </a:lnTo>
                  <a:lnTo>
                    <a:pt x="3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177"/>
                  </a:lnTo>
                  <a:lnTo>
                    <a:pt x="1" y="187"/>
                  </a:lnTo>
                  <a:lnTo>
                    <a:pt x="3" y="197"/>
                  </a:lnTo>
                  <a:lnTo>
                    <a:pt x="7" y="206"/>
                  </a:lnTo>
                  <a:lnTo>
                    <a:pt x="13" y="215"/>
                  </a:lnTo>
                  <a:lnTo>
                    <a:pt x="20" y="222"/>
                  </a:lnTo>
                  <a:lnTo>
                    <a:pt x="28" y="228"/>
                  </a:lnTo>
                  <a:lnTo>
                    <a:pt x="39" y="233"/>
                  </a:lnTo>
                  <a:lnTo>
                    <a:pt x="48" y="235"/>
                  </a:lnTo>
                  <a:lnTo>
                    <a:pt x="58" y="236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3" name="Freeform 177"/>
            <p:cNvSpPr>
              <a:spLocks/>
            </p:cNvSpPr>
            <p:nvPr/>
          </p:nvSpPr>
          <p:spPr bwMode="auto">
            <a:xfrm>
              <a:off x="3613" y="1412"/>
              <a:ext cx="21" cy="26"/>
            </a:xfrm>
            <a:custGeom>
              <a:avLst/>
              <a:gdLst/>
              <a:ahLst/>
              <a:cxnLst>
                <a:cxn ang="0">
                  <a:pos x="23" y="21"/>
                </a:cxn>
                <a:cxn ang="0">
                  <a:pos x="62" y="21"/>
                </a:cxn>
                <a:cxn ang="0">
                  <a:pos x="62" y="102"/>
                </a:cxn>
                <a:cxn ang="0">
                  <a:pos x="85" y="102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3" y="102"/>
                </a:cxn>
                <a:cxn ang="0">
                  <a:pos x="23" y="21"/>
                </a:cxn>
              </a:cxnLst>
              <a:rect l="0" t="0" r="r" b="b"/>
              <a:pathLst>
                <a:path w="85" h="102">
                  <a:moveTo>
                    <a:pt x="23" y="21"/>
                  </a:moveTo>
                  <a:lnTo>
                    <a:pt x="62" y="21"/>
                  </a:lnTo>
                  <a:lnTo>
                    <a:pt x="62" y="102"/>
                  </a:lnTo>
                  <a:lnTo>
                    <a:pt x="85" y="10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3" y="102"/>
                  </a:lnTo>
                  <a:lnTo>
                    <a:pt x="23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4" name="Freeform 178"/>
            <p:cNvSpPr>
              <a:spLocks noEditPoints="1"/>
            </p:cNvSpPr>
            <p:nvPr/>
          </p:nvSpPr>
          <p:spPr bwMode="auto">
            <a:xfrm>
              <a:off x="3640" y="1412"/>
              <a:ext cx="2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8"/>
                </a:cxn>
                <a:cxn ang="0">
                  <a:pos x="47" y="68"/>
                </a:cxn>
                <a:cxn ang="0">
                  <a:pos x="52" y="68"/>
                </a:cxn>
                <a:cxn ang="0">
                  <a:pos x="58" y="67"/>
                </a:cxn>
                <a:cxn ang="0">
                  <a:pos x="65" y="66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8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6" y="34"/>
                </a:cxn>
                <a:cxn ang="0">
                  <a:pos x="85" y="25"/>
                </a:cxn>
                <a:cxn ang="0">
                  <a:pos x="83" y="18"/>
                </a:cxn>
                <a:cxn ang="0">
                  <a:pos x="79" y="12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2"/>
                </a:cxn>
                <a:cxn ang="0">
                  <a:pos x="55" y="1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21"/>
                </a:cxn>
                <a:cxn ang="0">
                  <a:pos x="43" y="21"/>
                </a:cxn>
                <a:cxn ang="0">
                  <a:pos x="48" y="21"/>
                </a:cxn>
                <a:cxn ang="0">
                  <a:pos x="54" y="22"/>
                </a:cxn>
                <a:cxn ang="0">
                  <a:pos x="56" y="24"/>
                </a:cxn>
                <a:cxn ang="0">
                  <a:pos x="58" y="26"/>
                </a:cxn>
                <a:cxn ang="0">
                  <a:pos x="60" y="29"/>
                </a:cxn>
                <a:cxn ang="0">
                  <a:pos x="60" y="34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4" y="46"/>
                </a:cxn>
                <a:cxn ang="0">
                  <a:pos x="51" y="47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21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8"/>
                  </a:lnTo>
                  <a:lnTo>
                    <a:pt x="47" y="68"/>
                  </a:lnTo>
                  <a:lnTo>
                    <a:pt x="52" y="68"/>
                  </a:lnTo>
                  <a:lnTo>
                    <a:pt x="58" y="67"/>
                  </a:lnTo>
                  <a:lnTo>
                    <a:pt x="65" y="66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8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6" y="34"/>
                  </a:lnTo>
                  <a:lnTo>
                    <a:pt x="85" y="25"/>
                  </a:lnTo>
                  <a:lnTo>
                    <a:pt x="83" y="18"/>
                  </a:lnTo>
                  <a:lnTo>
                    <a:pt x="79" y="12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2"/>
                  </a:lnTo>
                  <a:lnTo>
                    <a:pt x="55" y="1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21"/>
                  </a:moveTo>
                  <a:lnTo>
                    <a:pt x="43" y="21"/>
                  </a:lnTo>
                  <a:lnTo>
                    <a:pt x="48" y="21"/>
                  </a:lnTo>
                  <a:lnTo>
                    <a:pt x="54" y="22"/>
                  </a:lnTo>
                  <a:lnTo>
                    <a:pt x="56" y="24"/>
                  </a:lnTo>
                  <a:lnTo>
                    <a:pt x="58" y="26"/>
                  </a:lnTo>
                  <a:lnTo>
                    <a:pt x="60" y="29"/>
                  </a:lnTo>
                  <a:lnTo>
                    <a:pt x="60" y="34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51" y="47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5" name="Freeform 179"/>
            <p:cNvSpPr>
              <a:spLocks noEditPoints="1"/>
            </p:cNvSpPr>
            <p:nvPr/>
          </p:nvSpPr>
          <p:spPr bwMode="auto">
            <a:xfrm>
              <a:off x="3664" y="1412"/>
              <a:ext cx="26" cy="27"/>
            </a:xfrm>
            <a:custGeom>
              <a:avLst/>
              <a:gdLst/>
              <a:ahLst/>
              <a:cxnLst>
                <a:cxn ang="0">
                  <a:pos x="57" y="108"/>
                </a:cxn>
                <a:cxn ang="0">
                  <a:pos x="69" y="106"/>
                </a:cxn>
                <a:cxn ang="0">
                  <a:pos x="78" y="102"/>
                </a:cxn>
                <a:cxn ang="0">
                  <a:pos x="86" y="96"/>
                </a:cxn>
                <a:cxn ang="0">
                  <a:pos x="96" y="85"/>
                </a:cxn>
                <a:cxn ang="0">
                  <a:pos x="102" y="65"/>
                </a:cxn>
                <a:cxn ang="0">
                  <a:pos x="102" y="43"/>
                </a:cxn>
                <a:cxn ang="0">
                  <a:pos x="96" y="24"/>
                </a:cxn>
                <a:cxn ang="0">
                  <a:pos x="86" y="12"/>
                </a:cxn>
                <a:cxn ang="0">
                  <a:pos x="78" y="7"/>
                </a:cxn>
                <a:cxn ang="0">
                  <a:pos x="69" y="3"/>
                </a:cxn>
                <a:cxn ang="0">
                  <a:pos x="57" y="1"/>
                </a:cxn>
                <a:cxn ang="0">
                  <a:pos x="44" y="1"/>
                </a:cxn>
                <a:cxn ang="0">
                  <a:pos x="31" y="3"/>
                </a:cxn>
                <a:cxn ang="0">
                  <a:pos x="21" y="8"/>
                </a:cxn>
                <a:cxn ang="0">
                  <a:pos x="13" y="14"/>
                </a:cxn>
                <a:cxn ang="0">
                  <a:pos x="5" y="27"/>
                </a:cxn>
                <a:cxn ang="0">
                  <a:pos x="0" y="45"/>
                </a:cxn>
                <a:cxn ang="0">
                  <a:pos x="0" y="63"/>
                </a:cxn>
                <a:cxn ang="0">
                  <a:pos x="5" y="82"/>
                </a:cxn>
                <a:cxn ang="0">
                  <a:pos x="13" y="94"/>
                </a:cxn>
                <a:cxn ang="0">
                  <a:pos x="21" y="101"/>
                </a:cxn>
                <a:cxn ang="0">
                  <a:pos x="31" y="105"/>
                </a:cxn>
                <a:cxn ang="0">
                  <a:pos x="44" y="108"/>
                </a:cxn>
                <a:cxn ang="0">
                  <a:pos x="51" y="89"/>
                </a:cxn>
                <a:cxn ang="0">
                  <a:pos x="41" y="87"/>
                </a:cxn>
                <a:cxn ang="0">
                  <a:pos x="33" y="82"/>
                </a:cxn>
                <a:cxn ang="0">
                  <a:pos x="27" y="72"/>
                </a:cxn>
                <a:cxn ang="0">
                  <a:pos x="25" y="54"/>
                </a:cxn>
                <a:cxn ang="0">
                  <a:pos x="27" y="39"/>
                </a:cxn>
                <a:cxn ang="0">
                  <a:pos x="32" y="29"/>
                </a:cxn>
                <a:cxn ang="0">
                  <a:pos x="39" y="23"/>
                </a:cxn>
                <a:cxn ang="0">
                  <a:pos x="51" y="21"/>
                </a:cxn>
                <a:cxn ang="0">
                  <a:pos x="59" y="22"/>
                </a:cxn>
                <a:cxn ang="0">
                  <a:pos x="65" y="25"/>
                </a:cxn>
                <a:cxn ang="0">
                  <a:pos x="73" y="34"/>
                </a:cxn>
                <a:cxn ang="0">
                  <a:pos x="76" y="45"/>
                </a:cxn>
                <a:cxn ang="0">
                  <a:pos x="76" y="54"/>
                </a:cxn>
                <a:cxn ang="0">
                  <a:pos x="76" y="63"/>
                </a:cxn>
                <a:cxn ang="0">
                  <a:pos x="73" y="75"/>
                </a:cxn>
                <a:cxn ang="0">
                  <a:pos x="65" y="85"/>
                </a:cxn>
                <a:cxn ang="0">
                  <a:pos x="59" y="88"/>
                </a:cxn>
                <a:cxn ang="0">
                  <a:pos x="51" y="89"/>
                </a:cxn>
              </a:cxnLst>
              <a:rect l="0" t="0" r="r" b="b"/>
              <a:pathLst>
                <a:path w="103" h="108">
                  <a:moveTo>
                    <a:pt x="51" y="108"/>
                  </a:moveTo>
                  <a:lnTo>
                    <a:pt x="57" y="108"/>
                  </a:lnTo>
                  <a:lnTo>
                    <a:pt x="63" y="107"/>
                  </a:lnTo>
                  <a:lnTo>
                    <a:pt x="69" y="106"/>
                  </a:lnTo>
                  <a:lnTo>
                    <a:pt x="74" y="104"/>
                  </a:lnTo>
                  <a:lnTo>
                    <a:pt x="78" y="102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89" y="93"/>
                  </a:lnTo>
                  <a:lnTo>
                    <a:pt x="96" y="85"/>
                  </a:lnTo>
                  <a:lnTo>
                    <a:pt x="100" y="76"/>
                  </a:lnTo>
                  <a:lnTo>
                    <a:pt x="102" y="65"/>
                  </a:lnTo>
                  <a:lnTo>
                    <a:pt x="103" y="54"/>
                  </a:lnTo>
                  <a:lnTo>
                    <a:pt x="102" y="43"/>
                  </a:lnTo>
                  <a:lnTo>
                    <a:pt x="100" y="33"/>
                  </a:lnTo>
                  <a:lnTo>
                    <a:pt x="96" y="24"/>
                  </a:lnTo>
                  <a:lnTo>
                    <a:pt x="89" y="17"/>
                  </a:lnTo>
                  <a:lnTo>
                    <a:pt x="86" y="12"/>
                  </a:lnTo>
                  <a:lnTo>
                    <a:pt x="82" y="9"/>
                  </a:lnTo>
                  <a:lnTo>
                    <a:pt x="78" y="7"/>
                  </a:lnTo>
                  <a:lnTo>
                    <a:pt x="74" y="4"/>
                  </a:lnTo>
                  <a:lnTo>
                    <a:pt x="69" y="3"/>
                  </a:lnTo>
                  <a:lnTo>
                    <a:pt x="63" y="2"/>
                  </a:lnTo>
                  <a:lnTo>
                    <a:pt x="57" y="1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6" y="5"/>
                  </a:lnTo>
                  <a:lnTo>
                    <a:pt x="21" y="8"/>
                  </a:lnTo>
                  <a:lnTo>
                    <a:pt x="17" y="11"/>
                  </a:lnTo>
                  <a:lnTo>
                    <a:pt x="13" y="14"/>
                  </a:lnTo>
                  <a:lnTo>
                    <a:pt x="10" y="19"/>
                  </a:lnTo>
                  <a:lnTo>
                    <a:pt x="5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3"/>
                  </a:lnTo>
                  <a:lnTo>
                    <a:pt x="2" y="73"/>
                  </a:lnTo>
                  <a:lnTo>
                    <a:pt x="5" y="82"/>
                  </a:lnTo>
                  <a:lnTo>
                    <a:pt x="10" y="91"/>
                  </a:lnTo>
                  <a:lnTo>
                    <a:pt x="13" y="94"/>
                  </a:lnTo>
                  <a:lnTo>
                    <a:pt x="17" y="98"/>
                  </a:lnTo>
                  <a:lnTo>
                    <a:pt x="21" y="101"/>
                  </a:lnTo>
                  <a:lnTo>
                    <a:pt x="26" y="103"/>
                  </a:lnTo>
                  <a:lnTo>
                    <a:pt x="31" y="105"/>
                  </a:lnTo>
                  <a:lnTo>
                    <a:pt x="37" y="107"/>
                  </a:lnTo>
                  <a:lnTo>
                    <a:pt x="44" y="108"/>
                  </a:lnTo>
                  <a:lnTo>
                    <a:pt x="51" y="108"/>
                  </a:lnTo>
                  <a:close/>
                  <a:moveTo>
                    <a:pt x="51" y="89"/>
                  </a:moveTo>
                  <a:lnTo>
                    <a:pt x="46" y="88"/>
                  </a:lnTo>
                  <a:lnTo>
                    <a:pt x="41" y="87"/>
                  </a:lnTo>
                  <a:lnTo>
                    <a:pt x="36" y="85"/>
                  </a:lnTo>
                  <a:lnTo>
                    <a:pt x="33" y="82"/>
                  </a:lnTo>
                  <a:lnTo>
                    <a:pt x="30" y="77"/>
                  </a:lnTo>
                  <a:lnTo>
                    <a:pt x="27" y="72"/>
                  </a:lnTo>
                  <a:lnTo>
                    <a:pt x="26" y="63"/>
                  </a:lnTo>
                  <a:lnTo>
                    <a:pt x="25" y="54"/>
                  </a:lnTo>
                  <a:lnTo>
                    <a:pt x="25" y="46"/>
                  </a:lnTo>
                  <a:lnTo>
                    <a:pt x="27" y="39"/>
                  </a:lnTo>
                  <a:lnTo>
                    <a:pt x="29" y="34"/>
                  </a:lnTo>
                  <a:lnTo>
                    <a:pt x="32" y="29"/>
                  </a:lnTo>
                  <a:lnTo>
                    <a:pt x="35" y="25"/>
                  </a:lnTo>
                  <a:lnTo>
                    <a:pt x="39" y="23"/>
                  </a:lnTo>
                  <a:lnTo>
                    <a:pt x="45" y="21"/>
                  </a:lnTo>
                  <a:lnTo>
                    <a:pt x="51" y="21"/>
                  </a:lnTo>
                  <a:lnTo>
                    <a:pt x="55" y="21"/>
                  </a:lnTo>
                  <a:lnTo>
                    <a:pt x="59" y="22"/>
                  </a:lnTo>
                  <a:lnTo>
                    <a:pt x="62" y="23"/>
                  </a:lnTo>
                  <a:lnTo>
                    <a:pt x="65" y="25"/>
                  </a:lnTo>
                  <a:lnTo>
                    <a:pt x="70" y="29"/>
                  </a:lnTo>
                  <a:lnTo>
                    <a:pt x="73" y="34"/>
                  </a:lnTo>
                  <a:lnTo>
                    <a:pt x="75" y="40"/>
                  </a:lnTo>
                  <a:lnTo>
                    <a:pt x="76" y="45"/>
                  </a:lnTo>
                  <a:lnTo>
                    <a:pt x="76" y="50"/>
                  </a:lnTo>
                  <a:lnTo>
                    <a:pt x="76" y="54"/>
                  </a:lnTo>
                  <a:lnTo>
                    <a:pt x="76" y="58"/>
                  </a:lnTo>
                  <a:lnTo>
                    <a:pt x="76" y="63"/>
                  </a:lnTo>
                  <a:lnTo>
                    <a:pt x="75" y="70"/>
                  </a:lnTo>
                  <a:lnTo>
                    <a:pt x="73" y="75"/>
                  </a:lnTo>
                  <a:lnTo>
                    <a:pt x="70" y="80"/>
                  </a:lnTo>
                  <a:lnTo>
                    <a:pt x="65" y="85"/>
                  </a:lnTo>
                  <a:lnTo>
                    <a:pt x="62" y="86"/>
                  </a:lnTo>
                  <a:lnTo>
                    <a:pt x="59" y="88"/>
                  </a:lnTo>
                  <a:lnTo>
                    <a:pt x="55" y="88"/>
                  </a:lnTo>
                  <a:lnTo>
                    <a:pt x="51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6" name="Freeform 180"/>
            <p:cNvSpPr>
              <a:spLocks/>
            </p:cNvSpPr>
            <p:nvPr/>
          </p:nvSpPr>
          <p:spPr bwMode="auto">
            <a:xfrm>
              <a:off x="3692" y="1412"/>
              <a:ext cx="21" cy="26"/>
            </a:xfrm>
            <a:custGeom>
              <a:avLst/>
              <a:gdLst/>
              <a:ahLst/>
              <a:cxnLst>
                <a:cxn ang="0">
                  <a:pos x="30" y="21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21"/>
                </a:cxn>
                <a:cxn ang="0">
                  <a:pos x="86" y="21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30" y="21"/>
                </a:cxn>
              </a:cxnLst>
              <a:rect l="0" t="0" r="r" b="b"/>
              <a:pathLst>
                <a:path w="86" h="102">
                  <a:moveTo>
                    <a:pt x="30" y="21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21"/>
                  </a:lnTo>
                  <a:lnTo>
                    <a:pt x="86" y="21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7" name="Freeform 181"/>
            <p:cNvSpPr>
              <a:spLocks/>
            </p:cNvSpPr>
            <p:nvPr/>
          </p:nvSpPr>
          <p:spPr bwMode="auto">
            <a:xfrm>
              <a:off x="3716" y="1412"/>
              <a:ext cx="21" cy="26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21"/>
                </a:cxn>
                <a:cxn ang="0">
                  <a:pos x="80" y="21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3"/>
                </a:cxn>
                <a:cxn ang="0">
                  <a:pos x="23" y="83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21"/>
                  </a:lnTo>
                  <a:lnTo>
                    <a:pt x="80" y="21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3"/>
                  </a:lnTo>
                  <a:lnTo>
                    <a:pt x="23" y="83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8" name="Freeform 182"/>
            <p:cNvSpPr>
              <a:spLocks noEditPoints="1"/>
            </p:cNvSpPr>
            <p:nvPr/>
          </p:nvSpPr>
          <p:spPr bwMode="auto">
            <a:xfrm>
              <a:off x="3740" y="1406"/>
              <a:ext cx="23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4"/>
                </a:cxn>
                <a:cxn ang="0">
                  <a:pos x="0" y="24"/>
                </a:cxn>
                <a:cxn ang="0">
                  <a:pos x="0" y="126"/>
                </a:cxn>
                <a:cxn ang="0">
                  <a:pos x="24" y="126"/>
                </a:cxn>
                <a:cxn ang="0">
                  <a:pos x="65" y="60"/>
                </a:cxn>
                <a:cxn ang="0">
                  <a:pos x="65" y="126"/>
                </a:cxn>
                <a:cxn ang="0">
                  <a:pos x="88" y="126"/>
                </a:cxn>
                <a:cxn ang="0">
                  <a:pos x="88" y="24"/>
                </a:cxn>
                <a:cxn ang="0">
                  <a:pos x="65" y="24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7" y="6"/>
                </a:cxn>
                <a:cxn ang="0">
                  <a:pos x="19" y="10"/>
                </a:cxn>
                <a:cxn ang="0">
                  <a:pos x="23" y="14"/>
                </a:cxn>
                <a:cxn ang="0">
                  <a:pos x="27" y="16"/>
                </a:cxn>
                <a:cxn ang="0">
                  <a:pos x="36" y="19"/>
                </a:cxn>
                <a:cxn ang="0">
                  <a:pos x="45" y="19"/>
                </a:cxn>
                <a:cxn ang="0">
                  <a:pos x="51" y="19"/>
                </a:cxn>
                <a:cxn ang="0">
                  <a:pos x="60" y="17"/>
                </a:cxn>
                <a:cxn ang="0">
                  <a:pos x="65" y="14"/>
                </a:cxn>
                <a:cxn ang="0">
                  <a:pos x="69" y="11"/>
                </a:cxn>
                <a:cxn ang="0">
                  <a:pos x="72" y="6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3"/>
                </a:cxn>
                <a:cxn ang="0">
                  <a:pos x="54" y="6"/>
                </a:cxn>
                <a:cxn ang="0">
                  <a:pos x="50" y="9"/>
                </a:cxn>
                <a:cxn ang="0">
                  <a:pos x="45" y="9"/>
                </a:cxn>
                <a:cxn ang="0">
                  <a:pos x="38" y="9"/>
                </a:cxn>
                <a:cxn ang="0">
                  <a:pos x="34" y="6"/>
                </a:cxn>
                <a:cxn ang="0">
                  <a:pos x="32" y="3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6">
                  <a:moveTo>
                    <a:pt x="24" y="91"/>
                  </a:moveTo>
                  <a:lnTo>
                    <a:pt x="24" y="24"/>
                  </a:lnTo>
                  <a:lnTo>
                    <a:pt x="0" y="24"/>
                  </a:lnTo>
                  <a:lnTo>
                    <a:pt x="0" y="126"/>
                  </a:lnTo>
                  <a:lnTo>
                    <a:pt x="24" y="126"/>
                  </a:lnTo>
                  <a:lnTo>
                    <a:pt x="65" y="60"/>
                  </a:lnTo>
                  <a:lnTo>
                    <a:pt x="65" y="126"/>
                  </a:lnTo>
                  <a:lnTo>
                    <a:pt x="88" y="126"/>
                  </a:lnTo>
                  <a:lnTo>
                    <a:pt x="88" y="24"/>
                  </a:lnTo>
                  <a:lnTo>
                    <a:pt x="65" y="24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7" y="6"/>
                  </a:lnTo>
                  <a:lnTo>
                    <a:pt x="19" y="10"/>
                  </a:lnTo>
                  <a:lnTo>
                    <a:pt x="23" y="14"/>
                  </a:lnTo>
                  <a:lnTo>
                    <a:pt x="27" y="16"/>
                  </a:lnTo>
                  <a:lnTo>
                    <a:pt x="36" y="19"/>
                  </a:lnTo>
                  <a:lnTo>
                    <a:pt x="45" y="19"/>
                  </a:lnTo>
                  <a:lnTo>
                    <a:pt x="51" y="19"/>
                  </a:lnTo>
                  <a:lnTo>
                    <a:pt x="60" y="17"/>
                  </a:lnTo>
                  <a:lnTo>
                    <a:pt x="65" y="14"/>
                  </a:lnTo>
                  <a:lnTo>
                    <a:pt x="69" y="11"/>
                  </a:lnTo>
                  <a:lnTo>
                    <a:pt x="72" y="6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3"/>
                  </a:lnTo>
                  <a:lnTo>
                    <a:pt x="54" y="6"/>
                  </a:lnTo>
                  <a:lnTo>
                    <a:pt x="50" y="9"/>
                  </a:lnTo>
                  <a:lnTo>
                    <a:pt x="45" y="9"/>
                  </a:lnTo>
                  <a:lnTo>
                    <a:pt x="38" y="9"/>
                  </a:lnTo>
                  <a:lnTo>
                    <a:pt x="34" y="6"/>
                  </a:lnTo>
                  <a:lnTo>
                    <a:pt x="32" y="3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9" name="Line 183"/>
            <p:cNvSpPr>
              <a:spLocks noChangeShapeType="1"/>
            </p:cNvSpPr>
            <p:nvPr/>
          </p:nvSpPr>
          <p:spPr bwMode="auto">
            <a:xfrm>
              <a:off x="3546" y="1458"/>
              <a:ext cx="1" cy="83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0" name="Line 184"/>
            <p:cNvSpPr>
              <a:spLocks noChangeShapeType="1"/>
            </p:cNvSpPr>
            <p:nvPr/>
          </p:nvSpPr>
          <p:spPr bwMode="auto">
            <a:xfrm flipH="1">
              <a:off x="3590" y="1458"/>
              <a:ext cx="73" cy="83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1" name="Line 185"/>
            <p:cNvSpPr>
              <a:spLocks noChangeShapeType="1"/>
            </p:cNvSpPr>
            <p:nvPr/>
          </p:nvSpPr>
          <p:spPr bwMode="auto">
            <a:xfrm>
              <a:off x="3693" y="1458"/>
              <a:ext cx="38" cy="89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2" name="Freeform 186"/>
            <p:cNvSpPr>
              <a:spLocks/>
            </p:cNvSpPr>
            <p:nvPr/>
          </p:nvSpPr>
          <p:spPr bwMode="auto">
            <a:xfrm>
              <a:off x="3501" y="1539"/>
              <a:ext cx="134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6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0" y="1"/>
                </a:cxn>
                <a:cxn ang="0">
                  <a:pos x="292" y="9"/>
                </a:cxn>
                <a:cxn ang="0">
                  <a:pos x="266" y="23"/>
                </a:cxn>
                <a:cxn ang="0">
                  <a:pos x="241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8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5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9" y="364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4" y="280"/>
                  </a:lnTo>
                  <a:lnTo>
                    <a:pt x="513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2" y="74"/>
                  </a:lnTo>
                  <a:lnTo>
                    <a:pt x="446" y="60"/>
                  </a:lnTo>
                  <a:lnTo>
                    <a:pt x="439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5" y="0"/>
                  </a:lnTo>
                  <a:lnTo>
                    <a:pt x="320" y="1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3" name="Freeform 187"/>
            <p:cNvSpPr>
              <a:spLocks/>
            </p:cNvSpPr>
            <p:nvPr/>
          </p:nvSpPr>
          <p:spPr bwMode="auto">
            <a:xfrm>
              <a:off x="3501" y="1539"/>
              <a:ext cx="134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6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0" y="1"/>
                </a:cxn>
                <a:cxn ang="0">
                  <a:pos x="292" y="9"/>
                </a:cxn>
                <a:cxn ang="0">
                  <a:pos x="266" y="23"/>
                </a:cxn>
                <a:cxn ang="0">
                  <a:pos x="241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8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5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9" y="364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4" y="280"/>
                  </a:lnTo>
                  <a:lnTo>
                    <a:pt x="513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2" y="74"/>
                  </a:lnTo>
                  <a:lnTo>
                    <a:pt x="446" y="60"/>
                  </a:lnTo>
                  <a:lnTo>
                    <a:pt x="439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5" y="0"/>
                  </a:lnTo>
                  <a:lnTo>
                    <a:pt x="320" y="1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4" name="Rectangle 188"/>
            <p:cNvSpPr>
              <a:spLocks noChangeArrowheads="1"/>
            </p:cNvSpPr>
            <p:nvPr/>
          </p:nvSpPr>
          <p:spPr bwMode="auto">
            <a:xfrm>
              <a:off x="3537" y="1582"/>
              <a:ext cx="3" cy="1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5" name="Freeform 189"/>
            <p:cNvSpPr>
              <a:spLocks noEditPoints="1"/>
            </p:cNvSpPr>
            <p:nvPr/>
          </p:nvSpPr>
          <p:spPr bwMode="auto">
            <a:xfrm>
              <a:off x="3543" y="1582"/>
              <a:ext cx="1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3"/>
                </a:cxn>
                <a:cxn ang="0">
                  <a:pos x="12" y="53"/>
                </a:cxn>
                <a:cxn ang="0">
                  <a:pos x="12" y="34"/>
                </a:cxn>
                <a:cxn ang="0">
                  <a:pos x="24" y="34"/>
                </a:cxn>
                <a:cxn ang="0">
                  <a:pos x="30" y="33"/>
                </a:cxn>
                <a:cxn ang="0">
                  <a:pos x="37" y="31"/>
                </a:cxn>
                <a:cxn ang="0">
                  <a:pos x="39" y="29"/>
                </a:cxn>
                <a:cxn ang="0">
                  <a:pos x="42" y="26"/>
                </a:cxn>
                <a:cxn ang="0">
                  <a:pos x="43" y="22"/>
                </a:cxn>
                <a:cxn ang="0">
                  <a:pos x="44" y="17"/>
                </a:cxn>
                <a:cxn ang="0">
                  <a:pos x="44" y="12"/>
                </a:cxn>
                <a:cxn ang="0">
                  <a:pos x="42" y="9"/>
                </a:cxn>
                <a:cxn ang="0">
                  <a:pos x="41" y="6"/>
                </a:cxn>
                <a:cxn ang="0">
                  <a:pos x="38" y="4"/>
                </a:cxn>
                <a:cxn ang="0">
                  <a:pos x="35" y="2"/>
                </a:cxn>
                <a:cxn ang="0">
                  <a:pos x="32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0" y="0"/>
                </a:cxn>
                <a:cxn ang="0">
                  <a:pos x="12" y="10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29" y="12"/>
                </a:cxn>
                <a:cxn ang="0">
                  <a:pos x="30" y="13"/>
                </a:cxn>
                <a:cxn ang="0">
                  <a:pos x="31" y="15"/>
                </a:cxn>
                <a:cxn ang="0">
                  <a:pos x="31" y="17"/>
                </a:cxn>
                <a:cxn ang="0">
                  <a:pos x="30" y="20"/>
                </a:cxn>
                <a:cxn ang="0">
                  <a:pos x="29" y="22"/>
                </a:cxn>
                <a:cxn ang="0">
                  <a:pos x="26" y="24"/>
                </a:cxn>
                <a:cxn ang="0">
                  <a:pos x="22" y="24"/>
                </a:cxn>
                <a:cxn ang="0">
                  <a:pos x="12" y="24"/>
                </a:cxn>
                <a:cxn ang="0">
                  <a:pos x="12" y="10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12" y="53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0" y="33"/>
                  </a:lnTo>
                  <a:lnTo>
                    <a:pt x="37" y="31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2"/>
                  </a:lnTo>
                  <a:lnTo>
                    <a:pt x="44" y="17"/>
                  </a:lnTo>
                  <a:lnTo>
                    <a:pt x="44" y="12"/>
                  </a:lnTo>
                  <a:lnTo>
                    <a:pt x="42" y="9"/>
                  </a:lnTo>
                  <a:lnTo>
                    <a:pt x="41" y="6"/>
                  </a:lnTo>
                  <a:lnTo>
                    <a:pt x="38" y="4"/>
                  </a:lnTo>
                  <a:lnTo>
                    <a:pt x="35" y="2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0" y="0"/>
                  </a:lnTo>
                  <a:close/>
                  <a:moveTo>
                    <a:pt x="12" y="10"/>
                  </a:moveTo>
                  <a:lnTo>
                    <a:pt x="22" y="10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12" y="24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6" name="Rectangle 190"/>
            <p:cNvSpPr>
              <a:spLocks noChangeArrowheads="1"/>
            </p:cNvSpPr>
            <p:nvPr/>
          </p:nvSpPr>
          <p:spPr bwMode="auto">
            <a:xfrm>
              <a:off x="3556" y="1589"/>
              <a:ext cx="5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7" name="Freeform 191"/>
            <p:cNvSpPr>
              <a:spLocks/>
            </p:cNvSpPr>
            <p:nvPr/>
          </p:nvSpPr>
          <p:spPr bwMode="auto">
            <a:xfrm>
              <a:off x="3564" y="1586"/>
              <a:ext cx="9" cy="10"/>
            </a:xfrm>
            <a:custGeom>
              <a:avLst/>
              <a:gdLst/>
              <a:ahLst/>
              <a:cxnLst>
                <a:cxn ang="0">
                  <a:pos x="27" y="24"/>
                </a:cxn>
                <a:cxn ang="0">
                  <a:pos x="27" y="27"/>
                </a:cxn>
                <a:cxn ang="0">
                  <a:pos x="26" y="29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18" y="32"/>
                </a:cxn>
                <a:cxn ang="0">
                  <a:pos x="15" y="30"/>
                </a:cxn>
                <a:cxn ang="0">
                  <a:pos x="14" y="29"/>
                </a:cxn>
                <a:cxn ang="0">
                  <a:pos x="12" y="27"/>
                </a:cxn>
                <a:cxn ang="0">
                  <a:pos x="12" y="23"/>
                </a:cxn>
                <a:cxn ang="0">
                  <a:pos x="12" y="19"/>
                </a:cxn>
                <a:cxn ang="0">
                  <a:pos x="12" y="15"/>
                </a:cxn>
                <a:cxn ang="0">
                  <a:pos x="12" y="13"/>
                </a:cxn>
                <a:cxn ang="0">
                  <a:pos x="14" y="11"/>
                </a:cxn>
                <a:cxn ang="0">
                  <a:pos x="15" y="9"/>
                </a:cxn>
                <a:cxn ang="0">
                  <a:pos x="18" y="8"/>
                </a:cxn>
                <a:cxn ang="0">
                  <a:pos x="20" y="7"/>
                </a:cxn>
                <a:cxn ang="0">
                  <a:pos x="22" y="8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7" y="15"/>
                </a:cxn>
                <a:cxn ang="0">
                  <a:pos x="39" y="15"/>
                </a:cxn>
                <a:cxn ang="0">
                  <a:pos x="38" y="9"/>
                </a:cxn>
                <a:cxn ang="0">
                  <a:pos x="34" y="5"/>
                </a:cxn>
                <a:cxn ang="0">
                  <a:pos x="31" y="3"/>
                </a:cxn>
                <a:cxn ang="0">
                  <a:pos x="28" y="1"/>
                </a:cxn>
                <a:cxn ang="0">
                  <a:pos x="25" y="0"/>
                </a:cxn>
                <a:cxn ang="0">
                  <a:pos x="20" y="0"/>
                </a:cxn>
                <a:cxn ang="0">
                  <a:pos x="15" y="0"/>
                </a:cxn>
                <a:cxn ang="0">
                  <a:pos x="10" y="2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2" y="10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0" y="20"/>
                </a:cxn>
                <a:cxn ang="0">
                  <a:pos x="0" y="25"/>
                </a:cxn>
                <a:cxn ang="0">
                  <a:pos x="1" y="29"/>
                </a:cxn>
                <a:cxn ang="0">
                  <a:pos x="3" y="32"/>
                </a:cxn>
                <a:cxn ang="0">
                  <a:pos x="5" y="36"/>
                </a:cxn>
                <a:cxn ang="0">
                  <a:pos x="8" y="38"/>
                </a:cxn>
                <a:cxn ang="0">
                  <a:pos x="12" y="40"/>
                </a:cxn>
                <a:cxn ang="0">
                  <a:pos x="15" y="41"/>
                </a:cxn>
                <a:cxn ang="0">
                  <a:pos x="20" y="41"/>
                </a:cxn>
                <a:cxn ang="0">
                  <a:pos x="25" y="41"/>
                </a:cxn>
                <a:cxn ang="0">
                  <a:pos x="29" y="39"/>
                </a:cxn>
                <a:cxn ang="0">
                  <a:pos x="32" y="38"/>
                </a:cxn>
                <a:cxn ang="0">
                  <a:pos x="34" y="35"/>
                </a:cxn>
                <a:cxn ang="0">
                  <a:pos x="38" y="29"/>
                </a:cxn>
                <a:cxn ang="0">
                  <a:pos x="39" y="24"/>
                </a:cxn>
                <a:cxn ang="0">
                  <a:pos x="27" y="24"/>
                </a:cxn>
              </a:cxnLst>
              <a:rect l="0" t="0" r="r" b="b"/>
              <a:pathLst>
                <a:path w="39" h="41">
                  <a:moveTo>
                    <a:pt x="27" y="24"/>
                  </a:moveTo>
                  <a:lnTo>
                    <a:pt x="27" y="27"/>
                  </a:lnTo>
                  <a:lnTo>
                    <a:pt x="26" y="29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5" y="30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5" y="9"/>
                  </a:lnTo>
                  <a:lnTo>
                    <a:pt x="18" y="8"/>
                  </a:lnTo>
                  <a:lnTo>
                    <a:pt x="20" y="7"/>
                  </a:lnTo>
                  <a:lnTo>
                    <a:pt x="22" y="8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7" y="15"/>
                  </a:lnTo>
                  <a:lnTo>
                    <a:pt x="39" y="15"/>
                  </a:lnTo>
                  <a:lnTo>
                    <a:pt x="38" y="9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5" y="36"/>
                  </a:lnTo>
                  <a:lnTo>
                    <a:pt x="8" y="38"/>
                  </a:lnTo>
                  <a:lnTo>
                    <a:pt x="12" y="40"/>
                  </a:lnTo>
                  <a:lnTo>
                    <a:pt x="15" y="41"/>
                  </a:lnTo>
                  <a:lnTo>
                    <a:pt x="20" y="41"/>
                  </a:lnTo>
                  <a:lnTo>
                    <a:pt x="25" y="41"/>
                  </a:lnTo>
                  <a:lnTo>
                    <a:pt x="29" y="39"/>
                  </a:lnTo>
                  <a:lnTo>
                    <a:pt x="32" y="38"/>
                  </a:lnTo>
                  <a:lnTo>
                    <a:pt x="34" y="35"/>
                  </a:lnTo>
                  <a:lnTo>
                    <a:pt x="38" y="29"/>
                  </a:lnTo>
                  <a:lnTo>
                    <a:pt x="39" y="24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8" name="Freeform 192"/>
            <p:cNvSpPr>
              <a:spLocks noEditPoints="1"/>
            </p:cNvSpPr>
            <p:nvPr/>
          </p:nvSpPr>
          <p:spPr bwMode="auto">
            <a:xfrm>
              <a:off x="3575" y="1586"/>
              <a:ext cx="10" cy="10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27" y="30"/>
                </a:cxn>
                <a:cxn ang="0">
                  <a:pos x="25" y="31"/>
                </a:cxn>
                <a:cxn ang="0">
                  <a:pos x="23" y="32"/>
                </a:cxn>
                <a:cxn ang="0">
                  <a:pos x="20" y="32"/>
                </a:cxn>
                <a:cxn ang="0">
                  <a:pos x="18" y="32"/>
                </a:cxn>
                <a:cxn ang="0">
                  <a:pos x="16" y="31"/>
                </a:cxn>
                <a:cxn ang="0">
                  <a:pos x="14" y="30"/>
                </a:cxn>
                <a:cxn ang="0">
                  <a:pos x="13" y="29"/>
                </a:cxn>
                <a:cxn ang="0">
                  <a:pos x="12" y="26"/>
                </a:cxn>
                <a:cxn ang="0">
                  <a:pos x="11" y="23"/>
                </a:cxn>
                <a:cxn ang="0">
                  <a:pos x="40" y="23"/>
                </a:cxn>
                <a:cxn ang="0">
                  <a:pos x="40" y="21"/>
                </a:cxn>
                <a:cxn ang="0">
                  <a:pos x="39" y="15"/>
                </a:cxn>
                <a:cxn ang="0">
                  <a:pos x="37" y="9"/>
                </a:cxn>
                <a:cxn ang="0">
                  <a:pos x="34" y="5"/>
                </a:cxn>
                <a:cxn ang="0">
                  <a:pos x="31" y="3"/>
                </a:cxn>
                <a:cxn ang="0">
                  <a:pos x="26" y="1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2" y="1"/>
                </a:cxn>
                <a:cxn ang="0">
                  <a:pos x="9" y="3"/>
                </a:cxn>
                <a:cxn ang="0">
                  <a:pos x="5" y="5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2" y="31"/>
                </a:cxn>
                <a:cxn ang="0">
                  <a:pos x="5" y="36"/>
                </a:cxn>
                <a:cxn ang="0">
                  <a:pos x="8" y="38"/>
                </a:cxn>
                <a:cxn ang="0">
                  <a:pos x="14" y="41"/>
                </a:cxn>
                <a:cxn ang="0">
                  <a:pos x="20" y="41"/>
                </a:cxn>
                <a:cxn ang="0">
                  <a:pos x="25" y="41"/>
                </a:cxn>
                <a:cxn ang="0">
                  <a:pos x="31" y="39"/>
                </a:cxn>
                <a:cxn ang="0">
                  <a:pos x="33" y="37"/>
                </a:cxn>
                <a:cxn ang="0">
                  <a:pos x="36" y="35"/>
                </a:cxn>
                <a:cxn ang="0">
                  <a:pos x="38" y="31"/>
                </a:cxn>
                <a:cxn ang="0">
                  <a:pos x="39" y="28"/>
                </a:cxn>
                <a:cxn ang="0">
                  <a:pos x="28" y="28"/>
                </a:cxn>
                <a:cxn ang="0">
                  <a:pos x="11" y="16"/>
                </a:cxn>
                <a:cxn ang="0">
                  <a:pos x="12" y="13"/>
                </a:cxn>
                <a:cxn ang="0">
                  <a:pos x="13" y="11"/>
                </a:cxn>
                <a:cxn ang="0">
                  <a:pos x="14" y="10"/>
                </a:cxn>
                <a:cxn ang="0">
                  <a:pos x="16" y="8"/>
                </a:cxn>
                <a:cxn ang="0">
                  <a:pos x="18" y="8"/>
                </a:cxn>
                <a:cxn ang="0">
                  <a:pos x="20" y="7"/>
                </a:cxn>
                <a:cxn ang="0">
                  <a:pos x="23" y="8"/>
                </a:cxn>
                <a:cxn ang="0">
                  <a:pos x="25" y="9"/>
                </a:cxn>
                <a:cxn ang="0">
                  <a:pos x="27" y="12"/>
                </a:cxn>
                <a:cxn ang="0">
                  <a:pos x="28" y="16"/>
                </a:cxn>
                <a:cxn ang="0">
                  <a:pos x="11" y="16"/>
                </a:cxn>
              </a:cxnLst>
              <a:rect l="0" t="0" r="r" b="b"/>
              <a:pathLst>
                <a:path w="40" h="41">
                  <a:moveTo>
                    <a:pt x="28" y="28"/>
                  </a:moveTo>
                  <a:lnTo>
                    <a:pt x="27" y="30"/>
                  </a:lnTo>
                  <a:lnTo>
                    <a:pt x="25" y="31"/>
                  </a:lnTo>
                  <a:lnTo>
                    <a:pt x="23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6" y="31"/>
                  </a:lnTo>
                  <a:lnTo>
                    <a:pt x="14" y="30"/>
                  </a:lnTo>
                  <a:lnTo>
                    <a:pt x="13" y="29"/>
                  </a:lnTo>
                  <a:lnTo>
                    <a:pt x="12" y="26"/>
                  </a:lnTo>
                  <a:lnTo>
                    <a:pt x="11" y="23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39" y="15"/>
                  </a:lnTo>
                  <a:lnTo>
                    <a:pt x="37" y="9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5" y="36"/>
                  </a:lnTo>
                  <a:lnTo>
                    <a:pt x="8" y="38"/>
                  </a:lnTo>
                  <a:lnTo>
                    <a:pt x="14" y="41"/>
                  </a:lnTo>
                  <a:lnTo>
                    <a:pt x="20" y="41"/>
                  </a:lnTo>
                  <a:lnTo>
                    <a:pt x="25" y="41"/>
                  </a:lnTo>
                  <a:lnTo>
                    <a:pt x="31" y="39"/>
                  </a:lnTo>
                  <a:lnTo>
                    <a:pt x="33" y="37"/>
                  </a:lnTo>
                  <a:lnTo>
                    <a:pt x="36" y="35"/>
                  </a:lnTo>
                  <a:lnTo>
                    <a:pt x="38" y="31"/>
                  </a:lnTo>
                  <a:lnTo>
                    <a:pt x="39" y="28"/>
                  </a:lnTo>
                  <a:lnTo>
                    <a:pt x="28" y="28"/>
                  </a:lnTo>
                  <a:close/>
                  <a:moveTo>
                    <a:pt x="11" y="16"/>
                  </a:moveTo>
                  <a:lnTo>
                    <a:pt x="12" y="13"/>
                  </a:lnTo>
                  <a:lnTo>
                    <a:pt x="13" y="11"/>
                  </a:lnTo>
                  <a:lnTo>
                    <a:pt x="14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7"/>
                  </a:lnTo>
                  <a:lnTo>
                    <a:pt x="23" y="8"/>
                  </a:lnTo>
                  <a:lnTo>
                    <a:pt x="25" y="9"/>
                  </a:lnTo>
                  <a:lnTo>
                    <a:pt x="27" y="12"/>
                  </a:lnTo>
                  <a:lnTo>
                    <a:pt x="28" y="16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9" name="Freeform 193"/>
            <p:cNvSpPr>
              <a:spLocks/>
            </p:cNvSpPr>
            <p:nvPr/>
          </p:nvSpPr>
          <p:spPr bwMode="auto">
            <a:xfrm>
              <a:off x="3586" y="1586"/>
              <a:ext cx="9" cy="10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39"/>
                </a:cxn>
                <a:cxn ang="0">
                  <a:pos x="23" y="39"/>
                </a:cxn>
                <a:cxn ang="0">
                  <a:pos x="23" y="8"/>
                </a:cxn>
                <a:cxn ang="0">
                  <a:pos x="35" y="8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2" y="8"/>
                </a:cxn>
              </a:cxnLst>
              <a:rect l="0" t="0" r="r" b="b"/>
              <a:pathLst>
                <a:path w="35" h="39">
                  <a:moveTo>
                    <a:pt x="12" y="8"/>
                  </a:moveTo>
                  <a:lnTo>
                    <a:pt x="12" y="39"/>
                  </a:lnTo>
                  <a:lnTo>
                    <a:pt x="23" y="39"/>
                  </a:lnTo>
                  <a:lnTo>
                    <a:pt x="23" y="8"/>
                  </a:lnTo>
                  <a:lnTo>
                    <a:pt x="35" y="8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0" name="Freeform 194"/>
            <p:cNvSpPr>
              <a:spLocks noEditPoints="1"/>
            </p:cNvSpPr>
            <p:nvPr/>
          </p:nvSpPr>
          <p:spPr bwMode="auto">
            <a:xfrm>
              <a:off x="3597" y="1586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9"/>
                </a:cxn>
                <a:cxn ang="0">
                  <a:pos x="22" y="39"/>
                </a:cxn>
                <a:cxn ang="0">
                  <a:pos x="27" y="38"/>
                </a:cxn>
                <a:cxn ang="0">
                  <a:pos x="31" y="36"/>
                </a:cxn>
                <a:cxn ang="0">
                  <a:pos x="33" y="35"/>
                </a:cxn>
                <a:cxn ang="0">
                  <a:pos x="34" y="33"/>
                </a:cxn>
                <a:cxn ang="0">
                  <a:pos x="35" y="29"/>
                </a:cxn>
                <a:cxn ang="0">
                  <a:pos x="35" y="26"/>
                </a:cxn>
                <a:cxn ang="0">
                  <a:pos x="35" y="22"/>
                </a:cxn>
                <a:cxn ang="0">
                  <a:pos x="33" y="19"/>
                </a:cxn>
                <a:cxn ang="0">
                  <a:pos x="31" y="16"/>
                </a:cxn>
                <a:cxn ang="0">
                  <a:pos x="29" y="15"/>
                </a:cxn>
                <a:cxn ang="0">
                  <a:pos x="23" y="14"/>
                </a:cxn>
                <a:cxn ang="0">
                  <a:pos x="19" y="14"/>
                </a:cxn>
                <a:cxn ang="0">
                  <a:pos x="12" y="14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2" y="21"/>
                </a:cxn>
                <a:cxn ang="0">
                  <a:pos x="17" y="21"/>
                </a:cxn>
                <a:cxn ang="0">
                  <a:pos x="19" y="21"/>
                </a:cxn>
                <a:cxn ang="0">
                  <a:pos x="21" y="22"/>
                </a:cxn>
                <a:cxn ang="0">
                  <a:pos x="23" y="23"/>
                </a:cxn>
                <a:cxn ang="0">
                  <a:pos x="24" y="26"/>
                </a:cxn>
                <a:cxn ang="0">
                  <a:pos x="23" y="28"/>
                </a:cxn>
                <a:cxn ang="0">
                  <a:pos x="22" y="29"/>
                </a:cxn>
                <a:cxn ang="0">
                  <a:pos x="20" y="30"/>
                </a:cxn>
                <a:cxn ang="0">
                  <a:pos x="17" y="30"/>
                </a:cxn>
                <a:cxn ang="0">
                  <a:pos x="12" y="30"/>
                </a:cxn>
                <a:cxn ang="0">
                  <a:pos x="12" y="21"/>
                </a:cxn>
              </a:cxnLst>
              <a:rect l="0" t="0" r="r" b="b"/>
              <a:pathLst>
                <a:path w="35" h="39">
                  <a:moveTo>
                    <a:pt x="0" y="0"/>
                  </a:moveTo>
                  <a:lnTo>
                    <a:pt x="0" y="39"/>
                  </a:lnTo>
                  <a:lnTo>
                    <a:pt x="22" y="39"/>
                  </a:lnTo>
                  <a:lnTo>
                    <a:pt x="27" y="38"/>
                  </a:lnTo>
                  <a:lnTo>
                    <a:pt x="31" y="36"/>
                  </a:lnTo>
                  <a:lnTo>
                    <a:pt x="33" y="35"/>
                  </a:lnTo>
                  <a:lnTo>
                    <a:pt x="34" y="33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35" y="22"/>
                  </a:lnTo>
                  <a:lnTo>
                    <a:pt x="33" y="19"/>
                  </a:lnTo>
                  <a:lnTo>
                    <a:pt x="31" y="16"/>
                  </a:lnTo>
                  <a:lnTo>
                    <a:pt x="29" y="15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2" y="14"/>
                  </a:lnTo>
                  <a:lnTo>
                    <a:pt x="12" y="0"/>
                  </a:lnTo>
                  <a:lnTo>
                    <a:pt x="0" y="0"/>
                  </a:lnTo>
                  <a:close/>
                  <a:moveTo>
                    <a:pt x="12" y="21"/>
                  </a:moveTo>
                  <a:lnTo>
                    <a:pt x="17" y="21"/>
                  </a:lnTo>
                  <a:lnTo>
                    <a:pt x="19" y="21"/>
                  </a:lnTo>
                  <a:lnTo>
                    <a:pt x="21" y="22"/>
                  </a:lnTo>
                  <a:lnTo>
                    <a:pt x="23" y="23"/>
                  </a:lnTo>
                  <a:lnTo>
                    <a:pt x="24" y="26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0" y="30"/>
                  </a:lnTo>
                  <a:lnTo>
                    <a:pt x="17" y="30"/>
                  </a:lnTo>
                  <a:lnTo>
                    <a:pt x="12" y="3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1" name="Freeform 195"/>
            <p:cNvSpPr>
              <a:spLocks/>
            </p:cNvSpPr>
            <p:nvPr/>
          </p:nvSpPr>
          <p:spPr bwMode="auto">
            <a:xfrm>
              <a:off x="3663" y="1539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7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6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0" y="404"/>
                </a:cxn>
                <a:cxn ang="0">
                  <a:pos x="266" y="390"/>
                </a:cxn>
                <a:cxn ang="0">
                  <a:pos x="291" y="404"/>
                </a:cxn>
                <a:cxn ang="0">
                  <a:pos x="321" y="411"/>
                </a:cxn>
                <a:cxn ang="0">
                  <a:pos x="350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5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4" y="290"/>
                </a:cxn>
                <a:cxn ang="0">
                  <a:pos x="512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5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0" y="0"/>
                </a:cxn>
                <a:cxn ang="0">
                  <a:pos x="321" y="1"/>
                </a:cxn>
                <a:cxn ang="0">
                  <a:pos x="291" y="9"/>
                </a:cxn>
                <a:cxn ang="0">
                  <a:pos x="266" y="23"/>
                </a:cxn>
                <a:cxn ang="0">
                  <a:pos x="240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6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7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2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7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6" y="352"/>
                  </a:lnTo>
                  <a:lnTo>
                    <a:pt x="94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6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0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1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5" y="412"/>
                  </a:lnTo>
                  <a:lnTo>
                    <a:pt x="350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3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5" y="352"/>
                  </a:lnTo>
                  <a:lnTo>
                    <a:pt x="451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4" y="290"/>
                  </a:lnTo>
                  <a:lnTo>
                    <a:pt x="503" y="280"/>
                  </a:lnTo>
                  <a:lnTo>
                    <a:pt x="512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0" y="130"/>
                  </a:lnTo>
                  <a:lnTo>
                    <a:pt x="490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1" y="74"/>
                  </a:lnTo>
                  <a:lnTo>
                    <a:pt x="445" y="60"/>
                  </a:lnTo>
                  <a:lnTo>
                    <a:pt x="438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3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0" y="0"/>
                  </a:lnTo>
                  <a:lnTo>
                    <a:pt x="335" y="0"/>
                  </a:lnTo>
                  <a:lnTo>
                    <a:pt x="321" y="1"/>
                  </a:lnTo>
                  <a:lnTo>
                    <a:pt x="306" y="4"/>
                  </a:lnTo>
                  <a:lnTo>
                    <a:pt x="291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0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4" y="48"/>
                  </a:lnTo>
                  <a:lnTo>
                    <a:pt x="86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7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2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2" name="Freeform 196"/>
            <p:cNvSpPr>
              <a:spLocks/>
            </p:cNvSpPr>
            <p:nvPr/>
          </p:nvSpPr>
          <p:spPr bwMode="auto">
            <a:xfrm>
              <a:off x="3663" y="1539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7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6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0" y="404"/>
                </a:cxn>
                <a:cxn ang="0">
                  <a:pos x="266" y="390"/>
                </a:cxn>
                <a:cxn ang="0">
                  <a:pos x="291" y="404"/>
                </a:cxn>
                <a:cxn ang="0">
                  <a:pos x="321" y="411"/>
                </a:cxn>
                <a:cxn ang="0">
                  <a:pos x="350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5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4" y="290"/>
                </a:cxn>
                <a:cxn ang="0">
                  <a:pos x="512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5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0" y="0"/>
                </a:cxn>
                <a:cxn ang="0">
                  <a:pos x="321" y="1"/>
                </a:cxn>
                <a:cxn ang="0">
                  <a:pos x="291" y="9"/>
                </a:cxn>
                <a:cxn ang="0">
                  <a:pos x="266" y="23"/>
                </a:cxn>
                <a:cxn ang="0">
                  <a:pos x="240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6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7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2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7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6" y="352"/>
                  </a:lnTo>
                  <a:lnTo>
                    <a:pt x="94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6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0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1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5" y="412"/>
                  </a:lnTo>
                  <a:lnTo>
                    <a:pt x="350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3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5" y="352"/>
                  </a:lnTo>
                  <a:lnTo>
                    <a:pt x="451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4" y="290"/>
                  </a:lnTo>
                  <a:lnTo>
                    <a:pt x="503" y="280"/>
                  </a:lnTo>
                  <a:lnTo>
                    <a:pt x="512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0" y="130"/>
                  </a:lnTo>
                  <a:lnTo>
                    <a:pt x="490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1" y="74"/>
                  </a:lnTo>
                  <a:lnTo>
                    <a:pt x="445" y="60"/>
                  </a:lnTo>
                  <a:lnTo>
                    <a:pt x="438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3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0" y="0"/>
                  </a:lnTo>
                  <a:lnTo>
                    <a:pt x="335" y="0"/>
                  </a:lnTo>
                  <a:lnTo>
                    <a:pt x="321" y="1"/>
                  </a:lnTo>
                  <a:lnTo>
                    <a:pt x="306" y="4"/>
                  </a:lnTo>
                  <a:lnTo>
                    <a:pt x="291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0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4" y="48"/>
                  </a:lnTo>
                  <a:lnTo>
                    <a:pt x="86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7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2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3" name="Freeform 197"/>
            <p:cNvSpPr>
              <a:spLocks/>
            </p:cNvSpPr>
            <p:nvPr/>
          </p:nvSpPr>
          <p:spPr bwMode="auto">
            <a:xfrm>
              <a:off x="3702" y="1582"/>
              <a:ext cx="11" cy="14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53"/>
                </a:cxn>
                <a:cxn ang="0">
                  <a:pos x="28" y="53"/>
                </a:cxn>
                <a:cxn ang="0">
                  <a:pos x="28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4" h="53">
                  <a:moveTo>
                    <a:pt x="16" y="10"/>
                  </a:moveTo>
                  <a:lnTo>
                    <a:pt x="16" y="53"/>
                  </a:lnTo>
                  <a:lnTo>
                    <a:pt x="28" y="53"/>
                  </a:lnTo>
                  <a:lnTo>
                    <a:pt x="28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4" name="Freeform 198"/>
            <p:cNvSpPr>
              <a:spLocks noEditPoints="1"/>
            </p:cNvSpPr>
            <p:nvPr/>
          </p:nvSpPr>
          <p:spPr bwMode="auto">
            <a:xfrm>
              <a:off x="3712" y="1582"/>
              <a:ext cx="15" cy="17"/>
            </a:xfrm>
            <a:custGeom>
              <a:avLst/>
              <a:gdLst/>
              <a:ahLst/>
              <a:cxnLst>
                <a:cxn ang="0">
                  <a:pos x="24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2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7" y="43"/>
                </a:cxn>
                <a:cxn ang="0">
                  <a:pos x="59" y="40"/>
                </a:cxn>
                <a:cxn ang="0">
                  <a:pos x="59" y="36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59" y="27"/>
                </a:cxn>
                <a:cxn ang="0">
                  <a:pos x="58" y="24"/>
                </a:cxn>
                <a:cxn ang="0">
                  <a:pos x="56" y="20"/>
                </a:cxn>
                <a:cxn ang="0">
                  <a:pos x="52" y="18"/>
                </a:cxn>
                <a:cxn ang="0">
                  <a:pos x="48" y="15"/>
                </a:cxn>
                <a:cxn ang="0">
                  <a:pos x="42" y="14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4" y="0"/>
                </a:cxn>
                <a:cxn ang="0">
                  <a:pos x="24" y="13"/>
                </a:cxn>
                <a:cxn ang="0">
                  <a:pos x="17" y="14"/>
                </a:cxn>
                <a:cxn ang="0">
                  <a:pos x="10" y="16"/>
                </a:cxn>
                <a:cxn ang="0">
                  <a:pos x="6" y="19"/>
                </a:cxn>
                <a:cxn ang="0">
                  <a:pos x="2" y="22"/>
                </a:cxn>
                <a:cxn ang="0">
                  <a:pos x="1" y="27"/>
                </a:cxn>
                <a:cxn ang="0">
                  <a:pos x="0" y="33"/>
                </a:cxn>
                <a:cxn ang="0">
                  <a:pos x="0" y="35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49"/>
                </a:cxn>
                <a:cxn ang="0">
                  <a:pos x="11" y="51"/>
                </a:cxn>
                <a:cxn ang="0">
                  <a:pos x="17" y="53"/>
                </a:cxn>
                <a:cxn ang="0">
                  <a:pos x="24" y="54"/>
                </a:cxn>
                <a:cxn ang="0">
                  <a:pos x="24" y="66"/>
                </a:cxn>
                <a:cxn ang="0">
                  <a:pos x="25" y="45"/>
                </a:cxn>
                <a:cxn ang="0">
                  <a:pos x="21" y="45"/>
                </a:cxn>
                <a:cxn ang="0">
                  <a:pos x="17" y="43"/>
                </a:cxn>
                <a:cxn ang="0">
                  <a:pos x="15" y="41"/>
                </a:cxn>
                <a:cxn ang="0">
                  <a:pos x="14" y="39"/>
                </a:cxn>
                <a:cxn ang="0">
                  <a:pos x="13" y="36"/>
                </a:cxn>
                <a:cxn ang="0">
                  <a:pos x="13" y="32"/>
                </a:cxn>
                <a:cxn ang="0">
                  <a:pos x="13" y="27"/>
                </a:cxn>
                <a:cxn ang="0">
                  <a:pos x="16" y="24"/>
                </a:cxn>
                <a:cxn ang="0">
                  <a:pos x="19" y="22"/>
                </a:cxn>
                <a:cxn ang="0">
                  <a:pos x="23" y="21"/>
                </a:cxn>
                <a:cxn ang="0">
                  <a:pos x="25" y="21"/>
                </a:cxn>
                <a:cxn ang="0">
                  <a:pos x="25" y="45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2"/>
                </a:cxn>
                <a:cxn ang="0">
                  <a:pos x="47" y="36"/>
                </a:cxn>
                <a:cxn ang="0">
                  <a:pos x="46" y="38"/>
                </a:cxn>
                <a:cxn ang="0">
                  <a:pos x="45" y="41"/>
                </a:cxn>
                <a:cxn ang="0">
                  <a:pos x="43" y="42"/>
                </a:cxn>
                <a:cxn ang="0">
                  <a:pos x="39" y="45"/>
                </a:cxn>
                <a:cxn ang="0">
                  <a:pos x="35" y="45"/>
                </a:cxn>
                <a:cxn ang="0">
                  <a:pos x="35" y="21"/>
                </a:cxn>
              </a:cxnLst>
              <a:rect l="0" t="0" r="r" b="b"/>
              <a:pathLst>
                <a:path w="60" h="66">
                  <a:moveTo>
                    <a:pt x="24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2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7" y="43"/>
                  </a:lnTo>
                  <a:lnTo>
                    <a:pt x="59" y="40"/>
                  </a:lnTo>
                  <a:lnTo>
                    <a:pt x="59" y="36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59" y="27"/>
                  </a:lnTo>
                  <a:lnTo>
                    <a:pt x="58" y="24"/>
                  </a:lnTo>
                  <a:lnTo>
                    <a:pt x="56" y="20"/>
                  </a:lnTo>
                  <a:lnTo>
                    <a:pt x="52" y="18"/>
                  </a:lnTo>
                  <a:lnTo>
                    <a:pt x="48" y="15"/>
                  </a:lnTo>
                  <a:lnTo>
                    <a:pt x="42" y="14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3"/>
                  </a:lnTo>
                  <a:lnTo>
                    <a:pt x="17" y="14"/>
                  </a:lnTo>
                  <a:lnTo>
                    <a:pt x="10" y="16"/>
                  </a:lnTo>
                  <a:lnTo>
                    <a:pt x="6" y="19"/>
                  </a:lnTo>
                  <a:lnTo>
                    <a:pt x="2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49"/>
                  </a:lnTo>
                  <a:lnTo>
                    <a:pt x="11" y="51"/>
                  </a:lnTo>
                  <a:lnTo>
                    <a:pt x="17" y="53"/>
                  </a:lnTo>
                  <a:lnTo>
                    <a:pt x="24" y="54"/>
                  </a:lnTo>
                  <a:lnTo>
                    <a:pt x="24" y="66"/>
                  </a:lnTo>
                  <a:close/>
                  <a:moveTo>
                    <a:pt x="25" y="45"/>
                  </a:moveTo>
                  <a:lnTo>
                    <a:pt x="21" y="45"/>
                  </a:lnTo>
                  <a:lnTo>
                    <a:pt x="17" y="43"/>
                  </a:lnTo>
                  <a:lnTo>
                    <a:pt x="15" y="41"/>
                  </a:lnTo>
                  <a:lnTo>
                    <a:pt x="14" y="39"/>
                  </a:lnTo>
                  <a:lnTo>
                    <a:pt x="13" y="36"/>
                  </a:lnTo>
                  <a:lnTo>
                    <a:pt x="13" y="32"/>
                  </a:lnTo>
                  <a:lnTo>
                    <a:pt x="13" y="27"/>
                  </a:lnTo>
                  <a:lnTo>
                    <a:pt x="16" y="24"/>
                  </a:lnTo>
                  <a:lnTo>
                    <a:pt x="19" y="22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45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2"/>
                  </a:lnTo>
                  <a:lnTo>
                    <a:pt x="47" y="36"/>
                  </a:lnTo>
                  <a:lnTo>
                    <a:pt x="46" y="38"/>
                  </a:lnTo>
                  <a:lnTo>
                    <a:pt x="45" y="41"/>
                  </a:lnTo>
                  <a:lnTo>
                    <a:pt x="43" y="42"/>
                  </a:lnTo>
                  <a:lnTo>
                    <a:pt x="39" y="45"/>
                  </a:lnTo>
                  <a:lnTo>
                    <a:pt x="35" y="45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5" name="Freeform 199"/>
            <p:cNvSpPr>
              <a:spLocks noEditPoints="1"/>
            </p:cNvSpPr>
            <p:nvPr/>
          </p:nvSpPr>
          <p:spPr bwMode="auto">
            <a:xfrm>
              <a:off x="3728" y="1582"/>
              <a:ext cx="13" cy="14"/>
            </a:xfrm>
            <a:custGeom>
              <a:avLst/>
              <a:gdLst/>
              <a:ahLst/>
              <a:cxnLst>
                <a:cxn ang="0">
                  <a:pos x="26" y="55"/>
                </a:cxn>
                <a:cxn ang="0">
                  <a:pos x="32" y="55"/>
                </a:cxn>
                <a:cxn ang="0">
                  <a:pos x="37" y="53"/>
                </a:cxn>
                <a:cxn ang="0">
                  <a:pos x="43" y="51"/>
                </a:cxn>
                <a:cxn ang="0">
                  <a:pos x="46" y="46"/>
                </a:cxn>
                <a:cxn ang="0">
                  <a:pos x="49" y="42"/>
                </a:cxn>
                <a:cxn ang="0">
                  <a:pos x="51" y="38"/>
                </a:cxn>
                <a:cxn ang="0">
                  <a:pos x="52" y="33"/>
                </a:cxn>
                <a:cxn ang="0">
                  <a:pos x="53" y="27"/>
                </a:cxn>
                <a:cxn ang="0">
                  <a:pos x="52" y="21"/>
                </a:cxn>
                <a:cxn ang="0">
                  <a:pos x="51" y="16"/>
                </a:cxn>
                <a:cxn ang="0">
                  <a:pos x="49" y="11"/>
                </a:cxn>
                <a:cxn ang="0">
                  <a:pos x="46" y="7"/>
                </a:cxn>
                <a:cxn ang="0">
                  <a:pos x="43" y="4"/>
                </a:cxn>
                <a:cxn ang="0">
                  <a:pos x="37" y="2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13" y="2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7"/>
                </a:cxn>
                <a:cxn ang="0">
                  <a:pos x="0" y="32"/>
                </a:cxn>
                <a:cxn ang="0">
                  <a:pos x="1" y="36"/>
                </a:cxn>
                <a:cxn ang="0">
                  <a:pos x="3" y="41"/>
                </a:cxn>
                <a:cxn ang="0">
                  <a:pos x="5" y="45"/>
                </a:cxn>
                <a:cxn ang="0">
                  <a:pos x="9" y="50"/>
                </a:cxn>
                <a:cxn ang="0">
                  <a:pos x="13" y="52"/>
                </a:cxn>
                <a:cxn ang="0">
                  <a:pos x="19" y="54"/>
                </a:cxn>
                <a:cxn ang="0">
                  <a:pos x="26" y="55"/>
                </a:cxn>
                <a:cxn ang="0">
                  <a:pos x="26" y="44"/>
                </a:cxn>
                <a:cxn ang="0">
                  <a:pos x="23" y="44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5" y="38"/>
                </a:cxn>
                <a:cxn ang="0">
                  <a:pos x="14" y="35"/>
                </a:cxn>
                <a:cxn ang="0">
                  <a:pos x="13" y="31"/>
                </a:cxn>
                <a:cxn ang="0">
                  <a:pos x="13" y="27"/>
                </a:cxn>
                <a:cxn ang="0">
                  <a:pos x="13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6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7" y="17"/>
                </a:cxn>
                <a:cxn ang="0">
                  <a:pos x="38" y="22"/>
                </a:cxn>
                <a:cxn ang="0">
                  <a:pos x="39" y="27"/>
                </a:cxn>
                <a:cxn ang="0">
                  <a:pos x="38" y="31"/>
                </a:cxn>
                <a:cxn ang="0">
                  <a:pos x="37" y="37"/>
                </a:cxn>
                <a:cxn ang="0">
                  <a:pos x="35" y="40"/>
                </a:cxn>
                <a:cxn ang="0">
                  <a:pos x="33" y="42"/>
                </a:cxn>
                <a:cxn ang="0">
                  <a:pos x="30" y="44"/>
                </a:cxn>
                <a:cxn ang="0">
                  <a:pos x="26" y="44"/>
                </a:cxn>
              </a:cxnLst>
              <a:rect l="0" t="0" r="r" b="b"/>
              <a:pathLst>
                <a:path w="53" h="55">
                  <a:moveTo>
                    <a:pt x="26" y="55"/>
                  </a:moveTo>
                  <a:lnTo>
                    <a:pt x="32" y="55"/>
                  </a:lnTo>
                  <a:lnTo>
                    <a:pt x="37" y="53"/>
                  </a:lnTo>
                  <a:lnTo>
                    <a:pt x="43" y="51"/>
                  </a:lnTo>
                  <a:lnTo>
                    <a:pt x="46" y="46"/>
                  </a:lnTo>
                  <a:lnTo>
                    <a:pt x="49" y="42"/>
                  </a:lnTo>
                  <a:lnTo>
                    <a:pt x="51" y="38"/>
                  </a:lnTo>
                  <a:lnTo>
                    <a:pt x="52" y="33"/>
                  </a:lnTo>
                  <a:lnTo>
                    <a:pt x="53" y="27"/>
                  </a:lnTo>
                  <a:lnTo>
                    <a:pt x="52" y="21"/>
                  </a:lnTo>
                  <a:lnTo>
                    <a:pt x="51" y="16"/>
                  </a:lnTo>
                  <a:lnTo>
                    <a:pt x="49" y="11"/>
                  </a:lnTo>
                  <a:lnTo>
                    <a:pt x="46" y="7"/>
                  </a:lnTo>
                  <a:lnTo>
                    <a:pt x="43" y="4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5" y="45"/>
                  </a:lnTo>
                  <a:lnTo>
                    <a:pt x="9" y="50"/>
                  </a:lnTo>
                  <a:lnTo>
                    <a:pt x="13" y="52"/>
                  </a:lnTo>
                  <a:lnTo>
                    <a:pt x="19" y="54"/>
                  </a:lnTo>
                  <a:lnTo>
                    <a:pt x="26" y="55"/>
                  </a:lnTo>
                  <a:close/>
                  <a:moveTo>
                    <a:pt x="26" y="44"/>
                  </a:moveTo>
                  <a:lnTo>
                    <a:pt x="23" y="44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5" y="38"/>
                  </a:lnTo>
                  <a:lnTo>
                    <a:pt x="14" y="35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7" y="17"/>
                  </a:lnTo>
                  <a:lnTo>
                    <a:pt x="38" y="22"/>
                  </a:lnTo>
                  <a:lnTo>
                    <a:pt x="39" y="27"/>
                  </a:lnTo>
                  <a:lnTo>
                    <a:pt x="38" y="31"/>
                  </a:lnTo>
                  <a:lnTo>
                    <a:pt x="37" y="37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0" y="44"/>
                  </a:lnTo>
                  <a:lnTo>
                    <a:pt x="2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6" name="Freeform 200"/>
            <p:cNvSpPr>
              <a:spLocks/>
            </p:cNvSpPr>
            <p:nvPr/>
          </p:nvSpPr>
          <p:spPr bwMode="auto">
            <a:xfrm>
              <a:off x="3743" y="1582"/>
              <a:ext cx="12" cy="14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3" y="10"/>
                </a:cxn>
                <a:cxn ang="0">
                  <a:pos x="33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3" y="10"/>
                  </a:lnTo>
                  <a:lnTo>
                    <a:pt x="33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7" name="Rectangle 201"/>
            <p:cNvSpPr>
              <a:spLocks noChangeArrowheads="1"/>
            </p:cNvSpPr>
            <p:nvPr/>
          </p:nvSpPr>
          <p:spPr bwMode="auto">
            <a:xfrm>
              <a:off x="3443" y="1488"/>
              <a:ext cx="58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8" name="Rectangle 202"/>
            <p:cNvSpPr>
              <a:spLocks noChangeArrowheads="1"/>
            </p:cNvSpPr>
            <p:nvPr/>
          </p:nvSpPr>
          <p:spPr bwMode="auto">
            <a:xfrm>
              <a:off x="3443" y="1488"/>
              <a:ext cx="58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9" name="Freeform 203"/>
            <p:cNvSpPr>
              <a:spLocks noEditPoints="1"/>
            </p:cNvSpPr>
            <p:nvPr/>
          </p:nvSpPr>
          <p:spPr bwMode="auto">
            <a:xfrm>
              <a:off x="3454" y="1497"/>
              <a:ext cx="36" cy="34"/>
            </a:xfrm>
            <a:custGeom>
              <a:avLst/>
              <a:gdLst/>
              <a:ahLst/>
              <a:cxnLst>
                <a:cxn ang="0">
                  <a:pos x="11" y="88"/>
                </a:cxn>
                <a:cxn ang="0">
                  <a:pos x="133" y="93"/>
                </a:cxn>
                <a:cxn ang="0">
                  <a:pos x="143" y="115"/>
                </a:cxn>
                <a:cxn ang="0">
                  <a:pos x="144" y="136"/>
                </a:cxn>
                <a:cxn ang="0">
                  <a:pos x="0" y="120"/>
                </a:cxn>
                <a:cxn ang="0">
                  <a:pos x="4" y="106"/>
                </a:cxn>
                <a:cxn ang="0">
                  <a:pos x="129" y="5"/>
                </a:cxn>
                <a:cxn ang="0">
                  <a:pos x="129" y="84"/>
                </a:cxn>
                <a:cxn ang="0">
                  <a:pos x="13" y="97"/>
                </a:cxn>
                <a:cxn ang="0">
                  <a:pos x="4" y="122"/>
                </a:cxn>
                <a:cxn ang="0">
                  <a:pos x="140" y="127"/>
                </a:cxn>
                <a:cxn ang="0">
                  <a:pos x="130" y="97"/>
                </a:cxn>
                <a:cxn ang="0">
                  <a:pos x="25" y="70"/>
                </a:cxn>
                <a:cxn ang="0">
                  <a:pos x="34" y="74"/>
                </a:cxn>
                <a:cxn ang="0">
                  <a:pos x="117" y="73"/>
                </a:cxn>
                <a:cxn ang="0">
                  <a:pos x="120" y="22"/>
                </a:cxn>
                <a:cxn ang="0">
                  <a:pos x="114" y="14"/>
                </a:cxn>
                <a:cxn ang="0">
                  <a:pos x="29" y="14"/>
                </a:cxn>
                <a:cxn ang="0">
                  <a:pos x="25" y="23"/>
                </a:cxn>
                <a:cxn ang="0">
                  <a:pos x="32" y="107"/>
                </a:cxn>
                <a:cxn ang="0">
                  <a:pos x="54" y="103"/>
                </a:cxn>
                <a:cxn ang="0">
                  <a:pos x="66" y="103"/>
                </a:cxn>
                <a:cxn ang="0">
                  <a:pos x="89" y="107"/>
                </a:cxn>
                <a:cxn ang="0">
                  <a:pos x="99" y="107"/>
                </a:cxn>
                <a:cxn ang="0">
                  <a:pos x="123" y="103"/>
                </a:cxn>
                <a:cxn ang="0">
                  <a:pos x="111" y="112"/>
                </a:cxn>
                <a:cxn ang="0">
                  <a:pos x="111" y="116"/>
                </a:cxn>
                <a:cxn ang="0">
                  <a:pos x="99" y="116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3" y="116"/>
                </a:cxn>
                <a:cxn ang="0">
                  <a:pos x="32" y="116"/>
                </a:cxn>
                <a:cxn ang="0">
                  <a:pos x="32" y="112"/>
                </a:cxn>
                <a:cxn ang="0">
                  <a:pos x="21" y="103"/>
                </a:cxn>
                <a:cxn ang="0">
                  <a:pos x="54" y="107"/>
                </a:cxn>
                <a:cxn ang="0">
                  <a:pos x="66" y="111"/>
                </a:cxn>
                <a:cxn ang="0">
                  <a:pos x="66" y="107"/>
                </a:cxn>
                <a:cxn ang="0">
                  <a:pos x="100" y="111"/>
                </a:cxn>
                <a:cxn ang="0">
                  <a:pos x="89" y="111"/>
                </a:cxn>
                <a:cxn ang="0">
                  <a:pos x="21" y="15"/>
                </a:cxn>
                <a:cxn ang="0">
                  <a:pos x="34" y="9"/>
                </a:cxn>
                <a:cxn ang="0">
                  <a:pos x="122" y="11"/>
                </a:cxn>
                <a:cxn ang="0">
                  <a:pos x="124" y="65"/>
                </a:cxn>
                <a:cxn ang="0">
                  <a:pos x="117" y="78"/>
                </a:cxn>
                <a:cxn ang="0">
                  <a:pos x="27" y="78"/>
                </a:cxn>
                <a:cxn ang="0">
                  <a:pos x="21" y="65"/>
                </a:cxn>
              </a:cxnLst>
              <a:rect l="0" t="0" r="r" b="b"/>
              <a:pathLst>
                <a:path w="144" h="136">
                  <a:moveTo>
                    <a:pt x="133" y="0"/>
                  </a:moveTo>
                  <a:lnTo>
                    <a:pt x="133" y="88"/>
                  </a:lnTo>
                  <a:lnTo>
                    <a:pt x="11" y="88"/>
                  </a:lnTo>
                  <a:lnTo>
                    <a:pt x="11" y="0"/>
                  </a:lnTo>
                  <a:lnTo>
                    <a:pt x="133" y="0"/>
                  </a:lnTo>
                  <a:close/>
                  <a:moveTo>
                    <a:pt x="133" y="93"/>
                  </a:moveTo>
                  <a:lnTo>
                    <a:pt x="140" y="106"/>
                  </a:lnTo>
                  <a:lnTo>
                    <a:pt x="142" y="111"/>
                  </a:lnTo>
                  <a:lnTo>
                    <a:pt x="143" y="115"/>
                  </a:lnTo>
                  <a:lnTo>
                    <a:pt x="144" y="120"/>
                  </a:lnTo>
                  <a:lnTo>
                    <a:pt x="144" y="125"/>
                  </a:lnTo>
                  <a:lnTo>
                    <a:pt x="144" y="136"/>
                  </a:lnTo>
                  <a:lnTo>
                    <a:pt x="0" y="136"/>
                  </a:lnTo>
                  <a:lnTo>
                    <a:pt x="0" y="125"/>
                  </a:lnTo>
                  <a:lnTo>
                    <a:pt x="0" y="120"/>
                  </a:lnTo>
                  <a:lnTo>
                    <a:pt x="1" y="115"/>
                  </a:lnTo>
                  <a:lnTo>
                    <a:pt x="2" y="111"/>
                  </a:lnTo>
                  <a:lnTo>
                    <a:pt x="4" y="106"/>
                  </a:lnTo>
                  <a:lnTo>
                    <a:pt x="11" y="93"/>
                  </a:lnTo>
                  <a:lnTo>
                    <a:pt x="133" y="93"/>
                  </a:lnTo>
                  <a:close/>
                  <a:moveTo>
                    <a:pt x="129" y="5"/>
                  </a:moveTo>
                  <a:lnTo>
                    <a:pt x="15" y="5"/>
                  </a:lnTo>
                  <a:lnTo>
                    <a:pt x="15" y="84"/>
                  </a:lnTo>
                  <a:lnTo>
                    <a:pt x="129" y="84"/>
                  </a:lnTo>
                  <a:lnTo>
                    <a:pt x="129" y="5"/>
                  </a:lnTo>
                  <a:close/>
                  <a:moveTo>
                    <a:pt x="130" y="97"/>
                  </a:moveTo>
                  <a:lnTo>
                    <a:pt x="13" y="97"/>
                  </a:lnTo>
                  <a:lnTo>
                    <a:pt x="8" y="109"/>
                  </a:lnTo>
                  <a:lnTo>
                    <a:pt x="5" y="116"/>
                  </a:lnTo>
                  <a:lnTo>
                    <a:pt x="4" y="122"/>
                  </a:lnTo>
                  <a:lnTo>
                    <a:pt x="4" y="130"/>
                  </a:lnTo>
                  <a:lnTo>
                    <a:pt x="140" y="130"/>
                  </a:lnTo>
                  <a:lnTo>
                    <a:pt x="140" y="127"/>
                  </a:lnTo>
                  <a:lnTo>
                    <a:pt x="139" y="118"/>
                  </a:lnTo>
                  <a:lnTo>
                    <a:pt x="136" y="109"/>
                  </a:lnTo>
                  <a:lnTo>
                    <a:pt x="130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0"/>
                  </a:lnTo>
                  <a:lnTo>
                    <a:pt x="27" y="73"/>
                  </a:lnTo>
                  <a:lnTo>
                    <a:pt x="29" y="74"/>
                  </a:lnTo>
                  <a:lnTo>
                    <a:pt x="34" y="74"/>
                  </a:lnTo>
                  <a:lnTo>
                    <a:pt x="109" y="74"/>
                  </a:lnTo>
                  <a:lnTo>
                    <a:pt x="114" y="74"/>
                  </a:lnTo>
                  <a:lnTo>
                    <a:pt x="117" y="73"/>
                  </a:lnTo>
                  <a:lnTo>
                    <a:pt x="120" y="70"/>
                  </a:lnTo>
                  <a:lnTo>
                    <a:pt x="120" y="65"/>
                  </a:lnTo>
                  <a:lnTo>
                    <a:pt x="120" y="22"/>
                  </a:lnTo>
                  <a:lnTo>
                    <a:pt x="119" y="18"/>
                  </a:lnTo>
                  <a:lnTo>
                    <a:pt x="117" y="15"/>
                  </a:lnTo>
                  <a:lnTo>
                    <a:pt x="114" y="14"/>
                  </a:lnTo>
                  <a:lnTo>
                    <a:pt x="109" y="13"/>
                  </a:lnTo>
                  <a:lnTo>
                    <a:pt x="34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3"/>
                  </a:moveTo>
                  <a:lnTo>
                    <a:pt x="32" y="103"/>
                  </a:lnTo>
                  <a:lnTo>
                    <a:pt x="32" y="107"/>
                  </a:lnTo>
                  <a:lnTo>
                    <a:pt x="43" y="107"/>
                  </a:lnTo>
                  <a:lnTo>
                    <a:pt x="43" y="103"/>
                  </a:lnTo>
                  <a:lnTo>
                    <a:pt x="54" y="103"/>
                  </a:lnTo>
                  <a:lnTo>
                    <a:pt x="54" y="107"/>
                  </a:lnTo>
                  <a:lnTo>
                    <a:pt x="66" y="107"/>
                  </a:lnTo>
                  <a:lnTo>
                    <a:pt x="66" y="103"/>
                  </a:lnTo>
                  <a:lnTo>
                    <a:pt x="77" y="103"/>
                  </a:lnTo>
                  <a:lnTo>
                    <a:pt x="77" y="107"/>
                  </a:lnTo>
                  <a:lnTo>
                    <a:pt x="89" y="107"/>
                  </a:lnTo>
                  <a:lnTo>
                    <a:pt x="89" y="103"/>
                  </a:lnTo>
                  <a:lnTo>
                    <a:pt x="99" y="103"/>
                  </a:lnTo>
                  <a:lnTo>
                    <a:pt x="99" y="107"/>
                  </a:lnTo>
                  <a:lnTo>
                    <a:pt x="111" y="107"/>
                  </a:lnTo>
                  <a:lnTo>
                    <a:pt x="111" y="103"/>
                  </a:lnTo>
                  <a:lnTo>
                    <a:pt x="123" y="103"/>
                  </a:lnTo>
                  <a:lnTo>
                    <a:pt x="123" y="107"/>
                  </a:lnTo>
                  <a:lnTo>
                    <a:pt x="111" y="107"/>
                  </a:lnTo>
                  <a:lnTo>
                    <a:pt x="111" y="112"/>
                  </a:lnTo>
                  <a:lnTo>
                    <a:pt x="123" y="112"/>
                  </a:lnTo>
                  <a:lnTo>
                    <a:pt x="123" y="116"/>
                  </a:lnTo>
                  <a:lnTo>
                    <a:pt x="111" y="116"/>
                  </a:lnTo>
                  <a:lnTo>
                    <a:pt x="111" y="112"/>
                  </a:lnTo>
                  <a:lnTo>
                    <a:pt x="99" y="112"/>
                  </a:lnTo>
                  <a:lnTo>
                    <a:pt x="99" y="116"/>
                  </a:lnTo>
                  <a:lnTo>
                    <a:pt x="89" y="116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6"/>
                  </a:lnTo>
                  <a:lnTo>
                    <a:pt x="66" y="116"/>
                  </a:lnTo>
                  <a:lnTo>
                    <a:pt x="66" y="112"/>
                  </a:lnTo>
                  <a:lnTo>
                    <a:pt x="54" y="112"/>
                  </a:lnTo>
                  <a:lnTo>
                    <a:pt x="54" y="116"/>
                  </a:lnTo>
                  <a:lnTo>
                    <a:pt x="43" y="116"/>
                  </a:lnTo>
                  <a:lnTo>
                    <a:pt x="43" y="112"/>
                  </a:lnTo>
                  <a:lnTo>
                    <a:pt x="32" y="112"/>
                  </a:lnTo>
                  <a:lnTo>
                    <a:pt x="32" y="116"/>
                  </a:lnTo>
                  <a:lnTo>
                    <a:pt x="21" y="116"/>
                  </a:lnTo>
                  <a:lnTo>
                    <a:pt x="21" y="112"/>
                  </a:lnTo>
                  <a:lnTo>
                    <a:pt x="32" y="112"/>
                  </a:lnTo>
                  <a:lnTo>
                    <a:pt x="32" y="107"/>
                  </a:lnTo>
                  <a:lnTo>
                    <a:pt x="21" y="107"/>
                  </a:lnTo>
                  <a:lnTo>
                    <a:pt x="21" y="103"/>
                  </a:lnTo>
                  <a:close/>
                  <a:moveTo>
                    <a:pt x="43" y="111"/>
                  </a:moveTo>
                  <a:lnTo>
                    <a:pt x="54" y="111"/>
                  </a:lnTo>
                  <a:lnTo>
                    <a:pt x="54" y="107"/>
                  </a:lnTo>
                  <a:lnTo>
                    <a:pt x="43" y="107"/>
                  </a:lnTo>
                  <a:lnTo>
                    <a:pt x="43" y="111"/>
                  </a:lnTo>
                  <a:close/>
                  <a:moveTo>
                    <a:pt x="66" y="111"/>
                  </a:moveTo>
                  <a:lnTo>
                    <a:pt x="77" y="111"/>
                  </a:lnTo>
                  <a:lnTo>
                    <a:pt x="77" y="107"/>
                  </a:lnTo>
                  <a:lnTo>
                    <a:pt x="66" y="107"/>
                  </a:lnTo>
                  <a:lnTo>
                    <a:pt x="66" y="111"/>
                  </a:lnTo>
                  <a:close/>
                  <a:moveTo>
                    <a:pt x="89" y="111"/>
                  </a:moveTo>
                  <a:lnTo>
                    <a:pt x="100" y="111"/>
                  </a:lnTo>
                  <a:lnTo>
                    <a:pt x="100" y="107"/>
                  </a:lnTo>
                  <a:lnTo>
                    <a:pt x="89" y="107"/>
                  </a:lnTo>
                  <a:lnTo>
                    <a:pt x="89" y="111"/>
                  </a:lnTo>
                  <a:close/>
                  <a:moveTo>
                    <a:pt x="21" y="65"/>
                  </a:moveTo>
                  <a:lnTo>
                    <a:pt x="21" y="23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4" y="9"/>
                  </a:lnTo>
                  <a:lnTo>
                    <a:pt x="110" y="9"/>
                  </a:lnTo>
                  <a:lnTo>
                    <a:pt x="117" y="10"/>
                  </a:lnTo>
                  <a:lnTo>
                    <a:pt x="122" y="11"/>
                  </a:lnTo>
                  <a:lnTo>
                    <a:pt x="124" y="15"/>
                  </a:lnTo>
                  <a:lnTo>
                    <a:pt x="124" y="23"/>
                  </a:lnTo>
                  <a:lnTo>
                    <a:pt x="124" y="65"/>
                  </a:lnTo>
                  <a:lnTo>
                    <a:pt x="124" y="72"/>
                  </a:lnTo>
                  <a:lnTo>
                    <a:pt x="122" y="76"/>
                  </a:lnTo>
                  <a:lnTo>
                    <a:pt x="117" y="78"/>
                  </a:lnTo>
                  <a:lnTo>
                    <a:pt x="110" y="78"/>
                  </a:lnTo>
                  <a:lnTo>
                    <a:pt x="34" y="78"/>
                  </a:lnTo>
                  <a:lnTo>
                    <a:pt x="27" y="78"/>
                  </a:lnTo>
                  <a:lnTo>
                    <a:pt x="23" y="76"/>
                  </a:lnTo>
                  <a:lnTo>
                    <a:pt x="21" y="72"/>
                  </a:lnTo>
                  <a:lnTo>
                    <a:pt x="21" y="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0" name="Rectangle 204"/>
            <p:cNvSpPr>
              <a:spLocks noChangeArrowheads="1"/>
            </p:cNvSpPr>
            <p:nvPr/>
          </p:nvSpPr>
          <p:spPr bwMode="auto">
            <a:xfrm>
              <a:off x="3516" y="139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1" name="Rectangle 205"/>
            <p:cNvSpPr>
              <a:spLocks noChangeArrowheads="1"/>
            </p:cNvSpPr>
            <p:nvPr/>
          </p:nvSpPr>
          <p:spPr bwMode="auto">
            <a:xfrm>
              <a:off x="3516" y="139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2" name="Freeform 206"/>
            <p:cNvSpPr>
              <a:spLocks noEditPoints="1"/>
            </p:cNvSpPr>
            <p:nvPr/>
          </p:nvSpPr>
          <p:spPr bwMode="auto">
            <a:xfrm>
              <a:off x="3527" y="1408"/>
              <a:ext cx="37" cy="34"/>
            </a:xfrm>
            <a:custGeom>
              <a:avLst/>
              <a:gdLst/>
              <a:ahLst/>
              <a:cxnLst>
                <a:cxn ang="0">
                  <a:pos x="11" y="89"/>
                </a:cxn>
                <a:cxn ang="0">
                  <a:pos x="134" y="93"/>
                </a:cxn>
                <a:cxn ang="0">
                  <a:pos x="144" y="116"/>
                </a:cxn>
                <a:cxn ang="0">
                  <a:pos x="145" y="136"/>
                </a:cxn>
                <a:cxn ang="0">
                  <a:pos x="1" y="120"/>
                </a:cxn>
                <a:cxn ang="0">
                  <a:pos x="5" y="106"/>
                </a:cxn>
                <a:cxn ang="0">
                  <a:pos x="128" y="5"/>
                </a:cxn>
                <a:cxn ang="0">
                  <a:pos x="128" y="84"/>
                </a:cxn>
                <a:cxn ang="0">
                  <a:pos x="14" y="97"/>
                </a:cxn>
                <a:cxn ang="0">
                  <a:pos x="5" y="122"/>
                </a:cxn>
                <a:cxn ang="0">
                  <a:pos x="140" y="127"/>
                </a:cxn>
                <a:cxn ang="0">
                  <a:pos x="131" y="97"/>
                </a:cxn>
                <a:cxn ang="0">
                  <a:pos x="25" y="70"/>
                </a:cxn>
                <a:cxn ang="0">
                  <a:pos x="35" y="74"/>
                </a:cxn>
                <a:cxn ang="0">
                  <a:pos x="118" y="73"/>
                </a:cxn>
                <a:cxn ang="0">
                  <a:pos x="119" y="23"/>
                </a:cxn>
                <a:cxn ang="0">
                  <a:pos x="115" y="14"/>
                </a:cxn>
                <a:cxn ang="0">
                  <a:pos x="30" y="14"/>
                </a:cxn>
                <a:cxn ang="0">
                  <a:pos x="25" y="23"/>
                </a:cxn>
                <a:cxn ang="0">
                  <a:pos x="33" y="107"/>
                </a:cxn>
                <a:cxn ang="0">
                  <a:pos x="55" y="103"/>
                </a:cxn>
                <a:cxn ang="0">
                  <a:pos x="66" y="103"/>
                </a:cxn>
                <a:cxn ang="0">
                  <a:pos x="89" y="107"/>
                </a:cxn>
                <a:cxn ang="0">
                  <a:pos x="100" y="107"/>
                </a:cxn>
                <a:cxn ang="0">
                  <a:pos x="122" y="103"/>
                </a:cxn>
                <a:cxn ang="0">
                  <a:pos x="111" y="112"/>
                </a:cxn>
                <a:cxn ang="0">
                  <a:pos x="111" y="116"/>
                </a:cxn>
                <a:cxn ang="0">
                  <a:pos x="100" y="116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4" y="116"/>
                </a:cxn>
                <a:cxn ang="0">
                  <a:pos x="33" y="116"/>
                </a:cxn>
                <a:cxn ang="0">
                  <a:pos x="33" y="112"/>
                </a:cxn>
                <a:cxn ang="0">
                  <a:pos x="21" y="103"/>
                </a:cxn>
                <a:cxn ang="0">
                  <a:pos x="55" y="107"/>
                </a:cxn>
                <a:cxn ang="0">
                  <a:pos x="66" y="112"/>
                </a:cxn>
                <a:cxn ang="0">
                  <a:pos x="66" y="107"/>
                </a:cxn>
                <a:cxn ang="0">
                  <a:pos x="100" y="112"/>
                </a:cxn>
                <a:cxn ang="0">
                  <a:pos x="89" y="112"/>
                </a:cxn>
                <a:cxn ang="0">
                  <a:pos x="21" y="15"/>
                </a:cxn>
                <a:cxn ang="0">
                  <a:pos x="35" y="9"/>
                </a:cxn>
                <a:cxn ang="0">
                  <a:pos x="122" y="11"/>
                </a:cxn>
                <a:cxn ang="0">
                  <a:pos x="124" y="65"/>
                </a:cxn>
                <a:cxn ang="0">
                  <a:pos x="118" y="78"/>
                </a:cxn>
                <a:cxn ang="0">
                  <a:pos x="27" y="78"/>
                </a:cxn>
                <a:cxn ang="0">
                  <a:pos x="20" y="65"/>
                </a:cxn>
              </a:cxnLst>
              <a:rect l="0" t="0" r="r" b="b"/>
              <a:pathLst>
                <a:path w="145" h="136">
                  <a:moveTo>
                    <a:pt x="134" y="0"/>
                  </a:moveTo>
                  <a:lnTo>
                    <a:pt x="134" y="89"/>
                  </a:lnTo>
                  <a:lnTo>
                    <a:pt x="11" y="89"/>
                  </a:lnTo>
                  <a:lnTo>
                    <a:pt x="11" y="0"/>
                  </a:lnTo>
                  <a:lnTo>
                    <a:pt x="134" y="0"/>
                  </a:lnTo>
                  <a:close/>
                  <a:moveTo>
                    <a:pt x="134" y="93"/>
                  </a:moveTo>
                  <a:lnTo>
                    <a:pt x="140" y="106"/>
                  </a:lnTo>
                  <a:lnTo>
                    <a:pt x="142" y="111"/>
                  </a:lnTo>
                  <a:lnTo>
                    <a:pt x="144" y="116"/>
                  </a:lnTo>
                  <a:lnTo>
                    <a:pt x="144" y="120"/>
                  </a:lnTo>
                  <a:lnTo>
                    <a:pt x="145" y="125"/>
                  </a:lnTo>
                  <a:lnTo>
                    <a:pt x="145" y="136"/>
                  </a:lnTo>
                  <a:lnTo>
                    <a:pt x="0" y="136"/>
                  </a:lnTo>
                  <a:lnTo>
                    <a:pt x="0" y="125"/>
                  </a:lnTo>
                  <a:lnTo>
                    <a:pt x="1" y="120"/>
                  </a:lnTo>
                  <a:lnTo>
                    <a:pt x="2" y="116"/>
                  </a:lnTo>
                  <a:lnTo>
                    <a:pt x="3" y="111"/>
                  </a:lnTo>
                  <a:lnTo>
                    <a:pt x="5" y="106"/>
                  </a:lnTo>
                  <a:lnTo>
                    <a:pt x="11" y="93"/>
                  </a:lnTo>
                  <a:lnTo>
                    <a:pt x="134" y="93"/>
                  </a:lnTo>
                  <a:close/>
                  <a:moveTo>
                    <a:pt x="128" y="5"/>
                  </a:moveTo>
                  <a:lnTo>
                    <a:pt x="16" y="5"/>
                  </a:lnTo>
                  <a:lnTo>
                    <a:pt x="16" y="84"/>
                  </a:lnTo>
                  <a:lnTo>
                    <a:pt x="128" y="84"/>
                  </a:lnTo>
                  <a:lnTo>
                    <a:pt x="128" y="5"/>
                  </a:lnTo>
                  <a:close/>
                  <a:moveTo>
                    <a:pt x="131" y="97"/>
                  </a:moveTo>
                  <a:lnTo>
                    <a:pt x="14" y="97"/>
                  </a:lnTo>
                  <a:lnTo>
                    <a:pt x="8" y="110"/>
                  </a:lnTo>
                  <a:lnTo>
                    <a:pt x="6" y="116"/>
                  </a:lnTo>
                  <a:lnTo>
                    <a:pt x="5" y="122"/>
                  </a:lnTo>
                  <a:lnTo>
                    <a:pt x="5" y="132"/>
                  </a:lnTo>
                  <a:lnTo>
                    <a:pt x="140" y="132"/>
                  </a:lnTo>
                  <a:lnTo>
                    <a:pt x="140" y="127"/>
                  </a:lnTo>
                  <a:lnTo>
                    <a:pt x="139" y="118"/>
                  </a:lnTo>
                  <a:lnTo>
                    <a:pt x="136" y="109"/>
                  </a:lnTo>
                  <a:lnTo>
                    <a:pt x="131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0"/>
                  </a:lnTo>
                  <a:lnTo>
                    <a:pt x="26" y="73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110" y="74"/>
                  </a:lnTo>
                  <a:lnTo>
                    <a:pt x="115" y="74"/>
                  </a:lnTo>
                  <a:lnTo>
                    <a:pt x="118" y="73"/>
                  </a:lnTo>
                  <a:lnTo>
                    <a:pt x="119" y="70"/>
                  </a:lnTo>
                  <a:lnTo>
                    <a:pt x="119" y="65"/>
                  </a:lnTo>
                  <a:lnTo>
                    <a:pt x="119" y="23"/>
                  </a:lnTo>
                  <a:lnTo>
                    <a:pt x="119" y="18"/>
                  </a:lnTo>
                  <a:lnTo>
                    <a:pt x="118" y="15"/>
                  </a:lnTo>
                  <a:lnTo>
                    <a:pt x="115" y="14"/>
                  </a:lnTo>
                  <a:lnTo>
                    <a:pt x="110" y="14"/>
                  </a:lnTo>
                  <a:lnTo>
                    <a:pt x="35" y="14"/>
                  </a:lnTo>
                  <a:lnTo>
                    <a:pt x="30" y="14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3"/>
                  </a:moveTo>
                  <a:lnTo>
                    <a:pt x="33" y="103"/>
                  </a:lnTo>
                  <a:lnTo>
                    <a:pt x="33" y="107"/>
                  </a:lnTo>
                  <a:lnTo>
                    <a:pt x="44" y="107"/>
                  </a:lnTo>
                  <a:lnTo>
                    <a:pt x="44" y="103"/>
                  </a:lnTo>
                  <a:lnTo>
                    <a:pt x="55" y="103"/>
                  </a:lnTo>
                  <a:lnTo>
                    <a:pt x="55" y="107"/>
                  </a:lnTo>
                  <a:lnTo>
                    <a:pt x="66" y="107"/>
                  </a:lnTo>
                  <a:lnTo>
                    <a:pt x="66" y="103"/>
                  </a:lnTo>
                  <a:lnTo>
                    <a:pt x="77" y="103"/>
                  </a:lnTo>
                  <a:lnTo>
                    <a:pt x="77" y="107"/>
                  </a:lnTo>
                  <a:lnTo>
                    <a:pt x="89" y="107"/>
                  </a:lnTo>
                  <a:lnTo>
                    <a:pt x="89" y="103"/>
                  </a:lnTo>
                  <a:lnTo>
                    <a:pt x="100" y="103"/>
                  </a:lnTo>
                  <a:lnTo>
                    <a:pt x="100" y="107"/>
                  </a:lnTo>
                  <a:lnTo>
                    <a:pt x="111" y="107"/>
                  </a:lnTo>
                  <a:lnTo>
                    <a:pt x="111" y="103"/>
                  </a:lnTo>
                  <a:lnTo>
                    <a:pt x="122" y="103"/>
                  </a:lnTo>
                  <a:lnTo>
                    <a:pt x="122" y="107"/>
                  </a:lnTo>
                  <a:lnTo>
                    <a:pt x="111" y="107"/>
                  </a:lnTo>
                  <a:lnTo>
                    <a:pt x="111" y="112"/>
                  </a:lnTo>
                  <a:lnTo>
                    <a:pt x="122" y="112"/>
                  </a:lnTo>
                  <a:lnTo>
                    <a:pt x="122" y="116"/>
                  </a:lnTo>
                  <a:lnTo>
                    <a:pt x="111" y="116"/>
                  </a:lnTo>
                  <a:lnTo>
                    <a:pt x="111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89" y="116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6"/>
                  </a:lnTo>
                  <a:lnTo>
                    <a:pt x="66" y="116"/>
                  </a:lnTo>
                  <a:lnTo>
                    <a:pt x="66" y="112"/>
                  </a:lnTo>
                  <a:lnTo>
                    <a:pt x="55" y="112"/>
                  </a:lnTo>
                  <a:lnTo>
                    <a:pt x="55" y="116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33" y="112"/>
                  </a:lnTo>
                  <a:lnTo>
                    <a:pt x="33" y="116"/>
                  </a:lnTo>
                  <a:lnTo>
                    <a:pt x="21" y="116"/>
                  </a:lnTo>
                  <a:lnTo>
                    <a:pt x="21" y="112"/>
                  </a:lnTo>
                  <a:lnTo>
                    <a:pt x="33" y="112"/>
                  </a:lnTo>
                  <a:lnTo>
                    <a:pt x="33" y="107"/>
                  </a:lnTo>
                  <a:lnTo>
                    <a:pt x="21" y="107"/>
                  </a:lnTo>
                  <a:lnTo>
                    <a:pt x="21" y="103"/>
                  </a:lnTo>
                  <a:close/>
                  <a:moveTo>
                    <a:pt x="44" y="112"/>
                  </a:moveTo>
                  <a:lnTo>
                    <a:pt x="55" y="112"/>
                  </a:lnTo>
                  <a:lnTo>
                    <a:pt x="55" y="107"/>
                  </a:lnTo>
                  <a:lnTo>
                    <a:pt x="44" y="107"/>
                  </a:lnTo>
                  <a:lnTo>
                    <a:pt x="44" y="112"/>
                  </a:lnTo>
                  <a:close/>
                  <a:moveTo>
                    <a:pt x="66" y="112"/>
                  </a:moveTo>
                  <a:lnTo>
                    <a:pt x="77" y="112"/>
                  </a:lnTo>
                  <a:lnTo>
                    <a:pt x="77" y="107"/>
                  </a:lnTo>
                  <a:lnTo>
                    <a:pt x="66" y="107"/>
                  </a:lnTo>
                  <a:lnTo>
                    <a:pt x="66" y="112"/>
                  </a:lnTo>
                  <a:close/>
                  <a:moveTo>
                    <a:pt x="89" y="112"/>
                  </a:moveTo>
                  <a:lnTo>
                    <a:pt x="100" y="112"/>
                  </a:lnTo>
                  <a:lnTo>
                    <a:pt x="100" y="107"/>
                  </a:lnTo>
                  <a:lnTo>
                    <a:pt x="89" y="107"/>
                  </a:lnTo>
                  <a:lnTo>
                    <a:pt x="89" y="112"/>
                  </a:lnTo>
                  <a:close/>
                  <a:moveTo>
                    <a:pt x="20" y="65"/>
                  </a:moveTo>
                  <a:lnTo>
                    <a:pt x="20" y="23"/>
                  </a:lnTo>
                  <a:lnTo>
                    <a:pt x="21" y="15"/>
                  </a:lnTo>
                  <a:lnTo>
                    <a:pt x="22" y="11"/>
                  </a:lnTo>
                  <a:lnTo>
                    <a:pt x="26" y="10"/>
                  </a:lnTo>
                  <a:lnTo>
                    <a:pt x="35" y="9"/>
                  </a:lnTo>
                  <a:lnTo>
                    <a:pt x="110" y="9"/>
                  </a:lnTo>
                  <a:lnTo>
                    <a:pt x="118" y="10"/>
                  </a:lnTo>
                  <a:lnTo>
                    <a:pt x="122" y="11"/>
                  </a:lnTo>
                  <a:lnTo>
                    <a:pt x="123" y="15"/>
                  </a:lnTo>
                  <a:lnTo>
                    <a:pt x="124" y="23"/>
                  </a:lnTo>
                  <a:lnTo>
                    <a:pt x="124" y="65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0" y="80"/>
                  </a:lnTo>
                  <a:lnTo>
                    <a:pt x="35" y="80"/>
                  </a:lnTo>
                  <a:lnTo>
                    <a:pt x="27" y="78"/>
                  </a:lnTo>
                  <a:lnTo>
                    <a:pt x="23" y="76"/>
                  </a:lnTo>
                  <a:lnTo>
                    <a:pt x="21" y="73"/>
                  </a:lnTo>
                  <a:lnTo>
                    <a:pt x="20" y="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3" name="Freeform 207"/>
            <p:cNvSpPr>
              <a:spLocks/>
            </p:cNvSpPr>
            <p:nvPr/>
          </p:nvSpPr>
          <p:spPr bwMode="auto">
            <a:xfrm>
              <a:off x="3282" y="1371"/>
              <a:ext cx="471" cy="413"/>
            </a:xfrm>
            <a:custGeom>
              <a:avLst/>
              <a:gdLst/>
              <a:ahLst/>
              <a:cxnLst>
                <a:cxn ang="0">
                  <a:pos x="93" y="1650"/>
                </a:cxn>
                <a:cxn ang="0">
                  <a:pos x="1791" y="1650"/>
                </a:cxn>
                <a:cxn ang="0">
                  <a:pos x="1804" y="1649"/>
                </a:cxn>
                <a:cxn ang="0">
                  <a:pos x="1817" y="1646"/>
                </a:cxn>
                <a:cxn ang="0">
                  <a:pos x="1830" y="1641"/>
                </a:cxn>
                <a:cxn ang="0">
                  <a:pos x="1842" y="1635"/>
                </a:cxn>
                <a:cxn ang="0">
                  <a:pos x="1853" y="1627"/>
                </a:cxn>
                <a:cxn ang="0">
                  <a:pos x="1862" y="1618"/>
                </a:cxn>
                <a:cxn ang="0">
                  <a:pos x="1870" y="1607"/>
                </a:cxn>
                <a:cxn ang="0">
                  <a:pos x="1877" y="1595"/>
                </a:cxn>
                <a:cxn ang="0">
                  <a:pos x="1882" y="1583"/>
                </a:cxn>
                <a:cxn ang="0">
                  <a:pos x="1885" y="1569"/>
                </a:cxn>
                <a:cxn ang="0">
                  <a:pos x="1886" y="1556"/>
                </a:cxn>
                <a:cxn ang="0">
                  <a:pos x="1886" y="95"/>
                </a:cxn>
                <a:cxn ang="0">
                  <a:pos x="1885" y="81"/>
                </a:cxn>
                <a:cxn ang="0">
                  <a:pos x="1882" y="68"/>
                </a:cxn>
                <a:cxn ang="0">
                  <a:pos x="1877" y="55"/>
                </a:cxn>
                <a:cxn ang="0">
                  <a:pos x="1870" y="44"/>
                </a:cxn>
                <a:cxn ang="0">
                  <a:pos x="1862" y="33"/>
                </a:cxn>
                <a:cxn ang="0">
                  <a:pos x="1853" y="23"/>
                </a:cxn>
                <a:cxn ang="0">
                  <a:pos x="1842" y="15"/>
                </a:cxn>
                <a:cxn ang="0">
                  <a:pos x="1830" y="9"/>
                </a:cxn>
                <a:cxn ang="0">
                  <a:pos x="1817" y="4"/>
                </a:cxn>
                <a:cxn ang="0">
                  <a:pos x="1804" y="1"/>
                </a:cxn>
                <a:cxn ang="0">
                  <a:pos x="1791" y="0"/>
                </a:cxn>
                <a:cxn ang="0">
                  <a:pos x="93" y="0"/>
                </a:cxn>
                <a:cxn ang="0">
                  <a:pos x="80" y="1"/>
                </a:cxn>
                <a:cxn ang="0">
                  <a:pos x="67" y="4"/>
                </a:cxn>
                <a:cxn ang="0">
                  <a:pos x="55" y="9"/>
                </a:cxn>
                <a:cxn ang="0">
                  <a:pos x="42" y="15"/>
                </a:cxn>
                <a:cxn ang="0">
                  <a:pos x="32" y="23"/>
                </a:cxn>
                <a:cxn ang="0">
                  <a:pos x="22" y="33"/>
                </a:cxn>
                <a:cxn ang="0">
                  <a:pos x="15" y="44"/>
                </a:cxn>
                <a:cxn ang="0">
                  <a:pos x="8" y="55"/>
                </a:cxn>
                <a:cxn ang="0">
                  <a:pos x="4" y="68"/>
                </a:cxn>
                <a:cxn ang="0">
                  <a:pos x="1" y="81"/>
                </a:cxn>
                <a:cxn ang="0">
                  <a:pos x="0" y="95"/>
                </a:cxn>
                <a:cxn ang="0">
                  <a:pos x="0" y="1556"/>
                </a:cxn>
                <a:cxn ang="0">
                  <a:pos x="1" y="1569"/>
                </a:cxn>
                <a:cxn ang="0">
                  <a:pos x="4" y="1583"/>
                </a:cxn>
                <a:cxn ang="0">
                  <a:pos x="8" y="1595"/>
                </a:cxn>
                <a:cxn ang="0">
                  <a:pos x="15" y="1607"/>
                </a:cxn>
                <a:cxn ang="0">
                  <a:pos x="22" y="1618"/>
                </a:cxn>
                <a:cxn ang="0">
                  <a:pos x="32" y="1627"/>
                </a:cxn>
                <a:cxn ang="0">
                  <a:pos x="42" y="1635"/>
                </a:cxn>
                <a:cxn ang="0">
                  <a:pos x="55" y="1641"/>
                </a:cxn>
                <a:cxn ang="0">
                  <a:pos x="67" y="1646"/>
                </a:cxn>
                <a:cxn ang="0">
                  <a:pos x="80" y="1649"/>
                </a:cxn>
                <a:cxn ang="0">
                  <a:pos x="93" y="1650"/>
                </a:cxn>
              </a:cxnLst>
              <a:rect l="0" t="0" r="r" b="b"/>
              <a:pathLst>
                <a:path w="1886" h="1650">
                  <a:moveTo>
                    <a:pt x="93" y="1650"/>
                  </a:moveTo>
                  <a:lnTo>
                    <a:pt x="1791" y="1650"/>
                  </a:lnTo>
                  <a:lnTo>
                    <a:pt x="1804" y="1649"/>
                  </a:lnTo>
                  <a:lnTo>
                    <a:pt x="1817" y="1646"/>
                  </a:lnTo>
                  <a:lnTo>
                    <a:pt x="1830" y="1641"/>
                  </a:lnTo>
                  <a:lnTo>
                    <a:pt x="1842" y="1635"/>
                  </a:lnTo>
                  <a:lnTo>
                    <a:pt x="1853" y="1627"/>
                  </a:lnTo>
                  <a:lnTo>
                    <a:pt x="1862" y="1618"/>
                  </a:lnTo>
                  <a:lnTo>
                    <a:pt x="1870" y="1607"/>
                  </a:lnTo>
                  <a:lnTo>
                    <a:pt x="1877" y="1595"/>
                  </a:lnTo>
                  <a:lnTo>
                    <a:pt x="1882" y="1583"/>
                  </a:lnTo>
                  <a:lnTo>
                    <a:pt x="1885" y="1569"/>
                  </a:lnTo>
                  <a:lnTo>
                    <a:pt x="1886" y="1556"/>
                  </a:lnTo>
                  <a:lnTo>
                    <a:pt x="1886" y="95"/>
                  </a:lnTo>
                  <a:lnTo>
                    <a:pt x="1885" y="81"/>
                  </a:lnTo>
                  <a:lnTo>
                    <a:pt x="1882" y="68"/>
                  </a:lnTo>
                  <a:lnTo>
                    <a:pt x="1877" y="55"/>
                  </a:lnTo>
                  <a:lnTo>
                    <a:pt x="1870" y="44"/>
                  </a:lnTo>
                  <a:lnTo>
                    <a:pt x="1862" y="33"/>
                  </a:lnTo>
                  <a:lnTo>
                    <a:pt x="1853" y="23"/>
                  </a:lnTo>
                  <a:lnTo>
                    <a:pt x="1842" y="15"/>
                  </a:lnTo>
                  <a:lnTo>
                    <a:pt x="1830" y="9"/>
                  </a:lnTo>
                  <a:lnTo>
                    <a:pt x="1817" y="4"/>
                  </a:lnTo>
                  <a:lnTo>
                    <a:pt x="1804" y="1"/>
                  </a:lnTo>
                  <a:lnTo>
                    <a:pt x="1791" y="0"/>
                  </a:lnTo>
                  <a:lnTo>
                    <a:pt x="93" y="0"/>
                  </a:lnTo>
                  <a:lnTo>
                    <a:pt x="80" y="1"/>
                  </a:lnTo>
                  <a:lnTo>
                    <a:pt x="67" y="4"/>
                  </a:lnTo>
                  <a:lnTo>
                    <a:pt x="55" y="9"/>
                  </a:lnTo>
                  <a:lnTo>
                    <a:pt x="42" y="15"/>
                  </a:lnTo>
                  <a:lnTo>
                    <a:pt x="32" y="23"/>
                  </a:lnTo>
                  <a:lnTo>
                    <a:pt x="22" y="33"/>
                  </a:lnTo>
                  <a:lnTo>
                    <a:pt x="15" y="44"/>
                  </a:lnTo>
                  <a:lnTo>
                    <a:pt x="8" y="55"/>
                  </a:lnTo>
                  <a:lnTo>
                    <a:pt x="4" y="68"/>
                  </a:lnTo>
                  <a:lnTo>
                    <a:pt x="1" y="81"/>
                  </a:lnTo>
                  <a:lnTo>
                    <a:pt x="0" y="95"/>
                  </a:lnTo>
                  <a:lnTo>
                    <a:pt x="0" y="1556"/>
                  </a:lnTo>
                  <a:lnTo>
                    <a:pt x="1" y="1569"/>
                  </a:lnTo>
                  <a:lnTo>
                    <a:pt x="4" y="1583"/>
                  </a:lnTo>
                  <a:lnTo>
                    <a:pt x="8" y="1595"/>
                  </a:lnTo>
                  <a:lnTo>
                    <a:pt x="15" y="1607"/>
                  </a:lnTo>
                  <a:lnTo>
                    <a:pt x="22" y="1618"/>
                  </a:lnTo>
                  <a:lnTo>
                    <a:pt x="32" y="1627"/>
                  </a:lnTo>
                  <a:lnTo>
                    <a:pt x="42" y="1635"/>
                  </a:lnTo>
                  <a:lnTo>
                    <a:pt x="55" y="1641"/>
                  </a:lnTo>
                  <a:lnTo>
                    <a:pt x="67" y="1646"/>
                  </a:lnTo>
                  <a:lnTo>
                    <a:pt x="80" y="1649"/>
                  </a:lnTo>
                  <a:lnTo>
                    <a:pt x="93" y="16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4" name="Freeform 208"/>
            <p:cNvSpPr>
              <a:spLocks/>
            </p:cNvSpPr>
            <p:nvPr/>
          </p:nvSpPr>
          <p:spPr bwMode="auto">
            <a:xfrm>
              <a:off x="3305" y="1782"/>
              <a:ext cx="425" cy="4"/>
            </a:xfrm>
            <a:custGeom>
              <a:avLst/>
              <a:gdLst/>
              <a:ahLst/>
              <a:cxnLst>
                <a:cxn ang="0">
                  <a:pos x="1699" y="15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15"/>
                </a:cxn>
                <a:cxn ang="0">
                  <a:pos x="1698" y="15"/>
                </a:cxn>
                <a:cxn ang="0">
                  <a:pos x="1699" y="15"/>
                </a:cxn>
                <a:cxn ang="0">
                  <a:pos x="1698" y="15"/>
                </a:cxn>
                <a:cxn ang="0">
                  <a:pos x="1698" y="15"/>
                </a:cxn>
                <a:cxn ang="0">
                  <a:pos x="1699" y="15"/>
                </a:cxn>
              </a:cxnLst>
              <a:rect l="0" t="0" r="r" b="b"/>
              <a:pathLst>
                <a:path w="1699" h="15">
                  <a:moveTo>
                    <a:pt x="1699" y="15"/>
                  </a:moveTo>
                  <a:lnTo>
                    <a:pt x="16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98" y="15"/>
                  </a:lnTo>
                  <a:lnTo>
                    <a:pt x="1699" y="15"/>
                  </a:lnTo>
                  <a:lnTo>
                    <a:pt x="1698" y="15"/>
                  </a:lnTo>
                  <a:lnTo>
                    <a:pt x="1698" y="15"/>
                  </a:lnTo>
                  <a:lnTo>
                    <a:pt x="169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5" name="Freeform 209"/>
            <p:cNvSpPr>
              <a:spLocks/>
            </p:cNvSpPr>
            <p:nvPr/>
          </p:nvSpPr>
          <p:spPr bwMode="auto">
            <a:xfrm>
              <a:off x="3730" y="1782"/>
              <a:ext cx="4" cy="4"/>
            </a:xfrm>
            <a:custGeom>
              <a:avLst/>
              <a:gdLst/>
              <a:ahLst/>
              <a:cxnLst>
                <a:cxn ang="0">
                  <a:pos x="15" y="15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6"/>
                </a:cxn>
                <a:cxn ang="0">
                  <a:pos x="14" y="15"/>
                </a:cxn>
                <a:cxn ang="0">
                  <a:pos x="15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5" y="15"/>
                </a:cxn>
              </a:cxnLst>
              <a:rect l="0" t="0" r="r" b="b"/>
              <a:pathLst>
                <a:path w="15" h="16">
                  <a:moveTo>
                    <a:pt x="15" y="15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6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6" name="Freeform 210"/>
            <p:cNvSpPr>
              <a:spLocks/>
            </p:cNvSpPr>
            <p:nvPr/>
          </p:nvSpPr>
          <p:spPr bwMode="auto">
            <a:xfrm>
              <a:off x="3733" y="1781"/>
              <a:ext cx="4" cy="4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8"/>
                </a:cxn>
                <a:cxn ang="0">
                  <a:pos x="15" y="14"/>
                </a:cxn>
                <a:cxn ang="0">
                  <a:pos x="17" y="14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7" y="14"/>
                </a:cxn>
              </a:cxnLst>
              <a:rect l="0" t="0" r="r" b="b"/>
              <a:pathLst>
                <a:path w="17" h="18">
                  <a:moveTo>
                    <a:pt x="17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7" name="Freeform 211"/>
            <p:cNvSpPr>
              <a:spLocks/>
            </p:cNvSpPr>
            <p:nvPr/>
          </p:nvSpPr>
          <p:spPr bwMode="auto">
            <a:xfrm>
              <a:off x="3736" y="1780"/>
              <a:ext cx="4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4" y="0"/>
                </a:cxn>
                <a:cxn ang="0">
                  <a:pos x="0" y="5"/>
                </a:cxn>
                <a:cxn ang="0">
                  <a:pos x="6" y="18"/>
                </a:cxn>
                <a:cxn ang="0">
                  <a:pos x="19" y="13"/>
                </a:cxn>
                <a:cxn ang="0">
                  <a:pos x="20" y="13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0" y="13"/>
                </a:cxn>
              </a:cxnLst>
              <a:rect l="0" t="0" r="r" b="b"/>
              <a:pathLst>
                <a:path w="20" h="18">
                  <a:moveTo>
                    <a:pt x="20" y="13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6" y="18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8" name="Freeform 212"/>
            <p:cNvSpPr>
              <a:spLocks/>
            </p:cNvSpPr>
            <p:nvPr/>
          </p:nvSpPr>
          <p:spPr bwMode="auto">
            <a:xfrm>
              <a:off x="3739" y="1778"/>
              <a:ext cx="4" cy="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7" y="19"/>
                </a:cxn>
                <a:cxn ang="0">
                  <a:pos x="18" y="12"/>
                </a:cxn>
                <a:cxn ang="0">
                  <a:pos x="19" y="12"/>
                </a:cxn>
                <a:cxn ang="0">
                  <a:pos x="18" y="12"/>
                </a:cxn>
                <a:cxn ang="0">
                  <a:pos x="19" y="12"/>
                </a:cxn>
                <a:cxn ang="0">
                  <a:pos x="19" y="12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7" y="19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9" name="Freeform 213"/>
            <p:cNvSpPr>
              <a:spLocks/>
            </p:cNvSpPr>
            <p:nvPr/>
          </p:nvSpPr>
          <p:spPr bwMode="auto">
            <a:xfrm>
              <a:off x="3741" y="1776"/>
              <a:ext cx="6" cy="6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8" y="20"/>
                </a:cxn>
                <a:cxn ang="0">
                  <a:pos x="19" y="12"/>
                </a:cxn>
                <a:cxn ang="0">
                  <a:pos x="20" y="11"/>
                </a:cxn>
                <a:cxn ang="0">
                  <a:pos x="19" y="12"/>
                </a:cxn>
                <a:cxn ang="0">
                  <a:pos x="20" y="12"/>
                </a:cxn>
                <a:cxn ang="0">
                  <a:pos x="20" y="11"/>
                </a:cxn>
              </a:cxnLst>
              <a:rect l="0" t="0" r="r" b="b"/>
              <a:pathLst>
                <a:path w="20" h="20">
                  <a:moveTo>
                    <a:pt x="20" y="11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8" y="20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0" name="Freeform 214"/>
            <p:cNvSpPr>
              <a:spLocks/>
            </p:cNvSpPr>
            <p:nvPr/>
          </p:nvSpPr>
          <p:spPr bwMode="auto">
            <a:xfrm>
              <a:off x="3744" y="1774"/>
              <a:ext cx="5" cy="5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0" y="19"/>
                </a:cxn>
                <a:cxn ang="0">
                  <a:pos x="19" y="10"/>
                </a:cxn>
                <a:cxn ang="0">
                  <a:pos x="20" y="9"/>
                </a:cxn>
                <a:cxn ang="0">
                  <a:pos x="19" y="10"/>
                </a:cxn>
                <a:cxn ang="0">
                  <a:pos x="20" y="10"/>
                </a:cxn>
                <a:cxn ang="0">
                  <a:pos x="20" y="9"/>
                </a:cxn>
              </a:cxnLst>
              <a:rect l="0" t="0" r="r" b="b"/>
              <a:pathLst>
                <a:path w="20" h="19">
                  <a:moveTo>
                    <a:pt x="20" y="9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1" name="Freeform 215"/>
            <p:cNvSpPr>
              <a:spLocks/>
            </p:cNvSpPr>
            <p:nvPr/>
          </p:nvSpPr>
          <p:spPr bwMode="auto">
            <a:xfrm>
              <a:off x="3746" y="1772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2" y="20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</a:cxnLst>
              <a:rect l="0" t="0" r="r" b="b"/>
              <a:pathLst>
                <a:path w="21" h="20">
                  <a:moveTo>
                    <a:pt x="21" y="9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2" name="Freeform 216"/>
            <p:cNvSpPr>
              <a:spLocks/>
            </p:cNvSpPr>
            <p:nvPr/>
          </p:nvSpPr>
          <p:spPr bwMode="auto">
            <a:xfrm>
              <a:off x="3748" y="1769"/>
              <a:ext cx="5" cy="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3" y="20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7"/>
                </a:cxn>
                <a:cxn ang="0">
                  <a:pos x="20" y="7"/>
                </a:cxn>
                <a:cxn ang="0">
                  <a:pos x="20" y="6"/>
                </a:cxn>
              </a:cxnLst>
              <a:rect l="0" t="0" r="r" b="b"/>
              <a:pathLst>
                <a:path w="20" h="20">
                  <a:moveTo>
                    <a:pt x="20" y="6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3" y="20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3" name="Freeform 217"/>
            <p:cNvSpPr>
              <a:spLocks/>
            </p:cNvSpPr>
            <p:nvPr/>
          </p:nvSpPr>
          <p:spPr bwMode="auto">
            <a:xfrm>
              <a:off x="3750" y="1766"/>
              <a:ext cx="4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4" y="17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4" y="17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4" name="Freeform 218"/>
            <p:cNvSpPr>
              <a:spLocks/>
            </p:cNvSpPr>
            <p:nvPr/>
          </p:nvSpPr>
          <p:spPr bwMode="auto">
            <a:xfrm>
              <a:off x="3751" y="1763"/>
              <a:ext cx="4" cy="4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18" h="16">
                  <a:moveTo>
                    <a:pt x="18" y="2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5" name="Freeform 219"/>
            <p:cNvSpPr>
              <a:spLocks/>
            </p:cNvSpPr>
            <p:nvPr/>
          </p:nvSpPr>
          <p:spPr bwMode="auto">
            <a:xfrm>
              <a:off x="3751" y="1760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4" y="14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4" y="14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6" name="Freeform 220"/>
            <p:cNvSpPr>
              <a:spLocks/>
            </p:cNvSpPr>
            <p:nvPr/>
          </p:nvSpPr>
          <p:spPr bwMode="auto">
            <a:xfrm>
              <a:off x="3751" y="1395"/>
              <a:ext cx="4" cy="3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1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7" name="Freeform 221"/>
            <p:cNvSpPr>
              <a:spLocks/>
            </p:cNvSpPr>
            <p:nvPr/>
          </p:nvSpPr>
          <p:spPr bwMode="auto">
            <a:xfrm>
              <a:off x="3751" y="1391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8" name="Freeform 222"/>
            <p:cNvSpPr>
              <a:spLocks/>
            </p:cNvSpPr>
            <p:nvPr/>
          </p:nvSpPr>
          <p:spPr bwMode="auto">
            <a:xfrm>
              <a:off x="3751" y="1388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4"/>
                </a:cxn>
                <a:cxn ang="0">
                  <a:pos x="4" y="18"/>
                </a:cxn>
                <a:cxn ang="0">
                  <a:pos x="18" y="15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8" h="18">
                  <a:moveTo>
                    <a:pt x="15" y="0"/>
                  </a:moveTo>
                  <a:lnTo>
                    <a:pt x="0" y="4"/>
                  </a:lnTo>
                  <a:lnTo>
                    <a:pt x="4" y="18"/>
                  </a:lnTo>
                  <a:lnTo>
                    <a:pt x="18" y="15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9" name="Freeform 223"/>
            <p:cNvSpPr>
              <a:spLocks/>
            </p:cNvSpPr>
            <p:nvPr/>
          </p:nvSpPr>
          <p:spPr bwMode="auto">
            <a:xfrm>
              <a:off x="3750" y="1384"/>
              <a:ext cx="4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19" y="13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9" h="18">
                  <a:moveTo>
                    <a:pt x="14" y="0"/>
                  </a:moveTo>
                  <a:lnTo>
                    <a:pt x="0" y="5"/>
                  </a:lnTo>
                  <a:lnTo>
                    <a:pt x="4" y="18"/>
                  </a:lnTo>
                  <a:lnTo>
                    <a:pt x="19" y="13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0" name="Freeform 224"/>
            <p:cNvSpPr>
              <a:spLocks/>
            </p:cNvSpPr>
            <p:nvPr/>
          </p:nvSpPr>
          <p:spPr bwMode="auto">
            <a:xfrm>
              <a:off x="3748" y="1381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7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7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1" name="Freeform 225"/>
            <p:cNvSpPr>
              <a:spLocks/>
            </p:cNvSpPr>
            <p:nvPr/>
          </p:nvSpPr>
          <p:spPr bwMode="auto">
            <a:xfrm>
              <a:off x="3746" y="1378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1" y="12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1" y="0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1" y="12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2" name="Freeform 226"/>
            <p:cNvSpPr>
              <a:spLocks/>
            </p:cNvSpPr>
            <p:nvPr/>
          </p:nvSpPr>
          <p:spPr bwMode="auto">
            <a:xfrm>
              <a:off x="3744" y="1376"/>
              <a:ext cx="5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19" y="11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</a:cxnLst>
              <a:rect l="0" t="0" r="r" b="b"/>
              <a:pathLst>
                <a:path w="19" h="21">
                  <a:moveTo>
                    <a:pt x="9" y="0"/>
                  </a:moveTo>
                  <a:lnTo>
                    <a:pt x="0" y="12"/>
                  </a:lnTo>
                  <a:lnTo>
                    <a:pt x="9" y="21"/>
                  </a:lnTo>
                  <a:lnTo>
                    <a:pt x="19" y="1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3" name="Freeform 227"/>
            <p:cNvSpPr>
              <a:spLocks/>
            </p:cNvSpPr>
            <p:nvPr/>
          </p:nvSpPr>
          <p:spPr bwMode="auto">
            <a:xfrm>
              <a:off x="3741" y="1374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1" y="21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2"/>
                  </a:lnTo>
                  <a:lnTo>
                    <a:pt x="11" y="21"/>
                  </a:lnTo>
                  <a:lnTo>
                    <a:pt x="19" y="8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4" name="Freeform 228"/>
            <p:cNvSpPr>
              <a:spLocks/>
            </p:cNvSpPr>
            <p:nvPr/>
          </p:nvSpPr>
          <p:spPr bwMode="auto">
            <a:xfrm>
              <a:off x="3739" y="1372"/>
              <a:ext cx="4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19"/>
                </a:cxn>
                <a:cxn ang="0">
                  <a:pos x="18" y="7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19">
                  <a:moveTo>
                    <a:pt x="6" y="0"/>
                  </a:moveTo>
                  <a:lnTo>
                    <a:pt x="0" y="13"/>
                  </a:lnTo>
                  <a:lnTo>
                    <a:pt x="12" y="19"/>
                  </a:lnTo>
                  <a:lnTo>
                    <a:pt x="18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5" name="Freeform 229"/>
            <p:cNvSpPr>
              <a:spLocks/>
            </p:cNvSpPr>
            <p:nvPr/>
          </p:nvSpPr>
          <p:spPr bwMode="auto">
            <a:xfrm>
              <a:off x="3736" y="1370"/>
              <a:ext cx="4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18">
                  <a:moveTo>
                    <a:pt x="4" y="0"/>
                  </a:moveTo>
                  <a:lnTo>
                    <a:pt x="0" y="14"/>
                  </a:lnTo>
                  <a:lnTo>
                    <a:pt x="13" y="18"/>
                  </a:lnTo>
                  <a:lnTo>
                    <a:pt x="18" y="5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6" name="Freeform 230"/>
            <p:cNvSpPr>
              <a:spLocks/>
            </p:cNvSpPr>
            <p:nvPr/>
          </p:nvSpPr>
          <p:spPr bwMode="auto">
            <a:xfrm>
              <a:off x="3733" y="1370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4"/>
                </a:cxn>
                <a:cxn ang="0">
                  <a:pos x="13" y="17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6" h="17">
                  <a:moveTo>
                    <a:pt x="2" y="0"/>
                  </a:moveTo>
                  <a:lnTo>
                    <a:pt x="0" y="14"/>
                  </a:lnTo>
                  <a:lnTo>
                    <a:pt x="13" y="17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7" name="Freeform 231"/>
            <p:cNvSpPr>
              <a:spLocks/>
            </p:cNvSpPr>
            <p:nvPr/>
          </p:nvSpPr>
          <p:spPr bwMode="auto">
            <a:xfrm>
              <a:off x="3730" y="1369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0" y="14"/>
                  </a:lnTo>
                  <a:lnTo>
                    <a:pt x="13" y="15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8" name="Freeform 232"/>
            <p:cNvSpPr>
              <a:spLocks/>
            </p:cNvSpPr>
            <p:nvPr/>
          </p:nvSpPr>
          <p:spPr bwMode="auto">
            <a:xfrm>
              <a:off x="3305" y="1369"/>
              <a:ext cx="425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0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9" name="Freeform 233"/>
            <p:cNvSpPr>
              <a:spLocks/>
            </p:cNvSpPr>
            <p:nvPr/>
          </p:nvSpPr>
          <p:spPr bwMode="auto">
            <a:xfrm>
              <a:off x="3302" y="1369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5"/>
                </a:cxn>
                <a:cxn ang="0">
                  <a:pos x="17" y="14"/>
                </a:cxn>
                <a:cxn ang="0">
                  <a:pos x="15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7" h="15">
                  <a:moveTo>
                    <a:pt x="0" y="1"/>
                  </a:moveTo>
                  <a:lnTo>
                    <a:pt x="3" y="15"/>
                  </a:lnTo>
                  <a:lnTo>
                    <a:pt x="17" y="14"/>
                  </a:lnTo>
                  <a:lnTo>
                    <a:pt x="15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0" name="Freeform 234"/>
            <p:cNvSpPr>
              <a:spLocks/>
            </p:cNvSpPr>
            <p:nvPr/>
          </p:nvSpPr>
          <p:spPr bwMode="auto">
            <a:xfrm>
              <a:off x="3298" y="1370"/>
              <a:ext cx="5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7"/>
                </a:cxn>
                <a:cxn ang="0">
                  <a:pos x="17" y="14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7">
                  <a:moveTo>
                    <a:pt x="0" y="3"/>
                  </a:moveTo>
                  <a:lnTo>
                    <a:pt x="4" y="17"/>
                  </a:lnTo>
                  <a:lnTo>
                    <a:pt x="17" y="14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1" name="Freeform 235"/>
            <p:cNvSpPr>
              <a:spLocks/>
            </p:cNvSpPr>
            <p:nvPr/>
          </p:nvSpPr>
          <p:spPr bwMode="auto">
            <a:xfrm>
              <a:off x="3295" y="1370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8"/>
                </a:cxn>
                <a:cxn ang="0">
                  <a:pos x="18" y="14"/>
                </a:cxn>
                <a:cxn ang="0">
                  <a:pos x="13" y="0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8" h="18">
                  <a:moveTo>
                    <a:pt x="0" y="5"/>
                  </a:moveTo>
                  <a:lnTo>
                    <a:pt x="6" y="18"/>
                  </a:lnTo>
                  <a:lnTo>
                    <a:pt x="18" y="14"/>
                  </a:lnTo>
                  <a:lnTo>
                    <a:pt x="13" y="0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2" name="Freeform 236"/>
            <p:cNvSpPr>
              <a:spLocks/>
            </p:cNvSpPr>
            <p:nvPr/>
          </p:nvSpPr>
          <p:spPr bwMode="auto">
            <a:xfrm>
              <a:off x="3292" y="1372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9" y="19"/>
                </a:cxn>
                <a:cxn ang="0">
                  <a:pos x="21" y="13"/>
                </a:cxn>
                <a:cxn ang="0">
                  <a:pos x="14" y="0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</a:cxnLst>
              <a:rect l="0" t="0" r="r" b="b"/>
              <a:pathLst>
                <a:path w="21" h="19">
                  <a:moveTo>
                    <a:pt x="0" y="7"/>
                  </a:moveTo>
                  <a:lnTo>
                    <a:pt x="9" y="19"/>
                  </a:lnTo>
                  <a:lnTo>
                    <a:pt x="21" y="13"/>
                  </a:lnTo>
                  <a:lnTo>
                    <a:pt x="14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3" name="Freeform 237"/>
            <p:cNvSpPr>
              <a:spLocks/>
            </p:cNvSpPr>
            <p:nvPr/>
          </p:nvSpPr>
          <p:spPr bwMode="auto">
            <a:xfrm>
              <a:off x="3289" y="1374"/>
              <a:ext cx="5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21"/>
                </a:cxn>
                <a:cxn ang="0">
                  <a:pos x="21" y="12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9" y="21"/>
                  </a:lnTo>
                  <a:lnTo>
                    <a:pt x="21" y="1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4" name="Freeform 238"/>
            <p:cNvSpPr>
              <a:spLocks/>
            </p:cNvSpPr>
            <p:nvPr/>
          </p:nvSpPr>
          <p:spPr bwMode="auto">
            <a:xfrm>
              <a:off x="3286" y="1376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0" y="20"/>
                </a:cxn>
                <a:cxn ang="0">
                  <a:pos x="20" y="11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0" h="20">
                  <a:moveTo>
                    <a:pt x="0" y="11"/>
                  </a:moveTo>
                  <a:lnTo>
                    <a:pt x="10" y="20"/>
                  </a:lnTo>
                  <a:lnTo>
                    <a:pt x="20" y="11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5" name="Freeform 239"/>
            <p:cNvSpPr>
              <a:spLocks/>
            </p:cNvSpPr>
            <p:nvPr/>
          </p:nvSpPr>
          <p:spPr bwMode="auto">
            <a:xfrm>
              <a:off x="3284" y="1378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19"/>
                </a:cxn>
                <a:cxn ang="0">
                  <a:pos x="20" y="8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0" h="19">
                  <a:moveTo>
                    <a:pt x="0" y="11"/>
                  </a:moveTo>
                  <a:lnTo>
                    <a:pt x="12" y="19"/>
                  </a:lnTo>
                  <a:lnTo>
                    <a:pt x="20" y="8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6" name="Freeform 240"/>
            <p:cNvSpPr>
              <a:spLocks/>
            </p:cNvSpPr>
            <p:nvPr/>
          </p:nvSpPr>
          <p:spPr bwMode="auto">
            <a:xfrm>
              <a:off x="3282" y="1381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9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0" y="13"/>
                </a:cxn>
              </a:cxnLst>
              <a:rect l="0" t="0" r="r" b="b"/>
              <a:pathLst>
                <a:path w="20" h="19">
                  <a:moveTo>
                    <a:pt x="0" y="13"/>
                  </a:moveTo>
                  <a:lnTo>
                    <a:pt x="13" y="19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7" name="Freeform 241"/>
            <p:cNvSpPr>
              <a:spLocks/>
            </p:cNvSpPr>
            <p:nvPr/>
          </p:nvSpPr>
          <p:spPr bwMode="auto">
            <a:xfrm>
              <a:off x="3281" y="138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4" y="17"/>
                </a:cxn>
                <a:cxn ang="0">
                  <a:pos x="18" y="4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4" y="17"/>
                  </a:lnTo>
                  <a:lnTo>
                    <a:pt x="18" y="4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8" name="Freeform 242"/>
            <p:cNvSpPr>
              <a:spLocks/>
            </p:cNvSpPr>
            <p:nvPr/>
          </p:nvSpPr>
          <p:spPr bwMode="auto">
            <a:xfrm>
              <a:off x="3280" y="1388"/>
              <a:ext cx="5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17" h="17">
                  <a:moveTo>
                    <a:pt x="0" y="15"/>
                  </a:moveTo>
                  <a:lnTo>
                    <a:pt x="14" y="17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9" name="Freeform 243"/>
            <p:cNvSpPr>
              <a:spLocks/>
            </p:cNvSpPr>
            <p:nvPr/>
          </p:nvSpPr>
          <p:spPr bwMode="auto">
            <a:xfrm>
              <a:off x="3280" y="139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4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lnTo>
                    <a:pt x="14" y="14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0" name="Freeform 244"/>
            <p:cNvSpPr>
              <a:spLocks/>
            </p:cNvSpPr>
            <p:nvPr/>
          </p:nvSpPr>
          <p:spPr bwMode="auto">
            <a:xfrm>
              <a:off x="3280" y="1395"/>
              <a:ext cx="4" cy="365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4" y="146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4" h="1462">
                  <a:moveTo>
                    <a:pt x="0" y="1462"/>
                  </a:moveTo>
                  <a:lnTo>
                    <a:pt x="14" y="146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1" name="Freeform 245"/>
            <p:cNvSpPr>
              <a:spLocks/>
            </p:cNvSpPr>
            <p:nvPr/>
          </p:nvSpPr>
          <p:spPr bwMode="auto">
            <a:xfrm>
              <a:off x="3280" y="1760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5" y="13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5" h="15">
                  <a:moveTo>
                    <a:pt x="1" y="15"/>
                  </a:moveTo>
                  <a:lnTo>
                    <a:pt x="15" y="13"/>
                  </a:lnTo>
                  <a:lnTo>
                    <a:pt x="14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2" name="Freeform 246"/>
            <p:cNvSpPr>
              <a:spLocks/>
            </p:cNvSpPr>
            <p:nvPr/>
          </p:nvSpPr>
          <p:spPr bwMode="auto">
            <a:xfrm>
              <a:off x="3280" y="1763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7" h="17">
                  <a:moveTo>
                    <a:pt x="3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3" name="Freeform 247"/>
            <p:cNvSpPr>
              <a:spLocks/>
            </p:cNvSpPr>
            <p:nvPr/>
          </p:nvSpPr>
          <p:spPr bwMode="auto">
            <a:xfrm>
              <a:off x="3281" y="1766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18" h="18">
                  <a:moveTo>
                    <a:pt x="5" y="18"/>
                  </a:moveTo>
                  <a:lnTo>
                    <a:pt x="18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4" name="Freeform 248"/>
            <p:cNvSpPr>
              <a:spLocks/>
            </p:cNvSpPr>
            <p:nvPr/>
          </p:nvSpPr>
          <p:spPr bwMode="auto">
            <a:xfrm>
              <a:off x="3282" y="1769"/>
              <a:ext cx="5" cy="5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20"/>
                </a:cxn>
                <a:cxn ang="0">
                  <a:pos x="7" y="20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7" y="20"/>
                </a:cxn>
              </a:cxnLst>
              <a:rect l="0" t="0" r="r" b="b"/>
              <a:pathLst>
                <a:path w="19" h="20">
                  <a:moveTo>
                    <a:pt x="7" y="20"/>
                  </a:moveTo>
                  <a:lnTo>
                    <a:pt x="19" y="12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5" name="Freeform 249"/>
            <p:cNvSpPr>
              <a:spLocks/>
            </p:cNvSpPr>
            <p:nvPr/>
          </p:nvSpPr>
          <p:spPr bwMode="auto">
            <a:xfrm>
              <a:off x="3284" y="1772"/>
              <a:ext cx="5" cy="5"/>
            </a:xfrm>
            <a:custGeom>
              <a:avLst/>
              <a:gdLst/>
              <a:ahLst/>
              <a:cxnLst>
                <a:cxn ang="0">
                  <a:pos x="8" y="21"/>
                </a:cxn>
                <a:cxn ang="0">
                  <a:pos x="19" y="12"/>
                </a:cxn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8" y="21"/>
                </a:cxn>
              </a:cxnLst>
              <a:rect l="0" t="0" r="r" b="b"/>
              <a:pathLst>
                <a:path w="19" h="21">
                  <a:moveTo>
                    <a:pt x="8" y="21"/>
                  </a:moveTo>
                  <a:lnTo>
                    <a:pt x="19" y="12"/>
                  </a:lnTo>
                  <a:lnTo>
                    <a:pt x="11" y="0"/>
                  </a:lnTo>
                  <a:lnTo>
                    <a:pt x="0" y="9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6" name="Freeform 250"/>
            <p:cNvSpPr>
              <a:spLocks/>
            </p:cNvSpPr>
            <p:nvPr/>
          </p:nvSpPr>
          <p:spPr bwMode="auto">
            <a:xfrm>
              <a:off x="3286" y="1774"/>
              <a:ext cx="5" cy="6"/>
            </a:xfrm>
            <a:custGeom>
              <a:avLst/>
              <a:gdLst/>
              <a:ahLst/>
              <a:cxnLst>
                <a:cxn ang="0">
                  <a:pos x="10" y="20"/>
                </a:cxn>
                <a:cxn ang="0">
                  <a:pos x="20" y="9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0" y="20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20" y="9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7" name="Freeform 251"/>
            <p:cNvSpPr>
              <a:spLocks/>
            </p:cNvSpPr>
            <p:nvPr/>
          </p:nvSpPr>
          <p:spPr bwMode="auto">
            <a:xfrm>
              <a:off x="3289" y="1776"/>
              <a:ext cx="5" cy="6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21" y="8"/>
                </a:cxn>
                <a:cxn ang="0">
                  <a:pos x="9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21" h="20">
                  <a:moveTo>
                    <a:pt x="12" y="20"/>
                  </a:moveTo>
                  <a:lnTo>
                    <a:pt x="21" y="8"/>
                  </a:lnTo>
                  <a:lnTo>
                    <a:pt x="9" y="0"/>
                  </a:lnTo>
                  <a:lnTo>
                    <a:pt x="0" y="12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8" name="Freeform 252"/>
            <p:cNvSpPr>
              <a:spLocks/>
            </p:cNvSpPr>
            <p:nvPr/>
          </p:nvSpPr>
          <p:spPr bwMode="auto">
            <a:xfrm>
              <a:off x="3292" y="1778"/>
              <a:ext cx="5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20" y="6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20" h="19">
                  <a:moveTo>
                    <a:pt x="13" y="19"/>
                  </a:moveTo>
                  <a:lnTo>
                    <a:pt x="20" y="6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9" name="Freeform 253"/>
            <p:cNvSpPr>
              <a:spLocks/>
            </p:cNvSpPr>
            <p:nvPr/>
          </p:nvSpPr>
          <p:spPr bwMode="auto">
            <a:xfrm>
              <a:off x="3295" y="1780"/>
              <a:ext cx="5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3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8" h="18">
                  <a:moveTo>
                    <a:pt x="14" y="18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3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0" name="Freeform 254"/>
            <p:cNvSpPr>
              <a:spLocks/>
            </p:cNvSpPr>
            <p:nvPr/>
          </p:nvSpPr>
          <p:spPr bwMode="auto">
            <a:xfrm>
              <a:off x="3298" y="1781"/>
              <a:ext cx="4" cy="4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5" h="18">
                  <a:moveTo>
                    <a:pt x="14" y="18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1" name="Freeform 255"/>
            <p:cNvSpPr>
              <a:spLocks/>
            </p:cNvSpPr>
            <p:nvPr/>
          </p:nvSpPr>
          <p:spPr bwMode="auto">
            <a:xfrm>
              <a:off x="3302" y="1782"/>
              <a:ext cx="4" cy="4"/>
            </a:xfrm>
            <a:custGeom>
              <a:avLst/>
              <a:gdLst/>
              <a:ahLst/>
              <a:cxnLst>
                <a:cxn ang="0">
                  <a:pos x="13" y="16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</a:cxnLst>
              <a:rect l="0" t="0" r="r" b="b"/>
              <a:pathLst>
                <a:path w="15" h="16">
                  <a:moveTo>
                    <a:pt x="13" y="16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2" name="Freeform 256"/>
            <p:cNvSpPr>
              <a:spLocks/>
            </p:cNvSpPr>
            <p:nvPr/>
          </p:nvSpPr>
          <p:spPr bwMode="auto">
            <a:xfrm>
              <a:off x="3428" y="1392"/>
              <a:ext cx="20" cy="23"/>
            </a:xfrm>
            <a:custGeom>
              <a:avLst/>
              <a:gdLst/>
              <a:ahLst/>
              <a:cxnLst>
                <a:cxn ang="0">
                  <a:pos x="23" y="18"/>
                </a:cxn>
                <a:cxn ang="0">
                  <a:pos x="57" y="18"/>
                </a:cxn>
                <a:cxn ang="0">
                  <a:pos x="57" y="93"/>
                </a:cxn>
                <a:cxn ang="0">
                  <a:pos x="80" y="93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3"/>
                </a:cxn>
                <a:cxn ang="0">
                  <a:pos x="23" y="93"/>
                </a:cxn>
                <a:cxn ang="0">
                  <a:pos x="23" y="18"/>
                </a:cxn>
              </a:cxnLst>
              <a:rect l="0" t="0" r="r" b="b"/>
              <a:pathLst>
                <a:path w="80" h="93">
                  <a:moveTo>
                    <a:pt x="23" y="18"/>
                  </a:moveTo>
                  <a:lnTo>
                    <a:pt x="57" y="18"/>
                  </a:lnTo>
                  <a:lnTo>
                    <a:pt x="57" y="93"/>
                  </a:lnTo>
                  <a:lnTo>
                    <a:pt x="80" y="93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23" y="93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3" name="Freeform 257"/>
            <p:cNvSpPr>
              <a:spLocks noEditPoints="1"/>
            </p:cNvSpPr>
            <p:nvPr/>
          </p:nvSpPr>
          <p:spPr bwMode="auto">
            <a:xfrm>
              <a:off x="3453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23" y="93"/>
                </a:cxn>
                <a:cxn ang="0">
                  <a:pos x="23" y="62"/>
                </a:cxn>
                <a:cxn ang="0">
                  <a:pos x="43" y="62"/>
                </a:cxn>
                <a:cxn ang="0">
                  <a:pos x="48" y="61"/>
                </a:cxn>
                <a:cxn ang="0">
                  <a:pos x="53" y="61"/>
                </a:cxn>
                <a:cxn ang="0">
                  <a:pos x="59" y="59"/>
                </a:cxn>
                <a:cxn ang="0">
                  <a:pos x="65" y="57"/>
                </a:cxn>
                <a:cxn ang="0">
                  <a:pos x="71" y="53"/>
                </a:cxn>
                <a:cxn ang="0">
                  <a:pos x="75" y="48"/>
                </a:cxn>
                <a:cxn ang="0">
                  <a:pos x="77" y="45"/>
                </a:cxn>
                <a:cxn ang="0">
                  <a:pos x="78" y="40"/>
                </a:cxn>
                <a:cxn ang="0">
                  <a:pos x="79" y="35"/>
                </a:cxn>
                <a:cxn ang="0">
                  <a:pos x="79" y="30"/>
                </a:cxn>
                <a:cxn ang="0">
                  <a:pos x="78" y="22"/>
                </a:cxn>
                <a:cxn ang="0">
                  <a:pos x="76" y="16"/>
                </a:cxn>
                <a:cxn ang="0">
                  <a:pos x="73" y="11"/>
                </a:cxn>
                <a:cxn ang="0">
                  <a:pos x="68" y="7"/>
                </a:cxn>
                <a:cxn ang="0">
                  <a:pos x="63" y="4"/>
                </a:cxn>
                <a:cxn ang="0">
                  <a:pos x="57" y="2"/>
                </a:cxn>
                <a:cxn ang="0">
                  <a:pos x="50" y="1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39" y="18"/>
                </a:cxn>
                <a:cxn ang="0">
                  <a:pos x="44" y="18"/>
                </a:cxn>
                <a:cxn ang="0">
                  <a:pos x="49" y="20"/>
                </a:cxn>
                <a:cxn ang="0">
                  <a:pos x="51" y="21"/>
                </a:cxn>
                <a:cxn ang="0">
                  <a:pos x="53" y="23"/>
                </a:cxn>
                <a:cxn ang="0">
                  <a:pos x="54" y="26"/>
                </a:cxn>
                <a:cxn ang="0">
                  <a:pos x="55" y="30"/>
                </a:cxn>
                <a:cxn ang="0">
                  <a:pos x="55" y="33"/>
                </a:cxn>
                <a:cxn ang="0">
                  <a:pos x="54" y="36"/>
                </a:cxn>
                <a:cxn ang="0">
                  <a:pos x="53" y="38"/>
                </a:cxn>
                <a:cxn ang="0">
                  <a:pos x="51" y="40"/>
                </a:cxn>
                <a:cxn ang="0">
                  <a:pos x="46" y="42"/>
                </a:cxn>
                <a:cxn ang="0">
                  <a:pos x="39" y="44"/>
                </a:cxn>
                <a:cxn ang="0">
                  <a:pos x="23" y="44"/>
                </a:cxn>
                <a:cxn ang="0">
                  <a:pos x="23" y="18"/>
                </a:cxn>
              </a:cxnLst>
              <a:rect l="0" t="0" r="r" b="b"/>
              <a:pathLst>
                <a:path w="79" h="93">
                  <a:moveTo>
                    <a:pt x="0" y="0"/>
                  </a:moveTo>
                  <a:lnTo>
                    <a:pt x="0" y="93"/>
                  </a:lnTo>
                  <a:lnTo>
                    <a:pt x="23" y="93"/>
                  </a:lnTo>
                  <a:lnTo>
                    <a:pt x="23" y="62"/>
                  </a:lnTo>
                  <a:lnTo>
                    <a:pt x="43" y="62"/>
                  </a:lnTo>
                  <a:lnTo>
                    <a:pt x="48" y="61"/>
                  </a:lnTo>
                  <a:lnTo>
                    <a:pt x="53" y="61"/>
                  </a:lnTo>
                  <a:lnTo>
                    <a:pt x="59" y="59"/>
                  </a:lnTo>
                  <a:lnTo>
                    <a:pt x="65" y="57"/>
                  </a:lnTo>
                  <a:lnTo>
                    <a:pt x="71" y="53"/>
                  </a:lnTo>
                  <a:lnTo>
                    <a:pt x="75" y="48"/>
                  </a:lnTo>
                  <a:lnTo>
                    <a:pt x="77" y="45"/>
                  </a:lnTo>
                  <a:lnTo>
                    <a:pt x="78" y="40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8" y="22"/>
                  </a:lnTo>
                  <a:lnTo>
                    <a:pt x="76" y="16"/>
                  </a:lnTo>
                  <a:lnTo>
                    <a:pt x="73" y="11"/>
                  </a:lnTo>
                  <a:lnTo>
                    <a:pt x="68" y="7"/>
                  </a:lnTo>
                  <a:lnTo>
                    <a:pt x="63" y="4"/>
                  </a:lnTo>
                  <a:lnTo>
                    <a:pt x="57" y="2"/>
                  </a:lnTo>
                  <a:lnTo>
                    <a:pt x="50" y="1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39" y="18"/>
                  </a:lnTo>
                  <a:lnTo>
                    <a:pt x="44" y="18"/>
                  </a:lnTo>
                  <a:lnTo>
                    <a:pt x="49" y="20"/>
                  </a:lnTo>
                  <a:lnTo>
                    <a:pt x="51" y="21"/>
                  </a:lnTo>
                  <a:lnTo>
                    <a:pt x="53" y="23"/>
                  </a:lnTo>
                  <a:lnTo>
                    <a:pt x="54" y="26"/>
                  </a:lnTo>
                  <a:lnTo>
                    <a:pt x="55" y="30"/>
                  </a:lnTo>
                  <a:lnTo>
                    <a:pt x="55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6" y="42"/>
                  </a:lnTo>
                  <a:lnTo>
                    <a:pt x="39" y="44"/>
                  </a:lnTo>
                  <a:lnTo>
                    <a:pt x="23" y="44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4" name="Freeform 258"/>
            <p:cNvSpPr>
              <a:spLocks noEditPoints="1"/>
            </p:cNvSpPr>
            <p:nvPr/>
          </p:nvSpPr>
          <p:spPr bwMode="auto">
            <a:xfrm>
              <a:off x="3475" y="1391"/>
              <a:ext cx="24" cy="25"/>
            </a:xfrm>
            <a:custGeom>
              <a:avLst/>
              <a:gdLst/>
              <a:ahLst/>
              <a:cxnLst>
                <a:cxn ang="0">
                  <a:pos x="53" y="99"/>
                </a:cxn>
                <a:cxn ang="0">
                  <a:pos x="64" y="97"/>
                </a:cxn>
                <a:cxn ang="0">
                  <a:pos x="72" y="92"/>
                </a:cxn>
                <a:cxn ang="0">
                  <a:pos x="80" y="87"/>
                </a:cxn>
                <a:cxn ang="0">
                  <a:pos x="89" y="77"/>
                </a:cxn>
                <a:cxn ang="0">
                  <a:pos x="94" y="59"/>
                </a:cxn>
                <a:cxn ang="0">
                  <a:pos x="94" y="38"/>
                </a:cxn>
                <a:cxn ang="0">
                  <a:pos x="89" y="21"/>
                </a:cxn>
                <a:cxn ang="0">
                  <a:pos x="80" y="11"/>
                </a:cxn>
                <a:cxn ang="0">
                  <a:pos x="72" y="6"/>
                </a:cxn>
                <a:cxn ang="0">
                  <a:pos x="64" y="2"/>
                </a:cxn>
                <a:cxn ang="0">
                  <a:pos x="53" y="0"/>
                </a:cxn>
                <a:cxn ang="0">
                  <a:pos x="41" y="0"/>
                </a:cxn>
                <a:cxn ang="0">
                  <a:pos x="29" y="3"/>
                </a:cxn>
                <a:cxn ang="0">
                  <a:pos x="20" y="7"/>
                </a:cxn>
                <a:cxn ang="0">
                  <a:pos x="13" y="13"/>
                </a:cxn>
                <a:cxn ang="0">
                  <a:pos x="5" y="24"/>
                </a:cxn>
                <a:cxn ang="0">
                  <a:pos x="1" y="40"/>
                </a:cxn>
                <a:cxn ang="0">
                  <a:pos x="1" y="58"/>
                </a:cxn>
                <a:cxn ang="0">
                  <a:pos x="5" y="74"/>
                </a:cxn>
                <a:cxn ang="0">
                  <a:pos x="13" y="85"/>
                </a:cxn>
                <a:cxn ang="0">
                  <a:pos x="20" y="91"/>
                </a:cxn>
                <a:cxn ang="0">
                  <a:pos x="29" y="95"/>
                </a:cxn>
                <a:cxn ang="0">
                  <a:pos x="41" y="98"/>
                </a:cxn>
                <a:cxn ang="0">
                  <a:pos x="48" y="80"/>
                </a:cxn>
                <a:cxn ang="0">
                  <a:pos x="39" y="79"/>
                </a:cxn>
                <a:cxn ang="0">
                  <a:pos x="31" y="74"/>
                </a:cxn>
                <a:cxn ang="0">
                  <a:pos x="26" y="64"/>
                </a:cxn>
                <a:cxn ang="0">
                  <a:pos x="24" y="49"/>
                </a:cxn>
                <a:cxn ang="0">
                  <a:pos x="25" y="35"/>
                </a:cxn>
                <a:cxn ang="0">
                  <a:pos x="30" y="25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5" y="19"/>
                </a:cxn>
                <a:cxn ang="0">
                  <a:pos x="61" y="21"/>
                </a:cxn>
                <a:cxn ang="0">
                  <a:pos x="67" y="30"/>
                </a:cxn>
                <a:cxn ang="0">
                  <a:pos x="71" y="49"/>
                </a:cxn>
                <a:cxn ang="0">
                  <a:pos x="67" y="68"/>
                </a:cxn>
                <a:cxn ang="0">
                  <a:pos x="61" y="76"/>
                </a:cxn>
                <a:cxn ang="0">
                  <a:pos x="55" y="79"/>
                </a:cxn>
                <a:cxn ang="0">
                  <a:pos x="48" y="80"/>
                </a:cxn>
              </a:cxnLst>
              <a:rect l="0" t="0" r="r" b="b"/>
              <a:pathLst>
                <a:path w="95" h="99">
                  <a:moveTo>
                    <a:pt x="48" y="99"/>
                  </a:moveTo>
                  <a:lnTo>
                    <a:pt x="53" y="99"/>
                  </a:lnTo>
                  <a:lnTo>
                    <a:pt x="59" y="98"/>
                  </a:lnTo>
                  <a:lnTo>
                    <a:pt x="64" y="97"/>
                  </a:lnTo>
                  <a:lnTo>
                    <a:pt x="68" y="94"/>
                  </a:lnTo>
                  <a:lnTo>
                    <a:pt x="72" y="92"/>
                  </a:lnTo>
                  <a:lnTo>
                    <a:pt x="76" y="90"/>
                  </a:lnTo>
                  <a:lnTo>
                    <a:pt x="80" y="87"/>
                  </a:lnTo>
                  <a:lnTo>
                    <a:pt x="83" y="84"/>
                  </a:lnTo>
                  <a:lnTo>
                    <a:pt x="89" y="77"/>
                  </a:lnTo>
                  <a:lnTo>
                    <a:pt x="92" y="69"/>
                  </a:lnTo>
                  <a:lnTo>
                    <a:pt x="94" y="59"/>
                  </a:lnTo>
                  <a:lnTo>
                    <a:pt x="95" y="49"/>
                  </a:lnTo>
                  <a:lnTo>
                    <a:pt x="94" y="38"/>
                  </a:lnTo>
                  <a:lnTo>
                    <a:pt x="92" y="29"/>
                  </a:lnTo>
                  <a:lnTo>
                    <a:pt x="89" y="21"/>
                  </a:lnTo>
                  <a:lnTo>
                    <a:pt x="83" y="14"/>
                  </a:lnTo>
                  <a:lnTo>
                    <a:pt x="80" y="11"/>
                  </a:lnTo>
                  <a:lnTo>
                    <a:pt x="76" y="8"/>
                  </a:lnTo>
                  <a:lnTo>
                    <a:pt x="72" y="6"/>
                  </a:lnTo>
                  <a:lnTo>
                    <a:pt x="68" y="4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29" y="3"/>
                  </a:lnTo>
                  <a:lnTo>
                    <a:pt x="24" y="4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5" y="24"/>
                  </a:lnTo>
                  <a:lnTo>
                    <a:pt x="3" y="32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8"/>
                  </a:lnTo>
                  <a:lnTo>
                    <a:pt x="3" y="66"/>
                  </a:lnTo>
                  <a:lnTo>
                    <a:pt x="5" y="74"/>
                  </a:lnTo>
                  <a:lnTo>
                    <a:pt x="10" y="82"/>
                  </a:lnTo>
                  <a:lnTo>
                    <a:pt x="13" y="85"/>
                  </a:lnTo>
                  <a:lnTo>
                    <a:pt x="16" y="88"/>
                  </a:lnTo>
                  <a:lnTo>
                    <a:pt x="20" y="91"/>
                  </a:lnTo>
                  <a:lnTo>
                    <a:pt x="24" y="93"/>
                  </a:lnTo>
                  <a:lnTo>
                    <a:pt x="29" y="95"/>
                  </a:lnTo>
                  <a:lnTo>
                    <a:pt x="35" y="98"/>
                  </a:lnTo>
                  <a:lnTo>
                    <a:pt x="41" y="98"/>
                  </a:lnTo>
                  <a:lnTo>
                    <a:pt x="48" y="99"/>
                  </a:lnTo>
                  <a:close/>
                  <a:moveTo>
                    <a:pt x="48" y="80"/>
                  </a:moveTo>
                  <a:lnTo>
                    <a:pt x="43" y="80"/>
                  </a:lnTo>
                  <a:lnTo>
                    <a:pt x="39" y="79"/>
                  </a:lnTo>
                  <a:lnTo>
                    <a:pt x="35" y="77"/>
                  </a:lnTo>
                  <a:lnTo>
                    <a:pt x="31" y="74"/>
                  </a:lnTo>
                  <a:lnTo>
                    <a:pt x="28" y="70"/>
                  </a:lnTo>
                  <a:lnTo>
                    <a:pt x="26" y="64"/>
                  </a:lnTo>
                  <a:lnTo>
                    <a:pt x="24" y="57"/>
                  </a:lnTo>
                  <a:lnTo>
                    <a:pt x="24" y="49"/>
                  </a:lnTo>
                  <a:lnTo>
                    <a:pt x="24" y="41"/>
                  </a:lnTo>
                  <a:lnTo>
                    <a:pt x="25" y="35"/>
                  </a:lnTo>
                  <a:lnTo>
                    <a:pt x="27" y="29"/>
                  </a:lnTo>
                  <a:lnTo>
                    <a:pt x="30" y="25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5" y="19"/>
                  </a:lnTo>
                  <a:lnTo>
                    <a:pt x="58" y="20"/>
                  </a:lnTo>
                  <a:lnTo>
                    <a:pt x="61" y="21"/>
                  </a:lnTo>
                  <a:lnTo>
                    <a:pt x="65" y="25"/>
                  </a:lnTo>
                  <a:lnTo>
                    <a:pt x="67" y="30"/>
                  </a:lnTo>
                  <a:lnTo>
                    <a:pt x="70" y="40"/>
                  </a:lnTo>
                  <a:lnTo>
                    <a:pt x="71" y="49"/>
                  </a:lnTo>
                  <a:lnTo>
                    <a:pt x="70" y="57"/>
                  </a:lnTo>
                  <a:lnTo>
                    <a:pt x="67" y="68"/>
                  </a:lnTo>
                  <a:lnTo>
                    <a:pt x="65" y="72"/>
                  </a:lnTo>
                  <a:lnTo>
                    <a:pt x="61" y="76"/>
                  </a:lnTo>
                  <a:lnTo>
                    <a:pt x="58" y="78"/>
                  </a:lnTo>
                  <a:lnTo>
                    <a:pt x="55" y="79"/>
                  </a:lnTo>
                  <a:lnTo>
                    <a:pt x="52" y="80"/>
                  </a:lnTo>
                  <a:lnTo>
                    <a:pt x="48" y="8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5" name="Freeform 259"/>
            <p:cNvSpPr>
              <a:spLocks/>
            </p:cNvSpPr>
            <p:nvPr/>
          </p:nvSpPr>
          <p:spPr bwMode="auto">
            <a:xfrm>
              <a:off x="3501" y="1392"/>
              <a:ext cx="20" cy="23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27" y="93"/>
                </a:cxn>
                <a:cxn ang="0">
                  <a:pos x="50" y="93"/>
                </a:cxn>
                <a:cxn ang="0">
                  <a:pos x="50" y="18"/>
                </a:cxn>
                <a:cxn ang="0">
                  <a:pos x="78" y="18"/>
                </a:cxn>
                <a:cxn ang="0">
                  <a:pos x="78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7" y="18"/>
                </a:cxn>
              </a:cxnLst>
              <a:rect l="0" t="0" r="r" b="b"/>
              <a:pathLst>
                <a:path w="78" h="93">
                  <a:moveTo>
                    <a:pt x="27" y="18"/>
                  </a:moveTo>
                  <a:lnTo>
                    <a:pt x="27" y="93"/>
                  </a:lnTo>
                  <a:lnTo>
                    <a:pt x="50" y="93"/>
                  </a:lnTo>
                  <a:lnTo>
                    <a:pt x="50" y="18"/>
                  </a:lnTo>
                  <a:lnTo>
                    <a:pt x="78" y="18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6" name="Freeform 260"/>
            <p:cNvSpPr>
              <a:spLocks/>
            </p:cNvSpPr>
            <p:nvPr/>
          </p:nvSpPr>
          <p:spPr bwMode="auto">
            <a:xfrm>
              <a:off x="3523" y="1392"/>
              <a:ext cx="19" cy="23"/>
            </a:xfrm>
            <a:custGeom>
              <a:avLst/>
              <a:gdLst/>
              <a:ahLst/>
              <a:cxnLst>
                <a:cxn ang="0">
                  <a:pos x="22" y="37"/>
                </a:cxn>
                <a:cxn ang="0">
                  <a:pos x="22" y="18"/>
                </a:cxn>
                <a:cxn ang="0">
                  <a:pos x="74" y="18"/>
                </a:cxn>
                <a:cxn ang="0">
                  <a:pos x="74" y="0"/>
                </a:cxn>
                <a:cxn ang="0">
                  <a:pos x="0" y="0"/>
                </a:cxn>
                <a:cxn ang="0">
                  <a:pos x="0" y="93"/>
                </a:cxn>
                <a:cxn ang="0">
                  <a:pos x="75" y="93"/>
                </a:cxn>
                <a:cxn ang="0">
                  <a:pos x="75" y="75"/>
                </a:cxn>
                <a:cxn ang="0">
                  <a:pos x="22" y="75"/>
                </a:cxn>
                <a:cxn ang="0">
                  <a:pos x="22" y="55"/>
                </a:cxn>
                <a:cxn ang="0">
                  <a:pos x="68" y="55"/>
                </a:cxn>
                <a:cxn ang="0">
                  <a:pos x="68" y="37"/>
                </a:cxn>
                <a:cxn ang="0">
                  <a:pos x="22" y="37"/>
                </a:cxn>
              </a:cxnLst>
              <a:rect l="0" t="0" r="r" b="b"/>
              <a:pathLst>
                <a:path w="75" h="93">
                  <a:moveTo>
                    <a:pt x="22" y="37"/>
                  </a:moveTo>
                  <a:lnTo>
                    <a:pt x="22" y="18"/>
                  </a:lnTo>
                  <a:lnTo>
                    <a:pt x="74" y="18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75" y="93"/>
                  </a:lnTo>
                  <a:lnTo>
                    <a:pt x="75" y="75"/>
                  </a:lnTo>
                  <a:lnTo>
                    <a:pt x="22" y="75"/>
                  </a:lnTo>
                  <a:lnTo>
                    <a:pt x="22" y="55"/>
                  </a:lnTo>
                  <a:lnTo>
                    <a:pt x="68" y="55"/>
                  </a:lnTo>
                  <a:lnTo>
                    <a:pt x="68" y="37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7" name="Freeform 261"/>
            <p:cNvSpPr>
              <a:spLocks noEditPoints="1"/>
            </p:cNvSpPr>
            <p:nvPr/>
          </p:nvSpPr>
          <p:spPr bwMode="auto">
            <a:xfrm>
              <a:off x="3546" y="1386"/>
              <a:ext cx="20" cy="29"/>
            </a:xfrm>
            <a:custGeom>
              <a:avLst/>
              <a:gdLst/>
              <a:ahLst/>
              <a:cxnLst>
                <a:cxn ang="0">
                  <a:pos x="22" y="84"/>
                </a:cxn>
                <a:cxn ang="0">
                  <a:pos x="22" y="23"/>
                </a:cxn>
                <a:cxn ang="0">
                  <a:pos x="0" y="23"/>
                </a:cxn>
                <a:cxn ang="0">
                  <a:pos x="0" y="116"/>
                </a:cxn>
                <a:cxn ang="0">
                  <a:pos x="22" y="116"/>
                </a:cxn>
                <a:cxn ang="0">
                  <a:pos x="60" y="55"/>
                </a:cxn>
                <a:cxn ang="0">
                  <a:pos x="60" y="116"/>
                </a:cxn>
                <a:cxn ang="0">
                  <a:pos x="82" y="116"/>
                </a:cxn>
                <a:cxn ang="0">
                  <a:pos x="82" y="23"/>
                </a:cxn>
                <a:cxn ang="0">
                  <a:pos x="60" y="23"/>
                </a:cxn>
                <a:cxn ang="0">
                  <a:pos x="22" y="84"/>
                </a:cxn>
                <a:cxn ang="0">
                  <a:pos x="15" y="0"/>
                </a:cxn>
                <a:cxn ang="0">
                  <a:pos x="16" y="5"/>
                </a:cxn>
                <a:cxn ang="0">
                  <a:pos x="18" y="10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3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5" y="16"/>
                </a:cxn>
                <a:cxn ang="0">
                  <a:pos x="60" y="13"/>
                </a:cxn>
                <a:cxn ang="0">
                  <a:pos x="64" y="10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2" y="0"/>
                </a:cxn>
                <a:cxn ang="0">
                  <a:pos x="51" y="3"/>
                </a:cxn>
                <a:cxn ang="0">
                  <a:pos x="49" y="6"/>
                </a:cxn>
                <a:cxn ang="0">
                  <a:pos x="46" y="8"/>
                </a:cxn>
                <a:cxn ang="0">
                  <a:pos x="41" y="9"/>
                </a:cxn>
                <a:cxn ang="0">
                  <a:pos x="35" y="8"/>
                </a:cxn>
                <a:cxn ang="0">
                  <a:pos x="32" y="6"/>
                </a:cxn>
                <a:cxn ang="0">
                  <a:pos x="30" y="3"/>
                </a:cxn>
                <a:cxn ang="0">
                  <a:pos x="29" y="0"/>
                </a:cxn>
                <a:cxn ang="0">
                  <a:pos x="15" y="0"/>
                </a:cxn>
              </a:cxnLst>
              <a:rect l="0" t="0" r="r" b="b"/>
              <a:pathLst>
                <a:path w="82" h="116">
                  <a:moveTo>
                    <a:pt x="22" y="84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116"/>
                  </a:lnTo>
                  <a:lnTo>
                    <a:pt x="22" y="116"/>
                  </a:lnTo>
                  <a:lnTo>
                    <a:pt x="60" y="55"/>
                  </a:lnTo>
                  <a:lnTo>
                    <a:pt x="60" y="116"/>
                  </a:lnTo>
                  <a:lnTo>
                    <a:pt x="82" y="116"/>
                  </a:lnTo>
                  <a:lnTo>
                    <a:pt x="82" y="23"/>
                  </a:lnTo>
                  <a:lnTo>
                    <a:pt x="60" y="23"/>
                  </a:lnTo>
                  <a:lnTo>
                    <a:pt x="22" y="84"/>
                  </a:lnTo>
                  <a:close/>
                  <a:moveTo>
                    <a:pt x="15" y="0"/>
                  </a:moveTo>
                  <a:lnTo>
                    <a:pt x="16" y="5"/>
                  </a:lnTo>
                  <a:lnTo>
                    <a:pt x="18" y="10"/>
                  </a:lnTo>
                  <a:lnTo>
                    <a:pt x="22" y="13"/>
                  </a:lnTo>
                  <a:lnTo>
                    <a:pt x="25" y="16"/>
                  </a:lnTo>
                  <a:lnTo>
                    <a:pt x="34" y="1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55" y="16"/>
                  </a:lnTo>
                  <a:lnTo>
                    <a:pt x="60" y="13"/>
                  </a:lnTo>
                  <a:lnTo>
                    <a:pt x="64" y="10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51" y="3"/>
                  </a:lnTo>
                  <a:lnTo>
                    <a:pt x="49" y="6"/>
                  </a:lnTo>
                  <a:lnTo>
                    <a:pt x="46" y="8"/>
                  </a:lnTo>
                  <a:lnTo>
                    <a:pt x="41" y="9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30" y="3"/>
                  </a:lnTo>
                  <a:lnTo>
                    <a:pt x="2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8" name="Rectangle 262"/>
            <p:cNvSpPr>
              <a:spLocks noChangeArrowheads="1"/>
            </p:cNvSpPr>
            <p:nvPr/>
          </p:nvSpPr>
          <p:spPr bwMode="auto">
            <a:xfrm>
              <a:off x="3571" y="1404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9" name="Freeform 263"/>
            <p:cNvSpPr>
              <a:spLocks noEditPoints="1"/>
            </p:cNvSpPr>
            <p:nvPr/>
          </p:nvSpPr>
          <p:spPr bwMode="auto">
            <a:xfrm>
              <a:off x="3586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21" y="93"/>
                </a:cxn>
                <a:cxn ang="0">
                  <a:pos x="21" y="62"/>
                </a:cxn>
                <a:cxn ang="0">
                  <a:pos x="42" y="62"/>
                </a:cxn>
                <a:cxn ang="0">
                  <a:pos x="47" y="61"/>
                </a:cxn>
                <a:cxn ang="0">
                  <a:pos x="53" y="61"/>
                </a:cxn>
                <a:cxn ang="0">
                  <a:pos x="59" y="59"/>
                </a:cxn>
                <a:cxn ang="0">
                  <a:pos x="65" y="57"/>
                </a:cxn>
                <a:cxn ang="0">
                  <a:pos x="70" y="53"/>
                </a:cxn>
                <a:cxn ang="0">
                  <a:pos x="74" y="48"/>
                </a:cxn>
                <a:cxn ang="0">
                  <a:pos x="76" y="45"/>
                </a:cxn>
                <a:cxn ang="0">
                  <a:pos x="77" y="40"/>
                </a:cxn>
                <a:cxn ang="0">
                  <a:pos x="78" y="35"/>
                </a:cxn>
                <a:cxn ang="0">
                  <a:pos x="78" y="30"/>
                </a:cxn>
                <a:cxn ang="0">
                  <a:pos x="77" y="22"/>
                </a:cxn>
                <a:cxn ang="0">
                  <a:pos x="75" y="16"/>
                </a:cxn>
                <a:cxn ang="0">
                  <a:pos x="72" y="11"/>
                </a:cxn>
                <a:cxn ang="0">
                  <a:pos x="68" y="7"/>
                </a:cxn>
                <a:cxn ang="0">
                  <a:pos x="63" y="4"/>
                </a:cxn>
                <a:cxn ang="0">
                  <a:pos x="57" y="2"/>
                </a:cxn>
                <a:cxn ang="0">
                  <a:pos x="50" y="1"/>
                </a:cxn>
                <a:cxn ang="0">
                  <a:pos x="43" y="0"/>
                </a:cxn>
                <a:cxn ang="0">
                  <a:pos x="0" y="0"/>
                </a:cxn>
                <a:cxn ang="0">
                  <a:pos x="21" y="18"/>
                </a:cxn>
                <a:cxn ang="0">
                  <a:pos x="38" y="18"/>
                </a:cxn>
                <a:cxn ang="0">
                  <a:pos x="43" y="18"/>
                </a:cxn>
                <a:cxn ang="0">
                  <a:pos x="49" y="20"/>
                </a:cxn>
                <a:cxn ang="0">
                  <a:pos x="51" y="21"/>
                </a:cxn>
                <a:cxn ang="0">
                  <a:pos x="53" y="23"/>
                </a:cxn>
                <a:cxn ang="0">
                  <a:pos x="54" y="26"/>
                </a:cxn>
                <a:cxn ang="0">
                  <a:pos x="55" y="30"/>
                </a:cxn>
                <a:cxn ang="0">
                  <a:pos x="55" y="33"/>
                </a:cxn>
                <a:cxn ang="0">
                  <a:pos x="54" y="36"/>
                </a:cxn>
                <a:cxn ang="0">
                  <a:pos x="53" y="38"/>
                </a:cxn>
                <a:cxn ang="0">
                  <a:pos x="51" y="40"/>
                </a:cxn>
                <a:cxn ang="0">
                  <a:pos x="45" y="42"/>
                </a:cxn>
                <a:cxn ang="0">
                  <a:pos x="38" y="44"/>
                </a:cxn>
                <a:cxn ang="0">
                  <a:pos x="21" y="44"/>
                </a:cxn>
                <a:cxn ang="0">
                  <a:pos x="21" y="18"/>
                </a:cxn>
              </a:cxnLst>
              <a:rect l="0" t="0" r="r" b="b"/>
              <a:pathLst>
                <a:path w="78" h="93">
                  <a:moveTo>
                    <a:pt x="0" y="0"/>
                  </a:moveTo>
                  <a:lnTo>
                    <a:pt x="0" y="93"/>
                  </a:lnTo>
                  <a:lnTo>
                    <a:pt x="21" y="93"/>
                  </a:lnTo>
                  <a:lnTo>
                    <a:pt x="21" y="62"/>
                  </a:lnTo>
                  <a:lnTo>
                    <a:pt x="42" y="62"/>
                  </a:lnTo>
                  <a:lnTo>
                    <a:pt x="47" y="61"/>
                  </a:lnTo>
                  <a:lnTo>
                    <a:pt x="53" y="61"/>
                  </a:lnTo>
                  <a:lnTo>
                    <a:pt x="59" y="59"/>
                  </a:lnTo>
                  <a:lnTo>
                    <a:pt x="65" y="57"/>
                  </a:lnTo>
                  <a:lnTo>
                    <a:pt x="70" y="53"/>
                  </a:lnTo>
                  <a:lnTo>
                    <a:pt x="74" y="48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78" y="30"/>
                  </a:lnTo>
                  <a:lnTo>
                    <a:pt x="77" y="22"/>
                  </a:lnTo>
                  <a:lnTo>
                    <a:pt x="75" y="16"/>
                  </a:lnTo>
                  <a:lnTo>
                    <a:pt x="72" y="11"/>
                  </a:lnTo>
                  <a:lnTo>
                    <a:pt x="68" y="7"/>
                  </a:lnTo>
                  <a:lnTo>
                    <a:pt x="63" y="4"/>
                  </a:lnTo>
                  <a:lnTo>
                    <a:pt x="57" y="2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0" y="0"/>
                  </a:lnTo>
                  <a:close/>
                  <a:moveTo>
                    <a:pt x="21" y="18"/>
                  </a:moveTo>
                  <a:lnTo>
                    <a:pt x="38" y="18"/>
                  </a:lnTo>
                  <a:lnTo>
                    <a:pt x="43" y="18"/>
                  </a:lnTo>
                  <a:lnTo>
                    <a:pt x="49" y="20"/>
                  </a:lnTo>
                  <a:lnTo>
                    <a:pt x="51" y="21"/>
                  </a:lnTo>
                  <a:lnTo>
                    <a:pt x="53" y="23"/>
                  </a:lnTo>
                  <a:lnTo>
                    <a:pt x="54" y="26"/>
                  </a:lnTo>
                  <a:lnTo>
                    <a:pt x="55" y="30"/>
                  </a:lnTo>
                  <a:lnTo>
                    <a:pt x="55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5" y="42"/>
                  </a:lnTo>
                  <a:lnTo>
                    <a:pt x="38" y="44"/>
                  </a:lnTo>
                  <a:lnTo>
                    <a:pt x="21" y="44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0" name="Freeform 264"/>
            <p:cNvSpPr>
              <a:spLocks noEditPoints="1"/>
            </p:cNvSpPr>
            <p:nvPr/>
          </p:nvSpPr>
          <p:spPr bwMode="auto">
            <a:xfrm>
              <a:off x="3609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44" y="93"/>
                </a:cxn>
                <a:cxn ang="0">
                  <a:pos x="50" y="93"/>
                </a:cxn>
                <a:cxn ang="0">
                  <a:pos x="58" y="92"/>
                </a:cxn>
                <a:cxn ang="0">
                  <a:pos x="63" y="91"/>
                </a:cxn>
                <a:cxn ang="0">
                  <a:pos x="69" y="89"/>
                </a:cxn>
                <a:cxn ang="0">
                  <a:pos x="73" y="85"/>
                </a:cxn>
                <a:cxn ang="0">
                  <a:pos x="77" y="81"/>
                </a:cxn>
                <a:cxn ang="0">
                  <a:pos x="79" y="75"/>
                </a:cxn>
                <a:cxn ang="0">
                  <a:pos x="80" y="67"/>
                </a:cxn>
                <a:cxn ang="0">
                  <a:pos x="80" y="62"/>
                </a:cxn>
                <a:cxn ang="0">
                  <a:pos x="78" y="57"/>
                </a:cxn>
                <a:cxn ang="0">
                  <a:pos x="76" y="53"/>
                </a:cxn>
                <a:cxn ang="0">
                  <a:pos x="73" y="50"/>
                </a:cxn>
                <a:cxn ang="0">
                  <a:pos x="67" y="46"/>
                </a:cxn>
                <a:cxn ang="0">
                  <a:pos x="61" y="44"/>
                </a:cxn>
                <a:cxn ang="0">
                  <a:pos x="61" y="44"/>
                </a:cxn>
                <a:cxn ang="0">
                  <a:pos x="67" y="40"/>
                </a:cxn>
                <a:cxn ang="0">
                  <a:pos x="72" y="36"/>
                </a:cxn>
                <a:cxn ang="0">
                  <a:pos x="73" y="34"/>
                </a:cxn>
                <a:cxn ang="0">
                  <a:pos x="75" y="31"/>
                </a:cxn>
                <a:cxn ang="0">
                  <a:pos x="75" y="28"/>
                </a:cxn>
                <a:cxn ang="0">
                  <a:pos x="76" y="24"/>
                </a:cxn>
                <a:cxn ang="0">
                  <a:pos x="76" y="20"/>
                </a:cxn>
                <a:cxn ang="0">
                  <a:pos x="75" y="16"/>
                </a:cxn>
                <a:cxn ang="0">
                  <a:pos x="73" y="12"/>
                </a:cxn>
                <a:cxn ang="0">
                  <a:pos x="71" y="8"/>
                </a:cxn>
                <a:cxn ang="0">
                  <a:pos x="67" y="5"/>
                </a:cxn>
                <a:cxn ang="0">
                  <a:pos x="62" y="3"/>
                </a:cxn>
                <a:cxn ang="0">
                  <a:pos x="55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41" y="18"/>
                </a:cxn>
                <a:cxn ang="0">
                  <a:pos x="47" y="19"/>
                </a:cxn>
                <a:cxn ang="0">
                  <a:pos x="51" y="21"/>
                </a:cxn>
                <a:cxn ang="0">
                  <a:pos x="52" y="24"/>
                </a:cxn>
                <a:cxn ang="0">
                  <a:pos x="53" y="27"/>
                </a:cxn>
                <a:cxn ang="0">
                  <a:pos x="52" y="30"/>
                </a:cxn>
                <a:cxn ang="0">
                  <a:pos x="51" y="33"/>
                </a:cxn>
                <a:cxn ang="0">
                  <a:pos x="49" y="35"/>
                </a:cxn>
                <a:cxn ang="0">
                  <a:pos x="47" y="36"/>
                </a:cxn>
                <a:cxn ang="0">
                  <a:pos x="45" y="36"/>
                </a:cxn>
                <a:cxn ang="0">
                  <a:pos x="42" y="37"/>
                </a:cxn>
                <a:cxn ang="0">
                  <a:pos x="22" y="37"/>
                </a:cxn>
                <a:cxn ang="0">
                  <a:pos x="22" y="18"/>
                </a:cxn>
                <a:cxn ang="0">
                  <a:pos x="22" y="54"/>
                </a:cxn>
                <a:cxn ang="0">
                  <a:pos x="42" y="54"/>
                </a:cxn>
                <a:cxn ang="0">
                  <a:pos x="47" y="55"/>
                </a:cxn>
                <a:cxn ang="0">
                  <a:pos x="52" y="56"/>
                </a:cxn>
                <a:cxn ang="0">
                  <a:pos x="54" y="58"/>
                </a:cxn>
                <a:cxn ang="0">
                  <a:pos x="55" y="60"/>
                </a:cxn>
                <a:cxn ang="0">
                  <a:pos x="56" y="62"/>
                </a:cxn>
                <a:cxn ang="0">
                  <a:pos x="56" y="65"/>
                </a:cxn>
                <a:cxn ang="0">
                  <a:pos x="56" y="68"/>
                </a:cxn>
                <a:cxn ang="0">
                  <a:pos x="55" y="70"/>
                </a:cxn>
                <a:cxn ang="0">
                  <a:pos x="54" y="72"/>
                </a:cxn>
                <a:cxn ang="0">
                  <a:pos x="52" y="73"/>
                </a:cxn>
                <a:cxn ang="0">
                  <a:pos x="48" y="75"/>
                </a:cxn>
                <a:cxn ang="0">
                  <a:pos x="45" y="75"/>
                </a:cxn>
                <a:cxn ang="0">
                  <a:pos x="22" y="75"/>
                </a:cxn>
                <a:cxn ang="0">
                  <a:pos x="22" y="54"/>
                </a:cxn>
              </a:cxnLst>
              <a:rect l="0" t="0" r="r" b="b"/>
              <a:pathLst>
                <a:path w="80" h="93">
                  <a:moveTo>
                    <a:pt x="0" y="0"/>
                  </a:moveTo>
                  <a:lnTo>
                    <a:pt x="0" y="93"/>
                  </a:lnTo>
                  <a:lnTo>
                    <a:pt x="44" y="93"/>
                  </a:lnTo>
                  <a:lnTo>
                    <a:pt x="50" y="93"/>
                  </a:lnTo>
                  <a:lnTo>
                    <a:pt x="58" y="92"/>
                  </a:lnTo>
                  <a:lnTo>
                    <a:pt x="63" y="91"/>
                  </a:lnTo>
                  <a:lnTo>
                    <a:pt x="69" y="89"/>
                  </a:lnTo>
                  <a:lnTo>
                    <a:pt x="73" y="85"/>
                  </a:lnTo>
                  <a:lnTo>
                    <a:pt x="77" y="81"/>
                  </a:lnTo>
                  <a:lnTo>
                    <a:pt x="79" y="75"/>
                  </a:lnTo>
                  <a:lnTo>
                    <a:pt x="80" y="67"/>
                  </a:lnTo>
                  <a:lnTo>
                    <a:pt x="80" y="62"/>
                  </a:lnTo>
                  <a:lnTo>
                    <a:pt x="78" y="57"/>
                  </a:lnTo>
                  <a:lnTo>
                    <a:pt x="76" y="53"/>
                  </a:lnTo>
                  <a:lnTo>
                    <a:pt x="73" y="50"/>
                  </a:lnTo>
                  <a:lnTo>
                    <a:pt x="67" y="46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7" y="40"/>
                  </a:lnTo>
                  <a:lnTo>
                    <a:pt x="72" y="36"/>
                  </a:lnTo>
                  <a:lnTo>
                    <a:pt x="73" y="34"/>
                  </a:lnTo>
                  <a:lnTo>
                    <a:pt x="75" y="31"/>
                  </a:lnTo>
                  <a:lnTo>
                    <a:pt x="75" y="28"/>
                  </a:lnTo>
                  <a:lnTo>
                    <a:pt x="76" y="24"/>
                  </a:lnTo>
                  <a:lnTo>
                    <a:pt x="76" y="20"/>
                  </a:lnTo>
                  <a:lnTo>
                    <a:pt x="75" y="16"/>
                  </a:lnTo>
                  <a:lnTo>
                    <a:pt x="73" y="12"/>
                  </a:lnTo>
                  <a:lnTo>
                    <a:pt x="71" y="8"/>
                  </a:lnTo>
                  <a:lnTo>
                    <a:pt x="67" y="5"/>
                  </a:lnTo>
                  <a:lnTo>
                    <a:pt x="62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41" y="18"/>
                  </a:lnTo>
                  <a:lnTo>
                    <a:pt x="47" y="19"/>
                  </a:lnTo>
                  <a:lnTo>
                    <a:pt x="51" y="21"/>
                  </a:lnTo>
                  <a:lnTo>
                    <a:pt x="52" y="24"/>
                  </a:lnTo>
                  <a:lnTo>
                    <a:pt x="53" y="27"/>
                  </a:lnTo>
                  <a:lnTo>
                    <a:pt x="52" y="30"/>
                  </a:lnTo>
                  <a:lnTo>
                    <a:pt x="51" y="33"/>
                  </a:lnTo>
                  <a:lnTo>
                    <a:pt x="49" y="35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2" y="37"/>
                  </a:lnTo>
                  <a:lnTo>
                    <a:pt x="22" y="37"/>
                  </a:lnTo>
                  <a:lnTo>
                    <a:pt x="22" y="18"/>
                  </a:lnTo>
                  <a:close/>
                  <a:moveTo>
                    <a:pt x="22" y="54"/>
                  </a:moveTo>
                  <a:lnTo>
                    <a:pt x="42" y="54"/>
                  </a:lnTo>
                  <a:lnTo>
                    <a:pt x="47" y="55"/>
                  </a:lnTo>
                  <a:lnTo>
                    <a:pt x="52" y="56"/>
                  </a:lnTo>
                  <a:lnTo>
                    <a:pt x="54" y="58"/>
                  </a:lnTo>
                  <a:lnTo>
                    <a:pt x="55" y="60"/>
                  </a:lnTo>
                  <a:lnTo>
                    <a:pt x="56" y="62"/>
                  </a:lnTo>
                  <a:lnTo>
                    <a:pt x="56" y="65"/>
                  </a:lnTo>
                  <a:lnTo>
                    <a:pt x="56" y="68"/>
                  </a:lnTo>
                  <a:lnTo>
                    <a:pt x="55" y="70"/>
                  </a:lnTo>
                  <a:lnTo>
                    <a:pt x="54" y="72"/>
                  </a:lnTo>
                  <a:lnTo>
                    <a:pt x="52" y="73"/>
                  </a:lnTo>
                  <a:lnTo>
                    <a:pt x="48" y="75"/>
                  </a:lnTo>
                  <a:lnTo>
                    <a:pt x="45" y="75"/>
                  </a:lnTo>
                  <a:lnTo>
                    <a:pt x="22" y="75"/>
                  </a:lnTo>
                  <a:lnTo>
                    <a:pt x="22" y="5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1" name="Freeform 265"/>
            <p:cNvSpPr>
              <a:spLocks/>
            </p:cNvSpPr>
            <p:nvPr/>
          </p:nvSpPr>
          <p:spPr bwMode="auto">
            <a:xfrm>
              <a:off x="3448" y="1425"/>
              <a:ext cx="18" cy="19"/>
            </a:xfrm>
            <a:custGeom>
              <a:avLst/>
              <a:gdLst/>
              <a:ahLst/>
              <a:cxnLst>
                <a:cxn ang="0">
                  <a:pos x="52" y="55"/>
                </a:cxn>
                <a:cxn ang="0">
                  <a:pos x="48" y="61"/>
                </a:cxn>
                <a:cxn ang="0">
                  <a:pos x="42" y="64"/>
                </a:cxn>
                <a:cxn ang="0">
                  <a:pos x="33" y="63"/>
                </a:cxn>
                <a:cxn ang="0">
                  <a:pos x="26" y="60"/>
                </a:cxn>
                <a:cxn ang="0">
                  <a:pos x="22" y="54"/>
                </a:cxn>
                <a:cxn ang="0">
                  <a:pos x="19" y="45"/>
                </a:cxn>
                <a:cxn ang="0">
                  <a:pos x="20" y="32"/>
                </a:cxn>
                <a:cxn ang="0">
                  <a:pos x="24" y="21"/>
                </a:cxn>
                <a:cxn ang="0">
                  <a:pos x="32" y="14"/>
                </a:cxn>
                <a:cxn ang="0">
                  <a:pos x="41" y="14"/>
                </a:cxn>
                <a:cxn ang="0">
                  <a:pos x="48" y="18"/>
                </a:cxn>
                <a:cxn ang="0">
                  <a:pos x="52" y="24"/>
                </a:cxn>
                <a:cxn ang="0">
                  <a:pos x="70" y="28"/>
                </a:cxn>
                <a:cxn ang="0">
                  <a:pos x="68" y="19"/>
                </a:cxn>
                <a:cxn ang="0">
                  <a:pos x="63" y="9"/>
                </a:cxn>
                <a:cxn ang="0">
                  <a:pos x="53" y="2"/>
                </a:cxn>
                <a:cxn ang="0">
                  <a:pos x="36" y="0"/>
                </a:cxn>
                <a:cxn ang="0">
                  <a:pos x="27" y="1"/>
                </a:cxn>
                <a:cxn ang="0">
                  <a:pos x="15" y="5"/>
                </a:cxn>
                <a:cxn ang="0">
                  <a:pos x="10" y="10"/>
                </a:cxn>
                <a:cxn ang="0">
                  <a:pos x="5" y="18"/>
                </a:cxn>
                <a:cxn ang="0">
                  <a:pos x="2" y="28"/>
                </a:cxn>
                <a:cxn ang="0">
                  <a:pos x="0" y="41"/>
                </a:cxn>
                <a:cxn ang="0">
                  <a:pos x="3" y="59"/>
                </a:cxn>
                <a:cxn ang="0">
                  <a:pos x="11" y="71"/>
                </a:cxn>
                <a:cxn ang="0">
                  <a:pos x="23" y="77"/>
                </a:cxn>
                <a:cxn ang="0">
                  <a:pos x="36" y="79"/>
                </a:cxn>
                <a:cxn ang="0">
                  <a:pos x="53" y="76"/>
                </a:cxn>
                <a:cxn ang="0">
                  <a:pos x="63" y="69"/>
                </a:cxn>
                <a:cxn ang="0">
                  <a:pos x="69" y="59"/>
                </a:cxn>
                <a:cxn ang="0">
                  <a:pos x="71" y="50"/>
                </a:cxn>
              </a:cxnLst>
              <a:rect l="0" t="0" r="r" b="b"/>
              <a:pathLst>
                <a:path w="71" h="79">
                  <a:moveTo>
                    <a:pt x="53" y="50"/>
                  </a:moveTo>
                  <a:lnTo>
                    <a:pt x="52" y="55"/>
                  </a:lnTo>
                  <a:lnTo>
                    <a:pt x="50" y="59"/>
                  </a:lnTo>
                  <a:lnTo>
                    <a:pt x="48" y="61"/>
                  </a:lnTo>
                  <a:lnTo>
                    <a:pt x="45" y="63"/>
                  </a:lnTo>
                  <a:lnTo>
                    <a:pt x="42" y="64"/>
                  </a:lnTo>
                  <a:lnTo>
                    <a:pt x="37" y="64"/>
                  </a:lnTo>
                  <a:lnTo>
                    <a:pt x="33" y="63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57"/>
                  </a:lnTo>
                  <a:lnTo>
                    <a:pt x="22" y="54"/>
                  </a:lnTo>
                  <a:lnTo>
                    <a:pt x="20" y="50"/>
                  </a:lnTo>
                  <a:lnTo>
                    <a:pt x="19" y="45"/>
                  </a:lnTo>
                  <a:lnTo>
                    <a:pt x="19" y="40"/>
                  </a:lnTo>
                  <a:lnTo>
                    <a:pt x="20" y="32"/>
                  </a:lnTo>
                  <a:lnTo>
                    <a:pt x="21" y="26"/>
                  </a:lnTo>
                  <a:lnTo>
                    <a:pt x="24" y="21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7" y="14"/>
                  </a:lnTo>
                  <a:lnTo>
                    <a:pt x="41" y="14"/>
                  </a:lnTo>
                  <a:lnTo>
                    <a:pt x="46" y="17"/>
                  </a:lnTo>
                  <a:lnTo>
                    <a:pt x="48" y="18"/>
                  </a:lnTo>
                  <a:lnTo>
                    <a:pt x="50" y="21"/>
                  </a:lnTo>
                  <a:lnTo>
                    <a:pt x="52" y="24"/>
                  </a:lnTo>
                  <a:lnTo>
                    <a:pt x="53" y="28"/>
                  </a:lnTo>
                  <a:lnTo>
                    <a:pt x="70" y="28"/>
                  </a:lnTo>
                  <a:lnTo>
                    <a:pt x="69" y="23"/>
                  </a:lnTo>
                  <a:lnTo>
                    <a:pt x="68" y="19"/>
                  </a:lnTo>
                  <a:lnTo>
                    <a:pt x="66" y="13"/>
                  </a:lnTo>
                  <a:lnTo>
                    <a:pt x="63" y="9"/>
                  </a:lnTo>
                  <a:lnTo>
                    <a:pt x="58" y="5"/>
                  </a:lnTo>
                  <a:lnTo>
                    <a:pt x="53" y="2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7" y="13"/>
                  </a:lnTo>
                  <a:lnTo>
                    <a:pt x="5" y="18"/>
                  </a:lnTo>
                  <a:lnTo>
                    <a:pt x="3" y="23"/>
                  </a:lnTo>
                  <a:lnTo>
                    <a:pt x="2" y="28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1" y="51"/>
                  </a:lnTo>
                  <a:lnTo>
                    <a:pt x="3" y="59"/>
                  </a:lnTo>
                  <a:lnTo>
                    <a:pt x="7" y="65"/>
                  </a:lnTo>
                  <a:lnTo>
                    <a:pt x="11" y="71"/>
                  </a:lnTo>
                  <a:lnTo>
                    <a:pt x="17" y="75"/>
                  </a:lnTo>
                  <a:lnTo>
                    <a:pt x="23" y="77"/>
                  </a:lnTo>
                  <a:lnTo>
                    <a:pt x="29" y="79"/>
                  </a:lnTo>
                  <a:lnTo>
                    <a:pt x="36" y="79"/>
                  </a:lnTo>
                  <a:lnTo>
                    <a:pt x="46" y="78"/>
                  </a:lnTo>
                  <a:lnTo>
                    <a:pt x="53" y="76"/>
                  </a:lnTo>
                  <a:lnTo>
                    <a:pt x="59" y="73"/>
                  </a:lnTo>
                  <a:lnTo>
                    <a:pt x="63" y="69"/>
                  </a:lnTo>
                  <a:lnTo>
                    <a:pt x="66" y="64"/>
                  </a:lnTo>
                  <a:lnTo>
                    <a:pt x="69" y="59"/>
                  </a:lnTo>
                  <a:lnTo>
                    <a:pt x="70" y="55"/>
                  </a:lnTo>
                  <a:lnTo>
                    <a:pt x="71" y="50"/>
                  </a:lnTo>
                  <a:lnTo>
                    <a:pt x="53" y="5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2" name="Freeform 266"/>
            <p:cNvSpPr>
              <a:spLocks noEditPoints="1"/>
            </p:cNvSpPr>
            <p:nvPr/>
          </p:nvSpPr>
          <p:spPr bwMode="auto">
            <a:xfrm>
              <a:off x="3468" y="1430"/>
              <a:ext cx="14" cy="14"/>
            </a:xfrm>
            <a:custGeom>
              <a:avLst/>
              <a:gdLst/>
              <a:ahLst/>
              <a:cxnLst>
                <a:cxn ang="0">
                  <a:pos x="19" y="16"/>
                </a:cxn>
                <a:cxn ang="0">
                  <a:pos x="21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2"/>
                </a:cxn>
                <a:cxn ang="0">
                  <a:pos x="37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35" y="23"/>
                </a:cxn>
                <a:cxn ang="0">
                  <a:pos x="29" y="24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1" y="38"/>
                </a:cxn>
                <a:cxn ang="0">
                  <a:pos x="1" y="47"/>
                </a:cxn>
                <a:cxn ang="0">
                  <a:pos x="6" y="54"/>
                </a:cxn>
                <a:cxn ang="0">
                  <a:pos x="14" y="58"/>
                </a:cxn>
                <a:cxn ang="0">
                  <a:pos x="25" y="58"/>
                </a:cxn>
                <a:cxn ang="0">
                  <a:pos x="34" y="54"/>
                </a:cxn>
                <a:cxn ang="0">
                  <a:pos x="38" y="51"/>
                </a:cxn>
                <a:cxn ang="0">
                  <a:pos x="56" y="56"/>
                </a:cxn>
                <a:cxn ang="0">
                  <a:pos x="54" y="54"/>
                </a:cxn>
                <a:cxn ang="0">
                  <a:pos x="53" y="49"/>
                </a:cxn>
                <a:cxn ang="0">
                  <a:pos x="53" y="20"/>
                </a:cxn>
                <a:cxn ang="0">
                  <a:pos x="53" y="14"/>
                </a:cxn>
                <a:cxn ang="0">
                  <a:pos x="50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6" y="8"/>
                </a:cxn>
                <a:cxn ang="0">
                  <a:pos x="3" y="19"/>
                </a:cxn>
                <a:cxn ang="0">
                  <a:pos x="38" y="33"/>
                </a:cxn>
                <a:cxn ang="0">
                  <a:pos x="36" y="40"/>
                </a:cxn>
                <a:cxn ang="0">
                  <a:pos x="33" y="44"/>
                </a:cxn>
                <a:cxn ang="0">
                  <a:pos x="26" y="47"/>
                </a:cxn>
                <a:cxn ang="0">
                  <a:pos x="21" y="46"/>
                </a:cxn>
                <a:cxn ang="0">
                  <a:pos x="18" y="40"/>
                </a:cxn>
                <a:cxn ang="0">
                  <a:pos x="21" y="34"/>
                </a:cxn>
                <a:cxn ang="0">
                  <a:pos x="27" y="33"/>
                </a:cxn>
                <a:cxn ang="0">
                  <a:pos x="38" y="30"/>
                </a:cxn>
              </a:cxnLst>
              <a:rect l="0" t="0" r="r" b="b"/>
              <a:pathLst>
                <a:path w="56" h="58">
                  <a:moveTo>
                    <a:pt x="19" y="19"/>
                  </a:moveTo>
                  <a:lnTo>
                    <a:pt x="19" y="16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6" y="22"/>
                  </a:lnTo>
                  <a:lnTo>
                    <a:pt x="35" y="23"/>
                  </a:lnTo>
                  <a:lnTo>
                    <a:pt x="34" y="23"/>
                  </a:lnTo>
                  <a:lnTo>
                    <a:pt x="29" y="24"/>
                  </a:lnTo>
                  <a:lnTo>
                    <a:pt x="21" y="25"/>
                  </a:lnTo>
                  <a:lnTo>
                    <a:pt x="14" y="27"/>
                  </a:lnTo>
                  <a:lnTo>
                    <a:pt x="7" y="29"/>
                  </a:lnTo>
                  <a:lnTo>
                    <a:pt x="4" y="32"/>
                  </a:lnTo>
                  <a:lnTo>
                    <a:pt x="2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3" y="52"/>
                  </a:lnTo>
                  <a:lnTo>
                    <a:pt x="6" y="54"/>
                  </a:lnTo>
                  <a:lnTo>
                    <a:pt x="9" y="56"/>
                  </a:lnTo>
                  <a:lnTo>
                    <a:pt x="14" y="58"/>
                  </a:lnTo>
                  <a:lnTo>
                    <a:pt x="20" y="58"/>
                  </a:lnTo>
                  <a:lnTo>
                    <a:pt x="25" y="58"/>
                  </a:lnTo>
                  <a:lnTo>
                    <a:pt x="30" y="56"/>
                  </a:lnTo>
                  <a:lnTo>
                    <a:pt x="34" y="54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9" y="5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4" y="54"/>
                  </a:lnTo>
                  <a:lnTo>
                    <a:pt x="53" y="52"/>
                  </a:lnTo>
                  <a:lnTo>
                    <a:pt x="53" y="49"/>
                  </a:lnTo>
                  <a:lnTo>
                    <a:pt x="53" y="44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4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0" y="5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9" y="19"/>
                  </a:lnTo>
                  <a:close/>
                  <a:moveTo>
                    <a:pt x="38" y="33"/>
                  </a:moveTo>
                  <a:lnTo>
                    <a:pt x="37" y="37"/>
                  </a:lnTo>
                  <a:lnTo>
                    <a:pt x="36" y="40"/>
                  </a:lnTo>
                  <a:lnTo>
                    <a:pt x="35" y="42"/>
                  </a:lnTo>
                  <a:lnTo>
                    <a:pt x="33" y="44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1" y="46"/>
                  </a:lnTo>
                  <a:lnTo>
                    <a:pt x="19" y="43"/>
                  </a:lnTo>
                  <a:lnTo>
                    <a:pt x="18" y="40"/>
                  </a:lnTo>
                  <a:lnTo>
                    <a:pt x="19" y="37"/>
                  </a:lnTo>
                  <a:lnTo>
                    <a:pt x="21" y="34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8" y="30"/>
                  </a:lnTo>
                  <a:lnTo>
                    <a:pt x="38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3" name="Rectangle 267"/>
            <p:cNvSpPr>
              <a:spLocks noChangeArrowheads="1"/>
            </p:cNvSpPr>
            <p:nvPr/>
          </p:nvSpPr>
          <p:spPr bwMode="auto">
            <a:xfrm>
              <a:off x="3485" y="1425"/>
              <a:ext cx="4" cy="1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4" name="Rectangle 268"/>
            <p:cNvSpPr>
              <a:spLocks noChangeArrowheads="1"/>
            </p:cNvSpPr>
            <p:nvPr/>
          </p:nvSpPr>
          <p:spPr bwMode="auto">
            <a:xfrm>
              <a:off x="3492" y="1425"/>
              <a:ext cx="4" cy="1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5" name="Rectangle 269"/>
            <p:cNvSpPr>
              <a:spLocks noChangeArrowheads="1"/>
            </p:cNvSpPr>
            <p:nvPr/>
          </p:nvSpPr>
          <p:spPr bwMode="auto">
            <a:xfrm>
              <a:off x="3506" y="1435"/>
              <a:ext cx="8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6" name="Freeform 270"/>
            <p:cNvSpPr>
              <a:spLocks/>
            </p:cNvSpPr>
            <p:nvPr/>
          </p:nvSpPr>
          <p:spPr bwMode="auto">
            <a:xfrm>
              <a:off x="3524" y="1430"/>
              <a:ext cx="15" cy="17"/>
            </a:xfrm>
            <a:custGeom>
              <a:avLst/>
              <a:gdLst/>
              <a:ahLst/>
              <a:cxnLst>
                <a:cxn ang="0">
                  <a:pos x="16" y="4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47" y="54"/>
                </a:cxn>
                <a:cxn ang="0">
                  <a:pos x="47" y="68"/>
                </a:cxn>
                <a:cxn ang="0">
                  <a:pos x="60" y="68"/>
                </a:cxn>
                <a:cxn ang="0">
                  <a:pos x="61" y="42"/>
                </a:cxn>
                <a:cxn ang="0">
                  <a:pos x="53" y="42"/>
                </a:cxn>
                <a:cxn ang="0">
                  <a:pos x="53" y="0"/>
                </a:cxn>
                <a:cxn ang="0">
                  <a:pos x="36" y="0"/>
                </a:cxn>
                <a:cxn ang="0">
                  <a:pos x="36" y="42"/>
                </a:cxn>
                <a:cxn ang="0">
                  <a:pos x="16" y="42"/>
                </a:cxn>
              </a:cxnLst>
              <a:rect l="0" t="0" r="r" b="b"/>
              <a:pathLst>
                <a:path w="61" h="68">
                  <a:moveTo>
                    <a:pt x="16" y="42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47" y="54"/>
                  </a:lnTo>
                  <a:lnTo>
                    <a:pt x="47" y="68"/>
                  </a:lnTo>
                  <a:lnTo>
                    <a:pt x="60" y="68"/>
                  </a:lnTo>
                  <a:lnTo>
                    <a:pt x="61" y="42"/>
                  </a:lnTo>
                  <a:lnTo>
                    <a:pt x="53" y="42"/>
                  </a:lnTo>
                  <a:lnTo>
                    <a:pt x="53" y="0"/>
                  </a:lnTo>
                  <a:lnTo>
                    <a:pt x="36" y="0"/>
                  </a:lnTo>
                  <a:lnTo>
                    <a:pt x="36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7" name="Freeform 271"/>
            <p:cNvSpPr>
              <a:spLocks noEditPoints="1"/>
            </p:cNvSpPr>
            <p:nvPr/>
          </p:nvSpPr>
          <p:spPr bwMode="auto">
            <a:xfrm>
              <a:off x="3541" y="1430"/>
              <a:ext cx="15" cy="14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7" y="46"/>
                </a:cxn>
                <a:cxn ang="0">
                  <a:pos x="34" y="47"/>
                </a:cxn>
                <a:cxn ang="0">
                  <a:pos x="30" y="47"/>
                </a:cxn>
                <a:cxn ang="0">
                  <a:pos x="27" y="47"/>
                </a:cxn>
                <a:cxn ang="0">
                  <a:pos x="23" y="46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7" y="32"/>
                </a:cxn>
                <a:cxn ang="0">
                  <a:pos x="59" y="32"/>
                </a:cxn>
                <a:cxn ang="0">
                  <a:pos x="58" y="29"/>
                </a:cxn>
                <a:cxn ang="0">
                  <a:pos x="58" y="22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1" y="37"/>
                </a:cxn>
                <a:cxn ang="0">
                  <a:pos x="2" y="41"/>
                </a:cxn>
                <a:cxn ang="0">
                  <a:pos x="4" y="44"/>
                </a:cxn>
                <a:cxn ang="0">
                  <a:pos x="7" y="50"/>
                </a:cxn>
                <a:cxn ang="0">
                  <a:pos x="12" y="54"/>
                </a:cxn>
                <a:cxn ang="0">
                  <a:pos x="17" y="56"/>
                </a:cxn>
                <a:cxn ang="0">
                  <a:pos x="21" y="57"/>
                </a:cxn>
                <a:cxn ang="0">
                  <a:pos x="25" y="58"/>
                </a:cxn>
                <a:cxn ang="0">
                  <a:pos x="30" y="58"/>
                </a:cxn>
                <a:cxn ang="0">
                  <a:pos x="38" y="58"/>
                </a:cxn>
                <a:cxn ang="0">
                  <a:pos x="46" y="55"/>
                </a:cxn>
                <a:cxn ang="0">
                  <a:pos x="49" y="53"/>
                </a:cxn>
                <a:cxn ang="0">
                  <a:pos x="53" y="50"/>
                </a:cxn>
                <a:cxn ang="0">
                  <a:pos x="55" y="46"/>
                </a:cxn>
                <a:cxn ang="0">
                  <a:pos x="57" y="40"/>
                </a:cxn>
                <a:cxn ang="0">
                  <a:pos x="41" y="40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3"/>
                </a:cxn>
                <a:cxn ang="0">
                  <a:pos x="17" y="23"/>
                </a:cxn>
              </a:cxnLst>
              <a:rect l="0" t="0" r="r" b="b"/>
              <a:pathLst>
                <a:path w="59" h="58">
                  <a:moveTo>
                    <a:pt x="41" y="40"/>
                  </a:moveTo>
                  <a:lnTo>
                    <a:pt x="40" y="43"/>
                  </a:lnTo>
                  <a:lnTo>
                    <a:pt x="37" y="46"/>
                  </a:lnTo>
                  <a:lnTo>
                    <a:pt x="34" y="47"/>
                  </a:lnTo>
                  <a:lnTo>
                    <a:pt x="30" y="47"/>
                  </a:lnTo>
                  <a:lnTo>
                    <a:pt x="27" y="47"/>
                  </a:lnTo>
                  <a:lnTo>
                    <a:pt x="23" y="46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7" y="32"/>
                  </a:lnTo>
                  <a:lnTo>
                    <a:pt x="59" y="32"/>
                  </a:lnTo>
                  <a:lnTo>
                    <a:pt x="58" y="29"/>
                  </a:lnTo>
                  <a:lnTo>
                    <a:pt x="58" y="22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1" y="37"/>
                  </a:lnTo>
                  <a:lnTo>
                    <a:pt x="2" y="41"/>
                  </a:lnTo>
                  <a:lnTo>
                    <a:pt x="4" y="44"/>
                  </a:lnTo>
                  <a:lnTo>
                    <a:pt x="7" y="50"/>
                  </a:lnTo>
                  <a:lnTo>
                    <a:pt x="12" y="54"/>
                  </a:lnTo>
                  <a:lnTo>
                    <a:pt x="17" y="56"/>
                  </a:lnTo>
                  <a:lnTo>
                    <a:pt x="21" y="57"/>
                  </a:lnTo>
                  <a:lnTo>
                    <a:pt x="25" y="58"/>
                  </a:lnTo>
                  <a:lnTo>
                    <a:pt x="30" y="58"/>
                  </a:lnTo>
                  <a:lnTo>
                    <a:pt x="38" y="58"/>
                  </a:lnTo>
                  <a:lnTo>
                    <a:pt x="46" y="55"/>
                  </a:lnTo>
                  <a:lnTo>
                    <a:pt x="49" y="53"/>
                  </a:lnTo>
                  <a:lnTo>
                    <a:pt x="53" y="50"/>
                  </a:lnTo>
                  <a:lnTo>
                    <a:pt x="55" y="46"/>
                  </a:lnTo>
                  <a:lnTo>
                    <a:pt x="57" y="40"/>
                  </a:lnTo>
                  <a:lnTo>
                    <a:pt x="41" y="40"/>
                  </a:lnTo>
                  <a:close/>
                  <a:moveTo>
                    <a:pt x="17" y="23"/>
                  </a:moveTo>
                  <a:lnTo>
                    <a:pt x="18" y="19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3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8" name="Freeform 272"/>
            <p:cNvSpPr>
              <a:spLocks/>
            </p:cNvSpPr>
            <p:nvPr/>
          </p:nvSpPr>
          <p:spPr bwMode="auto">
            <a:xfrm>
              <a:off x="3558" y="1430"/>
              <a:ext cx="13" cy="14"/>
            </a:xfrm>
            <a:custGeom>
              <a:avLst/>
              <a:gdLst/>
              <a:ahLst/>
              <a:cxnLst>
                <a:cxn ang="0">
                  <a:pos x="17" y="31"/>
                </a:cxn>
                <a:cxn ang="0">
                  <a:pos x="36" y="31"/>
                </a:cxn>
                <a:cxn ang="0">
                  <a:pos x="36" y="54"/>
                </a:cxn>
                <a:cxn ang="0">
                  <a:pos x="52" y="54"/>
                </a:cxn>
                <a:cxn ang="0">
                  <a:pos x="52" y="0"/>
                </a:cxn>
                <a:cxn ang="0">
                  <a:pos x="36" y="0"/>
                </a:cxn>
                <a:cxn ang="0">
                  <a:pos x="36" y="20"/>
                </a:cxn>
                <a:cxn ang="0">
                  <a:pos x="17" y="2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7" y="54"/>
                </a:cxn>
                <a:cxn ang="0">
                  <a:pos x="17" y="31"/>
                </a:cxn>
              </a:cxnLst>
              <a:rect l="0" t="0" r="r" b="b"/>
              <a:pathLst>
                <a:path w="52" h="54">
                  <a:moveTo>
                    <a:pt x="17" y="31"/>
                  </a:moveTo>
                  <a:lnTo>
                    <a:pt x="36" y="31"/>
                  </a:lnTo>
                  <a:lnTo>
                    <a:pt x="36" y="54"/>
                  </a:lnTo>
                  <a:lnTo>
                    <a:pt x="52" y="54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20"/>
                  </a:lnTo>
                  <a:lnTo>
                    <a:pt x="17" y="2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7" y="54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9" name="Freeform 273"/>
            <p:cNvSpPr>
              <a:spLocks/>
            </p:cNvSpPr>
            <p:nvPr/>
          </p:nvSpPr>
          <p:spPr bwMode="auto">
            <a:xfrm>
              <a:off x="3573" y="1430"/>
              <a:ext cx="13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4"/>
                </a:cxn>
                <a:cxn ang="0">
                  <a:pos x="34" y="54"/>
                </a:cxn>
                <a:cxn ang="0">
                  <a:pos x="34" y="11"/>
                </a:cxn>
                <a:cxn ang="0">
                  <a:pos x="52" y="11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2" h="54">
                  <a:moveTo>
                    <a:pt x="18" y="11"/>
                  </a:moveTo>
                  <a:lnTo>
                    <a:pt x="18" y="54"/>
                  </a:lnTo>
                  <a:lnTo>
                    <a:pt x="34" y="54"/>
                  </a:lnTo>
                  <a:lnTo>
                    <a:pt x="34" y="11"/>
                  </a:lnTo>
                  <a:lnTo>
                    <a:pt x="52" y="1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0" name="Freeform 274"/>
            <p:cNvSpPr>
              <a:spLocks noEditPoints="1"/>
            </p:cNvSpPr>
            <p:nvPr/>
          </p:nvSpPr>
          <p:spPr bwMode="auto">
            <a:xfrm>
              <a:off x="3588" y="1430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1"/>
                </a:cxn>
                <a:cxn ang="0">
                  <a:pos x="20" y="55"/>
                </a:cxn>
                <a:cxn ang="0">
                  <a:pos x="25" y="57"/>
                </a:cxn>
                <a:cxn ang="0">
                  <a:pos x="29" y="58"/>
                </a:cxn>
                <a:cxn ang="0">
                  <a:pos x="32" y="58"/>
                </a:cxn>
                <a:cxn ang="0">
                  <a:pos x="38" y="58"/>
                </a:cxn>
                <a:cxn ang="0">
                  <a:pos x="43" y="56"/>
                </a:cxn>
                <a:cxn ang="0">
                  <a:pos x="48" y="54"/>
                </a:cxn>
                <a:cxn ang="0">
                  <a:pos x="51" y="50"/>
                </a:cxn>
                <a:cxn ang="0">
                  <a:pos x="54" y="46"/>
                </a:cxn>
                <a:cxn ang="0">
                  <a:pos x="56" y="40"/>
                </a:cxn>
                <a:cxn ang="0">
                  <a:pos x="57" y="35"/>
                </a:cxn>
                <a:cxn ang="0">
                  <a:pos x="58" y="29"/>
                </a:cxn>
                <a:cxn ang="0">
                  <a:pos x="57" y="22"/>
                </a:cxn>
                <a:cxn ang="0">
                  <a:pos x="56" y="17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8"/>
                </a:cxn>
                <a:cxn ang="0">
                  <a:pos x="16" y="23"/>
                </a:cxn>
                <a:cxn ang="0">
                  <a:pos x="17" y="19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2" y="11"/>
                </a:cxn>
                <a:cxn ang="0">
                  <a:pos x="36" y="14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1" y="23"/>
                </a:cxn>
                <a:cxn ang="0">
                  <a:pos x="41" y="28"/>
                </a:cxn>
                <a:cxn ang="0">
                  <a:pos x="39" y="35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31" y="47"/>
                </a:cxn>
                <a:cxn ang="0">
                  <a:pos x="28" y="47"/>
                </a:cxn>
                <a:cxn ang="0">
                  <a:pos x="24" y="47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5" y="28"/>
                </a:cxn>
              </a:cxnLst>
              <a:rect l="0" t="0" r="r" b="b"/>
              <a:pathLst>
                <a:path w="58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1"/>
                  </a:lnTo>
                  <a:lnTo>
                    <a:pt x="20" y="55"/>
                  </a:lnTo>
                  <a:lnTo>
                    <a:pt x="25" y="57"/>
                  </a:lnTo>
                  <a:lnTo>
                    <a:pt x="29" y="58"/>
                  </a:lnTo>
                  <a:lnTo>
                    <a:pt x="32" y="58"/>
                  </a:lnTo>
                  <a:lnTo>
                    <a:pt x="38" y="58"/>
                  </a:lnTo>
                  <a:lnTo>
                    <a:pt x="43" y="56"/>
                  </a:lnTo>
                  <a:lnTo>
                    <a:pt x="48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7" y="35"/>
                  </a:lnTo>
                  <a:lnTo>
                    <a:pt x="58" y="29"/>
                  </a:lnTo>
                  <a:lnTo>
                    <a:pt x="57" y="22"/>
                  </a:lnTo>
                  <a:lnTo>
                    <a:pt x="56" y="17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8"/>
                  </a:moveTo>
                  <a:lnTo>
                    <a:pt x="16" y="23"/>
                  </a:lnTo>
                  <a:lnTo>
                    <a:pt x="17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1" y="23"/>
                  </a:lnTo>
                  <a:lnTo>
                    <a:pt x="41" y="28"/>
                  </a:lnTo>
                  <a:lnTo>
                    <a:pt x="39" y="35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31" y="47"/>
                  </a:lnTo>
                  <a:lnTo>
                    <a:pt x="28" y="47"/>
                  </a:lnTo>
                  <a:lnTo>
                    <a:pt x="24" y="47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1" name="Rectangle 275"/>
            <p:cNvSpPr>
              <a:spLocks noChangeArrowheads="1"/>
            </p:cNvSpPr>
            <p:nvPr/>
          </p:nvSpPr>
          <p:spPr bwMode="auto">
            <a:xfrm>
              <a:off x="3356" y="1471"/>
              <a:ext cx="147" cy="4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2" name="Rectangle 276"/>
            <p:cNvSpPr>
              <a:spLocks noChangeArrowheads="1"/>
            </p:cNvSpPr>
            <p:nvPr/>
          </p:nvSpPr>
          <p:spPr bwMode="auto">
            <a:xfrm>
              <a:off x="3356" y="1471"/>
              <a:ext cx="147" cy="45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3" name="Freeform 277"/>
            <p:cNvSpPr>
              <a:spLocks/>
            </p:cNvSpPr>
            <p:nvPr/>
          </p:nvSpPr>
          <p:spPr bwMode="auto">
            <a:xfrm>
              <a:off x="3376" y="1484"/>
              <a:ext cx="14" cy="15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8" y="47"/>
                </a:cxn>
                <a:cxn ang="0">
                  <a:pos x="37" y="48"/>
                </a:cxn>
                <a:cxn ang="0">
                  <a:pos x="35" y="50"/>
                </a:cxn>
                <a:cxn ang="0">
                  <a:pos x="32" y="50"/>
                </a:cxn>
                <a:cxn ang="0">
                  <a:pos x="29" y="51"/>
                </a:cxn>
                <a:cxn ang="0">
                  <a:pos x="26" y="50"/>
                </a:cxn>
                <a:cxn ang="0">
                  <a:pos x="23" y="49"/>
                </a:cxn>
                <a:cxn ang="0">
                  <a:pos x="20" y="48"/>
                </a:cxn>
                <a:cxn ang="0">
                  <a:pos x="18" y="45"/>
                </a:cxn>
                <a:cxn ang="0">
                  <a:pos x="16" y="43"/>
                </a:cxn>
                <a:cxn ang="0">
                  <a:pos x="15" y="40"/>
                </a:cxn>
                <a:cxn ang="0">
                  <a:pos x="14" y="36"/>
                </a:cxn>
                <a:cxn ang="0">
                  <a:pos x="14" y="31"/>
                </a:cxn>
                <a:cxn ang="0">
                  <a:pos x="15" y="25"/>
                </a:cxn>
                <a:cxn ang="0">
                  <a:pos x="16" y="20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5" y="12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5" y="13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8"/>
                </a:cxn>
                <a:cxn ang="0">
                  <a:pos x="41" y="21"/>
                </a:cxn>
                <a:cxn ang="0">
                  <a:pos x="54" y="21"/>
                </a:cxn>
                <a:cxn ang="0">
                  <a:pos x="54" y="18"/>
                </a:cxn>
                <a:cxn ang="0">
                  <a:pos x="53" y="15"/>
                </a:cxn>
                <a:cxn ang="0">
                  <a:pos x="51" y="11"/>
                </a:cxn>
                <a:cxn ang="0">
                  <a:pos x="48" y="8"/>
                </a:cxn>
                <a:cxn ang="0">
                  <a:pos x="45" y="5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5"/>
                </a:cxn>
                <a:cxn ang="0">
                  <a:pos x="7" y="8"/>
                </a:cxn>
                <a:cxn ang="0">
                  <a:pos x="3" y="14"/>
                </a:cxn>
                <a:cxn ang="0">
                  <a:pos x="2" y="17"/>
                </a:cxn>
                <a:cxn ang="0">
                  <a:pos x="1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8" y="56"/>
                </a:cxn>
                <a:cxn ang="0">
                  <a:pos x="12" y="58"/>
                </a:cxn>
                <a:cxn ang="0">
                  <a:pos x="17" y="60"/>
                </a:cxn>
                <a:cxn ang="0">
                  <a:pos x="23" y="61"/>
                </a:cxn>
                <a:cxn ang="0">
                  <a:pos x="29" y="62"/>
                </a:cxn>
                <a:cxn ang="0">
                  <a:pos x="36" y="61"/>
                </a:cxn>
                <a:cxn ang="0">
                  <a:pos x="41" y="60"/>
                </a:cxn>
                <a:cxn ang="0">
                  <a:pos x="45" y="57"/>
                </a:cxn>
                <a:cxn ang="0">
                  <a:pos x="49" y="54"/>
                </a:cxn>
                <a:cxn ang="0">
                  <a:pos x="51" y="51"/>
                </a:cxn>
                <a:cxn ang="0">
                  <a:pos x="53" y="47"/>
                </a:cxn>
                <a:cxn ang="0">
                  <a:pos x="54" y="43"/>
                </a:cxn>
                <a:cxn ang="0">
                  <a:pos x="55" y="40"/>
                </a:cxn>
                <a:cxn ang="0">
                  <a:pos x="41" y="40"/>
                </a:cxn>
              </a:cxnLst>
              <a:rect l="0" t="0" r="r" b="b"/>
              <a:pathLst>
                <a:path w="55" h="62">
                  <a:moveTo>
                    <a:pt x="41" y="40"/>
                  </a:moveTo>
                  <a:lnTo>
                    <a:pt x="40" y="43"/>
                  </a:lnTo>
                  <a:lnTo>
                    <a:pt x="38" y="47"/>
                  </a:lnTo>
                  <a:lnTo>
                    <a:pt x="37" y="48"/>
                  </a:lnTo>
                  <a:lnTo>
                    <a:pt x="35" y="50"/>
                  </a:lnTo>
                  <a:lnTo>
                    <a:pt x="32" y="50"/>
                  </a:lnTo>
                  <a:lnTo>
                    <a:pt x="29" y="51"/>
                  </a:lnTo>
                  <a:lnTo>
                    <a:pt x="26" y="50"/>
                  </a:lnTo>
                  <a:lnTo>
                    <a:pt x="23" y="49"/>
                  </a:lnTo>
                  <a:lnTo>
                    <a:pt x="20" y="48"/>
                  </a:lnTo>
                  <a:lnTo>
                    <a:pt x="18" y="45"/>
                  </a:lnTo>
                  <a:lnTo>
                    <a:pt x="16" y="43"/>
                  </a:lnTo>
                  <a:lnTo>
                    <a:pt x="15" y="40"/>
                  </a:lnTo>
                  <a:lnTo>
                    <a:pt x="14" y="36"/>
                  </a:lnTo>
                  <a:lnTo>
                    <a:pt x="14" y="31"/>
                  </a:lnTo>
                  <a:lnTo>
                    <a:pt x="15" y="25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5" y="12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5" y="13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8"/>
                  </a:lnTo>
                  <a:lnTo>
                    <a:pt x="41" y="21"/>
                  </a:lnTo>
                  <a:lnTo>
                    <a:pt x="54" y="21"/>
                  </a:lnTo>
                  <a:lnTo>
                    <a:pt x="54" y="18"/>
                  </a:lnTo>
                  <a:lnTo>
                    <a:pt x="53" y="15"/>
                  </a:lnTo>
                  <a:lnTo>
                    <a:pt x="51" y="11"/>
                  </a:lnTo>
                  <a:lnTo>
                    <a:pt x="48" y="8"/>
                  </a:lnTo>
                  <a:lnTo>
                    <a:pt x="45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5"/>
                  </a:lnTo>
                  <a:lnTo>
                    <a:pt x="7" y="8"/>
                  </a:lnTo>
                  <a:lnTo>
                    <a:pt x="3" y="14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8" y="56"/>
                  </a:lnTo>
                  <a:lnTo>
                    <a:pt x="12" y="58"/>
                  </a:lnTo>
                  <a:lnTo>
                    <a:pt x="17" y="60"/>
                  </a:lnTo>
                  <a:lnTo>
                    <a:pt x="23" y="61"/>
                  </a:lnTo>
                  <a:lnTo>
                    <a:pt x="29" y="62"/>
                  </a:lnTo>
                  <a:lnTo>
                    <a:pt x="36" y="61"/>
                  </a:lnTo>
                  <a:lnTo>
                    <a:pt x="41" y="60"/>
                  </a:lnTo>
                  <a:lnTo>
                    <a:pt x="45" y="57"/>
                  </a:lnTo>
                  <a:lnTo>
                    <a:pt x="49" y="54"/>
                  </a:lnTo>
                  <a:lnTo>
                    <a:pt x="51" y="51"/>
                  </a:lnTo>
                  <a:lnTo>
                    <a:pt x="53" y="47"/>
                  </a:lnTo>
                  <a:lnTo>
                    <a:pt x="54" y="43"/>
                  </a:lnTo>
                  <a:lnTo>
                    <a:pt x="55" y="40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4" name="Freeform 278"/>
            <p:cNvSpPr>
              <a:spLocks noEditPoints="1"/>
            </p:cNvSpPr>
            <p:nvPr/>
          </p:nvSpPr>
          <p:spPr bwMode="auto">
            <a:xfrm>
              <a:off x="3392" y="1488"/>
              <a:ext cx="10" cy="11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20" y="9"/>
                </a:cxn>
                <a:cxn ang="0">
                  <a:pos x="24" y="8"/>
                </a:cxn>
                <a:cxn ang="0">
                  <a:pos x="28" y="11"/>
                </a:cxn>
                <a:cxn ang="0">
                  <a:pos x="29" y="14"/>
                </a:cxn>
                <a:cxn ang="0">
                  <a:pos x="28" y="18"/>
                </a:cxn>
                <a:cxn ang="0">
                  <a:pos x="22" y="20"/>
                </a:cxn>
                <a:cxn ang="0">
                  <a:pos x="10" y="22"/>
                </a:cxn>
                <a:cxn ang="0">
                  <a:pos x="3" y="26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4" y="43"/>
                </a:cxn>
                <a:cxn ang="0">
                  <a:pos x="10" y="45"/>
                </a:cxn>
                <a:cxn ang="0">
                  <a:pos x="19" y="45"/>
                </a:cxn>
                <a:cxn ang="0">
                  <a:pos x="26" y="43"/>
                </a:cxn>
                <a:cxn ang="0">
                  <a:pos x="29" y="40"/>
                </a:cxn>
                <a:cxn ang="0">
                  <a:pos x="43" y="44"/>
                </a:cxn>
                <a:cxn ang="0">
                  <a:pos x="42" y="43"/>
                </a:cxn>
                <a:cxn ang="0">
                  <a:pos x="41" y="39"/>
                </a:cxn>
                <a:cxn ang="0">
                  <a:pos x="41" y="16"/>
                </a:cxn>
                <a:cxn ang="0">
                  <a:pos x="39" y="6"/>
                </a:cxn>
                <a:cxn ang="0">
                  <a:pos x="33" y="2"/>
                </a:cxn>
                <a:cxn ang="0">
                  <a:pos x="22" y="0"/>
                </a:cxn>
                <a:cxn ang="0">
                  <a:pos x="10" y="2"/>
                </a:cxn>
                <a:cxn ang="0">
                  <a:pos x="4" y="7"/>
                </a:cxn>
                <a:cxn ang="0">
                  <a:pos x="2" y="15"/>
                </a:cxn>
                <a:cxn ang="0">
                  <a:pos x="29" y="27"/>
                </a:cxn>
                <a:cxn ang="0">
                  <a:pos x="28" y="32"/>
                </a:cxn>
                <a:cxn ang="0">
                  <a:pos x="26" y="35"/>
                </a:cxn>
                <a:cxn ang="0">
                  <a:pos x="20" y="37"/>
                </a:cxn>
                <a:cxn ang="0">
                  <a:pos x="16" y="36"/>
                </a:cxn>
                <a:cxn ang="0">
                  <a:pos x="13" y="32"/>
                </a:cxn>
                <a:cxn ang="0">
                  <a:pos x="16" y="28"/>
                </a:cxn>
                <a:cxn ang="0">
                  <a:pos x="21" y="27"/>
                </a:cxn>
                <a:cxn ang="0">
                  <a:pos x="29" y="24"/>
                </a:cxn>
              </a:cxnLst>
              <a:rect l="0" t="0" r="r" b="b"/>
              <a:pathLst>
                <a:path w="43" h="46">
                  <a:moveTo>
                    <a:pt x="15" y="15"/>
                  </a:moveTo>
                  <a:lnTo>
                    <a:pt x="15" y="11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6" y="9"/>
                  </a:lnTo>
                  <a:lnTo>
                    <a:pt x="28" y="11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8" y="18"/>
                  </a:lnTo>
                  <a:lnTo>
                    <a:pt x="26" y="19"/>
                  </a:lnTo>
                  <a:lnTo>
                    <a:pt x="22" y="20"/>
                  </a:lnTo>
                  <a:lnTo>
                    <a:pt x="16" y="21"/>
                  </a:lnTo>
                  <a:lnTo>
                    <a:pt x="10" y="22"/>
                  </a:lnTo>
                  <a:lnTo>
                    <a:pt x="5" y="24"/>
                  </a:lnTo>
                  <a:lnTo>
                    <a:pt x="3" y="26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4"/>
                  </a:lnTo>
                  <a:lnTo>
                    <a:pt x="10" y="45"/>
                  </a:lnTo>
                  <a:lnTo>
                    <a:pt x="15" y="46"/>
                  </a:lnTo>
                  <a:lnTo>
                    <a:pt x="19" y="45"/>
                  </a:lnTo>
                  <a:lnTo>
                    <a:pt x="23" y="44"/>
                  </a:lnTo>
                  <a:lnTo>
                    <a:pt x="26" y="43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30" y="44"/>
                  </a:lnTo>
                  <a:lnTo>
                    <a:pt x="43" y="44"/>
                  </a:lnTo>
                  <a:lnTo>
                    <a:pt x="43" y="43"/>
                  </a:lnTo>
                  <a:lnTo>
                    <a:pt x="42" y="43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1" y="36"/>
                  </a:lnTo>
                  <a:lnTo>
                    <a:pt x="41" y="16"/>
                  </a:lnTo>
                  <a:lnTo>
                    <a:pt x="41" y="11"/>
                  </a:lnTo>
                  <a:lnTo>
                    <a:pt x="39" y="6"/>
                  </a:lnTo>
                  <a:lnTo>
                    <a:pt x="36" y="4"/>
                  </a:lnTo>
                  <a:lnTo>
                    <a:pt x="33" y="2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10"/>
                  </a:lnTo>
                  <a:lnTo>
                    <a:pt x="2" y="15"/>
                  </a:lnTo>
                  <a:lnTo>
                    <a:pt x="15" y="15"/>
                  </a:lnTo>
                  <a:close/>
                  <a:moveTo>
                    <a:pt x="29" y="27"/>
                  </a:moveTo>
                  <a:lnTo>
                    <a:pt x="29" y="30"/>
                  </a:lnTo>
                  <a:lnTo>
                    <a:pt x="28" y="32"/>
                  </a:lnTo>
                  <a:lnTo>
                    <a:pt x="27" y="34"/>
                  </a:lnTo>
                  <a:lnTo>
                    <a:pt x="26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7"/>
                  </a:lnTo>
                  <a:lnTo>
                    <a:pt x="16" y="36"/>
                  </a:lnTo>
                  <a:lnTo>
                    <a:pt x="14" y="35"/>
                  </a:lnTo>
                  <a:lnTo>
                    <a:pt x="13" y="32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5" y="26"/>
                  </a:lnTo>
                  <a:lnTo>
                    <a:pt x="29" y="24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5" name="Rectangle 279"/>
            <p:cNvSpPr>
              <a:spLocks noChangeArrowheads="1"/>
            </p:cNvSpPr>
            <p:nvPr/>
          </p:nvSpPr>
          <p:spPr bwMode="auto">
            <a:xfrm>
              <a:off x="3404" y="1484"/>
              <a:ext cx="4" cy="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6" name="Rectangle 280"/>
            <p:cNvSpPr>
              <a:spLocks noChangeArrowheads="1"/>
            </p:cNvSpPr>
            <p:nvPr/>
          </p:nvSpPr>
          <p:spPr bwMode="auto">
            <a:xfrm>
              <a:off x="3410" y="1484"/>
              <a:ext cx="3" cy="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7" name="Rectangle 281"/>
            <p:cNvSpPr>
              <a:spLocks noChangeArrowheads="1"/>
            </p:cNvSpPr>
            <p:nvPr/>
          </p:nvSpPr>
          <p:spPr bwMode="auto">
            <a:xfrm>
              <a:off x="3416" y="1492"/>
              <a:ext cx="6" cy="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8" name="Freeform 282"/>
            <p:cNvSpPr>
              <a:spLocks/>
            </p:cNvSpPr>
            <p:nvPr/>
          </p:nvSpPr>
          <p:spPr bwMode="auto">
            <a:xfrm>
              <a:off x="3425" y="1488"/>
              <a:ext cx="11" cy="11"/>
            </a:xfrm>
            <a:custGeom>
              <a:avLst/>
              <a:gdLst/>
              <a:ahLst/>
              <a:cxnLst>
                <a:cxn ang="0">
                  <a:pos x="30" y="28"/>
                </a:cxn>
                <a:cxn ang="0">
                  <a:pos x="30" y="31"/>
                </a:cxn>
                <a:cxn ang="0">
                  <a:pos x="29" y="34"/>
                </a:cxn>
                <a:cxn ang="0">
                  <a:pos x="26" y="36"/>
                </a:cxn>
                <a:cxn ang="0">
                  <a:pos x="22" y="37"/>
                </a:cxn>
                <a:cxn ang="0">
                  <a:pos x="20" y="37"/>
                </a:cxn>
                <a:cxn ang="0">
                  <a:pos x="16" y="35"/>
                </a:cxn>
                <a:cxn ang="0">
                  <a:pos x="15" y="33"/>
                </a:cxn>
                <a:cxn ang="0">
                  <a:pos x="14" y="31"/>
                </a:cxn>
                <a:cxn ang="0">
                  <a:pos x="13" y="27"/>
                </a:cxn>
                <a:cxn ang="0">
                  <a:pos x="13" y="23"/>
                </a:cxn>
                <a:cxn ang="0">
                  <a:pos x="13" y="18"/>
                </a:cxn>
                <a:cxn ang="0">
                  <a:pos x="14" y="14"/>
                </a:cxn>
                <a:cxn ang="0">
                  <a:pos x="15" y="12"/>
                </a:cxn>
                <a:cxn ang="0">
                  <a:pos x="16" y="10"/>
                </a:cxn>
                <a:cxn ang="0">
                  <a:pos x="20" y="9"/>
                </a:cxn>
                <a:cxn ang="0">
                  <a:pos x="22" y="8"/>
                </a:cxn>
                <a:cxn ang="0">
                  <a:pos x="25" y="9"/>
                </a:cxn>
                <a:cxn ang="0">
                  <a:pos x="27" y="10"/>
                </a:cxn>
                <a:cxn ang="0">
                  <a:pos x="29" y="12"/>
                </a:cxn>
                <a:cxn ang="0">
                  <a:pos x="30" y="16"/>
                </a:cxn>
                <a:cxn ang="0">
                  <a:pos x="43" y="16"/>
                </a:cxn>
                <a:cxn ang="0">
                  <a:pos x="42" y="11"/>
                </a:cxn>
                <a:cxn ang="0">
                  <a:pos x="38" y="5"/>
                </a:cxn>
                <a:cxn ang="0">
                  <a:pos x="36" y="3"/>
                </a:cxn>
                <a:cxn ang="0">
                  <a:pos x="33" y="2"/>
                </a:cxn>
                <a:cxn ang="0">
                  <a:pos x="28" y="0"/>
                </a:cxn>
                <a:cxn ang="0">
                  <a:pos x="23" y="0"/>
                </a:cxn>
                <a:cxn ang="0">
                  <a:pos x="16" y="1"/>
                </a:cxn>
                <a:cxn ang="0">
                  <a:pos x="11" y="2"/>
                </a:cxn>
                <a:cxn ang="0">
                  <a:pos x="7" y="5"/>
                </a:cxn>
                <a:cxn ang="0">
                  <a:pos x="4" y="8"/>
                </a:cxn>
                <a:cxn ang="0">
                  <a:pos x="2" y="11"/>
                </a:cxn>
                <a:cxn ang="0">
                  <a:pos x="1" y="15"/>
                </a:cxn>
                <a:cxn ang="0">
                  <a:pos x="0" y="20"/>
                </a:cxn>
                <a:cxn ang="0">
                  <a:pos x="0" y="23"/>
                </a:cxn>
                <a:cxn ang="0">
                  <a:pos x="0" y="29"/>
                </a:cxn>
                <a:cxn ang="0">
                  <a:pos x="1" y="33"/>
                </a:cxn>
                <a:cxn ang="0">
                  <a:pos x="3" y="37"/>
                </a:cxn>
                <a:cxn ang="0">
                  <a:pos x="6" y="40"/>
                </a:cxn>
                <a:cxn ang="0">
                  <a:pos x="9" y="42"/>
                </a:cxn>
                <a:cxn ang="0">
                  <a:pos x="13" y="44"/>
                </a:cxn>
                <a:cxn ang="0">
                  <a:pos x="17" y="45"/>
                </a:cxn>
                <a:cxn ang="0">
                  <a:pos x="22" y="46"/>
                </a:cxn>
                <a:cxn ang="0">
                  <a:pos x="27" y="45"/>
                </a:cxn>
                <a:cxn ang="0">
                  <a:pos x="33" y="44"/>
                </a:cxn>
                <a:cxn ang="0">
                  <a:pos x="36" y="42"/>
                </a:cxn>
                <a:cxn ang="0">
                  <a:pos x="39" y="39"/>
                </a:cxn>
                <a:cxn ang="0">
                  <a:pos x="42" y="34"/>
                </a:cxn>
                <a:cxn ang="0">
                  <a:pos x="43" y="28"/>
                </a:cxn>
                <a:cxn ang="0">
                  <a:pos x="30" y="28"/>
                </a:cxn>
              </a:cxnLst>
              <a:rect l="0" t="0" r="r" b="b"/>
              <a:pathLst>
                <a:path w="43" h="46">
                  <a:moveTo>
                    <a:pt x="30" y="28"/>
                  </a:moveTo>
                  <a:lnTo>
                    <a:pt x="30" y="31"/>
                  </a:lnTo>
                  <a:lnTo>
                    <a:pt x="29" y="34"/>
                  </a:lnTo>
                  <a:lnTo>
                    <a:pt x="26" y="36"/>
                  </a:lnTo>
                  <a:lnTo>
                    <a:pt x="22" y="37"/>
                  </a:lnTo>
                  <a:lnTo>
                    <a:pt x="20" y="37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4" y="31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3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20" y="9"/>
                  </a:lnTo>
                  <a:lnTo>
                    <a:pt x="22" y="8"/>
                  </a:lnTo>
                  <a:lnTo>
                    <a:pt x="25" y="9"/>
                  </a:lnTo>
                  <a:lnTo>
                    <a:pt x="27" y="10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43" y="16"/>
                  </a:lnTo>
                  <a:lnTo>
                    <a:pt x="42" y="11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3" y="2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6" y="1"/>
                  </a:lnTo>
                  <a:lnTo>
                    <a:pt x="11" y="2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7"/>
                  </a:lnTo>
                  <a:lnTo>
                    <a:pt x="6" y="40"/>
                  </a:lnTo>
                  <a:lnTo>
                    <a:pt x="9" y="42"/>
                  </a:lnTo>
                  <a:lnTo>
                    <a:pt x="13" y="44"/>
                  </a:lnTo>
                  <a:lnTo>
                    <a:pt x="17" y="45"/>
                  </a:lnTo>
                  <a:lnTo>
                    <a:pt x="22" y="46"/>
                  </a:lnTo>
                  <a:lnTo>
                    <a:pt x="27" y="45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39" y="39"/>
                  </a:lnTo>
                  <a:lnTo>
                    <a:pt x="42" y="34"/>
                  </a:lnTo>
                  <a:lnTo>
                    <a:pt x="43" y="28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9" name="Freeform 283"/>
            <p:cNvSpPr>
              <a:spLocks noEditPoints="1"/>
            </p:cNvSpPr>
            <p:nvPr/>
          </p:nvSpPr>
          <p:spPr bwMode="auto">
            <a:xfrm>
              <a:off x="3437" y="1488"/>
              <a:ext cx="12" cy="11"/>
            </a:xfrm>
            <a:custGeom>
              <a:avLst/>
              <a:gdLst/>
              <a:ahLst/>
              <a:cxnLst>
                <a:cxn ang="0">
                  <a:pos x="32" y="32"/>
                </a:cxn>
                <a:cxn ang="0">
                  <a:pos x="30" y="34"/>
                </a:cxn>
                <a:cxn ang="0">
                  <a:pos x="28" y="36"/>
                </a:cxn>
                <a:cxn ang="0">
                  <a:pos x="26" y="37"/>
                </a:cxn>
                <a:cxn ang="0">
                  <a:pos x="23" y="37"/>
                </a:cxn>
                <a:cxn ang="0">
                  <a:pos x="21" y="37"/>
                </a:cxn>
                <a:cxn ang="0">
                  <a:pos x="18" y="36"/>
                </a:cxn>
                <a:cxn ang="0">
                  <a:pos x="17" y="35"/>
                </a:cxn>
                <a:cxn ang="0">
                  <a:pos x="15" y="33"/>
                </a:cxn>
                <a:cxn ang="0">
                  <a:pos x="14" y="30"/>
                </a:cxn>
                <a:cxn ang="0">
                  <a:pos x="13" y="26"/>
                </a:cxn>
                <a:cxn ang="0">
                  <a:pos x="46" y="26"/>
                </a:cxn>
                <a:cxn ang="0">
                  <a:pos x="46" y="24"/>
                </a:cxn>
                <a:cxn ang="0">
                  <a:pos x="46" y="18"/>
                </a:cxn>
                <a:cxn ang="0">
                  <a:pos x="43" y="10"/>
                </a:cxn>
                <a:cxn ang="0">
                  <a:pos x="40" y="6"/>
                </a:cxn>
                <a:cxn ang="0">
                  <a:pos x="37" y="3"/>
                </a:cxn>
                <a:cxn ang="0">
                  <a:pos x="30" y="1"/>
                </a:cxn>
                <a:cxn ang="0">
                  <a:pos x="24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1" y="30"/>
                </a:cxn>
                <a:cxn ang="0">
                  <a:pos x="3" y="36"/>
                </a:cxn>
                <a:cxn ang="0">
                  <a:pos x="6" y="40"/>
                </a:cxn>
                <a:cxn ang="0">
                  <a:pos x="10" y="42"/>
                </a:cxn>
                <a:cxn ang="0">
                  <a:pos x="17" y="45"/>
                </a:cxn>
                <a:cxn ang="0">
                  <a:pos x="23" y="46"/>
                </a:cxn>
                <a:cxn ang="0">
                  <a:pos x="29" y="45"/>
                </a:cxn>
                <a:cxn ang="0">
                  <a:pos x="36" y="43"/>
                </a:cxn>
                <a:cxn ang="0">
                  <a:pos x="39" y="42"/>
                </a:cxn>
                <a:cxn ang="0">
                  <a:pos x="42" y="39"/>
                </a:cxn>
                <a:cxn ang="0">
                  <a:pos x="44" y="36"/>
                </a:cxn>
                <a:cxn ang="0">
                  <a:pos x="45" y="32"/>
                </a:cxn>
                <a:cxn ang="0">
                  <a:pos x="32" y="32"/>
                </a:cxn>
                <a:cxn ang="0">
                  <a:pos x="13" y="19"/>
                </a:cxn>
                <a:cxn ang="0">
                  <a:pos x="14" y="15"/>
                </a:cxn>
                <a:cxn ang="0">
                  <a:pos x="16" y="12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26" y="9"/>
                </a:cxn>
                <a:cxn ang="0">
                  <a:pos x="29" y="10"/>
                </a:cxn>
                <a:cxn ang="0">
                  <a:pos x="30" y="11"/>
                </a:cxn>
                <a:cxn ang="0">
                  <a:pos x="31" y="13"/>
                </a:cxn>
                <a:cxn ang="0">
                  <a:pos x="32" y="15"/>
                </a:cxn>
                <a:cxn ang="0">
                  <a:pos x="32" y="19"/>
                </a:cxn>
                <a:cxn ang="0">
                  <a:pos x="13" y="19"/>
                </a:cxn>
              </a:cxnLst>
              <a:rect l="0" t="0" r="r" b="b"/>
              <a:pathLst>
                <a:path w="46" h="46">
                  <a:moveTo>
                    <a:pt x="32" y="32"/>
                  </a:moveTo>
                  <a:lnTo>
                    <a:pt x="30" y="34"/>
                  </a:lnTo>
                  <a:lnTo>
                    <a:pt x="28" y="36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8" y="36"/>
                  </a:lnTo>
                  <a:lnTo>
                    <a:pt x="17" y="35"/>
                  </a:lnTo>
                  <a:lnTo>
                    <a:pt x="15" y="33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43" y="10"/>
                  </a:lnTo>
                  <a:lnTo>
                    <a:pt x="40" y="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1" y="30"/>
                  </a:lnTo>
                  <a:lnTo>
                    <a:pt x="3" y="36"/>
                  </a:lnTo>
                  <a:lnTo>
                    <a:pt x="6" y="40"/>
                  </a:lnTo>
                  <a:lnTo>
                    <a:pt x="10" y="42"/>
                  </a:lnTo>
                  <a:lnTo>
                    <a:pt x="17" y="45"/>
                  </a:lnTo>
                  <a:lnTo>
                    <a:pt x="23" y="46"/>
                  </a:lnTo>
                  <a:lnTo>
                    <a:pt x="29" y="45"/>
                  </a:lnTo>
                  <a:lnTo>
                    <a:pt x="36" y="43"/>
                  </a:lnTo>
                  <a:lnTo>
                    <a:pt x="39" y="42"/>
                  </a:lnTo>
                  <a:lnTo>
                    <a:pt x="42" y="39"/>
                  </a:lnTo>
                  <a:lnTo>
                    <a:pt x="44" y="36"/>
                  </a:lnTo>
                  <a:lnTo>
                    <a:pt x="45" y="32"/>
                  </a:lnTo>
                  <a:lnTo>
                    <a:pt x="32" y="32"/>
                  </a:lnTo>
                  <a:close/>
                  <a:moveTo>
                    <a:pt x="13" y="19"/>
                  </a:moveTo>
                  <a:lnTo>
                    <a:pt x="14" y="15"/>
                  </a:lnTo>
                  <a:lnTo>
                    <a:pt x="16" y="12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26" y="9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0" name="Freeform 284"/>
            <p:cNvSpPr>
              <a:spLocks/>
            </p:cNvSpPr>
            <p:nvPr/>
          </p:nvSpPr>
          <p:spPr bwMode="auto">
            <a:xfrm>
              <a:off x="3451" y="1488"/>
              <a:ext cx="10" cy="11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"/>
                </a:cxn>
                <a:cxn ang="0">
                  <a:pos x="0" y="44"/>
                </a:cxn>
                <a:cxn ang="0">
                  <a:pos x="13" y="44"/>
                </a:cxn>
                <a:cxn ang="0">
                  <a:pos x="13" y="21"/>
                </a:cxn>
                <a:cxn ang="0">
                  <a:pos x="13" y="18"/>
                </a:cxn>
                <a:cxn ang="0">
                  <a:pos x="14" y="13"/>
                </a:cxn>
                <a:cxn ang="0">
                  <a:pos x="15" y="12"/>
                </a:cxn>
                <a:cxn ang="0">
                  <a:pos x="16" y="10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3" y="9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7" y="12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44"/>
                </a:cxn>
                <a:cxn ang="0">
                  <a:pos x="42" y="44"/>
                </a:cxn>
                <a:cxn ang="0">
                  <a:pos x="42" y="18"/>
                </a:cxn>
                <a:cxn ang="0">
                  <a:pos x="41" y="12"/>
                </a:cxn>
                <a:cxn ang="0">
                  <a:pos x="40" y="8"/>
                </a:cxn>
                <a:cxn ang="0">
                  <a:pos x="39" y="5"/>
                </a:cxn>
                <a:cxn ang="0">
                  <a:pos x="37" y="3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9" y="2"/>
                </a:cxn>
                <a:cxn ang="0">
                  <a:pos x="15" y="4"/>
                </a:cxn>
                <a:cxn ang="0">
                  <a:pos x="12" y="7"/>
                </a:cxn>
                <a:cxn ang="0">
                  <a:pos x="12" y="2"/>
                </a:cxn>
              </a:cxnLst>
              <a:rect l="0" t="0" r="r" b="b"/>
              <a:pathLst>
                <a:path w="42" h="44">
                  <a:moveTo>
                    <a:pt x="12" y="2"/>
                  </a:moveTo>
                  <a:lnTo>
                    <a:pt x="0" y="2"/>
                  </a:lnTo>
                  <a:lnTo>
                    <a:pt x="0" y="44"/>
                  </a:lnTo>
                  <a:lnTo>
                    <a:pt x="13" y="44"/>
                  </a:lnTo>
                  <a:lnTo>
                    <a:pt x="13" y="21"/>
                  </a:lnTo>
                  <a:lnTo>
                    <a:pt x="13" y="18"/>
                  </a:lnTo>
                  <a:lnTo>
                    <a:pt x="14" y="13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7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44"/>
                  </a:lnTo>
                  <a:lnTo>
                    <a:pt x="42" y="44"/>
                  </a:lnTo>
                  <a:lnTo>
                    <a:pt x="42" y="18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39" y="5"/>
                  </a:lnTo>
                  <a:lnTo>
                    <a:pt x="37" y="3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1" name="Freeform 285"/>
            <p:cNvSpPr>
              <a:spLocks/>
            </p:cNvSpPr>
            <p:nvPr/>
          </p:nvSpPr>
          <p:spPr bwMode="auto">
            <a:xfrm>
              <a:off x="3463" y="1485"/>
              <a:ext cx="7" cy="14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" y="21"/>
                </a:cxn>
                <a:cxn ang="0">
                  <a:pos x="7" y="44"/>
                </a:cxn>
                <a:cxn ang="0">
                  <a:pos x="8" y="50"/>
                </a:cxn>
                <a:cxn ang="0">
                  <a:pos x="10" y="53"/>
                </a:cxn>
                <a:cxn ang="0">
                  <a:pos x="13" y="56"/>
                </a:cxn>
                <a:cxn ang="0">
                  <a:pos x="18" y="56"/>
                </a:cxn>
                <a:cxn ang="0">
                  <a:pos x="23" y="56"/>
                </a:cxn>
                <a:cxn ang="0">
                  <a:pos x="28" y="55"/>
                </a:cxn>
                <a:cxn ang="0">
                  <a:pos x="28" y="47"/>
                </a:cxn>
                <a:cxn ang="0">
                  <a:pos x="27" y="47"/>
                </a:cxn>
                <a:cxn ang="0">
                  <a:pos x="24" y="47"/>
                </a:cxn>
                <a:cxn ang="0">
                  <a:pos x="21" y="47"/>
                </a:cxn>
                <a:cxn ang="0">
                  <a:pos x="20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0" y="21"/>
                </a:cxn>
                <a:cxn ang="0">
                  <a:pos x="28" y="21"/>
                </a:cxn>
                <a:cxn ang="0">
                  <a:pos x="28" y="13"/>
                </a:cxn>
                <a:cxn ang="0">
                  <a:pos x="20" y="13"/>
                </a:cxn>
                <a:cxn ang="0">
                  <a:pos x="20" y="0"/>
                </a:cxn>
                <a:cxn ang="0">
                  <a:pos x="7" y="0"/>
                </a:cxn>
                <a:cxn ang="0">
                  <a:pos x="7" y="13"/>
                </a:cxn>
                <a:cxn ang="0">
                  <a:pos x="0" y="13"/>
                </a:cxn>
                <a:cxn ang="0">
                  <a:pos x="0" y="21"/>
                </a:cxn>
              </a:cxnLst>
              <a:rect l="0" t="0" r="r" b="b"/>
              <a:pathLst>
                <a:path w="28" h="56">
                  <a:moveTo>
                    <a:pt x="0" y="21"/>
                  </a:moveTo>
                  <a:lnTo>
                    <a:pt x="7" y="21"/>
                  </a:lnTo>
                  <a:lnTo>
                    <a:pt x="7" y="44"/>
                  </a:lnTo>
                  <a:lnTo>
                    <a:pt x="8" y="50"/>
                  </a:lnTo>
                  <a:lnTo>
                    <a:pt x="10" y="53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28" y="47"/>
                  </a:lnTo>
                  <a:lnTo>
                    <a:pt x="27" y="47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0" y="21"/>
                  </a:lnTo>
                  <a:lnTo>
                    <a:pt x="28" y="21"/>
                  </a:lnTo>
                  <a:lnTo>
                    <a:pt x="28" y="13"/>
                  </a:lnTo>
                  <a:lnTo>
                    <a:pt x="20" y="13"/>
                  </a:lnTo>
                  <a:lnTo>
                    <a:pt x="20" y="0"/>
                  </a:lnTo>
                  <a:lnTo>
                    <a:pt x="7" y="0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2" name="Freeform 286"/>
            <p:cNvSpPr>
              <a:spLocks noEditPoints="1"/>
            </p:cNvSpPr>
            <p:nvPr/>
          </p:nvSpPr>
          <p:spPr bwMode="auto">
            <a:xfrm>
              <a:off x="3471" y="1488"/>
              <a:ext cx="12" cy="11"/>
            </a:xfrm>
            <a:custGeom>
              <a:avLst/>
              <a:gdLst/>
              <a:ahLst/>
              <a:cxnLst>
                <a:cxn ang="0">
                  <a:pos x="31" y="32"/>
                </a:cxn>
                <a:cxn ang="0">
                  <a:pos x="30" y="34"/>
                </a:cxn>
                <a:cxn ang="0">
                  <a:pos x="28" y="36"/>
                </a:cxn>
                <a:cxn ang="0">
                  <a:pos x="26" y="37"/>
                </a:cxn>
                <a:cxn ang="0">
                  <a:pos x="23" y="37"/>
                </a:cxn>
                <a:cxn ang="0">
                  <a:pos x="20" y="37"/>
                </a:cxn>
                <a:cxn ang="0">
                  <a:pos x="18" y="36"/>
                </a:cxn>
                <a:cxn ang="0">
                  <a:pos x="16" y="35"/>
                </a:cxn>
                <a:cxn ang="0">
                  <a:pos x="15" y="33"/>
                </a:cxn>
                <a:cxn ang="0">
                  <a:pos x="14" y="30"/>
                </a:cxn>
                <a:cxn ang="0">
                  <a:pos x="13" y="26"/>
                </a:cxn>
                <a:cxn ang="0">
                  <a:pos x="45" y="26"/>
                </a:cxn>
                <a:cxn ang="0">
                  <a:pos x="45" y="24"/>
                </a:cxn>
                <a:cxn ang="0">
                  <a:pos x="44" y="18"/>
                </a:cxn>
                <a:cxn ang="0">
                  <a:pos x="42" y="10"/>
                </a:cxn>
                <a:cxn ang="0">
                  <a:pos x="39" y="6"/>
                </a:cxn>
                <a:cxn ang="0">
                  <a:pos x="35" y="3"/>
                </a:cxn>
                <a:cxn ang="0">
                  <a:pos x="30" y="1"/>
                </a:cxn>
                <a:cxn ang="0">
                  <a:pos x="23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1" y="30"/>
                </a:cxn>
                <a:cxn ang="0">
                  <a:pos x="3" y="36"/>
                </a:cxn>
                <a:cxn ang="0">
                  <a:pos x="6" y="40"/>
                </a:cxn>
                <a:cxn ang="0">
                  <a:pos x="9" y="42"/>
                </a:cxn>
                <a:cxn ang="0">
                  <a:pos x="17" y="45"/>
                </a:cxn>
                <a:cxn ang="0">
                  <a:pos x="22" y="46"/>
                </a:cxn>
                <a:cxn ang="0">
                  <a:pos x="29" y="45"/>
                </a:cxn>
                <a:cxn ang="0">
                  <a:pos x="35" y="43"/>
                </a:cxn>
                <a:cxn ang="0">
                  <a:pos x="38" y="42"/>
                </a:cxn>
                <a:cxn ang="0">
                  <a:pos x="40" y="39"/>
                </a:cxn>
                <a:cxn ang="0">
                  <a:pos x="42" y="36"/>
                </a:cxn>
                <a:cxn ang="0">
                  <a:pos x="44" y="32"/>
                </a:cxn>
                <a:cxn ang="0">
                  <a:pos x="31" y="32"/>
                </a:cxn>
                <a:cxn ang="0">
                  <a:pos x="13" y="19"/>
                </a:cxn>
                <a:cxn ang="0">
                  <a:pos x="14" y="15"/>
                </a:cxn>
                <a:cxn ang="0">
                  <a:pos x="15" y="12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6" y="9"/>
                </a:cxn>
                <a:cxn ang="0">
                  <a:pos x="29" y="10"/>
                </a:cxn>
                <a:cxn ang="0">
                  <a:pos x="30" y="11"/>
                </a:cxn>
                <a:cxn ang="0">
                  <a:pos x="31" y="13"/>
                </a:cxn>
                <a:cxn ang="0">
                  <a:pos x="32" y="15"/>
                </a:cxn>
                <a:cxn ang="0">
                  <a:pos x="32" y="19"/>
                </a:cxn>
                <a:cxn ang="0">
                  <a:pos x="13" y="19"/>
                </a:cxn>
              </a:cxnLst>
              <a:rect l="0" t="0" r="r" b="b"/>
              <a:pathLst>
                <a:path w="45" h="46">
                  <a:moveTo>
                    <a:pt x="31" y="32"/>
                  </a:moveTo>
                  <a:lnTo>
                    <a:pt x="30" y="34"/>
                  </a:lnTo>
                  <a:lnTo>
                    <a:pt x="28" y="36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6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45" y="26"/>
                  </a:lnTo>
                  <a:lnTo>
                    <a:pt x="45" y="24"/>
                  </a:lnTo>
                  <a:lnTo>
                    <a:pt x="44" y="18"/>
                  </a:lnTo>
                  <a:lnTo>
                    <a:pt x="42" y="10"/>
                  </a:lnTo>
                  <a:lnTo>
                    <a:pt x="39" y="6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1" y="30"/>
                  </a:lnTo>
                  <a:lnTo>
                    <a:pt x="3" y="36"/>
                  </a:lnTo>
                  <a:lnTo>
                    <a:pt x="6" y="40"/>
                  </a:lnTo>
                  <a:lnTo>
                    <a:pt x="9" y="42"/>
                  </a:lnTo>
                  <a:lnTo>
                    <a:pt x="17" y="45"/>
                  </a:lnTo>
                  <a:lnTo>
                    <a:pt x="22" y="46"/>
                  </a:lnTo>
                  <a:lnTo>
                    <a:pt x="29" y="45"/>
                  </a:lnTo>
                  <a:lnTo>
                    <a:pt x="35" y="43"/>
                  </a:lnTo>
                  <a:lnTo>
                    <a:pt x="38" y="42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4" y="32"/>
                  </a:lnTo>
                  <a:lnTo>
                    <a:pt x="31" y="32"/>
                  </a:lnTo>
                  <a:close/>
                  <a:moveTo>
                    <a:pt x="13" y="19"/>
                  </a:moveTo>
                  <a:lnTo>
                    <a:pt x="14" y="15"/>
                  </a:lnTo>
                  <a:lnTo>
                    <a:pt x="15" y="12"/>
                  </a:lnTo>
                  <a:lnTo>
                    <a:pt x="19" y="9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3" name="Freeform 287"/>
            <p:cNvSpPr>
              <a:spLocks/>
            </p:cNvSpPr>
            <p:nvPr/>
          </p:nvSpPr>
          <p:spPr bwMode="auto">
            <a:xfrm>
              <a:off x="3485" y="1488"/>
              <a:ext cx="7" cy="1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9" y="2"/>
                </a:cxn>
                <a:cxn ang="0">
                  <a:pos x="15" y="4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0" y="2"/>
                </a:cxn>
                <a:cxn ang="0">
                  <a:pos x="0" y="44"/>
                </a:cxn>
                <a:cxn ang="0">
                  <a:pos x="12" y="44"/>
                </a:cxn>
                <a:cxn ang="0">
                  <a:pos x="12" y="27"/>
                </a:cxn>
                <a:cxn ang="0">
                  <a:pos x="13" y="22"/>
                </a:cxn>
                <a:cxn ang="0">
                  <a:pos x="13" y="18"/>
                </a:cxn>
                <a:cxn ang="0">
                  <a:pos x="15" y="14"/>
                </a:cxn>
                <a:cxn ang="0">
                  <a:pos x="16" y="12"/>
                </a:cxn>
                <a:cxn ang="0">
                  <a:pos x="18" y="10"/>
                </a:cxn>
                <a:cxn ang="0">
                  <a:pos x="20" y="9"/>
                </a:cxn>
                <a:cxn ang="0">
                  <a:pos x="23" y="8"/>
                </a:cxn>
                <a:cxn ang="0">
                  <a:pos x="25" y="8"/>
                </a:cxn>
                <a:cxn ang="0">
                  <a:pos x="27" y="8"/>
                </a:cxn>
                <a:cxn ang="0">
                  <a:pos x="29" y="8"/>
                </a:cxn>
                <a:cxn ang="0">
                  <a:pos x="29" y="0"/>
                </a:cxn>
              </a:cxnLst>
              <a:rect l="0" t="0" r="r" b="b"/>
              <a:pathLst>
                <a:path w="29" h="44">
                  <a:moveTo>
                    <a:pt x="29" y="0"/>
                  </a:moveTo>
                  <a:lnTo>
                    <a:pt x="27" y="0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12" y="8"/>
                  </a:lnTo>
                  <a:lnTo>
                    <a:pt x="12" y="2"/>
                  </a:lnTo>
                  <a:lnTo>
                    <a:pt x="0" y="2"/>
                  </a:lnTo>
                  <a:lnTo>
                    <a:pt x="0" y="44"/>
                  </a:lnTo>
                  <a:lnTo>
                    <a:pt x="12" y="44"/>
                  </a:lnTo>
                  <a:lnTo>
                    <a:pt x="12" y="27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0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4" name="Freeform 288"/>
            <p:cNvSpPr>
              <a:spLocks/>
            </p:cNvSpPr>
            <p:nvPr/>
          </p:nvSpPr>
          <p:spPr bwMode="auto">
            <a:xfrm>
              <a:off x="3341" y="1651"/>
              <a:ext cx="191" cy="74"/>
            </a:xfrm>
            <a:custGeom>
              <a:avLst/>
              <a:gdLst/>
              <a:ahLst/>
              <a:cxnLst>
                <a:cxn ang="0">
                  <a:pos x="59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1"/>
                </a:cxn>
                <a:cxn ang="0">
                  <a:pos x="737" y="287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6"/>
                </a:cxn>
                <a:cxn ang="0">
                  <a:pos x="766" y="236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9"/>
                </a:cxn>
                <a:cxn ang="0">
                  <a:pos x="758" y="30"/>
                </a:cxn>
                <a:cxn ang="0">
                  <a:pos x="752" y="20"/>
                </a:cxn>
                <a:cxn ang="0">
                  <a:pos x="745" y="13"/>
                </a:cxn>
                <a:cxn ang="0">
                  <a:pos x="737" y="8"/>
                </a:cxn>
                <a:cxn ang="0">
                  <a:pos x="728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3"/>
                </a:cxn>
                <a:cxn ang="0">
                  <a:pos x="30" y="8"/>
                </a:cxn>
                <a:cxn ang="0">
                  <a:pos x="22" y="13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6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2" y="280"/>
                </a:cxn>
                <a:cxn ang="0">
                  <a:pos x="30" y="287"/>
                </a:cxn>
                <a:cxn ang="0">
                  <a:pos x="39" y="291"/>
                </a:cxn>
                <a:cxn ang="0">
                  <a:pos x="49" y="294"/>
                </a:cxn>
                <a:cxn ang="0">
                  <a:pos x="59" y="295"/>
                </a:cxn>
              </a:cxnLst>
              <a:rect l="0" t="0" r="r" b="b"/>
              <a:pathLst>
                <a:path w="766" h="295">
                  <a:moveTo>
                    <a:pt x="59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1"/>
                  </a:lnTo>
                  <a:lnTo>
                    <a:pt x="737" y="287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6"/>
                  </a:lnTo>
                  <a:lnTo>
                    <a:pt x="766" y="236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9"/>
                  </a:lnTo>
                  <a:lnTo>
                    <a:pt x="758" y="30"/>
                  </a:lnTo>
                  <a:lnTo>
                    <a:pt x="752" y="20"/>
                  </a:lnTo>
                  <a:lnTo>
                    <a:pt x="745" y="13"/>
                  </a:lnTo>
                  <a:lnTo>
                    <a:pt x="737" y="8"/>
                  </a:lnTo>
                  <a:lnTo>
                    <a:pt x="728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3"/>
                  </a:lnTo>
                  <a:lnTo>
                    <a:pt x="30" y="8"/>
                  </a:lnTo>
                  <a:lnTo>
                    <a:pt x="22" y="13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6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2" y="280"/>
                  </a:lnTo>
                  <a:lnTo>
                    <a:pt x="30" y="287"/>
                  </a:lnTo>
                  <a:lnTo>
                    <a:pt x="39" y="291"/>
                  </a:lnTo>
                  <a:lnTo>
                    <a:pt x="49" y="294"/>
                  </a:lnTo>
                  <a:lnTo>
                    <a:pt x="59" y="295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5" name="Freeform 289"/>
            <p:cNvSpPr>
              <a:spLocks/>
            </p:cNvSpPr>
            <p:nvPr/>
          </p:nvSpPr>
          <p:spPr bwMode="auto">
            <a:xfrm>
              <a:off x="3341" y="1651"/>
              <a:ext cx="191" cy="74"/>
            </a:xfrm>
            <a:custGeom>
              <a:avLst/>
              <a:gdLst/>
              <a:ahLst/>
              <a:cxnLst>
                <a:cxn ang="0">
                  <a:pos x="59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1"/>
                </a:cxn>
                <a:cxn ang="0">
                  <a:pos x="737" y="287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6"/>
                </a:cxn>
                <a:cxn ang="0">
                  <a:pos x="766" y="236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9"/>
                </a:cxn>
                <a:cxn ang="0">
                  <a:pos x="758" y="30"/>
                </a:cxn>
                <a:cxn ang="0">
                  <a:pos x="752" y="20"/>
                </a:cxn>
                <a:cxn ang="0">
                  <a:pos x="745" y="13"/>
                </a:cxn>
                <a:cxn ang="0">
                  <a:pos x="737" y="8"/>
                </a:cxn>
                <a:cxn ang="0">
                  <a:pos x="728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3"/>
                </a:cxn>
                <a:cxn ang="0">
                  <a:pos x="30" y="8"/>
                </a:cxn>
                <a:cxn ang="0">
                  <a:pos x="22" y="13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6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2" y="280"/>
                </a:cxn>
                <a:cxn ang="0">
                  <a:pos x="30" y="287"/>
                </a:cxn>
                <a:cxn ang="0">
                  <a:pos x="39" y="291"/>
                </a:cxn>
                <a:cxn ang="0">
                  <a:pos x="49" y="294"/>
                </a:cxn>
                <a:cxn ang="0">
                  <a:pos x="59" y="295"/>
                </a:cxn>
              </a:cxnLst>
              <a:rect l="0" t="0" r="r" b="b"/>
              <a:pathLst>
                <a:path w="766" h="295">
                  <a:moveTo>
                    <a:pt x="59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1"/>
                  </a:lnTo>
                  <a:lnTo>
                    <a:pt x="737" y="287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6"/>
                  </a:lnTo>
                  <a:lnTo>
                    <a:pt x="766" y="236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9"/>
                  </a:lnTo>
                  <a:lnTo>
                    <a:pt x="758" y="30"/>
                  </a:lnTo>
                  <a:lnTo>
                    <a:pt x="752" y="20"/>
                  </a:lnTo>
                  <a:lnTo>
                    <a:pt x="745" y="13"/>
                  </a:lnTo>
                  <a:lnTo>
                    <a:pt x="737" y="8"/>
                  </a:lnTo>
                  <a:lnTo>
                    <a:pt x="728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3"/>
                  </a:lnTo>
                  <a:lnTo>
                    <a:pt x="30" y="8"/>
                  </a:lnTo>
                  <a:lnTo>
                    <a:pt x="22" y="13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6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2" y="280"/>
                  </a:lnTo>
                  <a:lnTo>
                    <a:pt x="30" y="287"/>
                  </a:lnTo>
                  <a:lnTo>
                    <a:pt x="39" y="291"/>
                  </a:lnTo>
                  <a:lnTo>
                    <a:pt x="49" y="294"/>
                  </a:lnTo>
                  <a:lnTo>
                    <a:pt x="59" y="295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6" name="Freeform 290"/>
            <p:cNvSpPr>
              <a:spLocks/>
            </p:cNvSpPr>
            <p:nvPr/>
          </p:nvSpPr>
          <p:spPr bwMode="auto">
            <a:xfrm>
              <a:off x="3364" y="1672"/>
              <a:ext cx="21" cy="25"/>
            </a:xfrm>
            <a:custGeom>
              <a:avLst/>
              <a:gdLst/>
              <a:ahLst/>
              <a:cxnLst>
                <a:cxn ang="0">
                  <a:pos x="25" y="19"/>
                </a:cxn>
                <a:cxn ang="0">
                  <a:pos x="62" y="19"/>
                </a:cxn>
                <a:cxn ang="0">
                  <a:pos x="62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19"/>
                </a:cxn>
              </a:cxnLst>
              <a:rect l="0" t="0" r="r" b="b"/>
              <a:pathLst>
                <a:path w="87" h="102">
                  <a:moveTo>
                    <a:pt x="25" y="19"/>
                  </a:moveTo>
                  <a:lnTo>
                    <a:pt x="62" y="19"/>
                  </a:lnTo>
                  <a:lnTo>
                    <a:pt x="62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5" y="102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7" name="Freeform 291"/>
            <p:cNvSpPr>
              <a:spLocks noEditPoints="1"/>
            </p:cNvSpPr>
            <p:nvPr/>
          </p:nvSpPr>
          <p:spPr bwMode="auto">
            <a:xfrm>
              <a:off x="3391" y="1672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66"/>
                </a:cxn>
                <a:cxn ang="0">
                  <a:pos x="47" y="66"/>
                </a:cxn>
                <a:cxn ang="0">
                  <a:pos x="52" y="66"/>
                </a:cxn>
                <a:cxn ang="0">
                  <a:pos x="58" y="66"/>
                </a:cxn>
                <a:cxn ang="0">
                  <a:pos x="64" y="64"/>
                </a:cxn>
                <a:cxn ang="0">
                  <a:pos x="72" y="61"/>
                </a:cxn>
                <a:cxn ang="0">
                  <a:pos x="75" y="60"/>
                </a:cxn>
                <a:cxn ang="0">
                  <a:pos x="77" y="57"/>
                </a:cxn>
                <a:cxn ang="0">
                  <a:pos x="80" y="55"/>
                </a:cxn>
                <a:cxn ang="0">
                  <a:pos x="82" y="51"/>
                </a:cxn>
                <a:cxn ang="0">
                  <a:pos x="84" y="48"/>
                </a:cxn>
                <a:cxn ang="0">
                  <a:pos x="85" y="42"/>
                </a:cxn>
                <a:cxn ang="0">
                  <a:pos x="86" y="38"/>
                </a:cxn>
                <a:cxn ang="0">
                  <a:pos x="86" y="32"/>
                </a:cxn>
                <a:cxn ang="0">
                  <a:pos x="85" y="24"/>
                </a:cxn>
                <a:cxn ang="0">
                  <a:pos x="83" y="17"/>
                </a:cxn>
                <a:cxn ang="0">
                  <a:pos x="80" y="11"/>
                </a:cxn>
                <a:cxn ang="0">
                  <a:pos x="75" y="7"/>
                </a:cxn>
                <a:cxn ang="0">
                  <a:pos x="69" y="4"/>
                </a:cxn>
                <a:cxn ang="0">
                  <a:pos x="62" y="1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5" y="19"/>
                </a:cxn>
                <a:cxn ang="0">
                  <a:pos x="43" y="19"/>
                </a:cxn>
                <a:cxn ang="0">
                  <a:pos x="48" y="19"/>
                </a:cxn>
                <a:cxn ang="0">
                  <a:pos x="53" y="21"/>
                </a:cxn>
                <a:cxn ang="0">
                  <a:pos x="56" y="22"/>
                </a:cxn>
                <a:cxn ang="0">
                  <a:pos x="58" y="24"/>
                </a:cxn>
                <a:cxn ang="0">
                  <a:pos x="59" y="28"/>
                </a:cxn>
                <a:cxn ang="0">
                  <a:pos x="60" y="32"/>
                </a:cxn>
                <a:cxn ang="0">
                  <a:pos x="60" y="36"/>
                </a:cxn>
                <a:cxn ang="0">
                  <a:pos x="59" y="38"/>
                </a:cxn>
                <a:cxn ang="0">
                  <a:pos x="57" y="41"/>
                </a:cxn>
                <a:cxn ang="0">
                  <a:pos x="56" y="43"/>
                </a:cxn>
                <a:cxn ang="0">
                  <a:pos x="53" y="44"/>
                </a:cxn>
                <a:cxn ang="0">
                  <a:pos x="50" y="45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5" y="47"/>
                </a:cxn>
                <a:cxn ang="0">
                  <a:pos x="25" y="19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5" y="102"/>
                  </a:lnTo>
                  <a:lnTo>
                    <a:pt x="25" y="66"/>
                  </a:lnTo>
                  <a:lnTo>
                    <a:pt x="47" y="66"/>
                  </a:lnTo>
                  <a:lnTo>
                    <a:pt x="52" y="66"/>
                  </a:lnTo>
                  <a:lnTo>
                    <a:pt x="58" y="66"/>
                  </a:lnTo>
                  <a:lnTo>
                    <a:pt x="64" y="64"/>
                  </a:lnTo>
                  <a:lnTo>
                    <a:pt x="72" y="61"/>
                  </a:lnTo>
                  <a:lnTo>
                    <a:pt x="75" y="60"/>
                  </a:lnTo>
                  <a:lnTo>
                    <a:pt x="77" y="57"/>
                  </a:lnTo>
                  <a:lnTo>
                    <a:pt x="80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5" y="42"/>
                  </a:lnTo>
                  <a:lnTo>
                    <a:pt x="86" y="38"/>
                  </a:lnTo>
                  <a:lnTo>
                    <a:pt x="86" y="32"/>
                  </a:lnTo>
                  <a:lnTo>
                    <a:pt x="85" y="24"/>
                  </a:lnTo>
                  <a:lnTo>
                    <a:pt x="83" y="17"/>
                  </a:lnTo>
                  <a:lnTo>
                    <a:pt x="80" y="11"/>
                  </a:lnTo>
                  <a:lnTo>
                    <a:pt x="75" y="7"/>
                  </a:lnTo>
                  <a:lnTo>
                    <a:pt x="69" y="4"/>
                  </a:lnTo>
                  <a:lnTo>
                    <a:pt x="62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5" y="19"/>
                  </a:moveTo>
                  <a:lnTo>
                    <a:pt x="43" y="19"/>
                  </a:lnTo>
                  <a:lnTo>
                    <a:pt x="48" y="19"/>
                  </a:lnTo>
                  <a:lnTo>
                    <a:pt x="53" y="21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59" y="28"/>
                  </a:lnTo>
                  <a:lnTo>
                    <a:pt x="60" y="32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7" y="41"/>
                  </a:lnTo>
                  <a:lnTo>
                    <a:pt x="56" y="43"/>
                  </a:lnTo>
                  <a:lnTo>
                    <a:pt x="53" y="44"/>
                  </a:lnTo>
                  <a:lnTo>
                    <a:pt x="50" y="45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5" y="47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8" name="Freeform 292"/>
            <p:cNvSpPr>
              <a:spLocks noEditPoints="1"/>
            </p:cNvSpPr>
            <p:nvPr/>
          </p:nvSpPr>
          <p:spPr bwMode="auto">
            <a:xfrm>
              <a:off x="3415" y="1671"/>
              <a:ext cx="26" cy="27"/>
            </a:xfrm>
            <a:custGeom>
              <a:avLst/>
              <a:gdLst/>
              <a:ahLst/>
              <a:cxnLst>
                <a:cxn ang="0">
                  <a:pos x="58" y="107"/>
                </a:cxn>
                <a:cxn ang="0">
                  <a:pos x="69" y="105"/>
                </a:cxn>
                <a:cxn ang="0">
                  <a:pos x="80" y="101"/>
                </a:cxn>
                <a:cxn ang="0">
                  <a:pos x="88" y="95"/>
                </a:cxn>
                <a:cxn ang="0">
                  <a:pos x="96" y="84"/>
                </a:cxn>
                <a:cxn ang="0">
                  <a:pos x="103" y="65"/>
                </a:cxn>
                <a:cxn ang="0">
                  <a:pos x="103" y="42"/>
                </a:cxn>
                <a:cxn ang="0">
                  <a:pos x="96" y="23"/>
                </a:cxn>
                <a:cxn ang="0">
                  <a:pos x="88" y="12"/>
                </a:cxn>
                <a:cxn ang="0">
                  <a:pos x="80" y="6"/>
                </a:cxn>
                <a:cxn ang="0">
                  <a:pos x="69" y="2"/>
                </a:cxn>
                <a:cxn ang="0">
                  <a:pos x="58" y="0"/>
                </a:cxn>
                <a:cxn ang="0">
                  <a:pos x="45" y="0"/>
                </a:cxn>
                <a:cxn ang="0">
                  <a:pos x="32" y="3"/>
                </a:cxn>
                <a:cxn ang="0">
                  <a:pos x="23" y="8"/>
                </a:cxn>
                <a:cxn ang="0">
                  <a:pos x="14" y="14"/>
                </a:cxn>
                <a:cxn ang="0">
                  <a:pos x="6" y="26"/>
                </a:cxn>
                <a:cxn ang="0">
                  <a:pos x="1" y="44"/>
                </a:cxn>
                <a:cxn ang="0">
                  <a:pos x="1" y="63"/>
                </a:cxn>
                <a:cxn ang="0">
                  <a:pos x="6" y="81"/>
                </a:cxn>
                <a:cxn ang="0">
                  <a:pos x="14" y="93"/>
                </a:cxn>
                <a:cxn ang="0">
                  <a:pos x="23" y="99"/>
                </a:cxn>
                <a:cxn ang="0">
                  <a:pos x="32" y="105"/>
                </a:cxn>
                <a:cxn ang="0">
                  <a:pos x="45" y="107"/>
                </a:cxn>
                <a:cxn ang="0">
                  <a:pos x="52" y="87"/>
                </a:cxn>
                <a:cxn ang="0">
                  <a:pos x="42" y="86"/>
                </a:cxn>
                <a:cxn ang="0">
                  <a:pos x="34" y="80"/>
                </a:cxn>
                <a:cxn ang="0">
                  <a:pos x="29" y="70"/>
                </a:cxn>
                <a:cxn ang="0">
                  <a:pos x="27" y="54"/>
                </a:cxn>
                <a:cxn ang="0">
                  <a:pos x="28" y="38"/>
                </a:cxn>
                <a:cxn ang="0">
                  <a:pos x="33" y="28"/>
                </a:cxn>
                <a:cxn ang="0">
                  <a:pos x="41" y="21"/>
                </a:cxn>
                <a:cxn ang="0">
                  <a:pos x="52" y="19"/>
                </a:cxn>
                <a:cxn ang="0">
                  <a:pos x="60" y="20"/>
                </a:cxn>
                <a:cxn ang="0">
                  <a:pos x="66" y="23"/>
                </a:cxn>
                <a:cxn ang="0">
                  <a:pos x="74" y="33"/>
                </a:cxn>
                <a:cxn ang="0">
                  <a:pos x="77" y="44"/>
                </a:cxn>
                <a:cxn ang="0">
                  <a:pos x="78" y="54"/>
                </a:cxn>
                <a:cxn ang="0">
                  <a:pos x="77" y="63"/>
                </a:cxn>
                <a:cxn ang="0">
                  <a:pos x="74" y="74"/>
                </a:cxn>
                <a:cxn ang="0">
                  <a:pos x="66" y="83"/>
                </a:cxn>
                <a:cxn ang="0">
                  <a:pos x="60" y="86"/>
                </a:cxn>
                <a:cxn ang="0">
                  <a:pos x="52" y="87"/>
                </a:cxn>
              </a:cxnLst>
              <a:rect l="0" t="0" r="r" b="b"/>
              <a:pathLst>
                <a:path w="103" h="108">
                  <a:moveTo>
                    <a:pt x="52" y="108"/>
                  </a:moveTo>
                  <a:lnTo>
                    <a:pt x="58" y="107"/>
                  </a:lnTo>
                  <a:lnTo>
                    <a:pt x="64" y="107"/>
                  </a:lnTo>
                  <a:lnTo>
                    <a:pt x="69" y="105"/>
                  </a:lnTo>
                  <a:lnTo>
                    <a:pt x="75" y="104"/>
                  </a:lnTo>
                  <a:lnTo>
                    <a:pt x="80" y="101"/>
                  </a:lnTo>
                  <a:lnTo>
                    <a:pt x="84" y="98"/>
                  </a:lnTo>
                  <a:lnTo>
                    <a:pt x="88" y="95"/>
                  </a:lnTo>
                  <a:lnTo>
                    <a:pt x="91" y="92"/>
                  </a:lnTo>
                  <a:lnTo>
                    <a:pt x="96" y="84"/>
                  </a:lnTo>
                  <a:lnTo>
                    <a:pt x="100" y="75"/>
                  </a:lnTo>
                  <a:lnTo>
                    <a:pt x="103" y="65"/>
                  </a:lnTo>
                  <a:lnTo>
                    <a:pt x="103" y="54"/>
                  </a:lnTo>
                  <a:lnTo>
                    <a:pt x="103" y="42"/>
                  </a:lnTo>
                  <a:lnTo>
                    <a:pt x="100" y="32"/>
                  </a:lnTo>
                  <a:lnTo>
                    <a:pt x="96" y="23"/>
                  </a:lnTo>
                  <a:lnTo>
                    <a:pt x="91" y="15"/>
                  </a:lnTo>
                  <a:lnTo>
                    <a:pt x="88" y="12"/>
                  </a:lnTo>
                  <a:lnTo>
                    <a:pt x="84" y="9"/>
                  </a:lnTo>
                  <a:lnTo>
                    <a:pt x="80" y="6"/>
                  </a:lnTo>
                  <a:lnTo>
                    <a:pt x="75" y="4"/>
                  </a:lnTo>
                  <a:lnTo>
                    <a:pt x="69" y="2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2" y="3"/>
                  </a:lnTo>
                  <a:lnTo>
                    <a:pt x="27" y="5"/>
                  </a:lnTo>
                  <a:lnTo>
                    <a:pt x="23" y="8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1" y="18"/>
                  </a:lnTo>
                  <a:lnTo>
                    <a:pt x="6" y="26"/>
                  </a:lnTo>
                  <a:lnTo>
                    <a:pt x="3" y="35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3" y="72"/>
                  </a:lnTo>
                  <a:lnTo>
                    <a:pt x="6" y="81"/>
                  </a:lnTo>
                  <a:lnTo>
                    <a:pt x="11" y="89"/>
                  </a:lnTo>
                  <a:lnTo>
                    <a:pt x="14" y="93"/>
                  </a:lnTo>
                  <a:lnTo>
                    <a:pt x="17" y="96"/>
                  </a:lnTo>
                  <a:lnTo>
                    <a:pt x="23" y="99"/>
                  </a:lnTo>
                  <a:lnTo>
                    <a:pt x="27" y="103"/>
                  </a:lnTo>
                  <a:lnTo>
                    <a:pt x="32" y="105"/>
                  </a:lnTo>
                  <a:lnTo>
                    <a:pt x="38" y="106"/>
                  </a:lnTo>
                  <a:lnTo>
                    <a:pt x="45" y="107"/>
                  </a:lnTo>
                  <a:lnTo>
                    <a:pt x="52" y="108"/>
                  </a:lnTo>
                  <a:close/>
                  <a:moveTo>
                    <a:pt x="52" y="87"/>
                  </a:moveTo>
                  <a:lnTo>
                    <a:pt x="47" y="87"/>
                  </a:lnTo>
                  <a:lnTo>
                    <a:pt x="42" y="86"/>
                  </a:lnTo>
                  <a:lnTo>
                    <a:pt x="38" y="84"/>
                  </a:lnTo>
                  <a:lnTo>
                    <a:pt x="34" y="80"/>
                  </a:lnTo>
                  <a:lnTo>
                    <a:pt x="31" y="76"/>
                  </a:lnTo>
                  <a:lnTo>
                    <a:pt x="29" y="70"/>
                  </a:lnTo>
                  <a:lnTo>
                    <a:pt x="27" y="63"/>
                  </a:lnTo>
                  <a:lnTo>
                    <a:pt x="27" y="54"/>
                  </a:lnTo>
                  <a:lnTo>
                    <a:pt x="27" y="45"/>
                  </a:lnTo>
                  <a:lnTo>
                    <a:pt x="28" y="38"/>
                  </a:lnTo>
                  <a:lnTo>
                    <a:pt x="30" y="32"/>
                  </a:lnTo>
                  <a:lnTo>
                    <a:pt x="33" y="28"/>
                  </a:lnTo>
                  <a:lnTo>
                    <a:pt x="37" y="24"/>
                  </a:lnTo>
                  <a:lnTo>
                    <a:pt x="41" y="21"/>
                  </a:lnTo>
                  <a:lnTo>
                    <a:pt x="46" y="20"/>
                  </a:lnTo>
                  <a:lnTo>
                    <a:pt x="52" y="19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3" y="22"/>
                  </a:lnTo>
                  <a:lnTo>
                    <a:pt x="66" y="23"/>
                  </a:lnTo>
                  <a:lnTo>
                    <a:pt x="70" y="28"/>
                  </a:lnTo>
                  <a:lnTo>
                    <a:pt x="74" y="33"/>
                  </a:lnTo>
                  <a:lnTo>
                    <a:pt x="76" y="38"/>
                  </a:lnTo>
                  <a:lnTo>
                    <a:pt x="77" y="44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8"/>
                  </a:lnTo>
                  <a:lnTo>
                    <a:pt x="77" y="63"/>
                  </a:lnTo>
                  <a:lnTo>
                    <a:pt x="76" y="68"/>
                  </a:lnTo>
                  <a:lnTo>
                    <a:pt x="74" y="74"/>
                  </a:lnTo>
                  <a:lnTo>
                    <a:pt x="70" y="79"/>
                  </a:lnTo>
                  <a:lnTo>
                    <a:pt x="66" y="83"/>
                  </a:lnTo>
                  <a:lnTo>
                    <a:pt x="63" y="85"/>
                  </a:lnTo>
                  <a:lnTo>
                    <a:pt x="60" y="86"/>
                  </a:lnTo>
                  <a:lnTo>
                    <a:pt x="56" y="87"/>
                  </a:lnTo>
                  <a:lnTo>
                    <a:pt x="52" y="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9" name="Freeform 293"/>
            <p:cNvSpPr>
              <a:spLocks/>
            </p:cNvSpPr>
            <p:nvPr/>
          </p:nvSpPr>
          <p:spPr bwMode="auto">
            <a:xfrm>
              <a:off x="3443" y="1672"/>
              <a:ext cx="21" cy="25"/>
            </a:xfrm>
            <a:custGeom>
              <a:avLst/>
              <a:gdLst/>
              <a:ahLst/>
              <a:cxnLst>
                <a:cxn ang="0">
                  <a:pos x="31" y="19"/>
                </a:cxn>
                <a:cxn ang="0">
                  <a:pos x="31" y="102"/>
                </a:cxn>
                <a:cxn ang="0">
                  <a:pos x="54" y="102"/>
                </a:cxn>
                <a:cxn ang="0">
                  <a:pos x="54" y="19"/>
                </a:cxn>
                <a:cxn ang="0">
                  <a:pos x="86" y="19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1" y="19"/>
                </a:cxn>
              </a:cxnLst>
              <a:rect l="0" t="0" r="r" b="b"/>
              <a:pathLst>
                <a:path w="86" h="102">
                  <a:moveTo>
                    <a:pt x="31" y="19"/>
                  </a:moveTo>
                  <a:lnTo>
                    <a:pt x="31" y="102"/>
                  </a:lnTo>
                  <a:lnTo>
                    <a:pt x="54" y="102"/>
                  </a:lnTo>
                  <a:lnTo>
                    <a:pt x="54" y="19"/>
                  </a:lnTo>
                  <a:lnTo>
                    <a:pt x="86" y="19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0" name="Freeform 294"/>
            <p:cNvSpPr>
              <a:spLocks/>
            </p:cNvSpPr>
            <p:nvPr/>
          </p:nvSpPr>
          <p:spPr bwMode="auto">
            <a:xfrm>
              <a:off x="3467" y="1672"/>
              <a:ext cx="21" cy="25"/>
            </a:xfrm>
            <a:custGeom>
              <a:avLst/>
              <a:gdLst/>
              <a:ahLst/>
              <a:cxnLst>
                <a:cxn ang="0">
                  <a:pos x="25" y="39"/>
                </a:cxn>
                <a:cxn ang="0">
                  <a:pos x="25" y="19"/>
                </a:cxn>
                <a:cxn ang="0">
                  <a:pos x="81" y="19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3" y="102"/>
                </a:cxn>
                <a:cxn ang="0">
                  <a:pos x="83" y="81"/>
                </a:cxn>
                <a:cxn ang="0">
                  <a:pos x="25" y="81"/>
                </a:cxn>
                <a:cxn ang="0">
                  <a:pos x="25" y="59"/>
                </a:cxn>
                <a:cxn ang="0">
                  <a:pos x="75" y="59"/>
                </a:cxn>
                <a:cxn ang="0">
                  <a:pos x="75" y="39"/>
                </a:cxn>
                <a:cxn ang="0">
                  <a:pos x="25" y="39"/>
                </a:cxn>
              </a:cxnLst>
              <a:rect l="0" t="0" r="r" b="b"/>
              <a:pathLst>
                <a:path w="83" h="102">
                  <a:moveTo>
                    <a:pt x="25" y="39"/>
                  </a:moveTo>
                  <a:lnTo>
                    <a:pt x="25" y="19"/>
                  </a:lnTo>
                  <a:lnTo>
                    <a:pt x="81" y="19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3" y="102"/>
                  </a:lnTo>
                  <a:lnTo>
                    <a:pt x="83" y="81"/>
                  </a:lnTo>
                  <a:lnTo>
                    <a:pt x="25" y="81"/>
                  </a:lnTo>
                  <a:lnTo>
                    <a:pt x="25" y="59"/>
                  </a:lnTo>
                  <a:lnTo>
                    <a:pt x="75" y="59"/>
                  </a:lnTo>
                  <a:lnTo>
                    <a:pt x="75" y="39"/>
                  </a:lnTo>
                  <a:lnTo>
                    <a:pt x="25" y="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1" name="Freeform 295"/>
            <p:cNvSpPr>
              <a:spLocks noEditPoints="1"/>
            </p:cNvSpPr>
            <p:nvPr/>
          </p:nvSpPr>
          <p:spPr bwMode="auto">
            <a:xfrm>
              <a:off x="3492" y="1665"/>
              <a:ext cx="22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6"/>
                </a:cxn>
                <a:cxn ang="0">
                  <a:pos x="0" y="26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64" y="61"/>
                </a:cxn>
                <a:cxn ang="0">
                  <a:pos x="64" y="128"/>
                </a:cxn>
                <a:cxn ang="0">
                  <a:pos x="89" y="128"/>
                </a:cxn>
                <a:cxn ang="0">
                  <a:pos x="89" y="26"/>
                </a:cxn>
                <a:cxn ang="0">
                  <a:pos x="64" y="26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20" y="11"/>
                </a:cxn>
                <a:cxn ang="0">
                  <a:pos x="23" y="14"/>
                </a:cxn>
                <a:cxn ang="0">
                  <a:pos x="28" y="17"/>
                </a:cxn>
                <a:cxn ang="0">
                  <a:pos x="37" y="19"/>
                </a:cxn>
                <a:cxn ang="0">
                  <a:pos x="44" y="20"/>
                </a:cxn>
                <a:cxn ang="0">
                  <a:pos x="51" y="19"/>
                </a:cxn>
                <a:cxn ang="0">
                  <a:pos x="60" y="17"/>
                </a:cxn>
                <a:cxn ang="0">
                  <a:pos x="64" y="15"/>
                </a:cxn>
                <a:cxn ang="0">
                  <a:pos x="68" y="11"/>
                </a:cxn>
                <a:cxn ang="0">
                  <a:pos x="72" y="6"/>
                </a:cxn>
                <a:cxn ang="0">
                  <a:pos x="74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50" y="9"/>
                </a:cxn>
                <a:cxn ang="0">
                  <a:pos x="44" y="10"/>
                </a:cxn>
                <a:cxn ang="0">
                  <a:pos x="39" y="9"/>
                </a:cxn>
                <a:cxn ang="0">
                  <a:pos x="35" y="7"/>
                </a:cxn>
                <a:cxn ang="0">
                  <a:pos x="33" y="4"/>
                </a:cxn>
                <a:cxn ang="0">
                  <a:pos x="32" y="0"/>
                </a:cxn>
                <a:cxn ang="0">
                  <a:pos x="15" y="0"/>
                </a:cxn>
              </a:cxnLst>
              <a:rect l="0" t="0" r="r" b="b"/>
              <a:pathLst>
                <a:path w="89" h="128">
                  <a:moveTo>
                    <a:pt x="24" y="91"/>
                  </a:moveTo>
                  <a:lnTo>
                    <a:pt x="24" y="26"/>
                  </a:lnTo>
                  <a:lnTo>
                    <a:pt x="0" y="26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64" y="61"/>
                  </a:lnTo>
                  <a:lnTo>
                    <a:pt x="64" y="128"/>
                  </a:lnTo>
                  <a:lnTo>
                    <a:pt x="89" y="128"/>
                  </a:lnTo>
                  <a:lnTo>
                    <a:pt x="89" y="26"/>
                  </a:lnTo>
                  <a:lnTo>
                    <a:pt x="64" y="26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20" y="11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7" y="19"/>
                  </a:lnTo>
                  <a:lnTo>
                    <a:pt x="44" y="20"/>
                  </a:lnTo>
                  <a:lnTo>
                    <a:pt x="51" y="19"/>
                  </a:lnTo>
                  <a:lnTo>
                    <a:pt x="60" y="17"/>
                  </a:lnTo>
                  <a:lnTo>
                    <a:pt x="64" y="15"/>
                  </a:lnTo>
                  <a:lnTo>
                    <a:pt x="68" y="11"/>
                  </a:lnTo>
                  <a:lnTo>
                    <a:pt x="72" y="6"/>
                  </a:lnTo>
                  <a:lnTo>
                    <a:pt x="74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50" y="9"/>
                  </a:lnTo>
                  <a:lnTo>
                    <a:pt x="44" y="10"/>
                  </a:lnTo>
                  <a:lnTo>
                    <a:pt x="39" y="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2" name="Rectangle 296"/>
            <p:cNvSpPr>
              <a:spLocks noChangeArrowheads="1"/>
            </p:cNvSpPr>
            <p:nvPr/>
          </p:nvSpPr>
          <p:spPr bwMode="auto">
            <a:xfrm>
              <a:off x="3591" y="147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3" name="Rectangle 297"/>
            <p:cNvSpPr>
              <a:spLocks noChangeArrowheads="1"/>
            </p:cNvSpPr>
            <p:nvPr/>
          </p:nvSpPr>
          <p:spPr bwMode="auto">
            <a:xfrm>
              <a:off x="3591" y="1471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4" name="Rectangle 298"/>
            <p:cNvSpPr>
              <a:spLocks noChangeArrowheads="1"/>
            </p:cNvSpPr>
            <p:nvPr/>
          </p:nvSpPr>
          <p:spPr bwMode="auto">
            <a:xfrm>
              <a:off x="3603" y="1481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5" name="Freeform 299"/>
            <p:cNvSpPr>
              <a:spLocks/>
            </p:cNvSpPr>
            <p:nvPr/>
          </p:nvSpPr>
          <p:spPr bwMode="auto">
            <a:xfrm>
              <a:off x="3606" y="1483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3"/>
                </a:cxn>
                <a:cxn ang="0">
                  <a:pos x="40" y="137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3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3"/>
                  </a:lnTo>
                  <a:lnTo>
                    <a:pt x="40" y="137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6" name="Rectangle 300"/>
            <p:cNvSpPr>
              <a:spLocks noChangeArrowheads="1"/>
            </p:cNvSpPr>
            <p:nvPr/>
          </p:nvSpPr>
          <p:spPr bwMode="auto">
            <a:xfrm>
              <a:off x="3619" y="148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7" name="Rectangle 301"/>
            <p:cNvSpPr>
              <a:spLocks noChangeArrowheads="1"/>
            </p:cNvSpPr>
            <p:nvPr/>
          </p:nvSpPr>
          <p:spPr bwMode="auto">
            <a:xfrm>
              <a:off x="3628" y="148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8" name="Rectangle 302"/>
            <p:cNvSpPr>
              <a:spLocks noChangeArrowheads="1"/>
            </p:cNvSpPr>
            <p:nvPr/>
          </p:nvSpPr>
          <p:spPr bwMode="auto">
            <a:xfrm>
              <a:off x="3619" y="1506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9" name="Line 303"/>
            <p:cNvSpPr>
              <a:spLocks noChangeShapeType="1"/>
            </p:cNvSpPr>
            <p:nvPr/>
          </p:nvSpPr>
          <p:spPr bwMode="auto">
            <a:xfrm>
              <a:off x="3619" y="150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0" name="Line 304"/>
            <p:cNvSpPr>
              <a:spLocks noChangeShapeType="1"/>
            </p:cNvSpPr>
            <p:nvPr/>
          </p:nvSpPr>
          <p:spPr bwMode="auto">
            <a:xfrm>
              <a:off x="3619" y="150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1" name="Line 305"/>
            <p:cNvSpPr>
              <a:spLocks noChangeShapeType="1"/>
            </p:cNvSpPr>
            <p:nvPr/>
          </p:nvSpPr>
          <p:spPr bwMode="auto">
            <a:xfrm>
              <a:off x="3619" y="15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2" name="Line 306"/>
            <p:cNvSpPr>
              <a:spLocks noChangeShapeType="1"/>
            </p:cNvSpPr>
            <p:nvPr/>
          </p:nvSpPr>
          <p:spPr bwMode="auto">
            <a:xfrm>
              <a:off x="3619" y="150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3" name="Line 307"/>
            <p:cNvSpPr>
              <a:spLocks noChangeShapeType="1"/>
            </p:cNvSpPr>
            <p:nvPr/>
          </p:nvSpPr>
          <p:spPr bwMode="auto">
            <a:xfrm>
              <a:off x="3619" y="14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4" name="Line 308"/>
            <p:cNvSpPr>
              <a:spLocks noChangeShapeType="1"/>
            </p:cNvSpPr>
            <p:nvPr/>
          </p:nvSpPr>
          <p:spPr bwMode="auto">
            <a:xfrm>
              <a:off x="3628" y="148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5" name="Line 309"/>
            <p:cNvSpPr>
              <a:spLocks noChangeShapeType="1"/>
            </p:cNvSpPr>
            <p:nvPr/>
          </p:nvSpPr>
          <p:spPr bwMode="auto">
            <a:xfrm>
              <a:off x="3628" y="149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6" name="Line 310"/>
            <p:cNvSpPr>
              <a:spLocks noChangeShapeType="1"/>
            </p:cNvSpPr>
            <p:nvPr/>
          </p:nvSpPr>
          <p:spPr bwMode="auto">
            <a:xfrm>
              <a:off x="3628" y="148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7" name="Line 311"/>
            <p:cNvSpPr>
              <a:spLocks noChangeShapeType="1"/>
            </p:cNvSpPr>
            <p:nvPr/>
          </p:nvSpPr>
          <p:spPr bwMode="auto">
            <a:xfrm>
              <a:off x="3619" y="148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8" name="Line 312"/>
            <p:cNvSpPr>
              <a:spLocks noChangeShapeType="1"/>
            </p:cNvSpPr>
            <p:nvPr/>
          </p:nvSpPr>
          <p:spPr bwMode="auto">
            <a:xfrm>
              <a:off x="3619" y="149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9" name="Line 313"/>
            <p:cNvSpPr>
              <a:spLocks noChangeShapeType="1"/>
            </p:cNvSpPr>
            <p:nvPr/>
          </p:nvSpPr>
          <p:spPr bwMode="auto">
            <a:xfrm>
              <a:off x="3619" y="148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0" name="Line 314"/>
            <p:cNvSpPr>
              <a:spLocks noChangeShapeType="1"/>
            </p:cNvSpPr>
            <p:nvPr/>
          </p:nvSpPr>
          <p:spPr bwMode="auto">
            <a:xfrm>
              <a:off x="3619" y="15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1" name="Line 315"/>
            <p:cNvSpPr>
              <a:spLocks noChangeShapeType="1"/>
            </p:cNvSpPr>
            <p:nvPr/>
          </p:nvSpPr>
          <p:spPr bwMode="auto">
            <a:xfrm>
              <a:off x="3619" y="151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2" name="Line 316"/>
            <p:cNvSpPr>
              <a:spLocks noChangeShapeType="1"/>
            </p:cNvSpPr>
            <p:nvPr/>
          </p:nvSpPr>
          <p:spPr bwMode="auto">
            <a:xfrm>
              <a:off x="3619" y="150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3" name="Line 317"/>
            <p:cNvSpPr>
              <a:spLocks noChangeShapeType="1"/>
            </p:cNvSpPr>
            <p:nvPr/>
          </p:nvSpPr>
          <p:spPr bwMode="auto">
            <a:xfrm>
              <a:off x="3629" y="150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4" name="Line 318"/>
            <p:cNvSpPr>
              <a:spLocks noChangeShapeType="1"/>
            </p:cNvSpPr>
            <p:nvPr/>
          </p:nvSpPr>
          <p:spPr bwMode="auto">
            <a:xfrm>
              <a:off x="3624" y="150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5" name="Rectangle 319"/>
            <p:cNvSpPr>
              <a:spLocks noChangeArrowheads="1"/>
            </p:cNvSpPr>
            <p:nvPr/>
          </p:nvSpPr>
          <p:spPr bwMode="auto">
            <a:xfrm>
              <a:off x="3665" y="147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6" name="Rectangle 320"/>
            <p:cNvSpPr>
              <a:spLocks noChangeArrowheads="1"/>
            </p:cNvSpPr>
            <p:nvPr/>
          </p:nvSpPr>
          <p:spPr bwMode="auto">
            <a:xfrm>
              <a:off x="3665" y="1471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7" name="Freeform 321"/>
            <p:cNvSpPr>
              <a:spLocks noEditPoints="1"/>
            </p:cNvSpPr>
            <p:nvPr/>
          </p:nvSpPr>
          <p:spPr bwMode="auto">
            <a:xfrm>
              <a:off x="3680" y="1480"/>
              <a:ext cx="32" cy="37"/>
            </a:xfrm>
            <a:custGeom>
              <a:avLst/>
              <a:gdLst/>
              <a:ahLst/>
              <a:cxnLst>
                <a:cxn ang="0">
                  <a:pos x="123" y="91"/>
                </a:cxn>
                <a:cxn ang="0">
                  <a:pos x="118" y="107"/>
                </a:cxn>
                <a:cxn ang="0">
                  <a:pos x="111" y="121"/>
                </a:cxn>
                <a:cxn ang="0">
                  <a:pos x="98" y="131"/>
                </a:cxn>
                <a:cxn ang="0">
                  <a:pos x="80" y="120"/>
                </a:cxn>
                <a:cxn ang="0">
                  <a:pos x="74" y="92"/>
                </a:cxn>
                <a:cxn ang="0">
                  <a:pos x="78" y="68"/>
                </a:cxn>
                <a:cxn ang="0">
                  <a:pos x="92" y="58"/>
                </a:cxn>
                <a:cxn ang="0">
                  <a:pos x="98" y="55"/>
                </a:cxn>
                <a:cxn ang="0">
                  <a:pos x="103" y="42"/>
                </a:cxn>
                <a:cxn ang="0">
                  <a:pos x="89" y="19"/>
                </a:cxn>
                <a:cxn ang="0">
                  <a:pos x="72" y="8"/>
                </a:cxn>
                <a:cxn ang="0">
                  <a:pos x="54" y="11"/>
                </a:cxn>
                <a:cxn ang="0">
                  <a:pos x="26" y="38"/>
                </a:cxn>
                <a:cxn ang="0">
                  <a:pos x="23" y="58"/>
                </a:cxn>
                <a:cxn ang="0">
                  <a:pos x="35" y="73"/>
                </a:cxn>
                <a:cxn ang="0">
                  <a:pos x="57" y="82"/>
                </a:cxn>
                <a:cxn ang="0">
                  <a:pos x="66" y="112"/>
                </a:cxn>
                <a:cxn ang="0">
                  <a:pos x="57" y="140"/>
                </a:cxn>
                <a:cxn ang="0">
                  <a:pos x="60" y="121"/>
                </a:cxn>
                <a:cxn ang="0">
                  <a:pos x="52" y="88"/>
                </a:cxn>
                <a:cxn ang="0">
                  <a:pos x="36" y="75"/>
                </a:cxn>
                <a:cxn ang="0">
                  <a:pos x="53" y="94"/>
                </a:cxn>
                <a:cxn ang="0">
                  <a:pos x="58" y="123"/>
                </a:cxn>
                <a:cxn ang="0">
                  <a:pos x="51" y="143"/>
                </a:cxn>
                <a:cxn ang="0">
                  <a:pos x="32" y="142"/>
                </a:cxn>
                <a:cxn ang="0">
                  <a:pos x="19" y="132"/>
                </a:cxn>
                <a:cxn ang="0">
                  <a:pos x="13" y="116"/>
                </a:cxn>
                <a:cxn ang="0">
                  <a:pos x="6" y="90"/>
                </a:cxn>
                <a:cxn ang="0">
                  <a:pos x="3" y="68"/>
                </a:cxn>
                <a:cxn ang="0">
                  <a:pos x="10" y="63"/>
                </a:cxn>
                <a:cxn ang="0">
                  <a:pos x="7" y="60"/>
                </a:cxn>
                <a:cxn ang="0">
                  <a:pos x="0" y="49"/>
                </a:cxn>
                <a:cxn ang="0">
                  <a:pos x="4" y="33"/>
                </a:cxn>
                <a:cxn ang="0">
                  <a:pos x="33" y="5"/>
                </a:cxn>
                <a:cxn ang="0">
                  <a:pos x="62" y="0"/>
                </a:cxn>
                <a:cxn ang="0">
                  <a:pos x="89" y="5"/>
                </a:cxn>
                <a:cxn ang="0">
                  <a:pos x="111" y="20"/>
                </a:cxn>
                <a:cxn ang="0">
                  <a:pos x="115" y="50"/>
                </a:cxn>
                <a:cxn ang="0">
                  <a:pos x="125" y="54"/>
                </a:cxn>
                <a:cxn ang="0">
                  <a:pos x="124" y="73"/>
                </a:cxn>
                <a:cxn ang="0">
                  <a:pos x="118" y="56"/>
                </a:cxn>
                <a:cxn ang="0">
                  <a:pos x="106" y="56"/>
                </a:cxn>
                <a:cxn ang="0">
                  <a:pos x="107" y="62"/>
                </a:cxn>
                <a:cxn ang="0">
                  <a:pos x="119" y="73"/>
                </a:cxn>
                <a:cxn ang="0">
                  <a:pos x="91" y="73"/>
                </a:cxn>
                <a:cxn ang="0">
                  <a:pos x="86" y="90"/>
                </a:cxn>
                <a:cxn ang="0">
                  <a:pos x="88" y="107"/>
                </a:cxn>
                <a:cxn ang="0">
                  <a:pos x="96" y="119"/>
                </a:cxn>
                <a:cxn ang="0">
                  <a:pos x="101" y="107"/>
                </a:cxn>
                <a:cxn ang="0">
                  <a:pos x="97" y="77"/>
                </a:cxn>
                <a:cxn ang="0">
                  <a:pos x="20" y="70"/>
                </a:cxn>
                <a:cxn ang="0">
                  <a:pos x="10" y="67"/>
                </a:cxn>
                <a:cxn ang="0">
                  <a:pos x="10" y="78"/>
                </a:cxn>
                <a:cxn ang="0">
                  <a:pos x="18" y="85"/>
                </a:cxn>
                <a:cxn ang="0">
                  <a:pos x="98" y="100"/>
                </a:cxn>
                <a:cxn ang="0">
                  <a:pos x="95" y="116"/>
                </a:cxn>
                <a:cxn ang="0">
                  <a:pos x="90" y="106"/>
                </a:cxn>
                <a:cxn ang="0">
                  <a:pos x="89" y="84"/>
                </a:cxn>
                <a:cxn ang="0">
                  <a:pos x="93" y="76"/>
                </a:cxn>
              </a:cxnLst>
              <a:rect l="0" t="0" r="r" b="b"/>
              <a:pathLst>
                <a:path w="130" h="146">
                  <a:moveTo>
                    <a:pt x="130" y="71"/>
                  </a:moveTo>
                  <a:lnTo>
                    <a:pt x="130" y="73"/>
                  </a:lnTo>
                  <a:lnTo>
                    <a:pt x="129" y="76"/>
                  </a:lnTo>
                  <a:lnTo>
                    <a:pt x="129" y="78"/>
                  </a:lnTo>
                  <a:lnTo>
                    <a:pt x="128" y="81"/>
                  </a:lnTo>
                  <a:lnTo>
                    <a:pt x="127" y="83"/>
                  </a:lnTo>
                  <a:lnTo>
                    <a:pt x="125" y="88"/>
                  </a:lnTo>
                  <a:lnTo>
                    <a:pt x="123" y="91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2" y="94"/>
                  </a:lnTo>
                  <a:lnTo>
                    <a:pt x="121" y="98"/>
                  </a:lnTo>
                  <a:lnTo>
                    <a:pt x="121" y="100"/>
                  </a:lnTo>
                  <a:lnTo>
                    <a:pt x="120" y="101"/>
                  </a:lnTo>
                  <a:lnTo>
                    <a:pt x="119" y="103"/>
                  </a:lnTo>
                  <a:lnTo>
                    <a:pt x="118" y="107"/>
                  </a:lnTo>
                  <a:lnTo>
                    <a:pt x="116" y="110"/>
                  </a:lnTo>
                  <a:lnTo>
                    <a:pt x="115" y="111"/>
                  </a:lnTo>
                  <a:lnTo>
                    <a:pt x="114" y="112"/>
                  </a:lnTo>
                  <a:lnTo>
                    <a:pt x="114" y="114"/>
                  </a:lnTo>
                  <a:lnTo>
                    <a:pt x="113" y="116"/>
                  </a:lnTo>
                  <a:lnTo>
                    <a:pt x="113" y="118"/>
                  </a:lnTo>
                  <a:lnTo>
                    <a:pt x="112" y="119"/>
                  </a:lnTo>
                  <a:lnTo>
                    <a:pt x="111" y="121"/>
                  </a:lnTo>
                  <a:lnTo>
                    <a:pt x="110" y="123"/>
                  </a:lnTo>
                  <a:lnTo>
                    <a:pt x="109" y="124"/>
                  </a:lnTo>
                  <a:lnTo>
                    <a:pt x="108" y="125"/>
                  </a:lnTo>
                  <a:lnTo>
                    <a:pt x="105" y="128"/>
                  </a:lnTo>
                  <a:lnTo>
                    <a:pt x="104" y="129"/>
                  </a:lnTo>
                  <a:lnTo>
                    <a:pt x="101" y="130"/>
                  </a:lnTo>
                  <a:lnTo>
                    <a:pt x="99" y="131"/>
                  </a:lnTo>
                  <a:lnTo>
                    <a:pt x="98" y="131"/>
                  </a:lnTo>
                  <a:lnTo>
                    <a:pt x="96" y="131"/>
                  </a:lnTo>
                  <a:lnTo>
                    <a:pt x="94" y="131"/>
                  </a:lnTo>
                  <a:lnTo>
                    <a:pt x="92" y="130"/>
                  </a:lnTo>
                  <a:lnTo>
                    <a:pt x="89" y="129"/>
                  </a:lnTo>
                  <a:lnTo>
                    <a:pt x="87" y="127"/>
                  </a:lnTo>
                  <a:lnTo>
                    <a:pt x="85" y="125"/>
                  </a:lnTo>
                  <a:lnTo>
                    <a:pt x="83" y="123"/>
                  </a:lnTo>
                  <a:lnTo>
                    <a:pt x="80" y="120"/>
                  </a:lnTo>
                  <a:lnTo>
                    <a:pt x="79" y="117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5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5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4" y="81"/>
                  </a:lnTo>
                  <a:lnTo>
                    <a:pt x="75" y="78"/>
                  </a:lnTo>
                  <a:lnTo>
                    <a:pt x="75" y="76"/>
                  </a:lnTo>
                  <a:lnTo>
                    <a:pt x="76" y="73"/>
                  </a:lnTo>
                  <a:lnTo>
                    <a:pt x="77" y="70"/>
                  </a:lnTo>
                  <a:lnTo>
                    <a:pt x="78" y="68"/>
                  </a:lnTo>
                  <a:lnTo>
                    <a:pt x="79" y="65"/>
                  </a:lnTo>
                  <a:lnTo>
                    <a:pt x="82" y="63"/>
                  </a:lnTo>
                  <a:lnTo>
                    <a:pt x="83" y="62"/>
                  </a:lnTo>
                  <a:lnTo>
                    <a:pt x="85" y="60"/>
                  </a:lnTo>
                  <a:lnTo>
                    <a:pt x="86" y="59"/>
                  </a:lnTo>
                  <a:lnTo>
                    <a:pt x="88" y="58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8" y="55"/>
                  </a:lnTo>
                  <a:lnTo>
                    <a:pt x="100" y="53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5" y="50"/>
                  </a:lnTo>
                  <a:lnTo>
                    <a:pt x="105" y="49"/>
                  </a:lnTo>
                  <a:lnTo>
                    <a:pt x="104" y="45"/>
                  </a:lnTo>
                  <a:lnTo>
                    <a:pt x="104" y="44"/>
                  </a:lnTo>
                  <a:lnTo>
                    <a:pt x="103" y="42"/>
                  </a:lnTo>
                  <a:lnTo>
                    <a:pt x="102" y="41"/>
                  </a:lnTo>
                  <a:lnTo>
                    <a:pt x="101" y="38"/>
                  </a:lnTo>
                  <a:lnTo>
                    <a:pt x="100" y="36"/>
                  </a:lnTo>
                  <a:lnTo>
                    <a:pt x="98" y="33"/>
                  </a:lnTo>
                  <a:lnTo>
                    <a:pt x="95" y="27"/>
                  </a:lnTo>
                  <a:lnTo>
                    <a:pt x="93" y="24"/>
                  </a:lnTo>
                  <a:lnTo>
                    <a:pt x="91" y="21"/>
                  </a:lnTo>
                  <a:lnTo>
                    <a:pt x="89" y="19"/>
                  </a:lnTo>
                  <a:lnTo>
                    <a:pt x="87" y="17"/>
                  </a:lnTo>
                  <a:lnTo>
                    <a:pt x="85" y="15"/>
                  </a:lnTo>
                  <a:lnTo>
                    <a:pt x="83" y="13"/>
                  </a:lnTo>
                  <a:lnTo>
                    <a:pt x="80" y="11"/>
                  </a:lnTo>
                  <a:lnTo>
                    <a:pt x="78" y="10"/>
                  </a:lnTo>
                  <a:lnTo>
                    <a:pt x="76" y="9"/>
                  </a:lnTo>
                  <a:lnTo>
                    <a:pt x="74" y="9"/>
                  </a:lnTo>
                  <a:lnTo>
                    <a:pt x="72" y="8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0" y="14"/>
                  </a:lnTo>
                  <a:lnTo>
                    <a:pt x="46" y="17"/>
                  </a:lnTo>
                  <a:lnTo>
                    <a:pt x="42" y="20"/>
                  </a:lnTo>
                  <a:lnTo>
                    <a:pt x="38" y="24"/>
                  </a:lnTo>
                  <a:lnTo>
                    <a:pt x="35" y="27"/>
                  </a:lnTo>
                  <a:lnTo>
                    <a:pt x="31" y="31"/>
                  </a:lnTo>
                  <a:lnTo>
                    <a:pt x="27" y="35"/>
                  </a:lnTo>
                  <a:lnTo>
                    <a:pt x="26" y="38"/>
                  </a:lnTo>
                  <a:lnTo>
                    <a:pt x="24" y="42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2" y="54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5" y="62"/>
                  </a:lnTo>
                  <a:lnTo>
                    <a:pt x="27" y="64"/>
                  </a:lnTo>
                  <a:lnTo>
                    <a:pt x="31" y="68"/>
                  </a:lnTo>
                  <a:lnTo>
                    <a:pt x="33" y="71"/>
                  </a:lnTo>
                  <a:lnTo>
                    <a:pt x="34" y="72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9" y="74"/>
                  </a:lnTo>
                  <a:lnTo>
                    <a:pt x="43" y="75"/>
                  </a:lnTo>
                  <a:lnTo>
                    <a:pt x="46" y="76"/>
                  </a:lnTo>
                  <a:lnTo>
                    <a:pt x="49" y="77"/>
                  </a:lnTo>
                  <a:lnTo>
                    <a:pt x="52" y="78"/>
                  </a:lnTo>
                  <a:lnTo>
                    <a:pt x="54" y="80"/>
                  </a:lnTo>
                  <a:lnTo>
                    <a:pt x="57" y="82"/>
                  </a:lnTo>
                  <a:lnTo>
                    <a:pt x="58" y="85"/>
                  </a:lnTo>
                  <a:lnTo>
                    <a:pt x="60" y="87"/>
                  </a:lnTo>
                  <a:lnTo>
                    <a:pt x="62" y="91"/>
                  </a:lnTo>
                  <a:lnTo>
                    <a:pt x="63" y="94"/>
                  </a:lnTo>
                  <a:lnTo>
                    <a:pt x="65" y="99"/>
                  </a:lnTo>
                  <a:lnTo>
                    <a:pt x="65" y="103"/>
                  </a:lnTo>
                  <a:lnTo>
                    <a:pt x="66" y="107"/>
                  </a:lnTo>
                  <a:lnTo>
                    <a:pt x="66" y="112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6" y="124"/>
                  </a:lnTo>
                  <a:lnTo>
                    <a:pt x="65" y="128"/>
                  </a:lnTo>
                  <a:lnTo>
                    <a:pt x="63" y="131"/>
                  </a:lnTo>
                  <a:lnTo>
                    <a:pt x="62" y="134"/>
                  </a:lnTo>
                  <a:lnTo>
                    <a:pt x="59" y="137"/>
                  </a:lnTo>
                  <a:lnTo>
                    <a:pt x="57" y="140"/>
                  </a:lnTo>
                  <a:lnTo>
                    <a:pt x="54" y="143"/>
                  </a:lnTo>
                  <a:lnTo>
                    <a:pt x="56" y="139"/>
                  </a:lnTo>
                  <a:lnTo>
                    <a:pt x="57" y="136"/>
                  </a:lnTo>
                  <a:lnTo>
                    <a:pt x="58" y="133"/>
                  </a:lnTo>
                  <a:lnTo>
                    <a:pt x="59" y="130"/>
                  </a:lnTo>
                  <a:lnTo>
                    <a:pt x="60" y="127"/>
                  </a:lnTo>
                  <a:lnTo>
                    <a:pt x="60" y="124"/>
                  </a:lnTo>
                  <a:lnTo>
                    <a:pt x="60" y="121"/>
                  </a:lnTo>
                  <a:lnTo>
                    <a:pt x="60" y="115"/>
                  </a:lnTo>
                  <a:lnTo>
                    <a:pt x="60" y="112"/>
                  </a:lnTo>
                  <a:lnTo>
                    <a:pt x="60" y="109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6" y="95"/>
                  </a:lnTo>
                  <a:lnTo>
                    <a:pt x="54" y="91"/>
                  </a:lnTo>
                  <a:lnTo>
                    <a:pt x="52" y="88"/>
                  </a:lnTo>
                  <a:lnTo>
                    <a:pt x="50" y="84"/>
                  </a:lnTo>
                  <a:lnTo>
                    <a:pt x="48" y="81"/>
                  </a:lnTo>
                  <a:lnTo>
                    <a:pt x="46" y="79"/>
                  </a:lnTo>
                  <a:lnTo>
                    <a:pt x="43" y="77"/>
                  </a:lnTo>
                  <a:lnTo>
                    <a:pt x="41" y="76"/>
                  </a:lnTo>
                  <a:lnTo>
                    <a:pt x="38" y="75"/>
                  </a:lnTo>
                  <a:lnTo>
                    <a:pt x="36" y="74"/>
                  </a:lnTo>
                  <a:lnTo>
                    <a:pt x="36" y="75"/>
                  </a:lnTo>
                  <a:lnTo>
                    <a:pt x="39" y="76"/>
                  </a:lnTo>
                  <a:lnTo>
                    <a:pt x="41" y="78"/>
                  </a:lnTo>
                  <a:lnTo>
                    <a:pt x="43" y="79"/>
                  </a:lnTo>
                  <a:lnTo>
                    <a:pt x="45" y="81"/>
                  </a:lnTo>
                  <a:lnTo>
                    <a:pt x="48" y="84"/>
                  </a:lnTo>
                  <a:lnTo>
                    <a:pt x="49" y="87"/>
                  </a:lnTo>
                  <a:lnTo>
                    <a:pt x="51" y="90"/>
                  </a:lnTo>
                  <a:lnTo>
                    <a:pt x="53" y="94"/>
                  </a:lnTo>
                  <a:lnTo>
                    <a:pt x="54" y="98"/>
                  </a:lnTo>
                  <a:lnTo>
                    <a:pt x="55" y="101"/>
                  </a:lnTo>
                  <a:lnTo>
                    <a:pt x="56" y="104"/>
                  </a:lnTo>
                  <a:lnTo>
                    <a:pt x="57" y="108"/>
                  </a:lnTo>
                  <a:lnTo>
                    <a:pt x="58" y="111"/>
                  </a:lnTo>
                  <a:lnTo>
                    <a:pt x="58" y="114"/>
                  </a:lnTo>
                  <a:lnTo>
                    <a:pt x="58" y="117"/>
                  </a:lnTo>
                  <a:lnTo>
                    <a:pt x="58" y="123"/>
                  </a:lnTo>
                  <a:lnTo>
                    <a:pt x="58" y="129"/>
                  </a:lnTo>
                  <a:lnTo>
                    <a:pt x="57" y="131"/>
                  </a:lnTo>
                  <a:lnTo>
                    <a:pt x="57" y="133"/>
                  </a:lnTo>
                  <a:lnTo>
                    <a:pt x="56" y="135"/>
                  </a:lnTo>
                  <a:lnTo>
                    <a:pt x="55" y="137"/>
                  </a:lnTo>
                  <a:lnTo>
                    <a:pt x="54" y="139"/>
                  </a:lnTo>
                  <a:lnTo>
                    <a:pt x="53" y="141"/>
                  </a:lnTo>
                  <a:lnTo>
                    <a:pt x="51" y="143"/>
                  </a:lnTo>
                  <a:lnTo>
                    <a:pt x="50" y="144"/>
                  </a:lnTo>
                  <a:lnTo>
                    <a:pt x="47" y="146"/>
                  </a:lnTo>
                  <a:lnTo>
                    <a:pt x="43" y="146"/>
                  </a:lnTo>
                  <a:lnTo>
                    <a:pt x="39" y="146"/>
                  </a:lnTo>
                  <a:lnTo>
                    <a:pt x="38" y="145"/>
                  </a:lnTo>
                  <a:lnTo>
                    <a:pt x="36" y="144"/>
                  </a:lnTo>
                  <a:lnTo>
                    <a:pt x="34" y="143"/>
                  </a:lnTo>
                  <a:lnTo>
                    <a:pt x="32" y="142"/>
                  </a:lnTo>
                  <a:lnTo>
                    <a:pt x="29" y="140"/>
                  </a:lnTo>
                  <a:lnTo>
                    <a:pt x="27" y="138"/>
                  </a:lnTo>
                  <a:lnTo>
                    <a:pt x="26" y="137"/>
                  </a:lnTo>
                  <a:lnTo>
                    <a:pt x="25" y="137"/>
                  </a:lnTo>
                  <a:lnTo>
                    <a:pt x="23" y="136"/>
                  </a:lnTo>
                  <a:lnTo>
                    <a:pt x="22" y="135"/>
                  </a:lnTo>
                  <a:lnTo>
                    <a:pt x="20" y="134"/>
                  </a:lnTo>
                  <a:lnTo>
                    <a:pt x="19" y="132"/>
                  </a:lnTo>
                  <a:lnTo>
                    <a:pt x="18" y="130"/>
                  </a:lnTo>
                  <a:lnTo>
                    <a:pt x="17" y="128"/>
                  </a:lnTo>
                  <a:lnTo>
                    <a:pt x="16" y="126"/>
                  </a:lnTo>
                  <a:lnTo>
                    <a:pt x="15" y="124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4" y="118"/>
                  </a:lnTo>
                  <a:lnTo>
                    <a:pt x="13" y="116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4" y="106"/>
                  </a:lnTo>
                  <a:lnTo>
                    <a:pt x="14" y="105"/>
                  </a:lnTo>
                  <a:lnTo>
                    <a:pt x="11" y="100"/>
                  </a:lnTo>
                  <a:lnTo>
                    <a:pt x="8" y="95"/>
                  </a:lnTo>
                  <a:lnTo>
                    <a:pt x="6" y="90"/>
                  </a:lnTo>
                  <a:lnTo>
                    <a:pt x="5" y="86"/>
                  </a:lnTo>
                  <a:lnTo>
                    <a:pt x="4" y="83"/>
                  </a:lnTo>
                  <a:lnTo>
                    <a:pt x="3" y="79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5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7" y="63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1" y="61"/>
                  </a:lnTo>
                  <a:lnTo>
                    <a:pt x="10" y="61"/>
                  </a:lnTo>
                  <a:lnTo>
                    <a:pt x="9" y="60"/>
                  </a:lnTo>
                  <a:lnTo>
                    <a:pt x="7" y="60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1" y="56"/>
                  </a:lnTo>
                  <a:lnTo>
                    <a:pt x="1" y="54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2" y="39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4" y="33"/>
                  </a:lnTo>
                  <a:lnTo>
                    <a:pt x="5" y="30"/>
                  </a:lnTo>
                  <a:lnTo>
                    <a:pt x="7" y="26"/>
                  </a:lnTo>
                  <a:lnTo>
                    <a:pt x="10" y="23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2" y="12"/>
                  </a:lnTo>
                  <a:lnTo>
                    <a:pt x="29" y="7"/>
                  </a:lnTo>
                  <a:lnTo>
                    <a:pt x="33" y="5"/>
                  </a:lnTo>
                  <a:lnTo>
                    <a:pt x="37" y="4"/>
                  </a:lnTo>
                  <a:lnTo>
                    <a:pt x="41" y="2"/>
                  </a:lnTo>
                  <a:lnTo>
                    <a:pt x="45" y="1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2"/>
                  </a:lnTo>
                  <a:lnTo>
                    <a:pt x="84" y="4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2" y="6"/>
                  </a:lnTo>
                  <a:lnTo>
                    <a:pt x="94" y="8"/>
                  </a:lnTo>
                  <a:lnTo>
                    <a:pt x="99" y="10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6"/>
                  </a:lnTo>
                  <a:lnTo>
                    <a:pt x="109" y="18"/>
                  </a:lnTo>
                  <a:lnTo>
                    <a:pt x="111" y="20"/>
                  </a:lnTo>
                  <a:lnTo>
                    <a:pt x="112" y="22"/>
                  </a:lnTo>
                  <a:lnTo>
                    <a:pt x="113" y="24"/>
                  </a:lnTo>
                  <a:lnTo>
                    <a:pt x="113" y="26"/>
                  </a:lnTo>
                  <a:lnTo>
                    <a:pt x="113" y="27"/>
                  </a:lnTo>
                  <a:lnTo>
                    <a:pt x="113" y="28"/>
                  </a:lnTo>
                  <a:lnTo>
                    <a:pt x="113" y="30"/>
                  </a:lnTo>
                  <a:lnTo>
                    <a:pt x="112" y="35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20" y="51"/>
                  </a:lnTo>
                  <a:lnTo>
                    <a:pt x="121" y="51"/>
                  </a:lnTo>
                  <a:lnTo>
                    <a:pt x="123" y="52"/>
                  </a:lnTo>
                  <a:lnTo>
                    <a:pt x="124" y="53"/>
                  </a:lnTo>
                  <a:lnTo>
                    <a:pt x="125" y="54"/>
                  </a:lnTo>
                  <a:lnTo>
                    <a:pt x="127" y="57"/>
                  </a:lnTo>
                  <a:lnTo>
                    <a:pt x="128" y="60"/>
                  </a:lnTo>
                  <a:lnTo>
                    <a:pt x="129" y="64"/>
                  </a:lnTo>
                  <a:lnTo>
                    <a:pt x="130" y="68"/>
                  </a:lnTo>
                  <a:lnTo>
                    <a:pt x="130" y="71"/>
                  </a:lnTo>
                  <a:close/>
                  <a:moveTo>
                    <a:pt x="121" y="79"/>
                  </a:moveTo>
                  <a:lnTo>
                    <a:pt x="123" y="77"/>
                  </a:lnTo>
                  <a:lnTo>
                    <a:pt x="124" y="73"/>
                  </a:lnTo>
                  <a:lnTo>
                    <a:pt x="124" y="72"/>
                  </a:lnTo>
                  <a:lnTo>
                    <a:pt x="124" y="69"/>
                  </a:lnTo>
                  <a:lnTo>
                    <a:pt x="123" y="64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0"/>
                  </a:lnTo>
                  <a:lnTo>
                    <a:pt x="118" y="57"/>
                  </a:lnTo>
                  <a:lnTo>
                    <a:pt x="118" y="56"/>
                  </a:lnTo>
                  <a:lnTo>
                    <a:pt x="116" y="55"/>
                  </a:lnTo>
                  <a:lnTo>
                    <a:pt x="113" y="55"/>
                  </a:lnTo>
                  <a:lnTo>
                    <a:pt x="112" y="54"/>
                  </a:lnTo>
                  <a:lnTo>
                    <a:pt x="109" y="54"/>
                  </a:lnTo>
                  <a:lnTo>
                    <a:pt x="109" y="55"/>
                  </a:lnTo>
                  <a:lnTo>
                    <a:pt x="108" y="55"/>
                  </a:lnTo>
                  <a:lnTo>
                    <a:pt x="107" y="56"/>
                  </a:lnTo>
                  <a:lnTo>
                    <a:pt x="106" y="56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0"/>
                  </a:lnTo>
                  <a:lnTo>
                    <a:pt x="103" y="60"/>
                  </a:lnTo>
                  <a:lnTo>
                    <a:pt x="104" y="61"/>
                  </a:lnTo>
                  <a:lnTo>
                    <a:pt x="105" y="61"/>
                  </a:lnTo>
                  <a:lnTo>
                    <a:pt x="106" y="62"/>
                  </a:lnTo>
                  <a:lnTo>
                    <a:pt x="107" y="62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5"/>
                  </a:lnTo>
                  <a:lnTo>
                    <a:pt x="115" y="66"/>
                  </a:lnTo>
                  <a:lnTo>
                    <a:pt x="116" y="68"/>
                  </a:lnTo>
                  <a:lnTo>
                    <a:pt x="117" y="69"/>
                  </a:lnTo>
                  <a:lnTo>
                    <a:pt x="118" y="70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20" y="75"/>
                  </a:lnTo>
                  <a:lnTo>
                    <a:pt x="120" y="76"/>
                  </a:lnTo>
                  <a:lnTo>
                    <a:pt x="121" y="77"/>
                  </a:lnTo>
                  <a:lnTo>
                    <a:pt x="121" y="79"/>
                  </a:lnTo>
                  <a:close/>
                  <a:moveTo>
                    <a:pt x="92" y="73"/>
                  </a:moveTo>
                  <a:lnTo>
                    <a:pt x="91" y="73"/>
                  </a:lnTo>
                  <a:lnTo>
                    <a:pt x="91" y="73"/>
                  </a:lnTo>
                  <a:lnTo>
                    <a:pt x="90" y="74"/>
                  </a:lnTo>
                  <a:lnTo>
                    <a:pt x="89" y="74"/>
                  </a:lnTo>
                  <a:lnTo>
                    <a:pt x="88" y="76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6" y="83"/>
                  </a:lnTo>
                  <a:lnTo>
                    <a:pt x="86" y="86"/>
                  </a:lnTo>
                  <a:lnTo>
                    <a:pt x="86" y="90"/>
                  </a:lnTo>
                  <a:lnTo>
                    <a:pt x="86" y="92"/>
                  </a:lnTo>
                  <a:lnTo>
                    <a:pt x="86" y="94"/>
                  </a:lnTo>
                  <a:lnTo>
                    <a:pt x="86" y="96"/>
                  </a:lnTo>
                  <a:lnTo>
                    <a:pt x="86" y="99"/>
                  </a:lnTo>
                  <a:lnTo>
                    <a:pt x="87" y="101"/>
                  </a:lnTo>
                  <a:lnTo>
                    <a:pt x="87" y="103"/>
                  </a:lnTo>
                  <a:lnTo>
                    <a:pt x="87" y="105"/>
                  </a:lnTo>
                  <a:lnTo>
                    <a:pt x="88" y="107"/>
                  </a:lnTo>
                  <a:lnTo>
                    <a:pt x="89" y="110"/>
                  </a:lnTo>
                  <a:lnTo>
                    <a:pt x="90" y="112"/>
                  </a:lnTo>
                  <a:lnTo>
                    <a:pt x="91" y="114"/>
                  </a:lnTo>
                  <a:lnTo>
                    <a:pt x="92" y="116"/>
                  </a:lnTo>
                  <a:lnTo>
                    <a:pt x="92" y="117"/>
                  </a:lnTo>
                  <a:lnTo>
                    <a:pt x="94" y="118"/>
                  </a:lnTo>
                  <a:lnTo>
                    <a:pt x="95" y="119"/>
                  </a:lnTo>
                  <a:lnTo>
                    <a:pt x="96" y="119"/>
                  </a:lnTo>
                  <a:lnTo>
                    <a:pt x="97" y="118"/>
                  </a:lnTo>
                  <a:lnTo>
                    <a:pt x="97" y="118"/>
                  </a:lnTo>
                  <a:lnTo>
                    <a:pt x="98" y="117"/>
                  </a:lnTo>
                  <a:lnTo>
                    <a:pt x="99" y="116"/>
                  </a:lnTo>
                  <a:lnTo>
                    <a:pt x="100" y="114"/>
                  </a:lnTo>
                  <a:lnTo>
                    <a:pt x="100" y="112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1"/>
                  </a:lnTo>
                  <a:lnTo>
                    <a:pt x="100" y="89"/>
                  </a:lnTo>
                  <a:lnTo>
                    <a:pt x="100" y="87"/>
                  </a:lnTo>
                  <a:lnTo>
                    <a:pt x="99" y="85"/>
                  </a:lnTo>
                  <a:lnTo>
                    <a:pt x="99" y="82"/>
                  </a:lnTo>
                  <a:lnTo>
                    <a:pt x="98" y="79"/>
                  </a:lnTo>
                  <a:lnTo>
                    <a:pt x="97" y="77"/>
                  </a:lnTo>
                  <a:lnTo>
                    <a:pt x="96" y="76"/>
                  </a:lnTo>
                  <a:lnTo>
                    <a:pt x="94" y="74"/>
                  </a:lnTo>
                  <a:lnTo>
                    <a:pt x="93" y="73"/>
                  </a:lnTo>
                  <a:lnTo>
                    <a:pt x="92" y="73"/>
                  </a:lnTo>
                  <a:close/>
                  <a:moveTo>
                    <a:pt x="25" y="77"/>
                  </a:moveTo>
                  <a:lnTo>
                    <a:pt x="23" y="74"/>
                  </a:lnTo>
                  <a:lnTo>
                    <a:pt x="22" y="72"/>
                  </a:lnTo>
                  <a:lnTo>
                    <a:pt x="20" y="70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4" y="66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1" y="66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3"/>
                  </a:lnTo>
                  <a:lnTo>
                    <a:pt x="9" y="76"/>
                  </a:lnTo>
                  <a:lnTo>
                    <a:pt x="10" y="78"/>
                  </a:lnTo>
                  <a:lnTo>
                    <a:pt x="11" y="81"/>
                  </a:lnTo>
                  <a:lnTo>
                    <a:pt x="12" y="84"/>
                  </a:lnTo>
                  <a:lnTo>
                    <a:pt x="13" y="87"/>
                  </a:lnTo>
                  <a:lnTo>
                    <a:pt x="14" y="91"/>
                  </a:lnTo>
                  <a:lnTo>
                    <a:pt x="16" y="95"/>
                  </a:lnTo>
                  <a:lnTo>
                    <a:pt x="17" y="92"/>
                  </a:lnTo>
                  <a:lnTo>
                    <a:pt x="17" y="88"/>
                  </a:lnTo>
                  <a:lnTo>
                    <a:pt x="18" y="85"/>
                  </a:lnTo>
                  <a:lnTo>
                    <a:pt x="19" y="83"/>
                  </a:lnTo>
                  <a:lnTo>
                    <a:pt x="21" y="81"/>
                  </a:lnTo>
                  <a:lnTo>
                    <a:pt x="22" y="79"/>
                  </a:lnTo>
                  <a:lnTo>
                    <a:pt x="23" y="78"/>
                  </a:lnTo>
                  <a:lnTo>
                    <a:pt x="25" y="77"/>
                  </a:lnTo>
                  <a:close/>
                  <a:moveTo>
                    <a:pt x="98" y="95"/>
                  </a:moveTo>
                  <a:lnTo>
                    <a:pt x="98" y="98"/>
                  </a:lnTo>
                  <a:lnTo>
                    <a:pt x="98" y="100"/>
                  </a:lnTo>
                  <a:lnTo>
                    <a:pt x="98" y="107"/>
                  </a:lnTo>
                  <a:lnTo>
                    <a:pt x="98" y="109"/>
                  </a:lnTo>
                  <a:lnTo>
                    <a:pt x="98" y="110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5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3" y="114"/>
                  </a:lnTo>
                  <a:lnTo>
                    <a:pt x="92" y="112"/>
                  </a:lnTo>
                  <a:lnTo>
                    <a:pt x="92" y="111"/>
                  </a:lnTo>
                  <a:lnTo>
                    <a:pt x="91" y="109"/>
                  </a:lnTo>
                  <a:lnTo>
                    <a:pt x="91" y="108"/>
                  </a:lnTo>
                  <a:lnTo>
                    <a:pt x="90" y="106"/>
                  </a:lnTo>
                  <a:lnTo>
                    <a:pt x="89" y="102"/>
                  </a:lnTo>
                  <a:lnTo>
                    <a:pt x="89" y="99"/>
                  </a:lnTo>
                  <a:lnTo>
                    <a:pt x="89" y="96"/>
                  </a:lnTo>
                  <a:lnTo>
                    <a:pt x="89" y="93"/>
                  </a:lnTo>
                  <a:lnTo>
                    <a:pt x="88" y="93"/>
                  </a:lnTo>
                  <a:lnTo>
                    <a:pt x="88" y="90"/>
                  </a:lnTo>
                  <a:lnTo>
                    <a:pt x="89" y="86"/>
                  </a:lnTo>
                  <a:lnTo>
                    <a:pt x="89" y="84"/>
                  </a:lnTo>
                  <a:lnTo>
                    <a:pt x="89" y="81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1" y="77"/>
                  </a:lnTo>
                  <a:lnTo>
                    <a:pt x="91" y="76"/>
                  </a:lnTo>
                  <a:lnTo>
                    <a:pt x="92" y="76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4" y="77"/>
                  </a:lnTo>
                  <a:lnTo>
                    <a:pt x="95" y="78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7" y="86"/>
                  </a:lnTo>
                  <a:lnTo>
                    <a:pt x="98" y="90"/>
                  </a:lnTo>
                  <a:lnTo>
                    <a:pt x="98" y="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4" name="Group 322"/>
          <p:cNvGrpSpPr>
            <a:grpSpLocks/>
          </p:cNvGrpSpPr>
          <p:nvPr/>
        </p:nvGrpSpPr>
        <p:grpSpPr bwMode="auto">
          <a:xfrm>
            <a:off x="5014913" y="2306638"/>
            <a:ext cx="896937" cy="660400"/>
            <a:chOff x="3159" y="1453"/>
            <a:chExt cx="565" cy="416"/>
          </a:xfrm>
        </p:grpSpPr>
        <p:sp>
          <p:nvSpPr>
            <p:cNvPr id="623939" name="Line 323"/>
            <p:cNvSpPr>
              <a:spLocks noChangeShapeType="1"/>
            </p:cNvSpPr>
            <p:nvPr/>
          </p:nvSpPr>
          <p:spPr bwMode="auto">
            <a:xfrm>
              <a:off x="3650" y="1501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0" name="Rectangle 324"/>
            <p:cNvSpPr>
              <a:spLocks noChangeArrowheads="1"/>
            </p:cNvSpPr>
            <p:nvPr/>
          </p:nvSpPr>
          <p:spPr bwMode="auto">
            <a:xfrm>
              <a:off x="3591" y="156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1" name="Rectangle 325"/>
            <p:cNvSpPr>
              <a:spLocks noChangeArrowheads="1"/>
            </p:cNvSpPr>
            <p:nvPr/>
          </p:nvSpPr>
          <p:spPr bwMode="auto">
            <a:xfrm>
              <a:off x="3591" y="156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2" name="Rectangle 326"/>
            <p:cNvSpPr>
              <a:spLocks noChangeArrowheads="1"/>
            </p:cNvSpPr>
            <p:nvPr/>
          </p:nvSpPr>
          <p:spPr bwMode="auto">
            <a:xfrm>
              <a:off x="3603" y="1578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3" name="Freeform 327"/>
            <p:cNvSpPr>
              <a:spLocks/>
            </p:cNvSpPr>
            <p:nvPr/>
          </p:nvSpPr>
          <p:spPr bwMode="auto">
            <a:xfrm>
              <a:off x="3606" y="1580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7"/>
                </a:cxn>
                <a:cxn ang="0">
                  <a:pos x="40" y="32"/>
                </a:cxn>
                <a:cxn ang="0">
                  <a:pos x="35" y="42"/>
                </a:cxn>
                <a:cxn ang="0">
                  <a:pos x="35" y="102"/>
                </a:cxn>
                <a:cxn ang="0">
                  <a:pos x="40" y="114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2"/>
                </a:cxn>
                <a:cxn ang="0">
                  <a:pos x="5" y="42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7"/>
                  </a:lnTo>
                  <a:lnTo>
                    <a:pt x="40" y="32"/>
                  </a:lnTo>
                  <a:lnTo>
                    <a:pt x="35" y="42"/>
                  </a:lnTo>
                  <a:lnTo>
                    <a:pt x="35" y="102"/>
                  </a:lnTo>
                  <a:lnTo>
                    <a:pt x="40" y="114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2"/>
                  </a:lnTo>
                  <a:lnTo>
                    <a:pt x="5" y="42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4" name="Rectangle 328"/>
            <p:cNvSpPr>
              <a:spLocks noChangeArrowheads="1"/>
            </p:cNvSpPr>
            <p:nvPr/>
          </p:nvSpPr>
          <p:spPr bwMode="auto">
            <a:xfrm>
              <a:off x="3619" y="1580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5" name="Rectangle 329"/>
            <p:cNvSpPr>
              <a:spLocks noChangeArrowheads="1"/>
            </p:cNvSpPr>
            <p:nvPr/>
          </p:nvSpPr>
          <p:spPr bwMode="auto">
            <a:xfrm>
              <a:off x="3628" y="1580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6" name="Rectangle 330"/>
            <p:cNvSpPr>
              <a:spLocks noChangeArrowheads="1"/>
            </p:cNvSpPr>
            <p:nvPr/>
          </p:nvSpPr>
          <p:spPr bwMode="auto">
            <a:xfrm>
              <a:off x="3619" y="1603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7" name="Line 331"/>
            <p:cNvSpPr>
              <a:spLocks noChangeShapeType="1"/>
            </p:cNvSpPr>
            <p:nvPr/>
          </p:nvSpPr>
          <p:spPr bwMode="auto">
            <a:xfrm>
              <a:off x="3619" y="16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8" name="Line 332"/>
            <p:cNvSpPr>
              <a:spLocks noChangeShapeType="1"/>
            </p:cNvSpPr>
            <p:nvPr/>
          </p:nvSpPr>
          <p:spPr bwMode="auto">
            <a:xfrm>
              <a:off x="3619" y="159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9" name="Line 333"/>
            <p:cNvSpPr>
              <a:spLocks noChangeShapeType="1"/>
            </p:cNvSpPr>
            <p:nvPr/>
          </p:nvSpPr>
          <p:spPr bwMode="auto">
            <a:xfrm>
              <a:off x="3619" y="15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0" name="Line 334"/>
            <p:cNvSpPr>
              <a:spLocks noChangeShapeType="1"/>
            </p:cNvSpPr>
            <p:nvPr/>
          </p:nvSpPr>
          <p:spPr bwMode="auto">
            <a:xfrm>
              <a:off x="3619" y="159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1" name="Line 335"/>
            <p:cNvSpPr>
              <a:spLocks noChangeShapeType="1"/>
            </p:cNvSpPr>
            <p:nvPr/>
          </p:nvSpPr>
          <p:spPr bwMode="auto">
            <a:xfrm>
              <a:off x="3619" y="159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2" name="Line 336"/>
            <p:cNvSpPr>
              <a:spLocks noChangeShapeType="1"/>
            </p:cNvSpPr>
            <p:nvPr/>
          </p:nvSpPr>
          <p:spPr bwMode="auto">
            <a:xfrm>
              <a:off x="3628" y="158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3" name="Line 337"/>
            <p:cNvSpPr>
              <a:spLocks noChangeShapeType="1"/>
            </p:cNvSpPr>
            <p:nvPr/>
          </p:nvSpPr>
          <p:spPr bwMode="auto">
            <a:xfrm>
              <a:off x="3628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4" name="Line 338"/>
            <p:cNvSpPr>
              <a:spLocks noChangeShapeType="1"/>
            </p:cNvSpPr>
            <p:nvPr/>
          </p:nvSpPr>
          <p:spPr bwMode="auto">
            <a:xfrm>
              <a:off x="3628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5" name="Line 339"/>
            <p:cNvSpPr>
              <a:spLocks noChangeShapeType="1"/>
            </p:cNvSpPr>
            <p:nvPr/>
          </p:nvSpPr>
          <p:spPr bwMode="auto">
            <a:xfrm>
              <a:off x="3619" y="158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6" name="Line 340"/>
            <p:cNvSpPr>
              <a:spLocks noChangeShapeType="1"/>
            </p:cNvSpPr>
            <p:nvPr/>
          </p:nvSpPr>
          <p:spPr bwMode="auto">
            <a:xfrm>
              <a:off x="3619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7" name="Line 341"/>
            <p:cNvSpPr>
              <a:spLocks noChangeShapeType="1"/>
            </p:cNvSpPr>
            <p:nvPr/>
          </p:nvSpPr>
          <p:spPr bwMode="auto">
            <a:xfrm>
              <a:off x="3619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8" name="Line 342"/>
            <p:cNvSpPr>
              <a:spLocks noChangeShapeType="1"/>
            </p:cNvSpPr>
            <p:nvPr/>
          </p:nvSpPr>
          <p:spPr bwMode="auto">
            <a:xfrm>
              <a:off x="3619" y="161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9" name="Line 343"/>
            <p:cNvSpPr>
              <a:spLocks noChangeShapeType="1"/>
            </p:cNvSpPr>
            <p:nvPr/>
          </p:nvSpPr>
          <p:spPr bwMode="auto">
            <a:xfrm>
              <a:off x="3619" y="160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0" name="Line 344"/>
            <p:cNvSpPr>
              <a:spLocks noChangeShapeType="1"/>
            </p:cNvSpPr>
            <p:nvPr/>
          </p:nvSpPr>
          <p:spPr bwMode="auto">
            <a:xfrm>
              <a:off x="3619" y="16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1" name="Line 345"/>
            <p:cNvSpPr>
              <a:spLocks noChangeShapeType="1"/>
            </p:cNvSpPr>
            <p:nvPr/>
          </p:nvSpPr>
          <p:spPr bwMode="auto">
            <a:xfrm>
              <a:off x="3629" y="1603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2" name="Line 346"/>
            <p:cNvSpPr>
              <a:spLocks noChangeShapeType="1"/>
            </p:cNvSpPr>
            <p:nvPr/>
          </p:nvSpPr>
          <p:spPr bwMode="auto">
            <a:xfrm>
              <a:off x="3624" y="1603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3" name="Rectangle 347"/>
            <p:cNvSpPr>
              <a:spLocks noChangeArrowheads="1"/>
            </p:cNvSpPr>
            <p:nvPr/>
          </p:nvSpPr>
          <p:spPr bwMode="auto">
            <a:xfrm>
              <a:off x="3665" y="156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4" name="Rectangle 348"/>
            <p:cNvSpPr>
              <a:spLocks noChangeArrowheads="1"/>
            </p:cNvSpPr>
            <p:nvPr/>
          </p:nvSpPr>
          <p:spPr bwMode="auto">
            <a:xfrm>
              <a:off x="3665" y="156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5" name="Freeform 349"/>
            <p:cNvSpPr>
              <a:spLocks noEditPoints="1"/>
            </p:cNvSpPr>
            <p:nvPr/>
          </p:nvSpPr>
          <p:spPr bwMode="auto">
            <a:xfrm>
              <a:off x="3680" y="1578"/>
              <a:ext cx="32" cy="37"/>
            </a:xfrm>
            <a:custGeom>
              <a:avLst/>
              <a:gdLst/>
              <a:ahLst/>
              <a:cxnLst>
                <a:cxn ang="0">
                  <a:pos x="123" y="92"/>
                </a:cxn>
                <a:cxn ang="0">
                  <a:pos x="118" y="107"/>
                </a:cxn>
                <a:cxn ang="0">
                  <a:pos x="111" y="122"/>
                </a:cxn>
                <a:cxn ang="0">
                  <a:pos x="98" y="132"/>
                </a:cxn>
                <a:cxn ang="0">
                  <a:pos x="80" y="121"/>
                </a:cxn>
                <a:cxn ang="0">
                  <a:pos x="74" y="94"/>
                </a:cxn>
                <a:cxn ang="0">
                  <a:pos x="78" y="69"/>
                </a:cxn>
                <a:cxn ang="0">
                  <a:pos x="92" y="58"/>
                </a:cxn>
                <a:cxn ang="0">
                  <a:pos x="98" y="56"/>
                </a:cxn>
                <a:cxn ang="0">
                  <a:pos x="103" y="44"/>
                </a:cxn>
                <a:cxn ang="0">
                  <a:pos x="89" y="20"/>
                </a:cxn>
                <a:cxn ang="0">
                  <a:pos x="72" y="9"/>
                </a:cxn>
                <a:cxn ang="0">
                  <a:pos x="54" y="12"/>
                </a:cxn>
                <a:cxn ang="0">
                  <a:pos x="26" y="40"/>
                </a:cxn>
                <a:cxn ang="0">
                  <a:pos x="23" y="58"/>
                </a:cxn>
                <a:cxn ang="0">
                  <a:pos x="35" y="75"/>
                </a:cxn>
                <a:cxn ang="0">
                  <a:pos x="57" y="83"/>
                </a:cxn>
                <a:cxn ang="0">
                  <a:pos x="66" y="113"/>
                </a:cxn>
                <a:cxn ang="0">
                  <a:pos x="57" y="141"/>
                </a:cxn>
                <a:cxn ang="0">
                  <a:pos x="60" y="123"/>
                </a:cxn>
                <a:cxn ang="0">
                  <a:pos x="52" y="89"/>
                </a:cxn>
                <a:cxn ang="0">
                  <a:pos x="36" y="77"/>
                </a:cxn>
                <a:cxn ang="0">
                  <a:pos x="53" y="95"/>
                </a:cxn>
                <a:cxn ang="0">
                  <a:pos x="58" y="124"/>
                </a:cxn>
                <a:cxn ang="0">
                  <a:pos x="51" y="144"/>
                </a:cxn>
                <a:cxn ang="0">
                  <a:pos x="32" y="143"/>
                </a:cxn>
                <a:cxn ang="0">
                  <a:pos x="19" y="133"/>
                </a:cxn>
                <a:cxn ang="0">
                  <a:pos x="13" y="118"/>
                </a:cxn>
                <a:cxn ang="0">
                  <a:pos x="6" y="92"/>
                </a:cxn>
                <a:cxn ang="0">
                  <a:pos x="3" y="69"/>
                </a:cxn>
                <a:cxn ang="0">
                  <a:pos x="10" y="63"/>
                </a:cxn>
                <a:cxn ang="0">
                  <a:pos x="7" y="61"/>
                </a:cxn>
                <a:cxn ang="0">
                  <a:pos x="0" y="49"/>
                </a:cxn>
                <a:cxn ang="0">
                  <a:pos x="4" y="34"/>
                </a:cxn>
                <a:cxn ang="0">
                  <a:pos x="33" y="6"/>
                </a:cxn>
                <a:cxn ang="0">
                  <a:pos x="62" y="0"/>
                </a:cxn>
                <a:cxn ang="0">
                  <a:pos x="89" y="6"/>
                </a:cxn>
                <a:cxn ang="0">
                  <a:pos x="111" y="21"/>
                </a:cxn>
                <a:cxn ang="0">
                  <a:pos x="115" y="50"/>
                </a:cxn>
                <a:cxn ang="0">
                  <a:pos x="124" y="53"/>
                </a:cxn>
                <a:cxn ang="0">
                  <a:pos x="123" y="78"/>
                </a:cxn>
                <a:cxn ang="0">
                  <a:pos x="118" y="57"/>
                </a:cxn>
                <a:cxn ang="0">
                  <a:pos x="107" y="56"/>
                </a:cxn>
                <a:cxn ang="0">
                  <a:pos x="106" y="62"/>
                </a:cxn>
                <a:cxn ang="0">
                  <a:pos x="118" y="71"/>
                </a:cxn>
                <a:cxn ang="0">
                  <a:pos x="91" y="74"/>
                </a:cxn>
                <a:cxn ang="0">
                  <a:pos x="86" y="87"/>
                </a:cxn>
                <a:cxn ang="0">
                  <a:pos x="87" y="105"/>
                </a:cxn>
                <a:cxn ang="0">
                  <a:pos x="95" y="120"/>
                </a:cxn>
                <a:cxn ang="0">
                  <a:pos x="101" y="110"/>
                </a:cxn>
                <a:cxn ang="0">
                  <a:pos x="98" y="80"/>
                </a:cxn>
                <a:cxn ang="0">
                  <a:pos x="22" y="73"/>
                </a:cxn>
                <a:cxn ang="0">
                  <a:pos x="11" y="67"/>
                </a:cxn>
                <a:cxn ang="0">
                  <a:pos x="9" y="77"/>
                </a:cxn>
                <a:cxn ang="0">
                  <a:pos x="17" y="90"/>
                </a:cxn>
                <a:cxn ang="0">
                  <a:pos x="98" y="98"/>
                </a:cxn>
                <a:cxn ang="0">
                  <a:pos x="96" y="116"/>
                </a:cxn>
                <a:cxn ang="0">
                  <a:pos x="91" y="108"/>
                </a:cxn>
                <a:cxn ang="0">
                  <a:pos x="89" y="88"/>
                </a:cxn>
                <a:cxn ang="0">
                  <a:pos x="93" y="77"/>
                </a:cxn>
                <a:cxn ang="0">
                  <a:pos x="98" y="96"/>
                </a:cxn>
              </a:cxnLst>
              <a:rect l="0" t="0" r="r" b="b"/>
              <a:pathLst>
                <a:path w="130" h="148">
                  <a:moveTo>
                    <a:pt x="130" y="72"/>
                  </a:moveTo>
                  <a:lnTo>
                    <a:pt x="130" y="75"/>
                  </a:lnTo>
                  <a:lnTo>
                    <a:pt x="129" y="78"/>
                  </a:lnTo>
                  <a:lnTo>
                    <a:pt x="129" y="80"/>
                  </a:lnTo>
                  <a:lnTo>
                    <a:pt x="128" y="82"/>
                  </a:lnTo>
                  <a:lnTo>
                    <a:pt x="127" y="85"/>
                  </a:lnTo>
                  <a:lnTo>
                    <a:pt x="125" y="89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3" y="94"/>
                  </a:lnTo>
                  <a:lnTo>
                    <a:pt x="122" y="96"/>
                  </a:lnTo>
                  <a:lnTo>
                    <a:pt x="121" y="98"/>
                  </a:lnTo>
                  <a:lnTo>
                    <a:pt x="121" y="100"/>
                  </a:lnTo>
                  <a:lnTo>
                    <a:pt x="120" y="102"/>
                  </a:lnTo>
                  <a:lnTo>
                    <a:pt x="119" y="103"/>
                  </a:lnTo>
                  <a:lnTo>
                    <a:pt x="118" y="107"/>
                  </a:lnTo>
                  <a:lnTo>
                    <a:pt x="116" y="110"/>
                  </a:lnTo>
                  <a:lnTo>
                    <a:pt x="115" y="112"/>
                  </a:lnTo>
                  <a:lnTo>
                    <a:pt x="114" y="113"/>
                  </a:lnTo>
                  <a:lnTo>
                    <a:pt x="114" y="114"/>
                  </a:lnTo>
                  <a:lnTo>
                    <a:pt x="113" y="116"/>
                  </a:lnTo>
                  <a:lnTo>
                    <a:pt x="113" y="119"/>
                  </a:lnTo>
                  <a:lnTo>
                    <a:pt x="112" y="121"/>
                  </a:lnTo>
                  <a:lnTo>
                    <a:pt x="111" y="122"/>
                  </a:lnTo>
                  <a:lnTo>
                    <a:pt x="110" y="124"/>
                  </a:lnTo>
                  <a:lnTo>
                    <a:pt x="109" y="125"/>
                  </a:lnTo>
                  <a:lnTo>
                    <a:pt x="108" y="126"/>
                  </a:lnTo>
                  <a:lnTo>
                    <a:pt x="105" y="129"/>
                  </a:lnTo>
                  <a:lnTo>
                    <a:pt x="104" y="130"/>
                  </a:lnTo>
                  <a:lnTo>
                    <a:pt x="101" y="131"/>
                  </a:lnTo>
                  <a:lnTo>
                    <a:pt x="99" y="132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4" y="132"/>
                  </a:lnTo>
                  <a:lnTo>
                    <a:pt x="92" y="131"/>
                  </a:lnTo>
                  <a:lnTo>
                    <a:pt x="89" y="130"/>
                  </a:lnTo>
                  <a:lnTo>
                    <a:pt x="87" y="129"/>
                  </a:lnTo>
                  <a:lnTo>
                    <a:pt x="85" y="126"/>
                  </a:lnTo>
                  <a:lnTo>
                    <a:pt x="83" y="124"/>
                  </a:lnTo>
                  <a:lnTo>
                    <a:pt x="80" y="121"/>
                  </a:lnTo>
                  <a:lnTo>
                    <a:pt x="79" y="118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5"/>
                  </a:lnTo>
                  <a:lnTo>
                    <a:pt x="74" y="102"/>
                  </a:lnTo>
                  <a:lnTo>
                    <a:pt x="74" y="100"/>
                  </a:lnTo>
                  <a:lnTo>
                    <a:pt x="74" y="97"/>
                  </a:lnTo>
                  <a:lnTo>
                    <a:pt x="74" y="94"/>
                  </a:lnTo>
                  <a:lnTo>
                    <a:pt x="74" y="90"/>
                  </a:lnTo>
                  <a:lnTo>
                    <a:pt x="74" y="86"/>
                  </a:lnTo>
                  <a:lnTo>
                    <a:pt x="74" y="83"/>
                  </a:lnTo>
                  <a:lnTo>
                    <a:pt x="75" y="80"/>
                  </a:lnTo>
                  <a:lnTo>
                    <a:pt x="75" y="77"/>
                  </a:lnTo>
                  <a:lnTo>
                    <a:pt x="76" y="74"/>
                  </a:lnTo>
                  <a:lnTo>
                    <a:pt x="77" y="71"/>
                  </a:lnTo>
                  <a:lnTo>
                    <a:pt x="78" y="69"/>
                  </a:lnTo>
                  <a:lnTo>
                    <a:pt x="79" y="67"/>
                  </a:lnTo>
                  <a:lnTo>
                    <a:pt x="82" y="64"/>
                  </a:lnTo>
                  <a:lnTo>
                    <a:pt x="83" y="62"/>
                  </a:lnTo>
                  <a:lnTo>
                    <a:pt x="85" y="61"/>
                  </a:lnTo>
                  <a:lnTo>
                    <a:pt x="86" y="59"/>
                  </a:lnTo>
                  <a:lnTo>
                    <a:pt x="88" y="59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8" y="56"/>
                  </a:lnTo>
                  <a:lnTo>
                    <a:pt x="100" y="54"/>
                  </a:lnTo>
                  <a:lnTo>
                    <a:pt x="101" y="53"/>
                  </a:lnTo>
                  <a:lnTo>
                    <a:pt x="102" y="52"/>
                  </a:lnTo>
                  <a:lnTo>
                    <a:pt x="105" y="51"/>
                  </a:lnTo>
                  <a:lnTo>
                    <a:pt x="105" y="49"/>
                  </a:lnTo>
                  <a:lnTo>
                    <a:pt x="104" y="47"/>
                  </a:lnTo>
                  <a:lnTo>
                    <a:pt x="104" y="45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40"/>
                  </a:lnTo>
                  <a:lnTo>
                    <a:pt x="100" y="37"/>
                  </a:lnTo>
                  <a:lnTo>
                    <a:pt x="98" y="34"/>
                  </a:lnTo>
                  <a:lnTo>
                    <a:pt x="95" y="28"/>
                  </a:lnTo>
                  <a:lnTo>
                    <a:pt x="93" y="25"/>
                  </a:lnTo>
                  <a:lnTo>
                    <a:pt x="91" y="22"/>
                  </a:lnTo>
                  <a:lnTo>
                    <a:pt x="89" y="20"/>
                  </a:lnTo>
                  <a:lnTo>
                    <a:pt x="87" y="18"/>
                  </a:lnTo>
                  <a:lnTo>
                    <a:pt x="85" y="16"/>
                  </a:lnTo>
                  <a:lnTo>
                    <a:pt x="83" y="13"/>
                  </a:lnTo>
                  <a:lnTo>
                    <a:pt x="80" y="12"/>
                  </a:lnTo>
                  <a:lnTo>
                    <a:pt x="78" y="11"/>
                  </a:lnTo>
                  <a:lnTo>
                    <a:pt x="76" y="10"/>
                  </a:lnTo>
                  <a:lnTo>
                    <a:pt x="74" y="9"/>
                  </a:lnTo>
                  <a:lnTo>
                    <a:pt x="72" y="9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0"/>
                  </a:lnTo>
                  <a:lnTo>
                    <a:pt x="54" y="12"/>
                  </a:lnTo>
                  <a:lnTo>
                    <a:pt x="50" y="14"/>
                  </a:lnTo>
                  <a:lnTo>
                    <a:pt x="46" y="18"/>
                  </a:lnTo>
                  <a:lnTo>
                    <a:pt x="42" y="21"/>
                  </a:lnTo>
                  <a:lnTo>
                    <a:pt x="38" y="25"/>
                  </a:lnTo>
                  <a:lnTo>
                    <a:pt x="35" y="29"/>
                  </a:lnTo>
                  <a:lnTo>
                    <a:pt x="31" y="33"/>
                  </a:lnTo>
                  <a:lnTo>
                    <a:pt x="27" y="36"/>
                  </a:lnTo>
                  <a:lnTo>
                    <a:pt x="26" y="40"/>
                  </a:lnTo>
                  <a:lnTo>
                    <a:pt x="24" y="43"/>
                  </a:lnTo>
                  <a:lnTo>
                    <a:pt x="22" y="47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31" y="69"/>
                  </a:lnTo>
                  <a:lnTo>
                    <a:pt x="33" y="72"/>
                  </a:lnTo>
                  <a:lnTo>
                    <a:pt x="34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9" y="76"/>
                  </a:lnTo>
                  <a:lnTo>
                    <a:pt x="43" y="76"/>
                  </a:lnTo>
                  <a:lnTo>
                    <a:pt x="46" y="77"/>
                  </a:lnTo>
                  <a:lnTo>
                    <a:pt x="49" y="78"/>
                  </a:lnTo>
                  <a:lnTo>
                    <a:pt x="52" y="80"/>
                  </a:lnTo>
                  <a:lnTo>
                    <a:pt x="54" y="81"/>
                  </a:lnTo>
                  <a:lnTo>
                    <a:pt x="57" y="83"/>
                  </a:lnTo>
                  <a:lnTo>
                    <a:pt x="58" y="86"/>
                  </a:lnTo>
                  <a:lnTo>
                    <a:pt x="60" y="89"/>
                  </a:lnTo>
                  <a:lnTo>
                    <a:pt x="62" y="92"/>
                  </a:lnTo>
                  <a:lnTo>
                    <a:pt x="63" y="96"/>
                  </a:lnTo>
                  <a:lnTo>
                    <a:pt x="65" y="99"/>
                  </a:lnTo>
                  <a:lnTo>
                    <a:pt x="65" y="103"/>
                  </a:lnTo>
                  <a:lnTo>
                    <a:pt x="66" y="108"/>
                  </a:lnTo>
                  <a:lnTo>
                    <a:pt x="66" y="113"/>
                  </a:lnTo>
                  <a:lnTo>
                    <a:pt x="66" y="119"/>
                  </a:lnTo>
                  <a:lnTo>
                    <a:pt x="66" y="122"/>
                  </a:lnTo>
                  <a:lnTo>
                    <a:pt x="66" y="126"/>
                  </a:lnTo>
                  <a:lnTo>
                    <a:pt x="65" y="129"/>
                  </a:lnTo>
                  <a:lnTo>
                    <a:pt x="63" y="132"/>
                  </a:lnTo>
                  <a:lnTo>
                    <a:pt x="62" y="135"/>
                  </a:lnTo>
                  <a:lnTo>
                    <a:pt x="59" y="138"/>
                  </a:lnTo>
                  <a:lnTo>
                    <a:pt x="57" y="141"/>
                  </a:lnTo>
                  <a:lnTo>
                    <a:pt x="54" y="144"/>
                  </a:lnTo>
                  <a:lnTo>
                    <a:pt x="56" y="141"/>
                  </a:lnTo>
                  <a:lnTo>
                    <a:pt x="57" y="138"/>
                  </a:lnTo>
                  <a:lnTo>
                    <a:pt x="58" y="135"/>
                  </a:lnTo>
                  <a:lnTo>
                    <a:pt x="59" y="131"/>
                  </a:lnTo>
                  <a:lnTo>
                    <a:pt x="60" y="128"/>
                  </a:lnTo>
                  <a:lnTo>
                    <a:pt x="60" y="125"/>
                  </a:lnTo>
                  <a:lnTo>
                    <a:pt x="60" y="123"/>
                  </a:lnTo>
                  <a:lnTo>
                    <a:pt x="60" y="115"/>
                  </a:lnTo>
                  <a:lnTo>
                    <a:pt x="60" y="112"/>
                  </a:lnTo>
                  <a:lnTo>
                    <a:pt x="60" y="109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6" y="96"/>
                  </a:lnTo>
                  <a:lnTo>
                    <a:pt x="54" y="93"/>
                  </a:lnTo>
                  <a:lnTo>
                    <a:pt x="52" y="89"/>
                  </a:lnTo>
                  <a:lnTo>
                    <a:pt x="50" y="86"/>
                  </a:lnTo>
                  <a:lnTo>
                    <a:pt x="48" y="83"/>
                  </a:lnTo>
                  <a:lnTo>
                    <a:pt x="46" y="80"/>
                  </a:lnTo>
                  <a:lnTo>
                    <a:pt x="43" y="79"/>
                  </a:lnTo>
                  <a:lnTo>
                    <a:pt x="41" y="77"/>
                  </a:lnTo>
                  <a:lnTo>
                    <a:pt x="38" y="76"/>
                  </a:lnTo>
                  <a:lnTo>
                    <a:pt x="36" y="76"/>
                  </a:lnTo>
                  <a:lnTo>
                    <a:pt x="36" y="77"/>
                  </a:lnTo>
                  <a:lnTo>
                    <a:pt x="39" y="78"/>
                  </a:lnTo>
                  <a:lnTo>
                    <a:pt x="41" y="79"/>
                  </a:lnTo>
                  <a:lnTo>
                    <a:pt x="43" y="80"/>
                  </a:lnTo>
                  <a:lnTo>
                    <a:pt x="45" y="82"/>
                  </a:lnTo>
                  <a:lnTo>
                    <a:pt x="48" y="85"/>
                  </a:lnTo>
                  <a:lnTo>
                    <a:pt x="49" y="88"/>
                  </a:lnTo>
                  <a:lnTo>
                    <a:pt x="51" y="91"/>
                  </a:lnTo>
                  <a:lnTo>
                    <a:pt x="53" y="95"/>
                  </a:lnTo>
                  <a:lnTo>
                    <a:pt x="54" y="98"/>
                  </a:lnTo>
                  <a:lnTo>
                    <a:pt x="55" y="102"/>
                  </a:lnTo>
                  <a:lnTo>
                    <a:pt x="56" y="105"/>
                  </a:lnTo>
                  <a:lnTo>
                    <a:pt x="57" y="108"/>
                  </a:lnTo>
                  <a:lnTo>
                    <a:pt x="58" y="111"/>
                  </a:lnTo>
                  <a:lnTo>
                    <a:pt x="58" y="114"/>
                  </a:lnTo>
                  <a:lnTo>
                    <a:pt x="58" y="119"/>
                  </a:lnTo>
                  <a:lnTo>
                    <a:pt x="58" y="124"/>
                  </a:lnTo>
                  <a:lnTo>
                    <a:pt x="58" y="130"/>
                  </a:lnTo>
                  <a:lnTo>
                    <a:pt x="57" y="132"/>
                  </a:lnTo>
                  <a:lnTo>
                    <a:pt x="57" y="134"/>
                  </a:lnTo>
                  <a:lnTo>
                    <a:pt x="56" y="136"/>
                  </a:lnTo>
                  <a:lnTo>
                    <a:pt x="55" y="138"/>
                  </a:lnTo>
                  <a:lnTo>
                    <a:pt x="54" y="140"/>
                  </a:lnTo>
                  <a:lnTo>
                    <a:pt x="53" y="142"/>
                  </a:lnTo>
                  <a:lnTo>
                    <a:pt x="51" y="144"/>
                  </a:lnTo>
                  <a:lnTo>
                    <a:pt x="50" y="145"/>
                  </a:lnTo>
                  <a:lnTo>
                    <a:pt x="47" y="147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8" y="147"/>
                  </a:lnTo>
                  <a:lnTo>
                    <a:pt x="36" y="146"/>
                  </a:lnTo>
                  <a:lnTo>
                    <a:pt x="34" y="144"/>
                  </a:lnTo>
                  <a:lnTo>
                    <a:pt x="32" y="143"/>
                  </a:lnTo>
                  <a:lnTo>
                    <a:pt x="29" y="141"/>
                  </a:lnTo>
                  <a:lnTo>
                    <a:pt x="27" y="139"/>
                  </a:lnTo>
                  <a:lnTo>
                    <a:pt x="26" y="139"/>
                  </a:lnTo>
                  <a:lnTo>
                    <a:pt x="25" y="138"/>
                  </a:lnTo>
                  <a:lnTo>
                    <a:pt x="23" y="138"/>
                  </a:lnTo>
                  <a:lnTo>
                    <a:pt x="22" y="136"/>
                  </a:lnTo>
                  <a:lnTo>
                    <a:pt x="20" y="135"/>
                  </a:lnTo>
                  <a:lnTo>
                    <a:pt x="19" y="133"/>
                  </a:lnTo>
                  <a:lnTo>
                    <a:pt x="18" y="131"/>
                  </a:lnTo>
                  <a:lnTo>
                    <a:pt x="17" y="129"/>
                  </a:lnTo>
                  <a:lnTo>
                    <a:pt x="16" y="127"/>
                  </a:lnTo>
                  <a:lnTo>
                    <a:pt x="15" y="125"/>
                  </a:lnTo>
                  <a:lnTo>
                    <a:pt x="14" y="123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3" y="118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4" y="106"/>
                  </a:lnTo>
                  <a:lnTo>
                    <a:pt x="14" y="105"/>
                  </a:lnTo>
                  <a:lnTo>
                    <a:pt x="11" y="101"/>
                  </a:lnTo>
                  <a:lnTo>
                    <a:pt x="8" y="96"/>
                  </a:lnTo>
                  <a:lnTo>
                    <a:pt x="6" y="92"/>
                  </a:lnTo>
                  <a:lnTo>
                    <a:pt x="5" y="88"/>
                  </a:lnTo>
                  <a:lnTo>
                    <a:pt x="4" y="84"/>
                  </a:lnTo>
                  <a:lnTo>
                    <a:pt x="3" y="80"/>
                  </a:lnTo>
                  <a:lnTo>
                    <a:pt x="2" y="78"/>
                  </a:lnTo>
                  <a:lnTo>
                    <a:pt x="2" y="75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3" y="69"/>
                  </a:lnTo>
                  <a:lnTo>
                    <a:pt x="3" y="68"/>
                  </a:lnTo>
                  <a:lnTo>
                    <a:pt x="4" y="65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7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4" y="34"/>
                  </a:lnTo>
                  <a:lnTo>
                    <a:pt x="5" y="31"/>
                  </a:lnTo>
                  <a:lnTo>
                    <a:pt x="7" y="28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41" y="3"/>
                  </a:lnTo>
                  <a:lnTo>
                    <a:pt x="45" y="2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3"/>
                  </a:lnTo>
                  <a:lnTo>
                    <a:pt x="84" y="4"/>
                  </a:lnTo>
                  <a:lnTo>
                    <a:pt x="87" y="5"/>
                  </a:lnTo>
                  <a:lnTo>
                    <a:pt x="89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9" y="10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7"/>
                  </a:lnTo>
                  <a:lnTo>
                    <a:pt x="109" y="19"/>
                  </a:lnTo>
                  <a:lnTo>
                    <a:pt x="111" y="21"/>
                  </a:lnTo>
                  <a:lnTo>
                    <a:pt x="112" y="23"/>
                  </a:lnTo>
                  <a:lnTo>
                    <a:pt x="113" y="25"/>
                  </a:lnTo>
                  <a:lnTo>
                    <a:pt x="113" y="27"/>
                  </a:lnTo>
                  <a:lnTo>
                    <a:pt x="113" y="28"/>
                  </a:lnTo>
                  <a:lnTo>
                    <a:pt x="113" y="29"/>
                  </a:lnTo>
                  <a:lnTo>
                    <a:pt x="113" y="32"/>
                  </a:lnTo>
                  <a:lnTo>
                    <a:pt x="112" y="36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20" y="51"/>
                  </a:lnTo>
                  <a:lnTo>
                    <a:pt x="121" y="52"/>
                  </a:lnTo>
                  <a:lnTo>
                    <a:pt x="123" y="52"/>
                  </a:lnTo>
                  <a:lnTo>
                    <a:pt x="124" y="53"/>
                  </a:lnTo>
                  <a:lnTo>
                    <a:pt x="125" y="54"/>
                  </a:lnTo>
                  <a:lnTo>
                    <a:pt x="127" y="57"/>
                  </a:lnTo>
                  <a:lnTo>
                    <a:pt x="128" y="60"/>
                  </a:lnTo>
                  <a:lnTo>
                    <a:pt x="129" y="64"/>
                  </a:lnTo>
                  <a:lnTo>
                    <a:pt x="130" y="70"/>
                  </a:lnTo>
                  <a:lnTo>
                    <a:pt x="130" y="72"/>
                  </a:lnTo>
                  <a:close/>
                  <a:moveTo>
                    <a:pt x="121" y="81"/>
                  </a:moveTo>
                  <a:lnTo>
                    <a:pt x="123" y="78"/>
                  </a:lnTo>
                  <a:lnTo>
                    <a:pt x="124" y="75"/>
                  </a:lnTo>
                  <a:lnTo>
                    <a:pt x="124" y="73"/>
                  </a:lnTo>
                  <a:lnTo>
                    <a:pt x="124" y="70"/>
                  </a:lnTo>
                  <a:lnTo>
                    <a:pt x="123" y="65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1"/>
                  </a:lnTo>
                  <a:lnTo>
                    <a:pt x="118" y="57"/>
                  </a:lnTo>
                  <a:lnTo>
                    <a:pt x="118" y="56"/>
                  </a:lnTo>
                  <a:lnTo>
                    <a:pt x="116" y="56"/>
                  </a:lnTo>
                  <a:lnTo>
                    <a:pt x="113" y="55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6" y="57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1"/>
                  </a:lnTo>
                  <a:lnTo>
                    <a:pt x="103" y="61"/>
                  </a:lnTo>
                  <a:lnTo>
                    <a:pt x="104" y="61"/>
                  </a:lnTo>
                  <a:lnTo>
                    <a:pt x="105" y="62"/>
                  </a:lnTo>
                  <a:lnTo>
                    <a:pt x="106" y="62"/>
                  </a:lnTo>
                  <a:lnTo>
                    <a:pt x="107" y="63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7"/>
                  </a:lnTo>
                  <a:lnTo>
                    <a:pt x="115" y="68"/>
                  </a:lnTo>
                  <a:lnTo>
                    <a:pt x="116" y="69"/>
                  </a:lnTo>
                  <a:lnTo>
                    <a:pt x="117" y="70"/>
                  </a:lnTo>
                  <a:lnTo>
                    <a:pt x="118" y="71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6"/>
                  </a:lnTo>
                  <a:lnTo>
                    <a:pt x="120" y="78"/>
                  </a:lnTo>
                  <a:lnTo>
                    <a:pt x="121" y="79"/>
                  </a:lnTo>
                  <a:lnTo>
                    <a:pt x="121" y="81"/>
                  </a:lnTo>
                  <a:close/>
                  <a:moveTo>
                    <a:pt x="92" y="74"/>
                  </a:moveTo>
                  <a:lnTo>
                    <a:pt x="91" y="74"/>
                  </a:lnTo>
                  <a:lnTo>
                    <a:pt x="91" y="75"/>
                  </a:lnTo>
                  <a:lnTo>
                    <a:pt x="90" y="75"/>
                  </a:lnTo>
                  <a:lnTo>
                    <a:pt x="89" y="76"/>
                  </a:lnTo>
                  <a:lnTo>
                    <a:pt x="88" y="77"/>
                  </a:lnTo>
                  <a:lnTo>
                    <a:pt x="87" y="79"/>
                  </a:lnTo>
                  <a:lnTo>
                    <a:pt x="87" y="81"/>
                  </a:lnTo>
                  <a:lnTo>
                    <a:pt x="86" y="84"/>
                  </a:lnTo>
                  <a:lnTo>
                    <a:pt x="86" y="87"/>
                  </a:lnTo>
                  <a:lnTo>
                    <a:pt x="86" y="91"/>
                  </a:lnTo>
                  <a:lnTo>
                    <a:pt x="86" y="93"/>
                  </a:lnTo>
                  <a:lnTo>
                    <a:pt x="86" y="96"/>
                  </a:lnTo>
                  <a:lnTo>
                    <a:pt x="86" y="97"/>
                  </a:lnTo>
                  <a:lnTo>
                    <a:pt x="86" y="100"/>
                  </a:lnTo>
                  <a:lnTo>
                    <a:pt x="87" y="102"/>
                  </a:lnTo>
                  <a:lnTo>
                    <a:pt x="87" y="103"/>
                  </a:lnTo>
                  <a:lnTo>
                    <a:pt x="87" y="105"/>
                  </a:lnTo>
                  <a:lnTo>
                    <a:pt x="88" y="108"/>
                  </a:lnTo>
                  <a:lnTo>
                    <a:pt x="89" y="110"/>
                  </a:lnTo>
                  <a:lnTo>
                    <a:pt x="90" y="113"/>
                  </a:lnTo>
                  <a:lnTo>
                    <a:pt x="91" y="115"/>
                  </a:lnTo>
                  <a:lnTo>
                    <a:pt x="92" y="116"/>
                  </a:lnTo>
                  <a:lnTo>
                    <a:pt x="92" y="118"/>
                  </a:lnTo>
                  <a:lnTo>
                    <a:pt x="94" y="119"/>
                  </a:lnTo>
                  <a:lnTo>
                    <a:pt x="95" y="120"/>
                  </a:lnTo>
                  <a:lnTo>
                    <a:pt x="96" y="120"/>
                  </a:lnTo>
                  <a:lnTo>
                    <a:pt x="97" y="120"/>
                  </a:lnTo>
                  <a:lnTo>
                    <a:pt x="97" y="119"/>
                  </a:lnTo>
                  <a:lnTo>
                    <a:pt x="98" y="119"/>
                  </a:lnTo>
                  <a:lnTo>
                    <a:pt x="99" y="116"/>
                  </a:lnTo>
                  <a:lnTo>
                    <a:pt x="100" y="115"/>
                  </a:lnTo>
                  <a:lnTo>
                    <a:pt x="100" y="113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3"/>
                  </a:lnTo>
                  <a:lnTo>
                    <a:pt x="100" y="90"/>
                  </a:lnTo>
                  <a:lnTo>
                    <a:pt x="100" y="88"/>
                  </a:lnTo>
                  <a:lnTo>
                    <a:pt x="99" y="86"/>
                  </a:lnTo>
                  <a:lnTo>
                    <a:pt x="99" y="83"/>
                  </a:lnTo>
                  <a:lnTo>
                    <a:pt x="98" y="80"/>
                  </a:lnTo>
                  <a:lnTo>
                    <a:pt x="97" y="79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3" y="74"/>
                  </a:lnTo>
                  <a:lnTo>
                    <a:pt x="92" y="74"/>
                  </a:lnTo>
                  <a:close/>
                  <a:moveTo>
                    <a:pt x="25" y="78"/>
                  </a:moveTo>
                  <a:lnTo>
                    <a:pt x="23" y="75"/>
                  </a:lnTo>
                  <a:lnTo>
                    <a:pt x="22" y="73"/>
                  </a:lnTo>
                  <a:lnTo>
                    <a:pt x="20" y="71"/>
                  </a:lnTo>
                  <a:lnTo>
                    <a:pt x="19" y="70"/>
                  </a:lnTo>
                  <a:lnTo>
                    <a:pt x="17" y="69"/>
                  </a:lnTo>
                  <a:lnTo>
                    <a:pt x="16" y="68"/>
                  </a:lnTo>
                  <a:lnTo>
                    <a:pt x="14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1" y="67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2"/>
                  </a:lnTo>
                  <a:lnTo>
                    <a:pt x="9" y="74"/>
                  </a:lnTo>
                  <a:lnTo>
                    <a:pt x="9" y="77"/>
                  </a:lnTo>
                  <a:lnTo>
                    <a:pt x="10" y="80"/>
                  </a:lnTo>
                  <a:lnTo>
                    <a:pt x="11" y="82"/>
                  </a:lnTo>
                  <a:lnTo>
                    <a:pt x="12" y="85"/>
                  </a:lnTo>
                  <a:lnTo>
                    <a:pt x="13" y="89"/>
                  </a:lnTo>
                  <a:lnTo>
                    <a:pt x="14" y="92"/>
                  </a:lnTo>
                  <a:lnTo>
                    <a:pt x="16" y="96"/>
                  </a:lnTo>
                  <a:lnTo>
                    <a:pt x="17" y="93"/>
                  </a:lnTo>
                  <a:lnTo>
                    <a:pt x="17" y="90"/>
                  </a:lnTo>
                  <a:lnTo>
                    <a:pt x="18" y="87"/>
                  </a:lnTo>
                  <a:lnTo>
                    <a:pt x="19" y="84"/>
                  </a:lnTo>
                  <a:lnTo>
                    <a:pt x="21" y="82"/>
                  </a:lnTo>
                  <a:lnTo>
                    <a:pt x="22" y="80"/>
                  </a:lnTo>
                  <a:lnTo>
                    <a:pt x="23" y="79"/>
                  </a:lnTo>
                  <a:lnTo>
                    <a:pt x="25" y="78"/>
                  </a:lnTo>
                  <a:close/>
                  <a:moveTo>
                    <a:pt x="98" y="96"/>
                  </a:moveTo>
                  <a:lnTo>
                    <a:pt x="98" y="98"/>
                  </a:lnTo>
                  <a:lnTo>
                    <a:pt x="98" y="100"/>
                  </a:lnTo>
                  <a:lnTo>
                    <a:pt x="98" y="107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5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3" y="114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1" y="110"/>
                  </a:lnTo>
                  <a:lnTo>
                    <a:pt x="91" y="108"/>
                  </a:lnTo>
                  <a:lnTo>
                    <a:pt x="90" y="106"/>
                  </a:lnTo>
                  <a:lnTo>
                    <a:pt x="89" y="103"/>
                  </a:lnTo>
                  <a:lnTo>
                    <a:pt x="89" y="99"/>
                  </a:lnTo>
                  <a:lnTo>
                    <a:pt x="89" y="97"/>
                  </a:lnTo>
                  <a:lnTo>
                    <a:pt x="89" y="95"/>
                  </a:lnTo>
                  <a:lnTo>
                    <a:pt x="88" y="94"/>
                  </a:lnTo>
                  <a:lnTo>
                    <a:pt x="88" y="91"/>
                  </a:lnTo>
                  <a:lnTo>
                    <a:pt x="89" y="88"/>
                  </a:lnTo>
                  <a:lnTo>
                    <a:pt x="89" y="85"/>
                  </a:lnTo>
                  <a:lnTo>
                    <a:pt x="89" y="82"/>
                  </a:lnTo>
                  <a:lnTo>
                    <a:pt x="89" y="80"/>
                  </a:lnTo>
                  <a:lnTo>
                    <a:pt x="90" y="79"/>
                  </a:lnTo>
                  <a:lnTo>
                    <a:pt x="91" y="78"/>
                  </a:lnTo>
                  <a:lnTo>
                    <a:pt x="91" y="77"/>
                  </a:lnTo>
                  <a:lnTo>
                    <a:pt x="92" y="77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4" y="78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6" y="84"/>
                  </a:lnTo>
                  <a:lnTo>
                    <a:pt x="97" y="87"/>
                  </a:lnTo>
                  <a:lnTo>
                    <a:pt x="98" y="91"/>
                  </a:lnTo>
                  <a:lnTo>
                    <a:pt x="98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6" name="Line 350"/>
            <p:cNvSpPr>
              <a:spLocks noChangeShapeType="1"/>
            </p:cNvSpPr>
            <p:nvPr/>
          </p:nvSpPr>
          <p:spPr bwMode="auto">
            <a:xfrm>
              <a:off x="3650" y="1598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7" name="Rectangle 351"/>
            <p:cNvSpPr>
              <a:spLocks noChangeArrowheads="1"/>
            </p:cNvSpPr>
            <p:nvPr/>
          </p:nvSpPr>
          <p:spPr bwMode="auto">
            <a:xfrm>
              <a:off x="3591" y="1666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8" name="Rectangle 352"/>
            <p:cNvSpPr>
              <a:spLocks noChangeArrowheads="1"/>
            </p:cNvSpPr>
            <p:nvPr/>
          </p:nvSpPr>
          <p:spPr bwMode="auto">
            <a:xfrm>
              <a:off x="3591" y="1666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9" name="Rectangle 353"/>
            <p:cNvSpPr>
              <a:spLocks noChangeArrowheads="1"/>
            </p:cNvSpPr>
            <p:nvPr/>
          </p:nvSpPr>
          <p:spPr bwMode="auto">
            <a:xfrm>
              <a:off x="3603" y="1675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0" name="Freeform 354"/>
            <p:cNvSpPr>
              <a:spLocks/>
            </p:cNvSpPr>
            <p:nvPr/>
          </p:nvSpPr>
          <p:spPr bwMode="auto">
            <a:xfrm>
              <a:off x="3606" y="1678"/>
              <a:ext cx="10" cy="3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8"/>
                </a:cxn>
                <a:cxn ang="0">
                  <a:pos x="35" y="142"/>
                </a:cxn>
                <a:cxn ang="0">
                  <a:pos x="5" y="142"/>
                </a:cxn>
                <a:cxn ang="0">
                  <a:pos x="0" y="138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8"/>
                  </a:lnTo>
                  <a:lnTo>
                    <a:pt x="35" y="142"/>
                  </a:lnTo>
                  <a:lnTo>
                    <a:pt x="5" y="142"/>
                  </a:lnTo>
                  <a:lnTo>
                    <a:pt x="0" y="138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1" name="Rectangle 355"/>
            <p:cNvSpPr>
              <a:spLocks noChangeArrowheads="1"/>
            </p:cNvSpPr>
            <p:nvPr/>
          </p:nvSpPr>
          <p:spPr bwMode="auto">
            <a:xfrm>
              <a:off x="3619" y="1678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2" name="Rectangle 356"/>
            <p:cNvSpPr>
              <a:spLocks noChangeArrowheads="1"/>
            </p:cNvSpPr>
            <p:nvPr/>
          </p:nvSpPr>
          <p:spPr bwMode="auto">
            <a:xfrm>
              <a:off x="3628" y="1678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3" name="Rectangle 357"/>
            <p:cNvSpPr>
              <a:spLocks noChangeArrowheads="1"/>
            </p:cNvSpPr>
            <p:nvPr/>
          </p:nvSpPr>
          <p:spPr bwMode="auto">
            <a:xfrm>
              <a:off x="3619" y="1700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4" name="Line 358"/>
            <p:cNvSpPr>
              <a:spLocks noChangeShapeType="1"/>
            </p:cNvSpPr>
            <p:nvPr/>
          </p:nvSpPr>
          <p:spPr bwMode="auto">
            <a:xfrm>
              <a:off x="3619" y="16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5" name="Line 359"/>
            <p:cNvSpPr>
              <a:spLocks noChangeShapeType="1"/>
            </p:cNvSpPr>
            <p:nvPr/>
          </p:nvSpPr>
          <p:spPr bwMode="auto">
            <a:xfrm>
              <a:off x="3619" y="169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6" name="Line 360"/>
            <p:cNvSpPr>
              <a:spLocks noChangeShapeType="1"/>
            </p:cNvSpPr>
            <p:nvPr/>
          </p:nvSpPr>
          <p:spPr bwMode="auto">
            <a:xfrm>
              <a:off x="3619" y="169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7" name="Line 361"/>
            <p:cNvSpPr>
              <a:spLocks noChangeShapeType="1"/>
            </p:cNvSpPr>
            <p:nvPr/>
          </p:nvSpPr>
          <p:spPr bwMode="auto">
            <a:xfrm>
              <a:off x="3619" y="169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8" name="Line 362"/>
            <p:cNvSpPr>
              <a:spLocks noChangeShapeType="1"/>
            </p:cNvSpPr>
            <p:nvPr/>
          </p:nvSpPr>
          <p:spPr bwMode="auto">
            <a:xfrm>
              <a:off x="3619" y="169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9" name="Line 363"/>
            <p:cNvSpPr>
              <a:spLocks noChangeShapeType="1"/>
            </p:cNvSpPr>
            <p:nvPr/>
          </p:nvSpPr>
          <p:spPr bwMode="auto">
            <a:xfrm>
              <a:off x="3628" y="16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0" name="Line 364"/>
            <p:cNvSpPr>
              <a:spLocks noChangeShapeType="1"/>
            </p:cNvSpPr>
            <p:nvPr/>
          </p:nvSpPr>
          <p:spPr bwMode="auto">
            <a:xfrm>
              <a:off x="3628" y="16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1" name="Line 365"/>
            <p:cNvSpPr>
              <a:spLocks noChangeShapeType="1"/>
            </p:cNvSpPr>
            <p:nvPr/>
          </p:nvSpPr>
          <p:spPr bwMode="auto">
            <a:xfrm>
              <a:off x="3628" y="16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2" name="Line 366"/>
            <p:cNvSpPr>
              <a:spLocks noChangeShapeType="1"/>
            </p:cNvSpPr>
            <p:nvPr/>
          </p:nvSpPr>
          <p:spPr bwMode="auto">
            <a:xfrm>
              <a:off x="3619" y="16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3" name="Line 367"/>
            <p:cNvSpPr>
              <a:spLocks noChangeShapeType="1"/>
            </p:cNvSpPr>
            <p:nvPr/>
          </p:nvSpPr>
          <p:spPr bwMode="auto">
            <a:xfrm>
              <a:off x="3619" y="16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4" name="Line 368"/>
            <p:cNvSpPr>
              <a:spLocks noChangeShapeType="1"/>
            </p:cNvSpPr>
            <p:nvPr/>
          </p:nvSpPr>
          <p:spPr bwMode="auto">
            <a:xfrm>
              <a:off x="3619" y="16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5" name="Line 369"/>
            <p:cNvSpPr>
              <a:spLocks noChangeShapeType="1"/>
            </p:cNvSpPr>
            <p:nvPr/>
          </p:nvSpPr>
          <p:spPr bwMode="auto">
            <a:xfrm>
              <a:off x="3619" y="17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6" name="Line 370"/>
            <p:cNvSpPr>
              <a:spLocks noChangeShapeType="1"/>
            </p:cNvSpPr>
            <p:nvPr/>
          </p:nvSpPr>
          <p:spPr bwMode="auto">
            <a:xfrm>
              <a:off x="3619" y="17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7" name="Line 371"/>
            <p:cNvSpPr>
              <a:spLocks noChangeShapeType="1"/>
            </p:cNvSpPr>
            <p:nvPr/>
          </p:nvSpPr>
          <p:spPr bwMode="auto">
            <a:xfrm>
              <a:off x="3619" y="170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8" name="Line 372"/>
            <p:cNvSpPr>
              <a:spLocks noChangeShapeType="1"/>
            </p:cNvSpPr>
            <p:nvPr/>
          </p:nvSpPr>
          <p:spPr bwMode="auto">
            <a:xfrm>
              <a:off x="3629" y="170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9" name="Line 373"/>
            <p:cNvSpPr>
              <a:spLocks noChangeShapeType="1"/>
            </p:cNvSpPr>
            <p:nvPr/>
          </p:nvSpPr>
          <p:spPr bwMode="auto">
            <a:xfrm>
              <a:off x="3624" y="170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0" name="Rectangle 374"/>
            <p:cNvSpPr>
              <a:spLocks noChangeArrowheads="1"/>
            </p:cNvSpPr>
            <p:nvPr/>
          </p:nvSpPr>
          <p:spPr bwMode="auto">
            <a:xfrm>
              <a:off x="3665" y="1666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1" name="Rectangle 375"/>
            <p:cNvSpPr>
              <a:spLocks noChangeArrowheads="1"/>
            </p:cNvSpPr>
            <p:nvPr/>
          </p:nvSpPr>
          <p:spPr bwMode="auto">
            <a:xfrm>
              <a:off x="3665" y="1666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2" name="Freeform 376"/>
            <p:cNvSpPr>
              <a:spLocks noEditPoints="1"/>
            </p:cNvSpPr>
            <p:nvPr/>
          </p:nvSpPr>
          <p:spPr bwMode="auto">
            <a:xfrm>
              <a:off x="3680" y="1675"/>
              <a:ext cx="32" cy="37"/>
            </a:xfrm>
            <a:custGeom>
              <a:avLst/>
              <a:gdLst/>
              <a:ahLst/>
              <a:cxnLst>
                <a:cxn ang="0">
                  <a:pos x="123" y="92"/>
                </a:cxn>
                <a:cxn ang="0">
                  <a:pos x="118" y="108"/>
                </a:cxn>
                <a:cxn ang="0">
                  <a:pos x="111" y="122"/>
                </a:cxn>
                <a:cxn ang="0">
                  <a:pos x="98" y="131"/>
                </a:cxn>
                <a:cxn ang="0">
                  <a:pos x="80" y="121"/>
                </a:cxn>
                <a:cxn ang="0">
                  <a:pos x="74" y="94"/>
                </a:cxn>
                <a:cxn ang="0">
                  <a:pos x="78" y="68"/>
                </a:cxn>
                <a:cxn ang="0">
                  <a:pos x="92" y="58"/>
                </a:cxn>
                <a:cxn ang="0">
                  <a:pos x="98" y="56"/>
                </a:cxn>
                <a:cxn ang="0">
                  <a:pos x="103" y="44"/>
                </a:cxn>
                <a:cxn ang="0">
                  <a:pos x="89" y="19"/>
                </a:cxn>
                <a:cxn ang="0">
                  <a:pos x="72" y="9"/>
                </a:cxn>
                <a:cxn ang="0">
                  <a:pos x="54" y="12"/>
                </a:cxn>
                <a:cxn ang="0">
                  <a:pos x="26" y="40"/>
                </a:cxn>
                <a:cxn ang="0">
                  <a:pos x="23" y="59"/>
                </a:cxn>
                <a:cxn ang="0">
                  <a:pos x="35" y="74"/>
                </a:cxn>
                <a:cxn ang="0">
                  <a:pos x="57" y="82"/>
                </a:cxn>
                <a:cxn ang="0">
                  <a:pos x="66" y="113"/>
                </a:cxn>
                <a:cxn ang="0">
                  <a:pos x="57" y="141"/>
                </a:cxn>
                <a:cxn ang="0">
                  <a:pos x="60" y="122"/>
                </a:cxn>
                <a:cxn ang="0">
                  <a:pos x="52" y="89"/>
                </a:cxn>
                <a:cxn ang="0">
                  <a:pos x="36" y="76"/>
                </a:cxn>
                <a:cxn ang="0">
                  <a:pos x="53" y="95"/>
                </a:cxn>
                <a:cxn ang="0">
                  <a:pos x="58" y="123"/>
                </a:cxn>
                <a:cxn ang="0">
                  <a:pos x="51" y="144"/>
                </a:cxn>
                <a:cxn ang="0">
                  <a:pos x="32" y="143"/>
                </a:cxn>
                <a:cxn ang="0">
                  <a:pos x="19" y="132"/>
                </a:cxn>
                <a:cxn ang="0">
                  <a:pos x="13" y="117"/>
                </a:cxn>
                <a:cxn ang="0">
                  <a:pos x="6" y="92"/>
                </a:cxn>
                <a:cxn ang="0">
                  <a:pos x="3" y="68"/>
                </a:cxn>
                <a:cxn ang="0">
                  <a:pos x="10" y="63"/>
                </a:cxn>
                <a:cxn ang="0">
                  <a:pos x="5" y="61"/>
                </a:cxn>
                <a:cxn ang="0">
                  <a:pos x="0" y="48"/>
                </a:cxn>
                <a:cxn ang="0">
                  <a:pos x="5" y="30"/>
                </a:cxn>
                <a:cxn ang="0">
                  <a:pos x="37" y="4"/>
                </a:cxn>
                <a:cxn ang="0">
                  <a:pos x="64" y="1"/>
                </a:cxn>
                <a:cxn ang="0">
                  <a:pos x="92" y="7"/>
                </a:cxn>
                <a:cxn ang="0">
                  <a:pos x="112" y="22"/>
                </a:cxn>
                <a:cxn ang="0">
                  <a:pos x="116" y="50"/>
                </a:cxn>
                <a:cxn ang="0">
                  <a:pos x="127" y="57"/>
                </a:cxn>
                <a:cxn ang="0">
                  <a:pos x="124" y="72"/>
                </a:cxn>
                <a:cxn ang="0">
                  <a:pos x="116" y="56"/>
                </a:cxn>
                <a:cxn ang="0">
                  <a:pos x="105" y="58"/>
                </a:cxn>
                <a:cxn ang="0">
                  <a:pos x="109" y="64"/>
                </a:cxn>
                <a:cxn ang="0">
                  <a:pos x="119" y="74"/>
                </a:cxn>
                <a:cxn ang="0">
                  <a:pos x="90" y="74"/>
                </a:cxn>
                <a:cxn ang="0">
                  <a:pos x="86" y="94"/>
                </a:cxn>
                <a:cxn ang="0">
                  <a:pos x="89" y="111"/>
                </a:cxn>
                <a:cxn ang="0">
                  <a:pos x="97" y="119"/>
                </a:cxn>
                <a:cxn ang="0">
                  <a:pos x="101" y="99"/>
                </a:cxn>
                <a:cxn ang="0">
                  <a:pos x="96" y="76"/>
                </a:cxn>
                <a:cxn ang="0">
                  <a:pos x="19" y="69"/>
                </a:cxn>
                <a:cxn ang="0">
                  <a:pos x="10" y="68"/>
                </a:cxn>
                <a:cxn ang="0">
                  <a:pos x="11" y="81"/>
                </a:cxn>
                <a:cxn ang="0">
                  <a:pos x="19" y="84"/>
                </a:cxn>
                <a:cxn ang="0">
                  <a:pos x="98" y="108"/>
                </a:cxn>
                <a:cxn ang="0">
                  <a:pos x="94" y="116"/>
                </a:cxn>
                <a:cxn ang="0">
                  <a:pos x="89" y="103"/>
                </a:cxn>
                <a:cxn ang="0">
                  <a:pos x="89" y="82"/>
                </a:cxn>
                <a:cxn ang="0">
                  <a:pos x="94" y="77"/>
                </a:cxn>
              </a:cxnLst>
              <a:rect l="0" t="0" r="r" b="b"/>
              <a:pathLst>
                <a:path w="130" h="148">
                  <a:moveTo>
                    <a:pt x="130" y="71"/>
                  </a:moveTo>
                  <a:lnTo>
                    <a:pt x="130" y="74"/>
                  </a:lnTo>
                  <a:lnTo>
                    <a:pt x="129" y="77"/>
                  </a:lnTo>
                  <a:lnTo>
                    <a:pt x="129" y="80"/>
                  </a:lnTo>
                  <a:lnTo>
                    <a:pt x="128" y="81"/>
                  </a:lnTo>
                  <a:lnTo>
                    <a:pt x="127" y="84"/>
                  </a:lnTo>
                  <a:lnTo>
                    <a:pt x="125" y="90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3" y="95"/>
                  </a:lnTo>
                  <a:lnTo>
                    <a:pt x="122" y="96"/>
                  </a:lnTo>
                  <a:lnTo>
                    <a:pt x="121" y="99"/>
                  </a:lnTo>
                  <a:lnTo>
                    <a:pt x="121" y="100"/>
                  </a:lnTo>
                  <a:lnTo>
                    <a:pt x="120" y="102"/>
                  </a:lnTo>
                  <a:lnTo>
                    <a:pt x="119" y="103"/>
                  </a:lnTo>
                  <a:lnTo>
                    <a:pt x="118" y="108"/>
                  </a:lnTo>
                  <a:lnTo>
                    <a:pt x="116" y="110"/>
                  </a:lnTo>
                  <a:lnTo>
                    <a:pt x="115" y="112"/>
                  </a:lnTo>
                  <a:lnTo>
                    <a:pt x="114" y="113"/>
                  </a:lnTo>
                  <a:lnTo>
                    <a:pt x="114" y="115"/>
                  </a:lnTo>
                  <a:lnTo>
                    <a:pt x="113" y="116"/>
                  </a:lnTo>
                  <a:lnTo>
                    <a:pt x="113" y="118"/>
                  </a:lnTo>
                  <a:lnTo>
                    <a:pt x="112" y="120"/>
                  </a:lnTo>
                  <a:lnTo>
                    <a:pt x="111" y="122"/>
                  </a:lnTo>
                  <a:lnTo>
                    <a:pt x="110" y="123"/>
                  </a:lnTo>
                  <a:lnTo>
                    <a:pt x="109" y="125"/>
                  </a:lnTo>
                  <a:lnTo>
                    <a:pt x="108" y="126"/>
                  </a:lnTo>
                  <a:lnTo>
                    <a:pt x="105" y="128"/>
                  </a:lnTo>
                  <a:lnTo>
                    <a:pt x="104" y="129"/>
                  </a:lnTo>
                  <a:lnTo>
                    <a:pt x="101" y="131"/>
                  </a:lnTo>
                  <a:lnTo>
                    <a:pt x="99" y="131"/>
                  </a:lnTo>
                  <a:lnTo>
                    <a:pt x="98" y="131"/>
                  </a:lnTo>
                  <a:lnTo>
                    <a:pt x="96" y="131"/>
                  </a:lnTo>
                  <a:lnTo>
                    <a:pt x="94" y="131"/>
                  </a:lnTo>
                  <a:lnTo>
                    <a:pt x="92" y="131"/>
                  </a:lnTo>
                  <a:lnTo>
                    <a:pt x="89" y="130"/>
                  </a:lnTo>
                  <a:lnTo>
                    <a:pt x="87" y="128"/>
                  </a:lnTo>
                  <a:lnTo>
                    <a:pt x="85" y="126"/>
                  </a:lnTo>
                  <a:lnTo>
                    <a:pt x="83" y="124"/>
                  </a:lnTo>
                  <a:lnTo>
                    <a:pt x="80" y="121"/>
                  </a:lnTo>
                  <a:lnTo>
                    <a:pt x="79" y="117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7"/>
                  </a:lnTo>
                  <a:lnTo>
                    <a:pt x="74" y="94"/>
                  </a:lnTo>
                  <a:lnTo>
                    <a:pt x="74" y="90"/>
                  </a:lnTo>
                  <a:lnTo>
                    <a:pt x="74" y="86"/>
                  </a:lnTo>
                  <a:lnTo>
                    <a:pt x="74" y="82"/>
                  </a:lnTo>
                  <a:lnTo>
                    <a:pt x="75" y="79"/>
                  </a:lnTo>
                  <a:lnTo>
                    <a:pt x="75" y="76"/>
                  </a:lnTo>
                  <a:lnTo>
                    <a:pt x="76" y="73"/>
                  </a:lnTo>
                  <a:lnTo>
                    <a:pt x="77" y="71"/>
                  </a:lnTo>
                  <a:lnTo>
                    <a:pt x="78" y="68"/>
                  </a:lnTo>
                  <a:lnTo>
                    <a:pt x="79" y="66"/>
                  </a:lnTo>
                  <a:lnTo>
                    <a:pt x="82" y="64"/>
                  </a:lnTo>
                  <a:lnTo>
                    <a:pt x="83" y="62"/>
                  </a:lnTo>
                  <a:lnTo>
                    <a:pt x="85" y="61"/>
                  </a:lnTo>
                  <a:lnTo>
                    <a:pt x="86" y="60"/>
                  </a:lnTo>
                  <a:lnTo>
                    <a:pt x="88" y="59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9"/>
                  </a:lnTo>
                  <a:lnTo>
                    <a:pt x="95" y="59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8" y="56"/>
                  </a:lnTo>
                  <a:lnTo>
                    <a:pt x="100" y="54"/>
                  </a:lnTo>
                  <a:lnTo>
                    <a:pt x="101" y="53"/>
                  </a:lnTo>
                  <a:lnTo>
                    <a:pt x="102" y="52"/>
                  </a:lnTo>
                  <a:lnTo>
                    <a:pt x="105" y="51"/>
                  </a:lnTo>
                  <a:lnTo>
                    <a:pt x="105" y="49"/>
                  </a:lnTo>
                  <a:lnTo>
                    <a:pt x="104" y="47"/>
                  </a:lnTo>
                  <a:lnTo>
                    <a:pt x="104" y="46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40"/>
                  </a:lnTo>
                  <a:lnTo>
                    <a:pt x="100" y="38"/>
                  </a:lnTo>
                  <a:lnTo>
                    <a:pt x="98" y="33"/>
                  </a:lnTo>
                  <a:lnTo>
                    <a:pt x="95" y="27"/>
                  </a:lnTo>
                  <a:lnTo>
                    <a:pt x="93" y="24"/>
                  </a:lnTo>
                  <a:lnTo>
                    <a:pt x="91" y="22"/>
                  </a:lnTo>
                  <a:lnTo>
                    <a:pt x="89" y="19"/>
                  </a:lnTo>
                  <a:lnTo>
                    <a:pt x="87" y="17"/>
                  </a:lnTo>
                  <a:lnTo>
                    <a:pt x="85" y="15"/>
                  </a:lnTo>
                  <a:lnTo>
                    <a:pt x="83" y="13"/>
                  </a:lnTo>
                  <a:lnTo>
                    <a:pt x="80" y="12"/>
                  </a:lnTo>
                  <a:lnTo>
                    <a:pt x="78" y="11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2" y="9"/>
                  </a:lnTo>
                  <a:lnTo>
                    <a:pt x="70" y="9"/>
                  </a:lnTo>
                  <a:lnTo>
                    <a:pt x="68" y="8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1"/>
                  </a:lnTo>
                  <a:lnTo>
                    <a:pt x="54" y="12"/>
                  </a:lnTo>
                  <a:lnTo>
                    <a:pt x="50" y="14"/>
                  </a:lnTo>
                  <a:lnTo>
                    <a:pt x="46" y="17"/>
                  </a:lnTo>
                  <a:lnTo>
                    <a:pt x="42" y="20"/>
                  </a:lnTo>
                  <a:lnTo>
                    <a:pt x="38" y="24"/>
                  </a:lnTo>
                  <a:lnTo>
                    <a:pt x="35" y="28"/>
                  </a:lnTo>
                  <a:lnTo>
                    <a:pt x="31" y="32"/>
                  </a:lnTo>
                  <a:lnTo>
                    <a:pt x="27" y="36"/>
                  </a:lnTo>
                  <a:lnTo>
                    <a:pt x="26" y="40"/>
                  </a:lnTo>
                  <a:lnTo>
                    <a:pt x="24" y="44"/>
                  </a:lnTo>
                  <a:lnTo>
                    <a:pt x="22" y="47"/>
                  </a:lnTo>
                  <a:lnTo>
                    <a:pt x="22" y="49"/>
                  </a:lnTo>
                  <a:lnTo>
                    <a:pt x="22" y="52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31" y="68"/>
                  </a:lnTo>
                  <a:lnTo>
                    <a:pt x="33" y="71"/>
                  </a:lnTo>
                  <a:lnTo>
                    <a:pt x="34" y="72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9" y="75"/>
                  </a:lnTo>
                  <a:lnTo>
                    <a:pt x="43" y="75"/>
                  </a:lnTo>
                  <a:lnTo>
                    <a:pt x="46" y="76"/>
                  </a:lnTo>
                  <a:lnTo>
                    <a:pt x="49" y="77"/>
                  </a:lnTo>
                  <a:lnTo>
                    <a:pt x="52" y="79"/>
                  </a:lnTo>
                  <a:lnTo>
                    <a:pt x="54" y="80"/>
                  </a:lnTo>
                  <a:lnTo>
                    <a:pt x="57" y="82"/>
                  </a:lnTo>
                  <a:lnTo>
                    <a:pt x="58" y="86"/>
                  </a:lnTo>
                  <a:lnTo>
                    <a:pt x="60" y="89"/>
                  </a:lnTo>
                  <a:lnTo>
                    <a:pt x="62" y="92"/>
                  </a:lnTo>
                  <a:lnTo>
                    <a:pt x="63" y="96"/>
                  </a:lnTo>
                  <a:lnTo>
                    <a:pt x="65" y="100"/>
                  </a:lnTo>
                  <a:lnTo>
                    <a:pt x="65" y="103"/>
                  </a:lnTo>
                  <a:lnTo>
                    <a:pt x="66" y="108"/>
                  </a:lnTo>
                  <a:lnTo>
                    <a:pt x="66" y="113"/>
                  </a:lnTo>
                  <a:lnTo>
                    <a:pt x="66" y="118"/>
                  </a:lnTo>
                  <a:lnTo>
                    <a:pt x="66" y="122"/>
                  </a:lnTo>
                  <a:lnTo>
                    <a:pt x="66" y="125"/>
                  </a:lnTo>
                  <a:lnTo>
                    <a:pt x="65" y="128"/>
                  </a:lnTo>
                  <a:lnTo>
                    <a:pt x="63" y="131"/>
                  </a:lnTo>
                  <a:lnTo>
                    <a:pt x="62" y="135"/>
                  </a:lnTo>
                  <a:lnTo>
                    <a:pt x="59" y="139"/>
                  </a:lnTo>
                  <a:lnTo>
                    <a:pt x="57" y="141"/>
                  </a:lnTo>
                  <a:lnTo>
                    <a:pt x="54" y="144"/>
                  </a:lnTo>
                  <a:lnTo>
                    <a:pt x="56" y="141"/>
                  </a:lnTo>
                  <a:lnTo>
                    <a:pt x="57" y="138"/>
                  </a:lnTo>
                  <a:lnTo>
                    <a:pt x="58" y="134"/>
                  </a:lnTo>
                  <a:lnTo>
                    <a:pt x="59" y="131"/>
                  </a:lnTo>
                  <a:lnTo>
                    <a:pt x="60" y="128"/>
                  </a:lnTo>
                  <a:lnTo>
                    <a:pt x="60" y="125"/>
                  </a:lnTo>
                  <a:lnTo>
                    <a:pt x="60" y="122"/>
                  </a:lnTo>
                  <a:lnTo>
                    <a:pt x="60" y="116"/>
                  </a:lnTo>
                  <a:lnTo>
                    <a:pt x="60" y="113"/>
                  </a:lnTo>
                  <a:lnTo>
                    <a:pt x="60" y="109"/>
                  </a:lnTo>
                  <a:lnTo>
                    <a:pt x="59" y="106"/>
                  </a:lnTo>
                  <a:lnTo>
                    <a:pt x="58" y="103"/>
                  </a:lnTo>
                  <a:lnTo>
                    <a:pt x="56" y="96"/>
                  </a:lnTo>
                  <a:lnTo>
                    <a:pt x="54" y="93"/>
                  </a:lnTo>
                  <a:lnTo>
                    <a:pt x="52" y="89"/>
                  </a:lnTo>
                  <a:lnTo>
                    <a:pt x="50" y="86"/>
                  </a:lnTo>
                  <a:lnTo>
                    <a:pt x="48" y="82"/>
                  </a:lnTo>
                  <a:lnTo>
                    <a:pt x="46" y="80"/>
                  </a:lnTo>
                  <a:lnTo>
                    <a:pt x="43" y="78"/>
                  </a:lnTo>
                  <a:lnTo>
                    <a:pt x="41" y="77"/>
                  </a:lnTo>
                  <a:lnTo>
                    <a:pt x="38" y="75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9" y="77"/>
                  </a:lnTo>
                  <a:lnTo>
                    <a:pt x="41" y="78"/>
                  </a:lnTo>
                  <a:lnTo>
                    <a:pt x="43" y="80"/>
                  </a:lnTo>
                  <a:lnTo>
                    <a:pt x="45" y="82"/>
                  </a:lnTo>
                  <a:lnTo>
                    <a:pt x="48" y="84"/>
                  </a:lnTo>
                  <a:lnTo>
                    <a:pt x="49" y="88"/>
                  </a:lnTo>
                  <a:lnTo>
                    <a:pt x="51" y="92"/>
                  </a:lnTo>
                  <a:lnTo>
                    <a:pt x="53" y="95"/>
                  </a:lnTo>
                  <a:lnTo>
                    <a:pt x="54" y="99"/>
                  </a:lnTo>
                  <a:lnTo>
                    <a:pt x="55" y="102"/>
                  </a:lnTo>
                  <a:lnTo>
                    <a:pt x="56" y="105"/>
                  </a:lnTo>
                  <a:lnTo>
                    <a:pt x="57" y="108"/>
                  </a:lnTo>
                  <a:lnTo>
                    <a:pt x="58" y="112"/>
                  </a:lnTo>
                  <a:lnTo>
                    <a:pt x="58" y="115"/>
                  </a:lnTo>
                  <a:lnTo>
                    <a:pt x="58" y="118"/>
                  </a:lnTo>
                  <a:lnTo>
                    <a:pt x="58" y="123"/>
                  </a:lnTo>
                  <a:lnTo>
                    <a:pt x="58" y="130"/>
                  </a:lnTo>
                  <a:lnTo>
                    <a:pt x="57" y="131"/>
                  </a:lnTo>
                  <a:lnTo>
                    <a:pt x="57" y="134"/>
                  </a:lnTo>
                  <a:lnTo>
                    <a:pt x="56" y="137"/>
                  </a:lnTo>
                  <a:lnTo>
                    <a:pt x="55" y="138"/>
                  </a:lnTo>
                  <a:lnTo>
                    <a:pt x="54" y="141"/>
                  </a:lnTo>
                  <a:lnTo>
                    <a:pt x="53" y="143"/>
                  </a:lnTo>
                  <a:lnTo>
                    <a:pt x="51" y="144"/>
                  </a:lnTo>
                  <a:lnTo>
                    <a:pt x="50" y="146"/>
                  </a:lnTo>
                  <a:lnTo>
                    <a:pt x="47" y="148"/>
                  </a:lnTo>
                  <a:lnTo>
                    <a:pt x="43" y="148"/>
                  </a:lnTo>
                  <a:lnTo>
                    <a:pt x="39" y="148"/>
                  </a:lnTo>
                  <a:lnTo>
                    <a:pt x="38" y="147"/>
                  </a:lnTo>
                  <a:lnTo>
                    <a:pt x="36" y="146"/>
                  </a:lnTo>
                  <a:lnTo>
                    <a:pt x="34" y="145"/>
                  </a:lnTo>
                  <a:lnTo>
                    <a:pt x="32" y="143"/>
                  </a:lnTo>
                  <a:lnTo>
                    <a:pt x="29" y="141"/>
                  </a:lnTo>
                  <a:lnTo>
                    <a:pt x="27" y="139"/>
                  </a:lnTo>
                  <a:lnTo>
                    <a:pt x="26" y="139"/>
                  </a:lnTo>
                  <a:lnTo>
                    <a:pt x="25" y="139"/>
                  </a:lnTo>
                  <a:lnTo>
                    <a:pt x="23" y="138"/>
                  </a:lnTo>
                  <a:lnTo>
                    <a:pt x="22" y="137"/>
                  </a:lnTo>
                  <a:lnTo>
                    <a:pt x="20" y="134"/>
                  </a:lnTo>
                  <a:lnTo>
                    <a:pt x="19" y="132"/>
                  </a:lnTo>
                  <a:lnTo>
                    <a:pt x="18" y="131"/>
                  </a:lnTo>
                  <a:lnTo>
                    <a:pt x="17" y="128"/>
                  </a:lnTo>
                  <a:lnTo>
                    <a:pt x="16" y="126"/>
                  </a:lnTo>
                  <a:lnTo>
                    <a:pt x="15" y="125"/>
                  </a:lnTo>
                  <a:lnTo>
                    <a:pt x="14" y="123"/>
                  </a:lnTo>
                  <a:lnTo>
                    <a:pt x="14" y="121"/>
                  </a:lnTo>
                  <a:lnTo>
                    <a:pt x="14" y="119"/>
                  </a:lnTo>
                  <a:lnTo>
                    <a:pt x="13" y="117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1" y="101"/>
                  </a:lnTo>
                  <a:lnTo>
                    <a:pt x="8" y="96"/>
                  </a:lnTo>
                  <a:lnTo>
                    <a:pt x="6" y="92"/>
                  </a:lnTo>
                  <a:lnTo>
                    <a:pt x="5" y="88"/>
                  </a:lnTo>
                  <a:lnTo>
                    <a:pt x="4" y="83"/>
                  </a:lnTo>
                  <a:lnTo>
                    <a:pt x="3" y="80"/>
                  </a:lnTo>
                  <a:lnTo>
                    <a:pt x="2" y="77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5" y="65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1" y="57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4" y="33"/>
                  </a:lnTo>
                  <a:lnTo>
                    <a:pt x="5" y="30"/>
                  </a:lnTo>
                  <a:lnTo>
                    <a:pt x="7" y="27"/>
                  </a:lnTo>
                  <a:lnTo>
                    <a:pt x="10" y="24"/>
                  </a:lnTo>
                  <a:lnTo>
                    <a:pt x="15" y="18"/>
                  </a:lnTo>
                  <a:lnTo>
                    <a:pt x="18" y="15"/>
                  </a:lnTo>
                  <a:lnTo>
                    <a:pt x="22" y="12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41" y="3"/>
                  </a:lnTo>
                  <a:lnTo>
                    <a:pt x="45" y="2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4" y="1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3"/>
                  </a:lnTo>
                  <a:lnTo>
                    <a:pt x="84" y="4"/>
                  </a:lnTo>
                  <a:lnTo>
                    <a:pt x="87" y="5"/>
                  </a:lnTo>
                  <a:lnTo>
                    <a:pt x="89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9" y="11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6"/>
                  </a:lnTo>
                  <a:lnTo>
                    <a:pt x="109" y="18"/>
                  </a:lnTo>
                  <a:lnTo>
                    <a:pt x="111" y="20"/>
                  </a:lnTo>
                  <a:lnTo>
                    <a:pt x="112" y="22"/>
                  </a:lnTo>
                  <a:lnTo>
                    <a:pt x="113" y="24"/>
                  </a:lnTo>
                  <a:lnTo>
                    <a:pt x="113" y="26"/>
                  </a:lnTo>
                  <a:lnTo>
                    <a:pt x="113" y="27"/>
                  </a:lnTo>
                  <a:lnTo>
                    <a:pt x="113" y="29"/>
                  </a:lnTo>
                  <a:lnTo>
                    <a:pt x="113" y="31"/>
                  </a:lnTo>
                  <a:lnTo>
                    <a:pt x="112" y="36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1"/>
                  </a:lnTo>
                  <a:lnTo>
                    <a:pt x="120" y="51"/>
                  </a:lnTo>
                  <a:lnTo>
                    <a:pt x="121" y="52"/>
                  </a:lnTo>
                  <a:lnTo>
                    <a:pt x="123" y="53"/>
                  </a:lnTo>
                  <a:lnTo>
                    <a:pt x="124" y="54"/>
                  </a:lnTo>
                  <a:lnTo>
                    <a:pt x="125" y="55"/>
                  </a:lnTo>
                  <a:lnTo>
                    <a:pt x="127" y="57"/>
                  </a:lnTo>
                  <a:lnTo>
                    <a:pt x="128" y="61"/>
                  </a:lnTo>
                  <a:lnTo>
                    <a:pt x="129" y="64"/>
                  </a:lnTo>
                  <a:lnTo>
                    <a:pt x="130" y="69"/>
                  </a:lnTo>
                  <a:lnTo>
                    <a:pt x="130" y="71"/>
                  </a:lnTo>
                  <a:close/>
                  <a:moveTo>
                    <a:pt x="121" y="80"/>
                  </a:moveTo>
                  <a:lnTo>
                    <a:pt x="123" y="78"/>
                  </a:lnTo>
                  <a:lnTo>
                    <a:pt x="124" y="74"/>
                  </a:lnTo>
                  <a:lnTo>
                    <a:pt x="124" y="72"/>
                  </a:lnTo>
                  <a:lnTo>
                    <a:pt x="124" y="69"/>
                  </a:lnTo>
                  <a:lnTo>
                    <a:pt x="123" y="65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1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16" y="56"/>
                  </a:lnTo>
                  <a:lnTo>
                    <a:pt x="113" y="55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8" y="56"/>
                  </a:lnTo>
                  <a:lnTo>
                    <a:pt x="107" y="57"/>
                  </a:lnTo>
                  <a:lnTo>
                    <a:pt x="106" y="57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1"/>
                  </a:lnTo>
                  <a:lnTo>
                    <a:pt x="103" y="61"/>
                  </a:lnTo>
                  <a:lnTo>
                    <a:pt x="104" y="62"/>
                  </a:lnTo>
                  <a:lnTo>
                    <a:pt x="105" y="62"/>
                  </a:lnTo>
                  <a:lnTo>
                    <a:pt x="106" y="63"/>
                  </a:lnTo>
                  <a:lnTo>
                    <a:pt x="107" y="63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6"/>
                  </a:lnTo>
                  <a:lnTo>
                    <a:pt x="115" y="67"/>
                  </a:lnTo>
                  <a:lnTo>
                    <a:pt x="116" y="68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20" y="76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80"/>
                  </a:lnTo>
                  <a:close/>
                  <a:moveTo>
                    <a:pt x="92" y="74"/>
                  </a:moveTo>
                  <a:lnTo>
                    <a:pt x="91" y="74"/>
                  </a:lnTo>
                  <a:lnTo>
                    <a:pt x="91" y="74"/>
                  </a:lnTo>
                  <a:lnTo>
                    <a:pt x="90" y="74"/>
                  </a:lnTo>
                  <a:lnTo>
                    <a:pt x="89" y="75"/>
                  </a:lnTo>
                  <a:lnTo>
                    <a:pt x="88" y="76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6" y="83"/>
                  </a:lnTo>
                  <a:lnTo>
                    <a:pt x="86" y="88"/>
                  </a:lnTo>
                  <a:lnTo>
                    <a:pt x="86" y="92"/>
                  </a:lnTo>
                  <a:lnTo>
                    <a:pt x="86" y="94"/>
                  </a:lnTo>
                  <a:lnTo>
                    <a:pt x="86" y="96"/>
                  </a:lnTo>
                  <a:lnTo>
                    <a:pt x="86" y="98"/>
                  </a:lnTo>
                  <a:lnTo>
                    <a:pt x="86" y="100"/>
                  </a:lnTo>
                  <a:lnTo>
                    <a:pt x="87" y="102"/>
                  </a:lnTo>
                  <a:lnTo>
                    <a:pt x="87" y="104"/>
                  </a:lnTo>
                  <a:lnTo>
                    <a:pt x="87" y="106"/>
                  </a:lnTo>
                  <a:lnTo>
                    <a:pt x="88" y="108"/>
                  </a:lnTo>
                  <a:lnTo>
                    <a:pt x="89" y="111"/>
                  </a:lnTo>
                  <a:lnTo>
                    <a:pt x="90" y="113"/>
                  </a:lnTo>
                  <a:lnTo>
                    <a:pt x="91" y="115"/>
                  </a:lnTo>
                  <a:lnTo>
                    <a:pt x="92" y="116"/>
                  </a:lnTo>
                  <a:lnTo>
                    <a:pt x="92" y="118"/>
                  </a:lnTo>
                  <a:lnTo>
                    <a:pt x="94" y="119"/>
                  </a:lnTo>
                  <a:lnTo>
                    <a:pt x="95" y="119"/>
                  </a:lnTo>
                  <a:lnTo>
                    <a:pt x="96" y="119"/>
                  </a:lnTo>
                  <a:lnTo>
                    <a:pt x="97" y="119"/>
                  </a:lnTo>
                  <a:lnTo>
                    <a:pt x="97" y="118"/>
                  </a:lnTo>
                  <a:lnTo>
                    <a:pt x="98" y="118"/>
                  </a:lnTo>
                  <a:lnTo>
                    <a:pt x="99" y="117"/>
                  </a:lnTo>
                  <a:lnTo>
                    <a:pt x="100" y="115"/>
                  </a:lnTo>
                  <a:lnTo>
                    <a:pt x="100" y="113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3"/>
                  </a:lnTo>
                  <a:lnTo>
                    <a:pt x="100" y="90"/>
                  </a:lnTo>
                  <a:lnTo>
                    <a:pt x="100" y="88"/>
                  </a:lnTo>
                  <a:lnTo>
                    <a:pt x="99" y="86"/>
                  </a:lnTo>
                  <a:lnTo>
                    <a:pt x="99" y="82"/>
                  </a:lnTo>
                  <a:lnTo>
                    <a:pt x="98" y="80"/>
                  </a:lnTo>
                  <a:lnTo>
                    <a:pt x="97" y="78"/>
                  </a:lnTo>
                  <a:lnTo>
                    <a:pt x="96" y="76"/>
                  </a:lnTo>
                  <a:lnTo>
                    <a:pt x="94" y="74"/>
                  </a:lnTo>
                  <a:lnTo>
                    <a:pt x="93" y="74"/>
                  </a:lnTo>
                  <a:lnTo>
                    <a:pt x="92" y="74"/>
                  </a:lnTo>
                  <a:close/>
                  <a:moveTo>
                    <a:pt x="25" y="77"/>
                  </a:moveTo>
                  <a:lnTo>
                    <a:pt x="23" y="75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9" y="69"/>
                  </a:lnTo>
                  <a:lnTo>
                    <a:pt x="17" y="68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1" y="67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1"/>
                  </a:lnTo>
                  <a:lnTo>
                    <a:pt x="9" y="72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10" y="79"/>
                  </a:lnTo>
                  <a:lnTo>
                    <a:pt x="11" y="81"/>
                  </a:lnTo>
                  <a:lnTo>
                    <a:pt x="12" y="84"/>
                  </a:lnTo>
                  <a:lnTo>
                    <a:pt x="13" y="89"/>
                  </a:lnTo>
                  <a:lnTo>
                    <a:pt x="14" y="93"/>
                  </a:lnTo>
                  <a:lnTo>
                    <a:pt x="16" y="97"/>
                  </a:lnTo>
                  <a:lnTo>
                    <a:pt x="17" y="93"/>
                  </a:lnTo>
                  <a:lnTo>
                    <a:pt x="17" y="90"/>
                  </a:lnTo>
                  <a:lnTo>
                    <a:pt x="18" y="87"/>
                  </a:lnTo>
                  <a:lnTo>
                    <a:pt x="19" y="84"/>
                  </a:lnTo>
                  <a:lnTo>
                    <a:pt x="21" y="81"/>
                  </a:lnTo>
                  <a:lnTo>
                    <a:pt x="22" y="80"/>
                  </a:lnTo>
                  <a:lnTo>
                    <a:pt x="23" y="78"/>
                  </a:lnTo>
                  <a:lnTo>
                    <a:pt x="25" y="77"/>
                  </a:lnTo>
                  <a:close/>
                  <a:moveTo>
                    <a:pt x="98" y="96"/>
                  </a:moveTo>
                  <a:lnTo>
                    <a:pt x="98" y="98"/>
                  </a:lnTo>
                  <a:lnTo>
                    <a:pt x="98" y="101"/>
                  </a:lnTo>
                  <a:lnTo>
                    <a:pt x="98" y="108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6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2" y="113"/>
                  </a:lnTo>
                  <a:lnTo>
                    <a:pt x="92" y="112"/>
                  </a:lnTo>
                  <a:lnTo>
                    <a:pt x="91" y="110"/>
                  </a:lnTo>
                  <a:lnTo>
                    <a:pt x="91" y="108"/>
                  </a:lnTo>
                  <a:lnTo>
                    <a:pt x="90" y="107"/>
                  </a:lnTo>
                  <a:lnTo>
                    <a:pt x="89" y="103"/>
                  </a:lnTo>
                  <a:lnTo>
                    <a:pt x="89" y="99"/>
                  </a:lnTo>
                  <a:lnTo>
                    <a:pt x="89" y="97"/>
                  </a:lnTo>
                  <a:lnTo>
                    <a:pt x="89" y="95"/>
                  </a:lnTo>
                  <a:lnTo>
                    <a:pt x="88" y="94"/>
                  </a:lnTo>
                  <a:lnTo>
                    <a:pt x="88" y="91"/>
                  </a:lnTo>
                  <a:lnTo>
                    <a:pt x="89" y="88"/>
                  </a:lnTo>
                  <a:lnTo>
                    <a:pt x="89" y="84"/>
                  </a:lnTo>
                  <a:lnTo>
                    <a:pt x="89" y="82"/>
                  </a:lnTo>
                  <a:lnTo>
                    <a:pt x="89" y="80"/>
                  </a:lnTo>
                  <a:lnTo>
                    <a:pt x="90" y="79"/>
                  </a:lnTo>
                  <a:lnTo>
                    <a:pt x="91" y="77"/>
                  </a:lnTo>
                  <a:lnTo>
                    <a:pt x="91" y="77"/>
                  </a:lnTo>
                  <a:lnTo>
                    <a:pt x="92" y="76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4" y="77"/>
                  </a:lnTo>
                  <a:lnTo>
                    <a:pt x="95" y="79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7" y="88"/>
                  </a:lnTo>
                  <a:lnTo>
                    <a:pt x="98" y="92"/>
                  </a:lnTo>
                  <a:lnTo>
                    <a:pt x="98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3" name="Line 377"/>
            <p:cNvSpPr>
              <a:spLocks noChangeShapeType="1"/>
            </p:cNvSpPr>
            <p:nvPr/>
          </p:nvSpPr>
          <p:spPr bwMode="auto">
            <a:xfrm>
              <a:off x="3650" y="1695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4" name="Line 378"/>
            <p:cNvSpPr>
              <a:spLocks noChangeShapeType="1"/>
            </p:cNvSpPr>
            <p:nvPr/>
          </p:nvSpPr>
          <p:spPr bwMode="auto">
            <a:xfrm flipV="1">
              <a:off x="3400" y="1605"/>
              <a:ext cx="1" cy="46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5" name="Line 379"/>
            <p:cNvSpPr>
              <a:spLocks noChangeShapeType="1"/>
            </p:cNvSpPr>
            <p:nvPr/>
          </p:nvSpPr>
          <p:spPr bwMode="auto">
            <a:xfrm flipV="1">
              <a:off x="3459" y="1604"/>
              <a:ext cx="1" cy="47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6" name="Freeform 380"/>
            <p:cNvSpPr>
              <a:spLocks/>
            </p:cNvSpPr>
            <p:nvPr/>
          </p:nvSpPr>
          <p:spPr bwMode="auto">
            <a:xfrm>
              <a:off x="3388" y="1617"/>
              <a:ext cx="82" cy="30"/>
            </a:xfrm>
            <a:custGeom>
              <a:avLst/>
              <a:gdLst/>
              <a:ahLst/>
              <a:cxnLst>
                <a:cxn ang="0">
                  <a:pos x="329" y="59"/>
                </a:cxn>
                <a:cxn ang="0">
                  <a:pos x="328" y="53"/>
                </a:cxn>
                <a:cxn ang="0">
                  <a:pos x="325" y="46"/>
                </a:cxn>
                <a:cxn ang="0">
                  <a:pos x="321" y="40"/>
                </a:cxn>
                <a:cxn ang="0">
                  <a:pos x="314" y="35"/>
                </a:cxn>
                <a:cxn ang="0">
                  <a:pos x="306" y="29"/>
                </a:cxn>
                <a:cxn ang="0">
                  <a:pos x="297" y="24"/>
                </a:cxn>
                <a:cxn ang="0">
                  <a:pos x="285" y="19"/>
                </a:cxn>
                <a:cxn ang="0">
                  <a:pos x="271" y="15"/>
                </a:cxn>
                <a:cxn ang="0">
                  <a:pos x="257" y="11"/>
                </a:cxn>
                <a:cxn ang="0">
                  <a:pos x="242" y="7"/>
                </a:cxn>
                <a:cxn ang="0">
                  <a:pos x="226" y="4"/>
                </a:cxn>
                <a:cxn ang="0">
                  <a:pos x="209" y="2"/>
                </a:cxn>
                <a:cxn ang="0">
                  <a:pos x="192" y="1"/>
                </a:cxn>
                <a:cxn ang="0">
                  <a:pos x="173" y="0"/>
                </a:cxn>
                <a:cxn ang="0">
                  <a:pos x="156" y="0"/>
                </a:cxn>
                <a:cxn ang="0">
                  <a:pos x="139" y="1"/>
                </a:cxn>
                <a:cxn ang="0">
                  <a:pos x="120" y="2"/>
                </a:cxn>
                <a:cxn ang="0">
                  <a:pos x="104" y="4"/>
                </a:cxn>
                <a:cxn ang="0">
                  <a:pos x="88" y="7"/>
                </a:cxn>
                <a:cxn ang="0">
                  <a:pos x="72" y="11"/>
                </a:cxn>
                <a:cxn ang="0">
                  <a:pos x="58" y="15"/>
                </a:cxn>
                <a:cxn ang="0">
                  <a:pos x="45" y="19"/>
                </a:cxn>
                <a:cxn ang="0">
                  <a:pos x="34" y="24"/>
                </a:cxn>
                <a:cxn ang="0">
                  <a:pos x="23" y="29"/>
                </a:cxn>
                <a:cxn ang="0">
                  <a:pos x="15" y="35"/>
                </a:cxn>
                <a:cxn ang="0">
                  <a:pos x="8" y="40"/>
                </a:cxn>
                <a:cxn ang="0">
                  <a:pos x="3" y="46"/>
                </a:cxn>
                <a:cxn ang="0">
                  <a:pos x="1" y="53"/>
                </a:cxn>
                <a:cxn ang="0">
                  <a:pos x="0" y="59"/>
                </a:cxn>
                <a:cxn ang="0">
                  <a:pos x="1" y="66"/>
                </a:cxn>
                <a:cxn ang="0">
                  <a:pos x="3" y="72"/>
                </a:cxn>
                <a:cxn ang="0">
                  <a:pos x="8" y="78"/>
                </a:cxn>
                <a:cxn ang="0">
                  <a:pos x="15" y="84"/>
                </a:cxn>
                <a:cxn ang="0">
                  <a:pos x="23" y="90"/>
                </a:cxn>
                <a:cxn ang="0">
                  <a:pos x="34" y="95"/>
                </a:cxn>
                <a:cxn ang="0">
                  <a:pos x="45" y="100"/>
                </a:cxn>
                <a:cxn ang="0">
                  <a:pos x="58" y="104"/>
                </a:cxn>
                <a:cxn ang="0">
                  <a:pos x="72" y="107"/>
                </a:cxn>
                <a:cxn ang="0">
                  <a:pos x="88" y="112"/>
                </a:cxn>
                <a:cxn ang="0">
                  <a:pos x="104" y="114"/>
                </a:cxn>
                <a:cxn ang="0">
                  <a:pos x="120" y="117"/>
                </a:cxn>
                <a:cxn ang="0">
                  <a:pos x="139" y="118"/>
                </a:cxn>
                <a:cxn ang="0">
                  <a:pos x="156" y="119"/>
                </a:cxn>
                <a:cxn ang="0">
                  <a:pos x="173" y="119"/>
                </a:cxn>
                <a:cxn ang="0">
                  <a:pos x="192" y="118"/>
                </a:cxn>
                <a:cxn ang="0">
                  <a:pos x="209" y="117"/>
                </a:cxn>
                <a:cxn ang="0">
                  <a:pos x="226" y="114"/>
                </a:cxn>
                <a:cxn ang="0">
                  <a:pos x="242" y="112"/>
                </a:cxn>
                <a:cxn ang="0">
                  <a:pos x="257" y="107"/>
                </a:cxn>
                <a:cxn ang="0">
                  <a:pos x="271" y="104"/>
                </a:cxn>
                <a:cxn ang="0">
                  <a:pos x="285" y="100"/>
                </a:cxn>
                <a:cxn ang="0">
                  <a:pos x="297" y="95"/>
                </a:cxn>
                <a:cxn ang="0">
                  <a:pos x="306" y="90"/>
                </a:cxn>
                <a:cxn ang="0">
                  <a:pos x="314" y="84"/>
                </a:cxn>
                <a:cxn ang="0">
                  <a:pos x="321" y="78"/>
                </a:cxn>
                <a:cxn ang="0">
                  <a:pos x="325" y="72"/>
                </a:cxn>
                <a:cxn ang="0">
                  <a:pos x="328" y="66"/>
                </a:cxn>
                <a:cxn ang="0">
                  <a:pos x="329" y="59"/>
                </a:cxn>
              </a:cxnLst>
              <a:rect l="0" t="0" r="r" b="b"/>
              <a:pathLst>
                <a:path w="329" h="119">
                  <a:moveTo>
                    <a:pt x="329" y="59"/>
                  </a:moveTo>
                  <a:lnTo>
                    <a:pt x="328" y="53"/>
                  </a:lnTo>
                  <a:lnTo>
                    <a:pt x="325" y="46"/>
                  </a:lnTo>
                  <a:lnTo>
                    <a:pt x="321" y="40"/>
                  </a:lnTo>
                  <a:lnTo>
                    <a:pt x="314" y="35"/>
                  </a:lnTo>
                  <a:lnTo>
                    <a:pt x="306" y="29"/>
                  </a:lnTo>
                  <a:lnTo>
                    <a:pt x="297" y="24"/>
                  </a:lnTo>
                  <a:lnTo>
                    <a:pt x="285" y="19"/>
                  </a:lnTo>
                  <a:lnTo>
                    <a:pt x="271" y="15"/>
                  </a:lnTo>
                  <a:lnTo>
                    <a:pt x="257" y="11"/>
                  </a:lnTo>
                  <a:lnTo>
                    <a:pt x="242" y="7"/>
                  </a:lnTo>
                  <a:lnTo>
                    <a:pt x="226" y="4"/>
                  </a:lnTo>
                  <a:lnTo>
                    <a:pt x="209" y="2"/>
                  </a:lnTo>
                  <a:lnTo>
                    <a:pt x="192" y="1"/>
                  </a:lnTo>
                  <a:lnTo>
                    <a:pt x="173" y="0"/>
                  </a:lnTo>
                  <a:lnTo>
                    <a:pt x="156" y="0"/>
                  </a:lnTo>
                  <a:lnTo>
                    <a:pt x="139" y="1"/>
                  </a:lnTo>
                  <a:lnTo>
                    <a:pt x="120" y="2"/>
                  </a:lnTo>
                  <a:lnTo>
                    <a:pt x="104" y="4"/>
                  </a:lnTo>
                  <a:lnTo>
                    <a:pt x="88" y="7"/>
                  </a:lnTo>
                  <a:lnTo>
                    <a:pt x="72" y="11"/>
                  </a:lnTo>
                  <a:lnTo>
                    <a:pt x="58" y="15"/>
                  </a:lnTo>
                  <a:lnTo>
                    <a:pt x="45" y="19"/>
                  </a:lnTo>
                  <a:lnTo>
                    <a:pt x="34" y="24"/>
                  </a:lnTo>
                  <a:lnTo>
                    <a:pt x="23" y="29"/>
                  </a:lnTo>
                  <a:lnTo>
                    <a:pt x="15" y="35"/>
                  </a:lnTo>
                  <a:lnTo>
                    <a:pt x="8" y="40"/>
                  </a:lnTo>
                  <a:lnTo>
                    <a:pt x="3" y="46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3" y="72"/>
                  </a:lnTo>
                  <a:lnTo>
                    <a:pt x="8" y="78"/>
                  </a:lnTo>
                  <a:lnTo>
                    <a:pt x="15" y="84"/>
                  </a:lnTo>
                  <a:lnTo>
                    <a:pt x="23" y="90"/>
                  </a:lnTo>
                  <a:lnTo>
                    <a:pt x="34" y="95"/>
                  </a:lnTo>
                  <a:lnTo>
                    <a:pt x="45" y="100"/>
                  </a:lnTo>
                  <a:lnTo>
                    <a:pt x="58" y="104"/>
                  </a:lnTo>
                  <a:lnTo>
                    <a:pt x="72" y="107"/>
                  </a:lnTo>
                  <a:lnTo>
                    <a:pt x="88" y="112"/>
                  </a:lnTo>
                  <a:lnTo>
                    <a:pt x="104" y="114"/>
                  </a:lnTo>
                  <a:lnTo>
                    <a:pt x="120" y="117"/>
                  </a:lnTo>
                  <a:lnTo>
                    <a:pt x="139" y="118"/>
                  </a:lnTo>
                  <a:lnTo>
                    <a:pt x="156" y="119"/>
                  </a:lnTo>
                  <a:lnTo>
                    <a:pt x="173" y="119"/>
                  </a:lnTo>
                  <a:lnTo>
                    <a:pt x="192" y="118"/>
                  </a:lnTo>
                  <a:lnTo>
                    <a:pt x="209" y="117"/>
                  </a:lnTo>
                  <a:lnTo>
                    <a:pt x="226" y="114"/>
                  </a:lnTo>
                  <a:lnTo>
                    <a:pt x="242" y="112"/>
                  </a:lnTo>
                  <a:lnTo>
                    <a:pt x="257" y="107"/>
                  </a:lnTo>
                  <a:lnTo>
                    <a:pt x="271" y="104"/>
                  </a:lnTo>
                  <a:lnTo>
                    <a:pt x="285" y="100"/>
                  </a:lnTo>
                  <a:lnTo>
                    <a:pt x="297" y="95"/>
                  </a:lnTo>
                  <a:lnTo>
                    <a:pt x="306" y="90"/>
                  </a:lnTo>
                  <a:lnTo>
                    <a:pt x="314" y="84"/>
                  </a:lnTo>
                  <a:lnTo>
                    <a:pt x="321" y="78"/>
                  </a:lnTo>
                  <a:lnTo>
                    <a:pt x="325" y="72"/>
                  </a:lnTo>
                  <a:lnTo>
                    <a:pt x="328" y="66"/>
                  </a:lnTo>
                  <a:lnTo>
                    <a:pt x="329" y="5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7" name="Freeform 381"/>
            <p:cNvSpPr>
              <a:spLocks/>
            </p:cNvSpPr>
            <p:nvPr/>
          </p:nvSpPr>
          <p:spPr bwMode="auto">
            <a:xfrm>
              <a:off x="3532" y="1500"/>
              <a:ext cx="50" cy="166"/>
            </a:xfrm>
            <a:custGeom>
              <a:avLst/>
              <a:gdLst/>
              <a:ahLst/>
              <a:cxnLst>
                <a:cxn ang="0">
                  <a:pos x="0" y="666"/>
                </a:cxn>
                <a:cxn ang="0">
                  <a:pos x="118" y="666"/>
                </a:cxn>
                <a:cxn ang="0">
                  <a:pos x="118" y="0"/>
                </a:cxn>
                <a:cxn ang="0">
                  <a:pos x="199" y="0"/>
                </a:cxn>
              </a:cxnLst>
              <a:rect l="0" t="0" r="r" b="b"/>
              <a:pathLst>
                <a:path w="199" h="666">
                  <a:moveTo>
                    <a:pt x="0" y="666"/>
                  </a:moveTo>
                  <a:lnTo>
                    <a:pt x="118" y="666"/>
                  </a:lnTo>
                  <a:lnTo>
                    <a:pt x="118" y="0"/>
                  </a:lnTo>
                  <a:lnTo>
                    <a:pt x="199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8" name="Freeform 382"/>
            <p:cNvSpPr>
              <a:spLocks/>
            </p:cNvSpPr>
            <p:nvPr/>
          </p:nvSpPr>
          <p:spPr bwMode="auto">
            <a:xfrm>
              <a:off x="3581" y="1496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9" name="Freeform 383"/>
            <p:cNvSpPr>
              <a:spLocks/>
            </p:cNvSpPr>
            <p:nvPr/>
          </p:nvSpPr>
          <p:spPr bwMode="auto">
            <a:xfrm>
              <a:off x="3532" y="1598"/>
              <a:ext cx="50" cy="86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177" y="0"/>
                </a:cxn>
                <a:cxn ang="0">
                  <a:pos x="177" y="342"/>
                </a:cxn>
                <a:cxn ang="0">
                  <a:pos x="0" y="342"/>
                </a:cxn>
              </a:cxnLst>
              <a:rect l="0" t="0" r="r" b="b"/>
              <a:pathLst>
                <a:path w="199" h="342">
                  <a:moveTo>
                    <a:pt x="199" y="0"/>
                  </a:moveTo>
                  <a:lnTo>
                    <a:pt x="177" y="0"/>
                  </a:lnTo>
                  <a:lnTo>
                    <a:pt x="177" y="342"/>
                  </a:lnTo>
                  <a:lnTo>
                    <a:pt x="0" y="342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0" name="Freeform 384"/>
            <p:cNvSpPr>
              <a:spLocks/>
            </p:cNvSpPr>
            <p:nvPr/>
          </p:nvSpPr>
          <p:spPr bwMode="auto">
            <a:xfrm>
              <a:off x="3581" y="1595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1" name="Line 385"/>
            <p:cNvSpPr>
              <a:spLocks noChangeShapeType="1"/>
            </p:cNvSpPr>
            <p:nvPr/>
          </p:nvSpPr>
          <p:spPr bwMode="auto">
            <a:xfrm>
              <a:off x="3532" y="1701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2" name="Freeform 386"/>
            <p:cNvSpPr>
              <a:spLocks/>
            </p:cNvSpPr>
            <p:nvPr/>
          </p:nvSpPr>
          <p:spPr bwMode="auto">
            <a:xfrm>
              <a:off x="3581" y="1698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0" h="27">
                  <a:moveTo>
                    <a:pt x="0" y="0"/>
                  </a:moveTo>
                  <a:lnTo>
                    <a:pt x="40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3" name="Freeform 387"/>
            <p:cNvSpPr>
              <a:spLocks/>
            </p:cNvSpPr>
            <p:nvPr/>
          </p:nvSpPr>
          <p:spPr bwMode="auto">
            <a:xfrm>
              <a:off x="3362" y="1508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8" y="245"/>
                </a:cxn>
                <a:cxn ang="0">
                  <a:pos x="20" y="268"/>
                </a:cxn>
                <a:cxn ang="0">
                  <a:pos x="39" y="288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2"/>
                </a:cxn>
                <a:cxn ang="0">
                  <a:pos x="105" y="374"/>
                </a:cxn>
                <a:cxn ang="0">
                  <a:pos x="127" y="392"/>
                </a:cxn>
                <a:cxn ang="0">
                  <a:pos x="153" y="405"/>
                </a:cxn>
                <a:cxn ang="0">
                  <a:pos x="183" y="411"/>
                </a:cxn>
                <a:cxn ang="0">
                  <a:pos x="212" y="411"/>
                </a:cxn>
                <a:cxn ang="0">
                  <a:pos x="242" y="403"/>
                </a:cxn>
                <a:cxn ang="0">
                  <a:pos x="266" y="388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1"/>
                </a:cxn>
                <a:cxn ang="0">
                  <a:pos x="379" y="405"/>
                </a:cxn>
                <a:cxn ang="0">
                  <a:pos x="407" y="392"/>
                </a:cxn>
                <a:cxn ang="0">
                  <a:pos x="429" y="374"/>
                </a:cxn>
                <a:cxn ang="0">
                  <a:pos x="447" y="352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88"/>
                </a:cxn>
                <a:cxn ang="0">
                  <a:pos x="513" y="268"/>
                </a:cxn>
                <a:cxn ang="0">
                  <a:pos x="526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5" y="164"/>
                </a:cxn>
                <a:cxn ang="0">
                  <a:pos x="511" y="140"/>
                </a:cxn>
                <a:cxn ang="0">
                  <a:pos x="492" y="119"/>
                </a:cxn>
                <a:cxn ang="0">
                  <a:pos x="466" y="103"/>
                </a:cxn>
                <a:cxn ang="0">
                  <a:pos x="457" y="86"/>
                </a:cxn>
                <a:cxn ang="0">
                  <a:pos x="447" y="60"/>
                </a:cxn>
                <a:cxn ang="0">
                  <a:pos x="429" y="37"/>
                </a:cxn>
                <a:cxn ang="0">
                  <a:pos x="407" y="18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6" y="22"/>
                </a:cxn>
                <a:cxn ang="0">
                  <a:pos x="242" y="8"/>
                </a:cxn>
                <a:cxn ang="0">
                  <a:pos x="212" y="1"/>
                </a:cxn>
                <a:cxn ang="0">
                  <a:pos x="183" y="0"/>
                </a:cxn>
                <a:cxn ang="0">
                  <a:pos x="153" y="6"/>
                </a:cxn>
                <a:cxn ang="0">
                  <a:pos x="127" y="18"/>
                </a:cxn>
                <a:cxn ang="0">
                  <a:pos x="105" y="37"/>
                </a:cxn>
                <a:cxn ang="0">
                  <a:pos x="87" y="60"/>
                </a:cxn>
                <a:cxn ang="0">
                  <a:pos x="76" y="86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8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4" y="232"/>
                  </a:lnTo>
                  <a:lnTo>
                    <a:pt x="8" y="245"/>
                  </a:lnTo>
                  <a:lnTo>
                    <a:pt x="13" y="257"/>
                  </a:lnTo>
                  <a:lnTo>
                    <a:pt x="20" y="268"/>
                  </a:lnTo>
                  <a:lnTo>
                    <a:pt x="29" y="279"/>
                  </a:lnTo>
                  <a:lnTo>
                    <a:pt x="39" y="288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4" y="311"/>
                  </a:lnTo>
                  <a:lnTo>
                    <a:pt x="76" y="325"/>
                  </a:lnTo>
                  <a:lnTo>
                    <a:pt x="82" y="338"/>
                  </a:lnTo>
                  <a:lnTo>
                    <a:pt x="87" y="352"/>
                  </a:lnTo>
                  <a:lnTo>
                    <a:pt x="95" y="363"/>
                  </a:lnTo>
                  <a:lnTo>
                    <a:pt x="105" y="374"/>
                  </a:lnTo>
                  <a:lnTo>
                    <a:pt x="115" y="384"/>
                  </a:lnTo>
                  <a:lnTo>
                    <a:pt x="127" y="392"/>
                  </a:lnTo>
                  <a:lnTo>
                    <a:pt x="140" y="400"/>
                  </a:lnTo>
                  <a:lnTo>
                    <a:pt x="153" y="405"/>
                  </a:lnTo>
                  <a:lnTo>
                    <a:pt x="168" y="409"/>
                  </a:lnTo>
                  <a:lnTo>
                    <a:pt x="183" y="411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2" y="403"/>
                  </a:lnTo>
                  <a:lnTo>
                    <a:pt x="254" y="397"/>
                  </a:lnTo>
                  <a:lnTo>
                    <a:pt x="266" y="388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1"/>
                  </a:lnTo>
                  <a:lnTo>
                    <a:pt x="366" y="409"/>
                  </a:lnTo>
                  <a:lnTo>
                    <a:pt x="379" y="405"/>
                  </a:lnTo>
                  <a:lnTo>
                    <a:pt x="394" y="400"/>
                  </a:lnTo>
                  <a:lnTo>
                    <a:pt x="407" y="392"/>
                  </a:lnTo>
                  <a:lnTo>
                    <a:pt x="419" y="384"/>
                  </a:lnTo>
                  <a:lnTo>
                    <a:pt x="429" y="374"/>
                  </a:lnTo>
                  <a:lnTo>
                    <a:pt x="439" y="363"/>
                  </a:lnTo>
                  <a:lnTo>
                    <a:pt x="447" y="352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60" y="311"/>
                  </a:lnTo>
                  <a:lnTo>
                    <a:pt x="472" y="305"/>
                  </a:lnTo>
                  <a:lnTo>
                    <a:pt x="485" y="298"/>
                  </a:lnTo>
                  <a:lnTo>
                    <a:pt x="495" y="288"/>
                  </a:lnTo>
                  <a:lnTo>
                    <a:pt x="505" y="279"/>
                  </a:lnTo>
                  <a:lnTo>
                    <a:pt x="513" y="268"/>
                  </a:lnTo>
                  <a:lnTo>
                    <a:pt x="520" y="257"/>
                  </a:lnTo>
                  <a:lnTo>
                    <a:pt x="526" y="245"/>
                  </a:lnTo>
                  <a:lnTo>
                    <a:pt x="530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7"/>
                  </a:lnTo>
                  <a:lnTo>
                    <a:pt x="525" y="164"/>
                  </a:lnTo>
                  <a:lnTo>
                    <a:pt x="519" y="151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2" y="119"/>
                  </a:lnTo>
                  <a:lnTo>
                    <a:pt x="479" y="110"/>
                  </a:lnTo>
                  <a:lnTo>
                    <a:pt x="466" y="103"/>
                  </a:lnTo>
                  <a:lnTo>
                    <a:pt x="460" y="101"/>
                  </a:lnTo>
                  <a:lnTo>
                    <a:pt x="457" y="86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9" y="48"/>
                  </a:lnTo>
                  <a:lnTo>
                    <a:pt x="429" y="37"/>
                  </a:lnTo>
                  <a:lnTo>
                    <a:pt x="419" y="27"/>
                  </a:lnTo>
                  <a:lnTo>
                    <a:pt x="407" y="18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6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4"/>
                  </a:lnTo>
                  <a:lnTo>
                    <a:pt x="266" y="22"/>
                  </a:lnTo>
                  <a:lnTo>
                    <a:pt x="254" y="14"/>
                  </a:lnTo>
                  <a:lnTo>
                    <a:pt x="242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3" y="0"/>
                  </a:lnTo>
                  <a:lnTo>
                    <a:pt x="168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7" y="18"/>
                  </a:lnTo>
                  <a:lnTo>
                    <a:pt x="115" y="27"/>
                  </a:lnTo>
                  <a:lnTo>
                    <a:pt x="105" y="37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2" y="73"/>
                  </a:lnTo>
                  <a:lnTo>
                    <a:pt x="76" y="86"/>
                  </a:lnTo>
                  <a:lnTo>
                    <a:pt x="74" y="101"/>
                  </a:lnTo>
                  <a:lnTo>
                    <a:pt x="61" y="106"/>
                  </a:lnTo>
                  <a:lnTo>
                    <a:pt x="49" y="113"/>
                  </a:lnTo>
                  <a:lnTo>
                    <a:pt x="39" y="122"/>
                  </a:lnTo>
                  <a:lnTo>
                    <a:pt x="29" y="131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8" y="166"/>
                  </a:lnTo>
                  <a:lnTo>
                    <a:pt x="4" y="179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4" name="Freeform 388"/>
            <p:cNvSpPr>
              <a:spLocks/>
            </p:cNvSpPr>
            <p:nvPr/>
          </p:nvSpPr>
          <p:spPr bwMode="auto">
            <a:xfrm>
              <a:off x="3362" y="1508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8" y="245"/>
                </a:cxn>
                <a:cxn ang="0">
                  <a:pos x="20" y="268"/>
                </a:cxn>
                <a:cxn ang="0">
                  <a:pos x="39" y="288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2"/>
                </a:cxn>
                <a:cxn ang="0">
                  <a:pos x="105" y="374"/>
                </a:cxn>
                <a:cxn ang="0">
                  <a:pos x="127" y="392"/>
                </a:cxn>
                <a:cxn ang="0">
                  <a:pos x="153" y="405"/>
                </a:cxn>
                <a:cxn ang="0">
                  <a:pos x="183" y="411"/>
                </a:cxn>
                <a:cxn ang="0">
                  <a:pos x="212" y="411"/>
                </a:cxn>
                <a:cxn ang="0">
                  <a:pos x="242" y="403"/>
                </a:cxn>
                <a:cxn ang="0">
                  <a:pos x="266" y="388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1"/>
                </a:cxn>
                <a:cxn ang="0">
                  <a:pos x="379" y="405"/>
                </a:cxn>
                <a:cxn ang="0">
                  <a:pos x="407" y="392"/>
                </a:cxn>
                <a:cxn ang="0">
                  <a:pos x="429" y="374"/>
                </a:cxn>
                <a:cxn ang="0">
                  <a:pos x="447" y="352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88"/>
                </a:cxn>
                <a:cxn ang="0">
                  <a:pos x="513" y="268"/>
                </a:cxn>
                <a:cxn ang="0">
                  <a:pos x="526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5" y="164"/>
                </a:cxn>
                <a:cxn ang="0">
                  <a:pos x="511" y="140"/>
                </a:cxn>
                <a:cxn ang="0">
                  <a:pos x="492" y="119"/>
                </a:cxn>
                <a:cxn ang="0">
                  <a:pos x="466" y="103"/>
                </a:cxn>
                <a:cxn ang="0">
                  <a:pos x="457" y="86"/>
                </a:cxn>
                <a:cxn ang="0">
                  <a:pos x="447" y="60"/>
                </a:cxn>
                <a:cxn ang="0">
                  <a:pos x="429" y="37"/>
                </a:cxn>
                <a:cxn ang="0">
                  <a:pos x="407" y="18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6" y="22"/>
                </a:cxn>
                <a:cxn ang="0">
                  <a:pos x="242" y="8"/>
                </a:cxn>
                <a:cxn ang="0">
                  <a:pos x="212" y="1"/>
                </a:cxn>
                <a:cxn ang="0">
                  <a:pos x="183" y="0"/>
                </a:cxn>
                <a:cxn ang="0">
                  <a:pos x="153" y="6"/>
                </a:cxn>
                <a:cxn ang="0">
                  <a:pos x="127" y="18"/>
                </a:cxn>
                <a:cxn ang="0">
                  <a:pos x="105" y="37"/>
                </a:cxn>
                <a:cxn ang="0">
                  <a:pos x="87" y="60"/>
                </a:cxn>
                <a:cxn ang="0">
                  <a:pos x="76" y="86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8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4" y="232"/>
                  </a:lnTo>
                  <a:lnTo>
                    <a:pt x="8" y="245"/>
                  </a:lnTo>
                  <a:lnTo>
                    <a:pt x="13" y="257"/>
                  </a:lnTo>
                  <a:lnTo>
                    <a:pt x="20" y="268"/>
                  </a:lnTo>
                  <a:lnTo>
                    <a:pt x="29" y="279"/>
                  </a:lnTo>
                  <a:lnTo>
                    <a:pt x="39" y="288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4" y="311"/>
                  </a:lnTo>
                  <a:lnTo>
                    <a:pt x="76" y="325"/>
                  </a:lnTo>
                  <a:lnTo>
                    <a:pt x="82" y="338"/>
                  </a:lnTo>
                  <a:lnTo>
                    <a:pt x="87" y="352"/>
                  </a:lnTo>
                  <a:lnTo>
                    <a:pt x="95" y="363"/>
                  </a:lnTo>
                  <a:lnTo>
                    <a:pt x="105" y="374"/>
                  </a:lnTo>
                  <a:lnTo>
                    <a:pt x="115" y="384"/>
                  </a:lnTo>
                  <a:lnTo>
                    <a:pt x="127" y="392"/>
                  </a:lnTo>
                  <a:lnTo>
                    <a:pt x="140" y="400"/>
                  </a:lnTo>
                  <a:lnTo>
                    <a:pt x="153" y="405"/>
                  </a:lnTo>
                  <a:lnTo>
                    <a:pt x="168" y="409"/>
                  </a:lnTo>
                  <a:lnTo>
                    <a:pt x="183" y="411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2" y="403"/>
                  </a:lnTo>
                  <a:lnTo>
                    <a:pt x="254" y="397"/>
                  </a:lnTo>
                  <a:lnTo>
                    <a:pt x="266" y="388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1"/>
                  </a:lnTo>
                  <a:lnTo>
                    <a:pt x="366" y="409"/>
                  </a:lnTo>
                  <a:lnTo>
                    <a:pt x="379" y="405"/>
                  </a:lnTo>
                  <a:lnTo>
                    <a:pt x="394" y="400"/>
                  </a:lnTo>
                  <a:lnTo>
                    <a:pt x="407" y="392"/>
                  </a:lnTo>
                  <a:lnTo>
                    <a:pt x="419" y="384"/>
                  </a:lnTo>
                  <a:lnTo>
                    <a:pt x="429" y="374"/>
                  </a:lnTo>
                  <a:lnTo>
                    <a:pt x="439" y="363"/>
                  </a:lnTo>
                  <a:lnTo>
                    <a:pt x="447" y="352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60" y="311"/>
                  </a:lnTo>
                  <a:lnTo>
                    <a:pt x="472" y="305"/>
                  </a:lnTo>
                  <a:lnTo>
                    <a:pt x="485" y="298"/>
                  </a:lnTo>
                  <a:lnTo>
                    <a:pt x="495" y="288"/>
                  </a:lnTo>
                  <a:lnTo>
                    <a:pt x="505" y="279"/>
                  </a:lnTo>
                  <a:lnTo>
                    <a:pt x="513" y="268"/>
                  </a:lnTo>
                  <a:lnTo>
                    <a:pt x="520" y="257"/>
                  </a:lnTo>
                  <a:lnTo>
                    <a:pt x="526" y="245"/>
                  </a:lnTo>
                  <a:lnTo>
                    <a:pt x="530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7"/>
                  </a:lnTo>
                  <a:lnTo>
                    <a:pt x="525" y="164"/>
                  </a:lnTo>
                  <a:lnTo>
                    <a:pt x="519" y="151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2" y="119"/>
                  </a:lnTo>
                  <a:lnTo>
                    <a:pt x="479" y="110"/>
                  </a:lnTo>
                  <a:lnTo>
                    <a:pt x="466" y="103"/>
                  </a:lnTo>
                  <a:lnTo>
                    <a:pt x="460" y="101"/>
                  </a:lnTo>
                  <a:lnTo>
                    <a:pt x="457" y="86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9" y="48"/>
                  </a:lnTo>
                  <a:lnTo>
                    <a:pt x="429" y="37"/>
                  </a:lnTo>
                  <a:lnTo>
                    <a:pt x="419" y="27"/>
                  </a:lnTo>
                  <a:lnTo>
                    <a:pt x="407" y="18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6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4"/>
                  </a:lnTo>
                  <a:lnTo>
                    <a:pt x="266" y="22"/>
                  </a:lnTo>
                  <a:lnTo>
                    <a:pt x="254" y="14"/>
                  </a:lnTo>
                  <a:lnTo>
                    <a:pt x="242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3" y="0"/>
                  </a:lnTo>
                  <a:lnTo>
                    <a:pt x="168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7" y="18"/>
                  </a:lnTo>
                  <a:lnTo>
                    <a:pt x="115" y="27"/>
                  </a:lnTo>
                  <a:lnTo>
                    <a:pt x="105" y="37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2" y="73"/>
                  </a:lnTo>
                  <a:lnTo>
                    <a:pt x="76" y="86"/>
                  </a:lnTo>
                  <a:lnTo>
                    <a:pt x="74" y="101"/>
                  </a:lnTo>
                  <a:lnTo>
                    <a:pt x="61" y="106"/>
                  </a:lnTo>
                  <a:lnTo>
                    <a:pt x="49" y="113"/>
                  </a:lnTo>
                  <a:lnTo>
                    <a:pt x="39" y="122"/>
                  </a:lnTo>
                  <a:lnTo>
                    <a:pt x="29" y="131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8" y="166"/>
                  </a:lnTo>
                  <a:lnTo>
                    <a:pt x="4" y="179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5" name="Freeform 389"/>
            <p:cNvSpPr>
              <a:spLocks/>
            </p:cNvSpPr>
            <p:nvPr/>
          </p:nvSpPr>
          <p:spPr bwMode="auto">
            <a:xfrm>
              <a:off x="3402" y="1551"/>
              <a:ext cx="11" cy="14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9" y="53"/>
                </a:cxn>
                <a:cxn ang="0">
                  <a:pos x="29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4" h="53">
                  <a:moveTo>
                    <a:pt x="15" y="10"/>
                  </a:moveTo>
                  <a:lnTo>
                    <a:pt x="15" y="53"/>
                  </a:lnTo>
                  <a:lnTo>
                    <a:pt x="29" y="53"/>
                  </a:lnTo>
                  <a:lnTo>
                    <a:pt x="29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6" name="Freeform 390"/>
            <p:cNvSpPr>
              <a:spLocks noEditPoints="1"/>
            </p:cNvSpPr>
            <p:nvPr/>
          </p:nvSpPr>
          <p:spPr bwMode="auto">
            <a:xfrm>
              <a:off x="3412" y="1551"/>
              <a:ext cx="14" cy="17"/>
            </a:xfrm>
            <a:custGeom>
              <a:avLst/>
              <a:gdLst/>
              <a:ahLst/>
              <a:cxnLst>
                <a:cxn ang="0">
                  <a:pos x="23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1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4"/>
                </a:cxn>
                <a:cxn ang="0">
                  <a:pos x="57" y="41"/>
                </a:cxn>
                <a:cxn ang="0">
                  <a:pos x="58" y="37"/>
                </a:cxn>
                <a:cxn ang="0">
                  <a:pos x="58" y="34"/>
                </a:cxn>
                <a:cxn ang="0">
                  <a:pos x="58" y="31"/>
                </a:cxn>
                <a:cxn ang="0">
                  <a:pos x="58" y="28"/>
                </a:cxn>
                <a:cxn ang="0">
                  <a:pos x="56" y="25"/>
                </a:cxn>
                <a:cxn ang="0">
                  <a:pos x="54" y="22"/>
                </a:cxn>
                <a:cxn ang="0">
                  <a:pos x="51" y="19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5" y="14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4"/>
                </a:cxn>
                <a:cxn ang="0">
                  <a:pos x="16" y="14"/>
                </a:cxn>
                <a:cxn ang="0">
                  <a:pos x="8" y="17"/>
                </a:cxn>
                <a:cxn ang="0">
                  <a:pos x="5" y="20"/>
                </a:cxn>
                <a:cxn ang="0">
                  <a:pos x="2" y="24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1" y="43"/>
                </a:cxn>
                <a:cxn ang="0">
                  <a:pos x="3" y="46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6" y="53"/>
                </a:cxn>
                <a:cxn ang="0">
                  <a:pos x="23" y="54"/>
                </a:cxn>
                <a:cxn ang="0">
                  <a:pos x="23" y="66"/>
                </a:cxn>
                <a:cxn ang="0">
                  <a:pos x="23" y="46"/>
                </a:cxn>
                <a:cxn ang="0">
                  <a:pos x="20" y="46"/>
                </a:cxn>
                <a:cxn ang="0">
                  <a:pos x="16" y="44"/>
                </a:cxn>
                <a:cxn ang="0">
                  <a:pos x="14" y="43"/>
                </a:cxn>
                <a:cxn ang="0">
                  <a:pos x="12" y="40"/>
                </a:cxn>
                <a:cxn ang="0">
                  <a:pos x="11" y="37"/>
                </a:cxn>
                <a:cxn ang="0">
                  <a:pos x="11" y="34"/>
                </a:cxn>
                <a:cxn ang="0">
                  <a:pos x="12" y="29"/>
                </a:cxn>
                <a:cxn ang="0">
                  <a:pos x="14" y="25"/>
                </a:cxn>
                <a:cxn ang="0">
                  <a:pos x="18" y="23"/>
                </a:cxn>
                <a:cxn ang="0">
                  <a:pos x="22" y="22"/>
                </a:cxn>
                <a:cxn ang="0">
                  <a:pos x="23" y="22"/>
                </a:cxn>
                <a:cxn ang="0">
                  <a:pos x="23" y="46"/>
                </a:cxn>
                <a:cxn ang="0">
                  <a:pos x="35" y="22"/>
                </a:cxn>
                <a:cxn ang="0">
                  <a:pos x="40" y="23"/>
                </a:cxn>
                <a:cxn ang="0">
                  <a:pos x="44" y="25"/>
                </a:cxn>
                <a:cxn ang="0">
                  <a:pos x="46" y="29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6" y="40"/>
                </a:cxn>
                <a:cxn ang="0">
                  <a:pos x="44" y="42"/>
                </a:cxn>
                <a:cxn ang="0">
                  <a:pos x="43" y="44"/>
                </a:cxn>
                <a:cxn ang="0">
                  <a:pos x="39" y="46"/>
                </a:cxn>
                <a:cxn ang="0">
                  <a:pos x="35" y="46"/>
                </a:cxn>
                <a:cxn ang="0">
                  <a:pos x="35" y="22"/>
                </a:cxn>
              </a:cxnLst>
              <a:rect l="0" t="0" r="r" b="b"/>
              <a:pathLst>
                <a:path w="58" h="66">
                  <a:moveTo>
                    <a:pt x="23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1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7" y="41"/>
                  </a:lnTo>
                  <a:lnTo>
                    <a:pt x="58" y="37"/>
                  </a:lnTo>
                  <a:lnTo>
                    <a:pt x="58" y="34"/>
                  </a:lnTo>
                  <a:lnTo>
                    <a:pt x="58" y="31"/>
                  </a:lnTo>
                  <a:lnTo>
                    <a:pt x="58" y="28"/>
                  </a:lnTo>
                  <a:lnTo>
                    <a:pt x="56" y="25"/>
                  </a:lnTo>
                  <a:lnTo>
                    <a:pt x="54" y="22"/>
                  </a:lnTo>
                  <a:lnTo>
                    <a:pt x="51" y="19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4"/>
                  </a:lnTo>
                  <a:lnTo>
                    <a:pt x="16" y="14"/>
                  </a:lnTo>
                  <a:lnTo>
                    <a:pt x="8" y="17"/>
                  </a:lnTo>
                  <a:lnTo>
                    <a:pt x="5" y="20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1" y="43"/>
                  </a:lnTo>
                  <a:lnTo>
                    <a:pt x="3" y="46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6" y="53"/>
                  </a:lnTo>
                  <a:lnTo>
                    <a:pt x="23" y="54"/>
                  </a:lnTo>
                  <a:lnTo>
                    <a:pt x="23" y="66"/>
                  </a:lnTo>
                  <a:close/>
                  <a:moveTo>
                    <a:pt x="23" y="46"/>
                  </a:moveTo>
                  <a:lnTo>
                    <a:pt x="20" y="46"/>
                  </a:lnTo>
                  <a:lnTo>
                    <a:pt x="16" y="44"/>
                  </a:lnTo>
                  <a:lnTo>
                    <a:pt x="14" y="43"/>
                  </a:lnTo>
                  <a:lnTo>
                    <a:pt x="12" y="40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2" y="29"/>
                  </a:lnTo>
                  <a:lnTo>
                    <a:pt x="14" y="25"/>
                  </a:lnTo>
                  <a:lnTo>
                    <a:pt x="18" y="23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46"/>
                  </a:lnTo>
                  <a:close/>
                  <a:moveTo>
                    <a:pt x="35" y="22"/>
                  </a:moveTo>
                  <a:lnTo>
                    <a:pt x="40" y="23"/>
                  </a:lnTo>
                  <a:lnTo>
                    <a:pt x="44" y="25"/>
                  </a:lnTo>
                  <a:lnTo>
                    <a:pt x="46" y="29"/>
                  </a:lnTo>
                  <a:lnTo>
                    <a:pt x="47" y="34"/>
                  </a:lnTo>
                  <a:lnTo>
                    <a:pt x="46" y="37"/>
                  </a:lnTo>
                  <a:lnTo>
                    <a:pt x="46" y="40"/>
                  </a:lnTo>
                  <a:lnTo>
                    <a:pt x="44" y="42"/>
                  </a:lnTo>
                  <a:lnTo>
                    <a:pt x="43" y="44"/>
                  </a:lnTo>
                  <a:lnTo>
                    <a:pt x="39" y="46"/>
                  </a:lnTo>
                  <a:lnTo>
                    <a:pt x="35" y="46"/>
                  </a:lnTo>
                  <a:lnTo>
                    <a:pt x="3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7" name="Freeform 391"/>
            <p:cNvSpPr>
              <a:spLocks noEditPoints="1"/>
            </p:cNvSpPr>
            <p:nvPr/>
          </p:nvSpPr>
          <p:spPr bwMode="auto">
            <a:xfrm>
              <a:off x="3428" y="1551"/>
              <a:ext cx="13" cy="14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3" y="55"/>
                </a:cxn>
                <a:cxn ang="0">
                  <a:pos x="39" y="53"/>
                </a:cxn>
                <a:cxn ang="0">
                  <a:pos x="43" y="51"/>
                </a:cxn>
                <a:cxn ang="0">
                  <a:pos x="47" y="48"/>
                </a:cxn>
                <a:cxn ang="0">
                  <a:pos x="50" y="44"/>
                </a:cxn>
                <a:cxn ang="0">
                  <a:pos x="52" y="39"/>
                </a:cxn>
                <a:cxn ang="0">
                  <a:pos x="53" y="34"/>
                </a:cxn>
                <a:cxn ang="0">
                  <a:pos x="53" y="28"/>
                </a:cxn>
                <a:cxn ang="0">
                  <a:pos x="53" y="23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7" y="8"/>
                </a:cxn>
                <a:cxn ang="0">
                  <a:pos x="43" y="5"/>
                </a:cxn>
                <a:cxn ang="0">
                  <a:pos x="39" y="2"/>
                </a:cxn>
                <a:cxn ang="0">
                  <a:pos x="33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1" y="24"/>
                </a:cxn>
                <a:cxn ang="0">
                  <a:pos x="0" y="28"/>
                </a:cxn>
                <a:cxn ang="0">
                  <a:pos x="1" y="33"/>
                </a:cxn>
                <a:cxn ang="0">
                  <a:pos x="1" y="37"/>
                </a:cxn>
                <a:cxn ang="0">
                  <a:pos x="3" y="42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7" y="55"/>
                </a:cxn>
                <a:cxn ang="0">
                  <a:pos x="27" y="45"/>
                </a:cxn>
                <a:cxn ang="0">
                  <a:pos x="25" y="45"/>
                </a:cxn>
                <a:cxn ang="0">
                  <a:pos x="22" y="45"/>
                </a:cxn>
                <a:cxn ang="0">
                  <a:pos x="19" y="43"/>
                </a:cxn>
                <a:cxn ang="0">
                  <a:pos x="17" y="42"/>
                </a:cxn>
                <a:cxn ang="0">
                  <a:pos x="16" y="40"/>
                </a:cxn>
                <a:cxn ang="0">
                  <a:pos x="14" y="37"/>
                </a:cxn>
                <a:cxn ang="0">
                  <a:pos x="14" y="33"/>
                </a:cxn>
                <a:cxn ang="0">
                  <a:pos x="13" y="28"/>
                </a:cxn>
                <a:cxn ang="0">
                  <a:pos x="14" y="24"/>
                </a:cxn>
                <a:cxn ang="0">
                  <a:pos x="14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2" y="11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7" y="14"/>
                </a:cxn>
                <a:cxn ang="0">
                  <a:pos x="38" y="17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0" y="33"/>
                </a:cxn>
                <a:cxn ang="0">
                  <a:pos x="38" y="38"/>
                </a:cxn>
                <a:cxn ang="0">
                  <a:pos x="37" y="41"/>
                </a:cxn>
                <a:cxn ang="0">
                  <a:pos x="34" y="43"/>
                </a:cxn>
                <a:cxn ang="0">
                  <a:pos x="31" y="45"/>
                </a:cxn>
                <a:cxn ang="0">
                  <a:pos x="27" y="45"/>
                </a:cxn>
              </a:cxnLst>
              <a:rect l="0" t="0" r="r" b="b"/>
              <a:pathLst>
                <a:path w="53" h="55">
                  <a:moveTo>
                    <a:pt x="27" y="55"/>
                  </a:moveTo>
                  <a:lnTo>
                    <a:pt x="33" y="55"/>
                  </a:lnTo>
                  <a:lnTo>
                    <a:pt x="39" y="53"/>
                  </a:lnTo>
                  <a:lnTo>
                    <a:pt x="43" y="51"/>
                  </a:lnTo>
                  <a:lnTo>
                    <a:pt x="47" y="48"/>
                  </a:lnTo>
                  <a:lnTo>
                    <a:pt x="50" y="44"/>
                  </a:lnTo>
                  <a:lnTo>
                    <a:pt x="52" y="39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53" y="23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39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7" y="55"/>
                  </a:lnTo>
                  <a:close/>
                  <a:moveTo>
                    <a:pt x="27" y="45"/>
                  </a:moveTo>
                  <a:lnTo>
                    <a:pt x="25" y="45"/>
                  </a:lnTo>
                  <a:lnTo>
                    <a:pt x="22" y="45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6" y="40"/>
                  </a:lnTo>
                  <a:lnTo>
                    <a:pt x="14" y="37"/>
                  </a:lnTo>
                  <a:lnTo>
                    <a:pt x="14" y="33"/>
                  </a:lnTo>
                  <a:lnTo>
                    <a:pt x="13" y="28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4"/>
                  </a:lnTo>
                  <a:lnTo>
                    <a:pt x="38" y="17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0" y="33"/>
                  </a:lnTo>
                  <a:lnTo>
                    <a:pt x="38" y="38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1" y="45"/>
                  </a:lnTo>
                  <a:lnTo>
                    <a:pt x="27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8" name="Freeform 392"/>
            <p:cNvSpPr>
              <a:spLocks/>
            </p:cNvSpPr>
            <p:nvPr/>
          </p:nvSpPr>
          <p:spPr bwMode="auto">
            <a:xfrm>
              <a:off x="3443" y="1551"/>
              <a:ext cx="12" cy="14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2" y="10"/>
                </a:cxn>
                <a:cxn ang="0">
                  <a:pos x="32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2" y="10"/>
                  </a:lnTo>
                  <a:lnTo>
                    <a:pt x="32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9" name="Freeform 393"/>
            <p:cNvSpPr>
              <a:spLocks/>
            </p:cNvSpPr>
            <p:nvPr/>
          </p:nvSpPr>
          <p:spPr bwMode="auto">
            <a:xfrm>
              <a:off x="3161" y="1455"/>
              <a:ext cx="472" cy="412"/>
            </a:xfrm>
            <a:custGeom>
              <a:avLst/>
              <a:gdLst/>
              <a:ahLst/>
              <a:cxnLst>
                <a:cxn ang="0">
                  <a:pos x="94" y="1649"/>
                </a:cxn>
                <a:cxn ang="0">
                  <a:pos x="1791" y="1649"/>
                </a:cxn>
                <a:cxn ang="0">
                  <a:pos x="1805" y="1648"/>
                </a:cxn>
                <a:cxn ang="0">
                  <a:pos x="1818" y="1645"/>
                </a:cxn>
                <a:cxn ang="0">
                  <a:pos x="1830" y="1641"/>
                </a:cxn>
                <a:cxn ang="0">
                  <a:pos x="1842" y="1634"/>
                </a:cxn>
                <a:cxn ang="0">
                  <a:pos x="1853" y="1626"/>
                </a:cxn>
                <a:cxn ang="0">
                  <a:pos x="1863" y="1616"/>
                </a:cxn>
                <a:cxn ang="0">
                  <a:pos x="1871" y="1606"/>
                </a:cxn>
                <a:cxn ang="0">
                  <a:pos x="1877" y="1594"/>
                </a:cxn>
                <a:cxn ang="0">
                  <a:pos x="1882" y="1582"/>
                </a:cxn>
                <a:cxn ang="0">
                  <a:pos x="1885" y="1568"/>
                </a:cxn>
                <a:cxn ang="0">
                  <a:pos x="1886" y="1555"/>
                </a:cxn>
                <a:cxn ang="0">
                  <a:pos x="1886" y="93"/>
                </a:cxn>
                <a:cxn ang="0">
                  <a:pos x="1885" y="80"/>
                </a:cxn>
                <a:cxn ang="0">
                  <a:pos x="1882" y="67"/>
                </a:cxn>
                <a:cxn ang="0">
                  <a:pos x="1877" y="54"/>
                </a:cxn>
                <a:cxn ang="0">
                  <a:pos x="1871" y="42"/>
                </a:cxn>
                <a:cxn ang="0">
                  <a:pos x="1863" y="31"/>
                </a:cxn>
                <a:cxn ang="0">
                  <a:pos x="1853" y="22"/>
                </a:cxn>
                <a:cxn ang="0">
                  <a:pos x="1842" y="14"/>
                </a:cxn>
                <a:cxn ang="0">
                  <a:pos x="1830" y="8"/>
                </a:cxn>
                <a:cxn ang="0">
                  <a:pos x="1818" y="3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4" y="0"/>
                </a:cxn>
                <a:cxn ang="0">
                  <a:pos x="81" y="1"/>
                </a:cxn>
                <a:cxn ang="0">
                  <a:pos x="67" y="3"/>
                </a:cxn>
                <a:cxn ang="0">
                  <a:pos x="55" y="8"/>
                </a:cxn>
                <a:cxn ang="0">
                  <a:pos x="43" y="14"/>
                </a:cxn>
                <a:cxn ang="0">
                  <a:pos x="33" y="22"/>
                </a:cxn>
                <a:cxn ang="0">
                  <a:pos x="23" y="31"/>
                </a:cxn>
                <a:cxn ang="0">
                  <a:pos x="14" y="42"/>
                </a:cxn>
                <a:cxn ang="0">
                  <a:pos x="8" y="54"/>
                </a:cxn>
                <a:cxn ang="0">
                  <a:pos x="4" y="67"/>
                </a:cxn>
                <a:cxn ang="0">
                  <a:pos x="1" y="80"/>
                </a:cxn>
                <a:cxn ang="0">
                  <a:pos x="0" y="93"/>
                </a:cxn>
                <a:cxn ang="0">
                  <a:pos x="0" y="1555"/>
                </a:cxn>
                <a:cxn ang="0">
                  <a:pos x="1" y="1568"/>
                </a:cxn>
                <a:cxn ang="0">
                  <a:pos x="4" y="1582"/>
                </a:cxn>
                <a:cxn ang="0">
                  <a:pos x="8" y="1594"/>
                </a:cxn>
                <a:cxn ang="0">
                  <a:pos x="14" y="1606"/>
                </a:cxn>
                <a:cxn ang="0">
                  <a:pos x="23" y="1616"/>
                </a:cxn>
                <a:cxn ang="0">
                  <a:pos x="33" y="1626"/>
                </a:cxn>
                <a:cxn ang="0">
                  <a:pos x="43" y="1634"/>
                </a:cxn>
                <a:cxn ang="0">
                  <a:pos x="55" y="1641"/>
                </a:cxn>
                <a:cxn ang="0">
                  <a:pos x="67" y="1645"/>
                </a:cxn>
                <a:cxn ang="0">
                  <a:pos x="81" y="1648"/>
                </a:cxn>
                <a:cxn ang="0">
                  <a:pos x="94" y="1649"/>
                </a:cxn>
              </a:cxnLst>
              <a:rect l="0" t="0" r="r" b="b"/>
              <a:pathLst>
                <a:path w="1886" h="1649">
                  <a:moveTo>
                    <a:pt x="94" y="1649"/>
                  </a:moveTo>
                  <a:lnTo>
                    <a:pt x="1791" y="1649"/>
                  </a:lnTo>
                  <a:lnTo>
                    <a:pt x="1805" y="1648"/>
                  </a:lnTo>
                  <a:lnTo>
                    <a:pt x="1818" y="1645"/>
                  </a:lnTo>
                  <a:lnTo>
                    <a:pt x="1830" y="1641"/>
                  </a:lnTo>
                  <a:lnTo>
                    <a:pt x="1842" y="1634"/>
                  </a:lnTo>
                  <a:lnTo>
                    <a:pt x="1853" y="1626"/>
                  </a:lnTo>
                  <a:lnTo>
                    <a:pt x="1863" y="1616"/>
                  </a:lnTo>
                  <a:lnTo>
                    <a:pt x="1871" y="1606"/>
                  </a:lnTo>
                  <a:lnTo>
                    <a:pt x="1877" y="1594"/>
                  </a:lnTo>
                  <a:lnTo>
                    <a:pt x="1882" y="1582"/>
                  </a:lnTo>
                  <a:lnTo>
                    <a:pt x="1885" y="1568"/>
                  </a:lnTo>
                  <a:lnTo>
                    <a:pt x="1886" y="1555"/>
                  </a:lnTo>
                  <a:lnTo>
                    <a:pt x="1886" y="93"/>
                  </a:lnTo>
                  <a:lnTo>
                    <a:pt x="1885" y="80"/>
                  </a:lnTo>
                  <a:lnTo>
                    <a:pt x="1882" y="67"/>
                  </a:lnTo>
                  <a:lnTo>
                    <a:pt x="1877" y="54"/>
                  </a:lnTo>
                  <a:lnTo>
                    <a:pt x="1871" y="42"/>
                  </a:lnTo>
                  <a:lnTo>
                    <a:pt x="1863" y="31"/>
                  </a:lnTo>
                  <a:lnTo>
                    <a:pt x="1853" y="22"/>
                  </a:lnTo>
                  <a:lnTo>
                    <a:pt x="1842" y="14"/>
                  </a:lnTo>
                  <a:lnTo>
                    <a:pt x="1830" y="8"/>
                  </a:lnTo>
                  <a:lnTo>
                    <a:pt x="1818" y="3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4" y="0"/>
                  </a:lnTo>
                  <a:lnTo>
                    <a:pt x="81" y="1"/>
                  </a:lnTo>
                  <a:lnTo>
                    <a:pt x="67" y="3"/>
                  </a:lnTo>
                  <a:lnTo>
                    <a:pt x="55" y="8"/>
                  </a:lnTo>
                  <a:lnTo>
                    <a:pt x="43" y="14"/>
                  </a:lnTo>
                  <a:lnTo>
                    <a:pt x="33" y="22"/>
                  </a:lnTo>
                  <a:lnTo>
                    <a:pt x="23" y="31"/>
                  </a:lnTo>
                  <a:lnTo>
                    <a:pt x="14" y="42"/>
                  </a:lnTo>
                  <a:lnTo>
                    <a:pt x="8" y="54"/>
                  </a:lnTo>
                  <a:lnTo>
                    <a:pt x="4" y="67"/>
                  </a:lnTo>
                  <a:lnTo>
                    <a:pt x="1" y="80"/>
                  </a:lnTo>
                  <a:lnTo>
                    <a:pt x="0" y="93"/>
                  </a:lnTo>
                  <a:lnTo>
                    <a:pt x="0" y="1555"/>
                  </a:lnTo>
                  <a:lnTo>
                    <a:pt x="1" y="1568"/>
                  </a:lnTo>
                  <a:lnTo>
                    <a:pt x="4" y="1582"/>
                  </a:lnTo>
                  <a:lnTo>
                    <a:pt x="8" y="1594"/>
                  </a:lnTo>
                  <a:lnTo>
                    <a:pt x="14" y="1606"/>
                  </a:lnTo>
                  <a:lnTo>
                    <a:pt x="23" y="1616"/>
                  </a:lnTo>
                  <a:lnTo>
                    <a:pt x="33" y="1626"/>
                  </a:lnTo>
                  <a:lnTo>
                    <a:pt x="43" y="1634"/>
                  </a:lnTo>
                  <a:lnTo>
                    <a:pt x="55" y="1641"/>
                  </a:lnTo>
                  <a:lnTo>
                    <a:pt x="67" y="1645"/>
                  </a:lnTo>
                  <a:lnTo>
                    <a:pt x="81" y="1648"/>
                  </a:lnTo>
                  <a:lnTo>
                    <a:pt x="94" y="16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0" name="Freeform 394"/>
            <p:cNvSpPr>
              <a:spLocks/>
            </p:cNvSpPr>
            <p:nvPr/>
          </p:nvSpPr>
          <p:spPr bwMode="auto">
            <a:xfrm>
              <a:off x="3185" y="1865"/>
              <a:ext cx="424" cy="4"/>
            </a:xfrm>
            <a:custGeom>
              <a:avLst/>
              <a:gdLst/>
              <a:ahLst/>
              <a:cxnLst>
                <a:cxn ang="0">
                  <a:pos x="1698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8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8" y="14"/>
                </a:cxn>
              </a:cxnLst>
              <a:rect l="0" t="0" r="r" b="b"/>
              <a:pathLst>
                <a:path w="1698" h="14">
                  <a:moveTo>
                    <a:pt x="1698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8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8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1" name="Freeform 395"/>
            <p:cNvSpPr>
              <a:spLocks/>
            </p:cNvSpPr>
            <p:nvPr/>
          </p:nvSpPr>
          <p:spPr bwMode="auto">
            <a:xfrm>
              <a:off x="3609" y="1865"/>
              <a:ext cx="4" cy="4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6" y="14"/>
                </a:cxn>
              </a:cxnLst>
              <a:rect l="0" t="0" r="r" b="b"/>
              <a:pathLst>
                <a:path w="16" h="15">
                  <a:moveTo>
                    <a:pt x="16" y="14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2" name="Freeform 396"/>
            <p:cNvSpPr>
              <a:spLocks/>
            </p:cNvSpPr>
            <p:nvPr/>
          </p:nvSpPr>
          <p:spPr bwMode="auto">
            <a:xfrm>
              <a:off x="3612" y="1864"/>
              <a:ext cx="4" cy="5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</a:cxnLst>
              <a:rect l="0" t="0" r="r" b="b"/>
              <a:pathLst>
                <a:path w="16" h="17">
                  <a:moveTo>
                    <a:pt x="16" y="14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3" name="Freeform 397"/>
            <p:cNvSpPr>
              <a:spLocks/>
            </p:cNvSpPr>
            <p:nvPr/>
          </p:nvSpPr>
          <p:spPr bwMode="auto">
            <a:xfrm>
              <a:off x="3615" y="1863"/>
              <a:ext cx="5" cy="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4" y="18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7" y="14"/>
                </a:cxn>
                <a:cxn ang="0">
                  <a:pos x="17" y="13"/>
                </a:cxn>
                <a:cxn ang="0">
                  <a:pos x="18" y="13"/>
                </a:cxn>
              </a:cxnLst>
              <a:rect l="0" t="0" r="r" b="b"/>
              <a:pathLst>
                <a:path w="18" h="18">
                  <a:moveTo>
                    <a:pt x="18" y="13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4" y="18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4" name="Freeform 398"/>
            <p:cNvSpPr>
              <a:spLocks/>
            </p:cNvSpPr>
            <p:nvPr/>
          </p:nvSpPr>
          <p:spPr bwMode="auto">
            <a:xfrm>
              <a:off x="3618" y="1862"/>
              <a:ext cx="5" cy="4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2" y="0"/>
                </a:cxn>
                <a:cxn ang="0">
                  <a:pos x="0" y="8"/>
                </a:cxn>
                <a:cxn ang="0">
                  <a:pos x="7" y="20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" y="20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5" name="Freeform 399"/>
            <p:cNvSpPr>
              <a:spLocks/>
            </p:cNvSpPr>
            <p:nvPr/>
          </p:nvSpPr>
          <p:spPr bwMode="auto">
            <a:xfrm>
              <a:off x="3621" y="1860"/>
              <a:ext cx="4" cy="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</a:cxnLst>
              <a:rect l="0" t="0" r="r" b="b"/>
              <a:pathLst>
                <a:path w="20" h="20">
                  <a:moveTo>
                    <a:pt x="20" y="12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8" y="20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6" name="Freeform 400"/>
            <p:cNvSpPr>
              <a:spLocks/>
            </p:cNvSpPr>
            <p:nvPr/>
          </p:nvSpPr>
          <p:spPr bwMode="auto">
            <a:xfrm>
              <a:off x="3623" y="1858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1" y="21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11" y="0"/>
                  </a:lnTo>
                  <a:lnTo>
                    <a:pt x="0" y="10"/>
                  </a:lnTo>
                  <a:lnTo>
                    <a:pt x="11" y="2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7" name="Freeform 401"/>
            <p:cNvSpPr>
              <a:spLocks/>
            </p:cNvSpPr>
            <p:nvPr/>
          </p:nvSpPr>
          <p:spPr bwMode="auto">
            <a:xfrm>
              <a:off x="3625" y="1855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1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1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8" name="Freeform 402"/>
            <p:cNvSpPr>
              <a:spLocks/>
            </p:cNvSpPr>
            <p:nvPr/>
          </p:nvSpPr>
          <p:spPr bwMode="auto">
            <a:xfrm>
              <a:off x="3627" y="1852"/>
              <a:ext cx="5" cy="5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19" h="18">
                  <a:moveTo>
                    <a:pt x="19" y="6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9" name="Freeform 403"/>
            <p:cNvSpPr>
              <a:spLocks/>
            </p:cNvSpPr>
            <p:nvPr/>
          </p:nvSpPr>
          <p:spPr bwMode="auto">
            <a:xfrm>
              <a:off x="3628" y="1849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5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0" name="Freeform 404"/>
            <p:cNvSpPr>
              <a:spLocks/>
            </p:cNvSpPr>
            <p:nvPr/>
          </p:nvSpPr>
          <p:spPr bwMode="auto">
            <a:xfrm>
              <a:off x="3630" y="1846"/>
              <a:ext cx="4" cy="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17" y="2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7" y="2"/>
                </a:cxn>
              </a:cxnLst>
              <a:rect l="0" t="0" r="r" b="b"/>
              <a:pathLst>
                <a:path w="17" h="17">
                  <a:moveTo>
                    <a:pt x="17" y="2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1" name="Freeform 405"/>
            <p:cNvSpPr>
              <a:spLocks/>
            </p:cNvSpPr>
            <p:nvPr/>
          </p:nvSpPr>
          <p:spPr bwMode="auto">
            <a:xfrm>
              <a:off x="3630" y="1843"/>
              <a:ext cx="4" cy="4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</a:cxnLst>
              <a:rect l="0" t="0" r="r" b="b"/>
              <a:pathLst>
                <a:path w="16" h="14">
                  <a:moveTo>
                    <a:pt x="16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5" y="14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2" name="Freeform 406"/>
            <p:cNvSpPr>
              <a:spLocks/>
            </p:cNvSpPr>
            <p:nvPr/>
          </p:nvSpPr>
          <p:spPr bwMode="auto">
            <a:xfrm>
              <a:off x="3631" y="1478"/>
              <a:ext cx="3" cy="36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0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3" name="Freeform 407"/>
            <p:cNvSpPr>
              <a:spLocks/>
            </p:cNvSpPr>
            <p:nvPr/>
          </p:nvSpPr>
          <p:spPr bwMode="auto">
            <a:xfrm>
              <a:off x="3630" y="1474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2"/>
                </a:cxn>
                <a:cxn ang="0">
                  <a:pos x="1" y="16"/>
                </a:cxn>
                <a:cxn ang="0">
                  <a:pos x="16" y="15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6" h="16">
                  <a:moveTo>
                    <a:pt x="15" y="0"/>
                  </a:moveTo>
                  <a:lnTo>
                    <a:pt x="0" y="2"/>
                  </a:lnTo>
                  <a:lnTo>
                    <a:pt x="1" y="16"/>
                  </a:lnTo>
                  <a:lnTo>
                    <a:pt x="16" y="15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4" name="Freeform 408"/>
            <p:cNvSpPr>
              <a:spLocks/>
            </p:cNvSpPr>
            <p:nvPr/>
          </p:nvSpPr>
          <p:spPr bwMode="auto">
            <a:xfrm>
              <a:off x="3630" y="1471"/>
              <a:ext cx="4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7" y="14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3" y="0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7" y="14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5" name="Freeform 409"/>
            <p:cNvSpPr>
              <a:spLocks/>
            </p:cNvSpPr>
            <p:nvPr/>
          </p:nvSpPr>
          <p:spPr bwMode="auto">
            <a:xfrm>
              <a:off x="3629" y="1467"/>
              <a:ext cx="4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6"/>
                </a:cxn>
                <a:cxn ang="0">
                  <a:pos x="4" y="18"/>
                </a:cxn>
                <a:cxn ang="0">
                  <a:pos x="17" y="1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17" h="18">
                  <a:moveTo>
                    <a:pt x="12" y="0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17" y="1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6" name="Freeform 410"/>
            <p:cNvSpPr>
              <a:spLocks/>
            </p:cNvSpPr>
            <p:nvPr/>
          </p:nvSpPr>
          <p:spPr bwMode="auto">
            <a:xfrm>
              <a:off x="3627" y="1464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18" y="13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0" y="8"/>
                  </a:lnTo>
                  <a:lnTo>
                    <a:pt x="6" y="20"/>
                  </a:lnTo>
                  <a:lnTo>
                    <a:pt x="18" y="13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7" name="Freeform 411"/>
            <p:cNvSpPr>
              <a:spLocks/>
            </p:cNvSpPr>
            <p:nvPr/>
          </p:nvSpPr>
          <p:spPr bwMode="auto">
            <a:xfrm>
              <a:off x="3625" y="1461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8" y="22"/>
                </a:cxn>
                <a:cxn ang="0">
                  <a:pos x="20" y="12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0"/>
                  </a:lnTo>
                  <a:lnTo>
                    <a:pt x="8" y="22"/>
                  </a:lnTo>
                  <a:lnTo>
                    <a:pt x="20" y="1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8" name="Freeform 412"/>
            <p:cNvSpPr>
              <a:spLocks/>
            </p:cNvSpPr>
            <p:nvPr/>
          </p:nvSpPr>
          <p:spPr bwMode="auto">
            <a:xfrm>
              <a:off x="3623" y="1459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1"/>
                </a:cxn>
                <a:cxn ang="0">
                  <a:pos x="21" y="10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lnTo>
                    <a:pt x="0" y="11"/>
                  </a:lnTo>
                  <a:lnTo>
                    <a:pt x="11" y="21"/>
                  </a:lnTo>
                  <a:lnTo>
                    <a:pt x="21" y="1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9" name="Freeform 413"/>
            <p:cNvSpPr>
              <a:spLocks/>
            </p:cNvSpPr>
            <p:nvPr/>
          </p:nvSpPr>
          <p:spPr bwMode="auto">
            <a:xfrm>
              <a:off x="3621" y="1457"/>
              <a:ext cx="4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20" y="8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20" y="8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0" name="Freeform 414"/>
            <p:cNvSpPr>
              <a:spLocks/>
            </p:cNvSpPr>
            <p:nvPr/>
          </p:nvSpPr>
          <p:spPr bwMode="auto">
            <a:xfrm>
              <a:off x="3618" y="1455"/>
              <a:ext cx="4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0"/>
                </a:cxn>
                <a:cxn ang="0">
                  <a:pos x="18" y="7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3"/>
                  </a:lnTo>
                  <a:lnTo>
                    <a:pt x="12" y="20"/>
                  </a:lnTo>
                  <a:lnTo>
                    <a:pt x="18" y="7"/>
                  </a:lnTo>
                  <a:lnTo>
                    <a:pt x="7" y="1"/>
                  </a:lnTo>
                  <a:lnTo>
                    <a:pt x="6" y="0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1" name="Freeform 415"/>
            <p:cNvSpPr>
              <a:spLocks/>
            </p:cNvSpPr>
            <p:nvPr/>
          </p:nvSpPr>
          <p:spPr bwMode="auto">
            <a:xfrm>
              <a:off x="3615" y="1454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3" y="20"/>
                </a:cxn>
                <a:cxn ang="0">
                  <a:pos x="18" y="6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8" h="20">
                  <a:moveTo>
                    <a:pt x="4" y="0"/>
                  </a:moveTo>
                  <a:lnTo>
                    <a:pt x="0" y="15"/>
                  </a:lnTo>
                  <a:lnTo>
                    <a:pt x="13" y="20"/>
                  </a:lnTo>
                  <a:lnTo>
                    <a:pt x="18" y="6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2" name="Freeform 416"/>
            <p:cNvSpPr>
              <a:spLocks/>
            </p:cNvSpPr>
            <p:nvPr/>
          </p:nvSpPr>
          <p:spPr bwMode="auto">
            <a:xfrm>
              <a:off x="3612" y="1453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5" y="3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5" h="18">
                  <a:moveTo>
                    <a:pt x="2" y="0"/>
                  </a:moveTo>
                  <a:lnTo>
                    <a:pt x="0" y="16"/>
                  </a:lnTo>
                  <a:lnTo>
                    <a:pt x="13" y="18"/>
                  </a:lnTo>
                  <a:lnTo>
                    <a:pt x="15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3" name="Freeform 417"/>
            <p:cNvSpPr>
              <a:spLocks/>
            </p:cNvSpPr>
            <p:nvPr/>
          </p:nvSpPr>
          <p:spPr bwMode="auto">
            <a:xfrm>
              <a:off x="3609" y="1453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4" y="17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7">
                  <a:moveTo>
                    <a:pt x="0" y="0"/>
                  </a:moveTo>
                  <a:lnTo>
                    <a:pt x="0" y="16"/>
                  </a:lnTo>
                  <a:lnTo>
                    <a:pt x="14" y="17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4" name="Freeform 418"/>
            <p:cNvSpPr>
              <a:spLocks/>
            </p:cNvSpPr>
            <p:nvPr/>
          </p:nvSpPr>
          <p:spPr bwMode="auto">
            <a:xfrm>
              <a:off x="3185" y="1453"/>
              <a:ext cx="42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697" y="16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7" h="16">
                  <a:moveTo>
                    <a:pt x="0" y="0"/>
                  </a:moveTo>
                  <a:lnTo>
                    <a:pt x="0" y="16"/>
                  </a:lnTo>
                  <a:lnTo>
                    <a:pt x="1697" y="16"/>
                  </a:lnTo>
                  <a:lnTo>
                    <a:pt x="169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5" name="Freeform 419"/>
            <p:cNvSpPr>
              <a:spLocks/>
            </p:cNvSpPr>
            <p:nvPr/>
          </p:nvSpPr>
          <p:spPr bwMode="auto">
            <a:xfrm>
              <a:off x="3181" y="1453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15" h="17">
                  <a:moveTo>
                    <a:pt x="0" y="2"/>
                  </a:moveTo>
                  <a:lnTo>
                    <a:pt x="1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6" name="Freeform 420"/>
            <p:cNvSpPr>
              <a:spLocks/>
            </p:cNvSpPr>
            <p:nvPr/>
          </p:nvSpPr>
          <p:spPr bwMode="auto">
            <a:xfrm>
              <a:off x="3177" y="1453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5" y="17"/>
                </a:cxn>
                <a:cxn ang="0">
                  <a:pos x="17" y="15"/>
                </a:cxn>
                <a:cxn ang="0">
                  <a:pos x="15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7" h="17">
                  <a:moveTo>
                    <a:pt x="0" y="2"/>
                  </a:moveTo>
                  <a:lnTo>
                    <a:pt x="5" y="17"/>
                  </a:lnTo>
                  <a:lnTo>
                    <a:pt x="17" y="15"/>
                  </a:lnTo>
                  <a:lnTo>
                    <a:pt x="1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7" name="Freeform 421"/>
            <p:cNvSpPr>
              <a:spLocks/>
            </p:cNvSpPr>
            <p:nvPr/>
          </p:nvSpPr>
          <p:spPr bwMode="auto">
            <a:xfrm>
              <a:off x="3174" y="1454"/>
              <a:ext cx="5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20"/>
                </a:cxn>
                <a:cxn ang="0">
                  <a:pos x="20" y="15"/>
                </a:cxn>
                <a:cxn ang="0">
                  <a:pos x="14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20" h="20">
                  <a:moveTo>
                    <a:pt x="0" y="7"/>
                  </a:moveTo>
                  <a:lnTo>
                    <a:pt x="6" y="20"/>
                  </a:lnTo>
                  <a:lnTo>
                    <a:pt x="20" y="15"/>
                  </a:lnTo>
                  <a:lnTo>
                    <a:pt x="14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8" name="Freeform 422"/>
            <p:cNvSpPr>
              <a:spLocks/>
            </p:cNvSpPr>
            <p:nvPr/>
          </p:nvSpPr>
          <p:spPr bwMode="auto">
            <a:xfrm>
              <a:off x="3171" y="1455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19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19" h="19">
                  <a:moveTo>
                    <a:pt x="0" y="7"/>
                  </a:moveTo>
                  <a:lnTo>
                    <a:pt x="8" y="19"/>
                  </a:lnTo>
                  <a:lnTo>
                    <a:pt x="19" y="12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9" name="Freeform 423"/>
            <p:cNvSpPr>
              <a:spLocks/>
            </p:cNvSpPr>
            <p:nvPr/>
          </p:nvSpPr>
          <p:spPr bwMode="auto">
            <a:xfrm>
              <a:off x="3168" y="1457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19"/>
                </a:cxn>
                <a:cxn ang="0">
                  <a:pos x="21" y="11"/>
                </a:cxn>
                <a:cxn ang="0">
                  <a:pos x="12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1" h="19">
                  <a:moveTo>
                    <a:pt x="0" y="8"/>
                  </a:moveTo>
                  <a:lnTo>
                    <a:pt x="10" y="19"/>
                  </a:lnTo>
                  <a:lnTo>
                    <a:pt x="21" y="11"/>
                  </a:lnTo>
                  <a:lnTo>
                    <a:pt x="1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0" name="Freeform 424"/>
            <p:cNvSpPr>
              <a:spLocks/>
            </p:cNvSpPr>
            <p:nvPr/>
          </p:nvSpPr>
          <p:spPr bwMode="auto">
            <a:xfrm>
              <a:off x="3165" y="1459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0"/>
                </a:cxn>
                <a:cxn ang="0">
                  <a:pos x="22" y="10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0" y="10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12" y="20"/>
                  </a:lnTo>
                  <a:lnTo>
                    <a:pt x="22" y="10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1" name="Freeform 425"/>
            <p:cNvSpPr>
              <a:spLocks/>
            </p:cNvSpPr>
            <p:nvPr/>
          </p:nvSpPr>
          <p:spPr bwMode="auto">
            <a:xfrm>
              <a:off x="3163" y="1462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9"/>
                </a:cxn>
                <a:cxn ang="0">
                  <a:pos x="21" y="9"/>
                </a:cxn>
                <a:cxn ang="0">
                  <a:pos x="8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3" y="19"/>
                  </a:lnTo>
                  <a:lnTo>
                    <a:pt x="21" y="9"/>
                  </a:lnTo>
                  <a:lnTo>
                    <a:pt x="8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2" name="Freeform 426"/>
            <p:cNvSpPr>
              <a:spLocks/>
            </p:cNvSpPr>
            <p:nvPr/>
          </p:nvSpPr>
          <p:spPr bwMode="auto">
            <a:xfrm>
              <a:off x="3161" y="146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9"/>
                </a:cxn>
                <a:cxn ang="0">
                  <a:pos x="21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0" y="13"/>
                </a:cxn>
              </a:cxnLst>
              <a:rect l="0" t="0" r="r" b="b"/>
              <a:pathLst>
                <a:path w="21" h="19">
                  <a:moveTo>
                    <a:pt x="0" y="13"/>
                  </a:moveTo>
                  <a:lnTo>
                    <a:pt x="13" y="19"/>
                  </a:lnTo>
                  <a:lnTo>
                    <a:pt x="21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3" name="Freeform 427"/>
            <p:cNvSpPr>
              <a:spLocks/>
            </p:cNvSpPr>
            <p:nvPr/>
          </p:nvSpPr>
          <p:spPr bwMode="auto">
            <a:xfrm>
              <a:off x="3160" y="1468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7"/>
                </a:cxn>
                <a:cxn ang="0">
                  <a:pos x="18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3" y="17"/>
                  </a:lnTo>
                  <a:lnTo>
                    <a:pt x="18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4" name="Freeform 428"/>
            <p:cNvSpPr>
              <a:spLocks/>
            </p:cNvSpPr>
            <p:nvPr/>
          </p:nvSpPr>
          <p:spPr bwMode="auto">
            <a:xfrm>
              <a:off x="3160" y="147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6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6">
                  <a:moveTo>
                    <a:pt x="0" y="14"/>
                  </a:moveTo>
                  <a:lnTo>
                    <a:pt x="14" y="16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5" name="Freeform 429"/>
            <p:cNvSpPr>
              <a:spLocks/>
            </p:cNvSpPr>
            <p:nvPr/>
          </p:nvSpPr>
          <p:spPr bwMode="auto">
            <a:xfrm>
              <a:off x="3159" y="1475"/>
              <a:ext cx="4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5" h="15">
                  <a:moveTo>
                    <a:pt x="0" y="14"/>
                  </a:moveTo>
                  <a:lnTo>
                    <a:pt x="14" y="15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6" name="Freeform 430"/>
            <p:cNvSpPr>
              <a:spLocks/>
            </p:cNvSpPr>
            <p:nvPr/>
          </p:nvSpPr>
          <p:spPr bwMode="auto">
            <a:xfrm>
              <a:off x="3159" y="1478"/>
              <a:ext cx="4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4" y="1462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4" h="1462">
                  <a:moveTo>
                    <a:pt x="0" y="1462"/>
                  </a:moveTo>
                  <a:lnTo>
                    <a:pt x="14" y="146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7" name="Freeform 431"/>
            <p:cNvSpPr>
              <a:spLocks/>
            </p:cNvSpPr>
            <p:nvPr/>
          </p:nvSpPr>
          <p:spPr bwMode="auto">
            <a:xfrm>
              <a:off x="3159" y="1843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5" y="13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5" h="15">
                  <a:moveTo>
                    <a:pt x="1" y="15"/>
                  </a:moveTo>
                  <a:lnTo>
                    <a:pt x="15" y="13"/>
                  </a:lnTo>
                  <a:lnTo>
                    <a:pt x="14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8" name="Freeform 432"/>
            <p:cNvSpPr>
              <a:spLocks/>
            </p:cNvSpPr>
            <p:nvPr/>
          </p:nvSpPr>
          <p:spPr bwMode="auto">
            <a:xfrm>
              <a:off x="3160" y="1846"/>
              <a:ext cx="4" cy="5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17" y="14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8"/>
                </a:cxn>
              </a:cxnLst>
              <a:rect l="0" t="0" r="r" b="b"/>
              <a:pathLst>
                <a:path w="17" h="18">
                  <a:moveTo>
                    <a:pt x="3" y="18"/>
                  </a:moveTo>
                  <a:lnTo>
                    <a:pt x="17" y="14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9" name="Freeform 433"/>
            <p:cNvSpPr>
              <a:spLocks/>
            </p:cNvSpPr>
            <p:nvPr/>
          </p:nvSpPr>
          <p:spPr bwMode="auto">
            <a:xfrm>
              <a:off x="3160" y="1849"/>
              <a:ext cx="5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8" h="19">
                  <a:moveTo>
                    <a:pt x="5" y="19"/>
                  </a:moveTo>
                  <a:lnTo>
                    <a:pt x="18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0" name="Freeform 434"/>
            <p:cNvSpPr>
              <a:spLocks/>
            </p:cNvSpPr>
            <p:nvPr/>
          </p:nvSpPr>
          <p:spPr bwMode="auto">
            <a:xfrm>
              <a:off x="3162" y="1852"/>
              <a:ext cx="4" cy="5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7" y="19"/>
                </a:cxn>
              </a:cxnLst>
              <a:rect l="0" t="0" r="r" b="b"/>
              <a:pathLst>
                <a:path w="20" h="19">
                  <a:moveTo>
                    <a:pt x="7" y="19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1" name="Freeform 435"/>
            <p:cNvSpPr>
              <a:spLocks/>
            </p:cNvSpPr>
            <p:nvPr/>
          </p:nvSpPr>
          <p:spPr bwMode="auto">
            <a:xfrm>
              <a:off x="3163" y="1855"/>
              <a:ext cx="5" cy="5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9"/>
                </a:cxn>
                <a:cxn ang="0">
                  <a:pos x="7" y="20"/>
                </a:cxn>
                <a:cxn ang="0">
                  <a:pos x="8" y="20"/>
                </a:cxn>
                <a:cxn ang="0">
                  <a:pos x="7" y="20"/>
                </a:cxn>
                <a:cxn ang="0">
                  <a:pos x="8" y="20"/>
                </a:cxn>
                <a:cxn ang="0">
                  <a:pos x="8" y="20"/>
                </a:cxn>
              </a:cxnLst>
              <a:rect l="0" t="0" r="r" b="b"/>
              <a:pathLst>
                <a:path w="20" h="20">
                  <a:moveTo>
                    <a:pt x="8" y="20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9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2" name="Freeform 436"/>
            <p:cNvSpPr>
              <a:spLocks/>
            </p:cNvSpPr>
            <p:nvPr/>
          </p:nvSpPr>
          <p:spPr bwMode="auto">
            <a:xfrm>
              <a:off x="3165" y="1858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10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3" name="Freeform 437"/>
            <p:cNvSpPr>
              <a:spLocks/>
            </p:cNvSpPr>
            <p:nvPr/>
          </p:nvSpPr>
          <p:spPr bwMode="auto">
            <a:xfrm>
              <a:off x="3168" y="1860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20" y="9"/>
                </a:cxn>
                <a:cxn ang="0">
                  <a:pos x="9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1" y="20"/>
                </a:cxn>
                <a:cxn ang="0">
                  <a:pos x="12" y="21"/>
                </a:cxn>
              </a:cxnLst>
              <a:rect l="0" t="0" r="r" b="b"/>
              <a:pathLst>
                <a:path w="20" h="21">
                  <a:moveTo>
                    <a:pt x="12" y="21"/>
                  </a:moveTo>
                  <a:lnTo>
                    <a:pt x="20" y="9"/>
                  </a:lnTo>
                  <a:lnTo>
                    <a:pt x="9" y="0"/>
                  </a:lnTo>
                  <a:lnTo>
                    <a:pt x="0" y="12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4" name="Freeform 438"/>
            <p:cNvSpPr>
              <a:spLocks/>
            </p:cNvSpPr>
            <p:nvPr/>
          </p:nvSpPr>
          <p:spPr bwMode="auto">
            <a:xfrm>
              <a:off x="3171" y="1862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8" y="8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8" h="21">
                  <a:moveTo>
                    <a:pt x="12" y="21"/>
                  </a:moveTo>
                  <a:lnTo>
                    <a:pt x="18" y="8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5" name="Freeform 439"/>
            <p:cNvSpPr>
              <a:spLocks/>
            </p:cNvSpPr>
            <p:nvPr/>
          </p:nvSpPr>
          <p:spPr bwMode="auto">
            <a:xfrm>
              <a:off x="3174" y="1863"/>
              <a:ext cx="5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9" y="4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9" h="18">
                  <a:moveTo>
                    <a:pt x="14" y="18"/>
                  </a:moveTo>
                  <a:lnTo>
                    <a:pt x="19" y="4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6" name="Freeform 440"/>
            <p:cNvSpPr>
              <a:spLocks/>
            </p:cNvSpPr>
            <p:nvPr/>
          </p:nvSpPr>
          <p:spPr bwMode="auto">
            <a:xfrm>
              <a:off x="3178" y="1864"/>
              <a:ext cx="4" cy="5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7" y="3"/>
                </a:cxn>
                <a:cxn ang="0">
                  <a:pos x="4" y="0"/>
                </a:cxn>
                <a:cxn ang="0">
                  <a:pos x="0" y="14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4" y="17"/>
                </a:cxn>
              </a:cxnLst>
              <a:rect l="0" t="0" r="r" b="b"/>
              <a:pathLst>
                <a:path w="17" h="17">
                  <a:moveTo>
                    <a:pt x="14" y="17"/>
                  </a:moveTo>
                  <a:lnTo>
                    <a:pt x="17" y="3"/>
                  </a:lnTo>
                  <a:lnTo>
                    <a:pt x="4" y="0"/>
                  </a:lnTo>
                  <a:lnTo>
                    <a:pt x="0" y="14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7" name="Freeform 441"/>
            <p:cNvSpPr>
              <a:spLocks/>
            </p:cNvSpPr>
            <p:nvPr/>
          </p:nvSpPr>
          <p:spPr bwMode="auto">
            <a:xfrm>
              <a:off x="3181" y="1865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5" h="15">
                  <a:moveTo>
                    <a:pt x="14" y="15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8" name="Freeform 442"/>
            <p:cNvSpPr>
              <a:spLocks/>
            </p:cNvSpPr>
            <p:nvPr/>
          </p:nvSpPr>
          <p:spPr bwMode="auto">
            <a:xfrm>
              <a:off x="3304" y="1479"/>
              <a:ext cx="20" cy="24"/>
            </a:xfrm>
            <a:custGeom>
              <a:avLst/>
              <a:gdLst/>
              <a:ahLst/>
              <a:cxnLst>
                <a:cxn ang="0">
                  <a:pos x="23" y="18"/>
                </a:cxn>
                <a:cxn ang="0">
                  <a:pos x="59" y="18"/>
                </a:cxn>
                <a:cxn ang="0">
                  <a:pos x="59" y="94"/>
                </a:cxn>
                <a:cxn ang="0">
                  <a:pos x="81" y="94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23" y="94"/>
                </a:cxn>
                <a:cxn ang="0">
                  <a:pos x="23" y="18"/>
                </a:cxn>
              </a:cxnLst>
              <a:rect l="0" t="0" r="r" b="b"/>
              <a:pathLst>
                <a:path w="81" h="94">
                  <a:moveTo>
                    <a:pt x="23" y="18"/>
                  </a:moveTo>
                  <a:lnTo>
                    <a:pt x="59" y="18"/>
                  </a:lnTo>
                  <a:lnTo>
                    <a:pt x="59" y="94"/>
                  </a:lnTo>
                  <a:lnTo>
                    <a:pt x="81" y="94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23" y="94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9" name="Freeform 443"/>
            <p:cNvSpPr>
              <a:spLocks noEditPoints="1"/>
            </p:cNvSpPr>
            <p:nvPr/>
          </p:nvSpPr>
          <p:spPr bwMode="auto">
            <a:xfrm>
              <a:off x="3329" y="1479"/>
              <a:ext cx="20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4"/>
                </a:cxn>
                <a:cxn ang="0">
                  <a:pos x="23" y="94"/>
                </a:cxn>
                <a:cxn ang="0">
                  <a:pos x="23" y="62"/>
                </a:cxn>
                <a:cxn ang="0">
                  <a:pos x="44" y="62"/>
                </a:cxn>
                <a:cxn ang="0">
                  <a:pos x="49" y="62"/>
                </a:cxn>
                <a:cxn ang="0">
                  <a:pos x="54" y="61"/>
                </a:cxn>
                <a:cxn ang="0">
                  <a:pos x="61" y="60"/>
                </a:cxn>
                <a:cxn ang="0">
                  <a:pos x="67" y="58"/>
                </a:cxn>
                <a:cxn ang="0">
                  <a:pos x="72" y="54"/>
                </a:cxn>
                <a:cxn ang="0">
                  <a:pos x="76" y="47"/>
                </a:cxn>
                <a:cxn ang="0">
                  <a:pos x="78" y="44"/>
                </a:cxn>
                <a:cxn ang="0">
                  <a:pos x="79" y="40"/>
                </a:cxn>
                <a:cxn ang="0">
                  <a:pos x="80" y="35"/>
                </a:cxn>
                <a:cxn ang="0">
                  <a:pos x="80" y="30"/>
                </a:cxn>
                <a:cxn ang="0">
                  <a:pos x="80" y="22"/>
                </a:cxn>
                <a:cxn ang="0">
                  <a:pos x="78" y="16"/>
                </a:cxn>
                <a:cxn ang="0">
                  <a:pos x="74" y="11"/>
                </a:cxn>
                <a:cxn ang="0">
                  <a:pos x="70" y="7"/>
                </a:cxn>
                <a:cxn ang="0">
                  <a:pos x="65" y="4"/>
                </a:cxn>
                <a:cxn ang="0">
                  <a:pos x="58" y="2"/>
                </a:cxn>
                <a:cxn ang="0">
                  <a:pos x="51" y="1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40" y="18"/>
                </a:cxn>
                <a:cxn ang="0">
                  <a:pos x="45" y="18"/>
                </a:cxn>
                <a:cxn ang="0">
                  <a:pos x="50" y="20"/>
                </a:cxn>
                <a:cxn ang="0">
                  <a:pos x="52" y="21"/>
                </a:cxn>
                <a:cxn ang="0">
                  <a:pos x="54" y="23"/>
                </a:cxn>
                <a:cxn ang="0">
                  <a:pos x="55" y="26"/>
                </a:cxn>
                <a:cxn ang="0">
                  <a:pos x="56" y="30"/>
                </a:cxn>
                <a:cxn ang="0">
                  <a:pos x="56" y="34"/>
                </a:cxn>
                <a:cxn ang="0">
                  <a:pos x="55" y="36"/>
                </a:cxn>
                <a:cxn ang="0">
                  <a:pos x="54" y="38"/>
                </a:cxn>
                <a:cxn ang="0">
                  <a:pos x="52" y="40"/>
                </a:cxn>
                <a:cxn ang="0">
                  <a:pos x="47" y="42"/>
                </a:cxn>
                <a:cxn ang="0">
                  <a:pos x="40" y="43"/>
                </a:cxn>
                <a:cxn ang="0">
                  <a:pos x="23" y="43"/>
                </a:cxn>
                <a:cxn ang="0">
                  <a:pos x="23" y="18"/>
                </a:cxn>
              </a:cxnLst>
              <a:rect l="0" t="0" r="r" b="b"/>
              <a:pathLst>
                <a:path w="80" h="94">
                  <a:moveTo>
                    <a:pt x="0" y="0"/>
                  </a:moveTo>
                  <a:lnTo>
                    <a:pt x="0" y="94"/>
                  </a:lnTo>
                  <a:lnTo>
                    <a:pt x="23" y="94"/>
                  </a:lnTo>
                  <a:lnTo>
                    <a:pt x="23" y="62"/>
                  </a:lnTo>
                  <a:lnTo>
                    <a:pt x="44" y="62"/>
                  </a:lnTo>
                  <a:lnTo>
                    <a:pt x="49" y="62"/>
                  </a:lnTo>
                  <a:lnTo>
                    <a:pt x="54" y="61"/>
                  </a:lnTo>
                  <a:lnTo>
                    <a:pt x="61" y="60"/>
                  </a:lnTo>
                  <a:lnTo>
                    <a:pt x="67" y="58"/>
                  </a:lnTo>
                  <a:lnTo>
                    <a:pt x="72" y="54"/>
                  </a:lnTo>
                  <a:lnTo>
                    <a:pt x="76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80" y="35"/>
                  </a:lnTo>
                  <a:lnTo>
                    <a:pt x="80" y="30"/>
                  </a:lnTo>
                  <a:lnTo>
                    <a:pt x="80" y="22"/>
                  </a:lnTo>
                  <a:lnTo>
                    <a:pt x="78" y="16"/>
                  </a:lnTo>
                  <a:lnTo>
                    <a:pt x="74" y="11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51" y="1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40" y="18"/>
                  </a:lnTo>
                  <a:lnTo>
                    <a:pt x="45" y="18"/>
                  </a:lnTo>
                  <a:lnTo>
                    <a:pt x="50" y="20"/>
                  </a:lnTo>
                  <a:lnTo>
                    <a:pt x="52" y="21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6" y="30"/>
                  </a:lnTo>
                  <a:lnTo>
                    <a:pt x="56" y="34"/>
                  </a:lnTo>
                  <a:lnTo>
                    <a:pt x="55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47" y="42"/>
                  </a:lnTo>
                  <a:lnTo>
                    <a:pt x="40" y="43"/>
                  </a:lnTo>
                  <a:lnTo>
                    <a:pt x="23" y="43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0" name="Freeform 444"/>
            <p:cNvSpPr>
              <a:spLocks noEditPoints="1"/>
            </p:cNvSpPr>
            <p:nvPr/>
          </p:nvSpPr>
          <p:spPr bwMode="auto">
            <a:xfrm>
              <a:off x="3351" y="1479"/>
              <a:ext cx="24" cy="25"/>
            </a:xfrm>
            <a:custGeom>
              <a:avLst/>
              <a:gdLst/>
              <a:ahLst/>
              <a:cxnLst>
                <a:cxn ang="0">
                  <a:pos x="53" y="100"/>
                </a:cxn>
                <a:cxn ang="0">
                  <a:pos x="64" y="98"/>
                </a:cxn>
                <a:cxn ang="0">
                  <a:pos x="74" y="94"/>
                </a:cxn>
                <a:cxn ang="0">
                  <a:pos x="81" y="89"/>
                </a:cxn>
                <a:cxn ang="0">
                  <a:pos x="89" y="79"/>
                </a:cxn>
                <a:cxn ang="0">
                  <a:pos x="95" y="61"/>
                </a:cxn>
                <a:cxn ang="0">
                  <a:pos x="95" y="40"/>
                </a:cxn>
                <a:cxn ang="0">
                  <a:pos x="89" y="22"/>
                </a:cxn>
                <a:cxn ang="0">
                  <a:pos x="81" y="12"/>
                </a:cxn>
                <a:cxn ang="0">
                  <a:pos x="74" y="6"/>
                </a:cxn>
                <a:cxn ang="0">
                  <a:pos x="64" y="3"/>
                </a:cxn>
                <a:cxn ang="0">
                  <a:pos x="53" y="0"/>
                </a:cxn>
                <a:cxn ang="0">
                  <a:pos x="41" y="0"/>
                </a:cxn>
                <a:cxn ang="0">
                  <a:pos x="30" y="3"/>
                </a:cxn>
                <a:cxn ang="0">
                  <a:pos x="21" y="8"/>
                </a:cxn>
                <a:cxn ang="0">
                  <a:pos x="12" y="14"/>
                </a:cxn>
                <a:cxn ang="0">
                  <a:pos x="5" y="25"/>
                </a:cxn>
                <a:cxn ang="0">
                  <a:pos x="0" y="41"/>
                </a:cxn>
                <a:cxn ang="0">
                  <a:pos x="0" y="59"/>
                </a:cxn>
                <a:cxn ang="0">
                  <a:pos x="5" y="76"/>
                </a:cxn>
                <a:cxn ang="0">
                  <a:pos x="12" y="87"/>
                </a:cxn>
                <a:cxn ang="0">
                  <a:pos x="21" y="93"/>
                </a:cxn>
                <a:cxn ang="0">
                  <a:pos x="30" y="97"/>
                </a:cxn>
                <a:cxn ang="0">
                  <a:pos x="41" y="100"/>
                </a:cxn>
                <a:cxn ang="0">
                  <a:pos x="48" y="82"/>
                </a:cxn>
                <a:cxn ang="0">
                  <a:pos x="39" y="80"/>
                </a:cxn>
                <a:cxn ang="0">
                  <a:pos x="31" y="75"/>
                </a:cxn>
                <a:cxn ang="0">
                  <a:pos x="26" y="66"/>
                </a:cxn>
                <a:cxn ang="0">
                  <a:pos x="24" y="50"/>
                </a:cxn>
                <a:cxn ang="0">
                  <a:pos x="26" y="36"/>
                </a:cxn>
                <a:cxn ang="0">
                  <a:pos x="30" y="26"/>
                </a:cxn>
                <a:cxn ang="0">
                  <a:pos x="38" y="21"/>
                </a:cxn>
                <a:cxn ang="0">
                  <a:pos x="48" y="19"/>
                </a:cxn>
                <a:cxn ang="0">
                  <a:pos x="55" y="20"/>
                </a:cxn>
                <a:cxn ang="0">
                  <a:pos x="61" y="22"/>
                </a:cxn>
                <a:cxn ang="0">
                  <a:pos x="68" y="31"/>
                </a:cxn>
                <a:cxn ang="0">
                  <a:pos x="72" y="50"/>
                </a:cxn>
                <a:cxn ang="0">
                  <a:pos x="68" y="69"/>
                </a:cxn>
                <a:cxn ang="0">
                  <a:pos x="61" y="78"/>
                </a:cxn>
                <a:cxn ang="0">
                  <a:pos x="55" y="81"/>
                </a:cxn>
                <a:cxn ang="0">
                  <a:pos x="48" y="82"/>
                </a:cxn>
              </a:cxnLst>
              <a:rect l="0" t="0" r="r" b="b"/>
              <a:pathLst>
                <a:path w="96" h="100">
                  <a:moveTo>
                    <a:pt x="48" y="100"/>
                  </a:moveTo>
                  <a:lnTo>
                    <a:pt x="53" y="100"/>
                  </a:lnTo>
                  <a:lnTo>
                    <a:pt x="59" y="99"/>
                  </a:lnTo>
                  <a:lnTo>
                    <a:pt x="64" y="98"/>
                  </a:lnTo>
                  <a:lnTo>
                    <a:pt x="69" y="96"/>
                  </a:lnTo>
                  <a:lnTo>
                    <a:pt x="74" y="94"/>
                  </a:lnTo>
                  <a:lnTo>
                    <a:pt x="78" y="92"/>
                  </a:lnTo>
                  <a:lnTo>
                    <a:pt x="81" y="89"/>
                  </a:lnTo>
                  <a:lnTo>
                    <a:pt x="84" y="86"/>
                  </a:lnTo>
                  <a:lnTo>
                    <a:pt x="89" y="79"/>
                  </a:lnTo>
                  <a:lnTo>
                    <a:pt x="93" y="70"/>
                  </a:lnTo>
                  <a:lnTo>
                    <a:pt x="95" y="61"/>
                  </a:lnTo>
                  <a:lnTo>
                    <a:pt x="96" y="50"/>
                  </a:lnTo>
                  <a:lnTo>
                    <a:pt x="95" y="40"/>
                  </a:lnTo>
                  <a:lnTo>
                    <a:pt x="93" y="30"/>
                  </a:lnTo>
                  <a:lnTo>
                    <a:pt x="89" y="22"/>
                  </a:lnTo>
                  <a:lnTo>
                    <a:pt x="84" y="15"/>
                  </a:lnTo>
                  <a:lnTo>
                    <a:pt x="81" y="12"/>
                  </a:lnTo>
                  <a:lnTo>
                    <a:pt x="78" y="9"/>
                  </a:lnTo>
                  <a:lnTo>
                    <a:pt x="74" y="6"/>
                  </a:lnTo>
                  <a:lnTo>
                    <a:pt x="69" y="4"/>
                  </a:lnTo>
                  <a:lnTo>
                    <a:pt x="64" y="3"/>
                  </a:lnTo>
                  <a:lnTo>
                    <a:pt x="59" y="1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30" y="3"/>
                  </a:lnTo>
                  <a:lnTo>
                    <a:pt x="25" y="5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9" y="17"/>
                  </a:lnTo>
                  <a:lnTo>
                    <a:pt x="5" y="25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2" y="68"/>
                  </a:lnTo>
                  <a:lnTo>
                    <a:pt x="5" y="76"/>
                  </a:lnTo>
                  <a:lnTo>
                    <a:pt x="9" y="83"/>
                  </a:lnTo>
                  <a:lnTo>
                    <a:pt x="12" y="87"/>
                  </a:lnTo>
                  <a:lnTo>
                    <a:pt x="16" y="90"/>
                  </a:lnTo>
                  <a:lnTo>
                    <a:pt x="21" y="93"/>
                  </a:lnTo>
                  <a:lnTo>
                    <a:pt x="25" y="95"/>
                  </a:lnTo>
                  <a:lnTo>
                    <a:pt x="30" y="97"/>
                  </a:lnTo>
                  <a:lnTo>
                    <a:pt x="35" y="99"/>
                  </a:lnTo>
                  <a:lnTo>
                    <a:pt x="41" y="100"/>
                  </a:lnTo>
                  <a:lnTo>
                    <a:pt x="48" y="100"/>
                  </a:lnTo>
                  <a:close/>
                  <a:moveTo>
                    <a:pt x="48" y="82"/>
                  </a:moveTo>
                  <a:lnTo>
                    <a:pt x="43" y="81"/>
                  </a:lnTo>
                  <a:lnTo>
                    <a:pt x="39" y="80"/>
                  </a:lnTo>
                  <a:lnTo>
                    <a:pt x="35" y="78"/>
                  </a:lnTo>
                  <a:lnTo>
                    <a:pt x="31" y="75"/>
                  </a:lnTo>
                  <a:lnTo>
                    <a:pt x="28" y="71"/>
                  </a:lnTo>
                  <a:lnTo>
                    <a:pt x="26" y="66"/>
                  </a:lnTo>
                  <a:lnTo>
                    <a:pt x="25" y="59"/>
                  </a:lnTo>
                  <a:lnTo>
                    <a:pt x="24" y="50"/>
                  </a:lnTo>
                  <a:lnTo>
                    <a:pt x="25" y="42"/>
                  </a:lnTo>
                  <a:lnTo>
                    <a:pt x="26" y="36"/>
                  </a:lnTo>
                  <a:lnTo>
                    <a:pt x="28" y="31"/>
                  </a:lnTo>
                  <a:lnTo>
                    <a:pt x="30" y="26"/>
                  </a:lnTo>
                  <a:lnTo>
                    <a:pt x="34" y="23"/>
                  </a:lnTo>
                  <a:lnTo>
                    <a:pt x="38" y="21"/>
                  </a:lnTo>
                  <a:lnTo>
                    <a:pt x="42" y="19"/>
                  </a:lnTo>
                  <a:lnTo>
                    <a:pt x="48" y="19"/>
                  </a:lnTo>
                  <a:lnTo>
                    <a:pt x="52" y="19"/>
                  </a:lnTo>
                  <a:lnTo>
                    <a:pt x="55" y="20"/>
                  </a:lnTo>
                  <a:lnTo>
                    <a:pt x="58" y="21"/>
                  </a:lnTo>
                  <a:lnTo>
                    <a:pt x="61" y="22"/>
                  </a:lnTo>
                  <a:lnTo>
                    <a:pt x="65" y="26"/>
                  </a:lnTo>
                  <a:lnTo>
                    <a:pt x="68" y="31"/>
                  </a:lnTo>
                  <a:lnTo>
                    <a:pt x="72" y="41"/>
                  </a:lnTo>
                  <a:lnTo>
                    <a:pt x="72" y="50"/>
                  </a:lnTo>
                  <a:lnTo>
                    <a:pt x="72" y="59"/>
                  </a:lnTo>
                  <a:lnTo>
                    <a:pt x="68" y="69"/>
                  </a:lnTo>
                  <a:lnTo>
                    <a:pt x="65" y="74"/>
                  </a:lnTo>
                  <a:lnTo>
                    <a:pt x="61" y="78"/>
                  </a:lnTo>
                  <a:lnTo>
                    <a:pt x="58" y="80"/>
                  </a:lnTo>
                  <a:lnTo>
                    <a:pt x="55" y="81"/>
                  </a:lnTo>
                  <a:lnTo>
                    <a:pt x="52" y="81"/>
                  </a:lnTo>
                  <a:lnTo>
                    <a:pt x="48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1" name="Freeform 445"/>
            <p:cNvSpPr>
              <a:spLocks/>
            </p:cNvSpPr>
            <p:nvPr/>
          </p:nvSpPr>
          <p:spPr bwMode="auto">
            <a:xfrm>
              <a:off x="3377" y="1479"/>
              <a:ext cx="20" cy="24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4"/>
                </a:cxn>
                <a:cxn ang="0">
                  <a:pos x="51" y="94"/>
                </a:cxn>
                <a:cxn ang="0">
                  <a:pos x="51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4">
                  <a:moveTo>
                    <a:pt x="29" y="18"/>
                  </a:moveTo>
                  <a:lnTo>
                    <a:pt x="29" y="94"/>
                  </a:lnTo>
                  <a:lnTo>
                    <a:pt x="51" y="94"/>
                  </a:lnTo>
                  <a:lnTo>
                    <a:pt x="51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2" name="Freeform 446"/>
            <p:cNvSpPr>
              <a:spLocks/>
            </p:cNvSpPr>
            <p:nvPr/>
          </p:nvSpPr>
          <p:spPr bwMode="auto">
            <a:xfrm>
              <a:off x="3400" y="1479"/>
              <a:ext cx="19" cy="24"/>
            </a:xfrm>
            <a:custGeom>
              <a:avLst/>
              <a:gdLst/>
              <a:ahLst/>
              <a:cxnLst>
                <a:cxn ang="0">
                  <a:pos x="22" y="37"/>
                </a:cxn>
                <a:cxn ang="0">
                  <a:pos x="22" y="18"/>
                </a:cxn>
                <a:cxn ang="0">
                  <a:pos x="75" y="18"/>
                </a:cxn>
                <a:cxn ang="0">
                  <a:pos x="75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76" y="94"/>
                </a:cxn>
                <a:cxn ang="0">
                  <a:pos x="76" y="76"/>
                </a:cxn>
                <a:cxn ang="0">
                  <a:pos x="22" y="76"/>
                </a:cxn>
                <a:cxn ang="0">
                  <a:pos x="22" y="55"/>
                </a:cxn>
                <a:cxn ang="0">
                  <a:pos x="68" y="55"/>
                </a:cxn>
                <a:cxn ang="0">
                  <a:pos x="68" y="37"/>
                </a:cxn>
                <a:cxn ang="0">
                  <a:pos x="22" y="37"/>
                </a:cxn>
              </a:cxnLst>
              <a:rect l="0" t="0" r="r" b="b"/>
              <a:pathLst>
                <a:path w="76" h="94">
                  <a:moveTo>
                    <a:pt x="22" y="37"/>
                  </a:moveTo>
                  <a:lnTo>
                    <a:pt x="22" y="18"/>
                  </a:lnTo>
                  <a:lnTo>
                    <a:pt x="75" y="1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76" y="94"/>
                  </a:lnTo>
                  <a:lnTo>
                    <a:pt x="76" y="76"/>
                  </a:lnTo>
                  <a:lnTo>
                    <a:pt x="22" y="76"/>
                  </a:lnTo>
                  <a:lnTo>
                    <a:pt x="22" y="55"/>
                  </a:lnTo>
                  <a:lnTo>
                    <a:pt x="68" y="55"/>
                  </a:lnTo>
                  <a:lnTo>
                    <a:pt x="68" y="37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3" name="Freeform 447"/>
            <p:cNvSpPr>
              <a:spLocks noEditPoints="1"/>
            </p:cNvSpPr>
            <p:nvPr/>
          </p:nvSpPr>
          <p:spPr bwMode="auto">
            <a:xfrm>
              <a:off x="3422" y="1474"/>
              <a:ext cx="21" cy="29"/>
            </a:xfrm>
            <a:custGeom>
              <a:avLst/>
              <a:gdLst/>
              <a:ahLst/>
              <a:cxnLst>
                <a:cxn ang="0">
                  <a:pos x="22" y="85"/>
                </a:cxn>
                <a:cxn ang="0">
                  <a:pos x="22" y="24"/>
                </a:cxn>
                <a:cxn ang="0">
                  <a:pos x="0" y="24"/>
                </a:cxn>
                <a:cxn ang="0">
                  <a:pos x="0" y="118"/>
                </a:cxn>
                <a:cxn ang="0">
                  <a:pos x="22" y="118"/>
                </a:cxn>
                <a:cxn ang="0">
                  <a:pos x="60" y="57"/>
                </a:cxn>
                <a:cxn ang="0">
                  <a:pos x="60" y="118"/>
                </a:cxn>
                <a:cxn ang="0">
                  <a:pos x="82" y="118"/>
                </a:cxn>
                <a:cxn ang="0">
                  <a:pos x="82" y="24"/>
                </a:cxn>
                <a:cxn ang="0">
                  <a:pos x="60" y="24"/>
                </a:cxn>
                <a:cxn ang="0">
                  <a:pos x="22" y="85"/>
                </a:cxn>
                <a:cxn ang="0">
                  <a:pos x="14" y="0"/>
                </a:cxn>
                <a:cxn ang="0">
                  <a:pos x="15" y="6"/>
                </a:cxn>
                <a:cxn ang="0">
                  <a:pos x="18" y="10"/>
                </a:cxn>
                <a:cxn ang="0">
                  <a:pos x="21" y="13"/>
                </a:cxn>
                <a:cxn ang="0">
                  <a:pos x="25" y="16"/>
                </a:cxn>
                <a:cxn ang="0">
                  <a:pos x="33" y="18"/>
                </a:cxn>
                <a:cxn ang="0">
                  <a:pos x="40" y="19"/>
                </a:cxn>
                <a:cxn ang="0">
                  <a:pos x="47" y="18"/>
                </a:cxn>
                <a:cxn ang="0">
                  <a:pos x="56" y="16"/>
                </a:cxn>
                <a:cxn ang="0">
                  <a:pos x="60" y="14"/>
                </a:cxn>
                <a:cxn ang="0">
                  <a:pos x="64" y="11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4"/>
                </a:cxn>
                <a:cxn ang="0">
                  <a:pos x="50" y="7"/>
                </a:cxn>
                <a:cxn ang="0">
                  <a:pos x="47" y="9"/>
                </a:cxn>
                <a:cxn ang="0">
                  <a:pos x="40" y="9"/>
                </a:cxn>
                <a:cxn ang="0">
                  <a:pos x="35" y="9"/>
                </a:cxn>
                <a:cxn ang="0">
                  <a:pos x="31" y="7"/>
                </a:cxn>
                <a:cxn ang="0">
                  <a:pos x="29" y="4"/>
                </a:cxn>
                <a:cxn ang="0">
                  <a:pos x="29" y="0"/>
                </a:cxn>
                <a:cxn ang="0">
                  <a:pos x="14" y="0"/>
                </a:cxn>
              </a:cxnLst>
              <a:rect l="0" t="0" r="r" b="b"/>
              <a:pathLst>
                <a:path w="82" h="118">
                  <a:moveTo>
                    <a:pt x="22" y="85"/>
                  </a:moveTo>
                  <a:lnTo>
                    <a:pt x="22" y="24"/>
                  </a:lnTo>
                  <a:lnTo>
                    <a:pt x="0" y="24"/>
                  </a:lnTo>
                  <a:lnTo>
                    <a:pt x="0" y="118"/>
                  </a:lnTo>
                  <a:lnTo>
                    <a:pt x="22" y="118"/>
                  </a:lnTo>
                  <a:lnTo>
                    <a:pt x="60" y="57"/>
                  </a:lnTo>
                  <a:lnTo>
                    <a:pt x="60" y="118"/>
                  </a:lnTo>
                  <a:lnTo>
                    <a:pt x="82" y="118"/>
                  </a:lnTo>
                  <a:lnTo>
                    <a:pt x="82" y="24"/>
                  </a:lnTo>
                  <a:lnTo>
                    <a:pt x="60" y="24"/>
                  </a:lnTo>
                  <a:lnTo>
                    <a:pt x="22" y="85"/>
                  </a:lnTo>
                  <a:close/>
                  <a:moveTo>
                    <a:pt x="14" y="0"/>
                  </a:moveTo>
                  <a:lnTo>
                    <a:pt x="15" y="6"/>
                  </a:lnTo>
                  <a:lnTo>
                    <a:pt x="18" y="10"/>
                  </a:lnTo>
                  <a:lnTo>
                    <a:pt x="21" y="13"/>
                  </a:lnTo>
                  <a:lnTo>
                    <a:pt x="25" y="16"/>
                  </a:lnTo>
                  <a:lnTo>
                    <a:pt x="33" y="18"/>
                  </a:lnTo>
                  <a:lnTo>
                    <a:pt x="40" y="19"/>
                  </a:lnTo>
                  <a:lnTo>
                    <a:pt x="47" y="18"/>
                  </a:lnTo>
                  <a:lnTo>
                    <a:pt x="56" y="16"/>
                  </a:lnTo>
                  <a:lnTo>
                    <a:pt x="60" y="14"/>
                  </a:lnTo>
                  <a:lnTo>
                    <a:pt x="64" y="11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4"/>
                  </a:lnTo>
                  <a:lnTo>
                    <a:pt x="50" y="7"/>
                  </a:lnTo>
                  <a:lnTo>
                    <a:pt x="47" y="9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4" name="Rectangle 448"/>
            <p:cNvSpPr>
              <a:spLocks noChangeArrowheads="1"/>
            </p:cNvSpPr>
            <p:nvPr/>
          </p:nvSpPr>
          <p:spPr bwMode="auto">
            <a:xfrm>
              <a:off x="3448" y="1492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5" name="Freeform 449"/>
            <p:cNvSpPr>
              <a:spLocks/>
            </p:cNvSpPr>
            <p:nvPr/>
          </p:nvSpPr>
          <p:spPr bwMode="auto">
            <a:xfrm>
              <a:off x="3461" y="1479"/>
              <a:ext cx="20" cy="24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8" y="94"/>
                </a:cxn>
                <a:cxn ang="0">
                  <a:pos x="51" y="94"/>
                </a:cxn>
                <a:cxn ang="0">
                  <a:pos x="51" y="18"/>
                </a:cxn>
                <a:cxn ang="0">
                  <a:pos x="79" y="18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8" y="18"/>
                </a:cxn>
              </a:cxnLst>
              <a:rect l="0" t="0" r="r" b="b"/>
              <a:pathLst>
                <a:path w="79" h="94">
                  <a:moveTo>
                    <a:pt x="28" y="18"/>
                  </a:moveTo>
                  <a:lnTo>
                    <a:pt x="28" y="94"/>
                  </a:lnTo>
                  <a:lnTo>
                    <a:pt x="51" y="94"/>
                  </a:lnTo>
                  <a:lnTo>
                    <a:pt x="51" y="18"/>
                  </a:lnTo>
                  <a:lnTo>
                    <a:pt x="79" y="18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8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6" name="Freeform 450"/>
            <p:cNvSpPr>
              <a:spLocks/>
            </p:cNvSpPr>
            <p:nvPr/>
          </p:nvSpPr>
          <p:spPr bwMode="auto">
            <a:xfrm>
              <a:off x="3484" y="1479"/>
              <a:ext cx="21" cy="24"/>
            </a:xfrm>
            <a:custGeom>
              <a:avLst/>
              <a:gdLst/>
              <a:ahLst/>
              <a:cxnLst>
                <a:cxn ang="0">
                  <a:pos x="22" y="39"/>
                </a:cxn>
                <a:cxn ang="0">
                  <a:pos x="22" y="39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22" y="94"/>
                </a:cxn>
                <a:cxn ang="0">
                  <a:pos x="22" y="48"/>
                </a:cxn>
                <a:cxn ang="0">
                  <a:pos x="22" y="48"/>
                </a:cxn>
                <a:cxn ang="0">
                  <a:pos x="56" y="94"/>
                </a:cxn>
                <a:cxn ang="0">
                  <a:pos x="83" y="94"/>
                </a:cxn>
                <a:cxn ang="0">
                  <a:pos x="42" y="43"/>
                </a:cxn>
                <a:cxn ang="0">
                  <a:pos x="81" y="0"/>
                </a:cxn>
                <a:cxn ang="0">
                  <a:pos x="55" y="0"/>
                </a:cxn>
                <a:cxn ang="0">
                  <a:pos x="22" y="39"/>
                </a:cxn>
              </a:cxnLst>
              <a:rect l="0" t="0" r="r" b="b"/>
              <a:pathLst>
                <a:path w="83" h="94">
                  <a:moveTo>
                    <a:pt x="22" y="39"/>
                  </a:moveTo>
                  <a:lnTo>
                    <a:pt x="22" y="3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22" y="94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56" y="94"/>
                  </a:lnTo>
                  <a:lnTo>
                    <a:pt x="83" y="94"/>
                  </a:lnTo>
                  <a:lnTo>
                    <a:pt x="42" y="43"/>
                  </a:lnTo>
                  <a:lnTo>
                    <a:pt x="81" y="0"/>
                  </a:lnTo>
                  <a:lnTo>
                    <a:pt x="55" y="0"/>
                  </a:lnTo>
                  <a:lnTo>
                    <a:pt x="22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7" name="Freeform 451"/>
            <p:cNvSpPr>
              <a:spLocks/>
            </p:cNvSpPr>
            <p:nvPr/>
          </p:nvSpPr>
          <p:spPr bwMode="auto">
            <a:xfrm>
              <a:off x="3270" y="1513"/>
              <a:ext cx="16" cy="19"/>
            </a:xfrm>
            <a:custGeom>
              <a:avLst/>
              <a:gdLst/>
              <a:ahLst/>
              <a:cxnLst>
                <a:cxn ang="0">
                  <a:pos x="23" y="14"/>
                </a:cxn>
                <a:cxn ang="0">
                  <a:pos x="23" y="76"/>
                </a:cxn>
                <a:cxn ang="0">
                  <a:pos x="41" y="76"/>
                </a:cxn>
                <a:cxn ang="0">
                  <a:pos x="41" y="14"/>
                </a:cxn>
                <a:cxn ang="0">
                  <a:pos x="64" y="14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3" y="14"/>
                </a:cxn>
              </a:cxnLst>
              <a:rect l="0" t="0" r="r" b="b"/>
              <a:pathLst>
                <a:path w="64" h="76">
                  <a:moveTo>
                    <a:pt x="23" y="14"/>
                  </a:moveTo>
                  <a:lnTo>
                    <a:pt x="23" y="76"/>
                  </a:lnTo>
                  <a:lnTo>
                    <a:pt x="41" y="76"/>
                  </a:lnTo>
                  <a:lnTo>
                    <a:pt x="41" y="14"/>
                  </a:lnTo>
                  <a:lnTo>
                    <a:pt x="64" y="14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8" name="Freeform 452"/>
            <p:cNvSpPr>
              <a:spLocks noEditPoints="1"/>
            </p:cNvSpPr>
            <p:nvPr/>
          </p:nvSpPr>
          <p:spPr bwMode="auto">
            <a:xfrm>
              <a:off x="3284" y="1518"/>
              <a:ext cx="15" cy="15"/>
            </a:xfrm>
            <a:custGeom>
              <a:avLst/>
              <a:gdLst/>
              <a:ahLst/>
              <a:cxnLst>
                <a:cxn ang="0">
                  <a:pos x="42" y="40"/>
                </a:cxn>
                <a:cxn ang="0">
                  <a:pos x="40" y="43"/>
                </a:cxn>
                <a:cxn ang="0">
                  <a:pos x="38" y="46"/>
                </a:cxn>
                <a:cxn ang="0">
                  <a:pos x="33" y="47"/>
                </a:cxn>
                <a:cxn ang="0">
                  <a:pos x="30" y="47"/>
                </a:cxn>
                <a:cxn ang="0">
                  <a:pos x="26" y="47"/>
                </a:cxn>
                <a:cxn ang="0">
                  <a:pos x="24" y="46"/>
                </a:cxn>
                <a:cxn ang="0">
                  <a:pos x="21" y="44"/>
                </a:cxn>
                <a:cxn ang="0">
                  <a:pos x="20" y="42"/>
                </a:cxn>
                <a:cxn ang="0">
                  <a:pos x="18" y="37"/>
                </a:cxn>
                <a:cxn ang="0">
                  <a:pos x="17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9" y="23"/>
                </a:cxn>
                <a:cxn ang="0">
                  <a:pos x="55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3" y="17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4" y="45"/>
                </a:cxn>
                <a:cxn ang="0">
                  <a:pos x="8" y="51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2" y="58"/>
                </a:cxn>
                <a:cxn ang="0">
                  <a:pos x="26" y="59"/>
                </a:cxn>
                <a:cxn ang="0">
                  <a:pos x="29" y="59"/>
                </a:cxn>
                <a:cxn ang="0">
                  <a:pos x="38" y="58"/>
                </a:cxn>
                <a:cxn ang="0">
                  <a:pos x="46" y="56"/>
                </a:cxn>
                <a:cxn ang="0">
                  <a:pos x="50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2" y="40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8" y="11"/>
                </a:cxn>
                <a:cxn ang="0">
                  <a:pos x="30" y="11"/>
                </a:cxn>
                <a:cxn ang="0">
                  <a:pos x="35" y="11"/>
                </a:cxn>
                <a:cxn ang="0">
                  <a:pos x="38" y="13"/>
                </a:cxn>
                <a:cxn ang="0">
                  <a:pos x="40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3" y="24"/>
                </a:cxn>
                <a:cxn ang="0">
                  <a:pos x="17" y="24"/>
                </a:cxn>
              </a:cxnLst>
              <a:rect l="0" t="0" r="r" b="b"/>
              <a:pathLst>
                <a:path w="59" h="59">
                  <a:moveTo>
                    <a:pt x="42" y="40"/>
                  </a:moveTo>
                  <a:lnTo>
                    <a:pt x="40" y="43"/>
                  </a:lnTo>
                  <a:lnTo>
                    <a:pt x="38" y="46"/>
                  </a:lnTo>
                  <a:lnTo>
                    <a:pt x="33" y="47"/>
                  </a:lnTo>
                  <a:lnTo>
                    <a:pt x="30" y="47"/>
                  </a:lnTo>
                  <a:lnTo>
                    <a:pt x="26" y="47"/>
                  </a:lnTo>
                  <a:lnTo>
                    <a:pt x="24" y="46"/>
                  </a:lnTo>
                  <a:lnTo>
                    <a:pt x="21" y="44"/>
                  </a:lnTo>
                  <a:lnTo>
                    <a:pt x="20" y="42"/>
                  </a:lnTo>
                  <a:lnTo>
                    <a:pt x="18" y="37"/>
                  </a:lnTo>
                  <a:lnTo>
                    <a:pt x="17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2" y="58"/>
                  </a:lnTo>
                  <a:lnTo>
                    <a:pt x="26" y="59"/>
                  </a:lnTo>
                  <a:lnTo>
                    <a:pt x="29" y="59"/>
                  </a:lnTo>
                  <a:lnTo>
                    <a:pt x="38" y="58"/>
                  </a:lnTo>
                  <a:lnTo>
                    <a:pt x="46" y="56"/>
                  </a:lnTo>
                  <a:lnTo>
                    <a:pt x="50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2" y="40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5" y="11"/>
                  </a:lnTo>
                  <a:lnTo>
                    <a:pt x="38" y="13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3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9" name="Freeform 453"/>
            <p:cNvSpPr>
              <a:spLocks/>
            </p:cNvSpPr>
            <p:nvPr/>
          </p:nvSpPr>
          <p:spPr bwMode="auto">
            <a:xfrm>
              <a:off x="3301" y="1518"/>
              <a:ext cx="15" cy="14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3" y="56"/>
                </a:cxn>
                <a:cxn ang="0">
                  <a:pos x="6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9" y="53"/>
                </a:cxn>
                <a:cxn ang="0">
                  <a:pos x="23" y="51"/>
                </a:cxn>
                <a:cxn ang="0">
                  <a:pos x="25" y="46"/>
                </a:cxn>
                <a:cxn ang="0">
                  <a:pos x="27" y="40"/>
                </a:cxn>
                <a:cxn ang="0">
                  <a:pos x="28" y="33"/>
                </a:cxn>
                <a:cxn ang="0">
                  <a:pos x="29" y="23"/>
                </a:cxn>
                <a:cxn ang="0">
                  <a:pos x="29" y="11"/>
                </a:cxn>
                <a:cxn ang="0">
                  <a:pos x="44" y="11"/>
                </a:cxn>
                <a:cxn ang="0">
                  <a:pos x="44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2" y="23"/>
                </a:cxn>
                <a:cxn ang="0">
                  <a:pos x="12" y="33"/>
                </a:cxn>
                <a:cxn ang="0">
                  <a:pos x="10" y="40"/>
                </a:cxn>
                <a:cxn ang="0">
                  <a:pos x="9" y="41"/>
                </a:cxn>
                <a:cxn ang="0">
                  <a:pos x="7" y="43"/>
                </a:cxn>
                <a:cxn ang="0">
                  <a:pos x="5" y="43"/>
                </a:cxn>
                <a:cxn ang="0">
                  <a:pos x="3" y="43"/>
                </a:cxn>
                <a:cxn ang="0">
                  <a:pos x="1" y="43"/>
                </a:cxn>
                <a:cxn ang="0">
                  <a:pos x="0" y="43"/>
                </a:cxn>
                <a:cxn ang="0">
                  <a:pos x="0" y="55"/>
                </a:cxn>
              </a:cxnLst>
              <a:rect l="0" t="0" r="r" b="b"/>
              <a:pathLst>
                <a:path w="60" h="56">
                  <a:moveTo>
                    <a:pt x="0" y="55"/>
                  </a:moveTo>
                  <a:lnTo>
                    <a:pt x="3" y="56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9" y="53"/>
                  </a:lnTo>
                  <a:lnTo>
                    <a:pt x="23" y="51"/>
                  </a:lnTo>
                  <a:lnTo>
                    <a:pt x="25" y="46"/>
                  </a:lnTo>
                  <a:lnTo>
                    <a:pt x="27" y="40"/>
                  </a:lnTo>
                  <a:lnTo>
                    <a:pt x="28" y="33"/>
                  </a:lnTo>
                  <a:lnTo>
                    <a:pt x="29" y="23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44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2" y="23"/>
                  </a:lnTo>
                  <a:lnTo>
                    <a:pt x="12" y="33"/>
                  </a:lnTo>
                  <a:lnTo>
                    <a:pt x="10" y="40"/>
                  </a:lnTo>
                  <a:lnTo>
                    <a:pt x="9" y="41"/>
                  </a:lnTo>
                  <a:lnTo>
                    <a:pt x="7" y="43"/>
                  </a:lnTo>
                  <a:lnTo>
                    <a:pt x="5" y="43"/>
                  </a:lnTo>
                  <a:lnTo>
                    <a:pt x="3" y="43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0" name="Freeform 454"/>
            <p:cNvSpPr>
              <a:spLocks noEditPoints="1"/>
            </p:cNvSpPr>
            <p:nvPr/>
          </p:nvSpPr>
          <p:spPr bwMode="auto">
            <a:xfrm>
              <a:off x="3318" y="1518"/>
              <a:ext cx="15" cy="15"/>
            </a:xfrm>
            <a:custGeom>
              <a:avLst/>
              <a:gdLst/>
              <a:ahLst/>
              <a:cxnLst>
                <a:cxn ang="0">
                  <a:pos x="40" y="40"/>
                </a:cxn>
                <a:cxn ang="0">
                  <a:pos x="39" y="43"/>
                </a:cxn>
                <a:cxn ang="0">
                  <a:pos x="36" y="46"/>
                </a:cxn>
                <a:cxn ang="0">
                  <a:pos x="33" y="47"/>
                </a:cxn>
                <a:cxn ang="0">
                  <a:pos x="29" y="47"/>
                </a:cxn>
                <a:cxn ang="0">
                  <a:pos x="26" y="47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3"/>
                </a:cxn>
                <a:cxn ang="0">
                  <a:pos x="54" y="13"/>
                </a:cxn>
                <a:cxn ang="0">
                  <a:pos x="51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3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8"/>
                </a:cxn>
                <a:cxn ang="0">
                  <a:pos x="4" y="12"/>
                </a:cxn>
                <a:cxn ang="0">
                  <a:pos x="2" y="17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51"/>
                </a:cxn>
                <a:cxn ang="0">
                  <a:pos x="11" y="55"/>
                </a:cxn>
                <a:cxn ang="0">
                  <a:pos x="16" y="57"/>
                </a:cxn>
                <a:cxn ang="0">
                  <a:pos x="21" y="58"/>
                </a:cxn>
                <a:cxn ang="0">
                  <a:pos x="25" y="59"/>
                </a:cxn>
                <a:cxn ang="0">
                  <a:pos x="29" y="59"/>
                </a:cxn>
                <a:cxn ang="0">
                  <a:pos x="37" y="58"/>
                </a:cxn>
                <a:cxn ang="0">
                  <a:pos x="45" y="56"/>
                </a:cxn>
                <a:cxn ang="0">
                  <a:pos x="48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0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8" y="15"/>
                </a:cxn>
                <a:cxn ang="0">
                  <a:pos x="40" y="17"/>
                </a:cxn>
                <a:cxn ang="0">
                  <a:pos x="41" y="20"/>
                </a:cxn>
                <a:cxn ang="0">
                  <a:pos x="41" y="24"/>
                </a:cxn>
                <a:cxn ang="0">
                  <a:pos x="16" y="24"/>
                </a:cxn>
              </a:cxnLst>
              <a:rect l="0" t="0" r="r" b="b"/>
              <a:pathLst>
                <a:path w="59" h="59">
                  <a:moveTo>
                    <a:pt x="40" y="40"/>
                  </a:moveTo>
                  <a:lnTo>
                    <a:pt x="39" y="43"/>
                  </a:lnTo>
                  <a:lnTo>
                    <a:pt x="36" y="46"/>
                  </a:lnTo>
                  <a:lnTo>
                    <a:pt x="33" y="47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3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51"/>
                  </a:lnTo>
                  <a:lnTo>
                    <a:pt x="11" y="55"/>
                  </a:lnTo>
                  <a:lnTo>
                    <a:pt x="16" y="57"/>
                  </a:lnTo>
                  <a:lnTo>
                    <a:pt x="21" y="58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7" y="58"/>
                  </a:lnTo>
                  <a:lnTo>
                    <a:pt x="45" y="56"/>
                  </a:lnTo>
                  <a:lnTo>
                    <a:pt x="48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0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8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1" name="Freeform 455"/>
            <p:cNvSpPr>
              <a:spLocks noEditPoints="1"/>
            </p:cNvSpPr>
            <p:nvPr/>
          </p:nvSpPr>
          <p:spPr bwMode="auto">
            <a:xfrm>
              <a:off x="3335" y="1513"/>
              <a:ext cx="21" cy="24"/>
            </a:xfrm>
            <a:custGeom>
              <a:avLst/>
              <a:gdLst/>
              <a:ahLst/>
              <a:cxnLst>
                <a:cxn ang="0">
                  <a:pos x="51" y="96"/>
                </a:cxn>
                <a:cxn ang="0">
                  <a:pos x="60" y="77"/>
                </a:cxn>
                <a:cxn ang="0">
                  <a:pos x="73" y="72"/>
                </a:cxn>
                <a:cxn ang="0">
                  <a:pos x="81" y="62"/>
                </a:cxn>
                <a:cxn ang="0">
                  <a:pos x="85" y="53"/>
                </a:cxn>
                <a:cxn ang="0">
                  <a:pos x="85" y="44"/>
                </a:cxn>
                <a:cxn ang="0">
                  <a:pos x="82" y="34"/>
                </a:cxn>
                <a:cxn ang="0">
                  <a:pos x="74" y="26"/>
                </a:cxn>
                <a:cxn ang="0">
                  <a:pos x="61" y="21"/>
                </a:cxn>
                <a:cxn ang="0">
                  <a:pos x="51" y="0"/>
                </a:cxn>
                <a:cxn ang="0">
                  <a:pos x="35" y="20"/>
                </a:cxn>
                <a:cxn ang="0">
                  <a:pos x="23" y="21"/>
                </a:cxn>
                <a:cxn ang="0">
                  <a:pos x="12" y="24"/>
                </a:cxn>
                <a:cxn ang="0">
                  <a:pos x="3" y="33"/>
                </a:cxn>
                <a:cxn ang="0">
                  <a:pos x="1" y="39"/>
                </a:cxn>
                <a:cxn ang="0">
                  <a:pos x="0" y="48"/>
                </a:cxn>
                <a:cxn ang="0">
                  <a:pos x="1" y="56"/>
                </a:cxn>
                <a:cxn ang="0">
                  <a:pos x="5" y="65"/>
                </a:cxn>
                <a:cxn ang="0">
                  <a:pos x="15" y="74"/>
                </a:cxn>
                <a:cxn ang="0">
                  <a:pos x="35" y="78"/>
                </a:cxn>
                <a:cxn ang="0">
                  <a:pos x="35" y="66"/>
                </a:cxn>
                <a:cxn ang="0">
                  <a:pos x="23" y="62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8" y="40"/>
                </a:cxn>
                <a:cxn ang="0">
                  <a:pos x="21" y="35"/>
                </a:cxn>
                <a:cxn ang="0">
                  <a:pos x="26" y="32"/>
                </a:cxn>
                <a:cxn ang="0">
                  <a:pos x="32" y="31"/>
                </a:cxn>
                <a:cxn ang="0">
                  <a:pos x="35" y="66"/>
                </a:cxn>
                <a:cxn ang="0">
                  <a:pos x="54" y="31"/>
                </a:cxn>
                <a:cxn ang="0">
                  <a:pos x="61" y="33"/>
                </a:cxn>
                <a:cxn ang="0">
                  <a:pos x="65" y="37"/>
                </a:cxn>
                <a:cxn ang="0">
                  <a:pos x="67" y="43"/>
                </a:cxn>
                <a:cxn ang="0">
                  <a:pos x="67" y="52"/>
                </a:cxn>
                <a:cxn ang="0">
                  <a:pos x="64" y="59"/>
                </a:cxn>
                <a:cxn ang="0">
                  <a:pos x="59" y="64"/>
                </a:cxn>
                <a:cxn ang="0">
                  <a:pos x="53" y="66"/>
                </a:cxn>
                <a:cxn ang="0">
                  <a:pos x="50" y="31"/>
                </a:cxn>
              </a:cxnLst>
              <a:rect l="0" t="0" r="r" b="b"/>
              <a:pathLst>
                <a:path w="85" h="96">
                  <a:moveTo>
                    <a:pt x="35" y="96"/>
                  </a:moveTo>
                  <a:lnTo>
                    <a:pt x="51" y="96"/>
                  </a:lnTo>
                  <a:lnTo>
                    <a:pt x="51" y="78"/>
                  </a:lnTo>
                  <a:lnTo>
                    <a:pt x="60" y="77"/>
                  </a:lnTo>
                  <a:lnTo>
                    <a:pt x="68" y="75"/>
                  </a:lnTo>
                  <a:lnTo>
                    <a:pt x="73" y="72"/>
                  </a:lnTo>
                  <a:lnTo>
                    <a:pt x="78" y="67"/>
                  </a:lnTo>
                  <a:lnTo>
                    <a:pt x="81" y="62"/>
                  </a:lnTo>
                  <a:lnTo>
                    <a:pt x="83" y="58"/>
                  </a:lnTo>
                  <a:lnTo>
                    <a:pt x="85" y="53"/>
                  </a:lnTo>
                  <a:lnTo>
                    <a:pt x="85" y="48"/>
                  </a:lnTo>
                  <a:lnTo>
                    <a:pt x="85" y="44"/>
                  </a:lnTo>
                  <a:lnTo>
                    <a:pt x="83" y="39"/>
                  </a:lnTo>
                  <a:lnTo>
                    <a:pt x="82" y="34"/>
                  </a:lnTo>
                  <a:lnTo>
                    <a:pt x="79" y="30"/>
                  </a:lnTo>
                  <a:lnTo>
                    <a:pt x="74" y="26"/>
                  </a:lnTo>
                  <a:lnTo>
                    <a:pt x="68" y="23"/>
                  </a:lnTo>
                  <a:lnTo>
                    <a:pt x="61" y="21"/>
                  </a:lnTo>
                  <a:lnTo>
                    <a:pt x="51" y="20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29" y="20"/>
                  </a:lnTo>
                  <a:lnTo>
                    <a:pt x="23" y="21"/>
                  </a:lnTo>
                  <a:lnTo>
                    <a:pt x="18" y="22"/>
                  </a:lnTo>
                  <a:lnTo>
                    <a:pt x="12" y="24"/>
                  </a:lnTo>
                  <a:lnTo>
                    <a:pt x="7" y="28"/>
                  </a:lnTo>
                  <a:lnTo>
                    <a:pt x="3" y="33"/>
                  </a:lnTo>
                  <a:lnTo>
                    <a:pt x="2" y="36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1" y="56"/>
                  </a:lnTo>
                  <a:lnTo>
                    <a:pt x="2" y="60"/>
                  </a:lnTo>
                  <a:lnTo>
                    <a:pt x="5" y="65"/>
                  </a:lnTo>
                  <a:lnTo>
                    <a:pt x="9" y="70"/>
                  </a:lnTo>
                  <a:lnTo>
                    <a:pt x="15" y="74"/>
                  </a:lnTo>
                  <a:lnTo>
                    <a:pt x="23" y="76"/>
                  </a:lnTo>
                  <a:lnTo>
                    <a:pt x="35" y="78"/>
                  </a:lnTo>
                  <a:lnTo>
                    <a:pt x="35" y="96"/>
                  </a:lnTo>
                  <a:close/>
                  <a:moveTo>
                    <a:pt x="35" y="66"/>
                  </a:moveTo>
                  <a:lnTo>
                    <a:pt x="29" y="65"/>
                  </a:lnTo>
                  <a:lnTo>
                    <a:pt x="23" y="62"/>
                  </a:lnTo>
                  <a:lnTo>
                    <a:pt x="20" y="60"/>
                  </a:lnTo>
                  <a:lnTo>
                    <a:pt x="18" y="57"/>
                  </a:lnTo>
                  <a:lnTo>
                    <a:pt x="17" y="53"/>
                  </a:lnTo>
                  <a:lnTo>
                    <a:pt x="17" y="47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6" y="32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5" y="66"/>
                  </a:lnTo>
                  <a:close/>
                  <a:moveTo>
                    <a:pt x="50" y="31"/>
                  </a:moveTo>
                  <a:lnTo>
                    <a:pt x="54" y="31"/>
                  </a:lnTo>
                  <a:lnTo>
                    <a:pt x="58" y="32"/>
                  </a:lnTo>
                  <a:lnTo>
                    <a:pt x="61" y="33"/>
                  </a:lnTo>
                  <a:lnTo>
                    <a:pt x="63" y="35"/>
                  </a:lnTo>
                  <a:lnTo>
                    <a:pt x="65" y="37"/>
                  </a:lnTo>
                  <a:lnTo>
                    <a:pt x="66" y="40"/>
                  </a:lnTo>
                  <a:lnTo>
                    <a:pt x="67" y="43"/>
                  </a:lnTo>
                  <a:lnTo>
                    <a:pt x="68" y="47"/>
                  </a:lnTo>
                  <a:lnTo>
                    <a:pt x="67" y="52"/>
                  </a:lnTo>
                  <a:lnTo>
                    <a:pt x="66" y="56"/>
                  </a:lnTo>
                  <a:lnTo>
                    <a:pt x="64" y="59"/>
                  </a:lnTo>
                  <a:lnTo>
                    <a:pt x="62" y="62"/>
                  </a:lnTo>
                  <a:lnTo>
                    <a:pt x="59" y="64"/>
                  </a:lnTo>
                  <a:lnTo>
                    <a:pt x="56" y="65"/>
                  </a:lnTo>
                  <a:lnTo>
                    <a:pt x="53" y="66"/>
                  </a:lnTo>
                  <a:lnTo>
                    <a:pt x="50" y="66"/>
                  </a:lnTo>
                  <a:lnTo>
                    <a:pt x="50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2" name="Freeform 456"/>
            <p:cNvSpPr>
              <a:spLocks noEditPoints="1"/>
            </p:cNvSpPr>
            <p:nvPr/>
          </p:nvSpPr>
          <p:spPr bwMode="auto">
            <a:xfrm>
              <a:off x="3359" y="1518"/>
              <a:ext cx="15" cy="15"/>
            </a:xfrm>
            <a:custGeom>
              <a:avLst/>
              <a:gdLst/>
              <a:ahLst/>
              <a:cxnLst>
                <a:cxn ang="0">
                  <a:pos x="29" y="59"/>
                </a:cxn>
                <a:cxn ang="0">
                  <a:pos x="35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1" y="52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9" y="36"/>
                </a:cxn>
                <a:cxn ang="0">
                  <a:pos x="60" y="29"/>
                </a:cxn>
                <a:cxn ang="0">
                  <a:pos x="59" y="22"/>
                </a:cxn>
                <a:cxn ang="0">
                  <a:pos x="57" y="16"/>
                </a:cxn>
                <a:cxn ang="0">
                  <a:pos x="55" y="11"/>
                </a:cxn>
                <a:cxn ang="0">
                  <a:pos x="51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2"/>
                </a:cxn>
                <a:cxn ang="0">
                  <a:pos x="4" y="47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29" y="47"/>
                </a:cxn>
                <a:cxn ang="0">
                  <a:pos x="25" y="47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7" y="35"/>
                </a:cxn>
                <a:cxn ang="0">
                  <a:pos x="16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21" y="13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2" y="23"/>
                </a:cxn>
                <a:cxn ang="0">
                  <a:pos x="43" y="29"/>
                </a:cxn>
                <a:cxn ang="0">
                  <a:pos x="42" y="35"/>
                </a:cxn>
                <a:cxn ang="0">
                  <a:pos x="40" y="41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7"/>
                </a:cxn>
                <a:cxn ang="0">
                  <a:pos x="29" y="47"/>
                </a:cxn>
              </a:cxnLst>
              <a:rect l="0" t="0" r="r" b="b"/>
              <a:pathLst>
                <a:path w="60" h="59">
                  <a:moveTo>
                    <a:pt x="29" y="59"/>
                  </a:moveTo>
                  <a:lnTo>
                    <a:pt x="35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29"/>
                  </a:lnTo>
                  <a:lnTo>
                    <a:pt x="59" y="22"/>
                  </a:lnTo>
                  <a:lnTo>
                    <a:pt x="57" y="16"/>
                  </a:lnTo>
                  <a:lnTo>
                    <a:pt x="55" y="11"/>
                  </a:lnTo>
                  <a:lnTo>
                    <a:pt x="51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7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9" y="59"/>
                  </a:lnTo>
                  <a:close/>
                  <a:moveTo>
                    <a:pt x="29" y="47"/>
                  </a:moveTo>
                  <a:lnTo>
                    <a:pt x="25" y="47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7" y="35"/>
                  </a:lnTo>
                  <a:lnTo>
                    <a:pt x="16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21" y="13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2" y="23"/>
                  </a:lnTo>
                  <a:lnTo>
                    <a:pt x="43" y="29"/>
                  </a:lnTo>
                  <a:lnTo>
                    <a:pt x="42" y="35"/>
                  </a:lnTo>
                  <a:lnTo>
                    <a:pt x="40" y="41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7"/>
                  </a:lnTo>
                  <a:lnTo>
                    <a:pt x="29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3" name="Freeform 457"/>
            <p:cNvSpPr>
              <a:spLocks/>
            </p:cNvSpPr>
            <p:nvPr/>
          </p:nvSpPr>
          <p:spPr bwMode="auto">
            <a:xfrm>
              <a:off x="3376" y="1518"/>
              <a:ext cx="14" cy="14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6" y="2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16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6" y="2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4" name="Freeform 458"/>
            <p:cNvSpPr>
              <a:spLocks/>
            </p:cNvSpPr>
            <p:nvPr/>
          </p:nvSpPr>
          <p:spPr bwMode="auto">
            <a:xfrm>
              <a:off x="3393" y="1518"/>
              <a:ext cx="13" cy="14"/>
            </a:xfrm>
            <a:custGeom>
              <a:avLst/>
              <a:gdLst/>
              <a:ahLst/>
              <a:cxnLst>
                <a:cxn ang="0">
                  <a:pos x="17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7" y="2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17" y="31"/>
                </a:cxn>
              </a:cxnLst>
              <a:rect l="0" t="0" r="r" b="b"/>
              <a:pathLst>
                <a:path w="53" h="55">
                  <a:moveTo>
                    <a:pt x="17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7" y="2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5" name="Freeform 459"/>
            <p:cNvSpPr>
              <a:spLocks noEditPoints="1"/>
            </p:cNvSpPr>
            <p:nvPr/>
          </p:nvSpPr>
          <p:spPr bwMode="auto">
            <a:xfrm>
              <a:off x="3409" y="1518"/>
              <a:ext cx="19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0" y="55"/>
                </a:cxn>
                <a:cxn ang="0">
                  <a:pos x="37" y="55"/>
                </a:cxn>
                <a:cxn ang="0">
                  <a:pos x="44" y="52"/>
                </a:cxn>
                <a:cxn ang="0">
                  <a:pos x="47" y="50"/>
                </a:cxn>
                <a:cxn ang="0">
                  <a:pos x="49" y="46"/>
                </a:cxn>
                <a:cxn ang="0">
                  <a:pos x="50" y="42"/>
                </a:cxn>
                <a:cxn ang="0">
                  <a:pos x="51" y="37"/>
                </a:cxn>
                <a:cxn ang="0">
                  <a:pos x="50" y="31"/>
                </a:cxn>
                <a:cxn ang="0">
                  <a:pos x="48" y="27"/>
                </a:cxn>
                <a:cxn ang="0">
                  <a:pos x="45" y="23"/>
                </a:cxn>
                <a:cxn ang="0">
                  <a:pos x="40" y="21"/>
                </a:cxn>
                <a:cxn ang="0">
                  <a:pos x="32" y="19"/>
                </a:cxn>
                <a:cxn ang="0">
                  <a:pos x="27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16" y="30"/>
                </a:cxn>
                <a:cxn ang="0">
                  <a:pos x="23" y="30"/>
                </a:cxn>
                <a:cxn ang="0">
                  <a:pos x="26" y="30"/>
                </a:cxn>
                <a:cxn ang="0">
                  <a:pos x="29" y="31"/>
                </a:cxn>
                <a:cxn ang="0">
                  <a:pos x="31" y="32"/>
                </a:cxn>
                <a:cxn ang="0">
                  <a:pos x="32" y="33"/>
                </a:cxn>
                <a:cxn ang="0">
                  <a:pos x="33" y="35"/>
                </a:cxn>
                <a:cxn ang="0">
                  <a:pos x="33" y="37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3"/>
                </a:cxn>
                <a:cxn ang="0">
                  <a:pos x="24" y="43"/>
                </a:cxn>
                <a:cxn ang="0">
                  <a:pos x="16" y="43"/>
                </a:cxn>
                <a:cxn ang="0">
                  <a:pos x="16" y="30"/>
                </a:cxn>
                <a:cxn ang="0">
                  <a:pos x="57" y="0"/>
                </a:cxn>
                <a:cxn ang="0">
                  <a:pos x="57" y="55"/>
                </a:cxn>
                <a:cxn ang="0">
                  <a:pos x="73" y="55"/>
                </a:cxn>
                <a:cxn ang="0">
                  <a:pos x="73" y="0"/>
                </a:cxn>
                <a:cxn ang="0">
                  <a:pos x="57" y="0"/>
                </a:cxn>
              </a:cxnLst>
              <a:rect l="0" t="0" r="r" b="b"/>
              <a:pathLst>
                <a:path w="73" h="55">
                  <a:moveTo>
                    <a:pt x="0" y="0"/>
                  </a:moveTo>
                  <a:lnTo>
                    <a:pt x="0" y="55"/>
                  </a:lnTo>
                  <a:lnTo>
                    <a:pt x="30" y="55"/>
                  </a:lnTo>
                  <a:lnTo>
                    <a:pt x="37" y="55"/>
                  </a:lnTo>
                  <a:lnTo>
                    <a:pt x="44" y="52"/>
                  </a:lnTo>
                  <a:lnTo>
                    <a:pt x="47" y="50"/>
                  </a:lnTo>
                  <a:lnTo>
                    <a:pt x="49" y="46"/>
                  </a:lnTo>
                  <a:lnTo>
                    <a:pt x="50" y="42"/>
                  </a:lnTo>
                  <a:lnTo>
                    <a:pt x="51" y="37"/>
                  </a:lnTo>
                  <a:lnTo>
                    <a:pt x="50" y="31"/>
                  </a:lnTo>
                  <a:lnTo>
                    <a:pt x="48" y="27"/>
                  </a:lnTo>
                  <a:lnTo>
                    <a:pt x="45" y="23"/>
                  </a:lnTo>
                  <a:lnTo>
                    <a:pt x="40" y="21"/>
                  </a:lnTo>
                  <a:lnTo>
                    <a:pt x="32" y="19"/>
                  </a:lnTo>
                  <a:lnTo>
                    <a:pt x="27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close/>
                  <a:moveTo>
                    <a:pt x="16" y="30"/>
                  </a:moveTo>
                  <a:lnTo>
                    <a:pt x="23" y="30"/>
                  </a:lnTo>
                  <a:lnTo>
                    <a:pt x="26" y="30"/>
                  </a:lnTo>
                  <a:lnTo>
                    <a:pt x="29" y="31"/>
                  </a:lnTo>
                  <a:lnTo>
                    <a:pt x="31" y="32"/>
                  </a:lnTo>
                  <a:lnTo>
                    <a:pt x="32" y="33"/>
                  </a:lnTo>
                  <a:lnTo>
                    <a:pt x="33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3"/>
                  </a:lnTo>
                  <a:lnTo>
                    <a:pt x="24" y="43"/>
                  </a:lnTo>
                  <a:lnTo>
                    <a:pt x="16" y="43"/>
                  </a:lnTo>
                  <a:lnTo>
                    <a:pt x="16" y="30"/>
                  </a:lnTo>
                  <a:close/>
                  <a:moveTo>
                    <a:pt x="57" y="0"/>
                  </a:moveTo>
                  <a:lnTo>
                    <a:pt x="57" y="55"/>
                  </a:lnTo>
                  <a:lnTo>
                    <a:pt x="73" y="55"/>
                  </a:lnTo>
                  <a:lnTo>
                    <a:pt x="7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6" name="Freeform 460"/>
            <p:cNvSpPr>
              <a:spLocks noEditPoints="1"/>
            </p:cNvSpPr>
            <p:nvPr/>
          </p:nvSpPr>
          <p:spPr bwMode="auto">
            <a:xfrm>
              <a:off x="3431" y="1518"/>
              <a:ext cx="14" cy="15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7" y="46"/>
                </a:cxn>
                <a:cxn ang="0">
                  <a:pos x="34" y="47"/>
                </a:cxn>
                <a:cxn ang="0">
                  <a:pos x="30" y="47"/>
                </a:cxn>
                <a:cxn ang="0">
                  <a:pos x="27" y="47"/>
                </a:cxn>
                <a:cxn ang="0">
                  <a:pos x="24" y="46"/>
                </a:cxn>
                <a:cxn ang="0">
                  <a:pos x="22" y="44"/>
                </a:cxn>
                <a:cxn ang="0">
                  <a:pos x="20" y="42"/>
                </a:cxn>
                <a:cxn ang="0">
                  <a:pos x="18" y="37"/>
                </a:cxn>
                <a:cxn ang="0">
                  <a:pos x="17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3"/>
                </a:cxn>
                <a:cxn ang="0">
                  <a:pos x="55" y="13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5" y="0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51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2" y="58"/>
                </a:cxn>
                <a:cxn ang="0">
                  <a:pos x="26" y="59"/>
                </a:cxn>
                <a:cxn ang="0">
                  <a:pos x="30" y="59"/>
                </a:cxn>
                <a:cxn ang="0">
                  <a:pos x="38" y="58"/>
                </a:cxn>
                <a:cxn ang="0">
                  <a:pos x="46" y="56"/>
                </a:cxn>
                <a:cxn ang="0">
                  <a:pos x="49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1" y="40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4"/>
                </a:cxn>
                <a:cxn ang="0">
                  <a:pos x="17" y="24"/>
                </a:cxn>
              </a:cxnLst>
              <a:rect l="0" t="0" r="r" b="b"/>
              <a:pathLst>
                <a:path w="59" h="59">
                  <a:moveTo>
                    <a:pt x="41" y="40"/>
                  </a:moveTo>
                  <a:lnTo>
                    <a:pt x="40" y="43"/>
                  </a:lnTo>
                  <a:lnTo>
                    <a:pt x="37" y="46"/>
                  </a:lnTo>
                  <a:lnTo>
                    <a:pt x="34" y="47"/>
                  </a:lnTo>
                  <a:lnTo>
                    <a:pt x="30" y="47"/>
                  </a:lnTo>
                  <a:lnTo>
                    <a:pt x="27" y="47"/>
                  </a:lnTo>
                  <a:lnTo>
                    <a:pt x="24" y="46"/>
                  </a:lnTo>
                  <a:lnTo>
                    <a:pt x="22" y="44"/>
                  </a:lnTo>
                  <a:lnTo>
                    <a:pt x="20" y="42"/>
                  </a:lnTo>
                  <a:lnTo>
                    <a:pt x="18" y="37"/>
                  </a:lnTo>
                  <a:lnTo>
                    <a:pt x="17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3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2" y="58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38" y="58"/>
                  </a:lnTo>
                  <a:lnTo>
                    <a:pt x="46" y="56"/>
                  </a:lnTo>
                  <a:lnTo>
                    <a:pt x="49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1" y="40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7" name="Freeform 461"/>
            <p:cNvSpPr>
              <a:spLocks/>
            </p:cNvSpPr>
            <p:nvPr/>
          </p:nvSpPr>
          <p:spPr bwMode="auto">
            <a:xfrm>
              <a:off x="3454" y="1518"/>
              <a:ext cx="14" cy="14"/>
            </a:xfrm>
            <a:custGeom>
              <a:avLst/>
              <a:gdLst/>
              <a:ahLst/>
              <a:cxnLst>
                <a:cxn ang="0">
                  <a:pos x="18" y="22"/>
                </a:cxn>
                <a:cxn ang="0">
                  <a:pos x="17" y="2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17" y="30"/>
                </a:cxn>
                <a:cxn ang="0">
                  <a:pos x="18" y="30"/>
                </a:cxn>
                <a:cxn ang="0">
                  <a:pos x="35" y="55"/>
                </a:cxn>
                <a:cxn ang="0">
                  <a:pos x="54" y="55"/>
                </a:cxn>
                <a:cxn ang="0">
                  <a:pos x="31" y="25"/>
                </a:cxn>
                <a:cxn ang="0">
                  <a:pos x="53" y="0"/>
                </a:cxn>
                <a:cxn ang="0">
                  <a:pos x="35" y="0"/>
                </a:cxn>
                <a:cxn ang="0">
                  <a:pos x="18" y="22"/>
                </a:cxn>
              </a:cxnLst>
              <a:rect l="0" t="0" r="r" b="b"/>
              <a:pathLst>
                <a:path w="54" h="55">
                  <a:moveTo>
                    <a:pt x="18" y="22"/>
                  </a:moveTo>
                  <a:lnTo>
                    <a:pt x="17" y="2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35" y="55"/>
                  </a:lnTo>
                  <a:lnTo>
                    <a:pt x="54" y="55"/>
                  </a:lnTo>
                  <a:lnTo>
                    <a:pt x="31" y="25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8" name="Freeform 462"/>
            <p:cNvSpPr>
              <a:spLocks noEditPoints="1"/>
            </p:cNvSpPr>
            <p:nvPr/>
          </p:nvSpPr>
          <p:spPr bwMode="auto">
            <a:xfrm>
              <a:off x="3469" y="1518"/>
              <a:ext cx="14" cy="15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21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7" y="19"/>
                </a:cxn>
                <a:cxn ang="0">
                  <a:pos x="37" y="21"/>
                </a:cxn>
                <a:cxn ang="0">
                  <a:pos x="35" y="23"/>
                </a:cxn>
                <a:cxn ang="0">
                  <a:pos x="28" y="25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0" y="38"/>
                </a:cxn>
                <a:cxn ang="0">
                  <a:pos x="0" y="47"/>
                </a:cxn>
                <a:cxn ang="0">
                  <a:pos x="5" y="55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4" y="55"/>
                </a:cxn>
                <a:cxn ang="0">
                  <a:pos x="38" y="52"/>
                </a:cxn>
                <a:cxn ang="0">
                  <a:pos x="56" y="57"/>
                </a:cxn>
                <a:cxn ang="0">
                  <a:pos x="55" y="55"/>
                </a:cxn>
                <a:cxn ang="0">
                  <a:pos x="53" y="50"/>
                </a:cxn>
                <a:cxn ang="0">
                  <a:pos x="53" y="20"/>
                </a:cxn>
                <a:cxn ang="0">
                  <a:pos x="53" y="14"/>
                </a:cxn>
                <a:cxn ang="0">
                  <a:pos x="50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4" y="3"/>
                </a:cxn>
                <a:cxn ang="0">
                  <a:pos x="6" y="9"/>
                </a:cxn>
                <a:cxn ang="0">
                  <a:pos x="2" y="20"/>
                </a:cxn>
                <a:cxn ang="0">
                  <a:pos x="37" y="34"/>
                </a:cxn>
                <a:cxn ang="0">
                  <a:pos x="36" y="40"/>
                </a:cxn>
                <a:cxn ang="0">
                  <a:pos x="33" y="45"/>
                </a:cxn>
                <a:cxn ang="0">
                  <a:pos x="26" y="47"/>
                </a:cxn>
                <a:cxn ang="0">
                  <a:pos x="20" y="46"/>
                </a:cxn>
                <a:cxn ang="0">
                  <a:pos x="17" y="41"/>
                </a:cxn>
                <a:cxn ang="0">
                  <a:pos x="21" y="35"/>
                </a:cxn>
                <a:cxn ang="0">
                  <a:pos x="27" y="33"/>
                </a:cxn>
                <a:cxn ang="0">
                  <a:pos x="37" y="30"/>
                </a:cxn>
              </a:cxnLst>
              <a:rect l="0" t="0" r="r" b="b"/>
              <a:pathLst>
                <a:path w="56" h="59">
                  <a:moveTo>
                    <a:pt x="19" y="20"/>
                  </a:moveTo>
                  <a:lnTo>
                    <a:pt x="19" y="17"/>
                  </a:lnTo>
                  <a:lnTo>
                    <a:pt x="20" y="15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0"/>
                  </a:lnTo>
                  <a:lnTo>
                    <a:pt x="37" y="21"/>
                  </a:lnTo>
                  <a:lnTo>
                    <a:pt x="36" y="22"/>
                  </a:lnTo>
                  <a:lnTo>
                    <a:pt x="35" y="23"/>
                  </a:lnTo>
                  <a:lnTo>
                    <a:pt x="33" y="24"/>
                  </a:lnTo>
                  <a:lnTo>
                    <a:pt x="28" y="25"/>
                  </a:lnTo>
                  <a:lnTo>
                    <a:pt x="21" y="26"/>
                  </a:lnTo>
                  <a:lnTo>
                    <a:pt x="14" y="27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3" y="53"/>
                  </a:lnTo>
                  <a:lnTo>
                    <a:pt x="5" y="55"/>
                  </a:lnTo>
                  <a:lnTo>
                    <a:pt x="9" y="57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29" y="57"/>
                  </a:lnTo>
                  <a:lnTo>
                    <a:pt x="34" y="55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9" y="57"/>
                  </a:lnTo>
                  <a:lnTo>
                    <a:pt x="56" y="57"/>
                  </a:lnTo>
                  <a:lnTo>
                    <a:pt x="56" y="56"/>
                  </a:lnTo>
                  <a:lnTo>
                    <a:pt x="55" y="55"/>
                  </a:lnTo>
                  <a:lnTo>
                    <a:pt x="54" y="53"/>
                  </a:lnTo>
                  <a:lnTo>
                    <a:pt x="53" y="50"/>
                  </a:lnTo>
                  <a:lnTo>
                    <a:pt x="53" y="45"/>
                  </a:lnTo>
                  <a:lnTo>
                    <a:pt x="53" y="20"/>
                  </a:lnTo>
                  <a:lnTo>
                    <a:pt x="53" y="18"/>
                  </a:lnTo>
                  <a:lnTo>
                    <a:pt x="53" y="14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19" y="20"/>
                  </a:lnTo>
                  <a:close/>
                  <a:moveTo>
                    <a:pt x="37" y="34"/>
                  </a:moveTo>
                  <a:lnTo>
                    <a:pt x="37" y="37"/>
                  </a:lnTo>
                  <a:lnTo>
                    <a:pt x="36" y="40"/>
                  </a:lnTo>
                  <a:lnTo>
                    <a:pt x="35" y="43"/>
                  </a:lnTo>
                  <a:lnTo>
                    <a:pt x="33" y="45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0" y="46"/>
                  </a:lnTo>
                  <a:lnTo>
                    <a:pt x="18" y="44"/>
                  </a:lnTo>
                  <a:lnTo>
                    <a:pt x="17" y="41"/>
                  </a:lnTo>
                  <a:lnTo>
                    <a:pt x="18" y="37"/>
                  </a:lnTo>
                  <a:lnTo>
                    <a:pt x="21" y="35"/>
                  </a:lnTo>
                  <a:lnTo>
                    <a:pt x="24" y="34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7" y="30"/>
                  </a:lnTo>
                  <a:lnTo>
                    <a:pt x="37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9" name="Freeform 463"/>
            <p:cNvSpPr>
              <a:spLocks noEditPoints="1"/>
            </p:cNvSpPr>
            <p:nvPr/>
          </p:nvSpPr>
          <p:spPr bwMode="auto">
            <a:xfrm>
              <a:off x="3486" y="1518"/>
              <a:ext cx="14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6" y="77"/>
                </a:cxn>
                <a:cxn ang="0">
                  <a:pos x="16" y="51"/>
                </a:cxn>
                <a:cxn ang="0">
                  <a:pos x="20" y="56"/>
                </a:cxn>
                <a:cxn ang="0">
                  <a:pos x="25" y="58"/>
                </a:cxn>
                <a:cxn ang="0">
                  <a:pos x="29" y="59"/>
                </a:cxn>
                <a:cxn ang="0">
                  <a:pos x="32" y="59"/>
                </a:cxn>
                <a:cxn ang="0">
                  <a:pos x="38" y="59"/>
                </a:cxn>
                <a:cxn ang="0">
                  <a:pos x="44" y="57"/>
                </a:cxn>
                <a:cxn ang="0">
                  <a:pos x="48" y="54"/>
                </a:cxn>
                <a:cxn ang="0">
                  <a:pos x="51" y="51"/>
                </a:cxn>
                <a:cxn ang="0">
                  <a:pos x="54" y="46"/>
                </a:cxn>
                <a:cxn ang="0">
                  <a:pos x="56" y="41"/>
                </a:cxn>
                <a:cxn ang="0">
                  <a:pos x="58" y="35"/>
                </a:cxn>
                <a:cxn ang="0">
                  <a:pos x="58" y="29"/>
                </a:cxn>
                <a:cxn ang="0">
                  <a:pos x="58" y="23"/>
                </a:cxn>
                <a:cxn ang="0">
                  <a:pos x="56" y="17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8" y="5"/>
                </a:cxn>
                <a:cxn ang="0">
                  <a:pos x="44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6" y="20"/>
                </a:cxn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8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40" y="36"/>
                </a:cxn>
                <a:cxn ang="0">
                  <a:pos x="37" y="42"/>
                </a:cxn>
                <a:cxn ang="0">
                  <a:pos x="36" y="44"/>
                </a:cxn>
                <a:cxn ang="0">
                  <a:pos x="34" y="46"/>
                </a:cxn>
                <a:cxn ang="0">
                  <a:pos x="31" y="47"/>
                </a:cxn>
                <a:cxn ang="0">
                  <a:pos x="28" y="47"/>
                </a:cxn>
                <a:cxn ang="0">
                  <a:pos x="24" y="47"/>
                </a:cxn>
                <a:cxn ang="0">
                  <a:pos x="22" y="46"/>
                </a:cxn>
                <a:cxn ang="0">
                  <a:pos x="20" y="44"/>
                </a:cxn>
                <a:cxn ang="0">
                  <a:pos x="18" y="42"/>
                </a:cxn>
                <a:cxn ang="0">
                  <a:pos x="16" y="36"/>
                </a:cxn>
                <a:cxn ang="0">
                  <a:pos x="15" y="29"/>
                </a:cxn>
              </a:cxnLst>
              <a:rect l="0" t="0" r="r" b="b"/>
              <a:pathLst>
                <a:path w="58" h="77">
                  <a:moveTo>
                    <a:pt x="0" y="2"/>
                  </a:moveTo>
                  <a:lnTo>
                    <a:pt x="0" y="77"/>
                  </a:lnTo>
                  <a:lnTo>
                    <a:pt x="16" y="77"/>
                  </a:lnTo>
                  <a:lnTo>
                    <a:pt x="16" y="51"/>
                  </a:lnTo>
                  <a:lnTo>
                    <a:pt x="20" y="56"/>
                  </a:lnTo>
                  <a:lnTo>
                    <a:pt x="25" y="58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38" y="59"/>
                  </a:lnTo>
                  <a:lnTo>
                    <a:pt x="44" y="57"/>
                  </a:lnTo>
                  <a:lnTo>
                    <a:pt x="48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6" y="17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4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5" y="24"/>
                  </a:lnTo>
                  <a:lnTo>
                    <a:pt x="16" y="20"/>
                  </a:lnTo>
                  <a:lnTo>
                    <a:pt x="18" y="17"/>
                  </a:lnTo>
                  <a:lnTo>
                    <a:pt x="20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8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36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1" y="47"/>
                  </a:lnTo>
                  <a:lnTo>
                    <a:pt x="28" y="47"/>
                  </a:lnTo>
                  <a:lnTo>
                    <a:pt x="24" y="47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18" y="42"/>
                  </a:lnTo>
                  <a:lnTo>
                    <a:pt x="16" y="36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0" name="Freeform 464"/>
            <p:cNvSpPr>
              <a:spLocks/>
            </p:cNvSpPr>
            <p:nvPr/>
          </p:nvSpPr>
          <p:spPr bwMode="auto">
            <a:xfrm>
              <a:off x="3502" y="1518"/>
              <a:ext cx="13" cy="14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7" y="55"/>
                </a:cxn>
                <a:cxn ang="0">
                  <a:pos x="35" y="55"/>
                </a:cxn>
                <a:cxn ang="0">
                  <a:pos x="35" y="11"/>
                </a:cxn>
                <a:cxn ang="0">
                  <a:pos x="52" y="11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7" y="11"/>
                </a:cxn>
              </a:cxnLst>
              <a:rect l="0" t="0" r="r" b="b"/>
              <a:pathLst>
                <a:path w="52" h="55">
                  <a:moveTo>
                    <a:pt x="17" y="11"/>
                  </a:moveTo>
                  <a:lnTo>
                    <a:pt x="17" y="55"/>
                  </a:lnTo>
                  <a:lnTo>
                    <a:pt x="35" y="55"/>
                  </a:lnTo>
                  <a:lnTo>
                    <a:pt x="35" y="11"/>
                  </a:lnTo>
                  <a:lnTo>
                    <a:pt x="52" y="1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1" name="Freeform 465"/>
            <p:cNvSpPr>
              <a:spLocks noEditPoints="1"/>
            </p:cNvSpPr>
            <p:nvPr/>
          </p:nvSpPr>
          <p:spPr bwMode="auto">
            <a:xfrm>
              <a:off x="3517" y="1518"/>
              <a:ext cx="18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1" y="55"/>
                </a:cxn>
                <a:cxn ang="0">
                  <a:pos x="38" y="55"/>
                </a:cxn>
                <a:cxn ang="0">
                  <a:pos x="44" y="52"/>
                </a:cxn>
                <a:cxn ang="0">
                  <a:pos x="47" y="50"/>
                </a:cxn>
                <a:cxn ang="0">
                  <a:pos x="49" y="46"/>
                </a:cxn>
                <a:cxn ang="0">
                  <a:pos x="50" y="42"/>
                </a:cxn>
                <a:cxn ang="0">
                  <a:pos x="51" y="37"/>
                </a:cxn>
                <a:cxn ang="0">
                  <a:pos x="50" y="31"/>
                </a:cxn>
                <a:cxn ang="0">
                  <a:pos x="48" y="27"/>
                </a:cxn>
                <a:cxn ang="0">
                  <a:pos x="45" y="23"/>
                </a:cxn>
                <a:cxn ang="0">
                  <a:pos x="41" y="21"/>
                </a:cxn>
                <a:cxn ang="0">
                  <a:pos x="33" y="19"/>
                </a:cxn>
                <a:cxn ang="0">
                  <a:pos x="28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16" y="30"/>
                </a:cxn>
                <a:cxn ang="0">
                  <a:pos x="24" y="30"/>
                </a:cxn>
                <a:cxn ang="0">
                  <a:pos x="27" y="30"/>
                </a:cxn>
                <a:cxn ang="0">
                  <a:pos x="30" y="31"/>
                </a:cxn>
                <a:cxn ang="0">
                  <a:pos x="32" y="32"/>
                </a:cxn>
                <a:cxn ang="0">
                  <a:pos x="33" y="33"/>
                </a:cxn>
                <a:cxn ang="0">
                  <a:pos x="34" y="35"/>
                </a:cxn>
                <a:cxn ang="0">
                  <a:pos x="34" y="37"/>
                </a:cxn>
                <a:cxn ang="0">
                  <a:pos x="33" y="40"/>
                </a:cxn>
                <a:cxn ang="0">
                  <a:pos x="31" y="42"/>
                </a:cxn>
                <a:cxn ang="0">
                  <a:pos x="28" y="43"/>
                </a:cxn>
                <a:cxn ang="0">
                  <a:pos x="25" y="43"/>
                </a:cxn>
                <a:cxn ang="0">
                  <a:pos x="16" y="43"/>
                </a:cxn>
                <a:cxn ang="0">
                  <a:pos x="16" y="30"/>
                </a:cxn>
                <a:cxn ang="0">
                  <a:pos x="57" y="0"/>
                </a:cxn>
                <a:cxn ang="0">
                  <a:pos x="57" y="55"/>
                </a:cxn>
                <a:cxn ang="0">
                  <a:pos x="74" y="55"/>
                </a:cxn>
                <a:cxn ang="0">
                  <a:pos x="74" y="0"/>
                </a:cxn>
                <a:cxn ang="0">
                  <a:pos x="57" y="0"/>
                </a:cxn>
              </a:cxnLst>
              <a:rect l="0" t="0" r="r" b="b"/>
              <a:pathLst>
                <a:path w="74" h="55">
                  <a:moveTo>
                    <a:pt x="0" y="0"/>
                  </a:moveTo>
                  <a:lnTo>
                    <a:pt x="0" y="55"/>
                  </a:lnTo>
                  <a:lnTo>
                    <a:pt x="31" y="55"/>
                  </a:lnTo>
                  <a:lnTo>
                    <a:pt x="38" y="55"/>
                  </a:lnTo>
                  <a:lnTo>
                    <a:pt x="44" y="52"/>
                  </a:lnTo>
                  <a:lnTo>
                    <a:pt x="47" y="50"/>
                  </a:lnTo>
                  <a:lnTo>
                    <a:pt x="49" y="46"/>
                  </a:lnTo>
                  <a:lnTo>
                    <a:pt x="50" y="42"/>
                  </a:lnTo>
                  <a:lnTo>
                    <a:pt x="51" y="37"/>
                  </a:lnTo>
                  <a:lnTo>
                    <a:pt x="50" y="31"/>
                  </a:lnTo>
                  <a:lnTo>
                    <a:pt x="48" y="27"/>
                  </a:lnTo>
                  <a:lnTo>
                    <a:pt x="45" y="23"/>
                  </a:lnTo>
                  <a:lnTo>
                    <a:pt x="41" y="21"/>
                  </a:lnTo>
                  <a:lnTo>
                    <a:pt x="33" y="19"/>
                  </a:lnTo>
                  <a:lnTo>
                    <a:pt x="28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close/>
                  <a:moveTo>
                    <a:pt x="16" y="30"/>
                  </a:moveTo>
                  <a:lnTo>
                    <a:pt x="24" y="30"/>
                  </a:lnTo>
                  <a:lnTo>
                    <a:pt x="27" y="30"/>
                  </a:lnTo>
                  <a:lnTo>
                    <a:pt x="30" y="31"/>
                  </a:lnTo>
                  <a:lnTo>
                    <a:pt x="32" y="32"/>
                  </a:lnTo>
                  <a:lnTo>
                    <a:pt x="33" y="33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40"/>
                  </a:lnTo>
                  <a:lnTo>
                    <a:pt x="31" y="42"/>
                  </a:lnTo>
                  <a:lnTo>
                    <a:pt x="28" y="43"/>
                  </a:lnTo>
                  <a:lnTo>
                    <a:pt x="25" y="43"/>
                  </a:lnTo>
                  <a:lnTo>
                    <a:pt x="16" y="43"/>
                  </a:lnTo>
                  <a:lnTo>
                    <a:pt x="16" y="30"/>
                  </a:lnTo>
                  <a:close/>
                  <a:moveTo>
                    <a:pt x="57" y="0"/>
                  </a:moveTo>
                  <a:lnTo>
                    <a:pt x="57" y="55"/>
                  </a:lnTo>
                  <a:lnTo>
                    <a:pt x="74" y="55"/>
                  </a:lnTo>
                  <a:lnTo>
                    <a:pt x="7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2" name="Freeform 466"/>
            <p:cNvSpPr>
              <a:spLocks/>
            </p:cNvSpPr>
            <p:nvPr/>
          </p:nvSpPr>
          <p:spPr bwMode="auto">
            <a:xfrm>
              <a:off x="3507" y="1705"/>
              <a:ext cx="84" cy="47"/>
            </a:xfrm>
            <a:custGeom>
              <a:avLst/>
              <a:gdLst/>
              <a:ahLst/>
              <a:cxnLst>
                <a:cxn ang="0">
                  <a:pos x="19" y="187"/>
                </a:cxn>
                <a:cxn ang="0">
                  <a:pos x="318" y="187"/>
                </a:cxn>
                <a:cxn ang="0">
                  <a:pos x="324" y="186"/>
                </a:cxn>
                <a:cxn ang="0">
                  <a:pos x="329" y="184"/>
                </a:cxn>
                <a:cxn ang="0">
                  <a:pos x="333" y="179"/>
                </a:cxn>
                <a:cxn ang="0">
                  <a:pos x="336" y="174"/>
                </a:cxn>
                <a:cxn ang="0">
                  <a:pos x="337" y="169"/>
                </a:cxn>
                <a:cxn ang="0">
                  <a:pos x="337" y="19"/>
                </a:cxn>
                <a:cxn ang="0">
                  <a:pos x="336" y="12"/>
                </a:cxn>
                <a:cxn ang="0">
                  <a:pos x="333" y="7"/>
                </a:cxn>
                <a:cxn ang="0">
                  <a:pos x="329" y="3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8" y="3"/>
                </a:cxn>
                <a:cxn ang="0">
                  <a:pos x="3" y="7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169"/>
                </a:cxn>
                <a:cxn ang="0">
                  <a:pos x="0" y="174"/>
                </a:cxn>
                <a:cxn ang="0">
                  <a:pos x="3" y="179"/>
                </a:cxn>
                <a:cxn ang="0">
                  <a:pos x="8" y="184"/>
                </a:cxn>
                <a:cxn ang="0">
                  <a:pos x="13" y="186"/>
                </a:cxn>
                <a:cxn ang="0">
                  <a:pos x="19" y="187"/>
                </a:cxn>
              </a:cxnLst>
              <a:rect l="0" t="0" r="r" b="b"/>
              <a:pathLst>
                <a:path w="337" h="187">
                  <a:moveTo>
                    <a:pt x="19" y="187"/>
                  </a:moveTo>
                  <a:lnTo>
                    <a:pt x="318" y="187"/>
                  </a:lnTo>
                  <a:lnTo>
                    <a:pt x="324" y="186"/>
                  </a:lnTo>
                  <a:lnTo>
                    <a:pt x="329" y="184"/>
                  </a:lnTo>
                  <a:lnTo>
                    <a:pt x="333" y="179"/>
                  </a:lnTo>
                  <a:lnTo>
                    <a:pt x="336" y="174"/>
                  </a:lnTo>
                  <a:lnTo>
                    <a:pt x="337" y="169"/>
                  </a:lnTo>
                  <a:lnTo>
                    <a:pt x="337" y="19"/>
                  </a:lnTo>
                  <a:lnTo>
                    <a:pt x="336" y="12"/>
                  </a:lnTo>
                  <a:lnTo>
                    <a:pt x="333" y="7"/>
                  </a:lnTo>
                  <a:lnTo>
                    <a:pt x="329" y="3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8" y="3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169"/>
                  </a:lnTo>
                  <a:lnTo>
                    <a:pt x="0" y="174"/>
                  </a:lnTo>
                  <a:lnTo>
                    <a:pt x="3" y="179"/>
                  </a:lnTo>
                  <a:lnTo>
                    <a:pt x="8" y="184"/>
                  </a:lnTo>
                  <a:lnTo>
                    <a:pt x="13" y="186"/>
                  </a:lnTo>
                  <a:lnTo>
                    <a:pt x="19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3" name="Freeform 467"/>
            <p:cNvSpPr>
              <a:spLocks/>
            </p:cNvSpPr>
            <p:nvPr/>
          </p:nvSpPr>
          <p:spPr bwMode="auto">
            <a:xfrm>
              <a:off x="3507" y="1705"/>
              <a:ext cx="84" cy="47"/>
            </a:xfrm>
            <a:custGeom>
              <a:avLst/>
              <a:gdLst/>
              <a:ahLst/>
              <a:cxnLst>
                <a:cxn ang="0">
                  <a:pos x="19" y="187"/>
                </a:cxn>
                <a:cxn ang="0">
                  <a:pos x="318" y="187"/>
                </a:cxn>
                <a:cxn ang="0">
                  <a:pos x="324" y="186"/>
                </a:cxn>
                <a:cxn ang="0">
                  <a:pos x="329" y="184"/>
                </a:cxn>
                <a:cxn ang="0">
                  <a:pos x="333" y="179"/>
                </a:cxn>
                <a:cxn ang="0">
                  <a:pos x="336" y="174"/>
                </a:cxn>
                <a:cxn ang="0">
                  <a:pos x="337" y="169"/>
                </a:cxn>
                <a:cxn ang="0">
                  <a:pos x="337" y="19"/>
                </a:cxn>
                <a:cxn ang="0">
                  <a:pos x="336" y="12"/>
                </a:cxn>
                <a:cxn ang="0">
                  <a:pos x="333" y="7"/>
                </a:cxn>
                <a:cxn ang="0">
                  <a:pos x="329" y="3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8" y="3"/>
                </a:cxn>
                <a:cxn ang="0">
                  <a:pos x="3" y="7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169"/>
                </a:cxn>
                <a:cxn ang="0">
                  <a:pos x="0" y="174"/>
                </a:cxn>
                <a:cxn ang="0">
                  <a:pos x="3" y="179"/>
                </a:cxn>
                <a:cxn ang="0">
                  <a:pos x="8" y="184"/>
                </a:cxn>
                <a:cxn ang="0">
                  <a:pos x="13" y="186"/>
                </a:cxn>
                <a:cxn ang="0">
                  <a:pos x="19" y="187"/>
                </a:cxn>
              </a:cxnLst>
              <a:rect l="0" t="0" r="r" b="b"/>
              <a:pathLst>
                <a:path w="337" h="187">
                  <a:moveTo>
                    <a:pt x="19" y="187"/>
                  </a:moveTo>
                  <a:lnTo>
                    <a:pt x="318" y="187"/>
                  </a:lnTo>
                  <a:lnTo>
                    <a:pt x="324" y="186"/>
                  </a:lnTo>
                  <a:lnTo>
                    <a:pt x="329" y="184"/>
                  </a:lnTo>
                  <a:lnTo>
                    <a:pt x="333" y="179"/>
                  </a:lnTo>
                  <a:lnTo>
                    <a:pt x="336" y="174"/>
                  </a:lnTo>
                  <a:lnTo>
                    <a:pt x="337" y="169"/>
                  </a:lnTo>
                  <a:lnTo>
                    <a:pt x="337" y="19"/>
                  </a:lnTo>
                  <a:lnTo>
                    <a:pt x="336" y="12"/>
                  </a:lnTo>
                  <a:lnTo>
                    <a:pt x="333" y="7"/>
                  </a:lnTo>
                  <a:lnTo>
                    <a:pt x="329" y="3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8" y="3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169"/>
                  </a:lnTo>
                  <a:lnTo>
                    <a:pt x="0" y="174"/>
                  </a:lnTo>
                  <a:lnTo>
                    <a:pt x="3" y="179"/>
                  </a:lnTo>
                  <a:lnTo>
                    <a:pt x="8" y="184"/>
                  </a:lnTo>
                  <a:lnTo>
                    <a:pt x="13" y="186"/>
                  </a:lnTo>
                  <a:lnTo>
                    <a:pt x="19" y="187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4" name="Freeform 468"/>
            <p:cNvSpPr>
              <a:spLocks/>
            </p:cNvSpPr>
            <p:nvPr/>
          </p:nvSpPr>
          <p:spPr bwMode="auto">
            <a:xfrm>
              <a:off x="3513" y="1710"/>
              <a:ext cx="2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9"/>
                </a:cxn>
                <a:cxn ang="0">
                  <a:pos x="10" y="29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7"/>
                </a:cxn>
              </a:cxnLst>
              <a:rect l="0" t="0" r="r" b="b"/>
              <a:pathLst>
                <a:path w="10" h="29">
                  <a:moveTo>
                    <a:pt x="0" y="7"/>
                  </a:moveTo>
                  <a:lnTo>
                    <a:pt x="6" y="7"/>
                  </a:lnTo>
                  <a:lnTo>
                    <a:pt x="6" y="29"/>
                  </a:lnTo>
                  <a:lnTo>
                    <a:pt x="10" y="29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5" name="Freeform 469"/>
            <p:cNvSpPr>
              <a:spLocks/>
            </p:cNvSpPr>
            <p:nvPr/>
          </p:nvSpPr>
          <p:spPr bwMode="auto">
            <a:xfrm>
              <a:off x="3518" y="1709"/>
              <a:ext cx="5" cy="8"/>
            </a:xfrm>
            <a:custGeom>
              <a:avLst/>
              <a:gdLst/>
              <a:ahLst/>
              <a:cxnLst>
                <a:cxn ang="0">
                  <a:pos x="20" y="27"/>
                </a:cxn>
                <a:cxn ang="0">
                  <a:pos x="4" y="27"/>
                </a:cxn>
                <a:cxn ang="0">
                  <a:pos x="5" y="24"/>
                </a:cxn>
                <a:cxn ang="0">
                  <a:pos x="10" y="20"/>
                </a:cxn>
                <a:cxn ang="0">
                  <a:pos x="14" y="18"/>
                </a:cxn>
                <a:cxn ang="0">
                  <a:pos x="18" y="15"/>
                </a:cxn>
                <a:cxn ang="0">
                  <a:pos x="19" y="12"/>
                </a:cxn>
                <a:cxn ang="0">
                  <a:pos x="20" y="9"/>
                </a:cxn>
                <a:cxn ang="0">
                  <a:pos x="19" y="5"/>
                </a:cxn>
                <a:cxn ang="0">
                  <a:pos x="17" y="3"/>
                </a:cxn>
                <a:cxn ang="0">
                  <a:pos x="13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3" y="10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5" y="5"/>
                </a:cxn>
                <a:cxn ang="0">
                  <a:pos x="7" y="4"/>
                </a:cxn>
                <a:cxn ang="0">
                  <a:pos x="9" y="4"/>
                </a:cxn>
                <a:cxn ang="0">
                  <a:pos x="12" y="4"/>
                </a:cxn>
                <a:cxn ang="0">
                  <a:pos x="13" y="5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4" y="12"/>
                </a:cxn>
                <a:cxn ang="0">
                  <a:pos x="13" y="14"/>
                </a:cxn>
                <a:cxn ang="0">
                  <a:pos x="11" y="16"/>
                </a:cxn>
                <a:cxn ang="0">
                  <a:pos x="9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5"/>
                </a:cxn>
                <a:cxn ang="0">
                  <a:pos x="0" y="30"/>
                </a:cxn>
                <a:cxn ang="0">
                  <a:pos x="20" y="30"/>
                </a:cxn>
                <a:cxn ang="0">
                  <a:pos x="20" y="27"/>
                </a:cxn>
              </a:cxnLst>
              <a:rect l="0" t="0" r="r" b="b"/>
              <a:pathLst>
                <a:path w="20" h="30">
                  <a:moveTo>
                    <a:pt x="20" y="27"/>
                  </a:moveTo>
                  <a:lnTo>
                    <a:pt x="4" y="27"/>
                  </a:lnTo>
                  <a:lnTo>
                    <a:pt x="5" y="24"/>
                  </a:lnTo>
                  <a:lnTo>
                    <a:pt x="10" y="20"/>
                  </a:lnTo>
                  <a:lnTo>
                    <a:pt x="14" y="18"/>
                  </a:lnTo>
                  <a:lnTo>
                    <a:pt x="18" y="15"/>
                  </a:lnTo>
                  <a:lnTo>
                    <a:pt x="19" y="12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9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0" y="30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6" name="Freeform 470"/>
            <p:cNvSpPr>
              <a:spLocks noEditPoints="1"/>
            </p:cNvSpPr>
            <p:nvPr/>
          </p:nvSpPr>
          <p:spPr bwMode="auto">
            <a:xfrm>
              <a:off x="3524" y="1710"/>
              <a:ext cx="5" cy="7"/>
            </a:xfrm>
            <a:custGeom>
              <a:avLst/>
              <a:gdLst/>
              <a:ahLst/>
              <a:cxnLst>
                <a:cxn ang="0">
                  <a:pos x="13" y="22"/>
                </a:cxn>
                <a:cxn ang="0">
                  <a:pos x="13" y="29"/>
                </a:cxn>
                <a:cxn ang="0">
                  <a:pos x="17" y="29"/>
                </a:cxn>
                <a:cxn ang="0">
                  <a:pos x="17" y="22"/>
                </a:cxn>
                <a:cxn ang="0">
                  <a:pos x="21" y="22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3" y="22"/>
                </a:cxn>
                <a:cxn ang="0">
                  <a:pos x="3" y="19"/>
                </a:cxn>
                <a:cxn ang="0">
                  <a:pos x="13" y="5"/>
                </a:cxn>
                <a:cxn ang="0">
                  <a:pos x="13" y="19"/>
                </a:cxn>
                <a:cxn ang="0">
                  <a:pos x="3" y="19"/>
                </a:cxn>
              </a:cxnLst>
              <a:rect l="0" t="0" r="r" b="b"/>
              <a:pathLst>
                <a:path w="21" h="29">
                  <a:moveTo>
                    <a:pt x="13" y="22"/>
                  </a:moveTo>
                  <a:lnTo>
                    <a:pt x="13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21" y="22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3" y="22"/>
                  </a:lnTo>
                  <a:close/>
                  <a:moveTo>
                    <a:pt x="3" y="19"/>
                  </a:moveTo>
                  <a:lnTo>
                    <a:pt x="13" y="5"/>
                  </a:lnTo>
                  <a:lnTo>
                    <a:pt x="13" y="1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7" name="Freeform 471"/>
            <p:cNvSpPr>
              <a:spLocks/>
            </p:cNvSpPr>
            <p:nvPr/>
          </p:nvSpPr>
          <p:spPr bwMode="auto">
            <a:xfrm>
              <a:off x="3530" y="1710"/>
              <a:ext cx="5" cy="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5" y="29"/>
                </a:cxn>
                <a:cxn ang="0">
                  <a:pos x="10" y="30"/>
                </a:cxn>
                <a:cxn ang="0">
                  <a:pos x="14" y="29"/>
                </a:cxn>
                <a:cxn ang="0">
                  <a:pos x="17" y="27"/>
                </a:cxn>
                <a:cxn ang="0">
                  <a:pos x="20" y="23"/>
                </a:cxn>
                <a:cxn ang="0">
                  <a:pos x="21" y="19"/>
                </a:cxn>
                <a:cxn ang="0">
                  <a:pos x="20" y="15"/>
                </a:cxn>
                <a:cxn ang="0">
                  <a:pos x="17" y="12"/>
                </a:cxn>
                <a:cxn ang="0">
                  <a:pos x="15" y="10"/>
                </a:cxn>
                <a:cxn ang="0">
                  <a:pos x="11" y="10"/>
                </a:cxn>
                <a:cxn ang="0">
                  <a:pos x="8" y="10"/>
                </a:cxn>
                <a:cxn ang="0">
                  <a:pos x="5" y="12"/>
                </a:cxn>
                <a:cxn ang="0">
                  <a:pos x="6" y="4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5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6" y="16"/>
                </a:cxn>
                <a:cxn ang="0">
                  <a:pos x="16" y="20"/>
                </a:cxn>
                <a:cxn ang="0">
                  <a:pos x="16" y="23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1" h="30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10" y="30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20" y="23"/>
                  </a:lnTo>
                  <a:lnTo>
                    <a:pt x="21" y="19"/>
                  </a:lnTo>
                  <a:lnTo>
                    <a:pt x="20" y="15"/>
                  </a:lnTo>
                  <a:lnTo>
                    <a:pt x="17" y="12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6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5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8" name="Freeform 472"/>
            <p:cNvSpPr>
              <a:spLocks/>
            </p:cNvSpPr>
            <p:nvPr/>
          </p:nvSpPr>
          <p:spPr bwMode="auto">
            <a:xfrm>
              <a:off x="3536" y="1709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4" y="29"/>
                </a:cxn>
                <a:cxn ang="0">
                  <a:pos x="5" y="30"/>
                </a:cxn>
                <a:cxn ang="0">
                  <a:pos x="8" y="30"/>
                </a:cxn>
                <a:cxn ang="0">
                  <a:pos x="10" y="31"/>
                </a:cxn>
                <a:cxn ang="0">
                  <a:pos x="14" y="30"/>
                </a:cxn>
                <a:cxn ang="0">
                  <a:pos x="17" y="28"/>
                </a:cxn>
                <a:cxn ang="0">
                  <a:pos x="19" y="26"/>
                </a:cxn>
                <a:cxn ang="0">
                  <a:pos x="20" y="22"/>
                </a:cxn>
                <a:cxn ang="0">
                  <a:pos x="20" y="19"/>
                </a:cxn>
                <a:cxn ang="0">
                  <a:pos x="19" y="17"/>
                </a:cxn>
                <a:cxn ang="0">
                  <a:pos x="17" y="15"/>
                </a:cxn>
                <a:cxn ang="0">
                  <a:pos x="15" y="15"/>
                </a:cxn>
                <a:cxn ang="0">
                  <a:pos x="15" y="15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8" y="4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1" y="10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7" y="4"/>
                </a:cxn>
                <a:cxn ang="0">
                  <a:pos x="9" y="4"/>
                </a:cxn>
                <a:cxn ang="0">
                  <a:pos x="10" y="3"/>
                </a:cxn>
                <a:cxn ang="0">
                  <a:pos x="13" y="4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1" y="13"/>
                </a:cxn>
                <a:cxn ang="0">
                  <a:pos x="10" y="13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4" y="17"/>
                </a:cxn>
                <a:cxn ang="0">
                  <a:pos x="15" y="18"/>
                </a:cxn>
                <a:cxn ang="0">
                  <a:pos x="16" y="19"/>
                </a:cxn>
                <a:cxn ang="0">
                  <a:pos x="17" y="22"/>
                </a:cxn>
                <a:cxn ang="0">
                  <a:pos x="16" y="23"/>
                </a:cxn>
                <a:cxn ang="0">
                  <a:pos x="16" y="25"/>
                </a:cxn>
                <a:cxn ang="0">
                  <a:pos x="14" y="27"/>
                </a:cxn>
                <a:cxn ang="0">
                  <a:pos x="10" y="28"/>
                </a:cxn>
                <a:cxn ang="0">
                  <a:pos x="7" y="27"/>
                </a:cxn>
                <a:cxn ang="0">
                  <a:pos x="5" y="25"/>
                </a:cxn>
                <a:cxn ang="0">
                  <a:pos x="5" y="23"/>
                </a:cxn>
                <a:cxn ang="0">
                  <a:pos x="4" y="22"/>
                </a:cxn>
                <a:cxn ang="0">
                  <a:pos x="4" y="22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1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10" y="31"/>
                  </a:lnTo>
                  <a:lnTo>
                    <a:pt x="14" y="30"/>
                  </a:lnTo>
                  <a:lnTo>
                    <a:pt x="17" y="28"/>
                  </a:lnTo>
                  <a:lnTo>
                    <a:pt x="19" y="26"/>
                  </a:lnTo>
                  <a:lnTo>
                    <a:pt x="20" y="22"/>
                  </a:lnTo>
                  <a:lnTo>
                    <a:pt x="20" y="19"/>
                  </a:lnTo>
                  <a:lnTo>
                    <a:pt x="19" y="17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5" y="10"/>
                  </a:lnTo>
                  <a:lnTo>
                    <a:pt x="5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7"/>
                  </a:lnTo>
                  <a:lnTo>
                    <a:pt x="15" y="18"/>
                  </a:lnTo>
                  <a:lnTo>
                    <a:pt x="16" y="19"/>
                  </a:lnTo>
                  <a:lnTo>
                    <a:pt x="17" y="22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4" y="27"/>
                  </a:lnTo>
                  <a:lnTo>
                    <a:pt x="10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9" name="Freeform 473"/>
            <p:cNvSpPr>
              <a:spLocks noEditPoints="1"/>
            </p:cNvSpPr>
            <p:nvPr/>
          </p:nvSpPr>
          <p:spPr bwMode="auto">
            <a:xfrm>
              <a:off x="3542" y="1710"/>
              <a:ext cx="5" cy="7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4" y="29"/>
                </a:cxn>
                <a:cxn ang="0">
                  <a:pos x="18" y="29"/>
                </a:cxn>
                <a:cxn ang="0">
                  <a:pos x="18" y="22"/>
                </a:cxn>
                <a:cxn ang="0">
                  <a:pos x="22" y="22"/>
                </a:cxn>
                <a:cxn ang="0">
                  <a:pos x="22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4" y="22"/>
                </a:cxn>
                <a:cxn ang="0">
                  <a:pos x="4" y="19"/>
                </a:cxn>
                <a:cxn ang="0">
                  <a:pos x="14" y="5"/>
                </a:cxn>
                <a:cxn ang="0">
                  <a:pos x="14" y="19"/>
                </a:cxn>
                <a:cxn ang="0">
                  <a:pos x="4" y="19"/>
                </a:cxn>
              </a:cxnLst>
              <a:rect l="0" t="0" r="r" b="b"/>
              <a:pathLst>
                <a:path w="22" h="29">
                  <a:moveTo>
                    <a:pt x="14" y="22"/>
                  </a:move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4" y="22"/>
                  </a:lnTo>
                  <a:close/>
                  <a:moveTo>
                    <a:pt x="4" y="19"/>
                  </a:moveTo>
                  <a:lnTo>
                    <a:pt x="14" y="5"/>
                  </a:lnTo>
                  <a:lnTo>
                    <a:pt x="14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0" name="Freeform 474"/>
            <p:cNvSpPr>
              <a:spLocks/>
            </p:cNvSpPr>
            <p:nvPr/>
          </p:nvSpPr>
          <p:spPr bwMode="auto">
            <a:xfrm>
              <a:off x="3548" y="1710"/>
              <a:ext cx="5" cy="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7"/>
                </a:cxn>
                <a:cxn ang="0">
                  <a:pos x="5" y="29"/>
                </a:cxn>
                <a:cxn ang="0">
                  <a:pos x="9" y="30"/>
                </a:cxn>
                <a:cxn ang="0">
                  <a:pos x="14" y="29"/>
                </a:cxn>
                <a:cxn ang="0">
                  <a:pos x="17" y="27"/>
                </a:cxn>
                <a:cxn ang="0">
                  <a:pos x="19" y="23"/>
                </a:cxn>
                <a:cxn ang="0">
                  <a:pos x="20" y="19"/>
                </a:cxn>
                <a:cxn ang="0">
                  <a:pos x="19" y="15"/>
                </a:cxn>
                <a:cxn ang="0">
                  <a:pos x="17" y="12"/>
                </a:cxn>
                <a:cxn ang="0">
                  <a:pos x="14" y="10"/>
                </a:cxn>
                <a:cxn ang="0">
                  <a:pos x="11" y="10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4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5" y="16"/>
                </a:cxn>
                <a:cxn ang="0">
                  <a:pos x="16" y="20"/>
                </a:cxn>
                <a:cxn ang="0">
                  <a:pos x="15" y="23"/>
                </a:cxn>
                <a:cxn ang="0">
                  <a:pos x="13" y="26"/>
                </a:cxn>
                <a:cxn ang="0">
                  <a:pos x="11" y="26"/>
                </a:cxn>
                <a:cxn ang="0">
                  <a:pos x="9" y="27"/>
                </a:cxn>
                <a:cxn ang="0">
                  <a:pos x="7" y="26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0">
                  <a:moveTo>
                    <a:pt x="0" y="21"/>
                  </a:moveTo>
                  <a:lnTo>
                    <a:pt x="0" y="24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9" y="30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9" y="23"/>
                  </a:lnTo>
                  <a:lnTo>
                    <a:pt x="20" y="19"/>
                  </a:lnTo>
                  <a:lnTo>
                    <a:pt x="19" y="15"/>
                  </a:lnTo>
                  <a:lnTo>
                    <a:pt x="17" y="12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6" y="20"/>
                  </a:lnTo>
                  <a:lnTo>
                    <a:pt x="15" y="23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1" name="Freeform 475"/>
            <p:cNvSpPr>
              <a:spLocks/>
            </p:cNvSpPr>
            <p:nvPr/>
          </p:nvSpPr>
          <p:spPr bwMode="auto">
            <a:xfrm>
              <a:off x="3554" y="1710"/>
              <a:ext cx="5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" y="4"/>
                </a:cxn>
                <a:cxn ang="0">
                  <a:pos x="12" y="10"/>
                </a:cxn>
                <a:cxn ang="0">
                  <a:pos x="9" y="16"/>
                </a:cxn>
                <a:cxn ang="0">
                  <a:pos x="7" y="23"/>
                </a:cxn>
                <a:cxn ang="0">
                  <a:pos x="6" y="29"/>
                </a:cxn>
                <a:cxn ang="0">
                  <a:pos x="10" y="29"/>
                </a:cxn>
                <a:cxn ang="0">
                  <a:pos x="11" y="22"/>
                </a:cxn>
                <a:cxn ang="0">
                  <a:pos x="13" y="16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1" h="29">
                  <a:moveTo>
                    <a:pt x="0" y="4"/>
                  </a:moveTo>
                  <a:lnTo>
                    <a:pt x="17" y="4"/>
                  </a:lnTo>
                  <a:lnTo>
                    <a:pt x="12" y="10"/>
                  </a:lnTo>
                  <a:lnTo>
                    <a:pt x="9" y="16"/>
                  </a:lnTo>
                  <a:lnTo>
                    <a:pt x="7" y="23"/>
                  </a:lnTo>
                  <a:lnTo>
                    <a:pt x="6" y="29"/>
                  </a:lnTo>
                  <a:lnTo>
                    <a:pt x="10" y="29"/>
                  </a:lnTo>
                  <a:lnTo>
                    <a:pt x="11" y="22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2" name="Freeform 476"/>
            <p:cNvSpPr>
              <a:spLocks/>
            </p:cNvSpPr>
            <p:nvPr/>
          </p:nvSpPr>
          <p:spPr bwMode="auto">
            <a:xfrm>
              <a:off x="3560" y="1710"/>
              <a:ext cx="5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8" y="4"/>
                </a:cxn>
                <a:cxn ang="0">
                  <a:pos x="14" y="10"/>
                </a:cxn>
                <a:cxn ang="0">
                  <a:pos x="10" y="16"/>
                </a:cxn>
                <a:cxn ang="0">
                  <a:pos x="8" y="23"/>
                </a:cxn>
                <a:cxn ang="0">
                  <a:pos x="7" y="29"/>
                </a:cxn>
                <a:cxn ang="0">
                  <a:pos x="11" y="29"/>
                </a:cxn>
                <a:cxn ang="0">
                  <a:pos x="12" y="22"/>
                </a:cxn>
                <a:cxn ang="0">
                  <a:pos x="14" y="16"/>
                </a:cxn>
                <a:cxn ang="0">
                  <a:pos x="18" y="9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2" h="29">
                  <a:moveTo>
                    <a:pt x="0" y="4"/>
                  </a:moveTo>
                  <a:lnTo>
                    <a:pt x="18" y="4"/>
                  </a:lnTo>
                  <a:lnTo>
                    <a:pt x="14" y="10"/>
                  </a:lnTo>
                  <a:lnTo>
                    <a:pt x="10" y="16"/>
                  </a:lnTo>
                  <a:lnTo>
                    <a:pt x="8" y="23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2" y="22"/>
                  </a:lnTo>
                  <a:lnTo>
                    <a:pt x="14" y="16"/>
                  </a:lnTo>
                  <a:lnTo>
                    <a:pt x="18" y="9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3" name="Freeform 477"/>
            <p:cNvSpPr>
              <a:spLocks/>
            </p:cNvSpPr>
            <p:nvPr/>
          </p:nvSpPr>
          <p:spPr bwMode="auto">
            <a:xfrm>
              <a:off x="3286" y="1616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6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6" y="326"/>
                </a:cxn>
                <a:cxn ang="0">
                  <a:pos x="472" y="306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1" y="192"/>
                </a:cxn>
                <a:cxn ang="0">
                  <a:pos x="524" y="165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6" y="87"/>
                </a:cxn>
                <a:cxn ang="0">
                  <a:pos x="446" y="61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1"/>
                </a:cxn>
                <a:cxn ang="0">
                  <a:pos x="320" y="2"/>
                </a:cxn>
                <a:cxn ang="0">
                  <a:pos x="292" y="9"/>
                </a:cxn>
                <a:cxn ang="0">
                  <a:pos x="266" y="24"/>
                </a:cxn>
                <a:cxn ang="0">
                  <a:pos x="241" y="9"/>
                </a:cxn>
                <a:cxn ang="0">
                  <a:pos x="212" y="2"/>
                </a:cxn>
                <a:cxn ang="0">
                  <a:pos x="182" y="1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1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7"/>
                </a:cxn>
                <a:cxn ang="0">
                  <a:pos x="1" y="193"/>
                </a:cxn>
              </a:cxnLst>
              <a:rect l="0" t="0" r="r" b="b"/>
              <a:pathLst>
                <a:path w="532" h="413">
                  <a:moveTo>
                    <a:pt x="0" y="207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8"/>
                  </a:lnTo>
                  <a:lnTo>
                    <a:pt x="19" y="269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0" y="306"/>
                  </a:lnTo>
                  <a:lnTo>
                    <a:pt x="73" y="312"/>
                  </a:lnTo>
                  <a:lnTo>
                    <a:pt x="76" y="326"/>
                  </a:lnTo>
                  <a:lnTo>
                    <a:pt x="81" y="340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1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7" y="413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6" y="390"/>
                  </a:lnTo>
                  <a:lnTo>
                    <a:pt x="278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6" y="413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1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6" y="352"/>
                  </a:lnTo>
                  <a:lnTo>
                    <a:pt x="452" y="340"/>
                  </a:lnTo>
                  <a:lnTo>
                    <a:pt x="456" y="326"/>
                  </a:lnTo>
                  <a:lnTo>
                    <a:pt x="459" y="312"/>
                  </a:lnTo>
                  <a:lnTo>
                    <a:pt x="472" y="306"/>
                  </a:lnTo>
                  <a:lnTo>
                    <a:pt x="483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3" y="269"/>
                  </a:lnTo>
                  <a:lnTo>
                    <a:pt x="519" y="258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7"/>
                  </a:lnTo>
                  <a:lnTo>
                    <a:pt x="531" y="192"/>
                  </a:lnTo>
                  <a:lnTo>
                    <a:pt x="529" y="179"/>
                  </a:lnTo>
                  <a:lnTo>
                    <a:pt x="524" y="165"/>
                  </a:lnTo>
                  <a:lnTo>
                    <a:pt x="518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1"/>
                  </a:lnTo>
                  <a:lnTo>
                    <a:pt x="438" y="49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0" y="2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4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7" y="3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1"/>
                  </a:lnTo>
                  <a:lnTo>
                    <a:pt x="81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7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4" name="Freeform 478"/>
            <p:cNvSpPr>
              <a:spLocks/>
            </p:cNvSpPr>
            <p:nvPr/>
          </p:nvSpPr>
          <p:spPr bwMode="auto">
            <a:xfrm>
              <a:off x="3286" y="1616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6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6" y="326"/>
                </a:cxn>
                <a:cxn ang="0">
                  <a:pos x="472" y="306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1" y="192"/>
                </a:cxn>
                <a:cxn ang="0">
                  <a:pos x="524" y="165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6" y="87"/>
                </a:cxn>
                <a:cxn ang="0">
                  <a:pos x="446" y="61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1"/>
                </a:cxn>
                <a:cxn ang="0">
                  <a:pos x="320" y="2"/>
                </a:cxn>
                <a:cxn ang="0">
                  <a:pos x="292" y="9"/>
                </a:cxn>
                <a:cxn ang="0">
                  <a:pos x="266" y="24"/>
                </a:cxn>
                <a:cxn ang="0">
                  <a:pos x="241" y="9"/>
                </a:cxn>
                <a:cxn ang="0">
                  <a:pos x="212" y="2"/>
                </a:cxn>
                <a:cxn ang="0">
                  <a:pos x="182" y="1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1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7"/>
                </a:cxn>
                <a:cxn ang="0">
                  <a:pos x="1" y="193"/>
                </a:cxn>
              </a:cxnLst>
              <a:rect l="0" t="0" r="r" b="b"/>
              <a:pathLst>
                <a:path w="532" h="413">
                  <a:moveTo>
                    <a:pt x="0" y="207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8"/>
                  </a:lnTo>
                  <a:lnTo>
                    <a:pt x="19" y="269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0" y="306"/>
                  </a:lnTo>
                  <a:lnTo>
                    <a:pt x="73" y="312"/>
                  </a:lnTo>
                  <a:lnTo>
                    <a:pt x="76" y="326"/>
                  </a:lnTo>
                  <a:lnTo>
                    <a:pt x="81" y="340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1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7" y="413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6" y="390"/>
                  </a:lnTo>
                  <a:lnTo>
                    <a:pt x="278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6" y="413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1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6" y="352"/>
                  </a:lnTo>
                  <a:lnTo>
                    <a:pt x="452" y="340"/>
                  </a:lnTo>
                  <a:lnTo>
                    <a:pt x="456" y="326"/>
                  </a:lnTo>
                  <a:lnTo>
                    <a:pt x="459" y="312"/>
                  </a:lnTo>
                  <a:lnTo>
                    <a:pt x="472" y="306"/>
                  </a:lnTo>
                  <a:lnTo>
                    <a:pt x="483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3" y="269"/>
                  </a:lnTo>
                  <a:lnTo>
                    <a:pt x="519" y="258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7"/>
                  </a:lnTo>
                  <a:lnTo>
                    <a:pt x="531" y="192"/>
                  </a:lnTo>
                  <a:lnTo>
                    <a:pt x="529" y="179"/>
                  </a:lnTo>
                  <a:lnTo>
                    <a:pt x="524" y="165"/>
                  </a:lnTo>
                  <a:lnTo>
                    <a:pt x="518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1"/>
                  </a:lnTo>
                  <a:lnTo>
                    <a:pt x="438" y="49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0" y="2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4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7" y="3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1"/>
                  </a:lnTo>
                  <a:lnTo>
                    <a:pt x="81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7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5" name="Freeform 479"/>
            <p:cNvSpPr>
              <a:spLocks/>
            </p:cNvSpPr>
            <p:nvPr/>
          </p:nvSpPr>
          <p:spPr bwMode="auto">
            <a:xfrm>
              <a:off x="3325" y="1659"/>
              <a:ext cx="11" cy="13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9" y="53"/>
                </a:cxn>
                <a:cxn ang="0">
                  <a:pos x="29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4" h="53">
                  <a:moveTo>
                    <a:pt x="15" y="10"/>
                  </a:moveTo>
                  <a:lnTo>
                    <a:pt x="15" y="53"/>
                  </a:lnTo>
                  <a:lnTo>
                    <a:pt x="29" y="53"/>
                  </a:lnTo>
                  <a:lnTo>
                    <a:pt x="29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6" name="Freeform 480"/>
            <p:cNvSpPr>
              <a:spLocks noEditPoints="1"/>
            </p:cNvSpPr>
            <p:nvPr/>
          </p:nvSpPr>
          <p:spPr bwMode="auto">
            <a:xfrm>
              <a:off x="3335" y="1659"/>
              <a:ext cx="15" cy="16"/>
            </a:xfrm>
            <a:custGeom>
              <a:avLst/>
              <a:gdLst/>
              <a:ahLst/>
              <a:cxnLst>
                <a:cxn ang="0">
                  <a:pos x="23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1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3"/>
                </a:cxn>
                <a:cxn ang="0">
                  <a:pos x="57" y="40"/>
                </a:cxn>
                <a:cxn ang="0">
                  <a:pos x="58" y="36"/>
                </a:cxn>
                <a:cxn ang="0">
                  <a:pos x="58" y="33"/>
                </a:cxn>
                <a:cxn ang="0">
                  <a:pos x="58" y="30"/>
                </a:cxn>
                <a:cxn ang="0">
                  <a:pos x="58" y="27"/>
                </a:cxn>
                <a:cxn ang="0">
                  <a:pos x="56" y="24"/>
                </a:cxn>
                <a:cxn ang="0">
                  <a:pos x="54" y="20"/>
                </a:cxn>
                <a:cxn ang="0">
                  <a:pos x="51" y="18"/>
                </a:cxn>
                <a:cxn ang="0">
                  <a:pos x="47" y="15"/>
                </a:cxn>
                <a:cxn ang="0">
                  <a:pos x="42" y="14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3"/>
                </a:cxn>
                <a:cxn ang="0">
                  <a:pos x="16" y="14"/>
                </a:cxn>
                <a:cxn ang="0">
                  <a:pos x="8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0" y="35"/>
                </a:cxn>
                <a:cxn ang="0">
                  <a:pos x="0" y="38"/>
                </a:cxn>
                <a:cxn ang="0">
                  <a:pos x="1" y="42"/>
                </a:cxn>
                <a:cxn ang="0">
                  <a:pos x="3" y="45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6" y="53"/>
                </a:cxn>
                <a:cxn ang="0">
                  <a:pos x="23" y="54"/>
                </a:cxn>
                <a:cxn ang="0">
                  <a:pos x="23" y="66"/>
                </a:cxn>
                <a:cxn ang="0">
                  <a:pos x="23" y="45"/>
                </a:cxn>
                <a:cxn ang="0">
                  <a:pos x="20" y="45"/>
                </a:cxn>
                <a:cxn ang="0">
                  <a:pos x="16" y="43"/>
                </a:cxn>
                <a:cxn ang="0">
                  <a:pos x="14" y="41"/>
                </a:cxn>
                <a:cxn ang="0">
                  <a:pos x="12" y="39"/>
                </a:cxn>
                <a:cxn ang="0">
                  <a:pos x="11" y="36"/>
                </a:cxn>
                <a:cxn ang="0">
                  <a:pos x="11" y="32"/>
                </a:cxn>
                <a:cxn ang="0">
                  <a:pos x="12" y="27"/>
                </a:cxn>
                <a:cxn ang="0">
                  <a:pos x="14" y="24"/>
                </a:cxn>
                <a:cxn ang="0">
                  <a:pos x="18" y="22"/>
                </a:cxn>
                <a:cxn ang="0">
                  <a:pos x="22" y="21"/>
                </a:cxn>
                <a:cxn ang="0">
                  <a:pos x="23" y="21"/>
                </a:cxn>
                <a:cxn ang="0">
                  <a:pos x="23" y="45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2"/>
                </a:cxn>
                <a:cxn ang="0">
                  <a:pos x="46" y="36"/>
                </a:cxn>
                <a:cxn ang="0">
                  <a:pos x="46" y="39"/>
                </a:cxn>
                <a:cxn ang="0">
                  <a:pos x="44" y="41"/>
                </a:cxn>
                <a:cxn ang="0">
                  <a:pos x="43" y="42"/>
                </a:cxn>
                <a:cxn ang="0">
                  <a:pos x="39" y="45"/>
                </a:cxn>
                <a:cxn ang="0">
                  <a:pos x="35" y="45"/>
                </a:cxn>
                <a:cxn ang="0">
                  <a:pos x="35" y="21"/>
                </a:cxn>
              </a:cxnLst>
              <a:rect l="0" t="0" r="r" b="b"/>
              <a:pathLst>
                <a:path w="58" h="66">
                  <a:moveTo>
                    <a:pt x="23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1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7" y="40"/>
                  </a:lnTo>
                  <a:lnTo>
                    <a:pt x="58" y="36"/>
                  </a:lnTo>
                  <a:lnTo>
                    <a:pt x="58" y="33"/>
                  </a:lnTo>
                  <a:lnTo>
                    <a:pt x="58" y="30"/>
                  </a:lnTo>
                  <a:lnTo>
                    <a:pt x="58" y="27"/>
                  </a:lnTo>
                  <a:lnTo>
                    <a:pt x="56" y="24"/>
                  </a:lnTo>
                  <a:lnTo>
                    <a:pt x="54" y="20"/>
                  </a:lnTo>
                  <a:lnTo>
                    <a:pt x="51" y="18"/>
                  </a:lnTo>
                  <a:lnTo>
                    <a:pt x="47" y="15"/>
                  </a:lnTo>
                  <a:lnTo>
                    <a:pt x="42" y="14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3"/>
                  </a:lnTo>
                  <a:lnTo>
                    <a:pt x="16" y="14"/>
                  </a:lnTo>
                  <a:lnTo>
                    <a:pt x="8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3" y="45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6" y="53"/>
                  </a:lnTo>
                  <a:lnTo>
                    <a:pt x="23" y="54"/>
                  </a:lnTo>
                  <a:lnTo>
                    <a:pt x="23" y="66"/>
                  </a:lnTo>
                  <a:close/>
                  <a:moveTo>
                    <a:pt x="23" y="45"/>
                  </a:moveTo>
                  <a:lnTo>
                    <a:pt x="20" y="45"/>
                  </a:lnTo>
                  <a:lnTo>
                    <a:pt x="16" y="43"/>
                  </a:lnTo>
                  <a:lnTo>
                    <a:pt x="14" y="41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1" y="32"/>
                  </a:lnTo>
                  <a:lnTo>
                    <a:pt x="12" y="27"/>
                  </a:lnTo>
                  <a:lnTo>
                    <a:pt x="14" y="24"/>
                  </a:lnTo>
                  <a:lnTo>
                    <a:pt x="18" y="22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45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2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1"/>
                  </a:lnTo>
                  <a:lnTo>
                    <a:pt x="43" y="42"/>
                  </a:lnTo>
                  <a:lnTo>
                    <a:pt x="39" y="45"/>
                  </a:lnTo>
                  <a:lnTo>
                    <a:pt x="35" y="45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7" name="Freeform 481"/>
            <p:cNvSpPr>
              <a:spLocks noEditPoints="1"/>
            </p:cNvSpPr>
            <p:nvPr/>
          </p:nvSpPr>
          <p:spPr bwMode="auto">
            <a:xfrm>
              <a:off x="3351" y="1659"/>
              <a:ext cx="14" cy="13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3" y="55"/>
                </a:cxn>
                <a:cxn ang="0">
                  <a:pos x="39" y="53"/>
                </a:cxn>
                <a:cxn ang="0">
                  <a:pos x="43" y="51"/>
                </a:cxn>
                <a:cxn ang="0">
                  <a:pos x="47" y="46"/>
                </a:cxn>
                <a:cxn ang="0">
                  <a:pos x="50" y="42"/>
                </a:cxn>
                <a:cxn ang="0">
                  <a:pos x="52" y="38"/>
                </a:cxn>
                <a:cxn ang="0">
                  <a:pos x="53" y="33"/>
                </a:cxn>
                <a:cxn ang="0">
                  <a:pos x="53" y="27"/>
                </a:cxn>
                <a:cxn ang="0">
                  <a:pos x="53" y="21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7" y="8"/>
                </a:cxn>
                <a:cxn ang="0">
                  <a:pos x="43" y="4"/>
                </a:cxn>
                <a:cxn ang="0">
                  <a:pos x="39" y="2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1" y="22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1" y="36"/>
                </a:cxn>
                <a:cxn ang="0">
                  <a:pos x="3" y="41"/>
                </a:cxn>
                <a:cxn ang="0">
                  <a:pos x="6" y="45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4"/>
                </a:cxn>
                <a:cxn ang="0">
                  <a:pos x="27" y="55"/>
                </a:cxn>
                <a:cxn ang="0">
                  <a:pos x="27" y="44"/>
                </a:cxn>
                <a:cxn ang="0">
                  <a:pos x="25" y="44"/>
                </a:cxn>
                <a:cxn ang="0">
                  <a:pos x="22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6" y="38"/>
                </a:cxn>
                <a:cxn ang="0">
                  <a:pos x="14" y="35"/>
                </a:cxn>
                <a:cxn ang="0">
                  <a:pos x="14" y="32"/>
                </a:cxn>
                <a:cxn ang="0">
                  <a:pos x="13" y="27"/>
                </a:cxn>
                <a:cxn ang="0">
                  <a:pos x="14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1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1" y="10"/>
                </a:cxn>
                <a:cxn ang="0">
                  <a:pos x="35" y="12"/>
                </a:cxn>
                <a:cxn ang="0">
                  <a:pos x="37" y="14"/>
                </a:cxn>
                <a:cxn ang="0">
                  <a:pos x="38" y="17"/>
                </a:cxn>
                <a:cxn ang="0">
                  <a:pos x="40" y="22"/>
                </a:cxn>
                <a:cxn ang="0">
                  <a:pos x="40" y="27"/>
                </a:cxn>
                <a:cxn ang="0">
                  <a:pos x="40" y="31"/>
                </a:cxn>
                <a:cxn ang="0">
                  <a:pos x="38" y="37"/>
                </a:cxn>
                <a:cxn ang="0">
                  <a:pos x="37" y="40"/>
                </a:cxn>
                <a:cxn ang="0">
                  <a:pos x="34" y="42"/>
                </a:cxn>
                <a:cxn ang="0">
                  <a:pos x="31" y="44"/>
                </a:cxn>
                <a:cxn ang="0">
                  <a:pos x="27" y="44"/>
                </a:cxn>
              </a:cxnLst>
              <a:rect l="0" t="0" r="r" b="b"/>
              <a:pathLst>
                <a:path w="53" h="55">
                  <a:moveTo>
                    <a:pt x="27" y="55"/>
                  </a:moveTo>
                  <a:lnTo>
                    <a:pt x="33" y="55"/>
                  </a:lnTo>
                  <a:lnTo>
                    <a:pt x="39" y="53"/>
                  </a:lnTo>
                  <a:lnTo>
                    <a:pt x="43" y="51"/>
                  </a:lnTo>
                  <a:lnTo>
                    <a:pt x="47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7" y="8"/>
                  </a:lnTo>
                  <a:lnTo>
                    <a:pt x="43" y="4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5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4"/>
                  </a:lnTo>
                  <a:lnTo>
                    <a:pt x="27" y="55"/>
                  </a:lnTo>
                  <a:close/>
                  <a:moveTo>
                    <a:pt x="27" y="44"/>
                  </a:moveTo>
                  <a:lnTo>
                    <a:pt x="25" y="44"/>
                  </a:lnTo>
                  <a:lnTo>
                    <a:pt x="22" y="43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6" y="38"/>
                  </a:lnTo>
                  <a:lnTo>
                    <a:pt x="14" y="35"/>
                  </a:lnTo>
                  <a:lnTo>
                    <a:pt x="14" y="32"/>
                  </a:lnTo>
                  <a:lnTo>
                    <a:pt x="13" y="27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1" y="10"/>
                  </a:lnTo>
                  <a:lnTo>
                    <a:pt x="35" y="12"/>
                  </a:lnTo>
                  <a:lnTo>
                    <a:pt x="37" y="14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0" y="27"/>
                  </a:lnTo>
                  <a:lnTo>
                    <a:pt x="40" y="31"/>
                  </a:lnTo>
                  <a:lnTo>
                    <a:pt x="38" y="37"/>
                  </a:lnTo>
                  <a:lnTo>
                    <a:pt x="37" y="40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8" name="Freeform 482"/>
            <p:cNvSpPr>
              <a:spLocks/>
            </p:cNvSpPr>
            <p:nvPr/>
          </p:nvSpPr>
          <p:spPr bwMode="auto">
            <a:xfrm>
              <a:off x="3367" y="1659"/>
              <a:ext cx="11" cy="13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3" y="10"/>
                </a:cxn>
                <a:cxn ang="0">
                  <a:pos x="33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3" y="10"/>
                  </a:lnTo>
                  <a:lnTo>
                    <a:pt x="33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9" name="Line 483"/>
            <p:cNvSpPr>
              <a:spLocks noChangeShapeType="1"/>
            </p:cNvSpPr>
            <p:nvPr/>
          </p:nvSpPr>
          <p:spPr bwMode="auto">
            <a:xfrm>
              <a:off x="3250" y="1675"/>
              <a:ext cx="38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0" name="Line 484"/>
            <p:cNvSpPr>
              <a:spLocks noChangeShapeType="1"/>
            </p:cNvSpPr>
            <p:nvPr/>
          </p:nvSpPr>
          <p:spPr bwMode="auto">
            <a:xfrm flipH="1">
              <a:off x="3428" y="1661"/>
              <a:ext cx="118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1" name="Freeform 485"/>
            <p:cNvSpPr>
              <a:spLocks/>
            </p:cNvSpPr>
            <p:nvPr/>
          </p:nvSpPr>
          <p:spPr bwMode="auto">
            <a:xfrm>
              <a:off x="3419" y="1657"/>
              <a:ext cx="10" cy="7"/>
            </a:xfrm>
            <a:custGeom>
              <a:avLst/>
              <a:gdLst/>
              <a:ahLst/>
              <a:cxnLst>
                <a:cxn ang="0">
                  <a:pos x="40" y="27"/>
                </a:cxn>
                <a:cxn ang="0">
                  <a:pos x="0" y="14"/>
                </a:cxn>
                <a:cxn ang="0">
                  <a:pos x="40" y="0"/>
                </a:cxn>
                <a:cxn ang="0">
                  <a:pos x="40" y="27"/>
                </a:cxn>
              </a:cxnLst>
              <a:rect l="0" t="0" r="r" b="b"/>
              <a:pathLst>
                <a:path w="40" h="27">
                  <a:moveTo>
                    <a:pt x="40" y="27"/>
                  </a:moveTo>
                  <a:lnTo>
                    <a:pt x="0" y="14"/>
                  </a:lnTo>
                  <a:lnTo>
                    <a:pt x="40" y="0"/>
                  </a:lnTo>
                  <a:lnTo>
                    <a:pt x="40" y="2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2" name="Line 486"/>
            <p:cNvSpPr>
              <a:spLocks noChangeShapeType="1"/>
            </p:cNvSpPr>
            <p:nvPr/>
          </p:nvSpPr>
          <p:spPr bwMode="auto">
            <a:xfrm flipV="1">
              <a:off x="3330" y="1730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3" name="Freeform 487"/>
            <p:cNvSpPr>
              <a:spLocks/>
            </p:cNvSpPr>
            <p:nvPr/>
          </p:nvSpPr>
          <p:spPr bwMode="auto">
            <a:xfrm>
              <a:off x="3327" y="1720"/>
              <a:ext cx="7" cy="11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15" y="0"/>
                </a:cxn>
                <a:cxn ang="0">
                  <a:pos x="31" y="47"/>
                </a:cxn>
                <a:cxn ang="0">
                  <a:pos x="0" y="47"/>
                </a:cxn>
              </a:cxnLst>
              <a:rect l="0" t="0" r="r" b="b"/>
              <a:pathLst>
                <a:path w="31" h="47">
                  <a:moveTo>
                    <a:pt x="0" y="47"/>
                  </a:moveTo>
                  <a:lnTo>
                    <a:pt x="15" y="0"/>
                  </a:lnTo>
                  <a:lnTo>
                    <a:pt x="31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4" name="Line 488"/>
            <p:cNvSpPr>
              <a:spLocks noChangeShapeType="1"/>
            </p:cNvSpPr>
            <p:nvPr/>
          </p:nvSpPr>
          <p:spPr bwMode="auto">
            <a:xfrm>
              <a:off x="3375" y="1720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5" name="Freeform 489"/>
            <p:cNvSpPr>
              <a:spLocks/>
            </p:cNvSpPr>
            <p:nvPr/>
          </p:nvSpPr>
          <p:spPr bwMode="auto">
            <a:xfrm>
              <a:off x="3371" y="1737"/>
              <a:ext cx="8" cy="12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6" y="47"/>
                </a:cxn>
                <a:cxn ang="0">
                  <a:pos x="0" y="0"/>
                </a:cxn>
                <a:cxn ang="0">
                  <a:pos x="31" y="0"/>
                </a:cxn>
              </a:cxnLst>
              <a:rect l="0" t="0" r="r" b="b"/>
              <a:pathLst>
                <a:path w="31" h="47">
                  <a:moveTo>
                    <a:pt x="31" y="0"/>
                  </a:moveTo>
                  <a:lnTo>
                    <a:pt x="16" y="47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6" name="Freeform 490"/>
            <p:cNvSpPr>
              <a:spLocks/>
            </p:cNvSpPr>
            <p:nvPr/>
          </p:nvSpPr>
          <p:spPr bwMode="auto">
            <a:xfrm>
              <a:off x="3522" y="1720"/>
              <a:ext cx="84" cy="47"/>
            </a:xfrm>
            <a:custGeom>
              <a:avLst/>
              <a:gdLst/>
              <a:ahLst/>
              <a:cxnLst>
                <a:cxn ang="0">
                  <a:pos x="18" y="188"/>
                </a:cxn>
                <a:cxn ang="0">
                  <a:pos x="318" y="188"/>
                </a:cxn>
                <a:cxn ang="0">
                  <a:pos x="324" y="187"/>
                </a:cxn>
                <a:cxn ang="0">
                  <a:pos x="329" y="184"/>
                </a:cxn>
                <a:cxn ang="0">
                  <a:pos x="333" y="180"/>
                </a:cxn>
                <a:cxn ang="0">
                  <a:pos x="335" y="175"/>
                </a:cxn>
                <a:cxn ang="0">
                  <a:pos x="336" y="169"/>
                </a:cxn>
                <a:cxn ang="0">
                  <a:pos x="336" y="20"/>
                </a:cxn>
                <a:cxn ang="0">
                  <a:pos x="335" y="14"/>
                </a:cxn>
                <a:cxn ang="0">
                  <a:pos x="333" y="9"/>
                </a:cxn>
                <a:cxn ang="0">
                  <a:pos x="329" y="4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8" y="4"/>
                </a:cxn>
                <a:cxn ang="0">
                  <a:pos x="4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169"/>
                </a:cxn>
                <a:cxn ang="0">
                  <a:pos x="1" y="175"/>
                </a:cxn>
                <a:cxn ang="0">
                  <a:pos x="4" y="180"/>
                </a:cxn>
                <a:cxn ang="0">
                  <a:pos x="8" y="184"/>
                </a:cxn>
                <a:cxn ang="0">
                  <a:pos x="13" y="187"/>
                </a:cxn>
                <a:cxn ang="0">
                  <a:pos x="18" y="188"/>
                </a:cxn>
              </a:cxnLst>
              <a:rect l="0" t="0" r="r" b="b"/>
              <a:pathLst>
                <a:path w="336" h="188">
                  <a:moveTo>
                    <a:pt x="18" y="188"/>
                  </a:moveTo>
                  <a:lnTo>
                    <a:pt x="318" y="188"/>
                  </a:lnTo>
                  <a:lnTo>
                    <a:pt x="324" y="187"/>
                  </a:lnTo>
                  <a:lnTo>
                    <a:pt x="329" y="184"/>
                  </a:lnTo>
                  <a:lnTo>
                    <a:pt x="333" y="180"/>
                  </a:lnTo>
                  <a:lnTo>
                    <a:pt x="335" y="175"/>
                  </a:lnTo>
                  <a:lnTo>
                    <a:pt x="336" y="169"/>
                  </a:lnTo>
                  <a:lnTo>
                    <a:pt x="336" y="20"/>
                  </a:lnTo>
                  <a:lnTo>
                    <a:pt x="335" y="14"/>
                  </a:lnTo>
                  <a:lnTo>
                    <a:pt x="333" y="9"/>
                  </a:lnTo>
                  <a:lnTo>
                    <a:pt x="329" y="4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8" y="4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169"/>
                  </a:lnTo>
                  <a:lnTo>
                    <a:pt x="1" y="175"/>
                  </a:lnTo>
                  <a:lnTo>
                    <a:pt x="4" y="180"/>
                  </a:lnTo>
                  <a:lnTo>
                    <a:pt x="8" y="184"/>
                  </a:lnTo>
                  <a:lnTo>
                    <a:pt x="13" y="187"/>
                  </a:lnTo>
                  <a:lnTo>
                    <a:pt x="18" y="1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7" name="Freeform 491"/>
            <p:cNvSpPr>
              <a:spLocks/>
            </p:cNvSpPr>
            <p:nvPr/>
          </p:nvSpPr>
          <p:spPr bwMode="auto">
            <a:xfrm>
              <a:off x="3522" y="1720"/>
              <a:ext cx="84" cy="47"/>
            </a:xfrm>
            <a:custGeom>
              <a:avLst/>
              <a:gdLst/>
              <a:ahLst/>
              <a:cxnLst>
                <a:cxn ang="0">
                  <a:pos x="18" y="188"/>
                </a:cxn>
                <a:cxn ang="0">
                  <a:pos x="318" y="188"/>
                </a:cxn>
                <a:cxn ang="0">
                  <a:pos x="324" y="187"/>
                </a:cxn>
                <a:cxn ang="0">
                  <a:pos x="329" y="184"/>
                </a:cxn>
                <a:cxn ang="0">
                  <a:pos x="333" y="180"/>
                </a:cxn>
                <a:cxn ang="0">
                  <a:pos x="335" y="175"/>
                </a:cxn>
                <a:cxn ang="0">
                  <a:pos x="336" y="169"/>
                </a:cxn>
                <a:cxn ang="0">
                  <a:pos x="336" y="20"/>
                </a:cxn>
                <a:cxn ang="0">
                  <a:pos x="335" y="14"/>
                </a:cxn>
                <a:cxn ang="0">
                  <a:pos x="333" y="9"/>
                </a:cxn>
                <a:cxn ang="0">
                  <a:pos x="329" y="4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8" y="4"/>
                </a:cxn>
                <a:cxn ang="0">
                  <a:pos x="4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169"/>
                </a:cxn>
                <a:cxn ang="0">
                  <a:pos x="1" y="175"/>
                </a:cxn>
                <a:cxn ang="0">
                  <a:pos x="4" y="180"/>
                </a:cxn>
                <a:cxn ang="0">
                  <a:pos x="8" y="184"/>
                </a:cxn>
                <a:cxn ang="0">
                  <a:pos x="13" y="187"/>
                </a:cxn>
                <a:cxn ang="0">
                  <a:pos x="18" y="188"/>
                </a:cxn>
              </a:cxnLst>
              <a:rect l="0" t="0" r="r" b="b"/>
              <a:pathLst>
                <a:path w="336" h="188">
                  <a:moveTo>
                    <a:pt x="18" y="188"/>
                  </a:moveTo>
                  <a:lnTo>
                    <a:pt x="318" y="188"/>
                  </a:lnTo>
                  <a:lnTo>
                    <a:pt x="324" y="187"/>
                  </a:lnTo>
                  <a:lnTo>
                    <a:pt x="329" y="184"/>
                  </a:lnTo>
                  <a:lnTo>
                    <a:pt x="333" y="180"/>
                  </a:lnTo>
                  <a:lnTo>
                    <a:pt x="335" y="175"/>
                  </a:lnTo>
                  <a:lnTo>
                    <a:pt x="336" y="169"/>
                  </a:lnTo>
                  <a:lnTo>
                    <a:pt x="336" y="20"/>
                  </a:lnTo>
                  <a:lnTo>
                    <a:pt x="335" y="14"/>
                  </a:lnTo>
                  <a:lnTo>
                    <a:pt x="333" y="9"/>
                  </a:lnTo>
                  <a:lnTo>
                    <a:pt x="329" y="4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8" y="4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169"/>
                  </a:lnTo>
                  <a:lnTo>
                    <a:pt x="1" y="175"/>
                  </a:lnTo>
                  <a:lnTo>
                    <a:pt x="4" y="180"/>
                  </a:lnTo>
                  <a:lnTo>
                    <a:pt x="8" y="184"/>
                  </a:lnTo>
                  <a:lnTo>
                    <a:pt x="13" y="187"/>
                  </a:lnTo>
                  <a:lnTo>
                    <a:pt x="18" y="188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8" name="Freeform 492"/>
            <p:cNvSpPr>
              <a:spLocks/>
            </p:cNvSpPr>
            <p:nvPr/>
          </p:nvSpPr>
          <p:spPr bwMode="auto">
            <a:xfrm>
              <a:off x="3527" y="1724"/>
              <a:ext cx="3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</a:cxnLst>
              <a:rect l="0" t="0" r="r" b="b"/>
              <a:pathLst>
                <a:path w="10" h="28">
                  <a:moveTo>
                    <a:pt x="0" y="7"/>
                  </a:moveTo>
                  <a:lnTo>
                    <a:pt x="6" y="7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9" name="Freeform 493"/>
            <p:cNvSpPr>
              <a:spLocks/>
            </p:cNvSpPr>
            <p:nvPr/>
          </p:nvSpPr>
          <p:spPr bwMode="auto">
            <a:xfrm>
              <a:off x="3533" y="1724"/>
              <a:ext cx="5" cy="8"/>
            </a:xfrm>
            <a:custGeom>
              <a:avLst/>
              <a:gdLst/>
              <a:ahLst/>
              <a:cxnLst>
                <a:cxn ang="0">
                  <a:pos x="20" y="26"/>
                </a:cxn>
                <a:cxn ang="0">
                  <a:pos x="4" y="26"/>
                </a:cxn>
                <a:cxn ang="0">
                  <a:pos x="6" y="23"/>
                </a:cxn>
                <a:cxn ang="0">
                  <a:pos x="11" y="20"/>
                </a:cxn>
                <a:cxn ang="0">
                  <a:pos x="16" y="17"/>
                </a:cxn>
                <a:cxn ang="0">
                  <a:pos x="18" y="15"/>
                </a:cxn>
                <a:cxn ang="0">
                  <a:pos x="20" y="12"/>
                </a:cxn>
                <a:cxn ang="0">
                  <a:pos x="21" y="9"/>
                </a:cxn>
                <a:cxn ang="0">
                  <a:pos x="20" y="5"/>
                </a:cxn>
                <a:cxn ang="0">
                  <a:pos x="18" y="2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11" y="3"/>
                </a:cxn>
                <a:cxn ang="0">
                  <a:pos x="13" y="4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5" y="14"/>
                </a:cxn>
                <a:cxn ang="0">
                  <a:pos x="13" y="15"/>
                </a:cxn>
                <a:cxn ang="0">
                  <a:pos x="11" y="16"/>
                </a:cxn>
                <a:cxn ang="0">
                  <a:pos x="6" y="19"/>
                </a:cxn>
                <a:cxn ang="0">
                  <a:pos x="3" y="22"/>
                </a:cxn>
                <a:cxn ang="0">
                  <a:pos x="1" y="25"/>
                </a:cxn>
                <a:cxn ang="0">
                  <a:pos x="0" y="29"/>
                </a:cxn>
                <a:cxn ang="0">
                  <a:pos x="20" y="29"/>
                </a:cxn>
                <a:cxn ang="0">
                  <a:pos x="20" y="26"/>
                </a:cxn>
              </a:cxnLst>
              <a:rect l="0" t="0" r="r" b="b"/>
              <a:pathLst>
                <a:path w="21" h="29">
                  <a:moveTo>
                    <a:pt x="20" y="26"/>
                  </a:moveTo>
                  <a:lnTo>
                    <a:pt x="4" y="26"/>
                  </a:lnTo>
                  <a:lnTo>
                    <a:pt x="6" y="23"/>
                  </a:lnTo>
                  <a:lnTo>
                    <a:pt x="11" y="20"/>
                  </a:lnTo>
                  <a:lnTo>
                    <a:pt x="16" y="17"/>
                  </a:lnTo>
                  <a:lnTo>
                    <a:pt x="18" y="15"/>
                  </a:lnTo>
                  <a:lnTo>
                    <a:pt x="20" y="12"/>
                  </a:lnTo>
                  <a:lnTo>
                    <a:pt x="21" y="9"/>
                  </a:lnTo>
                  <a:lnTo>
                    <a:pt x="20" y="5"/>
                  </a:lnTo>
                  <a:lnTo>
                    <a:pt x="18" y="2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6" y="19"/>
                  </a:lnTo>
                  <a:lnTo>
                    <a:pt x="3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0" y="29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0" name="Freeform 494"/>
            <p:cNvSpPr>
              <a:spLocks noEditPoints="1"/>
            </p:cNvSpPr>
            <p:nvPr/>
          </p:nvSpPr>
          <p:spPr bwMode="auto">
            <a:xfrm>
              <a:off x="3538" y="1724"/>
              <a:ext cx="6" cy="8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4" y="28"/>
                </a:cxn>
                <a:cxn ang="0">
                  <a:pos x="18" y="28"/>
                </a:cxn>
                <a:cxn ang="0">
                  <a:pos x="18" y="22"/>
                </a:cxn>
                <a:cxn ang="0">
                  <a:pos x="22" y="22"/>
                </a:cxn>
                <a:cxn ang="0">
                  <a:pos x="22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4" y="22"/>
                </a:cxn>
                <a:cxn ang="0">
                  <a:pos x="4" y="19"/>
                </a:cxn>
                <a:cxn ang="0">
                  <a:pos x="14" y="5"/>
                </a:cxn>
                <a:cxn ang="0">
                  <a:pos x="14" y="19"/>
                </a:cxn>
                <a:cxn ang="0">
                  <a:pos x="4" y="19"/>
                </a:cxn>
              </a:cxnLst>
              <a:rect l="0" t="0" r="r" b="b"/>
              <a:pathLst>
                <a:path w="22" h="28">
                  <a:moveTo>
                    <a:pt x="14" y="22"/>
                  </a:moveTo>
                  <a:lnTo>
                    <a:pt x="14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4" y="22"/>
                  </a:lnTo>
                  <a:close/>
                  <a:moveTo>
                    <a:pt x="4" y="19"/>
                  </a:moveTo>
                  <a:lnTo>
                    <a:pt x="14" y="5"/>
                  </a:lnTo>
                  <a:lnTo>
                    <a:pt x="14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1" name="Freeform 495"/>
            <p:cNvSpPr>
              <a:spLocks/>
            </p:cNvSpPr>
            <p:nvPr/>
          </p:nvSpPr>
          <p:spPr bwMode="auto">
            <a:xfrm>
              <a:off x="3545" y="1724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5" y="28"/>
                </a:cxn>
                <a:cxn ang="0">
                  <a:pos x="9" y="29"/>
                </a:cxn>
                <a:cxn ang="0">
                  <a:pos x="15" y="29"/>
                </a:cxn>
                <a:cxn ang="0">
                  <a:pos x="18" y="26"/>
                </a:cxn>
                <a:cxn ang="0">
                  <a:pos x="20" y="23"/>
                </a:cxn>
                <a:cxn ang="0">
                  <a:pos x="21" y="19"/>
                </a:cxn>
                <a:cxn ang="0">
                  <a:pos x="20" y="15"/>
                </a:cxn>
                <a:cxn ang="0">
                  <a:pos x="18" y="12"/>
                </a:cxn>
                <a:cxn ang="0">
                  <a:pos x="15" y="10"/>
                </a:cxn>
                <a:cxn ang="0">
                  <a:pos x="12" y="9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3"/>
                </a:cxn>
                <a:cxn ang="0">
                  <a:pos x="19" y="3"/>
                </a:cxn>
                <a:cxn ang="0">
                  <a:pos x="19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4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3" y="13"/>
                </a:cxn>
                <a:cxn ang="0">
                  <a:pos x="15" y="14"/>
                </a:cxn>
                <a:cxn ang="0">
                  <a:pos x="17" y="16"/>
                </a:cxn>
                <a:cxn ang="0">
                  <a:pos x="17" y="19"/>
                </a:cxn>
                <a:cxn ang="0">
                  <a:pos x="16" y="23"/>
                </a:cxn>
                <a:cxn ang="0">
                  <a:pos x="14" y="25"/>
                </a:cxn>
                <a:cxn ang="0">
                  <a:pos x="12" y="26"/>
                </a:cxn>
                <a:cxn ang="0">
                  <a:pos x="9" y="26"/>
                </a:cxn>
                <a:cxn ang="0">
                  <a:pos x="7" y="26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1" h="29">
                  <a:moveTo>
                    <a:pt x="0" y="21"/>
                  </a:moveTo>
                  <a:lnTo>
                    <a:pt x="0" y="24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18" y="26"/>
                  </a:lnTo>
                  <a:lnTo>
                    <a:pt x="20" y="23"/>
                  </a:lnTo>
                  <a:lnTo>
                    <a:pt x="21" y="19"/>
                  </a:lnTo>
                  <a:lnTo>
                    <a:pt x="20" y="15"/>
                  </a:lnTo>
                  <a:lnTo>
                    <a:pt x="18" y="12"/>
                  </a:lnTo>
                  <a:lnTo>
                    <a:pt x="15" y="10"/>
                  </a:lnTo>
                  <a:lnTo>
                    <a:pt x="12" y="9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3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5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6" y="23"/>
                  </a:lnTo>
                  <a:lnTo>
                    <a:pt x="14" y="25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2" name="Freeform 496"/>
            <p:cNvSpPr>
              <a:spLocks/>
            </p:cNvSpPr>
            <p:nvPr/>
          </p:nvSpPr>
          <p:spPr bwMode="auto">
            <a:xfrm>
              <a:off x="3550" y="1724"/>
              <a:ext cx="6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3" y="28"/>
                </a:cxn>
                <a:cxn ang="0">
                  <a:pos x="5" y="29"/>
                </a:cxn>
                <a:cxn ang="0">
                  <a:pos x="7" y="30"/>
                </a:cxn>
                <a:cxn ang="0">
                  <a:pos x="10" y="30"/>
                </a:cxn>
                <a:cxn ang="0">
                  <a:pos x="14" y="30"/>
                </a:cxn>
                <a:cxn ang="0">
                  <a:pos x="17" y="28"/>
                </a:cxn>
                <a:cxn ang="0">
                  <a:pos x="19" y="25"/>
                </a:cxn>
                <a:cxn ang="0">
                  <a:pos x="20" y="22"/>
                </a:cxn>
                <a:cxn ang="0">
                  <a:pos x="19" y="19"/>
                </a:cxn>
                <a:cxn ang="0">
                  <a:pos x="18" y="16"/>
                </a:cxn>
                <a:cxn ang="0">
                  <a:pos x="16" y="15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6" y="13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8" y="3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1" y="10"/>
                </a:cxn>
                <a:cxn ang="0">
                  <a:pos x="4" y="10"/>
                </a:cxn>
                <a:cxn ang="0">
                  <a:pos x="5" y="6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0" y="3"/>
                </a:cxn>
                <a:cxn ang="0">
                  <a:pos x="13" y="4"/>
                </a:cxn>
                <a:cxn ang="0">
                  <a:pos x="14" y="5"/>
                </a:cxn>
                <a:cxn ang="0">
                  <a:pos x="15" y="6"/>
                </a:cxn>
                <a:cxn ang="0">
                  <a:pos x="16" y="8"/>
                </a:cxn>
                <a:cxn ang="0">
                  <a:pos x="15" y="11"/>
                </a:cxn>
                <a:cxn ang="0">
                  <a:pos x="13" y="12"/>
                </a:cxn>
                <a:cxn ang="0">
                  <a:pos x="11" y="13"/>
                </a:cxn>
                <a:cxn ang="0">
                  <a:pos x="9" y="13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3" y="16"/>
                </a:cxn>
                <a:cxn ang="0">
                  <a:pos x="15" y="18"/>
                </a:cxn>
                <a:cxn ang="0">
                  <a:pos x="16" y="19"/>
                </a:cxn>
                <a:cxn ang="0">
                  <a:pos x="16" y="21"/>
                </a:cxn>
                <a:cxn ang="0">
                  <a:pos x="16" y="23"/>
                </a:cxn>
                <a:cxn ang="0">
                  <a:pos x="15" y="25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7" y="27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2"/>
                </a:cxn>
                <a:cxn ang="0">
                  <a:pos x="4" y="21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0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3" y="28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7" y="28"/>
                  </a:lnTo>
                  <a:lnTo>
                    <a:pt x="19" y="25"/>
                  </a:lnTo>
                  <a:lnTo>
                    <a:pt x="20" y="22"/>
                  </a:lnTo>
                  <a:lnTo>
                    <a:pt x="19" y="19"/>
                  </a:lnTo>
                  <a:lnTo>
                    <a:pt x="18" y="16"/>
                  </a:lnTo>
                  <a:lnTo>
                    <a:pt x="16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4" y="10"/>
                  </a:lnTo>
                  <a:lnTo>
                    <a:pt x="5" y="6"/>
                  </a:lnTo>
                  <a:lnTo>
                    <a:pt x="7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6" y="8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5" y="18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3" name="Freeform 497"/>
            <p:cNvSpPr>
              <a:spLocks noEditPoints="1"/>
            </p:cNvSpPr>
            <p:nvPr/>
          </p:nvSpPr>
          <p:spPr bwMode="auto">
            <a:xfrm>
              <a:off x="3556" y="1724"/>
              <a:ext cx="6" cy="8"/>
            </a:xfrm>
            <a:custGeom>
              <a:avLst/>
              <a:gdLst/>
              <a:ahLst/>
              <a:cxnLst>
                <a:cxn ang="0">
                  <a:pos x="13" y="22"/>
                </a:cxn>
                <a:cxn ang="0">
                  <a:pos x="13" y="28"/>
                </a:cxn>
                <a:cxn ang="0">
                  <a:pos x="18" y="28"/>
                </a:cxn>
                <a:cxn ang="0">
                  <a:pos x="18" y="22"/>
                </a:cxn>
                <a:cxn ang="0">
                  <a:pos x="23" y="22"/>
                </a:cxn>
                <a:cxn ang="0">
                  <a:pos x="23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3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3" y="22"/>
                </a:cxn>
                <a:cxn ang="0">
                  <a:pos x="4" y="19"/>
                </a:cxn>
                <a:cxn ang="0">
                  <a:pos x="13" y="5"/>
                </a:cxn>
                <a:cxn ang="0">
                  <a:pos x="13" y="19"/>
                </a:cxn>
                <a:cxn ang="0">
                  <a:pos x="4" y="19"/>
                </a:cxn>
              </a:cxnLst>
              <a:rect l="0" t="0" r="r" b="b"/>
              <a:pathLst>
                <a:path w="23" h="28">
                  <a:moveTo>
                    <a:pt x="13" y="22"/>
                  </a:moveTo>
                  <a:lnTo>
                    <a:pt x="13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3" y="22"/>
                  </a:lnTo>
                  <a:close/>
                  <a:moveTo>
                    <a:pt x="4" y="19"/>
                  </a:moveTo>
                  <a:lnTo>
                    <a:pt x="13" y="5"/>
                  </a:lnTo>
                  <a:lnTo>
                    <a:pt x="13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4" name="Freeform 498"/>
            <p:cNvSpPr>
              <a:spLocks/>
            </p:cNvSpPr>
            <p:nvPr/>
          </p:nvSpPr>
          <p:spPr bwMode="auto">
            <a:xfrm>
              <a:off x="3563" y="1724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5" y="28"/>
                </a:cxn>
                <a:cxn ang="0">
                  <a:pos x="9" y="29"/>
                </a:cxn>
                <a:cxn ang="0">
                  <a:pos x="14" y="29"/>
                </a:cxn>
                <a:cxn ang="0">
                  <a:pos x="17" y="26"/>
                </a:cxn>
                <a:cxn ang="0">
                  <a:pos x="19" y="23"/>
                </a:cxn>
                <a:cxn ang="0">
                  <a:pos x="19" y="19"/>
                </a:cxn>
                <a:cxn ang="0">
                  <a:pos x="19" y="15"/>
                </a:cxn>
                <a:cxn ang="0">
                  <a:pos x="17" y="12"/>
                </a:cxn>
                <a:cxn ang="0">
                  <a:pos x="14" y="10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3"/>
                </a:cxn>
                <a:cxn ang="0">
                  <a:pos x="18" y="3"/>
                </a:cxn>
                <a:cxn ang="0">
                  <a:pos x="18" y="0"/>
                </a:cxn>
                <a:cxn ang="0">
                  <a:pos x="2" y="0"/>
                </a:cxn>
                <a:cxn ang="0">
                  <a:pos x="0" y="15"/>
                </a:cxn>
                <a:cxn ang="0">
                  <a:pos x="4" y="15"/>
                </a:cxn>
                <a:cxn ang="0">
                  <a:pos x="6" y="13"/>
                </a:cxn>
                <a:cxn ang="0">
                  <a:pos x="9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5" y="16"/>
                </a:cxn>
                <a:cxn ang="0">
                  <a:pos x="16" y="19"/>
                </a:cxn>
                <a:cxn ang="0">
                  <a:pos x="15" y="23"/>
                </a:cxn>
                <a:cxn ang="0">
                  <a:pos x="13" y="25"/>
                </a:cxn>
                <a:cxn ang="0">
                  <a:pos x="11" y="26"/>
                </a:cxn>
                <a:cxn ang="0">
                  <a:pos x="9" y="26"/>
                </a:cxn>
                <a:cxn ang="0">
                  <a:pos x="6" y="26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0" y="21"/>
                </a:cxn>
              </a:cxnLst>
              <a:rect l="0" t="0" r="r" b="b"/>
              <a:pathLst>
                <a:path w="19" h="29">
                  <a:moveTo>
                    <a:pt x="0" y="21"/>
                  </a:moveTo>
                  <a:lnTo>
                    <a:pt x="0" y="24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7" y="26"/>
                  </a:lnTo>
                  <a:lnTo>
                    <a:pt x="19" y="23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7" y="12"/>
                  </a:lnTo>
                  <a:lnTo>
                    <a:pt x="14" y="10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" y="0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6" y="19"/>
                  </a:lnTo>
                  <a:lnTo>
                    <a:pt x="15" y="23"/>
                  </a:lnTo>
                  <a:lnTo>
                    <a:pt x="13" y="25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5" name="Freeform 499"/>
            <p:cNvSpPr>
              <a:spLocks/>
            </p:cNvSpPr>
            <p:nvPr/>
          </p:nvSpPr>
          <p:spPr bwMode="auto">
            <a:xfrm>
              <a:off x="3569" y="1724"/>
              <a:ext cx="5" cy="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8" y="3"/>
                </a:cxn>
                <a:cxn ang="0">
                  <a:pos x="12" y="9"/>
                </a:cxn>
                <a:cxn ang="0">
                  <a:pos x="9" y="16"/>
                </a:cxn>
                <a:cxn ang="0">
                  <a:pos x="6" y="22"/>
                </a:cxn>
                <a:cxn ang="0">
                  <a:pos x="5" y="28"/>
                </a:cxn>
                <a:cxn ang="0">
                  <a:pos x="9" y="28"/>
                </a:cxn>
                <a:cxn ang="0">
                  <a:pos x="10" y="22"/>
                </a:cxn>
                <a:cxn ang="0">
                  <a:pos x="12" y="15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3"/>
                </a:cxn>
              </a:cxnLst>
              <a:rect l="0" t="0" r="r" b="b"/>
              <a:pathLst>
                <a:path w="21" h="28">
                  <a:moveTo>
                    <a:pt x="0" y="3"/>
                  </a:moveTo>
                  <a:lnTo>
                    <a:pt x="18" y="3"/>
                  </a:lnTo>
                  <a:lnTo>
                    <a:pt x="12" y="9"/>
                  </a:lnTo>
                  <a:lnTo>
                    <a:pt x="9" y="16"/>
                  </a:lnTo>
                  <a:lnTo>
                    <a:pt x="6" y="22"/>
                  </a:lnTo>
                  <a:lnTo>
                    <a:pt x="5" y="28"/>
                  </a:lnTo>
                  <a:lnTo>
                    <a:pt x="9" y="28"/>
                  </a:lnTo>
                  <a:lnTo>
                    <a:pt x="10" y="22"/>
                  </a:lnTo>
                  <a:lnTo>
                    <a:pt x="12" y="15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6" name="Freeform 500"/>
            <p:cNvSpPr>
              <a:spLocks/>
            </p:cNvSpPr>
            <p:nvPr/>
          </p:nvSpPr>
          <p:spPr bwMode="auto">
            <a:xfrm>
              <a:off x="3574" y="1724"/>
              <a:ext cx="6" cy="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7" y="3"/>
                </a:cxn>
                <a:cxn ang="0">
                  <a:pos x="13" y="9"/>
                </a:cxn>
                <a:cxn ang="0">
                  <a:pos x="9" y="16"/>
                </a:cxn>
                <a:cxn ang="0">
                  <a:pos x="7" y="22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11" y="22"/>
                </a:cxn>
                <a:cxn ang="0">
                  <a:pos x="13" y="15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3"/>
                </a:cxn>
              </a:cxnLst>
              <a:rect l="0" t="0" r="r" b="b"/>
              <a:pathLst>
                <a:path w="21" h="28">
                  <a:moveTo>
                    <a:pt x="0" y="3"/>
                  </a:moveTo>
                  <a:lnTo>
                    <a:pt x="17" y="3"/>
                  </a:lnTo>
                  <a:lnTo>
                    <a:pt x="13" y="9"/>
                  </a:lnTo>
                  <a:lnTo>
                    <a:pt x="9" y="16"/>
                  </a:lnTo>
                  <a:lnTo>
                    <a:pt x="7" y="22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1" y="22"/>
                  </a:lnTo>
                  <a:lnTo>
                    <a:pt x="13" y="15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7" name="Rectangle 501"/>
            <p:cNvSpPr>
              <a:spLocks noChangeArrowheads="1"/>
            </p:cNvSpPr>
            <p:nvPr/>
          </p:nvSpPr>
          <p:spPr bwMode="auto">
            <a:xfrm>
              <a:off x="3190" y="1572"/>
              <a:ext cx="60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8" name="Rectangle 502"/>
            <p:cNvSpPr>
              <a:spLocks noChangeArrowheads="1"/>
            </p:cNvSpPr>
            <p:nvPr/>
          </p:nvSpPr>
          <p:spPr bwMode="auto">
            <a:xfrm>
              <a:off x="3190" y="1572"/>
              <a:ext cx="60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9" name="Rectangle 503"/>
            <p:cNvSpPr>
              <a:spLocks noChangeArrowheads="1"/>
            </p:cNvSpPr>
            <p:nvPr/>
          </p:nvSpPr>
          <p:spPr bwMode="auto">
            <a:xfrm>
              <a:off x="3203" y="1582"/>
              <a:ext cx="34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0" name="Freeform 504"/>
            <p:cNvSpPr>
              <a:spLocks/>
            </p:cNvSpPr>
            <p:nvPr/>
          </p:nvSpPr>
          <p:spPr bwMode="auto">
            <a:xfrm>
              <a:off x="3205" y="1584"/>
              <a:ext cx="10" cy="3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39" y="5"/>
                </a:cxn>
                <a:cxn ang="0">
                  <a:pos x="39" y="30"/>
                </a:cxn>
                <a:cxn ang="0">
                  <a:pos x="34" y="41"/>
                </a:cxn>
                <a:cxn ang="0">
                  <a:pos x="34" y="102"/>
                </a:cxn>
                <a:cxn ang="0">
                  <a:pos x="39" y="112"/>
                </a:cxn>
                <a:cxn ang="0">
                  <a:pos x="39" y="136"/>
                </a:cxn>
                <a:cxn ang="0">
                  <a:pos x="34" y="143"/>
                </a:cxn>
                <a:cxn ang="0">
                  <a:pos x="5" y="143"/>
                </a:cxn>
                <a:cxn ang="0">
                  <a:pos x="0" y="136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0"/>
                </a:cxn>
              </a:cxnLst>
              <a:rect l="0" t="0" r="r" b="b"/>
              <a:pathLst>
                <a:path w="39" h="143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39" y="5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4" y="102"/>
                  </a:lnTo>
                  <a:lnTo>
                    <a:pt x="39" y="112"/>
                  </a:lnTo>
                  <a:lnTo>
                    <a:pt x="39" y="136"/>
                  </a:lnTo>
                  <a:lnTo>
                    <a:pt x="34" y="143"/>
                  </a:lnTo>
                  <a:lnTo>
                    <a:pt x="5" y="143"/>
                  </a:lnTo>
                  <a:lnTo>
                    <a:pt x="0" y="136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1" name="Rectangle 505"/>
            <p:cNvSpPr>
              <a:spLocks noChangeArrowheads="1"/>
            </p:cNvSpPr>
            <p:nvPr/>
          </p:nvSpPr>
          <p:spPr bwMode="auto">
            <a:xfrm>
              <a:off x="3218" y="1584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2" name="Rectangle 506"/>
            <p:cNvSpPr>
              <a:spLocks noChangeArrowheads="1"/>
            </p:cNvSpPr>
            <p:nvPr/>
          </p:nvSpPr>
          <p:spPr bwMode="auto">
            <a:xfrm>
              <a:off x="3227" y="1584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3" name="Rectangle 507"/>
            <p:cNvSpPr>
              <a:spLocks noChangeArrowheads="1"/>
            </p:cNvSpPr>
            <p:nvPr/>
          </p:nvSpPr>
          <p:spPr bwMode="auto">
            <a:xfrm>
              <a:off x="3218" y="1607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4" name="Line 508"/>
            <p:cNvSpPr>
              <a:spLocks noChangeShapeType="1"/>
            </p:cNvSpPr>
            <p:nvPr/>
          </p:nvSpPr>
          <p:spPr bwMode="auto">
            <a:xfrm>
              <a:off x="3218" y="160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5" name="Line 509"/>
            <p:cNvSpPr>
              <a:spLocks noChangeShapeType="1"/>
            </p:cNvSpPr>
            <p:nvPr/>
          </p:nvSpPr>
          <p:spPr bwMode="auto">
            <a:xfrm>
              <a:off x="3218" y="160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6" name="Line 510"/>
            <p:cNvSpPr>
              <a:spLocks noChangeShapeType="1"/>
            </p:cNvSpPr>
            <p:nvPr/>
          </p:nvSpPr>
          <p:spPr bwMode="auto">
            <a:xfrm>
              <a:off x="3218" y="160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7" name="Line 511"/>
            <p:cNvSpPr>
              <a:spLocks noChangeShapeType="1"/>
            </p:cNvSpPr>
            <p:nvPr/>
          </p:nvSpPr>
          <p:spPr bwMode="auto">
            <a:xfrm>
              <a:off x="3218" y="16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8" name="Line 512"/>
            <p:cNvSpPr>
              <a:spLocks noChangeShapeType="1"/>
            </p:cNvSpPr>
            <p:nvPr/>
          </p:nvSpPr>
          <p:spPr bwMode="auto">
            <a:xfrm>
              <a:off x="3218" y="159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9" name="Line 513"/>
            <p:cNvSpPr>
              <a:spLocks noChangeShapeType="1"/>
            </p:cNvSpPr>
            <p:nvPr/>
          </p:nvSpPr>
          <p:spPr bwMode="auto">
            <a:xfrm>
              <a:off x="3227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0" name="Line 514"/>
            <p:cNvSpPr>
              <a:spLocks noChangeShapeType="1"/>
            </p:cNvSpPr>
            <p:nvPr/>
          </p:nvSpPr>
          <p:spPr bwMode="auto">
            <a:xfrm>
              <a:off x="3227" y="159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1" name="Line 515"/>
            <p:cNvSpPr>
              <a:spLocks noChangeShapeType="1"/>
            </p:cNvSpPr>
            <p:nvPr/>
          </p:nvSpPr>
          <p:spPr bwMode="auto">
            <a:xfrm>
              <a:off x="3227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2" name="Line 516"/>
            <p:cNvSpPr>
              <a:spLocks noChangeShapeType="1"/>
            </p:cNvSpPr>
            <p:nvPr/>
          </p:nvSpPr>
          <p:spPr bwMode="auto">
            <a:xfrm>
              <a:off x="3218" y="1587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3" name="Line 517"/>
            <p:cNvSpPr>
              <a:spLocks noChangeShapeType="1"/>
            </p:cNvSpPr>
            <p:nvPr/>
          </p:nvSpPr>
          <p:spPr bwMode="auto">
            <a:xfrm>
              <a:off x="3218" y="159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4" name="Line 518"/>
            <p:cNvSpPr>
              <a:spLocks noChangeShapeType="1"/>
            </p:cNvSpPr>
            <p:nvPr/>
          </p:nvSpPr>
          <p:spPr bwMode="auto">
            <a:xfrm>
              <a:off x="3218" y="1590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5" name="Line 519"/>
            <p:cNvSpPr>
              <a:spLocks noChangeShapeType="1"/>
            </p:cNvSpPr>
            <p:nvPr/>
          </p:nvSpPr>
          <p:spPr bwMode="auto">
            <a:xfrm>
              <a:off x="3218" y="161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6" name="Line 520"/>
            <p:cNvSpPr>
              <a:spLocks noChangeShapeType="1"/>
            </p:cNvSpPr>
            <p:nvPr/>
          </p:nvSpPr>
          <p:spPr bwMode="auto">
            <a:xfrm>
              <a:off x="3218" y="161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7" name="Line 521"/>
            <p:cNvSpPr>
              <a:spLocks noChangeShapeType="1"/>
            </p:cNvSpPr>
            <p:nvPr/>
          </p:nvSpPr>
          <p:spPr bwMode="auto">
            <a:xfrm>
              <a:off x="3218" y="16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8" name="Line 522"/>
            <p:cNvSpPr>
              <a:spLocks noChangeShapeType="1"/>
            </p:cNvSpPr>
            <p:nvPr/>
          </p:nvSpPr>
          <p:spPr bwMode="auto">
            <a:xfrm>
              <a:off x="3229" y="1607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5" name="Group 523"/>
          <p:cNvGrpSpPr>
            <a:grpSpLocks/>
          </p:cNvGrpSpPr>
          <p:nvPr/>
        </p:nvGrpSpPr>
        <p:grpSpPr bwMode="auto">
          <a:xfrm>
            <a:off x="4800600" y="2463800"/>
            <a:ext cx="919163" cy="660400"/>
            <a:chOff x="3024" y="1552"/>
            <a:chExt cx="579" cy="416"/>
          </a:xfrm>
        </p:grpSpPr>
        <p:sp>
          <p:nvSpPr>
            <p:cNvPr id="624140" name="Line 524"/>
            <p:cNvSpPr>
              <a:spLocks noChangeShapeType="1"/>
            </p:cNvSpPr>
            <p:nvPr/>
          </p:nvSpPr>
          <p:spPr bwMode="auto">
            <a:xfrm>
              <a:off x="3224" y="1607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1" name="Rectangle 525"/>
            <p:cNvSpPr>
              <a:spLocks noChangeArrowheads="1"/>
            </p:cNvSpPr>
            <p:nvPr/>
          </p:nvSpPr>
          <p:spPr bwMode="auto">
            <a:xfrm>
              <a:off x="3190" y="1646"/>
              <a:ext cx="60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2" name="Rectangle 526"/>
            <p:cNvSpPr>
              <a:spLocks noChangeArrowheads="1"/>
            </p:cNvSpPr>
            <p:nvPr/>
          </p:nvSpPr>
          <p:spPr bwMode="auto">
            <a:xfrm>
              <a:off x="3190" y="1646"/>
              <a:ext cx="60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3" name="Rectangle 527"/>
            <p:cNvSpPr>
              <a:spLocks noChangeArrowheads="1"/>
            </p:cNvSpPr>
            <p:nvPr/>
          </p:nvSpPr>
          <p:spPr bwMode="auto">
            <a:xfrm>
              <a:off x="3203" y="1655"/>
              <a:ext cx="34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4" name="Freeform 528"/>
            <p:cNvSpPr>
              <a:spLocks/>
            </p:cNvSpPr>
            <p:nvPr/>
          </p:nvSpPr>
          <p:spPr bwMode="auto">
            <a:xfrm>
              <a:off x="3205" y="1657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39" y="7"/>
                </a:cxn>
                <a:cxn ang="0">
                  <a:pos x="39" y="32"/>
                </a:cxn>
                <a:cxn ang="0">
                  <a:pos x="34" y="42"/>
                </a:cxn>
                <a:cxn ang="0">
                  <a:pos x="34" y="103"/>
                </a:cxn>
                <a:cxn ang="0">
                  <a:pos x="39" y="114"/>
                </a:cxn>
                <a:cxn ang="0">
                  <a:pos x="39" y="138"/>
                </a:cxn>
                <a:cxn ang="0">
                  <a:pos x="34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3"/>
                </a:cxn>
                <a:cxn ang="0">
                  <a:pos x="5" y="42"/>
                </a:cxn>
                <a:cxn ang="0">
                  <a:pos x="0" y="32"/>
                </a:cxn>
              </a:cxnLst>
              <a:rect l="0" t="0" r="r" b="b"/>
              <a:pathLst>
                <a:path w="39" h="143">
                  <a:moveTo>
                    <a:pt x="0" y="32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34" y="0"/>
                  </a:lnTo>
                  <a:lnTo>
                    <a:pt x="39" y="7"/>
                  </a:lnTo>
                  <a:lnTo>
                    <a:pt x="39" y="32"/>
                  </a:lnTo>
                  <a:lnTo>
                    <a:pt x="34" y="42"/>
                  </a:lnTo>
                  <a:lnTo>
                    <a:pt x="34" y="103"/>
                  </a:lnTo>
                  <a:lnTo>
                    <a:pt x="39" y="114"/>
                  </a:lnTo>
                  <a:lnTo>
                    <a:pt x="39" y="138"/>
                  </a:lnTo>
                  <a:lnTo>
                    <a:pt x="34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3"/>
                  </a:lnTo>
                  <a:lnTo>
                    <a:pt x="5" y="42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5" name="Rectangle 529"/>
            <p:cNvSpPr>
              <a:spLocks noChangeArrowheads="1"/>
            </p:cNvSpPr>
            <p:nvPr/>
          </p:nvSpPr>
          <p:spPr bwMode="auto">
            <a:xfrm>
              <a:off x="3218" y="1657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6" name="Rectangle 530"/>
            <p:cNvSpPr>
              <a:spLocks noChangeArrowheads="1"/>
            </p:cNvSpPr>
            <p:nvPr/>
          </p:nvSpPr>
          <p:spPr bwMode="auto">
            <a:xfrm>
              <a:off x="3227" y="1657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7" name="Rectangle 531"/>
            <p:cNvSpPr>
              <a:spLocks noChangeArrowheads="1"/>
            </p:cNvSpPr>
            <p:nvPr/>
          </p:nvSpPr>
          <p:spPr bwMode="auto">
            <a:xfrm>
              <a:off x="3218" y="1680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8" name="Line 532"/>
            <p:cNvSpPr>
              <a:spLocks noChangeShapeType="1"/>
            </p:cNvSpPr>
            <p:nvPr/>
          </p:nvSpPr>
          <p:spPr bwMode="auto">
            <a:xfrm>
              <a:off x="3218" y="167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9" name="Line 533"/>
            <p:cNvSpPr>
              <a:spLocks noChangeShapeType="1"/>
            </p:cNvSpPr>
            <p:nvPr/>
          </p:nvSpPr>
          <p:spPr bwMode="auto">
            <a:xfrm>
              <a:off x="3218" y="167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0" name="Line 534"/>
            <p:cNvSpPr>
              <a:spLocks noChangeShapeType="1"/>
            </p:cNvSpPr>
            <p:nvPr/>
          </p:nvSpPr>
          <p:spPr bwMode="auto">
            <a:xfrm>
              <a:off x="3218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1" name="Line 535"/>
            <p:cNvSpPr>
              <a:spLocks noChangeShapeType="1"/>
            </p:cNvSpPr>
            <p:nvPr/>
          </p:nvSpPr>
          <p:spPr bwMode="auto">
            <a:xfrm>
              <a:off x="3218" y="167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2" name="Line 536"/>
            <p:cNvSpPr>
              <a:spLocks noChangeShapeType="1"/>
            </p:cNvSpPr>
            <p:nvPr/>
          </p:nvSpPr>
          <p:spPr bwMode="auto">
            <a:xfrm>
              <a:off x="3218" y="167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3" name="Line 537"/>
            <p:cNvSpPr>
              <a:spLocks noChangeShapeType="1"/>
            </p:cNvSpPr>
            <p:nvPr/>
          </p:nvSpPr>
          <p:spPr bwMode="auto">
            <a:xfrm>
              <a:off x="3227" y="16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4" name="Line 538"/>
            <p:cNvSpPr>
              <a:spLocks noChangeShapeType="1"/>
            </p:cNvSpPr>
            <p:nvPr/>
          </p:nvSpPr>
          <p:spPr bwMode="auto">
            <a:xfrm>
              <a:off x="3227" y="166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5" name="Line 539"/>
            <p:cNvSpPr>
              <a:spLocks noChangeShapeType="1"/>
            </p:cNvSpPr>
            <p:nvPr/>
          </p:nvSpPr>
          <p:spPr bwMode="auto">
            <a:xfrm>
              <a:off x="3227" y="166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6" name="Line 540"/>
            <p:cNvSpPr>
              <a:spLocks noChangeShapeType="1"/>
            </p:cNvSpPr>
            <p:nvPr/>
          </p:nvSpPr>
          <p:spPr bwMode="auto">
            <a:xfrm>
              <a:off x="3218" y="1661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7" name="Line 541"/>
            <p:cNvSpPr>
              <a:spLocks noChangeShapeType="1"/>
            </p:cNvSpPr>
            <p:nvPr/>
          </p:nvSpPr>
          <p:spPr bwMode="auto">
            <a:xfrm>
              <a:off x="3218" y="1667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8" name="Line 542"/>
            <p:cNvSpPr>
              <a:spLocks noChangeShapeType="1"/>
            </p:cNvSpPr>
            <p:nvPr/>
          </p:nvSpPr>
          <p:spPr bwMode="auto">
            <a:xfrm>
              <a:off x="3218" y="1664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9" name="Line 543"/>
            <p:cNvSpPr>
              <a:spLocks noChangeShapeType="1"/>
            </p:cNvSpPr>
            <p:nvPr/>
          </p:nvSpPr>
          <p:spPr bwMode="auto">
            <a:xfrm>
              <a:off x="3218" y="169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0" name="Line 544"/>
            <p:cNvSpPr>
              <a:spLocks noChangeShapeType="1"/>
            </p:cNvSpPr>
            <p:nvPr/>
          </p:nvSpPr>
          <p:spPr bwMode="auto">
            <a:xfrm>
              <a:off x="3218" y="168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1" name="Line 545"/>
            <p:cNvSpPr>
              <a:spLocks noChangeShapeType="1"/>
            </p:cNvSpPr>
            <p:nvPr/>
          </p:nvSpPr>
          <p:spPr bwMode="auto">
            <a:xfrm>
              <a:off x="3218" y="168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2" name="Line 546"/>
            <p:cNvSpPr>
              <a:spLocks noChangeShapeType="1"/>
            </p:cNvSpPr>
            <p:nvPr/>
          </p:nvSpPr>
          <p:spPr bwMode="auto">
            <a:xfrm>
              <a:off x="3229" y="168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3" name="Line 547"/>
            <p:cNvSpPr>
              <a:spLocks noChangeShapeType="1"/>
            </p:cNvSpPr>
            <p:nvPr/>
          </p:nvSpPr>
          <p:spPr bwMode="auto">
            <a:xfrm>
              <a:off x="3224" y="168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4" name="Rectangle 548"/>
            <p:cNvSpPr>
              <a:spLocks noChangeArrowheads="1"/>
            </p:cNvSpPr>
            <p:nvPr/>
          </p:nvSpPr>
          <p:spPr bwMode="auto">
            <a:xfrm>
              <a:off x="3544" y="163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5" name="Rectangle 549"/>
            <p:cNvSpPr>
              <a:spLocks noChangeArrowheads="1"/>
            </p:cNvSpPr>
            <p:nvPr/>
          </p:nvSpPr>
          <p:spPr bwMode="auto">
            <a:xfrm>
              <a:off x="3544" y="1631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6" name="Rectangle 550"/>
            <p:cNvSpPr>
              <a:spLocks noChangeArrowheads="1"/>
            </p:cNvSpPr>
            <p:nvPr/>
          </p:nvSpPr>
          <p:spPr bwMode="auto">
            <a:xfrm>
              <a:off x="3556" y="1640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7" name="Freeform 551"/>
            <p:cNvSpPr>
              <a:spLocks/>
            </p:cNvSpPr>
            <p:nvPr/>
          </p:nvSpPr>
          <p:spPr bwMode="auto">
            <a:xfrm>
              <a:off x="3559" y="1643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7" y="0"/>
                </a:cxn>
                <a:cxn ang="0">
                  <a:pos x="35" y="0"/>
                </a:cxn>
                <a:cxn ang="0">
                  <a:pos x="41" y="5"/>
                </a:cxn>
                <a:cxn ang="0">
                  <a:pos x="41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1" y="113"/>
                </a:cxn>
                <a:cxn ang="0">
                  <a:pos x="41" y="137"/>
                </a:cxn>
                <a:cxn ang="0">
                  <a:pos x="35" y="143"/>
                </a:cxn>
                <a:cxn ang="0">
                  <a:pos x="7" y="143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7" y="102"/>
                </a:cxn>
                <a:cxn ang="0">
                  <a:pos x="7" y="41"/>
                </a:cxn>
                <a:cxn ang="0">
                  <a:pos x="0" y="32"/>
                </a:cxn>
              </a:cxnLst>
              <a:rect l="0" t="0" r="r" b="b"/>
              <a:pathLst>
                <a:path w="41" h="143">
                  <a:moveTo>
                    <a:pt x="0" y="32"/>
                  </a:moveTo>
                  <a:lnTo>
                    <a:pt x="0" y="5"/>
                  </a:lnTo>
                  <a:lnTo>
                    <a:pt x="7" y="0"/>
                  </a:lnTo>
                  <a:lnTo>
                    <a:pt x="35" y="0"/>
                  </a:lnTo>
                  <a:lnTo>
                    <a:pt x="41" y="5"/>
                  </a:lnTo>
                  <a:lnTo>
                    <a:pt x="41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1" y="113"/>
                  </a:lnTo>
                  <a:lnTo>
                    <a:pt x="41" y="137"/>
                  </a:lnTo>
                  <a:lnTo>
                    <a:pt x="35" y="143"/>
                  </a:lnTo>
                  <a:lnTo>
                    <a:pt x="7" y="143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7" y="102"/>
                  </a:lnTo>
                  <a:lnTo>
                    <a:pt x="7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8" name="Rectangle 552"/>
            <p:cNvSpPr>
              <a:spLocks noChangeArrowheads="1"/>
            </p:cNvSpPr>
            <p:nvPr/>
          </p:nvSpPr>
          <p:spPr bwMode="auto">
            <a:xfrm>
              <a:off x="3572" y="164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9" name="Rectangle 553"/>
            <p:cNvSpPr>
              <a:spLocks noChangeArrowheads="1"/>
            </p:cNvSpPr>
            <p:nvPr/>
          </p:nvSpPr>
          <p:spPr bwMode="auto">
            <a:xfrm>
              <a:off x="3581" y="164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0" name="Rectangle 554"/>
            <p:cNvSpPr>
              <a:spLocks noChangeArrowheads="1"/>
            </p:cNvSpPr>
            <p:nvPr/>
          </p:nvSpPr>
          <p:spPr bwMode="auto">
            <a:xfrm>
              <a:off x="3572" y="1666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1" name="Line 555"/>
            <p:cNvSpPr>
              <a:spLocks noChangeShapeType="1"/>
            </p:cNvSpPr>
            <p:nvPr/>
          </p:nvSpPr>
          <p:spPr bwMode="auto">
            <a:xfrm>
              <a:off x="3572" y="166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2" name="Line 556"/>
            <p:cNvSpPr>
              <a:spLocks noChangeShapeType="1"/>
            </p:cNvSpPr>
            <p:nvPr/>
          </p:nvSpPr>
          <p:spPr bwMode="auto">
            <a:xfrm>
              <a:off x="3572" y="16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3" name="Line 557"/>
            <p:cNvSpPr>
              <a:spLocks noChangeShapeType="1"/>
            </p:cNvSpPr>
            <p:nvPr/>
          </p:nvSpPr>
          <p:spPr bwMode="auto">
            <a:xfrm>
              <a:off x="3572" y="166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4" name="Line 558"/>
            <p:cNvSpPr>
              <a:spLocks noChangeShapeType="1"/>
            </p:cNvSpPr>
            <p:nvPr/>
          </p:nvSpPr>
          <p:spPr bwMode="auto">
            <a:xfrm>
              <a:off x="3572" y="165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5" name="Line 559"/>
            <p:cNvSpPr>
              <a:spLocks noChangeShapeType="1"/>
            </p:cNvSpPr>
            <p:nvPr/>
          </p:nvSpPr>
          <p:spPr bwMode="auto">
            <a:xfrm>
              <a:off x="3572" y="165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6" name="Line 560"/>
            <p:cNvSpPr>
              <a:spLocks noChangeShapeType="1"/>
            </p:cNvSpPr>
            <p:nvPr/>
          </p:nvSpPr>
          <p:spPr bwMode="auto">
            <a:xfrm>
              <a:off x="3581" y="164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7" name="Line 561"/>
            <p:cNvSpPr>
              <a:spLocks noChangeShapeType="1"/>
            </p:cNvSpPr>
            <p:nvPr/>
          </p:nvSpPr>
          <p:spPr bwMode="auto">
            <a:xfrm>
              <a:off x="3581" y="165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8" name="Line 562"/>
            <p:cNvSpPr>
              <a:spLocks noChangeShapeType="1"/>
            </p:cNvSpPr>
            <p:nvPr/>
          </p:nvSpPr>
          <p:spPr bwMode="auto">
            <a:xfrm>
              <a:off x="3581" y="164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9" name="Line 563"/>
            <p:cNvSpPr>
              <a:spLocks noChangeShapeType="1"/>
            </p:cNvSpPr>
            <p:nvPr/>
          </p:nvSpPr>
          <p:spPr bwMode="auto">
            <a:xfrm>
              <a:off x="3572" y="164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0" name="Line 564"/>
            <p:cNvSpPr>
              <a:spLocks noChangeShapeType="1"/>
            </p:cNvSpPr>
            <p:nvPr/>
          </p:nvSpPr>
          <p:spPr bwMode="auto">
            <a:xfrm>
              <a:off x="3572" y="165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1" name="Line 565"/>
            <p:cNvSpPr>
              <a:spLocks noChangeShapeType="1"/>
            </p:cNvSpPr>
            <p:nvPr/>
          </p:nvSpPr>
          <p:spPr bwMode="auto">
            <a:xfrm>
              <a:off x="3572" y="164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2" name="Line 566"/>
            <p:cNvSpPr>
              <a:spLocks noChangeShapeType="1"/>
            </p:cNvSpPr>
            <p:nvPr/>
          </p:nvSpPr>
          <p:spPr bwMode="auto">
            <a:xfrm>
              <a:off x="3572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3" name="Line 567"/>
            <p:cNvSpPr>
              <a:spLocks noChangeShapeType="1"/>
            </p:cNvSpPr>
            <p:nvPr/>
          </p:nvSpPr>
          <p:spPr bwMode="auto">
            <a:xfrm>
              <a:off x="3572" y="167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4" name="Line 568"/>
            <p:cNvSpPr>
              <a:spLocks noChangeShapeType="1"/>
            </p:cNvSpPr>
            <p:nvPr/>
          </p:nvSpPr>
          <p:spPr bwMode="auto">
            <a:xfrm>
              <a:off x="3572" y="166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5" name="Line 569"/>
            <p:cNvSpPr>
              <a:spLocks noChangeShapeType="1"/>
            </p:cNvSpPr>
            <p:nvPr/>
          </p:nvSpPr>
          <p:spPr bwMode="auto">
            <a:xfrm>
              <a:off x="3582" y="166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6" name="Line 570"/>
            <p:cNvSpPr>
              <a:spLocks noChangeShapeType="1"/>
            </p:cNvSpPr>
            <p:nvPr/>
          </p:nvSpPr>
          <p:spPr bwMode="auto">
            <a:xfrm>
              <a:off x="3577" y="166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7" name="Freeform 571"/>
            <p:cNvSpPr>
              <a:spLocks/>
            </p:cNvSpPr>
            <p:nvPr/>
          </p:nvSpPr>
          <p:spPr bwMode="auto">
            <a:xfrm>
              <a:off x="3250" y="1602"/>
              <a:ext cx="58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" y="0"/>
                </a:cxn>
                <a:cxn ang="0">
                  <a:pos x="58" y="118"/>
                </a:cxn>
                <a:cxn ang="0">
                  <a:pos x="235" y="118"/>
                </a:cxn>
              </a:cxnLst>
              <a:rect l="0" t="0" r="r" b="b"/>
              <a:pathLst>
                <a:path w="235" h="118">
                  <a:moveTo>
                    <a:pt x="0" y="0"/>
                  </a:moveTo>
                  <a:lnTo>
                    <a:pt x="58" y="0"/>
                  </a:lnTo>
                  <a:lnTo>
                    <a:pt x="58" y="118"/>
                  </a:lnTo>
                  <a:lnTo>
                    <a:pt x="235" y="118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8" name="Freeform 572"/>
            <p:cNvSpPr>
              <a:spLocks/>
            </p:cNvSpPr>
            <p:nvPr/>
          </p:nvSpPr>
          <p:spPr bwMode="auto">
            <a:xfrm>
              <a:off x="3257" y="1749"/>
              <a:ext cx="191" cy="74"/>
            </a:xfrm>
            <a:custGeom>
              <a:avLst/>
              <a:gdLst/>
              <a:ahLst/>
              <a:cxnLst>
                <a:cxn ang="0">
                  <a:pos x="59" y="294"/>
                </a:cxn>
                <a:cxn ang="0">
                  <a:pos x="707" y="294"/>
                </a:cxn>
                <a:cxn ang="0">
                  <a:pos x="718" y="293"/>
                </a:cxn>
                <a:cxn ang="0">
                  <a:pos x="727" y="291"/>
                </a:cxn>
                <a:cxn ang="0">
                  <a:pos x="736" y="286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5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8"/>
                </a:cxn>
                <a:cxn ang="0">
                  <a:pos x="758" y="29"/>
                </a:cxn>
                <a:cxn ang="0">
                  <a:pos x="752" y="20"/>
                </a:cxn>
                <a:cxn ang="0">
                  <a:pos x="745" y="14"/>
                </a:cxn>
                <a:cxn ang="0">
                  <a:pos x="736" y="8"/>
                </a:cxn>
                <a:cxn ang="0">
                  <a:pos x="727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8" y="3"/>
                </a:cxn>
                <a:cxn ang="0">
                  <a:pos x="29" y="8"/>
                </a:cxn>
                <a:cxn ang="0">
                  <a:pos x="21" y="14"/>
                </a:cxn>
                <a:cxn ang="0">
                  <a:pos x="14" y="20"/>
                </a:cxn>
                <a:cxn ang="0">
                  <a:pos x="8" y="29"/>
                </a:cxn>
                <a:cxn ang="0">
                  <a:pos x="4" y="38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5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1" y="280"/>
                </a:cxn>
                <a:cxn ang="0">
                  <a:pos x="29" y="286"/>
                </a:cxn>
                <a:cxn ang="0">
                  <a:pos x="38" y="291"/>
                </a:cxn>
                <a:cxn ang="0">
                  <a:pos x="49" y="293"/>
                </a:cxn>
                <a:cxn ang="0">
                  <a:pos x="59" y="294"/>
                </a:cxn>
              </a:cxnLst>
              <a:rect l="0" t="0" r="r" b="b"/>
              <a:pathLst>
                <a:path w="766" h="294">
                  <a:moveTo>
                    <a:pt x="59" y="294"/>
                  </a:moveTo>
                  <a:lnTo>
                    <a:pt x="707" y="294"/>
                  </a:lnTo>
                  <a:lnTo>
                    <a:pt x="718" y="293"/>
                  </a:lnTo>
                  <a:lnTo>
                    <a:pt x="727" y="291"/>
                  </a:lnTo>
                  <a:lnTo>
                    <a:pt x="736" y="286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5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8"/>
                  </a:lnTo>
                  <a:lnTo>
                    <a:pt x="758" y="29"/>
                  </a:lnTo>
                  <a:lnTo>
                    <a:pt x="752" y="20"/>
                  </a:lnTo>
                  <a:lnTo>
                    <a:pt x="745" y="14"/>
                  </a:lnTo>
                  <a:lnTo>
                    <a:pt x="736" y="8"/>
                  </a:lnTo>
                  <a:lnTo>
                    <a:pt x="727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8" y="3"/>
                  </a:lnTo>
                  <a:lnTo>
                    <a:pt x="29" y="8"/>
                  </a:lnTo>
                  <a:lnTo>
                    <a:pt x="21" y="14"/>
                  </a:lnTo>
                  <a:lnTo>
                    <a:pt x="14" y="20"/>
                  </a:lnTo>
                  <a:lnTo>
                    <a:pt x="8" y="29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5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1" y="280"/>
                  </a:lnTo>
                  <a:lnTo>
                    <a:pt x="29" y="286"/>
                  </a:lnTo>
                  <a:lnTo>
                    <a:pt x="38" y="291"/>
                  </a:lnTo>
                  <a:lnTo>
                    <a:pt x="49" y="293"/>
                  </a:lnTo>
                  <a:lnTo>
                    <a:pt x="59" y="294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9" name="Freeform 573"/>
            <p:cNvSpPr>
              <a:spLocks/>
            </p:cNvSpPr>
            <p:nvPr/>
          </p:nvSpPr>
          <p:spPr bwMode="auto">
            <a:xfrm>
              <a:off x="3257" y="1749"/>
              <a:ext cx="191" cy="74"/>
            </a:xfrm>
            <a:custGeom>
              <a:avLst/>
              <a:gdLst/>
              <a:ahLst/>
              <a:cxnLst>
                <a:cxn ang="0">
                  <a:pos x="59" y="294"/>
                </a:cxn>
                <a:cxn ang="0">
                  <a:pos x="707" y="294"/>
                </a:cxn>
                <a:cxn ang="0">
                  <a:pos x="718" y="293"/>
                </a:cxn>
                <a:cxn ang="0">
                  <a:pos x="727" y="291"/>
                </a:cxn>
                <a:cxn ang="0">
                  <a:pos x="736" y="286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5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8"/>
                </a:cxn>
                <a:cxn ang="0">
                  <a:pos x="758" y="29"/>
                </a:cxn>
                <a:cxn ang="0">
                  <a:pos x="752" y="20"/>
                </a:cxn>
                <a:cxn ang="0">
                  <a:pos x="745" y="14"/>
                </a:cxn>
                <a:cxn ang="0">
                  <a:pos x="736" y="8"/>
                </a:cxn>
                <a:cxn ang="0">
                  <a:pos x="727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8" y="3"/>
                </a:cxn>
                <a:cxn ang="0">
                  <a:pos x="29" y="8"/>
                </a:cxn>
                <a:cxn ang="0">
                  <a:pos x="21" y="14"/>
                </a:cxn>
                <a:cxn ang="0">
                  <a:pos x="14" y="20"/>
                </a:cxn>
                <a:cxn ang="0">
                  <a:pos x="8" y="29"/>
                </a:cxn>
                <a:cxn ang="0">
                  <a:pos x="4" y="38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5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1" y="280"/>
                </a:cxn>
                <a:cxn ang="0">
                  <a:pos x="29" y="286"/>
                </a:cxn>
                <a:cxn ang="0">
                  <a:pos x="38" y="291"/>
                </a:cxn>
                <a:cxn ang="0">
                  <a:pos x="49" y="293"/>
                </a:cxn>
                <a:cxn ang="0">
                  <a:pos x="59" y="294"/>
                </a:cxn>
              </a:cxnLst>
              <a:rect l="0" t="0" r="r" b="b"/>
              <a:pathLst>
                <a:path w="766" h="294">
                  <a:moveTo>
                    <a:pt x="59" y="294"/>
                  </a:moveTo>
                  <a:lnTo>
                    <a:pt x="707" y="294"/>
                  </a:lnTo>
                  <a:lnTo>
                    <a:pt x="718" y="293"/>
                  </a:lnTo>
                  <a:lnTo>
                    <a:pt x="727" y="291"/>
                  </a:lnTo>
                  <a:lnTo>
                    <a:pt x="736" y="286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5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8"/>
                  </a:lnTo>
                  <a:lnTo>
                    <a:pt x="758" y="29"/>
                  </a:lnTo>
                  <a:lnTo>
                    <a:pt x="752" y="20"/>
                  </a:lnTo>
                  <a:lnTo>
                    <a:pt x="745" y="14"/>
                  </a:lnTo>
                  <a:lnTo>
                    <a:pt x="736" y="8"/>
                  </a:lnTo>
                  <a:lnTo>
                    <a:pt x="727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8" y="3"/>
                  </a:lnTo>
                  <a:lnTo>
                    <a:pt x="29" y="8"/>
                  </a:lnTo>
                  <a:lnTo>
                    <a:pt x="21" y="14"/>
                  </a:lnTo>
                  <a:lnTo>
                    <a:pt x="14" y="20"/>
                  </a:lnTo>
                  <a:lnTo>
                    <a:pt x="8" y="29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5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1" y="280"/>
                  </a:lnTo>
                  <a:lnTo>
                    <a:pt x="29" y="286"/>
                  </a:lnTo>
                  <a:lnTo>
                    <a:pt x="38" y="291"/>
                  </a:lnTo>
                  <a:lnTo>
                    <a:pt x="49" y="293"/>
                  </a:lnTo>
                  <a:lnTo>
                    <a:pt x="59" y="294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0" name="Freeform 574"/>
            <p:cNvSpPr>
              <a:spLocks/>
            </p:cNvSpPr>
            <p:nvPr/>
          </p:nvSpPr>
          <p:spPr bwMode="auto">
            <a:xfrm>
              <a:off x="3279" y="1770"/>
              <a:ext cx="22" cy="25"/>
            </a:xfrm>
            <a:custGeom>
              <a:avLst/>
              <a:gdLst/>
              <a:ahLst/>
              <a:cxnLst>
                <a:cxn ang="0">
                  <a:pos x="25" y="20"/>
                </a:cxn>
                <a:cxn ang="0">
                  <a:pos x="64" y="20"/>
                </a:cxn>
                <a:cxn ang="0">
                  <a:pos x="64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20"/>
                </a:cxn>
              </a:cxnLst>
              <a:rect l="0" t="0" r="r" b="b"/>
              <a:pathLst>
                <a:path w="87" h="102">
                  <a:moveTo>
                    <a:pt x="25" y="20"/>
                  </a:moveTo>
                  <a:lnTo>
                    <a:pt x="64" y="20"/>
                  </a:lnTo>
                  <a:lnTo>
                    <a:pt x="64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5" y="102"/>
                  </a:lnTo>
                  <a:lnTo>
                    <a:pt x="25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1" name="Freeform 575"/>
            <p:cNvSpPr>
              <a:spLocks noEditPoints="1"/>
            </p:cNvSpPr>
            <p:nvPr/>
          </p:nvSpPr>
          <p:spPr bwMode="auto">
            <a:xfrm>
              <a:off x="3307" y="177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7"/>
                </a:cxn>
                <a:cxn ang="0">
                  <a:pos x="47" y="67"/>
                </a:cxn>
                <a:cxn ang="0">
                  <a:pos x="52" y="67"/>
                </a:cxn>
                <a:cxn ang="0">
                  <a:pos x="58" y="67"/>
                </a:cxn>
                <a:cxn ang="0">
                  <a:pos x="65" y="65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7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5" y="33"/>
                </a:cxn>
                <a:cxn ang="0">
                  <a:pos x="85" y="25"/>
                </a:cxn>
                <a:cxn ang="0">
                  <a:pos x="82" y="18"/>
                </a:cxn>
                <a:cxn ang="0">
                  <a:pos x="79" y="11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1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8" y="20"/>
                </a:cxn>
                <a:cxn ang="0">
                  <a:pos x="54" y="22"/>
                </a:cxn>
                <a:cxn ang="0">
                  <a:pos x="56" y="23"/>
                </a:cxn>
                <a:cxn ang="0">
                  <a:pos x="58" y="26"/>
                </a:cxn>
                <a:cxn ang="0">
                  <a:pos x="60" y="29"/>
                </a:cxn>
                <a:cxn ang="0">
                  <a:pos x="60" y="33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2" y="47"/>
                </a:cxn>
                <a:cxn ang="0">
                  <a:pos x="24" y="47"/>
                </a:cxn>
                <a:cxn ang="0">
                  <a:pos x="24" y="20"/>
                </a:cxn>
              </a:cxnLst>
              <a:rect l="0" t="0" r="r" b="b"/>
              <a:pathLst>
                <a:path w="85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7"/>
                  </a:lnTo>
                  <a:lnTo>
                    <a:pt x="47" y="67"/>
                  </a:lnTo>
                  <a:lnTo>
                    <a:pt x="52" y="67"/>
                  </a:lnTo>
                  <a:lnTo>
                    <a:pt x="58" y="67"/>
                  </a:lnTo>
                  <a:lnTo>
                    <a:pt x="65" y="65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5" y="33"/>
                  </a:lnTo>
                  <a:lnTo>
                    <a:pt x="85" y="25"/>
                  </a:lnTo>
                  <a:lnTo>
                    <a:pt x="82" y="18"/>
                  </a:lnTo>
                  <a:lnTo>
                    <a:pt x="79" y="11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8" y="20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8" y="26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2" y="47"/>
                  </a:lnTo>
                  <a:lnTo>
                    <a:pt x="24" y="47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2" name="Freeform 576"/>
            <p:cNvSpPr>
              <a:spLocks noEditPoints="1"/>
            </p:cNvSpPr>
            <p:nvPr/>
          </p:nvSpPr>
          <p:spPr bwMode="auto">
            <a:xfrm>
              <a:off x="3331" y="1769"/>
              <a:ext cx="26" cy="27"/>
            </a:xfrm>
            <a:custGeom>
              <a:avLst/>
              <a:gdLst/>
              <a:ahLst/>
              <a:cxnLst>
                <a:cxn ang="0">
                  <a:pos x="59" y="108"/>
                </a:cxn>
                <a:cxn ang="0">
                  <a:pos x="70" y="105"/>
                </a:cxn>
                <a:cxn ang="0">
                  <a:pos x="80" y="102"/>
                </a:cxn>
                <a:cxn ang="0">
                  <a:pos x="88" y="96"/>
                </a:cxn>
                <a:cxn ang="0">
                  <a:pos x="97" y="85"/>
                </a:cxn>
                <a:cxn ang="0">
                  <a:pos x="104" y="65"/>
                </a:cxn>
                <a:cxn ang="0">
                  <a:pos x="104" y="43"/>
                </a:cxn>
                <a:cxn ang="0">
                  <a:pos x="97" y="24"/>
                </a:cxn>
                <a:cxn ang="0">
                  <a:pos x="88" y="12"/>
                </a:cxn>
                <a:cxn ang="0">
                  <a:pos x="80" y="6"/>
                </a:cxn>
                <a:cxn ang="0">
                  <a:pos x="70" y="2"/>
                </a:cxn>
                <a:cxn ang="0">
                  <a:pos x="59" y="0"/>
                </a:cxn>
                <a:cxn ang="0">
                  <a:pos x="45" y="0"/>
                </a:cxn>
                <a:cxn ang="0">
                  <a:pos x="33" y="3"/>
                </a:cxn>
                <a:cxn ang="0">
                  <a:pos x="23" y="8"/>
                </a:cxn>
                <a:cxn ang="0">
                  <a:pos x="15" y="14"/>
                </a:cxn>
                <a:cxn ang="0">
                  <a:pos x="7" y="27"/>
                </a:cxn>
                <a:cxn ang="0">
                  <a:pos x="2" y="45"/>
                </a:cxn>
                <a:cxn ang="0">
                  <a:pos x="2" y="63"/>
                </a:cxn>
                <a:cxn ang="0">
                  <a:pos x="7" y="82"/>
                </a:cxn>
                <a:cxn ang="0">
                  <a:pos x="15" y="94"/>
                </a:cxn>
                <a:cxn ang="0">
                  <a:pos x="23" y="100"/>
                </a:cxn>
                <a:cxn ang="0">
                  <a:pos x="33" y="105"/>
                </a:cxn>
                <a:cxn ang="0">
                  <a:pos x="45" y="107"/>
                </a:cxn>
                <a:cxn ang="0">
                  <a:pos x="53" y="88"/>
                </a:cxn>
                <a:cxn ang="0">
                  <a:pos x="43" y="87"/>
                </a:cxn>
                <a:cxn ang="0">
                  <a:pos x="34" y="81"/>
                </a:cxn>
                <a:cxn ang="0">
                  <a:pos x="29" y="71"/>
                </a:cxn>
                <a:cxn ang="0">
                  <a:pos x="27" y="54"/>
                </a:cxn>
                <a:cxn ang="0">
                  <a:pos x="29" y="39"/>
                </a:cxn>
                <a:cxn ang="0">
                  <a:pos x="33" y="29"/>
                </a:cxn>
                <a:cxn ang="0">
                  <a:pos x="41" y="22"/>
                </a:cxn>
                <a:cxn ang="0">
                  <a:pos x="53" y="20"/>
                </a:cxn>
                <a:cxn ang="0">
                  <a:pos x="61" y="22"/>
                </a:cxn>
                <a:cxn ang="0">
                  <a:pos x="67" y="24"/>
                </a:cxn>
                <a:cxn ang="0">
                  <a:pos x="75" y="34"/>
                </a:cxn>
                <a:cxn ang="0">
                  <a:pos x="78" y="45"/>
                </a:cxn>
                <a:cxn ang="0">
                  <a:pos x="78" y="54"/>
                </a:cxn>
                <a:cxn ang="0">
                  <a:pos x="78" y="63"/>
                </a:cxn>
                <a:cxn ang="0">
                  <a:pos x="75" y="75"/>
                </a:cxn>
                <a:cxn ang="0">
                  <a:pos x="67" y="84"/>
                </a:cxn>
                <a:cxn ang="0">
                  <a:pos x="61" y="87"/>
                </a:cxn>
                <a:cxn ang="0">
                  <a:pos x="53" y="88"/>
                </a:cxn>
              </a:cxnLst>
              <a:rect l="0" t="0" r="r" b="b"/>
              <a:pathLst>
                <a:path w="105" h="108">
                  <a:moveTo>
                    <a:pt x="53" y="108"/>
                  </a:moveTo>
                  <a:lnTo>
                    <a:pt x="59" y="108"/>
                  </a:lnTo>
                  <a:lnTo>
                    <a:pt x="65" y="107"/>
                  </a:lnTo>
                  <a:lnTo>
                    <a:pt x="70" y="105"/>
                  </a:lnTo>
                  <a:lnTo>
                    <a:pt x="75" y="104"/>
                  </a:lnTo>
                  <a:lnTo>
                    <a:pt x="80" y="102"/>
                  </a:lnTo>
                  <a:lnTo>
                    <a:pt x="84" y="99"/>
                  </a:lnTo>
                  <a:lnTo>
                    <a:pt x="88" y="96"/>
                  </a:lnTo>
                  <a:lnTo>
                    <a:pt x="91" y="93"/>
                  </a:lnTo>
                  <a:lnTo>
                    <a:pt x="97" y="85"/>
                  </a:lnTo>
                  <a:lnTo>
                    <a:pt x="100" y="76"/>
                  </a:lnTo>
                  <a:lnTo>
                    <a:pt x="104" y="65"/>
                  </a:lnTo>
                  <a:lnTo>
                    <a:pt x="105" y="54"/>
                  </a:lnTo>
                  <a:lnTo>
                    <a:pt x="104" y="43"/>
                  </a:lnTo>
                  <a:lnTo>
                    <a:pt x="100" y="33"/>
                  </a:lnTo>
                  <a:lnTo>
                    <a:pt x="97" y="24"/>
                  </a:lnTo>
                  <a:lnTo>
                    <a:pt x="91" y="16"/>
                  </a:lnTo>
                  <a:lnTo>
                    <a:pt x="88" y="12"/>
                  </a:lnTo>
                  <a:lnTo>
                    <a:pt x="84" y="9"/>
                  </a:lnTo>
                  <a:lnTo>
                    <a:pt x="80" y="6"/>
                  </a:lnTo>
                  <a:lnTo>
                    <a:pt x="75" y="4"/>
                  </a:lnTo>
                  <a:lnTo>
                    <a:pt x="70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3" y="3"/>
                  </a:lnTo>
                  <a:lnTo>
                    <a:pt x="27" y="5"/>
                  </a:lnTo>
                  <a:lnTo>
                    <a:pt x="23" y="8"/>
                  </a:lnTo>
                  <a:lnTo>
                    <a:pt x="19" y="11"/>
                  </a:lnTo>
                  <a:lnTo>
                    <a:pt x="15" y="14"/>
                  </a:lnTo>
                  <a:lnTo>
                    <a:pt x="12" y="19"/>
                  </a:lnTo>
                  <a:lnTo>
                    <a:pt x="7" y="27"/>
                  </a:lnTo>
                  <a:lnTo>
                    <a:pt x="4" y="36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2" y="63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0"/>
                  </a:lnTo>
                  <a:lnTo>
                    <a:pt x="15" y="94"/>
                  </a:lnTo>
                  <a:lnTo>
                    <a:pt x="19" y="97"/>
                  </a:lnTo>
                  <a:lnTo>
                    <a:pt x="23" y="100"/>
                  </a:lnTo>
                  <a:lnTo>
                    <a:pt x="27" y="103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45" y="107"/>
                  </a:lnTo>
                  <a:lnTo>
                    <a:pt x="53" y="108"/>
                  </a:lnTo>
                  <a:close/>
                  <a:moveTo>
                    <a:pt x="53" y="88"/>
                  </a:moveTo>
                  <a:lnTo>
                    <a:pt x="47" y="88"/>
                  </a:lnTo>
                  <a:lnTo>
                    <a:pt x="43" y="87"/>
                  </a:lnTo>
                  <a:lnTo>
                    <a:pt x="38" y="85"/>
                  </a:lnTo>
                  <a:lnTo>
                    <a:pt x="34" y="81"/>
                  </a:lnTo>
                  <a:lnTo>
                    <a:pt x="31" y="77"/>
                  </a:lnTo>
                  <a:lnTo>
                    <a:pt x="29" y="71"/>
                  </a:lnTo>
                  <a:lnTo>
                    <a:pt x="27" y="63"/>
                  </a:lnTo>
                  <a:lnTo>
                    <a:pt x="27" y="54"/>
                  </a:lnTo>
                  <a:lnTo>
                    <a:pt x="27" y="46"/>
                  </a:lnTo>
                  <a:lnTo>
                    <a:pt x="29" y="39"/>
                  </a:lnTo>
                  <a:lnTo>
                    <a:pt x="31" y="33"/>
                  </a:lnTo>
                  <a:lnTo>
                    <a:pt x="33" y="29"/>
                  </a:lnTo>
                  <a:lnTo>
                    <a:pt x="37" y="25"/>
                  </a:lnTo>
                  <a:lnTo>
                    <a:pt x="41" y="22"/>
                  </a:lnTo>
                  <a:lnTo>
                    <a:pt x="46" y="21"/>
                  </a:lnTo>
                  <a:lnTo>
                    <a:pt x="53" y="20"/>
                  </a:lnTo>
                  <a:lnTo>
                    <a:pt x="57" y="21"/>
                  </a:lnTo>
                  <a:lnTo>
                    <a:pt x="61" y="22"/>
                  </a:lnTo>
                  <a:lnTo>
                    <a:pt x="64" y="23"/>
                  </a:lnTo>
                  <a:lnTo>
                    <a:pt x="67" y="24"/>
                  </a:lnTo>
                  <a:lnTo>
                    <a:pt x="72" y="29"/>
                  </a:lnTo>
                  <a:lnTo>
                    <a:pt x="75" y="34"/>
                  </a:lnTo>
                  <a:lnTo>
                    <a:pt x="77" y="39"/>
                  </a:lnTo>
                  <a:lnTo>
                    <a:pt x="78" y="45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8"/>
                  </a:lnTo>
                  <a:lnTo>
                    <a:pt x="78" y="63"/>
                  </a:lnTo>
                  <a:lnTo>
                    <a:pt x="76" y="69"/>
                  </a:lnTo>
                  <a:lnTo>
                    <a:pt x="75" y="75"/>
                  </a:lnTo>
                  <a:lnTo>
                    <a:pt x="71" y="80"/>
                  </a:lnTo>
                  <a:lnTo>
                    <a:pt x="67" y="84"/>
                  </a:lnTo>
                  <a:lnTo>
                    <a:pt x="64" y="86"/>
                  </a:lnTo>
                  <a:lnTo>
                    <a:pt x="61" y="87"/>
                  </a:lnTo>
                  <a:lnTo>
                    <a:pt x="57" y="88"/>
                  </a:lnTo>
                  <a:lnTo>
                    <a:pt x="53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3" name="Freeform 577"/>
            <p:cNvSpPr>
              <a:spLocks/>
            </p:cNvSpPr>
            <p:nvPr/>
          </p:nvSpPr>
          <p:spPr bwMode="auto">
            <a:xfrm>
              <a:off x="3359" y="1770"/>
              <a:ext cx="21" cy="25"/>
            </a:xfrm>
            <a:custGeom>
              <a:avLst/>
              <a:gdLst/>
              <a:ahLst/>
              <a:cxnLst>
                <a:cxn ang="0">
                  <a:pos x="30" y="20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20"/>
                </a:cxn>
                <a:cxn ang="0">
                  <a:pos x="85" y="20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30" y="20"/>
                </a:cxn>
              </a:cxnLst>
              <a:rect l="0" t="0" r="r" b="b"/>
              <a:pathLst>
                <a:path w="85" h="102">
                  <a:moveTo>
                    <a:pt x="30" y="20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20"/>
                  </a:lnTo>
                  <a:lnTo>
                    <a:pt x="85" y="20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4" name="Freeform 578"/>
            <p:cNvSpPr>
              <a:spLocks/>
            </p:cNvSpPr>
            <p:nvPr/>
          </p:nvSpPr>
          <p:spPr bwMode="auto">
            <a:xfrm>
              <a:off x="3383" y="1770"/>
              <a:ext cx="21" cy="25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20"/>
                </a:cxn>
                <a:cxn ang="0">
                  <a:pos x="79" y="20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2"/>
                </a:cxn>
                <a:cxn ang="0">
                  <a:pos x="23" y="82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20"/>
                  </a:lnTo>
                  <a:lnTo>
                    <a:pt x="79" y="20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2"/>
                  </a:lnTo>
                  <a:lnTo>
                    <a:pt x="23" y="82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5" name="Freeform 579"/>
            <p:cNvSpPr>
              <a:spLocks noEditPoints="1"/>
            </p:cNvSpPr>
            <p:nvPr/>
          </p:nvSpPr>
          <p:spPr bwMode="auto">
            <a:xfrm>
              <a:off x="3407" y="1763"/>
              <a:ext cx="23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5"/>
                </a:cxn>
                <a:cxn ang="0">
                  <a:pos x="0" y="25"/>
                </a:cxn>
                <a:cxn ang="0">
                  <a:pos x="0" y="127"/>
                </a:cxn>
                <a:cxn ang="0">
                  <a:pos x="24" y="127"/>
                </a:cxn>
                <a:cxn ang="0">
                  <a:pos x="64" y="61"/>
                </a:cxn>
                <a:cxn ang="0">
                  <a:pos x="64" y="127"/>
                </a:cxn>
                <a:cxn ang="0">
                  <a:pos x="88" y="127"/>
                </a:cxn>
                <a:cxn ang="0">
                  <a:pos x="88" y="25"/>
                </a:cxn>
                <a:cxn ang="0">
                  <a:pos x="64" y="25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19" y="11"/>
                </a:cxn>
                <a:cxn ang="0">
                  <a:pos x="23" y="14"/>
                </a:cxn>
                <a:cxn ang="0">
                  <a:pos x="27" y="17"/>
                </a:cxn>
                <a:cxn ang="0">
                  <a:pos x="36" y="19"/>
                </a:cxn>
                <a:cxn ang="0">
                  <a:pos x="43" y="20"/>
                </a:cxn>
                <a:cxn ang="0">
                  <a:pos x="51" y="20"/>
                </a:cxn>
                <a:cxn ang="0">
                  <a:pos x="60" y="17"/>
                </a:cxn>
                <a:cxn ang="0">
                  <a:pos x="65" y="15"/>
                </a:cxn>
                <a:cxn ang="0">
                  <a:pos x="68" y="11"/>
                </a:cxn>
                <a:cxn ang="0">
                  <a:pos x="71" y="7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49" y="9"/>
                </a:cxn>
                <a:cxn ang="0">
                  <a:pos x="43" y="10"/>
                </a:cxn>
                <a:cxn ang="0">
                  <a:pos x="38" y="9"/>
                </a:cxn>
                <a:cxn ang="0">
                  <a:pos x="34" y="7"/>
                </a:cxn>
                <a:cxn ang="0">
                  <a:pos x="32" y="4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7">
                  <a:moveTo>
                    <a:pt x="24" y="91"/>
                  </a:moveTo>
                  <a:lnTo>
                    <a:pt x="24" y="25"/>
                  </a:lnTo>
                  <a:lnTo>
                    <a:pt x="0" y="25"/>
                  </a:lnTo>
                  <a:lnTo>
                    <a:pt x="0" y="127"/>
                  </a:lnTo>
                  <a:lnTo>
                    <a:pt x="24" y="127"/>
                  </a:lnTo>
                  <a:lnTo>
                    <a:pt x="64" y="61"/>
                  </a:lnTo>
                  <a:lnTo>
                    <a:pt x="64" y="127"/>
                  </a:lnTo>
                  <a:lnTo>
                    <a:pt x="88" y="127"/>
                  </a:lnTo>
                  <a:lnTo>
                    <a:pt x="88" y="25"/>
                  </a:lnTo>
                  <a:lnTo>
                    <a:pt x="64" y="25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19" y="11"/>
                  </a:lnTo>
                  <a:lnTo>
                    <a:pt x="23" y="14"/>
                  </a:lnTo>
                  <a:lnTo>
                    <a:pt x="27" y="17"/>
                  </a:lnTo>
                  <a:lnTo>
                    <a:pt x="36" y="19"/>
                  </a:lnTo>
                  <a:lnTo>
                    <a:pt x="43" y="20"/>
                  </a:lnTo>
                  <a:lnTo>
                    <a:pt x="51" y="20"/>
                  </a:lnTo>
                  <a:lnTo>
                    <a:pt x="60" y="17"/>
                  </a:lnTo>
                  <a:lnTo>
                    <a:pt x="65" y="15"/>
                  </a:lnTo>
                  <a:lnTo>
                    <a:pt x="68" y="11"/>
                  </a:lnTo>
                  <a:lnTo>
                    <a:pt x="71" y="7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49" y="9"/>
                  </a:lnTo>
                  <a:lnTo>
                    <a:pt x="43" y="10"/>
                  </a:lnTo>
                  <a:lnTo>
                    <a:pt x="38" y="9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6" name="Freeform 580"/>
            <p:cNvSpPr>
              <a:spLocks/>
            </p:cNvSpPr>
            <p:nvPr/>
          </p:nvSpPr>
          <p:spPr bwMode="auto">
            <a:xfrm>
              <a:off x="3026" y="1554"/>
              <a:ext cx="471" cy="412"/>
            </a:xfrm>
            <a:custGeom>
              <a:avLst/>
              <a:gdLst/>
              <a:ahLst/>
              <a:cxnLst>
                <a:cxn ang="0">
                  <a:pos x="93" y="1650"/>
                </a:cxn>
                <a:cxn ang="0">
                  <a:pos x="1791" y="1650"/>
                </a:cxn>
                <a:cxn ang="0">
                  <a:pos x="1805" y="1649"/>
                </a:cxn>
                <a:cxn ang="0">
                  <a:pos x="1817" y="1647"/>
                </a:cxn>
                <a:cxn ang="0">
                  <a:pos x="1829" y="1642"/>
                </a:cxn>
                <a:cxn ang="0">
                  <a:pos x="1842" y="1635"/>
                </a:cxn>
                <a:cxn ang="0">
                  <a:pos x="1852" y="1627"/>
                </a:cxn>
                <a:cxn ang="0">
                  <a:pos x="1862" y="1618"/>
                </a:cxn>
                <a:cxn ang="0">
                  <a:pos x="1870" y="1607"/>
                </a:cxn>
                <a:cxn ang="0">
                  <a:pos x="1876" y="1595"/>
                </a:cxn>
                <a:cxn ang="0">
                  <a:pos x="1881" y="1582"/>
                </a:cxn>
                <a:cxn ang="0">
                  <a:pos x="1885" y="1569"/>
                </a:cxn>
                <a:cxn ang="0">
                  <a:pos x="1886" y="1556"/>
                </a:cxn>
                <a:cxn ang="0">
                  <a:pos x="1886" y="94"/>
                </a:cxn>
                <a:cxn ang="0">
                  <a:pos x="1885" y="81"/>
                </a:cxn>
                <a:cxn ang="0">
                  <a:pos x="1881" y="68"/>
                </a:cxn>
                <a:cxn ang="0">
                  <a:pos x="1876" y="55"/>
                </a:cxn>
                <a:cxn ang="0">
                  <a:pos x="1870" y="43"/>
                </a:cxn>
                <a:cxn ang="0">
                  <a:pos x="1862" y="33"/>
                </a:cxn>
                <a:cxn ang="0">
                  <a:pos x="1852" y="23"/>
                </a:cxn>
                <a:cxn ang="0">
                  <a:pos x="1842" y="15"/>
                </a:cxn>
                <a:cxn ang="0">
                  <a:pos x="1829" y="9"/>
                </a:cxn>
                <a:cxn ang="0">
                  <a:pos x="1817" y="4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3" y="0"/>
                </a:cxn>
                <a:cxn ang="0">
                  <a:pos x="80" y="1"/>
                </a:cxn>
                <a:cxn ang="0">
                  <a:pos x="67" y="4"/>
                </a:cxn>
                <a:cxn ang="0">
                  <a:pos x="55" y="9"/>
                </a:cxn>
                <a:cxn ang="0">
                  <a:pos x="42" y="15"/>
                </a:cxn>
                <a:cxn ang="0">
                  <a:pos x="32" y="23"/>
                </a:cxn>
                <a:cxn ang="0">
                  <a:pos x="22" y="33"/>
                </a:cxn>
                <a:cxn ang="0">
                  <a:pos x="15" y="43"/>
                </a:cxn>
                <a:cxn ang="0">
                  <a:pos x="8" y="55"/>
                </a:cxn>
                <a:cxn ang="0">
                  <a:pos x="4" y="68"/>
                </a:cxn>
                <a:cxn ang="0">
                  <a:pos x="1" y="81"/>
                </a:cxn>
                <a:cxn ang="0">
                  <a:pos x="0" y="94"/>
                </a:cxn>
                <a:cxn ang="0">
                  <a:pos x="0" y="1556"/>
                </a:cxn>
                <a:cxn ang="0">
                  <a:pos x="1" y="1569"/>
                </a:cxn>
                <a:cxn ang="0">
                  <a:pos x="4" y="1582"/>
                </a:cxn>
                <a:cxn ang="0">
                  <a:pos x="8" y="1595"/>
                </a:cxn>
                <a:cxn ang="0">
                  <a:pos x="15" y="1607"/>
                </a:cxn>
                <a:cxn ang="0">
                  <a:pos x="22" y="1618"/>
                </a:cxn>
                <a:cxn ang="0">
                  <a:pos x="32" y="1627"/>
                </a:cxn>
                <a:cxn ang="0">
                  <a:pos x="42" y="1635"/>
                </a:cxn>
                <a:cxn ang="0">
                  <a:pos x="55" y="1642"/>
                </a:cxn>
                <a:cxn ang="0">
                  <a:pos x="67" y="1647"/>
                </a:cxn>
                <a:cxn ang="0">
                  <a:pos x="80" y="1649"/>
                </a:cxn>
                <a:cxn ang="0">
                  <a:pos x="93" y="1650"/>
                </a:cxn>
              </a:cxnLst>
              <a:rect l="0" t="0" r="r" b="b"/>
              <a:pathLst>
                <a:path w="1886" h="1650">
                  <a:moveTo>
                    <a:pt x="93" y="1650"/>
                  </a:moveTo>
                  <a:lnTo>
                    <a:pt x="1791" y="1650"/>
                  </a:lnTo>
                  <a:lnTo>
                    <a:pt x="1805" y="1649"/>
                  </a:lnTo>
                  <a:lnTo>
                    <a:pt x="1817" y="1647"/>
                  </a:lnTo>
                  <a:lnTo>
                    <a:pt x="1829" y="1642"/>
                  </a:lnTo>
                  <a:lnTo>
                    <a:pt x="1842" y="1635"/>
                  </a:lnTo>
                  <a:lnTo>
                    <a:pt x="1852" y="1627"/>
                  </a:lnTo>
                  <a:lnTo>
                    <a:pt x="1862" y="1618"/>
                  </a:lnTo>
                  <a:lnTo>
                    <a:pt x="1870" y="1607"/>
                  </a:lnTo>
                  <a:lnTo>
                    <a:pt x="1876" y="1595"/>
                  </a:lnTo>
                  <a:lnTo>
                    <a:pt x="1881" y="1582"/>
                  </a:lnTo>
                  <a:lnTo>
                    <a:pt x="1885" y="1569"/>
                  </a:lnTo>
                  <a:lnTo>
                    <a:pt x="1886" y="1556"/>
                  </a:lnTo>
                  <a:lnTo>
                    <a:pt x="1886" y="94"/>
                  </a:lnTo>
                  <a:lnTo>
                    <a:pt x="1885" y="81"/>
                  </a:lnTo>
                  <a:lnTo>
                    <a:pt x="1881" y="68"/>
                  </a:lnTo>
                  <a:lnTo>
                    <a:pt x="1876" y="55"/>
                  </a:lnTo>
                  <a:lnTo>
                    <a:pt x="1870" y="43"/>
                  </a:lnTo>
                  <a:lnTo>
                    <a:pt x="1862" y="33"/>
                  </a:lnTo>
                  <a:lnTo>
                    <a:pt x="1852" y="23"/>
                  </a:lnTo>
                  <a:lnTo>
                    <a:pt x="1842" y="15"/>
                  </a:lnTo>
                  <a:lnTo>
                    <a:pt x="1829" y="9"/>
                  </a:lnTo>
                  <a:lnTo>
                    <a:pt x="1817" y="4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3" y="0"/>
                  </a:lnTo>
                  <a:lnTo>
                    <a:pt x="80" y="1"/>
                  </a:lnTo>
                  <a:lnTo>
                    <a:pt x="67" y="4"/>
                  </a:lnTo>
                  <a:lnTo>
                    <a:pt x="55" y="9"/>
                  </a:lnTo>
                  <a:lnTo>
                    <a:pt x="42" y="15"/>
                  </a:lnTo>
                  <a:lnTo>
                    <a:pt x="32" y="23"/>
                  </a:lnTo>
                  <a:lnTo>
                    <a:pt x="22" y="33"/>
                  </a:lnTo>
                  <a:lnTo>
                    <a:pt x="15" y="43"/>
                  </a:lnTo>
                  <a:lnTo>
                    <a:pt x="8" y="55"/>
                  </a:lnTo>
                  <a:lnTo>
                    <a:pt x="4" y="68"/>
                  </a:lnTo>
                  <a:lnTo>
                    <a:pt x="1" y="81"/>
                  </a:lnTo>
                  <a:lnTo>
                    <a:pt x="0" y="94"/>
                  </a:lnTo>
                  <a:lnTo>
                    <a:pt x="0" y="1556"/>
                  </a:lnTo>
                  <a:lnTo>
                    <a:pt x="1" y="1569"/>
                  </a:lnTo>
                  <a:lnTo>
                    <a:pt x="4" y="1582"/>
                  </a:lnTo>
                  <a:lnTo>
                    <a:pt x="8" y="1595"/>
                  </a:lnTo>
                  <a:lnTo>
                    <a:pt x="15" y="1607"/>
                  </a:lnTo>
                  <a:lnTo>
                    <a:pt x="22" y="1618"/>
                  </a:lnTo>
                  <a:lnTo>
                    <a:pt x="32" y="1627"/>
                  </a:lnTo>
                  <a:lnTo>
                    <a:pt x="42" y="1635"/>
                  </a:lnTo>
                  <a:lnTo>
                    <a:pt x="55" y="1642"/>
                  </a:lnTo>
                  <a:lnTo>
                    <a:pt x="67" y="1647"/>
                  </a:lnTo>
                  <a:lnTo>
                    <a:pt x="80" y="1649"/>
                  </a:lnTo>
                  <a:lnTo>
                    <a:pt x="93" y="16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7" name="Freeform 581"/>
            <p:cNvSpPr>
              <a:spLocks/>
            </p:cNvSpPr>
            <p:nvPr/>
          </p:nvSpPr>
          <p:spPr bwMode="auto">
            <a:xfrm>
              <a:off x="3049" y="1964"/>
              <a:ext cx="425" cy="4"/>
            </a:xfrm>
            <a:custGeom>
              <a:avLst/>
              <a:gdLst/>
              <a:ahLst/>
              <a:cxnLst>
                <a:cxn ang="0">
                  <a:pos x="1699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9" y="14"/>
                </a:cxn>
                <a:cxn ang="0">
                  <a:pos x="1698" y="14"/>
                </a:cxn>
                <a:cxn ang="0">
                  <a:pos x="1699" y="14"/>
                </a:cxn>
                <a:cxn ang="0">
                  <a:pos x="1699" y="14"/>
                </a:cxn>
              </a:cxnLst>
              <a:rect l="0" t="0" r="r" b="b"/>
              <a:pathLst>
                <a:path w="1699" h="14">
                  <a:moveTo>
                    <a:pt x="1699" y="14"/>
                  </a:moveTo>
                  <a:lnTo>
                    <a:pt x="169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8" y="14"/>
                  </a:lnTo>
                  <a:lnTo>
                    <a:pt x="1699" y="14"/>
                  </a:lnTo>
                  <a:lnTo>
                    <a:pt x="1698" y="14"/>
                  </a:lnTo>
                  <a:lnTo>
                    <a:pt x="1699" y="14"/>
                  </a:lnTo>
                  <a:lnTo>
                    <a:pt x="169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8" name="Freeform 582"/>
            <p:cNvSpPr>
              <a:spLocks/>
            </p:cNvSpPr>
            <p:nvPr/>
          </p:nvSpPr>
          <p:spPr bwMode="auto">
            <a:xfrm>
              <a:off x="3473" y="1964"/>
              <a:ext cx="4" cy="4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5" y="14"/>
                </a:cxn>
              </a:cxnLst>
              <a:rect l="0" t="0" r="r" b="b"/>
              <a:pathLst>
                <a:path w="15" h="15">
                  <a:moveTo>
                    <a:pt x="15" y="14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9" name="Freeform 583"/>
            <p:cNvSpPr>
              <a:spLocks/>
            </p:cNvSpPr>
            <p:nvPr/>
          </p:nvSpPr>
          <p:spPr bwMode="auto">
            <a:xfrm>
              <a:off x="3476" y="1964"/>
              <a:ext cx="5" cy="4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6" y="15"/>
                </a:cxn>
                <a:cxn ang="0">
                  <a:pos x="17" y="15"/>
                </a:cxn>
                <a:cxn ang="0">
                  <a:pos x="16" y="15"/>
                </a:cxn>
                <a:cxn ang="0">
                  <a:pos x="16" y="15"/>
                </a:cxn>
                <a:cxn ang="0">
                  <a:pos x="17" y="15"/>
                </a:cxn>
              </a:cxnLst>
              <a:rect l="0" t="0" r="r" b="b"/>
              <a:pathLst>
                <a:path w="17" h="17">
                  <a:moveTo>
                    <a:pt x="17" y="15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0" name="Freeform 584"/>
            <p:cNvSpPr>
              <a:spLocks/>
            </p:cNvSpPr>
            <p:nvPr/>
          </p:nvSpPr>
          <p:spPr bwMode="auto">
            <a:xfrm>
              <a:off x="3480" y="1962"/>
              <a:ext cx="4" cy="5"/>
            </a:xfrm>
            <a:custGeom>
              <a:avLst/>
              <a:gdLst/>
              <a:ahLst/>
              <a:cxnLst>
                <a:cxn ang="0">
                  <a:pos x="19" y="14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5" y="20"/>
                </a:cxn>
                <a:cxn ang="0">
                  <a:pos x="18" y="15"/>
                </a:cxn>
                <a:cxn ang="0">
                  <a:pos x="19" y="14"/>
                </a:cxn>
                <a:cxn ang="0">
                  <a:pos x="18" y="15"/>
                </a:cxn>
                <a:cxn ang="0">
                  <a:pos x="18" y="14"/>
                </a:cxn>
                <a:cxn ang="0">
                  <a:pos x="19" y="14"/>
                </a:cxn>
              </a:cxnLst>
              <a:rect l="0" t="0" r="r" b="b"/>
              <a:pathLst>
                <a:path w="19" h="20">
                  <a:moveTo>
                    <a:pt x="19" y="14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5" y="20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1" name="Freeform 585"/>
            <p:cNvSpPr>
              <a:spLocks/>
            </p:cNvSpPr>
            <p:nvPr/>
          </p:nvSpPr>
          <p:spPr bwMode="auto">
            <a:xfrm>
              <a:off x="3482" y="1961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3" y="0"/>
                </a:cxn>
                <a:cxn ang="0">
                  <a:pos x="0" y="7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1" y="13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1" y="13"/>
                </a:cxn>
              </a:cxnLst>
              <a:rect l="0" t="0" r="r" b="b"/>
              <a:pathLst>
                <a:path w="21" h="20">
                  <a:moveTo>
                    <a:pt x="21" y="13"/>
                  </a:moveTo>
                  <a:lnTo>
                    <a:pt x="13" y="0"/>
                  </a:lnTo>
                  <a:lnTo>
                    <a:pt x="0" y="7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2" name="Freeform 586"/>
            <p:cNvSpPr>
              <a:spLocks/>
            </p:cNvSpPr>
            <p:nvPr/>
          </p:nvSpPr>
          <p:spPr bwMode="auto">
            <a:xfrm>
              <a:off x="3485" y="1959"/>
              <a:ext cx="5" cy="5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9" y="20"/>
                </a:cxn>
                <a:cxn ang="0">
                  <a:pos x="19" y="11"/>
                </a:cxn>
                <a:cxn ang="0">
                  <a:pos x="20" y="11"/>
                </a:cxn>
                <a:cxn ang="0">
                  <a:pos x="19" y="11"/>
                </a:cxn>
                <a:cxn ang="0">
                  <a:pos x="19" y="11"/>
                </a:cxn>
                <a:cxn ang="0">
                  <a:pos x="20" y="11"/>
                </a:cxn>
              </a:cxnLst>
              <a:rect l="0" t="0" r="r" b="b"/>
              <a:pathLst>
                <a:path w="20" h="20">
                  <a:moveTo>
                    <a:pt x="20" y="11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9" y="20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3" name="Freeform 587"/>
            <p:cNvSpPr>
              <a:spLocks/>
            </p:cNvSpPr>
            <p:nvPr/>
          </p:nvSpPr>
          <p:spPr bwMode="auto">
            <a:xfrm>
              <a:off x="3487" y="1957"/>
              <a:ext cx="6" cy="5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1" y="20"/>
                </a:cxn>
                <a:cxn ang="0">
                  <a:pos x="20" y="11"/>
                </a:cxn>
                <a:cxn ang="0">
                  <a:pos x="20" y="10"/>
                </a:cxn>
                <a:cxn ang="0">
                  <a:pos x="20" y="11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1" y="20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4" name="Freeform 588"/>
            <p:cNvSpPr>
              <a:spLocks/>
            </p:cNvSpPr>
            <p:nvPr/>
          </p:nvSpPr>
          <p:spPr bwMode="auto">
            <a:xfrm>
              <a:off x="3490" y="1954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1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1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5" name="Freeform 589"/>
            <p:cNvSpPr>
              <a:spLocks/>
            </p:cNvSpPr>
            <p:nvPr/>
          </p:nvSpPr>
          <p:spPr bwMode="auto">
            <a:xfrm>
              <a:off x="3492" y="1952"/>
              <a:ext cx="5" cy="4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20" h="18">
                  <a:moveTo>
                    <a:pt x="20" y="6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6" name="Freeform 590"/>
            <p:cNvSpPr>
              <a:spLocks/>
            </p:cNvSpPr>
            <p:nvPr/>
          </p:nvSpPr>
          <p:spPr bwMode="auto">
            <a:xfrm>
              <a:off x="3493" y="1949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7" name="Freeform 591"/>
            <p:cNvSpPr>
              <a:spLocks/>
            </p:cNvSpPr>
            <p:nvPr/>
          </p:nvSpPr>
          <p:spPr bwMode="auto">
            <a:xfrm>
              <a:off x="3494" y="1946"/>
              <a:ext cx="5" cy="4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18" h="16">
                  <a:moveTo>
                    <a:pt x="18" y="2"/>
                  </a:moveTo>
                  <a:lnTo>
                    <a:pt x="3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8" name="Freeform 592"/>
            <p:cNvSpPr>
              <a:spLocks/>
            </p:cNvSpPr>
            <p:nvPr/>
          </p:nvSpPr>
          <p:spPr bwMode="auto">
            <a:xfrm>
              <a:off x="3495" y="1942"/>
              <a:ext cx="4" cy="4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5" y="15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</a:cxnLst>
              <a:rect l="0" t="0" r="r" b="b"/>
              <a:pathLst>
                <a:path w="16" h="15">
                  <a:moveTo>
                    <a:pt x="16" y="1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5" y="15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9" name="Freeform 593"/>
            <p:cNvSpPr>
              <a:spLocks/>
            </p:cNvSpPr>
            <p:nvPr/>
          </p:nvSpPr>
          <p:spPr bwMode="auto">
            <a:xfrm>
              <a:off x="3495" y="1577"/>
              <a:ext cx="4" cy="36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0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0" name="Freeform 594"/>
            <p:cNvSpPr>
              <a:spLocks/>
            </p:cNvSpPr>
            <p:nvPr/>
          </p:nvSpPr>
          <p:spPr bwMode="auto">
            <a:xfrm>
              <a:off x="3495" y="1573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16" y="15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6" h="16">
                  <a:moveTo>
                    <a:pt x="15" y="0"/>
                  </a:moveTo>
                  <a:lnTo>
                    <a:pt x="0" y="3"/>
                  </a:lnTo>
                  <a:lnTo>
                    <a:pt x="1" y="16"/>
                  </a:lnTo>
                  <a:lnTo>
                    <a:pt x="16" y="15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1" name="Freeform 595"/>
            <p:cNvSpPr>
              <a:spLocks/>
            </p:cNvSpPr>
            <p:nvPr/>
          </p:nvSpPr>
          <p:spPr bwMode="auto">
            <a:xfrm>
              <a:off x="3494" y="1570"/>
              <a:ext cx="5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8" y="13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8" h="17">
                  <a:moveTo>
                    <a:pt x="15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8" y="13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2" name="Freeform 596"/>
            <p:cNvSpPr>
              <a:spLocks/>
            </p:cNvSpPr>
            <p:nvPr/>
          </p:nvSpPr>
          <p:spPr bwMode="auto">
            <a:xfrm>
              <a:off x="3493" y="1567"/>
              <a:ext cx="5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6"/>
                </a:cxn>
                <a:cxn ang="0">
                  <a:pos x="4" y="20"/>
                </a:cxn>
                <a:cxn ang="0">
                  <a:pos x="19" y="15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9" h="20">
                  <a:moveTo>
                    <a:pt x="14" y="0"/>
                  </a:moveTo>
                  <a:lnTo>
                    <a:pt x="0" y="6"/>
                  </a:lnTo>
                  <a:lnTo>
                    <a:pt x="4" y="20"/>
                  </a:lnTo>
                  <a:lnTo>
                    <a:pt x="19" y="15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3" name="Freeform 597"/>
            <p:cNvSpPr>
              <a:spLocks/>
            </p:cNvSpPr>
            <p:nvPr/>
          </p:nvSpPr>
          <p:spPr bwMode="auto">
            <a:xfrm>
              <a:off x="3492" y="1564"/>
              <a:ext cx="5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0" h="19">
                  <a:moveTo>
                    <a:pt x="12" y="0"/>
                  </a:moveTo>
                  <a:lnTo>
                    <a:pt x="0" y="8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4" name="Freeform 598"/>
            <p:cNvSpPr>
              <a:spLocks/>
            </p:cNvSpPr>
            <p:nvPr/>
          </p:nvSpPr>
          <p:spPr bwMode="auto">
            <a:xfrm>
              <a:off x="3490" y="1561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0" y="1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5" name="Freeform 599"/>
            <p:cNvSpPr>
              <a:spLocks/>
            </p:cNvSpPr>
            <p:nvPr/>
          </p:nvSpPr>
          <p:spPr bwMode="auto">
            <a:xfrm>
              <a:off x="3487" y="1558"/>
              <a:ext cx="6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0" y="10"/>
                  </a:lnTo>
                  <a:lnTo>
                    <a:pt x="10" y="20"/>
                  </a:lnTo>
                  <a:lnTo>
                    <a:pt x="20" y="1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6" name="Freeform 600"/>
            <p:cNvSpPr>
              <a:spLocks/>
            </p:cNvSpPr>
            <p:nvPr/>
          </p:nvSpPr>
          <p:spPr bwMode="auto">
            <a:xfrm>
              <a:off x="3485" y="1556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19" y="9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9" h="20">
                  <a:moveTo>
                    <a:pt x="8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19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7" name="Freeform 601"/>
            <p:cNvSpPr>
              <a:spLocks/>
            </p:cNvSpPr>
            <p:nvPr/>
          </p:nvSpPr>
          <p:spPr bwMode="auto">
            <a:xfrm>
              <a:off x="3482" y="1554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13" y="21"/>
                </a:cxn>
                <a:cxn ang="0">
                  <a:pos x="20" y="8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7" y="0"/>
                </a:cxn>
              </a:cxnLst>
              <a:rect l="0" t="0" r="r" b="b"/>
              <a:pathLst>
                <a:path w="20" h="21">
                  <a:moveTo>
                    <a:pt x="7" y="0"/>
                  </a:moveTo>
                  <a:lnTo>
                    <a:pt x="0" y="14"/>
                  </a:lnTo>
                  <a:lnTo>
                    <a:pt x="13" y="21"/>
                  </a:lnTo>
                  <a:lnTo>
                    <a:pt x="20" y="8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8" name="Freeform 602"/>
            <p:cNvSpPr>
              <a:spLocks/>
            </p:cNvSpPr>
            <p:nvPr/>
          </p:nvSpPr>
          <p:spPr bwMode="auto">
            <a:xfrm>
              <a:off x="3480" y="1553"/>
              <a:ext cx="4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8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19">
                  <a:moveTo>
                    <a:pt x="4" y="0"/>
                  </a:moveTo>
                  <a:lnTo>
                    <a:pt x="0" y="14"/>
                  </a:lnTo>
                  <a:lnTo>
                    <a:pt x="12" y="19"/>
                  </a:lnTo>
                  <a:lnTo>
                    <a:pt x="18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9" name="Freeform 603"/>
            <p:cNvSpPr>
              <a:spLocks/>
            </p:cNvSpPr>
            <p:nvPr/>
          </p:nvSpPr>
          <p:spPr bwMode="auto">
            <a:xfrm>
              <a:off x="3476" y="1552"/>
              <a:ext cx="5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5"/>
                </a:cxn>
                <a:cxn ang="0">
                  <a:pos x="13" y="18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8">
                  <a:moveTo>
                    <a:pt x="2" y="0"/>
                  </a:moveTo>
                  <a:lnTo>
                    <a:pt x="0" y="15"/>
                  </a:lnTo>
                  <a:lnTo>
                    <a:pt x="13" y="18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0" name="Freeform 604"/>
            <p:cNvSpPr>
              <a:spLocks/>
            </p:cNvSpPr>
            <p:nvPr/>
          </p:nvSpPr>
          <p:spPr bwMode="auto">
            <a:xfrm>
              <a:off x="3473" y="1552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3" y="16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0" y="14"/>
                  </a:lnTo>
                  <a:lnTo>
                    <a:pt x="13" y="16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1" name="Freeform 605"/>
            <p:cNvSpPr>
              <a:spLocks/>
            </p:cNvSpPr>
            <p:nvPr/>
          </p:nvSpPr>
          <p:spPr bwMode="auto">
            <a:xfrm>
              <a:off x="3049" y="1552"/>
              <a:ext cx="42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0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2" name="Freeform 606"/>
            <p:cNvSpPr>
              <a:spLocks/>
            </p:cNvSpPr>
            <p:nvPr/>
          </p:nvSpPr>
          <p:spPr bwMode="auto">
            <a:xfrm>
              <a:off x="3046" y="1552"/>
              <a:ext cx="3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6"/>
                </a:cxn>
                <a:cxn ang="0">
                  <a:pos x="15" y="14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6">
                  <a:moveTo>
                    <a:pt x="0" y="1"/>
                  </a:moveTo>
                  <a:lnTo>
                    <a:pt x="2" y="16"/>
                  </a:lnTo>
                  <a:lnTo>
                    <a:pt x="15" y="14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3" name="Freeform 607"/>
            <p:cNvSpPr>
              <a:spLocks/>
            </p:cNvSpPr>
            <p:nvPr/>
          </p:nvSpPr>
          <p:spPr bwMode="auto">
            <a:xfrm>
              <a:off x="3042" y="1552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8"/>
                </a:cxn>
                <a:cxn ang="0">
                  <a:pos x="17" y="15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4" y="18"/>
                  </a:lnTo>
                  <a:lnTo>
                    <a:pt x="17" y="15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4" name="Freeform 608"/>
            <p:cNvSpPr>
              <a:spLocks/>
            </p:cNvSpPr>
            <p:nvPr/>
          </p:nvSpPr>
          <p:spPr bwMode="auto">
            <a:xfrm>
              <a:off x="3038" y="1553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9"/>
                </a:cxn>
                <a:cxn ang="0">
                  <a:pos x="19" y="14"/>
                </a:cxn>
                <a:cxn ang="0">
                  <a:pos x="14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9" h="19">
                  <a:moveTo>
                    <a:pt x="0" y="5"/>
                  </a:moveTo>
                  <a:lnTo>
                    <a:pt x="6" y="19"/>
                  </a:lnTo>
                  <a:lnTo>
                    <a:pt x="19" y="14"/>
                  </a:lnTo>
                  <a:lnTo>
                    <a:pt x="14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5" name="Freeform 609"/>
            <p:cNvSpPr>
              <a:spLocks/>
            </p:cNvSpPr>
            <p:nvPr/>
          </p:nvSpPr>
          <p:spPr bwMode="auto">
            <a:xfrm>
              <a:off x="3035" y="1554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20"/>
                </a:cxn>
                <a:cxn ang="0">
                  <a:pos x="20" y="13"/>
                </a:cxn>
                <a:cxn ang="0">
                  <a:pos x="13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8" y="20"/>
                  </a:lnTo>
                  <a:lnTo>
                    <a:pt x="20" y="13"/>
                  </a:lnTo>
                  <a:lnTo>
                    <a:pt x="13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6" name="Freeform 610"/>
            <p:cNvSpPr>
              <a:spLocks/>
            </p:cNvSpPr>
            <p:nvPr/>
          </p:nvSpPr>
          <p:spPr bwMode="auto">
            <a:xfrm>
              <a:off x="3033" y="1556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" y="19"/>
                </a:cxn>
                <a:cxn ang="0">
                  <a:pos x="20" y="11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19">
                  <a:moveTo>
                    <a:pt x="0" y="8"/>
                  </a:moveTo>
                  <a:lnTo>
                    <a:pt x="9" y="19"/>
                  </a:lnTo>
                  <a:lnTo>
                    <a:pt x="20" y="11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7" name="Freeform 611"/>
            <p:cNvSpPr>
              <a:spLocks/>
            </p:cNvSpPr>
            <p:nvPr/>
          </p:nvSpPr>
          <p:spPr bwMode="auto">
            <a:xfrm>
              <a:off x="3030" y="1558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10" y="20"/>
                  </a:lnTo>
                  <a:lnTo>
                    <a:pt x="20" y="10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8" name="Freeform 612"/>
            <p:cNvSpPr>
              <a:spLocks/>
            </p:cNvSpPr>
            <p:nvPr/>
          </p:nvSpPr>
          <p:spPr bwMode="auto">
            <a:xfrm>
              <a:off x="3028" y="1561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20"/>
                </a:cxn>
                <a:cxn ang="0">
                  <a:pos x="20" y="9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0" h="20">
                  <a:moveTo>
                    <a:pt x="0" y="12"/>
                  </a:moveTo>
                  <a:lnTo>
                    <a:pt x="12" y="20"/>
                  </a:lnTo>
                  <a:lnTo>
                    <a:pt x="20" y="9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9" name="Freeform 613"/>
            <p:cNvSpPr>
              <a:spLocks/>
            </p:cNvSpPr>
            <p:nvPr/>
          </p:nvSpPr>
          <p:spPr bwMode="auto">
            <a:xfrm>
              <a:off x="3026" y="1564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8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2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3" y="18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0" name="Freeform 614"/>
            <p:cNvSpPr>
              <a:spLocks/>
            </p:cNvSpPr>
            <p:nvPr/>
          </p:nvSpPr>
          <p:spPr bwMode="auto">
            <a:xfrm>
              <a:off x="3025" y="1567"/>
              <a:ext cx="4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5" y="19"/>
                </a:cxn>
                <a:cxn ang="0">
                  <a:pos x="19" y="5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19" h="19">
                  <a:moveTo>
                    <a:pt x="0" y="15"/>
                  </a:moveTo>
                  <a:lnTo>
                    <a:pt x="15" y="19"/>
                  </a:lnTo>
                  <a:lnTo>
                    <a:pt x="19" y="5"/>
                  </a:lnTo>
                  <a:lnTo>
                    <a:pt x="5" y="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1" name="Freeform 615"/>
            <p:cNvSpPr>
              <a:spLocks/>
            </p:cNvSpPr>
            <p:nvPr/>
          </p:nvSpPr>
          <p:spPr bwMode="auto">
            <a:xfrm>
              <a:off x="3024" y="1570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8" h="16">
                  <a:moveTo>
                    <a:pt x="0" y="14"/>
                  </a:moveTo>
                  <a:lnTo>
                    <a:pt x="15" y="16"/>
                  </a:lnTo>
                  <a:lnTo>
                    <a:pt x="18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2" name="Freeform 616"/>
            <p:cNvSpPr>
              <a:spLocks/>
            </p:cNvSpPr>
            <p:nvPr/>
          </p:nvSpPr>
          <p:spPr bwMode="auto">
            <a:xfrm>
              <a:off x="3024" y="1574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6" h="14">
                  <a:moveTo>
                    <a:pt x="0" y="13"/>
                  </a:moveTo>
                  <a:lnTo>
                    <a:pt x="15" y="14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3" name="Freeform 617"/>
            <p:cNvSpPr>
              <a:spLocks/>
            </p:cNvSpPr>
            <p:nvPr/>
          </p:nvSpPr>
          <p:spPr bwMode="auto">
            <a:xfrm>
              <a:off x="3024" y="1577"/>
              <a:ext cx="3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5" h="1462">
                  <a:moveTo>
                    <a:pt x="0" y="1462"/>
                  </a:moveTo>
                  <a:lnTo>
                    <a:pt x="15" y="146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4" name="Freeform 618"/>
            <p:cNvSpPr>
              <a:spLocks/>
            </p:cNvSpPr>
            <p:nvPr/>
          </p:nvSpPr>
          <p:spPr bwMode="auto">
            <a:xfrm>
              <a:off x="3024" y="1942"/>
              <a:ext cx="4" cy="5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6" y="14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1" y="16"/>
                </a:cxn>
              </a:cxnLst>
              <a:rect l="0" t="0" r="r" b="b"/>
              <a:pathLst>
                <a:path w="16" h="16">
                  <a:moveTo>
                    <a:pt x="1" y="16"/>
                  </a:moveTo>
                  <a:lnTo>
                    <a:pt x="16" y="14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5" name="Freeform 619"/>
            <p:cNvSpPr>
              <a:spLocks/>
            </p:cNvSpPr>
            <p:nvPr/>
          </p:nvSpPr>
          <p:spPr bwMode="auto">
            <a:xfrm>
              <a:off x="3024" y="1946"/>
              <a:ext cx="4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8" y="13"/>
                </a:cxn>
                <a:cxn ang="0">
                  <a:pos x="15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8" h="17">
                  <a:moveTo>
                    <a:pt x="3" y="17"/>
                  </a:moveTo>
                  <a:lnTo>
                    <a:pt x="18" y="13"/>
                  </a:lnTo>
                  <a:lnTo>
                    <a:pt x="15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6" name="Freeform 620"/>
            <p:cNvSpPr>
              <a:spLocks/>
            </p:cNvSpPr>
            <p:nvPr/>
          </p:nvSpPr>
          <p:spPr bwMode="auto">
            <a:xfrm>
              <a:off x="3025" y="1949"/>
              <a:ext cx="4" cy="4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9" y="13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6" y="19"/>
                </a:cxn>
              </a:cxnLst>
              <a:rect l="0" t="0" r="r" b="b"/>
              <a:pathLst>
                <a:path w="19" h="19">
                  <a:moveTo>
                    <a:pt x="6" y="19"/>
                  </a:moveTo>
                  <a:lnTo>
                    <a:pt x="19" y="13"/>
                  </a:lnTo>
                  <a:lnTo>
                    <a:pt x="15" y="0"/>
                  </a:lnTo>
                  <a:lnTo>
                    <a:pt x="0" y="5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7" name="Freeform 621"/>
            <p:cNvSpPr>
              <a:spLocks/>
            </p:cNvSpPr>
            <p:nvPr/>
          </p:nvSpPr>
          <p:spPr bwMode="auto">
            <a:xfrm>
              <a:off x="3026" y="1952"/>
              <a:ext cx="5" cy="4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19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7" y="19"/>
                </a:cxn>
              </a:cxnLst>
              <a:rect l="0" t="0" r="r" b="b"/>
              <a:pathLst>
                <a:path w="19" h="19">
                  <a:moveTo>
                    <a:pt x="7" y="19"/>
                  </a:moveTo>
                  <a:lnTo>
                    <a:pt x="19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8" name="Freeform 622"/>
            <p:cNvSpPr>
              <a:spLocks/>
            </p:cNvSpPr>
            <p:nvPr/>
          </p:nvSpPr>
          <p:spPr bwMode="auto">
            <a:xfrm>
              <a:off x="3028" y="1954"/>
              <a:ext cx="5" cy="6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19" y="1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8" y="19"/>
                </a:cxn>
                <a:cxn ang="0">
                  <a:pos x="8" y="20"/>
                </a:cxn>
                <a:cxn ang="0">
                  <a:pos x="8" y="19"/>
                </a:cxn>
                <a:cxn ang="0">
                  <a:pos x="8" y="19"/>
                </a:cxn>
                <a:cxn ang="0">
                  <a:pos x="8" y="20"/>
                </a:cxn>
              </a:cxnLst>
              <a:rect l="0" t="0" r="r" b="b"/>
              <a:pathLst>
                <a:path w="19" h="20">
                  <a:moveTo>
                    <a:pt x="8" y="20"/>
                  </a:moveTo>
                  <a:lnTo>
                    <a:pt x="19" y="1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9" name="Freeform 623"/>
            <p:cNvSpPr>
              <a:spLocks/>
            </p:cNvSpPr>
            <p:nvPr/>
          </p:nvSpPr>
          <p:spPr bwMode="auto">
            <a:xfrm>
              <a:off x="3030" y="1957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0" y="10"/>
                </a:cxn>
                <a:cxn ang="0">
                  <a:pos x="10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11" y="21"/>
                </a:cxn>
              </a:cxnLst>
              <a:rect l="0" t="0" r="r" b="b"/>
              <a:pathLst>
                <a:path w="20" h="21">
                  <a:moveTo>
                    <a:pt x="11" y="21"/>
                  </a:moveTo>
                  <a:lnTo>
                    <a:pt x="20" y="10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0" name="Freeform 624"/>
            <p:cNvSpPr>
              <a:spLocks/>
            </p:cNvSpPr>
            <p:nvPr/>
          </p:nvSpPr>
          <p:spPr bwMode="auto">
            <a:xfrm>
              <a:off x="3033" y="1959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19" h="21">
                  <a:moveTo>
                    <a:pt x="11" y="21"/>
                  </a:moveTo>
                  <a:lnTo>
                    <a:pt x="19" y="8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1" name="Freeform 625"/>
            <p:cNvSpPr>
              <a:spLocks/>
            </p:cNvSpPr>
            <p:nvPr/>
          </p:nvSpPr>
          <p:spPr bwMode="auto">
            <a:xfrm>
              <a:off x="3036" y="1961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9" y="7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3" y="21"/>
                </a:cxn>
              </a:cxnLst>
              <a:rect l="0" t="0" r="r" b="b"/>
              <a:pathLst>
                <a:path w="19" h="21">
                  <a:moveTo>
                    <a:pt x="13" y="21"/>
                  </a:moveTo>
                  <a:lnTo>
                    <a:pt x="19" y="7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2" name="Freeform 626"/>
            <p:cNvSpPr>
              <a:spLocks/>
            </p:cNvSpPr>
            <p:nvPr/>
          </p:nvSpPr>
          <p:spPr bwMode="auto">
            <a:xfrm>
              <a:off x="3039" y="1962"/>
              <a:ext cx="4" cy="5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0" y="15"/>
                </a:cxn>
                <a:cxn ang="0">
                  <a:pos x="13" y="20"/>
                </a:cxn>
                <a:cxn ang="0">
                  <a:pos x="14" y="20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14" y="20"/>
                </a:cxn>
              </a:cxnLst>
              <a:rect l="0" t="0" r="r" b="b"/>
              <a:pathLst>
                <a:path w="18" h="20">
                  <a:moveTo>
                    <a:pt x="14" y="20"/>
                  </a:moveTo>
                  <a:lnTo>
                    <a:pt x="18" y="5"/>
                  </a:lnTo>
                  <a:lnTo>
                    <a:pt x="5" y="0"/>
                  </a:lnTo>
                  <a:lnTo>
                    <a:pt x="0" y="15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3" name="Freeform 627"/>
            <p:cNvSpPr>
              <a:spLocks/>
            </p:cNvSpPr>
            <p:nvPr/>
          </p:nvSpPr>
          <p:spPr bwMode="auto">
            <a:xfrm>
              <a:off x="3042" y="1964"/>
              <a:ext cx="4" cy="4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0" y="15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4" y="17"/>
                </a:cxn>
              </a:cxnLst>
              <a:rect l="0" t="0" r="r" b="b"/>
              <a:pathLst>
                <a:path w="16" h="17">
                  <a:moveTo>
                    <a:pt x="14" y="17"/>
                  </a:moveTo>
                  <a:lnTo>
                    <a:pt x="16" y="3"/>
                  </a:lnTo>
                  <a:lnTo>
                    <a:pt x="3" y="0"/>
                  </a:lnTo>
                  <a:lnTo>
                    <a:pt x="0" y="15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4" name="Freeform 628"/>
            <p:cNvSpPr>
              <a:spLocks/>
            </p:cNvSpPr>
            <p:nvPr/>
          </p:nvSpPr>
          <p:spPr bwMode="auto">
            <a:xfrm>
              <a:off x="3046" y="1964"/>
              <a:ext cx="3" cy="4"/>
            </a:xfrm>
            <a:custGeom>
              <a:avLst/>
              <a:gdLst/>
              <a:ahLst/>
              <a:cxnLst>
                <a:cxn ang="0">
                  <a:pos x="13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</a:cxnLst>
              <a:rect l="0" t="0" r="r" b="b"/>
              <a:pathLst>
                <a:path w="14" h="15">
                  <a:moveTo>
                    <a:pt x="13" y="15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5" name="Freeform 629"/>
            <p:cNvSpPr>
              <a:spLocks/>
            </p:cNvSpPr>
            <p:nvPr/>
          </p:nvSpPr>
          <p:spPr bwMode="auto">
            <a:xfrm>
              <a:off x="3168" y="1577"/>
              <a:ext cx="21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58" y="18"/>
                </a:cxn>
                <a:cxn ang="0">
                  <a:pos x="58" y="95"/>
                </a:cxn>
                <a:cxn ang="0">
                  <a:pos x="80" y="95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22" y="18"/>
                  </a:moveTo>
                  <a:lnTo>
                    <a:pt x="58" y="18"/>
                  </a:lnTo>
                  <a:lnTo>
                    <a:pt x="58" y="95"/>
                  </a:lnTo>
                  <a:lnTo>
                    <a:pt x="80" y="9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6" name="Freeform 630"/>
            <p:cNvSpPr>
              <a:spLocks noEditPoints="1"/>
            </p:cNvSpPr>
            <p:nvPr/>
          </p:nvSpPr>
          <p:spPr bwMode="auto">
            <a:xfrm>
              <a:off x="3194" y="1577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62"/>
                </a:cxn>
                <a:cxn ang="0">
                  <a:pos x="44" y="62"/>
                </a:cxn>
                <a:cxn ang="0">
                  <a:pos x="48" y="62"/>
                </a:cxn>
                <a:cxn ang="0">
                  <a:pos x="54" y="61"/>
                </a:cxn>
                <a:cxn ang="0">
                  <a:pos x="60" y="60"/>
                </a:cxn>
                <a:cxn ang="0">
                  <a:pos x="66" y="57"/>
                </a:cxn>
                <a:cxn ang="0">
                  <a:pos x="71" y="53"/>
                </a:cxn>
                <a:cxn ang="0">
                  <a:pos x="75" y="48"/>
                </a:cxn>
                <a:cxn ang="0">
                  <a:pos x="77" y="44"/>
                </a:cxn>
                <a:cxn ang="0">
                  <a:pos x="78" y="40"/>
                </a:cxn>
                <a:cxn ang="0">
                  <a:pos x="79" y="36"/>
                </a:cxn>
                <a:cxn ang="0">
                  <a:pos x="79" y="31"/>
                </a:cxn>
                <a:cxn ang="0">
                  <a:pos x="78" y="23"/>
                </a:cxn>
                <a:cxn ang="0">
                  <a:pos x="76" y="15"/>
                </a:cxn>
                <a:cxn ang="0">
                  <a:pos x="73" y="10"/>
                </a:cxn>
                <a:cxn ang="0">
                  <a:pos x="69" y="6"/>
                </a:cxn>
                <a:cxn ang="0">
                  <a:pos x="63" y="3"/>
                </a:cxn>
                <a:cxn ang="0">
                  <a:pos x="58" y="1"/>
                </a:cxn>
                <a:cxn ang="0">
                  <a:pos x="51" y="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40" y="18"/>
                </a:cxn>
                <a:cxn ang="0">
                  <a:pos x="44" y="18"/>
                </a:cxn>
                <a:cxn ang="0">
                  <a:pos x="49" y="20"/>
                </a:cxn>
                <a:cxn ang="0">
                  <a:pos x="52" y="21"/>
                </a:cxn>
                <a:cxn ang="0">
                  <a:pos x="54" y="24"/>
                </a:cxn>
                <a:cxn ang="0">
                  <a:pos x="55" y="27"/>
                </a:cxn>
                <a:cxn ang="0">
                  <a:pos x="55" y="31"/>
                </a:cxn>
                <a:cxn ang="0">
                  <a:pos x="55" y="34"/>
                </a:cxn>
                <a:cxn ang="0">
                  <a:pos x="54" y="37"/>
                </a:cxn>
                <a:cxn ang="0">
                  <a:pos x="53" y="39"/>
                </a:cxn>
                <a:cxn ang="0">
                  <a:pos x="52" y="41"/>
                </a:cxn>
                <a:cxn ang="0">
                  <a:pos x="47" y="43"/>
                </a:cxn>
                <a:cxn ang="0">
                  <a:pos x="40" y="44"/>
                </a:cxn>
                <a:cxn ang="0">
                  <a:pos x="22" y="44"/>
                </a:cxn>
                <a:cxn ang="0">
                  <a:pos x="22" y="18"/>
                </a:cxn>
              </a:cxnLst>
              <a:rect l="0" t="0" r="r" b="b"/>
              <a:pathLst>
                <a:path w="79" h="95">
                  <a:moveTo>
                    <a:pt x="0" y="0"/>
                  </a:moveTo>
                  <a:lnTo>
                    <a:pt x="0" y="95"/>
                  </a:lnTo>
                  <a:lnTo>
                    <a:pt x="22" y="95"/>
                  </a:lnTo>
                  <a:lnTo>
                    <a:pt x="22" y="62"/>
                  </a:lnTo>
                  <a:lnTo>
                    <a:pt x="44" y="62"/>
                  </a:lnTo>
                  <a:lnTo>
                    <a:pt x="48" y="62"/>
                  </a:lnTo>
                  <a:lnTo>
                    <a:pt x="54" y="61"/>
                  </a:lnTo>
                  <a:lnTo>
                    <a:pt x="60" y="60"/>
                  </a:lnTo>
                  <a:lnTo>
                    <a:pt x="66" y="57"/>
                  </a:lnTo>
                  <a:lnTo>
                    <a:pt x="71" y="53"/>
                  </a:lnTo>
                  <a:lnTo>
                    <a:pt x="75" y="48"/>
                  </a:lnTo>
                  <a:lnTo>
                    <a:pt x="77" y="44"/>
                  </a:lnTo>
                  <a:lnTo>
                    <a:pt x="78" y="40"/>
                  </a:lnTo>
                  <a:lnTo>
                    <a:pt x="79" y="36"/>
                  </a:lnTo>
                  <a:lnTo>
                    <a:pt x="79" y="31"/>
                  </a:lnTo>
                  <a:lnTo>
                    <a:pt x="78" y="23"/>
                  </a:lnTo>
                  <a:lnTo>
                    <a:pt x="76" y="15"/>
                  </a:lnTo>
                  <a:lnTo>
                    <a:pt x="73" y="10"/>
                  </a:lnTo>
                  <a:lnTo>
                    <a:pt x="69" y="6"/>
                  </a:lnTo>
                  <a:lnTo>
                    <a:pt x="63" y="3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40" y="18"/>
                  </a:lnTo>
                  <a:lnTo>
                    <a:pt x="44" y="18"/>
                  </a:lnTo>
                  <a:lnTo>
                    <a:pt x="49" y="20"/>
                  </a:lnTo>
                  <a:lnTo>
                    <a:pt x="52" y="21"/>
                  </a:lnTo>
                  <a:lnTo>
                    <a:pt x="54" y="24"/>
                  </a:lnTo>
                  <a:lnTo>
                    <a:pt x="55" y="27"/>
                  </a:lnTo>
                  <a:lnTo>
                    <a:pt x="55" y="31"/>
                  </a:lnTo>
                  <a:lnTo>
                    <a:pt x="55" y="34"/>
                  </a:lnTo>
                  <a:lnTo>
                    <a:pt x="54" y="37"/>
                  </a:lnTo>
                  <a:lnTo>
                    <a:pt x="53" y="39"/>
                  </a:lnTo>
                  <a:lnTo>
                    <a:pt x="52" y="41"/>
                  </a:lnTo>
                  <a:lnTo>
                    <a:pt x="47" y="43"/>
                  </a:lnTo>
                  <a:lnTo>
                    <a:pt x="40" y="44"/>
                  </a:lnTo>
                  <a:lnTo>
                    <a:pt x="22" y="44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7" name="Freeform 631"/>
            <p:cNvSpPr>
              <a:spLocks noEditPoints="1"/>
            </p:cNvSpPr>
            <p:nvPr/>
          </p:nvSpPr>
          <p:spPr bwMode="auto">
            <a:xfrm>
              <a:off x="3216" y="1576"/>
              <a:ext cx="24" cy="25"/>
            </a:xfrm>
            <a:custGeom>
              <a:avLst/>
              <a:gdLst/>
              <a:ahLst/>
              <a:cxnLst>
                <a:cxn ang="0">
                  <a:pos x="55" y="100"/>
                </a:cxn>
                <a:cxn ang="0">
                  <a:pos x="66" y="98"/>
                </a:cxn>
                <a:cxn ang="0">
                  <a:pos x="75" y="95"/>
                </a:cxn>
                <a:cxn ang="0">
                  <a:pos x="82" y="89"/>
                </a:cxn>
                <a:cxn ang="0">
                  <a:pos x="90" y="79"/>
                </a:cxn>
                <a:cxn ang="0">
                  <a:pos x="96" y="60"/>
                </a:cxn>
                <a:cxn ang="0">
                  <a:pos x="96" y="40"/>
                </a:cxn>
                <a:cxn ang="0">
                  <a:pos x="90" y="21"/>
                </a:cxn>
                <a:cxn ang="0">
                  <a:pos x="82" y="11"/>
                </a:cxn>
                <a:cxn ang="0">
                  <a:pos x="75" y="6"/>
                </a:cxn>
                <a:cxn ang="0">
                  <a:pos x="66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3"/>
                </a:cxn>
                <a:cxn ang="0">
                  <a:pos x="21" y="7"/>
                </a:cxn>
                <a:cxn ang="0">
                  <a:pos x="14" y="13"/>
                </a:cxn>
                <a:cxn ang="0">
                  <a:pos x="7" y="25"/>
                </a:cxn>
                <a:cxn ang="0">
                  <a:pos x="2" y="42"/>
                </a:cxn>
                <a:cxn ang="0">
                  <a:pos x="2" y="59"/>
                </a:cxn>
                <a:cxn ang="0">
                  <a:pos x="7" y="76"/>
                </a:cxn>
                <a:cxn ang="0">
                  <a:pos x="14" y="87"/>
                </a:cxn>
                <a:cxn ang="0">
                  <a:pos x="21" y="93"/>
                </a:cxn>
                <a:cxn ang="0">
                  <a:pos x="30" y="98"/>
                </a:cxn>
                <a:cxn ang="0">
                  <a:pos x="42" y="100"/>
                </a:cxn>
                <a:cxn ang="0">
                  <a:pos x="48" y="82"/>
                </a:cxn>
                <a:cxn ang="0">
                  <a:pos x="40" y="81"/>
                </a:cxn>
                <a:cxn ang="0">
                  <a:pos x="32" y="76"/>
                </a:cxn>
                <a:cxn ang="0">
                  <a:pos x="27" y="65"/>
                </a:cxn>
                <a:cxn ang="0">
                  <a:pos x="25" y="50"/>
                </a:cxn>
                <a:cxn ang="0">
                  <a:pos x="27" y="36"/>
                </a:cxn>
                <a:cxn ang="0">
                  <a:pos x="31" y="27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7" y="19"/>
                </a:cxn>
                <a:cxn ang="0">
                  <a:pos x="63" y="23"/>
                </a:cxn>
                <a:cxn ang="0">
                  <a:pos x="70" y="32"/>
                </a:cxn>
                <a:cxn ang="0">
                  <a:pos x="73" y="50"/>
                </a:cxn>
                <a:cxn ang="0">
                  <a:pos x="70" y="69"/>
                </a:cxn>
                <a:cxn ang="0">
                  <a:pos x="63" y="79"/>
                </a:cxn>
                <a:cxn ang="0">
                  <a:pos x="57" y="81"/>
                </a:cxn>
                <a:cxn ang="0">
                  <a:pos x="48" y="82"/>
                </a:cxn>
              </a:cxnLst>
              <a:rect l="0" t="0" r="r" b="b"/>
              <a:pathLst>
                <a:path w="96" h="100">
                  <a:moveTo>
                    <a:pt x="48" y="100"/>
                  </a:moveTo>
                  <a:lnTo>
                    <a:pt x="55" y="100"/>
                  </a:lnTo>
                  <a:lnTo>
                    <a:pt x="61" y="99"/>
                  </a:lnTo>
                  <a:lnTo>
                    <a:pt x="66" y="98"/>
                  </a:lnTo>
                  <a:lnTo>
                    <a:pt x="70" y="97"/>
                  </a:lnTo>
                  <a:lnTo>
                    <a:pt x="75" y="95"/>
                  </a:lnTo>
                  <a:lnTo>
                    <a:pt x="78" y="92"/>
                  </a:lnTo>
                  <a:lnTo>
                    <a:pt x="82" y="89"/>
                  </a:lnTo>
                  <a:lnTo>
                    <a:pt x="85" y="86"/>
                  </a:lnTo>
                  <a:lnTo>
                    <a:pt x="90" y="79"/>
                  </a:lnTo>
                  <a:lnTo>
                    <a:pt x="94" y="70"/>
                  </a:lnTo>
                  <a:lnTo>
                    <a:pt x="96" y="60"/>
                  </a:lnTo>
                  <a:lnTo>
                    <a:pt x="96" y="50"/>
                  </a:lnTo>
                  <a:lnTo>
                    <a:pt x="96" y="40"/>
                  </a:lnTo>
                  <a:lnTo>
                    <a:pt x="94" y="31"/>
                  </a:lnTo>
                  <a:lnTo>
                    <a:pt x="90" y="21"/>
                  </a:lnTo>
                  <a:lnTo>
                    <a:pt x="85" y="14"/>
                  </a:lnTo>
                  <a:lnTo>
                    <a:pt x="82" y="11"/>
                  </a:lnTo>
                  <a:lnTo>
                    <a:pt x="78" y="8"/>
                  </a:lnTo>
                  <a:lnTo>
                    <a:pt x="75" y="6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1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6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1" y="16"/>
                  </a:lnTo>
                  <a:lnTo>
                    <a:pt x="7" y="25"/>
                  </a:lnTo>
                  <a:lnTo>
                    <a:pt x="4" y="33"/>
                  </a:lnTo>
                  <a:lnTo>
                    <a:pt x="2" y="42"/>
                  </a:lnTo>
                  <a:lnTo>
                    <a:pt x="0" y="50"/>
                  </a:lnTo>
                  <a:lnTo>
                    <a:pt x="2" y="59"/>
                  </a:lnTo>
                  <a:lnTo>
                    <a:pt x="4" y="67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4" y="87"/>
                  </a:lnTo>
                  <a:lnTo>
                    <a:pt x="17" y="91"/>
                  </a:lnTo>
                  <a:lnTo>
                    <a:pt x="21" y="93"/>
                  </a:lnTo>
                  <a:lnTo>
                    <a:pt x="26" y="96"/>
                  </a:lnTo>
                  <a:lnTo>
                    <a:pt x="30" y="98"/>
                  </a:lnTo>
                  <a:lnTo>
                    <a:pt x="36" y="99"/>
                  </a:lnTo>
                  <a:lnTo>
                    <a:pt x="42" y="100"/>
                  </a:lnTo>
                  <a:lnTo>
                    <a:pt x="48" y="100"/>
                  </a:lnTo>
                  <a:close/>
                  <a:moveTo>
                    <a:pt x="48" y="82"/>
                  </a:moveTo>
                  <a:lnTo>
                    <a:pt x="44" y="82"/>
                  </a:lnTo>
                  <a:lnTo>
                    <a:pt x="40" y="81"/>
                  </a:lnTo>
                  <a:lnTo>
                    <a:pt x="36" y="79"/>
                  </a:lnTo>
                  <a:lnTo>
                    <a:pt x="32" y="76"/>
                  </a:lnTo>
                  <a:lnTo>
                    <a:pt x="29" y="71"/>
                  </a:lnTo>
                  <a:lnTo>
                    <a:pt x="27" y="65"/>
                  </a:lnTo>
                  <a:lnTo>
                    <a:pt x="26" y="59"/>
                  </a:lnTo>
                  <a:lnTo>
                    <a:pt x="25" y="50"/>
                  </a:lnTo>
                  <a:lnTo>
                    <a:pt x="25" y="43"/>
                  </a:lnTo>
                  <a:lnTo>
                    <a:pt x="27" y="36"/>
                  </a:lnTo>
                  <a:lnTo>
                    <a:pt x="29" y="31"/>
                  </a:lnTo>
                  <a:lnTo>
                    <a:pt x="31" y="27"/>
                  </a:lnTo>
                  <a:lnTo>
                    <a:pt x="34" y="23"/>
                  </a:lnTo>
                  <a:lnTo>
                    <a:pt x="38" y="20"/>
                  </a:lnTo>
                  <a:lnTo>
                    <a:pt x="43" y="19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7" y="19"/>
                  </a:lnTo>
                  <a:lnTo>
                    <a:pt x="60" y="20"/>
                  </a:lnTo>
                  <a:lnTo>
                    <a:pt x="63" y="23"/>
                  </a:lnTo>
                  <a:lnTo>
                    <a:pt x="67" y="27"/>
                  </a:lnTo>
                  <a:lnTo>
                    <a:pt x="70" y="32"/>
                  </a:lnTo>
                  <a:lnTo>
                    <a:pt x="72" y="42"/>
                  </a:lnTo>
                  <a:lnTo>
                    <a:pt x="73" y="50"/>
                  </a:lnTo>
                  <a:lnTo>
                    <a:pt x="72" y="58"/>
                  </a:lnTo>
                  <a:lnTo>
                    <a:pt x="70" y="69"/>
                  </a:lnTo>
                  <a:lnTo>
                    <a:pt x="67" y="75"/>
                  </a:lnTo>
                  <a:lnTo>
                    <a:pt x="63" y="79"/>
                  </a:lnTo>
                  <a:lnTo>
                    <a:pt x="60" y="80"/>
                  </a:lnTo>
                  <a:lnTo>
                    <a:pt x="57" y="81"/>
                  </a:lnTo>
                  <a:lnTo>
                    <a:pt x="53" y="82"/>
                  </a:lnTo>
                  <a:lnTo>
                    <a:pt x="48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8" name="Freeform 632"/>
            <p:cNvSpPr>
              <a:spLocks/>
            </p:cNvSpPr>
            <p:nvPr/>
          </p:nvSpPr>
          <p:spPr bwMode="auto">
            <a:xfrm>
              <a:off x="3242" y="1577"/>
              <a:ext cx="20" cy="23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8" y="95"/>
                </a:cxn>
                <a:cxn ang="0">
                  <a:pos x="51" y="95"/>
                </a:cxn>
                <a:cxn ang="0">
                  <a:pos x="51" y="18"/>
                </a:cxn>
                <a:cxn ang="0">
                  <a:pos x="79" y="18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8" y="18"/>
                </a:cxn>
              </a:cxnLst>
              <a:rect l="0" t="0" r="r" b="b"/>
              <a:pathLst>
                <a:path w="79" h="95">
                  <a:moveTo>
                    <a:pt x="28" y="18"/>
                  </a:moveTo>
                  <a:lnTo>
                    <a:pt x="28" y="95"/>
                  </a:lnTo>
                  <a:lnTo>
                    <a:pt x="51" y="95"/>
                  </a:lnTo>
                  <a:lnTo>
                    <a:pt x="51" y="18"/>
                  </a:lnTo>
                  <a:lnTo>
                    <a:pt x="79" y="18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8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9" name="Freeform 633"/>
            <p:cNvSpPr>
              <a:spLocks/>
            </p:cNvSpPr>
            <p:nvPr/>
          </p:nvSpPr>
          <p:spPr bwMode="auto">
            <a:xfrm>
              <a:off x="3265" y="1577"/>
              <a:ext cx="19" cy="23"/>
            </a:xfrm>
            <a:custGeom>
              <a:avLst/>
              <a:gdLst/>
              <a:ahLst/>
              <a:cxnLst>
                <a:cxn ang="0">
                  <a:pos x="23" y="38"/>
                </a:cxn>
                <a:cxn ang="0">
                  <a:pos x="23" y="18"/>
                </a:cxn>
                <a:cxn ang="0">
                  <a:pos x="76" y="18"/>
                </a:cxn>
                <a:cxn ang="0">
                  <a:pos x="76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77" y="95"/>
                </a:cxn>
                <a:cxn ang="0">
                  <a:pos x="77" y="77"/>
                </a:cxn>
                <a:cxn ang="0">
                  <a:pos x="23" y="77"/>
                </a:cxn>
                <a:cxn ang="0">
                  <a:pos x="23" y="55"/>
                </a:cxn>
                <a:cxn ang="0">
                  <a:pos x="69" y="55"/>
                </a:cxn>
                <a:cxn ang="0">
                  <a:pos x="69" y="38"/>
                </a:cxn>
                <a:cxn ang="0">
                  <a:pos x="23" y="38"/>
                </a:cxn>
              </a:cxnLst>
              <a:rect l="0" t="0" r="r" b="b"/>
              <a:pathLst>
                <a:path w="77" h="95">
                  <a:moveTo>
                    <a:pt x="23" y="38"/>
                  </a:moveTo>
                  <a:lnTo>
                    <a:pt x="23" y="18"/>
                  </a:lnTo>
                  <a:lnTo>
                    <a:pt x="76" y="18"/>
                  </a:lnTo>
                  <a:lnTo>
                    <a:pt x="76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77" y="95"/>
                  </a:lnTo>
                  <a:lnTo>
                    <a:pt x="77" y="77"/>
                  </a:lnTo>
                  <a:lnTo>
                    <a:pt x="23" y="77"/>
                  </a:lnTo>
                  <a:lnTo>
                    <a:pt x="23" y="55"/>
                  </a:lnTo>
                  <a:lnTo>
                    <a:pt x="69" y="55"/>
                  </a:lnTo>
                  <a:lnTo>
                    <a:pt x="69" y="38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0" name="Freeform 634"/>
            <p:cNvSpPr>
              <a:spLocks noEditPoints="1"/>
            </p:cNvSpPr>
            <p:nvPr/>
          </p:nvSpPr>
          <p:spPr bwMode="auto">
            <a:xfrm>
              <a:off x="3288" y="1571"/>
              <a:ext cx="20" cy="29"/>
            </a:xfrm>
            <a:custGeom>
              <a:avLst/>
              <a:gdLst/>
              <a:ahLst/>
              <a:cxnLst>
                <a:cxn ang="0">
                  <a:pos x="23" y="84"/>
                </a:cxn>
                <a:cxn ang="0">
                  <a:pos x="23" y="23"/>
                </a:cxn>
                <a:cxn ang="0">
                  <a:pos x="0" y="23"/>
                </a:cxn>
                <a:cxn ang="0">
                  <a:pos x="0" y="118"/>
                </a:cxn>
                <a:cxn ang="0">
                  <a:pos x="23" y="118"/>
                </a:cxn>
                <a:cxn ang="0">
                  <a:pos x="60" y="56"/>
                </a:cxn>
                <a:cxn ang="0">
                  <a:pos x="60" y="118"/>
                </a:cxn>
                <a:cxn ang="0">
                  <a:pos x="83" y="118"/>
                </a:cxn>
                <a:cxn ang="0">
                  <a:pos x="83" y="23"/>
                </a:cxn>
                <a:cxn ang="0">
                  <a:pos x="60" y="23"/>
                </a:cxn>
                <a:cxn ang="0">
                  <a:pos x="23" y="84"/>
                </a:cxn>
                <a:cxn ang="0">
                  <a:pos x="14" y="0"/>
                </a:cxn>
                <a:cxn ang="0">
                  <a:pos x="15" y="5"/>
                </a:cxn>
                <a:cxn ang="0">
                  <a:pos x="18" y="10"/>
                </a:cxn>
                <a:cxn ang="0">
                  <a:pos x="22" y="13"/>
                </a:cxn>
                <a:cxn ang="0">
                  <a:pos x="26" y="15"/>
                </a:cxn>
                <a:cxn ang="0">
                  <a:pos x="35" y="18"/>
                </a:cxn>
                <a:cxn ang="0">
                  <a:pos x="41" y="18"/>
                </a:cxn>
                <a:cxn ang="0">
                  <a:pos x="47" y="18"/>
                </a:cxn>
                <a:cxn ang="0">
                  <a:pos x="56" y="16"/>
                </a:cxn>
                <a:cxn ang="0">
                  <a:pos x="60" y="13"/>
                </a:cxn>
                <a:cxn ang="0">
                  <a:pos x="64" y="10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3"/>
                </a:cxn>
                <a:cxn ang="0">
                  <a:pos x="50" y="6"/>
                </a:cxn>
                <a:cxn ang="0">
                  <a:pos x="47" y="8"/>
                </a:cxn>
                <a:cxn ang="0">
                  <a:pos x="41" y="9"/>
                </a:cxn>
                <a:cxn ang="0">
                  <a:pos x="36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0" y="0"/>
                </a:cxn>
                <a:cxn ang="0">
                  <a:pos x="14" y="0"/>
                </a:cxn>
              </a:cxnLst>
              <a:rect l="0" t="0" r="r" b="b"/>
              <a:pathLst>
                <a:path w="83" h="118">
                  <a:moveTo>
                    <a:pt x="23" y="84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118"/>
                  </a:lnTo>
                  <a:lnTo>
                    <a:pt x="23" y="118"/>
                  </a:lnTo>
                  <a:lnTo>
                    <a:pt x="60" y="56"/>
                  </a:lnTo>
                  <a:lnTo>
                    <a:pt x="60" y="118"/>
                  </a:lnTo>
                  <a:lnTo>
                    <a:pt x="83" y="118"/>
                  </a:lnTo>
                  <a:lnTo>
                    <a:pt x="83" y="23"/>
                  </a:lnTo>
                  <a:lnTo>
                    <a:pt x="60" y="23"/>
                  </a:lnTo>
                  <a:lnTo>
                    <a:pt x="23" y="84"/>
                  </a:lnTo>
                  <a:close/>
                  <a:moveTo>
                    <a:pt x="14" y="0"/>
                  </a:moveTo>
                  <a:lnTo>
                    <a:pt x="15" y="5"/>
                  </a:lnTo>
                  <a:lnTo>
                    <a:pt x="18" y="10"/>
                  </a:lnTo>
                  <a:lnTo>
                    <a:pt x="22" y="13"/>
                  </a:lnTo>
                  <a:lnTo>
                    <a:pt x="26" y="15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56" y="16"/>
                  </a:lnTo>
                  <a:lnTo>
                    <a:pt x="60" y="13"/>
                  </a:lnTo>
                  <a:lnTo>
                    <a:pt x="64" y="10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3"/>
                  </a:lnTo>
                  <a:lnTo>
                    <a:pt x="50" y="6"/>
                  </a:lnTo>
                  <a:lnTo>
                    <a:pt x="47" y="8"/>
                  </a:lnTo>
                  <a:lnTo>
                    <a:pt x="41" y="9"/>
                  </a:lnTo>
                  <a:lnTo>
                    <a:pt x="36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1" name="Rectangle 635"/>
            <p:cNvSpPr>
              <a:spLocks noChangeArrowheads="1"/>
            </p:cNvSpPr>
            <p:nvPr/>
          </p:nvSpPr>
          <p:spPr bwMode="auto">
            <a:xfrm>
              <a:off x="3314" y="1589"/>
              <a:ext cx="9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2" name="Freeform 636"/>
            <p:cNvSpPr>
              <a:spLocks/>
            </p:cNvSpPr>
            <p:nvPr/>
          </p:nvSpPr>
          <p:spPr bwMode="auto">
            <a:xfrm>
              <a:off x="3327" y="1577"/>
              <a:ext cx="19" cy="23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5"/>
                </a:cxn>
                <a:cxn ang="0">
                  <a:pos x="51" y="95"/>
                </a:cxn>
                <a:cxn ang="0">
                  <a:pos x="51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5">
                  <a:moveTo>
                    <a:pt x="29" y="18"/>
                  </a:moveTo>
                  <a:lnTo>
                    <a:pt x="29" y="95"/>
                  </a:lnTo>
                  <a:lnTo>
                    <a:pt x="51" y="95"/>
                  </a:lnTo>
                  <a:lnTo>
                    <a:pt x="51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3" name="Freeform 637"/>
            <p:cNvSpPr>
              <a:spLocks/>
            </p:cNvSpPr>
            <p:nvPr/>
          </p:nvSpPr>
          <p:spPr bwMode="auto">
            <a:xfrm>
              <a:off x="3349" y="1577"/>
              <a:ext cx="16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63" y="18"/>
                </a:cxn>
                <a:cxn ang="0">
                  <a:pos x="63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63" h="95">
                  <a:moveTo>
                    <a:pt x="22" y="18"/>
                  </a:moveTo>
                  <a:lnTo>
                    <a:pt x="63" y="18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4" name="Freeform 638"/>
            <p:cNvSpPr>
              <a:spLocks/>
            </p:cNvSpPr>
            <p:nvPr/>
          </p:nvSpPr>
          <p:spPr bwMode="auto">
            <a:xfrm>
              <a:off x="3139" y="1610"/>
              <a:ext cx="16" cy="19"/>
            </a:xfrm>
            <a:custGeom>
              <a:avLst/>
              <a:gdLst/>
              <a:ahLst/>
              <a:cxnLst>
                <a:cxn ang="0">
                  <a:pos x="23" y="14"/>
                </a:cxn>
                <a:cxn ang="0">
                  <a:pos x="23" y="75"/>
                </a:cxn>
                <a:cxn ang="0">
                  <a:pos x="41" y="75"/>
                </a:cxn>
                <a:cxn ang="0">
                  <a:pos x="41" y="14"/>
                </a:cxn>
                <a:cxn ang="0">
                  <a:pos x="64" y="14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3" y="14"/>
                </a:cxn>
              </a:cxnLst>
              <a:rect l="0" t="0" r="r" b="b"/>
              <a:pathLst>
                <a:path w="64" h="75">
                  <a:moveTo>
                    <a:pt x="23" y="14"/>
                  </a:moveTo>
                  <a:lnTo>
                    <a:pt x="23" y="75"/>
                  </a:lnTo>
                  <a:lnTo>
                    <a:pt x="41" y="75"/>
                  </a:lnTo>
                  <a:lnTo>
                    <a:pt x="41" y="14"/>
                  </a:lnTo>
                  <a:lnTo>
                    <a:pt x="64" y="14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5" name="Freeform 639"/>
            <p:cNvSpPr>
              <a:spLocks noEditPoints="1"/>
            </p:cNvSpPr>
            <p:nvPr/>
          </p:nvSpPr>
          <p:spPr bwMode="auto">
            <a:xfrm>
              <a:off x="3153" y="1615"/>
              <a:ext cx="15" cy="14"/>
            </a:xfrm>
            <a:custGeom>
              <a:avLst/>
              <a:gdLst/>
              <a:ahLst/>
              <a:cxnLst>
                <a:cxn ang="0">
                  <a:pos x="41" y="42"/>
                </a:cxn>
                <a:cxn ang="0">
                  <a:pos x="39" y="45"/>
                </a:cxn>
                <a:cxn ang="0">
                  <a:pos x="36" y="47"/>
                </a:cxn>
                <a:cxn ang="0">
                  <a:pos x="33" y="48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7" y="39"/>
                </a:cxn>
                <a:cxn ang="0">
                  <a:pos x="17" y="34"/>
                </a:cxn>
                <a:cxn ang="0">
                  <a:pos x="59" y="34"/>
                </a:cxn>
                <a:cxn ang="0">
                  <a:pos x="59" y="31"/>
                </a:cxn>
                <a:cxn ang="0">
                  <a:pos x="58" y="24"/>
                </a:cxn>
                <a:cxn ang="0">
                  <a:pos x="55" y="13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2" y="3"/>
                </a:cxn>
                <a:cxn ang="0">
                  <a:pos x="39" y="1"/>
                </a:cxn>
                <a:cxn ang="0">
                  <a:pos x="35" y="1"/>
                </a:cxn>
                <a:cxn ang="0">
                  <a:pos x="30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5"/>
                </a:cxn>
                <a:cxn ang="0">
                  <a:pos x="8" y="8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0" y="35"/>
                </a:cxn>
                <a:cxn ang="0">
                  <a:pos x="1" y="39"/>
                </a:cxn>
                <a:cxn ang="0">
                  <a:pos x="2" y="43"/>
                </a:cxn>
                <a:cxn ang="0">
                  <a:pos x="3" y="46"/>
                </a:cxn>
                <a:cxn ang="0">
                  <a:pos x="7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1" y="59"/>
                </a:cxn>
                <a:cxn ang="0">
                  <a:pos x="26" y="59"/>
                </a:cxn>
                <a:cxn ang="0">
                  <a:pos x="29" y="59"/>
                </a:cxn>
                <a:cxn ang="0">
                  <a:pos x="37" y="59"/>
                </a:cxn>
                <a:cxn ang="0">
                  <a:pos x="45" y="56"/>
                </a:cxn>
                <a:cxn ang="0">
                  <a:pos x="50" y="54"/>
                </a:cxn>
                <a:cxn ang="0">
                  <a:pos x="53" y="51"/>
                </a:cxn>
                <a:cxn ang="0">
                  <a:pos x="56" y="47"/>
                </a:cxn>
                <a:cxn ang="0">
                  <a:pos x="58" y="42"/>
                </a:cxn>
                <a:cxn ang="0">
                  <a:pos x="41" y="42"/>
                </a:cxn>
                <a:cxn ang="0">
                  <a:pos x="17" y="25"/>
                </a:cxn>
                <a:cxn ang="0">
                  <a:pos x="18" y="21"/>
                </a:cxn>
                <a:cxn ang="0">
                  <a:pos x="19" y="17"/>
                </a:cxn>
                <a:cxn ang="0">
                  <a:pos x="21" y="14"/>
                </a:cxn>
                <a:cxn ang="0">
                  <a:pos x="23" y="13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7"/>
                </a:cxn>
                <a:cxn ang="0">
                  <a:pos x="41" y="21"/>
                </a:cxn>
                <a:cxn ang="0">
                  <a:pos x="41" y="25"/>
                </a:cxn>
                <a:cxn ang="0">
                  <a:pos x="17" y="25"/>
                </a:cxn>
              </a:cxnLst>
              <a:rect l="0" t="0" r="r" b="b"/>
              <a:pathLst>
                <a:path w="59" h="59">
                  <a:moveTo>
                    <a:pt x="41" y="42"/>
                  </a:moveTo>
                  <a:lnTo>
                    <a:pt x="39" y="45"/>
                  </a:lnTo>
                  <a:lnTo>
                    <a:pt x="36" y="47"/>
                  </a:lnTo>
                  <a:lnTo>
                    <a:pt x="33" y="48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7" y="39"/>
                  </a:lnTo>
                  <a:lnTo>
                    <a:pt x="17" y="34"/>
                  </a:lnTo>
                  <a:lnTo>
                    <a:pt x="59" y="34"/>
                  </a:lnTo>
                  <a:lnTo>
                    <a:pt x="59" y="31"/>
                  </a:lnTo>
                  <a:lnTo>
                    <a:pt x="58" y="24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3" y="46"/>
                  </a:lnTo>
                  <a:lnTo>
                    <a:pt x="7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1" y="59"/>
                  </a:lnTo>
                  <a:lnTo>
                    <a:pt x="26" y="59"/>
                  </a:lnTo>
                  <a:lnTo>
                    <a:pt x="29" y="59"/>
                  </a:lnTo>
                  <a:lnTo>
                    <a:pt x="37" y="59"/>
                  </a:lnTo>
                  <a:lnTo>
                    <a:pt x="45" y="56"/>
                  </a:lnTo>
                  <a:lnTo>
                    <a:pt x="50" y="54"/>
                  </a:lnTo>
                  <a:lnTo>
                    <a:pt x="53" y="51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41" y="42"/>
                  </a:lnTo>
                  <a:close/>
                  <a:moveTo>
                    <a:pt x="17" y="25"/>
                  </a:moveTo>
                  <a:lnTo>
                    <a:pt x="18" y="21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23" y="13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1" y="21"/>
                  </a:lnTo>
                  <a:lnTo>
                    <a:pt x="41" y="25"/>
                  </a:lnTo>
                  <a:lnTo>
                    <a:pt x="17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6" name="Freeform 640"/>
            <p:cNvSpPr>
              <a:spLocks/>
            </p:cNvSpPr>
            <p:nvPr/>
          </p:nvSpPr>
          <p:spPr bwMode="auto">
            <a:xfrm>
              <a:off x="3170" y="1615"/>
              <a:ext cx="15" cy="14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3" y="56"/>
                </a:cxn>
                <a:cxn ang="0">
                  <a:pos x="6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8" y="54"/>
                </a:cxn>
                <a:cxn ang="0">
                  <a:pos x="21" y="51"/>
                </a:cxn>
                <a:cxn ang="0">
                  <a:pos x="24" y="47"/>
                </a:cxn>
                <a:cxn ang="0">
                  <a:pos x="26" y="41"/>
                </a:cxn>
                <a:cxn ang="0">
                  <a:pos x="27" y="34"/>
                </a:cxn>
                <a:cxn ang="0">
                  <a:pos x="28" y="24"/>
                </a:cxn>
                <a:cxn ang="0">
                  <a:pos x="28" y="11"/>
                </a:cxn>
                <a:cxn ang="0">
                  <a:pos x="43" y="11"/>
                </a:cxn>
                <a:cxn ang="0">
                  <a:pos x="43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2" y="24"/>
                </a:cxn>
                <a:cxn ang="0">
                  <a:pos x="11" y="35"/>
                </a:cxn>
                <a:cxn ang="0">
                  <a:pos x="10" y="41"/>
                </a:cxn>
                <a:cxn ang="0">
                  <a:pos x="8" y="43"/>
                </a:cxn>
                <a:cxn ang="0">
                  <a:pos x="7" y="44"/>
                </a:cxn>
                <a:cxn ang="0">
                  <a:pos x="5" y="44"/>
                </a:cxn>
                <a:cxn ang="0">
                  <a:pos x="2" y="45"/>
                </a:cxn>
                <a:cxn ang="0">
                  <a:pos x="1" y="45"/>
                </a:cxn>
                <a:cxn ang="0">
                  <a:pos x="0" y="44"/>
                </a:cxn>
                <a:cxn ang="0">
                  <a:pos x="0" y="56"/>
                </a:cxn>
              </a:cxnLst>
              <a:rect l="0" t="0" r="r" b="b"/>
              <a:pathLst>
                <a:path w="60" h="56">
                  <a:moveTo>
                    <a:pt x="0" y="56"/>
                  </a:moveTo>
                  <a:lnTo>
                    <a:pt x="3" y="56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8" y="54"/>
                  </a:lnTo>
                  <a:lnTo>
                    <a:pt x="21" y="51"/>
                  </a:lnTo>
                  <a:lnTo>
                    <a:pt x="24" y="47"/>
                  </a:lnTo>
                  <a:lnTo>
                    <a:pt x="26" y="41"/>
                  </a:lnTo>
                  <a:lnTo>
                    <a:pt x="27" y="34"/>
                  </a:lnTo>
                  <a:lnTo>
                    <a:pt x="28" y="24"/>
                  </a:lnTo>
                  <a:lnTo>
                    <a:pt x="28" y="11"/>
                  </a:lnTo>
                  <a:lnTo>
                    <a:pt x="43" y="11"/>
                  </a:lnTo>
                  <a:lnTo>
                    <a:pt x="43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2" y="24"/>
                  </a:lnTo>
                  <a:lnTo>
                    <a:pt x="11" y="35"/>
                  </a:lnTo>
                  <a:lnTo>
                    <a:pt x="10" y="41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2" y="45"/>
                  </a:lnTo>
                  <a:lnTo>
                    <a:pt x="1" y="45"/>
                  </a:lnTo>
                  <a:lnTo>
                    <a:pt x="0" y="4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7" name="Freeform 641"/>
            <p:cNvSpPr>
              <a:spLocks noEditPoints="1"/>
            </p:cNvSpPr>
            <p:nvPr/>
          </p:nvSpPr>
          <p:spPr bwMode="auto">
            <a:xfrm>
              <a:off x="3187" y="1615"/>
              <a:ext cx="15" cy="14"/>
            </a:xfrm>
            <a:custGeom>
              <a:avLst/>
              <a:gdLst/>
              <a:ahLst/>
              <a:cxnLst>
                <a:cxn ang="0">
                  <a:pos x="42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1" y="48"/>
                </a:cxn>
                <a:cxn ang="0">
                  <a:pos x="28" y="48"/>
                </a:cxn>
                <a:cxn ang="0">
                  <a:pos x="25" y="47"/>
                </a:cxn>
                <a:cxn ang="0">
                  <a:pos x="22" y="45"/>
                </a:cxn>
                <a:cxn ang="0">
                  <a:pos x="21" y="43"/>
                </a:cxn>
                <a:cxn ang="0">
                  <a:pos x="19" y="39"/>
                </a:cxn>
                <a:cxn ang="0">
                  <a:pos x="18" y="34"/>
                </a:cxn>
                <a:cxn ang="0">
                  <a:pos x="60" y="34"/>
                </a:cxn>
                <a:cxn ang="0">
                  <a:pos x="60" y="31"/>
                </a:cxn>
                <a:cxn ang="0">
                  <a:pos x="59" y="24"/>
                </a:cxn>
                <a:cxn ang="0">
                  <a:pos x="55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3"/>
                </a:cxn>
                <a:cxn ang="0">
                  <a:pos x="40" y="1"/>
                </a:cxn>
                <a:cxn ang="0">
                  <a:pos x="36" y="1"/>
                </a:cxn>
                <a:cxn ang="0">
                  <a:pos x="32" y="0"/>
                </a:cxn>
                <a:cxn ang="0">
                  <a:pos x="25" y="1"/>
                </a:cxn>
                <a:cxn ang="0">
                  <a:pos x="19" y="2"/>
                </a:cxn>
                <a:cxn ang="0">
                  <a:pos x="13" y="5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1" y="35"/>
                </a:cxn>
                <a:cxn ang="0">
                  <a:pos x="1" y="39"/>
                </a:cxn>
                <a:cxn ang="0">
                  <a:pos x="2" y="43"/>
                </a:cxn>
                <a:cxn ang="0">
                  <a:pos x="4" y="46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8" y="57"/>
                </a:cxn>
                <a:cxn ang="0">
                  <a:pos x="23" y="59"/>
                </a:cxn>
                <a:cxn ang="0">
                  <a:pos x="27" y="59"/>
                </a:cxn>
                <a:cxn ang="0">
                  <a:pos x="30" y="59"/>
                </a:cxn>
                <a:cxn ang="0">
                  <a:pos x="38" y="59"/>
                </a:cxn>
                <a:cxn ang="0">
                  <a:pos x="47" y="56"/>
                </a:cxn>
                <a:cxn ang="0">
                  <a:pos x="50" y="54"/>
                </a:cxn>
                <a:cxn ang="0">
                  <a:pos x="54" y="51"/>
                </a:cxn>
                <a:cxn ang="0">
                  <a:pos x="56" y="47"/>
                </a:cxn>
                <a:cxn ang="0">
                  <a:pos x="58" y="42"/>
                </a:cxn>
                <a:cxn ang="0">
                  <a:pos x="42" y="42"/>
                </a:cxn>
                <a:cxn ang="0">
                  <a:pos x="18" y="25"/>
                </a:cxn>
                <a:cxn ang="0">
                  <a:pos x="19" y="21"/>
                </a:cxn>
                <a:cxn ang="0">
                  <a:pos x="21" y="17"/>
                </a:cxn>
                <a:cxn ang="0">
                  <a:pos x="23" y="14"/>
                </a:cxn>
                <a:cxn ang="0">
                  <a:pos x="25" y="13"/>
                </a:cxn>
                <a:cxn ang="0">
                  <a:pos x="29" y="11"/>
                </a:cxn>
                <a:cxn ang="0">
                  <a:pos x="31" y="11"/>
                </a:cxn>
                <a:cxn ang="0">
                  <a:pos x="35" y="12"/>
                </a:cxn>
                <a:cxn ang="0">
                  <a:pos x="39" y="13"/>
                </a:cxn>
                <a:cxn ang="0">
                  <a:pos x="40" y="15"/>
                </a:cxn>
                <a:cxn ang="0">
                  <a:pos x="42" y="17"/>
                </a:cxn>
                <a:cxn ang="0">
                  <a:pos x="42" y="21"/>
                </a:cxn>
                <a:cxn ang="0">
                  <a:pos x="43" y="25"/>
                </a:cxn>
                <a:cxn ang="0">
                  <a:pos x="18" y="25"/>
                </a:cxn>
              </a:cxnLst>
              <a:rect l="0" t="0" r="r" b="b"/>
              <a:pathLst>
                <a:path w="60" h="59">
                  <a:moveTo>
                    <a:pt x="42" y="42"/>
                  </a:move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1" y="48"/>
                  </a:lnTo>
                  <a:lnTo>
                    <a:pt x="28" y="48"/>
                  </a:lnTo>
                  <a:lnTo>
                    <a:pt x="25" y="47"/>
                  </a:lnTo>
                  <a:lnTo>
                    <a:pt x="22" y="45"/>
                  </a:lnTo>
                  <a:lnTo>
                    <a:pt x="21" y="43"/>
                  </a:lnTo>
                  <a:lnTo>
                    <a:pt x="19" y="39"/>
                  </a:lnTo>
                  <a:lnTo>
                    <a:pt x="18" y="34"/>
                  </a:lnTo>
                  <a:lnTo>
                    <a:pt x="60" y="34"/>
                  </a:lnTo>
                  <a:lnTo>
                    <a:pt x="60" y="31"/>
                  </a:lnTo>
                  <a:lnTo>
                    <a:pt x="59" y="24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3"/>
                  </a:lnTo>
                  <a:lnTo>
                    <a:pt x="40" y="1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4" y="46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7" y="59"/>
                  </a:lnTo>
                  <a:lnTo>
                    <a:pt x="30" y="59"/>
                  </a:lnTo>
                  <a:lnTo>
                    <a:pt x="38" y="59"/>
                  </a:lnTo>
                  <a:lnTo>
                    <a:pt x="47" y="56"/>
                  </a:lnTo>
                  <a:lnTo>
                    <a:pt x="50" y="54"/>
                  </a:lnTo>
                  <a:lnTo>
                    <a:pt x="54" y="51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42" y="42"/>
                  </a:lnTo>
                  <a:close/>
                  <a:moveTo>
                    <a:pt x="18" y="25"/>
                  </a:moveTo>
                  <a:lnTo>
                    <a:pt x="19" y="21"/>
                  </a:lnTo>
                  <a:lnTo>
                    <a:pt x="21" y="17"/>
                  </a:lnTo>
                  <a:lnTo>
                    <a:pt x="23" y="14"/>
                  </a:lnTo>
                  <a:lnTo>
                    <a:pt x="25" y="13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5" y="12"/>
                  </a:lnTo>
                  <a:lnTo>
                    <a:pt x="39" y="13"/>
                  </a:lnTo>
                  <a:lnTo>
                    <a:pt x="40" y="15"/>
                  </a:lnTo>
                  <a:lnTo>
                    <a:pt x="42" y="17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8" name="Freeform 642"/>
            <p:cNvSpPr>
              <a:spLocks/>
            </p:cNvSpPr>
            <p:nvPr/>
          </p:nvSpPr>
          <p:spPr bwMode="auto">
            <a:xfrm>
              <a:off x="3205" y="1615"/>
              <a:ext cx="10" cy="14"/>
            </a:xfrm>
            <a:custGeom>
              <a:avLst/>
              <a:gdLst/>
              <a:ahLst/>
              <a:cxnLst>
                <a:cxn ang="0">
                  <a:pos x="16" y="11"/>
                </a:cxn>
                <a:cxn ang="0">
                  <a:pos x="41" y="11"/>
                </a:cxn>
                <a:cxn ang="0">
                  <a:pos x="41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11"/>
                </a:cxn>
              </a:cxnLst>
              <a:rect l="0" t="0" r="r" b="b"/>
              <a:pathLst>
                <a:path w="41" h="55">
                  <a:moveTo>
                    <a:pt x="16" y="11"/>
                  </a:moveTo>
                  <a:lnTo>
                    <a:pt x="41" y="11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9" name="Freeform 643"/>
            <p:cNvSpPr>
              <a:spLocks noEditPoints="1"/>
            </p:cNvSpPr>
            <p:nvPr/>
          </p:nvSpPr>
          <p:spPr bwMode="auto">
            <a:xfrm>
              <a:off x="3217" y="1615"/>
              <a:ext cx="15" cy="14"/>
            </a:xfrm>
            <a:custGeom>
              <a:avLst/>
              <a:gdLst/>
              <a:ahLst/>
              <a:cxnLst>
                <a:cxn ang="0">
                  <a:pos x="29" y="59"/>
                </a:cxn>
                <a:cxn ang="0">
                  <a:pos x="35" y="59"/>
                </a:cxn>
                <a:cxn ang="0">
                  <a:pos x="41" y="58"/>
                </a:cxn>
                <a:cxn ang="0">
                  <a:pos x="46" y="55"/>
                </a:cxn>
                <a:cxn ang="0">
                  <a:pos x="51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59" y="37"/>
                </a:cxn>
                <a:cxn ang="0">
                  <a:pos x="60" y="30"/>
                </a:cxn>
                <a:cxn ang="0">
                  <a:pos x="59" y="23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1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8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29" y="48"/>
                </a:cxn>
                <a:cxn ang="0">
                  <a:pos x="25" y="48"/>
                </a:cxn>
                <a:cxn ang="0">
                  <a:pos x="22" y="47"/>
                </a:cxn>
                <a:cxn ang="0">
                  <a:pos x="20" y="45"/>
                </a:cxn>
                <a:cxn ang="0">
                  <a:pos x="19" y="42"/>
                </a:cxn>
                <a:cxn ang="0">
                  <a:pos x="17" y="36"/>
                </a:cxn>
                <a:cxn ang="0">
                  <a:pos x="17" y="30"/>
                </a:cxn>
                <a:cxn ang="0">
                  <a:pos x="17" y="25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1" y="19"/>
                </a:cxn>
                <a:cxn ang="0">
                  <a:pos x="42" y="25"/>
                </a:cxn>
                <a:cxn ang="0">
                  <a:pos x="42" y="30"/>
                </a:cxn>
                <a:cxn ang="0">
                  <a:pos x="42" y="36"/>
                </a:cxn>
                <a:cxn ang="0">
                  <a:pos x="40" y="42"/>
                </a:cxn>
                <a:cxn ang="0">
                  <a:pos x="38" y="45"/>
                </a:cxn>
                <a:cxn ang="0">
                  <a:pos x="36" y="47"/>
                </a:cxn>
                <a:cxn ang="0">
                  <a:pos x="33" y="48"/>
                </a:cxn>
                <a:cxn ang="0">
                  <a:pos x="29" y="48"/>
                </a:cxn>
              </a:cxnLst>
              <a:rect l="0" t="0" r="r" b="b"/>
              <a:pathLst>
                <a:path w="60" h="59">
                  <a:moveTo>
                    <a:pt x="29" y="59"/>
                  </a:move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3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1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9" y="59"/>
                  </a:lnTo>
                  <a:close/>
                  <a:moveTo>
                    <a:pt x="29" y="48"/>
                  </a:moveTo>
                  <a:lnTo>
                    <a:pt x="25" y="48"/>
                  </a:lnTo>
                  <a:lnTo>
                    <a:pt x="22" y="47"/>
                  </a:lnTo>
                  <a:lnTo>
                    <a:pt x="20" y="45"/>
                  </a:lnTo>
                  <a:lnTo>
                    <a:pt x="19" y="42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7" y="25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1" y="19"/>
                  </a:lnTo>
                  <a:lnTo>
                    <a:pt x="42" y="25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0" y="42"/>
                  </a:lnTo>
                  <a:lnTo>
                    <a:pt x="38" y="45"/>
                  </a:lnTo>
                  <a:lnTo>
                    <a:pt x="36" y="47"/>
                  </a:lnTo>
                  <a:lnTo>
                    <a:pt x="33" y="48"/>
                  </a:lnTo>
                  <a:lnTo>
                    <a:pt x="29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0" name="Freeform 644"/>
            <p:cNvSpPr>
              <a:spLocks/>
            </p:cNvSpPr>
            <p:nvPr/>
          </p:nvSpPr>
          <p:spPr bwMode="auto">
            <a:xfrm>
              <a:off x="3233" y="1615"/>
              <a:ext cx="15" cy="14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4" y="56"/>
                </a:cxn>
                <a:cxn ang="0">
                  <a:pos x="7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9" y="54"/>
                </a:cxn>
                <a:cxn ang="0">
                  <a:pos x="22" y="51"/>
                </a:cxn>
                <a:cxn ang="0">
                  <a:pos x="25" y="47"/>
                </a:cxn>
                <a:cxn ang="0">
                  <a:pos x="27" y="41"/>
                </a:cxn>
                <a:cxn ang="0">
                  <a:pos x="28" y="34"/>
                </a:cxn>
                <a:cxn ang="0">
                  <a:pos x="28" y="24"/>
                </a:cxn>
                <a:cxn ang="0">
                  <a:pos x="29" y="11"/>
                </a:cxn>
                <a:cxn ang="0">
                  <a:pos x="44" y="11"/>
                </a:cxn>
                <a:cxn ang="0">
                  <a:pos x="44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3" y="24"/>
                </a:cxn>
                <a:cxn ang="0">
                  <a:pos x="12" y="35"/>
                </a:cxn>
                <a:cxn ang="0">
                  <a:pos x="10" y="41"/>
                </a:cxn>
                <a:cxn ang="0">
                  <a:pos x="9" y="43"/>
                </a:cxn>
                <a:cxn ang="0">
                  <a:pos x="7" y="44"/>
                </a:cxn>
                <a:cxn ang="0">
                  <a:pos x="5" y="44"/>
                </a:cxn>
                <a:cxn ang="0">
                  <a:pos x="3" y="45"/>
                </a:cxn>
                <a:cxn ang="0">
                  <a:pos x="2" y="45"/>
                </a:cxn>
                <a:cxn ang="0">
                  <a:pos x="0" y="44"/>
                </a:cxn>
                <a:cxn ang="0">
                  <a:pos x="0" y="56"/>
                </a:cxn>
              </a:cxnLst>
              <a:rect l="0" t="0" r="r" b="b"/>
              <a:pathLst>
                <a:path w="60" h="56">
                  <a:moveTo>
                    <a:pt x="0" y="56"/>
                  </a:moveTo>
                  <a:lnTo>
                    <a:pt x="4" y="56"/>
                  </a:lnTo>
                  <a:lnTo>
                    <a:pt x="7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9" y="54"/>
                  </a:lnTo>
                  <a:lnTo>
                    <a:pt x="22" y="51"/>
                  </a:lnTo>
                  <a:lnTo>
                    <a:pt x="25" y="47"/>
                  </a:lnTo>
                  <a:lnTo>
                    <a:pt x="27" y="41"/>
                  </a:lnTo>
                  <a:lnTo>
                    <a:pt x="28" y="34"/>
                  </a:lnTo>
                  <a:lnTo>
                    <a:pt x="28" y="24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44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3" y="24"/>
                  </a:lnTo>
                  <a:lnTo>
                    <a:pt x="12" y="35"/>
                  </a:lnTo>
                  <a:lnTo>
                    <a:pt x="10" y="41"/>
                  </a:lnTo>
                  <a:lnTo>
                    <a:pt x="9" y="43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1" name="Freeform 645"/>
            <p:cNvSpPr>
              <a:spLocks noEditPoints="1"/>
            </p:cNvSpPr>
            <p:nvPr/>
          </p:nvSpPr>
          <p:spPr bwMode="auto">
            <a:xfrm>
              <a:off x="3251" y="1615"/>
              <a:ext cx="15" cy="14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2" y="58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7"/>
                </a:cxn>
                <a:cxn ang="0">
                  <a:pos x="60" y="30"/>
                </a:cxn>
                <a:cxn ang="0">
                  <a:pos x="60" y="23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7" y="1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3" y="16"/>
                </a:cxn>
                <a:cxn ang="0">
                  <a:pos x="1" y="23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9" y="58"/>
                </a:cxn>
                <a:cxn ang="0">
                  <a:pos x="25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7" y="48"/>
                </a:cxn>
                <a:cxn ang="0">
                  <a:pos x="24" y="47"/>
                </a:cxn>
                <a:cxn ang="0">
                  <a:pos x="22" y="45"/>
                </a:cxn>
                <a:cxn ang="0">
                  <a:pos x="20" y="42"/>
                </a:cxn>
                <a:cxn ang="0">
                  <a:pos x="18" y="36"/>
                </a:cxn>
                <a:cxn ang="0">
                  <a:pos x="18" y="30"/>
                </a:cxn>
                <a:cxn ang="0">
                  <a:pos x="18" y="25"/>
                </a:cxn>
                <a:cxn ang="0">
                  <a:pos x="19" y="19"/>
                </a:cxn>
                <a:cxn ang="0">
                  <a:pos x="21" y="16"/>
                </a:cxn>
                <a:cxn ang="0">
                  <a:pos x="23" y="14"/>
                </a:cxn>
                <a:cxn ang="0">
                  <a:pos x="27" y="12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5"/>
                </a:cxn>
                <a:cxn ang="0">
                  <a:pos x="43" y="30"/>
                </a:cxn>
                <a:cxn ang="0">
                  <a:pos x="43" y="36"/>
                </a:cxn>
                <a:cxn ang="0">
                  <a:pos x="41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0" h="59">
                  <a:moveTo>
                    <a:pt x="31" y="59"/>
                  </a:move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3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3" y="16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7" y="48"/>
                  </a:lnTo>
                  <a:lnTo>
                    <a:pt x="24" y="47"/>
                  </a:lnTo>
                  <a:lnTo>
                    <a:pt x="22" y="45"/>
                  </a:lnTo>
                  <a:lnTo>
                    <a:pt x="20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25"/>
                  </a:lnTo>
                  <a:lnTo>
                    <a:pt x="19" y="19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7" y="12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9" y="14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1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2" name="Freeform 646"/>
            <p:cNvSpPr>
              <a:spLocks/>
            </p:cNvSpPr>
            <p:nvPr/>
          </p:nvSpPr>
          <p:spPr bwMode="auto">
            <a:xfrm>
              <a:off x="3268" y="1615"/>
              <a:ext cx="14" cy="14"/>
            </a:xfrm>
            <a:custGeom>
              <a:avLst/>
              <a:gdLst/>
              <a:ahLst/>
              <a:cxnLst>
                <a:cxn ang="0">
                  <a:pos x="40" y="37"/>
                </a:cxn>
                <a:cxn ang="0">
                  <a:pos x="39" y="40"/>
                </a:cxn>
                <a:cxn ang="0">
                  <a:pos x="38" y="44"/>
                </a:cxn>
                <a:cxn ang="0">
                  <a:pos x="36" y="46"/>
                </a:cxn>
                <a:cxn ang="0">
                  <a:pos x="34" y="47"/>
                </a:cxn>
                <a:cxn ang="0">
                  <a:pos x="32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8" y="40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4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40" y="23"/>
                </a:cxn>
                <a:cxn ang="0">
                  <a:pos x="56" y="23"/>
                </a:cxn>
                <a:cxn ang="0">
                  <a:pos x="56" y="18"/>
                </a:cxn>
                <a:cxn ang="0">
                  <a:pos x="54" y="14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6" y="1"/>
                </a:cxn>
                <a:cxn ang="0">
                  <a:pos x="30" y="0"/>
                </a:cxn>
                <a:cxn ang="0">
                  <a:pos x="22" y="1"/>
                </a:cxn>
                <a:cxn ang="0">
                  <a:pos x="15" y="3"/>
                </a:cxn>
                <a:cxn ang="0">
                  <a:pos x="10" y="6"/>
                </a:cxn>
                <a:cxn ang="0">
                  <a:pos x="6" y="10"/>
                </a:cxn>
                <a:cxn ang="0">
                  <a:pos x="3" y="15"/>
                </a:cxn>
                <a:cxn ang="0">
                  <a:pos x="2" y="19"/>
                </a:cxn>
                <a:cxn ang="0">
                  <a:pos x="1" y="25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36" y="59"/>
                </a:cxn>
                <a:cxn ang="0">
                  <a:pos x="42" y="57"/>
                </a:cxn>
                <a:cxn ang="0">
                  <a:pos x="46" y="54"/>
                </a:cxn>
                <a:cxn ang="0">
                  <a:pos x="51" y="51"/>
                </a:cxn>
                <a:cxn ang="0">
                  <a:pos x="53" y="48"/>
                </a:cxn>
                <a:cxn ang="0">
                  <a:pos x="55" y="44"/>
                </a:cxn>
                <a:cxn ang="0">
                  <a:pos x="56" y="40"/>
                </a:cxn>
                <a:cxn ang="0">
                  <a:pos x="57" y="37"/>
                </a:cxn>
                <a:cxn ang="0">
                  <a:pos x="40" y="37"/>
                </a:cxn>
              </a:cxnLst>
              <a:rect l="0" t="0" r="r" b="b"/>
              <a:pathLst>
                <a:path w="57" h="59">
                  <a:moveTo>
                    <a:pt x="40" y="37"/>
                  </a:moveTo>
                  <a:lnTo>
                    <a:pt x="39" y="40"/>
                  </a:lnTo>
                  <a:lnTo>
                    <a:pt x="38" y="44"/>
                  </a:lnTo>
                  <a:lnTo>
                    <a:pt x="36" y="46"/>
                  </a:lnTo>
                  <a:lnTo>
                    <a:pt x="34" y="47"/>
                  </a:lnTo>
                  <a:lnTo>
                    <a:pt x="32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8" y="40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4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6"/>
                  </a:lnTo>
                  <a:lnTo>
                    <a:pt x="40" y="23"/>
                  </a:lnTo>
                  <a:lnTo>
                    <a:pt x="56" y="23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2" y="1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3" y="15"/>
                  </a:lnTo>
                  <a:lnTo>
                    <a:pt x="2" y="19"/>
                  </a:lnTo>
                  <a:lnTo>
                    <a:pt x="1" y="25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9" y="59"/>
                  </a:lnTo>
                  <a:lnTo>
                    <a:pt x="36" y="59"/>
                  </a:lnTo>
                  <a:lnTo>
                    <a:pt x="42" y="57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3" y="48"/>
                  </a:lnTo>
                  <a:lnTo>
                    <a:pt x="55" y="44"/>
                  </a:lnTo>
                  <a:lnTo>
                    <a:pt x="56" y="40"/>
                  </a:lnTo>
                  <a:lnTo>
                    <a:pt x="57" y="37"/>
                  </a:lnTo>
                  <a:lnTo>
                    <a:pt x="40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3" name="Freeform 647"/>
            <p:cNvSpPr>
              <a:spLocks noEditPoints="1"/>
            </p:cNvSpPr>
            <p:nvPr/>
          </p:nvSpPr>
          <p:spPr bwMode="auto">
            <a:xfrm>
              <a:off x="3284" y="1615"/>
              <a:ext cx="16" cy="14"/>
            </a:xfrm>
            <a:custGeom>
              <a:avLst/>
              <a:gdLst/>
              <a:ahLst/>
              <a:cxnLst>
                <a:cxn ang="0">
                  <a:pos x="30" y="59"/>
                </a:cxn>
                <a:cxn ang="0">
                  <a:pos x="37" y="59"/>
                </a:cxn>
                <a:cxn ang="0">
                  <a:pos x="43" y="58"/>
                </a:cxn>
                <a:cxn ang="0">
                  <a:pos x="48" y="55"/>
                </a:cxn>
                <a:cxn ang="0">
                  <a:pos x="52" y="52"/>
                </a:cxn>
                <a:cxn ang="0">
                  <a:pos x="56" y="48"/>
                </a:cxn>
                <a:cxn ang="0">
                  <a:pos x="58" y="43"/>
                </a:cxn>
                <a:cxn ang="0">
                  <a:pos x="60" y="37"/>
                </a:cxn>
                <a:cxn ang="0">
                  <a:pos x="61" y="30"/>
                </a:cxn>
                <a:cxn ang="0">
                  <a:pos x="60" y="23"/>
                </a:cxn>
                <a:cxn ang="0">
                  <a:pos x="58" y="16"/>
                </a:cxn>
                <a:cxn ang="0">
                  <a:pos x="56" y="11"/>
                </a:cxn>
                <a:cxn ang="0">
                  <a:pos x="52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1"/>
                </a:cxn>
                <a:cxn ang="0">
                  <a:pos x="30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6"/>
                </a:cxn>
                <a:cxn ang="0">
                  <a:pos x="1" y="23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3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8" y="58"/>
                </a:cxn>
                <a:cxn ang="0">
                  <a:pos x="24" y="59"/>
                </a:cxn>
                <a:cxn ang="0">
                  <a:pos x="30" y="59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2"/>
                </a:cxn>
                <a:cxn ang="0">
                  <a:pos x="18" y="36"/>
                </a:cxn>
                <a:cxn ang="0">
                  <a:pos x="17" y="30"/>
                </a:cxn>
                <a:cxn ang="0">
                  <a:pos x="18" y="25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7" y="12"/>
                </a:cxn>
                <a:cxn ang="0">
                  <a:pos x="30" y="11"/>
                </a:cxn>
                <a:cxn ang="0">
                  <a:pos x="35" y="12"/>
                </a:cxn>
                <a:cxn ang="0">
                  <a:pos x="39" y="14"/>
                </a:cxn>
                <a:cxn ang="0">
                  <a:pos x="41" y="16"/>
                </a:cxn>
                <a:cxn ang="0">
                  <a:pos x="42" y="19"/>
                </a:cxn>
                <a:cxn ang="0">
                  <a:pos x="43" y="25"/>
                </a:cxn>
                <a:cxn ang="0">
                  <a:pos x="44" y="30"/>
                </a:cxn>
                <a:cxn ang="0">
                  <a:pos x="43" y="36"/>
                </a:cxn>
                <a:cxn ang="0">
                  <a:pos x="42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0" y="48"/>
                </a:cxn>
              </a:cxnLst>
              <a:rect l="0" t="0" r="r" b="b"/>
              <a:pathLst>
                <a:path w="61" h="59">
                  <a:moveTo>
                    <a:pt x="30" y="59"/>
                  </a:moveTo>
                  <a:lnTo>
                    <a:pt x="37" y="59"/>
                  </a:lnTo>
                  <a:lnTo>
                    <a:pt x="43" y="58"/>
                  </a:lnTo>
                  <a:lnTo>
                    <a:pt x="48" y="55"/>
                  </a:lnTo>
                  <a:lnTo>
                    <a:pt x="52" y="52"/>
                  </a:lnTo>
                  <a:lnTo>
                    <a:pt x="56" y="48"/>
                  </a:lnTo>
                  <a:lnTo>
                    <a:pt x="58" y="43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3"/>
                  </a:lnTo>
                  <a:lnTo>
                    <a:pt x="58" y="16"/>
                  </a:lnTo>
                  <a:lnTo>
                    <a:pt x="56" y="11"/>
                  </a:lnTo>
                  <a:lnTo>
                    <a:pt x="52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59"/>
                  </a:lnTo>
                  <a:close/>
                  <a:moveTo>
                    <a:pt x="30" y="48"/>
                  </a:move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2"/>
                  </a:lnTo>
                  <a:lnTo>
                    <a:pt x="18" y="36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7" y="12"/>
                  </a:lnTo>
                  <a:lnTo>
                    <a:pt x="30" y="11"/>
                  </a:lnTo>
                  <a:lnTo>
                    <a:pt x="35" y="12"/>
                  </a:lnTo>
                  <a:lnTo>
                    <a:pt x="39" y="14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3" y="25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2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4" name="Freeform 648"/>
            <p:cNvSpPr>
              <a:spLocks noEditPoints="1"/>
            </p:cNvSpPr>
            <p:nvPr/>
          </p:nvSpPr>
          <p:spPr bwMode="auto">
            <a:xfrm>
              <a:off x="3302" y="1615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3" y="55"/>
                </a:cxn>
                <a:cxn ang="0">
                  <a:pos x="41" y="55"/>
                </a:cxn>
                <a:cxn ang="0">
                  <a:pos x="48" y="53"/>
                </a:cxn>
                <a:cxn ang="0">
                  <a:pos x="50" y="51"/>
                </a:cxn>
                <a:cxn ang="0">
                  <a:pos x="52" y="48"/>
                </a:cxn>
                <a:cxn ang="0">
                  <a:pos x="53" y="45"/>
                </a:cxn>
                <a:cxn ang="0">
                  <a:pos x="53" y="41"/>
                </a:cxn>
                <a:cxn ang="0">
                  <a:pos x="52" y="36"/>
                </a:cxn>
                <a:cxn ang="0">
                  <a:pos x="50" y="32"/>
                </a:cxn>
                <a:cxn ang="0">
                  <a:pos x="46" y="29"/>
                </a:cxn>
                <a:cxn ang="0">
                  <a:pos x="40" y="27"/>
                </a:cxn>
                <a:cxn ang="0">
                  <a:pos x="40" y="27"/>
                </a:cxn>
                <a:cxn ang="0">
                  <a:pos x="44" y="26"/>
                </a:cxn>
                <a:cxn ang="0">
                  <a:pos x="48" y="23"/>
                </a:cxn>
                <a:cxn ang="0">
                  <a:pos x="50" y="19"/>
                </a:cxn>
                <a:cxn ang="0">
                  <a:pos x="51" y="13"/>
                </a:cxn>
                <a:cxn ang="0">
                  <a:pos x="51" y="9"/>
                </a:cxn>
                <a:cxn ang="0">
                  <a:pos x="49" y="6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17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4" y="20"/>
                </a:cxn>
                <a:cxn ang="0">
                  <a:pos x="31" y="22"/>
                </a:cxn>
                <a:cxn ang="0">
                  <a:pos x="28" y="22"/>
                </a:cxn>
                <a:cxn ang="0">
                  <a:pos x="26" y="22"/>
                </a:cxn>
                <a:cxn ang="0">
                  <a:pos x="17" y="22"/>
                </a:cxn>
                <a:cxn ang="0">
                  <a:pos x="17" y="11"/>
                </a:cxn>
                <a:cxn ang="0">
                  <a:pos x="17" y="33"/>
                </a:cxn>
                <a:cxn ang="0">
                  <a:pos x="27" y="33"/>
                </a:cxn>
                <a:cxn ang="0">
                  <a:pos x="32" y="33"/>
                </a:cxn>
                <a:cxn ang="0">
                  <a:pos x="35" y="34"/>
                </a:cxn>
                <a:cxn ang="0">
                  <a:pos x="36" y="36"/>
                </a:cxn>
                <a:cxn ang="0">
                  <a:pos x="36" y="39"/>
                </a:cxn>
                <a:cxn ang="0">
                  <a:pos x="36" y="41"/>
                </a:cxn>
                <a:cxn ang="0">
                  <a:pos x="35" y="43"/>
                </a:cxn>
                <a:cxn ang="0">
                  <a:pos x="32" y="44"/>
                </a:cxn>
                <a:cxn ang="0">
                  <a:pos x="27" y="44"/>
                </a:cxn>
                <a:cxn ang="0">
                  <a:pos x="17" y="44"/>
                </a:cxn>
                <a:cxn ang="0">
                  <a:pos x="17" y="33"/>
                </a:cxn>
              </a:cxnLst>
              <a:rect l="0" t="0" r="r" b="b"/>
              <a:pathLst>
                <a:path w="53" h="55">
                  <a:moveTo>
                    <a:pt x="0" y="0"/>
                  </a:moveTo>
                  <a:lnTo>
                    <a:pt x="0" y="55"/>
                  </a:lnTo>
                  <a:lnTo>
                    <a:pt x="33" y="55"/>
                  </a:lnTo>
                  <a:lnTo>
                    <a:pt x="41" y="55"/>
                  </a:lnTo>
                  <a:lnTo>
                    <a:pt x="48" y="53"/>
                  </a:lnTo>
                  <a:lnTo>
                    <a:pt x="50" y="51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3" y="41"/>
                  </a:lnTo>
                  <a:lnTo>
                    <a:pt x="52" y="36"/>
                  </a:lnTo>
                  <a:lnTo>
                    <a:pt x="50" y="32"/>
                  </a:lnTo>
                  <a:lnTo>
                    <a:pt x="46" y="29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4" y="26"/>
                  </a:lnTo>
                  <a:lnTo>
                    <a:pt x="48" y="23"/>
                  </a:lnTo>
                  <a:lnTo>
                    <a:pt x="50" y="19"/>
                  </a:lnTo>
                  <a:lnTo>
                    <a:pt x="51" y="13"/>
                  </a:lnTo>
                  <a:lnTo>
                    <a:pt x="51" y="9"/>
                  </a:lnTo>
                  <a:lnTo>
                    <a:pt x="49" y="6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0" y="0"/>
                  </a:lnTo>
                  <a:close/>
                  <a:moveTo>
                    <a:pt x="17" y="11"/>
                  </a:move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4" y="20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17" y="22"/>
                  </a:lnTo>
                  <a:lnTo>
                    <a:pt x="17" y="11"/>
                  </a:lnTo>
                  <a:close/>
                  <a:moveTo>
                    <a:pt x="17" y="33"/>
                  </a:moveTo>
                  <a:lnTo>
                    <a:pt x="27" y="33"/>
                  </a:lnTo>
                  <a:lnTo>
                    <a:pt x="32" y="33"/>
                  </a:lnTo>
                  <a:lnTo>
                    <a:pt x="35" y="34"/>
                  </a:lnTo>
                  <a:lnTo>
                    <a:pt x="36" y="36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5" y="43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17" y="44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5" name="Freeform 649"/>
            <p:cNvSpPr>
              <a:spLocks noEditPoints="1"/>
            </p:cNvSpPr>
            <p:nvPr/>
          </p:nvSpPr>
          <p:spPr bwMode="auto">
            <a:xfrm>
              <a:off x="3318" y="1615"/>
              <a:ext cx="14" cy="14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21" y="14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7" y="19"/>
                </a:cxn>
                <a:cxn ang="0">
                  <a:pos x="37" y="22"/>
                </a:cxn>
                <a:cxn ang="0">
                  <a:pos x="35" y="25"/>
                </a:cxn>
                <a:cxn ang="0">
                  <a:pos x="29" y="26"/>
                </a:cxn>
                <a:cxn ang="0">
                  <a:pos x="14" y="28"/>
                </a:cxn>
                <a:cxn ang="0">
                  <a:pos x="5" y="33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6" y="56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4" y="55"/>
                </a:cxn>
                <a:cxn ang="0">
                  <a:pos x="38" y="52"/>
                </a:cxn>
                <a:cxn ang="0">
                  <a:pos x="57" y="57"/>
                </a:cxn>
                <a:cxn ang="0">
                  <a:pos x="56" y="55"/>
                </a:cxn>
                <a:cxn ang="0">
                  <a:pos x="54" y="50"/>
                </a:cxn>
                <a:cxn ang="0">
                  <a:pos x="55" y="22"/>
                </a:cxn>
                <a:cxn ang="0">
                  <a:pos x="54" y="15"/>
                </a:cxn>
                <a:cxn ang="0">
                  <a:pos x="50" y="8"/>
                </a:cxn>
                <a:cxn ang="0">
                  <a:pos x="43" y="3"/>
                </a:cxn>
                <a:cxn ang="0">
                  <a:pos x="29" y="0"/>
                </a:cxn>
                <a:cxn ang="0">
                  <a:pos x="14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38" y="35"/>
                </a:cxn>
                <a:cxn ang="0">
                  <a:pos x="36" y="42"/>
                </a:cxn>
                <a:cxn ang="0">
                  <a:pos x="33" y="46"/>
                </a:cxn>
                <a:cxn ang="0">
                  <a:pos x="26" y="48"/>
                </a:cxn>
                <a:cxn ang="0">
                  <a:pos x="20" y="47"/>
                </a:cxn>
                <a:cxn ang="0">
                  <a:pos x="17" y="42"/>
                </a:cxn>
                <a:cxn ang="0">
                  <a:pos x="21" y="36"/>
                </a:cxn>
                <a:cxn ang="0">
                  <a:pos x="27" y="34"/>
                </a:cxn>
                <a:cxn ang="0">
                  <a:pos x="38" y="32"/>
                </a:cxn>
              </a:cxnLst>
              <a:rect l="0" t="0" r="r" b="b"/>
              <a:pathLst>
                <a:path w="57" h="59">
                  <a:moveTo>
                    <a:pt x="19" y="21"/>
                  </a:moveTo>
                  <a:lnTo>
                    <a:pt x="19" y="17"/>
                  </a:lnTo>
                  <a:lnTo>
                    <a:pt x="20" y="15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6" y="24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29" y="26"/>
                  </a:lnTo>
                  <a:lnTo>
                    <a:pt x="21" y="27"/>
                  </a:lnTo>
                  <a:lnTo>
                    <a:pt x="14" y="28"/>
                  </a:lnTo>
                  <a:lnTo>
                    <a:pt x="7" y="31"/>
                  </a:lnTo>
                  <a:lnTo>
                    <a:pt x="5" y="33"/>
                  </a:lnTo>
                  <a:lnTo>
                    <a:pt x="3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53"/>
                  </a:lnTo>
                  <a:lnTo>
                    <a:pt x="6" y="56"/>
                  </a:lnTo>
                  <a:lnTo>
                    <a:pt x="9" y="58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30" y="58"/>
                  </a:lnTo>
                  <a:lnTo>
                    <a:pt x="34" y="55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9" y="57"/>
                  </a:lnTo>
                  <a:lnTo>
                    <a:pt x="57" y="57"/>
                  </a:lnTo>
                  <a:lnTo>
                    <a:pt x="57" y="56"/>
                  </a:lnTo>
                  <a:lnTo>
                    <a:pt x="56" y="55"/>
                  </a:lnTo>
                  <a:lnTo>
                    <a:pt x="55" y="53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5" y="22"/>
                  </a:lnTo>
                  <a:lnTo>
                    <a:pt x="55" y="18"/>
                  </a:lnTo>
                  <a:lnTo>
                    <a:pt x="54" y="15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3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19" y="21"/>
                  </a:lnTo>
                  <a:close/>
                  <a:moveTo>
                    <a:pt x="38" y="35"/>
                  </a:moveTo>
                  <a:lnTo>
                    <a:pt x="37" y="39"/>
                  </a:lnTo>
                  <a:lnTo>
                    <a:pt x="36" y="42"/>
                  </a:lnTo>
                  <a:lnTo>
                    <a:pt x="35" y="44"/>
                  </a:lnTo>
                  <a:lnTo>
                    <a:pt x="33" y="46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8"/>
                  </a:lnTo>
                  <a:lnTo>
                    <a:pt x="20" y="47"/>
                  </a:lnTo>
                  <a:lnTo>
                    <a:pt x="18" y="45"/>
                  </a:lnTo>
                  <a:lnTo>
                    <a:pt x="17" y="42"/>
                  </a:lnTo>
                  <a:lnTo>
                    <a:pt x="18" y="39"/>
                  </a:lnTo>
                  <a:lnTo>
                    <a:pt x="21" y="36"/>
                  </a:lnTo>
                  <a:lnTo>
                    <a:pt x="24" y="35"/>
                  </a:lnTo>
                  <a:lnTo>
                    <a:pt x="27" y="34"/>
                  </a:lnTo>
                  <a:lnTo>
                    <a:pt x="33" y="33"/>
                  </a:lnTo>
                  <a:lnTo>
                    <a:pt x="38" y="32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6" name="Freeform 650"/>
            <p:cNvSpPr>
              <a:spLocks/>
            </p:cNvSpPr>
            <p:nvPr/>
          </p:nvSpPr>
          <p:spPr bwMode="auto">
            <a:xfrm>
              <a:off x="3334" y="1615"/>
              <a:ext cx="14" cy="14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35" y="32"/>
                </a:cxn>
                <a:cxn ang="0">
                  <a:pos x="35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5" y="0"/>
                </a:cxn>
                <a:cxn ang="0">
                  <a:pos x="35" y="22"/>
                </a:cxn>
                <a:cxn ang="0">
                  <a:pos x="16" y="2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2"/>
                </a:cxn>
              </a:cxnLst>
              <a:rect l="0" t="0" r="r" b="b"/>
              <a:pathLst>
                <a:path w="53" h="55">
                  <a:moveTo>
                    <a:pt x="16" y="32"/>
                  </a:moveTo>
                  <a:lnTo>
                    <a:pt x="35" y="32"/>
                  </a:lnTo>
                  <a:lnTo>
                    <a:pt x="35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35" y="22"/>
                  </a:lnTo>
                  <a:lnTo>
                    <a:pt x="16" y="2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7" name="Freeform 651"/>
            <p:cNvSpPr>
              <a:spLocks/>
            </p:cNvSpPr>
            <p:nvPr/>
          </p:nvSpPr>
          <p:spPr bwMode="auto">
            <a:xfrm>
              <a:off x="3351" y="1615"/>
              <a:ext cx="14" cy="14"/>
            </a:xfrm>
            <a:custGeom>
              <a:avLst/>
              <a:gdLst/>
              <a:ahLst/>
              <a:cxnLst>
                <a:cxn ang="0">
                  <a:pos x="16" y="36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40" y="20"/>
                </a:cxn>
                <a:cxn ang="0">
                  <a:pos x="40" y="55"/>
                </a:cxn>
                <a:cxn ang="0">
                  <a:pos x="56" y="55"/>
                </a:cxn>
                <a:cxn ang="0">
                  <a:pos x="56" y="0"/>
                </a:cxn>
                <a:cxn ang="0">
                  <a:pos x="39" y="0"/>
                </a:cxn>
                <a:cxn ang="0">
                  <a:pos x="16" y="36"/>
                </a:cxn>
              </a:cxnLst>
              <a:rect l="0" t="0" r="r" b="b"/>
              <a:pathLst>
                <a:path w="56" h="55">
                  <a:moveTo>
                    <a:pt x="16" y="3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40" y="20"/>
                  </a:lnTo>
                  <a:lnTo>
                    <a:pt x="40" y="55"/>
                  </a:lnTo>
                  <a:lnTo>
                    <a:pt x="56" y="55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8" name="Freeform 652"/>
            <p:cNvSpPr>
              <a:spLocks noEditPoints="1"/>
            </p:cNvSpPr>
            <p:nvPr/>
          </p:nvSpPr>
          <p:spPr bwMode="auto">
            <a:xfrm>
              <a:off x="3368" y="1615"/>
              <a:ext cx="13" cy="14"/>
            </a:xfrm>
            <a:custGeom>
              <a:avLst/>
              <a:gdLst/>
              <a:ahLst/>
              <a:cxnLst>
                <a:cxn ang="0">
                  <a:pos x="31" y="37"/>
                </a:cxn>
                <a:cxn ang="0">
                  <a:pos x="37" y="37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0" y="3"/>
                </a:cxn>
                <a:cxn ang="0">
                  <a:pos x="7" y="5"/>
                </a:cxn>
                <a:cxn ang="0">
                  <a:pos x="3" y="8"/>
                </a:cxn>
                <a:cxn ang="0">
                  <a:pos x="1" y="12"/>
                </a:cxn>
                <a:cxn ang="0">
                  <a:pos x="0" y="19"/>
                </a:cxn>
                <a:cxn ang="0">
                  <a:pos x="1" y="24"/>
                </a:cxn>
                <a:cxn ang="0">
                  <a:pos x="3" y="29"/>
                </a:cxn>
                <a:cxn ang="0">
                  <a:pos x="6" y="31"/>
                </a:cxn>
                <a:cxn ang="0">
                  <a:pos x="8" y="33"/>
                </a:cxn>
                <a:cxn ang="0">
                  <a:pos x="12" y="35"/>
                </a:cxn>
                <a:cxn ang="0">
                  <a:pos x="16" y="36"/>
                </a:cxn>
                <a:cxn ang="0">
                  <a:pos x="1" y="55"/>
                </a:cxn>
                <a:cxn ang="0">
                  <a:pos x="20" y="55"/>
                </a:cxn>
                <a:cxn ang="0">
                  <a:pos x="31" y="37"/>
                </a:cxn>
                <a:cxn ang="0">
                  <a:pos x="37" y="11"/>
                </a:cxn>
                <a:cxn ang="0">
                  <a:pos x="37" y="26"/>
                </a:cxn>
                <a:cxn ang="0">
                  <a:pos x="28" y="26"/>
                </a:cxn>
                <a:cxn ang="0">
                  <a:pos x="24" y="25"/>
                </a:cxn>
                <a:cxn ang="0">
                  <a:pos x="21" y="24"/>
                </a:cxn>
                <a:cxn ang="0">
                  <a:pos x="19" y="22"/>
                </a:cxn>
                <a:cxn ang="0">
                  <a:pos x="18" y="19"/>
                </a:cxn>
                <a:cxn ang="0">
                  <a:pos x="18" y="16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22" y="12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7" y="11"/>
                </a:cxn>
              </a:cxnLst>
              <a:rect l="0" t="0" r="r" b="b"/>
              <a:pathLst>
                <a:path w="53" h="55">
                  <a:moveTo>
                    <a:pt x="31" y="37"/>
                  </a:moveTo>
                  <a:lnTo>
                    <a:pt x="37" y="37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9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12" y="35"/>
                  </a:lnTo>
                  <a:lnTo>
                    <a:pt x="16" y="36"/>
                  </a:lnTo>
                  <a:lnTo>
                    <a:pt x="1" y="55"/>
                  </a:lnTo>
                  <a:lnTo>
                    <a:pt x="20" y="55"/>
                  </a:lnTo>
                  <a:lnTo>
                    <a:pt x="31" y="37"/>
                  </a:lnTo>
                  <a:close/>
                  <a:moveTo>
                    <a:pt x="37" y="11"/>
                  </a:moveTo>
                  <a:lnTo>
                    <a:pt x="37" y="26"/>
                  </a:lnTo>
                  <a:lnTo>
                    <a:pt x="28" y="26"/>
                  </a:lnTo>
                  <a:lnTo>
                    <a:pt x="24" y="25"/>
                  </a:lnTo>
                  <a:lnTo>
                    <a:pt x="21" y="24"/>
                  </a:lnTo>
                  <a:lnTo>
                    <a:pt x="19" y="22"/>
                  </a:lnTo>
                  <a:lnTo>
                    <a:pt x="18" y="19"/>
                  </a:lnTo>
                  <a:lnTo>
                    <a:pt x="18" y="16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2" y="12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9" name="Rectangle 653"/>
            <p:cNvSpPr>
              <a:spLocks noChangeArrowheads="1"/>
            </p:cNvSpPr>
            <p:nvPr/>
          </p:nvSpPr>
          <p:spPr bwMode="auto">
            <a:xfrm>
              <a:off x="3326" y="1737"/>
              <a:ext cx="1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0" name="Rectangle 654"/>
            <p:cNvSpPr>
              <a:spLocks noChangeArrowheads="1"/>
            </p:cNvSpPr>
            <p:nvPr/>
          </p:nvSpPr>
          <p:spPr bwMode="auto">
            <a:xfrm>
              <a:off x="3326" y="1737"/>
              <a:ext cx="158" cy="101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1" name="Line 655"/>
            <p:cNvSpPr>
              <a:spLocks noChangeShapeType="1"/>
            </p:cNvSpPr>
            <p:nvPr/>
          </p:nvSpPr>
          <p:spPr bwMode="auto">
            <a:xfrm flipH="1">
              <a:off x="3323" y="1838"/>
              <a:ext cx="3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2" name="Line 656"/>
            <p:cNvSpPr>
              <a:spLocks noChangeShapeType="1"/>
            </p:cNvSpPr>
            <p:nvPr/>
          </p:nvSpPr>
          <p:spPr bwMode="auto">
            <a:xfrm flipH="1">
              <a:off x="3323" y="1818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3" name="Line 657"/>
            <p:cNvSpPr>
              <a:spLocks noChangeShapeType="1"/>
            </p:cNvSpPr>
            <p:nvPr/>
          </p:nvSpPr>
          <p:spPr bwMode="auto">
            <a:xfrm flipH="1">
              <a:off x="3323" y="1798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4" name="Line 658"/>
            <p:cNvSpPr>
              <a:spLocks noChangeShapeType="1"/>
            </p:cNvSpPr>
            <p:nvPr/>
          </p:nvSpPr>
          <p:spPr bwMode="auto">
            <a:xfrm flipH="1">
              <a:off x="3323" y="1777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5" name="Line 659"/>
            <p:cNvSpPr>
              <a:spLocks noChangeShapeType="1"/>
            </p:cNvSpPr>
            <p:nvPr/>
          </p:nvSpPr>
          <p:spPr bwMode="auto">
            <a:xfrm flipH="1">
              <a:off x="3323" y="1757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6" name="Freeform 660"/>
            <p:cNvSpPr>
              <a:spLocks noEditPoints="1"/>
            </p:cNvSpPr>
            <p:nvPr/>
          </p:nvSpPr>
          <p:spPr bwMode="auto">
            <a:xfrm>
              <a:off x="3317" y="1833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3" y="26"/>
                </a:cxn>
                <a:cxn ang="0">
                  <a:pos x="16" y="24"/>
                </a:cxn>
                <a:cxn ang="0">
                  <a:pos x="17" y="23"/>
                </a:cxn>
                <a:cxn ang="0">
                  <a:pos x="19" y="21"/>
                </a:cxn>
                <a:cxn ang="0">
                  <a:pos x="20" y="18"/>
                </a:cxn>
                <a:cxn ang="0">
                  <a:pos x="20" y="13"/>
                </a:cxn>
                <a:cxn ang="0">
                  <a:pos x="20" y="9"/>
                </a:cxn>
                <a:cxn ang="0">
                  <a:pos x="19" y="5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5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5" y="24"/>
                </a:cxn>
                <a:cxn ang="0">
                  <a:pos x="8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7" y="19"/>
                </a:cxn>
                <a:cxn ang="0">
                  <a:pos x="6" y="16"/>
                </a:cxn>
                <a:cxn ang="0">
                  <a:pos x="6" y="13"/>
                </a:cxn>
                <a:cxn ang="0">
                  <a:pos x="6" y="10"/>
                </a:cxn>
                <a:cxn ang="0">
                  <a:pos x="7" y="7"/>
                </a:cxn>
                <a:cxn ang="0">
                  <a:pos x="8" y="5"/>
                </a:cxn>
                <a:cxn ang="0">
                  <a:pos x="10" y="4"/>
                </a:cxn>
                <a:cxn ang="0">
                  <a:pos x="13" y="5"/>
                </a:cxn>
                <a:cxn ang="0">
                  <a:pos x="14" y="7"/>
                </a:cxn>
                <a:cxn ang="0">
                  <a:pos x="15" y="10"/>
                </a:cxn>
                <a:cxn ang="0">
                  <a:pos x="15" y="13"/>
                </a:cxn>
                <a:cxn ang="0">
                  <a:pos x="15" y="16"/>
                </a:cxn>
                <a:cxn ang="0">
                  <a:pos x="14" y="19"/>
                </a:cxn>
                <a:cxn ang="0">
                  <a:pos x="13" y="21"/>
                </a:cxn>
                <a:cxn ang="0">
                  <a:pos x="10" y="22"/>
                </a:cxn>
              </a:cxnLst>
              <a:rect l="0" t="0" r="r" b="b"/>
              <a:pathLst>
                <a:path w="20" h="26">
                  <a:moveTo>
                    <a:pt x="10" y="26"/>
                  </a:moveTo>
                  <a:lnTo>
                    <a:pt x="13" y="26"/>
                  </a:lnTo>
                  <a:lnTo>
                    <a:pt x="16" y="24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20" y="18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5" y="24"/>
                  </a:lnTo>
                  <a:lnTo>
                    <a:pt x="8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8" y="21"/>
                  </a:lnTo>
                  <a:lnTo>
                    <a:pt x="7" y="19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7" y="7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5" y="10"/>
                  </a:lnTo>
                  <a:lnTo>
                    <a:pt x="15" y="13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3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7" name="Freeform 661"/>
            <p:cNvSpPr>
              <a:spLocks/>
            </p:cNvSpPr>
            <p:nvPr/>
          </p:nvSpPr>
          <p:spPr bwMode="auto">
            <a:xfrm>
              <a:off x="3313" y="1812"/>
              <a:ext cx="4" cy="7"/>
            </a:xfrm>
            <a:custGeom>
              <a:avLst/>
              <a:gdLst/>
              <a:ahLst/>
              <a:cxnLst>
                <a:cxn ang="0">
                  <a:pos x="18" y="20"/>
                </a:cxn>
                <a:cxn ang="0">
                  <a:pos x="7" y="20"/>
                </a:cxn>
                <a:cxn ang="0">
                  <a:pos x="9" y="18"/>
                </a:cxn>
                <a:cxn ang="0">
                  <a:pos x="12" y="16"/>
                </a:cxn>
                <a:cxn ang="0">
                  <a:pos x="15" y="14"/>
                </a:cxn>
                <a:cxn ang="0">
                  <a:pos x="17" y="12"/>
                </a:cxn>
                <a:cxn ang="0">
                  <a:pos x="18" y="10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4" y="1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5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1" y="4"/>
                </a:cxn>
                <a:cxn ang="0">
                  <a:pos x="12" y="5"/>
                </a:cxn>
                <a:cxn ang="0">
                  <a:pos x="13" y="6"/>
                </a:cxn>
                <a:cxn ang="0">
                  <a:pos x="13" y="8"/>
                </a:cxn>
                <a:cxn ang="0">
                  <a:pos x="13" y="10"/>
                </a:cxn>
                <a:cxn ang="0">
                  <a:pos x="11" y="11"/>
                </a:cxn>
                <a:cxn ang="0">
                  <a:pos x="9" y="13"/>
                </a:cxn>
                <a:cxn ang="0">
                  <a:pos x="6" y="15"/>
                </a:cxn>
                <a:cxn ang="0">
                  <a:pos x="3" y="17"/>
                </a:cxn>
                <a:cxn ang="0">
                  <a:pos x="1" y="19"/>
                </a:cxn>
                <a:cxn ang="0">
                  <a:pos x="1" y="21"/>
                </a:cxn>
                <a:cxn ang="0">
                  <a:pos x="0" y="23"/>
                </a:cxn>
                <a:cxn ang="0">
                  <a:pos x="0" y="24"/>
                </a:cxn>
                <a:cxn ang="0">
                  <a:pos x="18" y="24"/>
                </a:cxn>
                <a:cxn ang="0">
                  <a:pos x="18" y="20"/>
                </a:cxn>
              </a:cxnLst>
              <a:rect l="0" t="0" r="r" b="b"/>
              <a:pathLst>
                <a:path w="18" h="24">
                  <a:moveTo>
                    <a:pt x="18" y="20"/>
                  </a:moveTo>
                  <a:lnTo>
                    <a:pt x="7" y="20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2"/>
                  </a:lnTo>
                  <a:lnTo>
                    <a:pt x="18" y="10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6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6" y="15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8" name="Freeform 662"/>
            <p:cNvSpPr>
              <a:spLocks noEditPoints="1"/>
            </p:cNvSpPr>
            <p:nvPr/>
          </p:nvSpPr>
          <p:spPr bwMode="auto">
            <a:xfrm>
              <a:off x="3318" y="1812"/>
              <a:ext cx="5" cy="7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11" y="25"/>
                </a:cxn>
                <a:cxn ang="0">
                  <a:pos x="15" y="23"/>
                </a:cxn>
                <a:cxn ang="0">
                  <a:pos x="16" y="22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19" y="12"/>
                </a:cxn>
                <a:cxn ang="0">
                  <a:pos x="19" y="8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5" y="2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7" y="25"/>
                </a:cxn>
                <a:cxn ang="0">
                  <a:pos x="9" y="25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10"/>
                </a:cxn>
                <a:cxn ang="0">
                  <a:pos x="14" y="12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5">
                  <a:moveTo>
                    <a:pt x="9" y="25"/>
                  </a:moveTo>
                  <a:lnTo>
                    <a:pt x="11" y="25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7" y="25"/>
                  </a:lnTo>
                  <a:lnTo>
                    <a:pt x="9" y="25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4" y="12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9" name="Freeform 663"/>
            <p:cNvSpPr>
              <a:spLocks noEditPoints="1"/>
            </p:cNvSpPr>
            <p:nvPr/>
          </p:nvSpPr>
          <p:spPr bwMode="auto">
            <a:xfrm>
              <a:off x="3313" y="1793"/>
              <a:ext cx="4" cy="5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11" y="24"/>
                </a:cxn>
                <a:cxn ang="0">
                  <a:pos x="16" y="24"/>
                </a:cxn>
                <a:cxn ang="0">
                  <a:pos x="16" y="18"/>
                </a:cxn>
                <a:cxn ang="0">
                  <a:pos x="19" y="18"/>
                </a:cxn>
                <a:cxn ang="0">
                  <a:pos x="19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1" y="18"/>
                </a:cxn>
                <a:cxn ang="0">
                  <a:pos x="4" y="14"/>
                </a:cxn>
                <a:cxn ang="0">
                  <a:pos x="11" y="5"/>
                </a:cxn>
                <a:cxn ang="0">
                  <a:pos x="11" y="14"/>
                </a:cxn>
                <a:cxn ang="0">
                  <a:pos x="4" y="14"/>
                </a:cxn>
              </a:cxnLst>
              <a:rect l="0" t="0" r="r" b="b"/>
              <a:pathLst>
                <a:path w="19" h="24">
                  <a:moveTo>
                    <a:pt x="11" y="18"/>
                  </a:moveTo>
                  <a:lnTo>
                    <a:pt x="11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9" y="18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1" y="18"/>
                  </a:lnTo>
                  <a:close/>
                  <a:moveTo>
                    <a:pt x="4" y="14"/>
                  </a:moveTo>
                  <a:lnTo>
                    <a:pt x="11" y="5"/>
                  </a:lnTo>
                  <a:lnTo>
                    <a:pt x="11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0" name="Freeform 664"/>
            <p:cNvSpPr>
              <a:spLocks noEditPoints="1"/>
            </p:cNvSpPr>
            <p:nvPr/>
          </p:nvSpPr>
          <p:spPr bwMode="auto">
            <a:xfrm>
              <a:off x="3318" y="1792"/>
              <a:ext cx="5" cy="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11" y="26"/>
                </a:cxn>
                <a:cxn ang="0">
                  <a:pos x="15" y="24"/>
                </a:cxn>
                <a:cxn ang="0">
                  <a:pos x="16" y="22"/>
                </a:cxn>
                <a:cxn ang="0">
                  <a:pos x="18" y="20"/>
                </a:cxn>
                <a:cxn ang="0">
                  <a:pos x="19" y="17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6" y="3"/>
                </a:cxn>
                <a:cxn ang="0">
                  <a:pos x="15" y="2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9" y="26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10"/>
                </a:cxn>
                <a:cxn ang="0">
                  <a:pos x="14" y="13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6">
                  <a:moveTo>
                    <a:pt x="9" y="26"/>
                  </a:moveTo>
                  <a:lnTo>
                    <a:pt x="11" y="26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9" y="26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1" name="Freeform 665"/>
            <p:cNvSpPr>
              <a:spLocks noEditPoints="1"/>
            </p:cNvSpPr>
            <p:nvPr/>
          </p:nvSpPr>
          <p:spPr bwMode="auto">
            <a:xfrm>
              <a:off x="3313" y="1772"/>
              <a:ext cx="4" cy="6"/>
            </a:xfrm>
            <a:custGeom>
              <a:avLst/>
              <a:gdLst/>
              <a:ahLst/>
              <a:cxnLst>
                <a:cxn ang="0">
                  <a:pos x="18" y="7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4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4" y="25"/>
                </a:cxn>
                <a:cxn ang="0">
                  <a:pos x="17" y="23"/>
                </a:cxn>
                <a:cxn ang="0">
                  <a:pos x="18" y="20"/>
                </a:cxn>
                <a:cxn ang="0">
                  <a:pos x="19" y="17"/>
                </a:cxn>
                <a:cxn ang="0">
                  <a:pos x="18" y="13"/>
                </a:cxn>
                <a:cxn ang="0">
                  <a:pos x="16" y="11"/>
                </a:cxn>
                <a:cxn ang="0">
                  <a:pos x="13" y="9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5" y="11"/>
                </a:cxn>
                <a:cxn ang="0">
                  <a:pos x="5" y="9"/>
                </a:cxn>
                <a:cxn ang="0">
                  <a:pos x="6" y="7"/>
                </a:cxn>
                <a:cxn ang="0">
                  <a:pos x="8" y="6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6" y="14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1" y="13"/>
                </a:cxn>
                <a:cxn ang="0">
                  <a:pos x="13" y="14"/>
                </a:cxn>
                <a:cxn ang="0">
                  <a:pos x="13" y="15"/>
                </a:cxn>
                <a:cxn ang="0">
                  <a:pos x="14" y="17"/>
                </a:cxn>
                <a:cxn ang="0">
                  <a:pos x="14" y="19"/>
                </a:cxn>
                <a:cxn ang="0">
                  <a:pos x="13" y="20"/>
                </a:cxn>
                <a:cxn ang="0">
                  <a:pos x="11" y="21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6" y="20"/>
                </a:cxn>
                <a:cxn ang="0">
                  <a:pos x="5" y="19"/>
                </a:cxn>
                <a:cxn ang="0">
                  <a:pos x="5" y="17"/>
                </a:cxn>
              </a:cxnLst>
              <a:rect l="0" t="0" r="r" b="b"/>
              <a:pathLst>
                <a:path w="19" h="26">
                  <a:moveTo>
                    <a:pt x="18" y="7"/>
                  </a:moveTo>
                  <a:lnTo>
                    <a:pt x="18" y="5"/>
                  </a:lnTo>
                  <a:lnTo>
                    <a:pt x="16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4" y="25"/>
                  </a:lnTo>
                  <a:lnTo>
                    <a:pt x="17" y="23"/>
                  </a:lnTo>
                  <a:lnTo>
                    <a:pt x="18" y="20"/>
                  </a:lnTo>
                  <a:lnTo>
                    <a:pt x="19" y="17"/>
                  </a:lnTo>
                  <a:lnTo>
                    <a:pt x="18" y="13"/>
                  </a:lnTo>
                  <a:lnTo>
                    <a:pt x="16" y="11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6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4" y="7"/>
                  </a:lnTo>
                  <a:lnTo>
                    <a:pt x="18" y="7"/>
                  </a:lnTo>
                  <a:close/>
                  <a:moveTo>
                    <a:pt x="5" y="17"/>
                  </a:moveTo>
                  <a:lnTo>
                    <a:pt x="5" y="15"/>
                  </a:lnTo>
                  <a:lnTo>
                    <a:pt x="6" y="14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3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8" y="21"/>
                  </a:lnTo>
                  <a:lnTo>
                    <a:pt x="6" y="20"/>
                  </a:lnTo>
                  <a:lnTo>
                    <a:pt x="5" y="19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2" name="Freeform 666"/>
            <p:cNvSpPr>
              <a:spLocks noEditPoints="1"/>
            </p:cNvSpPr>
            <p:nvPr/>
          </p:nvSpPr>
          <p:spPr bwMode="auto">
            <a:xfrm>
              <a:off x="3318" y="1772"/>
              <a:ext cx="5" cy="6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12" y="26"/>
                </a:cxn>
                <a:cxn ang="0">
                  <a:pos x="15" y="24"/>
                </a:cxn>
                <a:cxn ang="0">
                  <a:pos x="16" y="23"/>
                </a:cxn>
                <a:cxn ang="0">
                  <a:pos x="18" y="21"/>
                </a:cxn>
                <a:cxn ang="0">
                  <a:pos x="19" y="17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6" y="4"/>
                </a:cxn>
                <a:cxn ang="0">
                  <a:pos x="15" y="3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9" y="26"/>
                </a:cxn>
                <a:cxn ang="0">
                  <a:pos x="9" y="22"/>
                </a:cxn>
                <a:cxn ang="0">
                  <a:pos x="7" y="21"/>
                </a:cxn>
                <a:cxn ang="0">
                  <a:pos x="6" y="19"/>
                </a:cxn>
                <a:cxn ang="0">
                  <a:pos x="5" y="16"/>
                </a:cxn>
                <a:cxn ang="0">
                  <a:pos x="5" y="13"/>
                </a:cxn>
                <a:cxn ang="0">
                  <a:pos x="5" y="11"/>
                </a:cxn>
                <a:cxn ang="0">
                  <a:pos x="6" y="8"/>
                </a:cxn>
                <a:cxn ang="0">
                  <a:pos x="7" y="6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13" y="8"/>
                </a:cxn>
                <a:cxn ang="0">
                  <a:pos x="13" y="11"/>
                </a:cxn>
                <a:cxn ang="0">
                  <a:pos x="14" y="13"/>
                </a:cxn>
                <a:cxn ang="0">
                  <a:pos x="13" y="16"/>
                </a:cxn>
                <a:cxn ang="0">
                  <a:pos x="13" y="19"/>
                </a:cxn>
                <a:cxn ang="0">
                  <a:pos x="12" y="21"/>
                </a:cxn>
                <a:cxn ang="0">
                  <a:pos x="9" y="22"/>
                </a:cxn>
              </a:cxnLst>
              <a:rect l="0" t="0" r="r" b="b"/>
              <a:pathLst>
                <a:path w="19" h="26">
                  <a:moveTo>
                    <a:pt x="9" y="26"/>
                  </a:moveTo>
                  <a:lnTo>
                    <a:pt x="12" y="26"/>
                  </a:lnTo>
                  <a:lnTo>
                    <a:pt x="15" y="24"/>
                  </a:lnTo>
                  <a:lnTo>
                    <a:pt x="16" y="23"/>
                  </a:lnTo>
                  <a:lnTo>
                    <a:pt x="18" y="21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9" y="26"/>
                  </a:lnTo>
                  <a:close/>
                  <a:moveTo>
                    <a:pt x="9" y="22"/>
                  </a:moveTo>
                  <a:lnTo>
                    <a:pt x="7" y="21"/>
                  </a:lnTo>
                  <a:lnTo>
                    <a:pt x="6" y="19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6" y="8"/>
                  </a:lnTo>
                  <a:lnTo>
                    <a:pt x="7" y="6"/>
                  </a:lnTo>
                  <a:lnTo>
                    <a:pt x="9" y="5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3" name="Freeform 667"/>
            <p:cNvSpPr>
              <a:spLocks noEditPoints="1"/>
            </p:cNvSpPr>
            <p:nvPr/>
          </p:nvSpPr>
          <p:spPr bwMode="auto">
            <a:xfrm>
              <a:off x="3313" y="1752"/>
              <a:ext cx="4" cy="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4" y="24"/>
                </a:cxn>
                <a:cxn ang="0">
                  <a:pos x="15" y="24"/>
                </a:cxn>
                <a:cxn ang="0">
                  <a:pos x="19" y="19"/>
                </a:cxn>
                <a:cxn ang="0">
                  <a:pos x="19" y="15"/>
                </a:cxn>
                <a:cxn ang="0">
                  <a:pos x="16" y="12"/>
                </a:cxn>
                <a:cxn ang="0">
                  <a:pos x="16" y="11"/>
                </a:cxn>
                <a:cxn ang="0">
                  <a:pos x="18" y="8"/>
                </a:cxn>
                <a:cxn ang="0">
                  <a:pos x="18" y="4"/>
                </a:cxn>
                <a:cxn ang="0">
                  <a:pos x="13" y="0"/>
                </a:cxn>
                <a:cxn ang="0">
                  <a:pos x="5" y="0"/>
                </a:cxn>
                <a:cxn ang="0">
                  <a:pos x="1" y="4"/>
                </a:cxn>
                <a:cxn ang="0">
                  <a:pos x="1" y="8"/>
                </a:cxn>
                <a:cxn ang="0">
                  <a:pos x="3" y="11"/>
                </a:cxn>
                <a:cxn ang="0">
                  <a:pos x="9" y="21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6" y="14"/>
                </a:cxn>
                <a:cxn ang="0">
                  <a:pos x="9" y="13"/>
                </a:cxn>
                <a:cxn ang="0">
                  <a:pos x="13" y="14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9" y="21"/>
                </a:cxn>
                <a:cxn ang="0">
                  <a:pos x="8" y="10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3" y="5"/>
                </a:cxn>
                <a:cxn ang="0">
                  <a:pos x="13" y="8"/>
                </a:cxn>
                <a:cxn ang="0">
                  <a:pos x="11" y="10"/>
                </a:cxn>
              </a:cxnLst>
              <a:rect l="0" t="0" r="r" b="b"/>
              <a:pathLst>
                <a:path w="19" h="25">
                  <a:moveTo>
                    <a:pt x="4" y="11"/>
                  </a:moveTo>
                  <a:lnTo>
                    <a:pt x="2" y="12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4" y="24"/>
                  </a:lnTo>
                  <a:lnTo>
                    <a:pt x="9" y="25"/>
                  </a:lnTo>
                  <a:lnTo>
                    <a:pt x="15" y="24"/>
                  </a:lnTo>
                  <a:lnTo>
                    <a:pt x="17" y="22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1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2" y="20"/>
                  </a:lnTo>
                  <a:lnTo>
                    <a:pt x="9" y="21"/>
                  </a:lnTo>
                  <a:close/>
                  <a:moveTo>
                    <a:pt x="9" y="10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4" name="Freeform 668"/>
            <p:cNvSpPr>
              <a:spLocks noEditPoints="1"/>
            </p:cNvSpPr>
            <p:nvPr/>
          </p:nvSpPr>
          <p:spPr bwMode="auto">
            <a:xfrm>
              <a:off x="3318" y="1752"/>
              <a:ext cx="5" cy="6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12" y="24"/>
                </a:cxn>
                <a:cxn ang="0">
                  <a:pos x="15" y="23"/>
                </a:cxn>
                <a:cxn ang="0">
                  <a:pos x="16" y="22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19" y="12"/>
                </a:cxn>
                <a:cxn ang="0">
                  <a:pos x="19" y="8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5" y="1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" y="19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7" y="24"/>
                </a:cxn>
                <a:cxn ang="0">
                  <a:pos x="9" y="25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9"/>
                </a:cxn>
                <a:cxn ang="0">
                  <a:pos x="14" y="12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5">
                  <a:moveTo>
                    <a:pt x="9" y="25"/>
                  </a:moveTo>
                  <a:lnTo>
                    <a:pt x="12" y="24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19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7" y="24"/>
                  </a:lnTo>
                  <a:lnTo>
                    <a:pt x="9" y="25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5" y="9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4" y="12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5" name="Freeform 669"/>
            <p:cNvSpPr>
              <a:spLocks/>
            </p:cNvSpPr>
            <p:nvPr/>
          </p:nvSpPr>
          <p:spPr bwMode="auto">
            <a:xfrm>
              <a:off x="3308" y="1731"/>
              <a:ext cx="3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5"/>
                </a:cxn>
                <a:cxn ang="0">
                  <a:pos x="12" y="25"/>
                </a:cxn>
                <a:cxn ang="0">
                  <a:pos x="12" y="0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12" h="25">
                  <a:moveTo>
                    <a:pt x="0" y="7"/>
                  </a:moveTo>
                  <a:lnTo>
                    <a:pt x="6" y="7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6" name="Freeform 670"/>
            <p:cNvSpPr>
              <a:spLocks noEditPoints="1"/>
            </p:cNvSpPr>
            <p:nvPr/>
          </p:nvSpPr>
          <p:spPr bwMode="auto">
            <a:xfrm>
              <a:off x="3313" y="1731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2" y="26"/>
                </a:cxn>
                <a:cxn ang="0">
                  <a:pos x="15" y="25"/>
                </a:cxn>
                <a:cxn ang="0">
                  <a:pos x="17" y="23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0" y="13"/>
                </a:cxn>
                <a:cxn ang="0">
                  <a:pos x="20" y="9"/>
                </a:cxn>
                <a:cxn ang="0">
                  <a:pos x="18" y="6"/>
                </a:cxn>
                <a:cxn ang="0">
                  <a:pos x="17" y="4"/>
                </a:cxn>
                <a:cxn ang="0">
                  <a:pos x="15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3" y="23"/>
                </a:cxn>
                <a:cxn ang="0">
                  <a:pos x="4" y="25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7" y="22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8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4" y="10"/>
                </a:cxn>
                <a:cxn ang="0">
                  <a:pos x="14" y="13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12" y="22"/>
                </a:cxn>
                <a:cxn ang="0">
                  <a:pos x="10" y="22"/>
                </a:cxn>
              </a:cxnLst>
              <a:rect l="0" t="0" r="r" b="b"/>
              <a:pathLst>
                <a:path w="20" h="26">
                  <a:moveTo>
                    <a:pt x="10" y="26"/>
                  </a:moveTo>
                  <a:lnTo>
                    <a:pt x="12" y="26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7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7" y="22"/>
                  </a:lnTo>
                  <a:lnTo>
                    <a:pt x="6" y="19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8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7" name="Freeform 671"/>
            <p:cNvSpPr>
              <a:spLocks noEditPoints="1"/>
            </p:cNvSpPr>
            <p:nvPr/>
          </p:nvSpPr>
          <p:spPr bwMode="auto">
            <a:xfrm>
              <a:off x="3319" y="1731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2" y="26"/>
                </a:cxn>
                <a:cxn ang="0">
                  <a:pos x="15" y="25"/>
                </a:cxn>
                <a:cxn ang="0">
                  <a:pos x="17" y="23"/>
                </a:cxn>
                <a:cxn ang="0">
                  <a:pos x="18" y="21"/>
                </a:cxn>
                <a:cxn ang="0">
                  <a:pos x="19" y="18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7" y="4"/>
                </a:cxn>
                <a:cxn ang="0">
                  <a:pos x="15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3" y="23"/>
                </a:cxn>
                <a:cxn ang="0">
                  <a:pos x="4" y="25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7" y="22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8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4" y="10"/>
                </a:cxn>
                <a:cxn ang="0">
                  <a:pos x="14" y="13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12" y="22"/>
                </a:cxn>
                <a:cxn ang="0">
                  <a:pos x="10" y="22"/>
                </a:cxn>
              </a:cxnLst>
              <a:rect l="0" t="0" r="r" b="b"/>
              <a:pathLst>
                <a:path w="19" h="26">
                  <a:moveTo>
                    <a:pt x="10" y="26"/>
                  </a:moveTo>
                  <a:lnTo>
                    <a:pt x="12" y="26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9" y="18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7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7" y="22"/>
                  </a:lnTo>
                  <a:lnTo>
                    <a:pt x="6" y="19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8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8" name="Line 672"/>
            <p:cNvSpPr>
              <a:spLocks noChangeShapeType="1"/>
            </p:cNvSpPr>
            <p:nvPr/>
          </p:nvSpPr>
          <p:spPr bwMode="auto">
            <a:xfrm flipH="1">
              <a:off x="3323" y="1737"/>
              <a:ext cx="3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9" name="Line 673"/>
            <p:cNvSpPr>
              <a:spLocks noChangeShapeType="1"/>
            </p:cNvSpPr>
            <p:nvPr/>
          </p:nvSpPr>
          <p:spPr bwMode="auto">
            <a:xfrm>
              <a:off x="3326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0" name="Line 674"/>
            <p:cNvSpPr>
              <a:spLocks noChangeShapeType="1"/>
            </p:cNvSpPr>
            <p:nvPr/>
          </p:nvSpPr>
          <p:spPr bwMode="auto">
            <a:xfrm>
              <a:off x="3360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1" name="Line 675"/>
            <p:cNvSpPr>
              <a:spLocks noChangeShapeType="1"/>
            </p:cNvSpPr>
            <p:nvPr/>
          </p:nvSpPr>
          <p:spPr bwMode="auto">
            <a:xfrm>
              <a:off x="340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2" name="Line 676"/>
            <p:cNvSpPr>
              <a:spLocks noChangeShapeType="1"/>
            </p:cNvSpPr>
            <p:nvPr/>
          </p:nvSpPr>
          <p:spPr bwMode="auto">
            <a:xfrm>
              <a:off x="344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3" name="Freeform 677"/>
            <p:cNvSpPr>
              <a:spLocks/>
            </p:cNvSpPr>
            <p:nvPr/>
          </p:nvSpPr>
          <p:spPr bwMode="auto">
            <a:xfrm>
              <a:off x="3339" y="1843"/>
              <a:ext cx="3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" y="7"/>
                </a:cxn>
                <a:cxn ang="0">
                  <a:pos x="5" y="25"/>
                </a:cxn>
                <a:cxn ang="0">
                  <a:pos x="11" y="25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11" h="25">
                  <a:moveTo>
                    <a:pt x="0" y="7"/>
                  </a:moveTo>
                  <a:lnTo>
                    <a:pt x="5" y="7"/>
                  </a:lnTo>
                  <a:lnTo>
                    <a:pt x="5" y="25"/>
                  </a:lnTo>
                  <a:lnTo>
                    <a:pt x="11" y="25"/>
                  </a:lnTo>
                  <a:lnTo>
                    <a:pt x="11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4" name="Freeform 678"/>
            <p:cNvSpPr>
              <a:spLocks/>
            </p:cNvSpPr>
            <p:nvPr/>
          </p:nvSpPr>
          <p:spPr bwMode="auto">
            <a:xfrm>
              <a:off x="3379" y="1843"/>
              <a:ext cx="4" cy="6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7" y="20"/>
                </a:cxn>
                <a:cxn ang="0">
                  <a:pos x="9" y="18"/>
                </a:cxn>
                <a:cxn ang="0">
                  <a:pos x="12" y="16"/>
                </a:cxn>
                <a:cxn ang="0">
                  <a:pos x="16" y="14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5"/>
                </a:cxn>
                <a:cxn ang="0">
                  <a:pos x="18" y="3"/>
                </a:cxn>
                <a:cxn ang="0">
                  <a:pos x="17" y="2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5" y="1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5" y="7"/>
                </a:cxn>
                <a:cxn ang="0">
                  <a:pos x="6" y="5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2" y="10"/>
                </a:cxn>
                <a:cxn ang="0">
                  <a:pos x="11" y="11"/>
                </a:cxn>
                <a:cxn ang="0">
                  <a:pos x="9" y="13"/>
                </a:cxn>
                <a:cxn ang="0">
                  <a:pos x="6" y="15"/>
                </a:cxn>
                <a:cxn ang="0">
                  <a:pos x="3" y="17"/>
                </a:cxn>
                <a:cxn ang="0">
                  <a:pos x="1" y="19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9" y="26"/>
                </a:cxn>
                <a:cxn ang="0">
                  <a:pos x="19" y="20"/>
                </a:cxn>
              </a:cxnLst>
              <a:rect l="0" t="0" r="r" b="b"/>
              <a:pathLst>
                <a:path w="19" h="26">
                  <a:moveTo>
                    <a:pt x="19" y="20"/>
                  </a:moveTo>
                  <a:lnTo>
                    <a:pt x="7" y="20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5"/>
                  </a:lnTo>
                  <a:lnTo>
                    <a:pt x="9" y="4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6" y="15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9" y="26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5" name="Freeform 679"/>
            <p:cNvSpPr>
              <a:spLocks/>
            </p:cNvSpPr>
            <p:nvPr/>
          </p:nvSpPr>
          <p:spPr bwMode="auto">
            <a:xfrm>
              <a:off x="3419" y="1843"/>
              <a:ext cx="4" cy="6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" y="19"/>
                </a:cxn>
                <a:cxn ang="0">
                  <a:pos x="2" y="22"/>
                </a:cxn>
                <a:cxn ang="0">
                  <a:pos x="3" y="23"/>
                </a:cxn>
                <a:cxn ang="0">
                  <a:pos x="5" y="24"/>
                </a:cxn>
                <a:cxn ang="0">
                  <a:pos x="9" y="26"/>
                </a:cxn>
                <a:cxn ang="0">
                  <a:pos x="11" y="26"/>
                </a:cxn>
                <a:cxn ang="0">
                  <a:pos x="13" y="26"/>
                </a:cxn>
                <a:cxn ang="0">
                  <a:pos x="16" y="24"/>
                </a:cxn>
                <a:cxn ang="0">
                  <a:pos x="18" y="23"/>
                </a:cxn>
                <a:cxn ang="0">
                  <a:pos x="19" y="22"/>
                </a:cxn>
                <a:cxn ang="0">
                  <a:pos x="20" y="20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19" y="14"/>
                </a:cxn>
                <a:cxn ang="0">
                  <a:pos x="17" y="13"/>
                </a:cxn>
                <a:cxn ang="0">
                  <a:pos x="15" y="12"/>
                </a:cxn>
                <a:cxn ang="0">
                  <a:pos x="15" y="12"/>
                </a:cxn>
                <a:cxn ang="0">
                  <a:pos x="17" y="12"/>
                </a:cxn>
                <a:cxn ang="0">
                  <a:pos x="18" y="11"/>
                </a:cxn>
                <a:cxn ang="0">
                  <a:pos x="19" y="9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8" y="3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7" y="9"/>
                </a:cxn>
                <a:cxn ang="0">
                  <a:pos x="7" y="6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11" y="4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4" y="6"/>
                </a:cxn>
                <a:cxn ang="0">
                  <a:pos x="15" y="7"/>
                </a:cxn>
                <a:cxn ang="0">
                  <a:pos x="14" y="9"/>
                </a:cxn>
                <a:cxn ang="0">
                  <a:pos x="13" y="10"/>
                </a:cxn>
                <a:cxn ang="0">
                  <a:pos x="12" y="10"/>
                </a:cxn>
                <a:cxn ang="0">
                  <a:pos x="11" y="10"/>
                </a:cxn>
                <a:cxn ang="0">
                  <a:pos x="9" y="10"/>
                </a:cxn>
                <a:cxn ang="0">
                  <a:pos x="9" y="14"/>
                </a:cxn>
                <a:cxn ang="0">
                  <a:pos x="11" y="14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5" y="16"/>
                </a:cxn>
                <a:cxn ang="0">
                  <a:pos x="15" y="17"/>
                </a:cxn>
                <a:cxn ang="0">
                  <a:pos x="15" y="18"/>
                </a:cxn>
                <a:cxn ang="0">
                  <a:pos x="14" y="20"/>
                </a:cxn>
                <a:cxn ang="0">
                  <a:pos x="13" y="21"/>
                </a:cxn>
                <a:cxn ang="0">
                  <a:pos x="11" y="21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7" y="18"/>
                </a:cxn>
                <a:cxn ang="0">
                  <a:pos x="7" y="16"/>
                </a:cxn>
                <a:cxn ang="0">
                  <a:pos x="0" y="16"/>
                </a:cxn>
              </a:cxnLst>
              <a:rect l="0" t="0" r="r" b="b"/>
              <a:pathLst>
                <a:path w="20" h="26">
                  <a:moveTo>
                    <a:pt x="0" y="16"/>
                  </a:moveTo>
                  <a:lnTo>
                    <a:pt x="1" y="19"/>
                  </a:lnTo>
                  <a:lnTo>
                    <a:pt x="2" y="22"/>
                  </a:lnTo>
                  <a:lnTo>
                    <a:pt x="3" y="23"/>
                  </a:lnTo>
                  <a:lnTo>
                    <a:pt x="5" y="24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6" y="24"/>
                  </a:lnTo>
                  <a:lnTo>
                    <a:pt x="18" y="23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5"/>
                  </a:lnTo>
                  <a:lnTo>
                    <a:pt x="19" y="14"/>
                  </a:lnTo>
                  <a:lnTo>
                    <a:pt x="17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1" y="9"/>
                  </a:lnTo>
                  <a:lnTo>
                    <a:pt x="7" y="9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4" y="9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6" name="Freeform 680"/>
            <p:cNvSpPr>
              <a:spLocks noEditPoints="1"/>
            </p:cNvSpPr>
            <p:nvPr/>
          </p:nvSpPr>
          <p:spPr bwMode="auto">
            <a:xfrm>
              <a:off x="3459" y="1843"/>
              <a:ext cx="5" cy="6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11" y="25"/>
                </a:cxn>
                <a:cxn ang="0">
                  <a:pos x="17" y="25"/>
                </a:cxn>
                <a:cxn ang="0">
                  <a:pos x="17" y="18"/>
                </a:cxn>
                <a:cxn ang="0">
                  <a:pos x="20" y="18"/>
                </a:cxn>
                <a:cxn ang="0">
                  <a:pos x="20" y="14"/>
                </a:cxn>
                <a:cxn ang="0">
                  <a:pos x="17" y="14"/>
                </a:cxn>
                <a:cxn ang="0">
                  <a:pos x="17" y="0"/>
                </a:cxn>
                <a:cxn ang="0">
                  <a:pos x="11" y="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1" y="18"/>
                </a:cxn>
                <a:cxn ang="0">
                  <a:pos x="4" y="14"/>
                </a:cxn>
                <a:cxn ang="0">
                  <a:pos x="11" y="5"/>
                </a:cxn>
                <a:cxn ang="0">
                  <a:pos x="11" y="14"/>
                </a:cxn>
                <a:cxn ang="0">
                  <a:pos x="4" y="14"/>
                </a:cxn>
              </a:cxnLst>
              <a:rect l="0" t="0" r="r" b="b"/>
              <a:pathLst>
                <a:path w="20" h="25">
                  <a:moveTo>
                    <a:pt x="11" y="18"/>
                  </a:moveTo>
                  <a:lnTo>
                    <a:pt x="11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4"/>
                  </a:lnTo>
                  <a:lnTo>
                    <a:pt x="17" y="14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1" y="18"/>
                  </a:lnTo>
                  <a:close/>
                  <a:moveTo>
                    <a:pt x="4" y="14"/>
                  </a:moveTo>
                  <a:lnTo>
                    <a:pt x="11" y="5"/>
                  </a:lnTo>
                  <a:lnTo>
                    <a:pt x="11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7" name="Line 681"/>
            <p:cNvSpPr>
              <a:spLocks noChangeShapeType="1"/>
            </p:cNvSpPr>
            <p:nvPr/>
          </p:nvSpPr>
          <p:spPr bwMode="auto">
            <a:xfrm>
              <a:off x="348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8" name="Rectangle 682"/>
            <p:cNvSpPr>
              <a:spLocks noChangeArrowheads="1"/>
            </p:cNvSpPr>
            <p:nvPr/>
          </p:nvSpPr>
          <p:spPr bwMode="auto">
            <a:xfrm>
              <a:off x="3330" y="1814"/>
              <a:ext cx="9" cy="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9" name="Rectangle 683"/>
            <p:cNvSpPr>
              <a:spLocks noChangeArrowheads="1"/>
            </p:cNvSpPr>
            <p:nvPr/>
          </p:nvSpPr>
          <p:spPr bwMode="auto">
            <a:xfrm>
              <a:off x="3330" y="1814"/>
              <a:ext cx="9" cy="24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0" name="Rectangle 684"/>
            <p:cNvSpPr>
              <a:spLocks noChangeArrowheads="1"/>
            </p:cNvSpPr>
            <p:nvPr/>
          </p:nvSpPr>
          <p:spPr bwMode="auto">
            <a:xfrm>
              <a:off x="3339" y="1807"/>
              <a:ext cx="9" cy="31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1" name="Rectangle 685"/>
            <p:cNvSpPr>
              <a:spLocks noChangeArrowheads="1"/>
            </p:cNvSpPr>
            <p:nvPr/>
          </p:nvSpPr>
          <p:spPr bwMode="auto">
            <a:xfrm>
              <a:off x="3339" y="1807"/>
              <a:ext cx="9" cy="31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2" name="Rectangle 686"/>
            <p:cNvSpPr>
              <a:spLocks noChangeArrowheads="1"/>
            </p:cNvSpPr>
            <p:nvPr/>
          </p:nvSpPr>
          <p:spPr bwMode="auto">
            <a:xfrm>
              <a:off x="3348" y="1792"/>
              <a:ext cx="9" cy="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3" name="Rectangle 687"/>
            <p:cNvSpPr>
              <a:spLocks noChangeArrowheads="1"/>
            </p:cNvSpPr>
            <p:nvPr/>
          </p:nvSpPr>
          <p:spPr bwMode="auto">
            <a:xfrm>
              <a:off x="3348" y="1792"/>
              <a:ext cx="9" cy="46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4" name="Rectangle 688"/>
            <p:cNvSpPr>
              <a:spLocks noChangeArrowheads="1"/>
            </p:cNvSpPr>
            <p:nvPr/>
          </p:nvSpPr>
          <p:spPr bwMode="auto">
            <a:xfrm>
              <a:off x="3370" y="1810"/>
              <a:ext cx="10" cy="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5" name="Rectangle 689"/>
            <p:cNvSpPr>
              <a:spLocks noChangeArrowheads="1"/>
            </p:cNvSpPr>
            <p:nvPr/>
          </p:nvSpPr>
          <p:spPr bwMode="auto">
            <a:xfrm>
              <a:off x="3370" y="1810"/>
              <a:ext cx="10" cy="2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6" name="Rectangle 690"/>
            <p:cNvSpPr>
              <a:spLocks noChangeArrowheads="1"/>
            </p:cNvSpPr>
            <p:nvPr/>
          </p:nvSpPr>
          <p:spPr bwMode="auto">
            <a:xfrm>
              <a:off x="3380" y="1775"/>
              <a:ext cx="9" cy="63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7" name="Rectangle 691"/>
            <p:cNvSpPr>
              <a:spLocks noChangeArrowheads="1"/>
            </p:cNvSpPr>
            <p:nvPr/>
          </p:nvSpPr>
          <p:spPr bwMode="auto">
            <a:xfrm>
              <a:off x="3380" y="1775"/>
              <a:ext cx="9" cy="63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8" name="Rectangle 692"/>
            <p:cNvSpPr>
              <a:spLocks noChangeArrowheads="1"/>
            </p:cNvSpPr>
            <p:nvPr/>
          </p:nvSpPr>
          <p:spPr bwMode="auto">
            <a:xfrm>
              <a:off x="3389" y="1790"/>
              <a:ext cx="8" cy="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9" name="Rectangle 693"/>
            <p:cNvSpPr>
              <a:spLocks noChangeArrowheads="1"/>
            </p:cNvSpPr>
            <p:nvPr/>
          </p:nvSpPr>
          <p:spPr bwMode="auto">
            <a:xfrm>
              <a:off x="3389" y="1790"/>
              <a:ext cx="8" cy="4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0" name="Rectangle 694"/>
            <p:cNvSpPr>
              <a:spLocks noChangeArrowheads="1"/>
            </p:cNvSpPr>
            <p:nvPr/>
          </p:nvSpPr>
          <p:spPr bwMode="auto">
            <a:xfrm>
              <a:off x="3410" y="1746"/>
              <a:ext cx="10" cy="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1" name="Rectangle 695"/>
            <p:cNvSpPr>
              <a:spLocks noChangeArrowheads="1"/>
            </p:cNvSpPr>
            <p:nvPr/>
          </p:nvSpPr>
          <p:spPr bwMode="auto">
            <a:xfrm>
              <a:off x="3410" y="1746"/>
              <a:ext cx="10" cy="92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2" name="Rectangle 696"/>
            <p:cNvSpPr>
              <a:spLocks noChangeArrowheads="1"/>
            </p:cNvSpPr>
            <p:nvPr/>
          </p:nvSpPr>
          <p:spPr bwMode="auto">
            <a:xfrm>
              <a:off x="3420" y="1803"/>
              <a:ext cx="9" cy="35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3" name="Rectangle 697"/>
            <p:cNvSpPr>
              <a:spLocks noChangeArrowheads="1"/>
            </p:cNvSpPr>
            <p:nvPr/>
          </p:nvSpPr>
          <p:spPr bwMode="auto">
            <a:xfrm>
              <a:off x="3420" y="1803"/>
              <a:ext cx="9" cy="3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4" name="Rectangle 698"/>
            <p:cNvSpPr>
              <a:spLocks noChangeArrowheads="1"/>
            </p:cNvSpPr>
            <p:nvPr/>
          </p:nvSpPr>
          <p:spPr bwMode="auto">
            <a:xfrm>
              <a:off x="3429" y="1793"/>
              <a:ext cx="9" cy="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5" name="Rectangle 699"/>
            <p:cNvSpPr>
              <a:spLocks noChangeArrowheads="1"/>
            </p:cNvSpPr>
            <p:nvPr/>
          </p:nvSpPr>
          <p:spPr bwMode="auto">
            <a:xfrm>
              <a:off x="3429" y="1793"/>
              <a:ext cx="9" cy="4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6" name="Rectangle 700"/>
            <p:cNvSpPr>
              <a:spLocks noChangeArrowheads="1"/>
            </p:cNvSpPr>
            <p:nvPr/>
          </p:nvSpPr>
          <p:spPr bwMode="auto">
            <a:xfrm>
              <a:off x="3451" y="1820"/>
              <a:ext cx="9" cy="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7" name="Rectangle 701"/>
            <p:cNvSpPr>
              <a:spLocks noChangeArrowheads="1"/>
            </p:cNvSpPr>
            <p:nvPr/>
          </p:nvSpPr>
          <p:spPr bwMode="auto">
            <a:xfrm>
              <a:off x="3451" y="1820"/>
              <a:ext cx="9" cy="1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8" name="Rectangle 702"/>
            <p:cNvSpPr>
              <a:spLocks noChangeArrowheads="1"/>
            </p:cNvSpPr>
            <p:nvPr/>
          </p:nvSpPr>
          <p:spPr bwMode="auto">
            <a:xfrm>
              <a:off x="3460" y="1806"/>
              <a:ext cx="9" cy="32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9" name="Rectangle 703"/>
            <p:cNvSpPr>
              <a:spLocks noChangeArrowheads="1"/>
            </p:cNvSpPr>
            <p:nvPr/>
          </p:nvSpPr>
          <p:spPr bwMode="auto">
            <a:xfrm>
              <a:off x="3460" y="1806"/>
              <a:ext cx="9" cy="32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0" name="Rectangle 704"/>
            <p:cNvSpPr>
              <a:spLocks noChangeArrowheads="1"/>
            </p:cNvSpPr>
            <p:nvPr/>
          </p:nvSpPr>
          <p:spPr bwMode="auto">
            <a:xfrm>
              <a:off x="3469" y="1793"/>
              <a:ext cx="9" cy="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1" name="Rectangle 705"/>
            <p:cNvSpPr>
              <a:spLocks noChangeArrowheads="1"/>
            </p:cNvSpPr>
            <p:nvPr/>
          </p:nvSpPr>
          <p:spPr bwMode="auto">
            <a:xfrm>
              <a:off x="3469" y="1793"/>
              <a:ext cx="9" cy="4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2" name="Freeform 706"/>
            <p:cNvSpPr>
              <a:spLocks/>
            </p:cNvSpPr>
            <p:nvPr/>
          </p:nvSpPr>
          <p:spPr bwMode="auto">
            <a:xfrm>
              <a:off x="3169" y="1833"/>
              <a:ext cx="192" cy="74"/>
            </a:xfrm>
            <a:custGeom>
              <a:avLst/>
              <a:gdLst/>
              <a:ahLst/>
              <a:cxnLst>
                <a:cxn ang="0">
                  <a:pos x="59" y="296"/>
                </a:cxn>
                <a:cxn ang="0">
                  <a:pos x="707" y="296"/>
                </a:cxn>
                <a:cxn ang="0">
                  <a:pos x="717" y="295"/>
                </a:cxn>
                <a:cxn ang="0">
                  <a:pos x="727" y="292"/>
                </a:cxn>
                <a:cxn ang="0">
                  <a:pos x="736" y="288"/>
                </a:cxn>
                <a:cxn ang="0">
                  <a:pos x="745" y="282"/>
                </a:cxn>
                <a:cxn ang="0">
                  <a:pos x="752" y="275"/>
                </a:cxn>
                <a:cxn ang="0">
                  <a:pos x="758" y="266"/>
                </a:cxn>
                <a:cxn ang="0">
                  <a:pos x="763" y="256"/>
                </a:cxn>
                <a:cxn ang="0">
                  <a:pos x="765" y="247"/>
                </a:cxn>
                <a:cxn ang="0">
                  <a:pos x="766" y="237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40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5" y="15"/>
                </a:cxn>
                <a:cxn ang="0">
                  <a:pos x="736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4"/>
                </a:cxn>
                <a:cxn ang="0">
                  <a:pos x="29" y="8"/>
                </a:cxn>
                <a:cxn ang="0">
                  <a:pos x="21" y="15"/>
                </a:cxn>
                <a:cxn ang="0">
                  <a:pos x="14" y="22"/>
                </a:cxn>
                <a:cxn ang="0">
                  <a:pos x="8" y="30"/>
                </a:cxn>
                <a:cxn ang="0">
                  <a:pos x="4" y="40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7"/>
                </a:cxn>
                <a:cxn ang="0">
                  <a:pos x="1" y="247"/>
                </a:cxn>
                <a:cxn ang="0">
                  <a:pos x="4" y="256"/>
                </a:cxn>
                <a:cxn ang="0">
                  <a:pos x="8" y="266"/>
                </a:cxn>
                <a:cxn ang="0">
                  <a:pos x="14" y="275"/>
                </a:cxn>
                <a:cxn ang="0">
                  <a:pos x="21" y="282"/>
                </a:cxn>
                <a:cxn ang="0">
                  <a:pos x="29" y="288"/>
                </a:cxn>
                <a:cxn ang="0">
                  <a:pos x="39" y="292"/>
                </a:cxn>
                <a:cxn ang="0">
                  <a:pos x="49" y="295"/>
                </a:cxn>
                <a:cxn ang="0">
                  <a:pos x="59" y="296"/>
                </a:cxn>
              </a:cxnLst>
              <a:rect l="0" t="0" r="r" b="b"/>
              <a:pathLst>
                <a:path w="766" h="296">
                  <a:moveTo>
                    <a:pt x="59" y="296"/>
                  </a:moveTo>
                  <a:lnTo>
                    <a:pt x="707" y="296"/>
                  </a:lnTo>
                  <a:lnTo>
                    <a:pt x="717" y="295"/>
                  </a:lnTo>
                  <a:lnTo>
                    <a:pt x="727" y="292"/>
                  </a:lnTo>
                  <a:lnTo>
                    <a:pt x="736" y="288"/>
                  </a:lnTo>
                  <a:lnTo>
                    <a:pt x="745" y="282"/>
                  </a:lnTo>
                  <a:lnTo>
                    <a:pt x="752" y="275"/>
                  </a:lnTo>
                  <a:lnTo>
                    <a:pt x="758" y="266"/>
                  </a:lnTo>
                  <a:lnTo>
                    <a:pt x="763" y="256"/>
                  </a:lnTo>
                  <a:lnTo>
                    <a:pt x="765" y="247"/>
                  </a:lnTo>
                  <a:lnTo>
                    <a:pt x="766" y="237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40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5" y="15"/>
                  </a:lnTo>
                  <a:lnTo>
                    <a:pt x="736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4"/>
                  </a:lnTo>
                  <a:lnTo>
                    <a:pt x="29" y="8"/>
                  </a:lnTo>
                  <a:lnTo>
                    <a:pt x="21" y="15"/>
                  </a:lnTo>
                  <a:lnTo>
                    <a:pt x="14" y="22"/>
                  </a:lnTo>
                  <a:lnTo>
                    <a:pt x="8" y="30"/>
                  </a:lnTo>
                  <a:lnTo>
                    <a:pt x="4" y="40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7"/>
                  </a:lnTo>
                  <a:lnTo>
                    <a:pt x="1" y="247"/>
                  </a:lnTo>
                  <a:lnTo>
                    <a:pt x="4" y="256"/>
                  </a:lnTo>
                  <a:lnTo>
                    <a:pt x="8" y="266"/>
                  </a:lnTo>
                  <a:lnTo>
                    <a:pt x="14" y="275"/>
                  </a:lnTo>
                  <a:lnTo>
                    <a:pt x="21" y="282"/>
                  </a:lnTo>
                  <a:lnTo>
                    <a:pt x="29" y="288"/>
                  </a:lnTo>
                  <a:lnTo>
                    <a:pt x="39" y="292"/>
                  </a:lnTo>
                  <a:lnTo>
                    <a:pt x="49" y="295"/>
                  </a:lnTo>
                  <a:lnTo>
                    <a:pt x="59" y="296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3" name="Freeform 707"/>
            <p:cNvSpPr>
              <a:spLocks/>
            </p:cNvSpPr>
            <p:nvPr/>
          </p:nvSpPr>
          <p:spPr bwMode="auto">
            <a:xfrm>
              <a:off x="3169" y="1833"/>
              <a:ext cx="192" cy="74"/>
            </a:xfrm>
            <a:custGeom>
              <a:avLst/>
              <a:gdLst/>
              <a:ahLst/>
              <a:cxnLst>
                <a:cxn ang="0">
                  <a:pos x="59" y="296"/>
                </a:cxn>
                <a:cxn ang="0">
                  <a:pos x="707" y="296"/>
                </a:cxn>
                <a:cxn ang="0">
                  <a:pos x="717" y="295"/>
                </a:cxn>
                <a:cxn ang="0">
                  <a:pos x="727" y="292"/>
                </a:cxn>
                <a:cxn ang="0">
                  <a:pos x="736" y="288"/>
                </a:cxn>
                <a:cxn ang="0">
                  <a:pos x="745" y="282"/>
                </a:cxn>
                <a:cxn ang="0">
                  <a:pos x="752" y="275"/>
                </a:cxn>
                <a:cxn ang="0">
                  <a:pos x="758" y="266"/>
                </a:cxn>
                <a:cxn ang="0">
                  <a:pos x="763" y="256"/>
                </a:cxn>
                <a:cxn ang="0">
                  <a:pos x="765" y="247"/>
                </a:cxn>
                <a:cxn ang="0">
                  <a:pos x="766" y="237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40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5" y="15"/>
                </a:cxn>
                <a:cxn ang="0">
                  <a:pos x="736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4"/>
                </a:cxn>
                <a:cxn ang="0">
                  <a:pos x="29" y="8"/>
                </a:cxn>
                <a:cxn ang="0">
                  <a:pos x="21" y="15"/>
                </a:cxn>
                <a:cxn ang="0">
                  <a:pos x="14" y="22"/>
                </a:cxn>
                <a:cxn ang="0">
                  <a:pos x="8" y="30"/>
                </a:cxn>
                <a:cxn ang="0">
                  <a:pos x="4" y="40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7"/>
                </a:cxn>
                <a:cxn ang="0">
                  <a:pos x="1" y="247"/>
                </a:cxn>
                <a:cxn ang="0">
                  <a:pos x="4" y="256"/>
                </a:cxn>
                <a:cxn ang="0">
                  <a:pos x="8" y="266"/>
                </a:cxn>
                <a:cxn ang="0">
                  <a:pos x="14" y="275"/>
                </a:cxn>
                <a:cxn ang="0">
                  <a:pos x="21" y="282"/>
                </a:cxn>
                <a:cxn ang="0">
                  <a:pos x="29" y="288"/>
                </a:cxn>
                <a:cxn ang="0">
                  <a:pos x="39" y="292"/>
                </a:cxn>
                <a:cxn ang="0">
                  <a:pos x="49" y="295"/>
                </a:cxn>
                <a:cxn ang="0">
                  <a:pos x="59" y="296"/>
                </a:cxn>
              </a:cxnLst>
              <a:rect l="0" t="0" r="r" b="b"/>
              <a:pathLst>
                <a:path w="766" h="296">
                  <a:moveTo>
                    <a:pt x="59" y="296"/>
                  </a:moveTo>
                  <a:lnTo>
                    <a:pt x="707" y="296"/>
                  </a:lnTo>
                  <a:lnTo>
                    <a:pt x="717" y="295"/>
                  </a:lnTo>
                  <a:lnTo>
                    <a:pt x="727" y="292"/>
                  </a:lnTo>
                  <a:lnTo>
                    <a:pt x="736" y="288"/>
                  </a:lnTo>
                  <a:lnTo>
                    <a:pt x="745" y="282"/>
                  </a:lnTo>
                  <a:lnTo>
                    <a:pt x="752" y="275"/>
                  </a:lnTo>
                  <a:lnTo>
                    <a:pt x="758" y="266"/>
                  </a:lnTo>
                  <a:lnTo>
                    <a:pt x="763" y="256"/>
                  </a:lnTo>
                  <a:lnTo>
                    <a:pt x="765" y="247"/>
                  </a:lnTo>
                  <a:lnTo>
                    <a:pt x="766" y="237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40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5" y="15"/>
                  </a:lnTo>
                  <a:lnTo>
                    <a:pt x="736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4"/>
                  </a:lnTo>
                  <a:lnTo>
                    <a:pt x="29" y="8"/>
                  </a:lnTo>
                  <a:lnTo>
                    <a:pt x="21" y="15"/>
                  </a:lnTo>
                  <a:lnTo>
                    <a:pt x="14" y="22"/>
                  </a:lnTo>
                  <a:lnTo>
                    <a:pt x="8" y="30"/>
                  </a:lnTo>
                  <a:lnTo>
                    <a:pt x="4" y="40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7"/>
                  </a:lnTo>
                  <a:lnTo>
                    <a:pt x="1" y="247"/>
                  </a:lnTo>
                  <a:lnTo>
                    <a:pt x="4" y="256"/>
                  </a:lnTo>
                  <a:lnTo>
                    <a:pt x="8" y="266"/>
                  </a:lnTo>
                  <a:lnTo>
                    <a:pt x="14" y="275"/>
                  </a:lnTo>
                  <a:lnTo>
                    <a:pt x="21" y="282"/>
                  </a:lnTo>
                  <a:lnTo>
                    <a:pt x="29" y="288"/>
                  </a:lnTo>
                  <a:lnTo>
                    <a:pt x="39" y="292"/>
                  </a:lnTo>
                  <a:lnTo>
                    <a:pt x="49" y="295"/>
                  </a:lnTo>
                  <a:lnTo>
                    <a:pt x="59" y="296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4" name="Freeform 708"/>
            <p:cNvSpPr>
              <a:spLocks/>
            </p:cNvSpPr>
            <p:nvPr/>
          </p:nvSpPr>
          <p:spPr bwMode="auto">
            <a:xfrm>
              <a:off x="3192" y="1853"/>
              <a:ext cx="22" cy="26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63" y="19"/>
                </a:cxn>
                <a:cxn ang="0">
                  <a:pos x="63" y="102"/>
                </a:cxn>
                <a:cxn ang="0">
                  <a:pos x="86" y="102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19"/>
                </a:cxn>
              </a:cxnLst>
              <a:rect l="0" t="0" r="r" b="b"/>
              <a:pathLst>
                <a:path w="86" h="102">
                  <a:moveTo>
                    <a:pt x="24" y="19"/>
                  </a:moveTo>
                  <a:lnTo>
                    <a:pt x="63" y="19"/>
                  </a:lnTo>
                  <a:lnTo>
                    <a:pt x="63" y="102"/>
                  </a:lnTo>
                  <a:lnTo>
                    <a:pt x="86" y="102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4" y="102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5" name="Freeform 709"/>
            <p:cNvSpPr>
              <a:spLocks noEditPoints="1"/>
            </p:cNvSpPr>
            <p:nvPr/>
          </p:nvSpPr>
          <p:spPr bwMode="auto">
            <a:xfrm>
              <a:off x="3219" y="1853"/>
              <a:ext cx="22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6"/>
                </a:cxn>
                <a:cxn ang="0">
                  <a:pos x="47" y="66"/>
                </a:cxn>
                <a:cxn ang="0">
                  <a:pos x="52" y="66"/>
                </a:cxn>
                <a:cxn ang="0">
                  <a:pos x="58" y="66"/>
                </a:cxn>
                <a:cxn ang="0">
                  <a:pos x="65" y="64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7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5" y="32"/>
                </a:cxn>
                <a:cxn ang="0">
                  <a:pos x="85" y="24"/>
                </a:cxn>
                <a:cxn ang="0">
                  <a:pos x="82" y="17"/>
                </a:cxn>
                <a:cxn ang="0">
                  <a:pos x="79" y="11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2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3" y="19"/>
                </a:cxn>
                <a:cxn ang="0">
                  <a:pos x="48" y="19"/>
                </a:cxn>
                <a:cxn ang="0">
                  <a:pos x="54" y="21"/>
                </a:cxn>
                <a:cxn ang="0">
                  <a:pos x="56" y="22"/>
                </a:cxn>
                <a:cxn ang="0">
                  <a:pos x="58" y="25"/>
                </a:cxn>
                <a:cxn ang="0">
                  <a:pos x="60" y="28"/>
                </a:cxn>
                <a:cxn ang="0">
                  <a:pos x="60" y="32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19"/>
                </a:cxn>
              </a:cxnLst>
              <a:rect l="0" t="0" r="r" b="b"/>
              <a:pathLst>
                <a:path w="85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6"/>
                  </a:lnTo>
                  <a:lnTo>
                    <a:pt x="47" y="66"/>
                  </a:lnTo>
                  <a:lnTo>
                    <a:pt x="52" y="66"/>
                  </a:lnTo>
                  <a:lnTo>
                    <a:pt x="58" y="66"/>
                  </a:lnTo>
                  <a:lnTo>
                    <a:pt x="65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5" y="32"/>
                  </a:lnTo>
                  <a:lnTo>
                    <a:pt x="85" y="24"/>
                  </a:lnTo>
                  <a:lnTo>
                    <a:pt x="82" y="17"/>
                  </a:lnTo>
                  <a:lnTo>
                    <a:pt x="79" y="11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2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3" y="19"/>
                  </a:lnTo>
                  <a:lnTo>
                    <a:pt x="48" y="19"/>
                  </a:lnTo>
                  <a:lnTo>
                    <a:pt x="54" y="21"/>
                  </a:lnTo>
                  <a:lnTo>
                    <a:pt x="56" y="22"/>
                  </a:lnTo>
                  <a:lnTo>
                    <a:pt x="58" y="25"/>
                  </a:lnTo>
                  <a:lnTo>
                    <a:pt x="60" y="28"/>
                  </a:lnTo>
                  <a:lnTo>
                    <a:pt x="60" y="32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6" name="Freeform 710"/>
            <p:cNvSpPr>
              <a:spLocks noEditPoints="1"/>
            </p:cNvSpPr>
            <p:nvPr/>
          </p:nvSpPr>
          <p:spPr bwMode="auto">
            <a:xfrm>
              <a:off x="3243" y="1853"/>
              <a:ext cx="26" cy="27"/>
            </a:xfrm>
            <a:custGeom>
              <a:avLst/>
              <a:gdLst/>
              <a:ahLst/>
              <a:cxnLst>
                <a:cxn ang="0">
                  <a:pos x="58" y="108"/>
                </a:cxn>
                <a:cxn ang="0">
                  <a:pos x="69" y="106"/>
                </a:cxn>
                <a:cxn ang="0">
                  <a:pos x="79" y="102"/>
                </a:cxn>
                <a:cxn ang="0">
                  <a:pos x="87" y="96"/>
                </a:cxn>
                <a:cxn ang="0">
                  <a:pos x="93" y="89"/>
                </a:cxn>
                <a:cxn ang="0">
                  <a:pos x="99" y="80"/>
                </a:cxn>
                <a:cxn ang="0">
                  <a:pos x="103" y="65"/>
                </a:cxn>
                <a:cxn ang="0">
                  <a:pos x="103" y="43"/>
                </a:cxn>
                <a:cxn ang="0">
                  <a:pos x="97" y="23"/>
                </a:cxn>
                <a:cxn ang="0">
                  <a:pos x="87" y="12"/>
                </a:cxn>
                <a:cxn ang="0">
                  <a:pos x="79" y="6"/>
                </a:cxn>
                <a:cxn ang="0">
                  <a:pos x="69" y="2"/>
                </a:cxn>
                <a:cxn ang="0">
                  <a:pos x="58" y="0"/>
                </a:cxn>
                <a:cxn ang="0">
                  <a:pos x="44" y="0"/>
                </a:cxn>
                <a:cxn ang="0">
                  <a:pos x="32" y="3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6" y="26"/>
                </a:cxn>
                <a:cxn ang="0">
                  <a:pos x="1" y="45"/>
                </a:cxn>
                <a:cxn ang="0">
                  <a:pos x="1" y="63"/>
                </a:cxn>
                <a:cxn ang="0">
                  <a:pos x="6" y="81"/>
                </a:cxn>
                <a:cxn ang="0">
                  <a:pos x="14" y="94"/>
                </a:cxn>
                <a:cxn ang="0">
                  <a:pos x="22" y="100"/>
                </a:cxn>
                <a:cxn ang="0">
                  <a:pos x="32" y="105"/>
                </a:cxn>
                <a:cxn ang="0">
                  <a:pos x="44" y="107"/>
                </a:cxn>
                <a:cxn ang="0">
                  <a:pos x="52" y="88"/>
                </a:cxn>
                <a:cxn ang="0">
                  <a:pos x="42" y="86"/>
                </a:cxn>
                <a:cxn ang="0">
                  <a:pos x="33" y="80"/>
                </a:cxn>
                <a:cxn ang="0">
                  <a:pos x="28" y="70"/>
                </a:cxn>
                <a:cxn ang="0">
                  <a:pos x="26" y="54"/>
                </a:cxn>
                <a:cxn ang="0">
                  <a:pos x="28" y="39"/>
                </a:cxn>
                <a:cxn ang="0">
                  <a:pos x="32" y="28"/>
                </a:cxn>
                <a:cxn ang="0">
                  <a:pos x="40" y="22"/>
                </a:cxn>
                <a:cxn ang="0">
                  <a:pos x="52" y="19"/>
                </a:cxn>
                <a:cxn ang="0">
                  <a:pos x="60" y="21"/>
                </a:cxn>
                <a:cxn ang="0">
                  <a:pos x="66" y="23"/>
                </a:cxn>
                <a:cxn ang="0">
                  <a:pos x="74" y="33"/>
                </a:cxn>
                <a:cxn ang="0">
                  <a:pos x="77" y="45"/>
                </a:cxn>
                <a:cxn ang="0">
                  <a:pos x="77" y="54"/>
                </a:cxn>
                <a:cxn ang="0">
                  <a:pos x="77" y="63"/>
                </a:cxn>
                <a:cxn ang="0">
                  <a:pos x="74" y="74"/>
                </a:cxn>
                <a:cxn ang="0">
                  <a:pos x="66" y="83"/>
                </a:cxn>
                <a:cxn ang="0">
                  <a:pos x="60" y="86"/>
                </a:cxn>
                <a:cxn ang="0">
                  <a:pos x="52" y="88"/>
                </a:cxn>
              </a:cxnLst>
              <a:rect l="0" t="0" r="r" b="b"/>
              <a:pathLst>
                <a:path w="104" h="108">
                  <a:moveTo>
                    <a:pt x="52" y="108"/>
                  </a:moveTo>
                  <a:lnTo>
                    <a:pt x="58" y="108"/>
                  </a:lnTo>
                  <a:lnTo>
                    <a:pt x="64" y="107"/>
                  </a:lnTo>
                  <a:lnTo>
                    <a:pt x="69" y="106"/>
                  </a:lnTo>
                  <a:lnTo>
                    <a:pt x="74" y="104"/>
                  </a:lnTo>
                  <a:lnTo>
                    <a:pt x="79" y="102"/>
                  </a:lnTo>
                  <a:lnTo>
                    <a:pt x="83" y="99"/>
                  </a:lnTo>
                  <a:lnTo>
                    <a:pt x="87" y="96"/>
                  </a:lnTo>
                  <a:lnTo>
                    <a:pt x="90" y="93"/>
                  </a:lnTo>
                  <a:lnTo>
                    <a:pt x="93" y="89"/>
                  </a:lnTo>
                  <a:lnTo>
                    <a:pt x="97" y="84"/>
                  </a:lnTo>
                  <a:lnTo>
                    <a:pt x="99" y="80"/>
                  </a:lnTo>
                  <a:lnTo>
                    <a:pt x="100" y="75"/>
                  </a:lnTo>
                  <a:lnTo>
                    <a:pt x="103" y="65"/>
                  </a:lnTo>
                  <a:lnTo>
                    <a:pt x="104" y="54"/>
                  </a:lnTo>
                  <a:lnTo>
                    <a:pt x="103" y="43"/>
                  </a:lnTo>
                  <a:lnTo>
                    <a:pt x="100" y="32"/>
                  </a:lnTo>
                  <a:lnTo>
                    <a:pt x="97" y="23"/>
                  </a:lnTo>
                  <a:lnTo>
                    <a:pt x="90" y="15"/>
                  </a:lnTo>
                  <a:lnTo>
                    <a:pt x="87" y="12"/>
                  </a:lnTo>
                  <a:lnTo>
                    <a:pt x="83" y="9"/>
                  </a:lnTo>
                  <a:lnTo>
                    <a:pt x="79" y="6"/>
                  </a:lnTo>
                  <a:lnTo>
                    <a:pt x="74" y="4"/>
                  </a:lnTo>
                  <a:lnTo>
                    <a:pt x="69" y="2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37" y="1"/>
                  </a:lnTo>
                  <a:lnTo>
                    <a:pt x="32" y="3"/>
                  </a:lnTo>
                  <a:lnTo>
                    <a:pt x="26" y="5"/>
                  </a:lnTo>
                  <a:lnTo>
                    <a:pt x="22" y="8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1" y="18"/>
                  </a:lnTo>
                  <a:lnTo>
                    <a:pt x="6" y="26"/>
                  </a:lnTo>
                  <a:lnTo>
                    <a:pt x="3" y="35"/>
                  </a:lnTo>
                  <a:lnTo>
                    <a:pt x="1" y="45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3" y="72"/>
                  </a:lnTo>
                  <a:lnTo>
                    <a:pt x="6" y="81"/>
                  </a:lnTo>
                  <a:lnTo>
                    <a:pt x="11" y="90"/>
                  </a:lnTo>
                  <a:lnTo>
                    <a:pt x="14" y="94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6" y="103"/>
                  </a:lnTo>
                  <a:lnTo>
                    <a:pt x="32" y="105"/>
                  </a:lnTo>
                  <a:lnTo>
                    <a:pt x="37" y="106"/>
                  </a:lnTo>
                  <a:lnTo>
                    <a:pt x="44" y="107"/>
                  </a:lnTo>
                  <a:lnTo>
                    <a:pt x="52" y="108"/>
                  </a:lnTo>
                  <a:close/>
                  <a:moveTo>
                    <a:pt x="52" y="88"/>
                  </a:moveTo>
                  <a:lnTo>
                    <a:pt x="47" y="88"/>
                  </a:lnTo>
                  <a:lnTo>
                    <a:pt x="42" y="86"/>
                  </a:lnTo>
                  <a:lnTo>
                    <a:pt x="37" y="84"/>
                  </a:lnTo>
                  <a:lnTo>
                    <a:pt x="33" y="80"/>
                  </a:lnTo>
                  <a:lnTo>
                    <a:pt x="30" y="76"/>
                  </a:lnTo>
                  <a:lnTo>
                    <a:pt x="28" y="70"/>
                  </a:lnTo>
                  <a:lnTo>
                    <a:pt x="26" y="63"/>
                  </a:lnTo>
                  <a:lnTo>
                    <a:pt x="26" y="54"/>
                  </a:lnTo>
                  <a:lnTo>
                    <a:pt x="26" y="46"/>
                  </a:lnTo>
                  <a:lnTo>
                    <a:pt x="28" y="39"/>
                  </a:lnTo>
                  <a:lnTo>
                    <a:pt x="30" y="32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40" y="22"/>
                  </a:lnTo>
                  <a:lnTo>
                    <a:pt x="46" y="20"/>
                  </a:lnTo>
                  <a:lnTo>
                    <a:pt x="52" y="19"/>
                  </a:lnTo>
                  <a:lnTo>
                    <a:pt x="56" y="20"/>
                  </a:lnTo>
                  <a:lnTo>
                    <a:pt x="60" y="21"/>
                  </a:lnTo>
                  <a:lnTo>
                    <a:pt x="63" y="22"/>
                  </a:lnTo>
                  <a:lnTo>
                    <a:pt x="66" y="23"/>
                  </a:lnTo>
                  <a:lnTo>
                    <a:pt x="71" y="28"/>
                  </a:lnTo>
                  <a:lnTo>
                    <a:pt x="74" y="33"/>
                  </a:lnTo>
                  <a:lnTo>
                    <a:pt x="76" y="39"/>
                  </a:lnTo>
                  <a:lnTo>
                    <a:pt x="77" y="45"/>
                  </a:lnTo>
                  <a:lnTo>
                    <a:pt x="77" y="50"/>
                  </a:lnTo>
                  <a:lnTo>
                    <a:pt x="77" y="54"/>
                  </a:lnTo>
                  <a:lnTo>
                    <a:pt x="77" y="58"/>
                  </a:lnTo>
                  <a:lnTo>
                    <a:pt x="77" y="63"/>
                  </a:lnTo>
                  <a:lnTo>
                    <a:pt x="75" y="68"/>
                  </a:lnTo>
                  <a:lnTo>
                    <a:pt x="74" y="74"/>
                  </a:lnTo>
                  <a:lnTo>
                    <a:pt x="70" y="79"/>
                  </a:lnTo>
                  <a:lnTo>
                    <a:pt x="66" y="83"/>
                  </a:lnTo>
                  <a:lnTo>
                    <a:pt x="63" y="85"/>
                  </a:lnTo>
                  <a:lnTo>
                    <a:pt x="60" y="86"/>
                  </a:lnTo>
                  <a:lnTo>
                    <a:pt x="56" y="88"/>
                  </a:lnTo>
                  <a:lnTo>
                    <a:pt x="52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7" name="Freeform 711"/>
            <p:cNvSpPr>
              <a:spLocks/>
            </p:cNvSpPr>
            <p:nvPr/>
          </p:nvSpPr>
          <p:spPr bwMode="auto">
            <a:xfrm>
              <a:off x="3271" y="1853"/>
              <a:ext cx="22" cy="26"/>
            </a:xfrm>
            <a:custGeom>
              <a:avLst/>
              <a:gdLst/>
              <a:ahLst/>
              <a:cxnLst>
                <a:cxn ang="0">
                  <a:pos x="30" y="19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19"/>
                </a:cxn>
                <a:cxn ang="0">
                  <a:pos x="85" y="19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0" y="19"/>
                </a:cxn>
              </a:cxnLst>
              <a:rect l="0" t="0" r="r" b="b"/>
              <a:pathLst>
                <a:path w="85" h="102">
                  <a:moveTo>
                    <a:pt x="30" y="19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19"/>
                  </a:lnTo>
                  <a:lnTo>
                    <a:pt x="85" y="19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8" name="Freeform 712"/>
            <p:cNvSpPr>
              <a:spLocks/>
            </p:cNvSpPr>
            <p:nvPr/>
          </p:nvSpPr>
          <p:spPr bwMode="auto">
            <a:xfrm>
              <a:off x="3296" y="1853"/>
              <a:ext cx="20" cy="26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19"/>
                </a:cxn>
                <a:cxn ang="0">
                  <a:pos x="79" y="19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1"/>
                </a:cxn>
                <a:cxn ang="0">
                  <a:pos x="23" y="81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19"/>
                  </a:lnTo>
                  <a:lnTo>
                    <a:pt x="79" y="19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1"/>
                  </a:lnTo>
                  <a:lnTo>
                    <a:pt x="23" y="81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9" name="Freeform 713"/>
            <p:cNvSpPr>
              <a:spLocks noEditPoints="1"/>
            </p:cNvSpPr>
            <p:nvPr/>
          </p:nvSpPr>
          <p:spPr bwMode="auto">
            <a:xfrm>
              <a:off x="3320" y="1847"/>
              <a:ext cx="22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6"/>
                </a:cxn>
                <a:cxn ang="0">
                  <a:pos x="0" y="26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64" y="62"/>
                </a:cxn>
                <a:cxn ang="0">
                  <a:pos x="64" y="128"/>
                </a:cxn>
                <a:cxn ang="0">
                  <a:pos x="88" y="128"/>
                </a:cxn>
                <a:cxn ang="0">
                  <a:pos x="88" y="26"/>
                </a:cxn>
                <a:cxn ang="0">
                  <a:pos x="64" y="26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19" y="12"/>
                </a:cxn>
                <a:cxn ang="0">
                  <a:pos x="23" y="15"/>
                </a:cxn>
                <a:cxn ang="0">
                  <a:pos x="27" y="18"/>
                </a:cxn>
                <a:cxn ang="0">
                  <a:pos x="36" y="20"/>
                </a:cxn>
                <a:cxn ang="0">
                  <a:pos x="44" y="21"/>
                </a:cxn>
                <a:cxn ang="0">
                  <a:pos x="51" y="21"/>
                </a:cxn>
                <a:cxn ang="0">
                  <a:pos x="60" y="18"/>
                </a:cxn>
                <a:cxn ang="0">
                  <a:pos x="65" y="16"/>
                </a:cxn>
                <a:cxn ang="0">
                  <a:pos x="68" y="12"/>
                </a:cxn>
                <a:cxn ang="0">
                  <a:pos x="71" y="7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50" y="10"/>
                </a:cxn>
                <a:cxn ang="0">
                  <a:pos x="44" y="11"/>
                </a:cxn>
                <a:cxn ang="0">
                  <a:pos x="38" y="10"/>
                </a:cxn>
                <a:cxn ang="0">
                  <a:pos x="34" y="7"/>
                </a:cxn>
                <a:cxn ang="0">
                  <a:pos x="32" y="4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8">
                  <a:moveTo>
                    <a:pt x="24" y="91"/>
                  </a:moveTo>
                  <a:lnTo>
                    <a:pt x="24" y="26"/>
                  </a:lnTo>
                  <a:lnTo>
                    <a:pt x="0" y="26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64" y="62"/>
                  </a:lnTo>
                  <a:lnTo>
                    <a:pt x="64" y="128"/>
                  </a:lnTo>
                  <a:lnTo>
                    <a:pt x="88" y="128"/>
                  </a:lnTo>
                  <a:lnTo>
                    <a:pt x="88" y="26"/>
                  </a:lnTo>
                  <a:lnTo>
                    <a:pt x="64" y="26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19" y="12"/>
                  </a:lnTo>
                  <a:lnTo>
                    <a:pt x="23" y="15"/>
                  </a:lnTo>
                  <a:lnTo>
                    <a:pt x="27" y="18"/>
                  </a:lnTo>
                  <a:lnTo>
                    <a:pt x="36" y="20"/>
                  </a:lnTo>
                  <a:lnTo>
                    <a:pt x="44" y="21"/>
                  </a:lnTo>
                  <a:lnTo>
                    <a:pt x="51" y="21"/>
                  </a:lnTo>
                  <a:lnTo>
                    <a:pt x="60" y="18"/>
                  </a:lnTo>
                  <a:lnTo>
                    <a:pt x="65" y="16"/>
                  </a:lnTo>
                  <a:lnTo>
                    <a:pt x="68" y="12"/>
                  </a:lnTo>
                  <a:lnTo>
                    <a:pt x="71" y="7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38" y="10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0" name="Line 714"/>
            <p:cNvSpPr>
              <a:spLocks noChangeShapeType="1"/>
            </p:cNvSpPr>
            <p:nvPr/>
          </p:nvSpPr>
          <p:spPr bwMode="auto">
            <a:xfrm>
              <a:off x="3237" y="1798"/>
              <a:ext cx="1" cy="24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1" name="Freeform 715"/>
            <p:cNvSpPr>
              <a:spLocks/>
            </p:cNvSpPr>
            <p:nvPr/>
          </p:nvSpPr>
          <p:spPr bwMode="auto">
            <a:xfrm>
              <a:off x="3233" y="1821"/>
              <a:ext cx="8" cy="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5" y="46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 h="46">
                  <a:moveTo>
                    <a:pt x="30" y="0"/>
                  </a:moveTo>
                  <a:lnTo>
                    <a:pt x="15" y="46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2" name="Freeform 716"/>
            <p:cNvSpPr>
              <a:spLocks/>
            </p:cNvSpPr>
            <p:nvPr/>
          </p:nvSpPr>
          <p:spPr bwMode="auto">
            <a:xfrm>
              <a:off x="3169" y="1700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7" y="245"/>
                </a:cxn>
                <a:cxn ang="0">
                  <a:pos x="20" y="269"/>
                </a:cxn>
                <a:cxn ang="0">
                  <a:pos x="39" y="290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1"/>
                </a:cxn>
                <a:cxn ang="0">
                  <a:pos x="104" y="374"/>
                </a:cxn>
                <a:cxn ang="0">
                  <a:pos x="126" y="393"/>
                </a:cxn>
                <a:cxn ang="0">
                  <a:pos x="154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3"/>
                </a:cxn>
                <a:cxn ang="0">
                  <a:pos x="267" y="389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2"/>
                </a:cxn>
                <a:cxn ang="0">
                  <a:pos x="380" y="406"/>
                </a:cxn>
                <a:cxn ang="0">
                  <a:pos x="407" y="393"/>
                </a:cxn>
                <a:cxn ang="0">
                  <a:pos x="429" y="374"/>
                </a:cxn>
                <a:cxn ang="0">
                  <a:pos x="447" y="351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18"/>
                </a:cxn>
                <a:cxn ang="0">
                  <a:pos x="466" y="103"/>
                </a:cxn>
                <a:cxn ang="0">
                  <a:pos x="457" y="87"/>
                </a:cxn>
                <a:cxn ang="0">
                  <a:pos x="447" y="60"/>
                </a:cxn>
                <a:cxn ang="0">
                  <a:pos x="429" y="38"/>
                </a:cxn>
                <a:cxn ang="0">
                  <a:pos x="407" y="19"/>
                </a:cxn>
                <a:cxn ang="0">
                  <a:pos x="380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7" y="22"/>
                </a:cxn>
                <a:cxn ang="0">
                  <a:pos x="241" y="8"/>
                </a:cxn>
                <a:cxn ang="0">
                  <a:pos x="212" y="1"/>
                </a:cxn>
                <a:cxn ang="0">
                  <a:pos x="182" y="0"/>
                </a:cxn>
                <a:cxn ang="0">
                  <a:pos x="154" y="6"/>
                </a:cxn>
                <a:cxn ang="0">
                  <a:pos x="126" y="19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3" y="232"/>
                  </a:lnTo>
                  <a:lnTo>
                    <a:pt x="7" y="245"/>
                  </a:lnTo>
                  <a:lnTo>
                    <a:pt x="13" y="257"/>
                  </a:lnTo>
                  <a:lnTo>
                    <a:pt x="20" y="269"/>
                  </a:lnTo>
                  <a:lnTo>
                    <a:pt x="28" y="279"/>
                  </a:lnTo>
                  <a:lnTo>
                    <a:pt x="39" y="290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3" y="311"/>
                  </a:lnTo>
                  <a:lnTo>
                    <a:pt x="76" y="325"/>
                  </a:lnTo>
                  <a:lnTo>
                    <a:pt x="80" y="338"/>
                  </a:lnTo>
                  <a:lnTo>
                    <a:pt x="87" y="351"/>
                  </a:lnTo>
                  <a:lnTo>
                    <a:pt x="95" y="363"/>
                  </a:lnTo>
                  <a:lnTo>
                    <a:pt x="104" y="374"/>
                  </a:lnTo>
                  <a:lnTo>
                    <a:pt x="114" y="384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4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8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3"/>
                  </a:lnTo>
                  <a:lnTo>
                    <a:pt x="254" y="397"/>
                  </a:lnTo>
                  <a:lnTo>
                    <a:pt x="267" y="389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7" y="393"/>
                  </a:lnTo>
                  <a:lnTo>
                    <a:pt x="418" y="384"/>
                  </a:lnTo>
                  <a:lnTo>
                    <a:pt x="429" y="374"/>
                  </a:lnTo>
                  <a:lnTo>
                    <a:pt x="438" y="363"/>
                  </a:lnTo>
                  <a:lnTo>
                    <a:pt x="447" y="351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59" y="311"/>
                  </a:lnTo>
                  <a:lnTo>
                    <a:pt x="472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5" y="279"/>
                  </a:lnTo>
                  <a:lnTo>
                    <a:pt x="513" y="269"/>
                  </a:lnTo>
                  <a:lnTo>
                    <a:pt x="520" y="257"/>
                  </a:lnTo>
                  <a:lnTo>
                    <a:pt x="525" y="245"/>
                  </a:lnTo>
                  <a:lnTo>
                    <a:pt x="529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8"/>
                  </a:lnTo>
                  <a:lnTo>
                    <a:pt x="524" y="164"/>
                  </a:lnTo>
                  <a:lnTo>
                    <a:pt x="519" y="152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0" y="118"/>
                  </a:lnTo>
                  <a:lnTo>
                    <a:pt x="478" y="110"/>
                  </a:lnTo>
                  <a:lnTo>
                    <a:pt x="466" y="103"/>
                  </a:lnTo>
                  <a:lnTo>
                    <a:pt x="459" y="100"/>
                  </a:lnTo>
                  <a:lnTo>
                    <a:pt x="457" y="87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8" y="48"/>
                  </a:lnTo>
                  <a:lnTo>
                    <a:pt x="429" y="38"/>
                  </a:lnTo>
                  <a:lnTo>
                    <a:pt x="418" y="27"/>
                  </a:lnTo>
                  <a:lnTo>
                    <a:pt x="407" y="19"/>
                  </a:lnTo>
                  <a:lnTo>
                    <a:pt x="394" y="12"/>
                  </a:lnTo>
                  <a:lnTo>
                    <a:pt x="380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5"/>
                  </a:lnTo>
                  <a:lnTo>
                    <a:pt x="267" y="22"/>
                  </a:lnTo>
                  <a:lnTo>
                    <a:pt x="254" y="15"/>
                  </a:lnTo>
                  <a:lnTo>
                    <a:pt x="241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7" y="2"/>
                  </a:lnTo>
                  <a:lnTo>
                    <a:pt x="154" y="6"/>
                  </a:lnTo>
                  <a:lnTo>
                    <a:pt x="140" y="12"/>
                  </a:lnTo>
                  <a:lnTo>
                    <a:pt x="126" y="19"/>
                  </a:lnTo>
                  <a:lnTo>
                    <a:pt x="114" y="27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3"/>
                  </a:lnTo>
                  <a:lnTo>
                    <a:pt x="76" y="87"/>
                  </a:lnTo>
                  <a:lnTo>
                    <a:pt x="73" y="100"/>
                  </a:lnTo>
                  <a:lnTo>
                    <a:pt x="61" y="106"/>
                  </a:lnTo>
                  <a:lnTo>
                    <a:pt x="49" y="114"/>
                  </a:lnTo>
                  <a:lnTo>
                    <a:pt x="39" y="122"/>
                  </a:lnTo>
                  <a:lnTo>
                    <a:pt x="28" y="132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7" y="166"/>
                  </a:lnTo>
                  <a:lnTo>
                    <a:pt x="3" y="179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3" name="Freeform 717"/>
            <p:cNvSpPr>
              <a:spLocks/>
            </p:cNvSpPr>
            <p:nvPr/>
          </p:nvSpPr>
          <p:spPr bwMode="auto">
            <a:xfrm>
              <a:off x="3169" y="1700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7" y="245"/>
                </a:cxn>
                <a:cxn ang="0">
                  <a:pos x="20" y="269"/>
                </a:cxn>
                <a:cxn ang="0">
                  <a:pos x="39" y="290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1"/>
                </a:cxn>
                <a:cxn ang="0">
                  <a:pos x="104" y="374"/>
                </a:cxn>
                <a:cxn ang="0">
                  <a:pos x="126" y="393"/>
                </a:cxn>
                <a:cxn ang="0">
                  <a:pos x="154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3"/>
                </a:cxn>
                <a:cxn ang="0">
                  <a:pos x="267" y="389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2"/>
                </a:cxn>
                <a:cxn ang="0">
                  <a:pos x="380" y="406"/>
                </a:cxn>
                <a:cxn ang="0">
                  <a:pos x="407" y="393"/>
                </a:cxn>
                <a:cxn ang="0">
                  <a:pos x="429" y="374"/>
                </a:cxn>
                <a:cxn ang="0">
                  <a:pos x="447" y="351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18"/>
                </a:cxn>
                <a:cxn ang="0">
                  <a:pos x="466" y="103"/>
                </a:cxn>
                <a:cxn ang="0">
                  <a:pos x="457" y="87"/>
                </a:cxn>
                <a:cxn ang="0">
                  <a:pos x="447" y="60"/>
                </a:cxn>
                <a:cxn ang="0">
                  <a:pos x="429" y="38"/>
                </a:cxn>
                <a:cxn ang="0">
                  <a:pos x="407" y="19"/>
                </a:cxn>
                <a:cxn ang="0">
                  <a:pos x="380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7" y="22"/>
                </a:cxn>
                <a:cxn ang="0">
                  <a:pos x="241" y="8"/>
                </a:cxn>
                <a:cxn ang="0">
                  <a:pos x="212" y="1"/>
                </a:cxn>
                <a:cxn ang="0">
                  <a:pos x="182" y="0"/>
                </a:cxn>
                <a:cxn ang="0">
                  <a:pos x="154" y="6"/>
                </a:cxn>
                <a:cxn ang="0">
                  <a:pos x="126" y="19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3" y="232"/>
                  </a:lnTo>
                  <a:lnTo>
                    <a:pt x="7" y="245"/>
                  </a:lnTo>
                  <a:lnTo>
                    <a:pt x="13" y="257"/>
                  </a:lnTo>
                  <a:lnTo>
                    <a:pt x="20" y="269"/>
                  </a:lnTo>
                  <a:lnTo>
                    <a:pt x="28" y="279"/>
                  </a:lnTo>
                  <a:lnTo>
                    <a:pt x="39" y="290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3" y="311"/>
                  </a:lnTo>
                  <a:lnTo>
                    <a:pt x="76" y="325"/>
                  </a:lnTo>
                  <a:lnTo>
                    <a:pt x="80" y="338"/>
                  </a:lnTo>
                  <a:lnTo>
                    <a:pt x="87" y="351"/>
                  </a:lnTo>
                  <a:lnTo>
                    <a:pt x="95" y="363"/>
                  </a:lnTo>
                  <a:lnTo>
                    <a:pt x="104" y="374"/>
                  </a:lnTo>
                  <a:lnTo>
                    <a:pt x="114" y="384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4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8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3"/>
                  </a:lnTo>
                  <a:lnTo>
                    <a:pt x="254" y="397"/>
                  </a:lnTo>
                  <a:lnTo>
                    <a:pt x="267" y="389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7" y="393"/>
                  </a:lnTo>
                  <a:lnTo>
                    <a:pt x="418" y="384"/>
                  </a:lnTo>
                  <a:lnTo>
                    <a:pt x="429" y="374"/>
                  </a:lnTo>
                  <a:lnTo>
                    <a:pt x="438" y="363"/>
                  </a:lnTo>
                  <a:lnTo>
                    <a:pt x="447" y="351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59" y="311"/>
                  </a:lnTo>
                  <a:lnTo>
                    <a:pt x="472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5" y="279"/>
                  </a:lnTo>
                  <a:lnTo>
                    <a:pt x="513" y="269"/>
                  </a:lnTo>
                  <a:lnTo>
                    <a:pt x="520" y="257"/>
                  </a:lnTo>
                  <a:lnTo>
                    <a:pt x="525" y="245"/>
                  </a:lnTo>
                  <a:lnTo>
                    <a:pt x="529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8"/>
                  </a:lnTo>
                  <a:lnTo>
                    <a:pt x="524" y="164"/>
                  </a:lnTo>
                  <a:lnTo>
                    <a:pt x="519" y="152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0" y="118"/>
                  </a:lnTo>
                  <a:lnTo>
                    <a:pt x="478" y="110"/>
                  </a:lnTo>
                  <a:lnTo>
                    <a:pt x="466" y="103"/>
                  </a:lnTo>
                  <a:lnTo>
                    <a:pt x="459" y="100"/>
                  </a:lnTo>
                  <a:lnTo>
                    <a:pt x="457" y="87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8" y="48"/>
                  </a:lnTo>
                  <a:lnTo>
                    <a:pt x="429" y="38"/>
                  </a:lnTo>
                  <a:lnTo>
                    <a:pt x="418" y="27"/>
                  </a:lnTo>
                  <a:lnTo>
                    <a:pt x="407" y="19"/>
                  </a:lnTo>
                  <a:lnTo>
                    <a:pt x="394" y="12"/>
                  </a:lnTo>
                  <a:lnTo>
                    <a:pt x="380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5"/>
                  </a:lnTo>
                  <a:lnTo>
                    <a:pt x="267" y="22"/>
                  </a:lnTo>
                  <a:lnTo>
                    <a:pt x="254" y="15"/>
                  </a:lnTo>
                  <a:lnTo>
                    <a:pt x="241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7" y="2"/>
                  </a:lnTo>
                  <a:lnTo>
                    <a:pt x="154" y="6"/>
                  </a:lnTo>
                  <a:lnTo>
                    <a:pt x="140" y="12"/>
                  </a:lnTo>
                  <a:lnTo>
                    <a:pt x="126" y="19"/>
                  </a:lnTo>
                  <a:lnTo>
                    <a:pt x="114" y="27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3"/>
                  </a:lnTo>
                  <a:lnTo>
                    <a:pt x="76" y="87"/>
                  </a:lnTo>
                  <a:lnTo>
                    <a:pt x="73" y="100"/>
                  </a:lnTo>
                  <a:lnTo>
                    <a:pt x="61" y="106"/>
                  </a:lnTo>
                  <a:lnTo>
                    <a:pt x="49" y="114"/>
                  </a:lnTo>
                  <a:lnTo>
                    <a:pt x="39" y="122"/>
                  </a:lnTo>
                  <a:lnTo>
                    <a:pt x="28" y="132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7" y="166"/>
                  </a:lnTo>
                  <a:lnTo>
                    <a:pt x="3" y="179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4" name="Freeform 718"/>
            <p:cNvSpPr>
              <a:spLocks/>
            </p:cNvSpPr>
            <p:nvPr/>
          </p:nvSpPr>
          <p:spPr bwMode="auto">
            <a:xfrm>
              <a:off x="3208" y="1744"/>
              <a:ext cx="11" cy="13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52"/>
                </a:cxn>
                <a:cxn ang="0">
                  <a:pos x="28" y="52"/>
                </a:cxn>
                <a:cxn ang="0">
                  <a:pos x="28" y="10"/>
                </a:cxn>
                <a:cxn ang="0">
                  <a:pos x="45" y="1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5" h="52">
                  <a:moveTo>
                    <a:pt x="16" y="10"/>
                  </a:moveTo>
                  <a:lnTo>
                    <a:pt x="16" y="52"/>
                  </a:lnTo>
                  <a:lnTo>
                    <a:pt x="28" y="52"/>
                  </a:lnTo>
                  <a:lnTo>
                    <a:pt x="28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5" name="Freeform 719"/>
            <p:cNvSpPr>
              <a:spLocks noEditPoints="1"/>
            </p:cNvSpPr>
            <p:nvPr/>
          </p:nvSpPr>
          <p:spPr bwMode="auto">
            <a:xfrm>
              <a:off x="3218" y="1744"/>
              <a:ext cx="15" cy="16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35" y="67"/>
                </a:cxn>
                <a:cxn ang="0">
                  <a:pos x="35" y="53"/>
                </a:cxn>
                <a:cxn ang="0">
                  <a:pos x="41" y="53"/>
                </a:cxn>
                <a:cxn ang="0">
                  <a:pos x="47" y="51"/>
                </a:cxn>
                <a:cxn ang="0">
                  <a:pos x="51" y="49"/>
                </a:cxn>
                <a:cxn ang="0">
                  <a:pos x="54" y="46"/>
                </a:cxn>
                <a:cxn ang="0">
                  <a:pos x="57" y="43"/>
                </a:cxn>
                <a:cxn ang="0">
                  <a:pos x="58" y="40"/>
                </a:cxn>
                <a:cxn ang="0">
                  <a:pos x="59" y="37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7"/>
                </a:cxn>
                <a:cxn ang="0">
                  <a:pos x="57" y="24"/>
                </a:cxn>
                <a:cxn ang="0">
                  <a:pos x="55" y="21"/>
                </a:cxn>
                <a:cxn ang="0">
                  <a:pos x="52" y="18"/>
                </a:cxn>
                <a:cxn ang="0">
                  <a:pos x="48" y="16"/>
                </a:cxn>
                <a:cxn ang="0">
                  <a:pos x="41" y="13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3"/>
                </a:cxn>
                <a:cxn ang="0">
                  <a:pos x="16" y="13"/>
                </a:cxn>
                <a:cxn ang="0">
                  <a:pos x="9" y="17"/>
                </a:cxn>
                <a:cxn ang="0">
                  <a:pos x="5" y="19"/>
                </a:cxn>
                <a:cxn ang="0">
                  <a:pos x="3" y="23"/>
                </a:cxn>
                <a:cxn ang="0">
                  <a:pos x="1" y="27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1" y="39"/>
                </a:cxn>
                <a:cxn ang="0">
                  <a:pos x="2" y="42"/>
                </a:cxn>
                <a:cxn ang="0">
                  <a:pos x="4" y="45"/>
                </a:cxn>
                <a:cxn ang="0">
                  <a:pos x="7" y="48"/>
                </a:cxn>
                <a:cxn ang="0">
                  <a:pos x="11" y="51"/>
                </a:cxn>
                <a:cxn ang="0">
                  <a:pos x="16" y="52"/>
                </a:cxn>
                <a:cxn ang="0">
                  <a:pos x="23" y="53"/>
                </a:cxn>
                <a:cxn ang="0">
                  <a:pos x="23" y="67"/>
                </a:cxn>
                <a:cxn ang="0">
                  <a:pos x="24" y="46"/>
                </a:cxn>
                <a:cxn ang="0">
                  <a:pos x="20" y="45"/>
                </a:cxn>
                <a:cxn ang="0">
                  <a:pos x="16" y="43"/>
                </a:cxn>
                <a:cxn ang="0">
                  <a:pos x="14" y="42"/>
                </a:cxn>
                <a:cxn ang="0">
                  <a:pos x="13" y="40"/>
                </a:cxn>
                <a:cxn ang="0">
                  <a:pos x="12" y="37"/>
                </a:cxn>
                <a:cxn ang="0">
                  <a:pos x="12" y="33"/>
                </a:cxn>
                <a:cxn ang="0">
                  <a:pos x="13" y="28"/>
                </a:cxn>
                <a:cxn ang="0">
                  <a:pos x="15" y="24"/>
                </a:cxn>
                <a:cxn ang="0">
                  <a:pos x="18" y="22"/>
                </a:cxn>
                <a:cxn ang="0">
                  <a:pos x="22" y="21"/>
                </a:cxn>
                <a:cxn ang="0">
                  <a:pos x="24" y="21"/>
                </a:cxn>
                <a:cxn ang="0">
                  <a:pos x="24" y="46"/>
                </a:cxn>
                <a:cxn ang="0">
                  <a:pos x="34" y="21"/>
                </a:cxn>
                <a:cxn ang="0">
                  <a:pos x="39" y="22"/>
                </a:cxn>
                <a:cxn ang="0">
                  <a:pos x="44" y="24"/>
                </a:cxn>
                <a:cxn ang="0">
                  <a:pos x="47" y="28"/>
                </a:cxn>
                <a:cxn ang="0">
                  <a:pos x="47" y="33"/>
                </a:cxn>
                <a:cxn ang="0">
                  <a:pos x="47" y="36"/>
                </a:cxn>
                <a:cxn ang="0">
                  <a:pos x="46" y="39"/>
                </a:cxn>
                <a:cxn ang="0">
                  <a:pos x="45" y="41"/>
                </a:cxn>
                <a:cxn ang="0">
                  <a:pos x="42" y="43"/>
                </a:cxn>
                <a:cxn ang="0">
                  <a:pos x="39" y="45"/>
                </a:cxn>
                <a:cxn ang="0">
                  <a:pos x="34" y="46"/>
                </a:cxn>
                <a:cxn ang="0">
                  <a:pos x="34" y="21"/>
                </a:cxn>
              </a:cxnLst>
              <a:rect l="0" t="0" r="r" b="b"/>
              <a:pathLst>
                <a:path w="59" h="67">
                  <a:moveTo>
                    <a:pt x="23" y="67"/>
                  </a:moveTo>
                  <a:lnTo>
                    <a:pt x="35" y="67"/>
                  </a:lnTo>
                  <a:lnTo>
                    <a:pt x="35" y="53"/>
                  </a:lnTo>
                  <a:lnTo>
                    <a:pt x="41" y="53"/>
                  </a:lnTo>
                  <a:lnTo>
                    <a:pt x="47" y="51"/>
                  </a:lnTo>
                  <a:lnTo>
                    <a:pt x="51" y="49"/>
                  </a:lnTo>
                  <a:lnTo>
                    <a:pt x="54" y="46"/>
                  </a:lnTo>
                  <a:lnTo>
                    <a:pt x="57" y="43"/>
                  </a:lnTo>
                  <a:lnTo>
                    <a:pt x="58" y="40"/>
                  </a:lnTo>
                  <a:lnTo>
                    <a:pt x="59" y="37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7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2" y="18"/>
                  </a:lnTo>
                  <a:lnTo>
                    <a:pt x="48" y="16"/>
                  </a:lnTo>
                  <a:lnTo>
                    <a:pt x="41" y="13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3"/>
                  </a:lnTo>
                  <a:lnTo>
                    <a:pt x="16" y="13"/>
                  </a:lnTo>
                  <a:lnTo>
                    <a:pt x="9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7" y="48"/>
                  </a:lnTo>
                  <a:lnTo>
                    <a:pt x="11" y="51"/>
                  </a:lnTo>
                  <a:lnTo>
                    <a:pt x="16" y="52"/>
                  </a:lnTo>
                  <a:lnTo>
                    <a:pt x="23" y="53"/>
                  </a:lnTo>
                  <a:lnTo>
                    <a:pt x="23" y="67"/>
                  </a:lnTo>
                  <a:close/>
                  <a:moveTo>
                    <a:pt x="24" y="46"/>
                  </a:moveTo>
                  <a:lnTo>
                    <a:pt x="20" y="45"/>
                  </a:lnTo>
                  <a:lnTo>
                    <a:pt x="16" y="43"/>
                  </a:lnTo>
                  <a:lnTo>
                    <a:pt x="14" y="42"/>
                  </a:lnTo>
                  <a:lnTo>
                    <a:pt x="13" y="40"/>
                  </a:lnTo>
                  <a:lnTo>
                    <a:pt x="12" y="37"/>
                  </a:lnTo>
                  <a:lnTo>
                    <a:pt x="12" y="33"/>
                  </a:lnTo>
                  <a:lnTo>
                    <a:pt x="13" y="28"/>
                  </a:lnTo>
                  <a:lnTo>
                    <a:pt x="15" y="24"/>
                  </a:lnTo>
                  <a:lnTo>
                    <a:pt x="18" y="22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46"/>
                  </a:lnTo>
                  <a:close/>
                  <a:moveTo>
                    <a:pt x="34" y="21"/>
                  </a:moveTo>
                  <a:lnTo>
                    <a:pt x="39" y="22"/>
                  </a:lnTo>
                  <a:lnTo>
                    <a:pt x="44" y="24"/>
                  </a:lnTo>
                  <a:lnTo>
                    <a:pt x="47" y="28"/>
                  </a:lnTo>
                  <a:lnTo>
                    <a:pt x="47" y="33"/>
                  </a:lnTo>
                  <a:lnTo>
                    <a:pt x="47" y="36"/>
                  </a:lnTo>
                  <a:lnTo>
                    <a:pt x="46" y="39"/>
                  </a:lnTo>
                  <a:lnTo>
                    <a:pt x="45" y="41"/>
                  </a:lnTo>
                  <a:lnTo>
                    <a:pt x="42" y="43"/>
                  </a:lnTo>
                  <a:lnTo>
                    <a:pt x="39" y="45"/>
                  </a:lnTo>
                  <a:lnTo>
                    <a:pt x="34" y="46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6" name="Freeform 720"/>
            <p:cNvSpPr>
              <a:spLocks noEditPoints="1"/>
            </p:cNvSpPr>
            <p:nvPr/>
          </p:nvSpPr>
          <p:spPr bwMode="auto">
            <a:xfrm>
              <a:off x="3234" y="1743"/>
              <a:ext cx="14" cy="14"/>
            </a:xfrm>
            <a:custGeom>
              <a:avLst/>
              <a:gdLst/>
              <a:ahLst/>
              <a:cxnLst>
                <a:cxn ang="0">
                  <a:pos x="26" y="56"/>
                </a:cxn>
                <a:cxn ang="0">
                  <a:pos x="33" y="55"/>
                </a:cxn>
                <a:cxn ang="0">
                  <a:pos x="38" y="54"/>
                </a:cxn>
                <a:cxn ang="0">
                  <a:pos x="43" y="51"/>
                </a:cxn>
                <a:cxn ang="0">
                  <a:pos x="46" y="48"/>
                </a:cxn>
                <a:cxn ang="0">
                  <a:pos x="49" y="44"/>
                </a:cxn>
                <a:cxn ang="0">
                  <a:pos x="51" y="39"/>
                </a:cxn>
                <a:cxn ang="0">
                  <a:pos x="52" y="34"/>
                </a:cxn>
                <a:cxn ang="0">
                  <a:pos x="53" y="28"/>
                </a:cxn>
                <a:cxn ang="0">
                  <a:pos x="52" y="23"/>
                </a:cxn>
                <a:cxn ang="0">
                  <a:pos x="51" y="18"/>
                </a:cxn>
                <a:cxn ang="0">
                  <a:pos x="49" y="12"/>
                </a:cxn>
                <a:cxn ang="0">
                  <a:pos x="46" y="8"/>
                </a:cxn>
                <a:cxn ang="0">
                  <a:pos x="43" y="5"/>
                </a:cxn>
                <a:cxn ang="0">
                  <a:pos x="38" y="2"/>
                </a:cxn>
                <a:cxn ang="0">
                  <a:pos x="33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9"/>
                </a:cxn>
                <a:cxn ang="0">
                  <a:pos x="3" y="14"/>
                </a:cxn>
                <a:cxn ang="0">
                  <a:pos x="1" y="19"/>
                </a:cxn>
                <a:cxn ang="0">
                  <a:pos x="0" y="24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1" y="38"/>
                </a:cxn>
                <a:cxn ang="0">
                  <a:pos x="3" y="42"/>
                </a:cxn>
                <a:cxn ang="0">
                  <a:pos x="5" y="46"/>
                </a:cxn>
                <a:cxn ang="0">
                  <a:pos x="9" y="50"/>
                </a:cxn>
                <a:cxn ang="0">
                  <a:pos x="13" y="53"/>
                </a:cxn>
                <a:cxn ang="0">
                  <a:pos x="19" y="55"/>
                </a:cxn>
                <a:cxn ang="0">
                  <a:pos x="26" y="5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5"/>
                </a:cxn>
                <a:cxn ang="0">
                  <a:pos x="19" y="44"/>
                </a:cxn>
                <a:cxn ang="0">
                  <a:pos x="17" y="42"/>
                </a:cxn>
                <a:cxn ang="0">
                  <a:pos x="15" y="40"/>
                </a:cxn>
                <a:cxn ang="0">
                  <a:pos x="14" y="37"/>
                </a:cxn>
                <a:cxn ang="0">
                  <a:pos x="13" y="33"/>
                </a:cxn>
                <a:cxn ang="0">
                  <a:pos x="13" y="28"/>
                </a:cxn>
                <a:cxn ang="0">
                  <a:pos x="13" y="24"/>
                </a:cxn>
                <a:cxn ang="0">
                  <a:pos x="14" y="21"/>
                </a:cxn>
                <a:cxn ang="0">
                  <a:pos x="15" y="18"/>
                </a:cxn>
                <a:cxn ang="0">
                  <a:pos x="16" y="14"/>
                </a:cxn>
                <a:cxn ang="0">
                  <a:pos x="18" y="13"/>
                </a:cxn>
                <a:cxn ang="0">
                  <a:pos x="20" y="11"/>
                </a:cxn>
                <a:cxn ang="0">
                  <a:pos x="23" y="11"/>
                </a:cxn>
                <a:cxn ang="0">
                  <a:pos x="26" y="10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6" y="14"/>
                </a:cxn>
                <a:cxn ang="0">
                  <a:pos x="38" y="18"/>
                </a:cxn>
                <a:cxn ang="0">
                  <a:pos x="39" y="24"/>
                </a:cxn>
                <a:cxn ang="0">
                  <a:pos x="40" y="28"/>
                </a:cxn>
                <a:cxn ang="0">
                  <a:pos x="39" y="33"/>
                </a:cxn>
                <a:cxn ang="0">
                  <a:pos x="38" y="39"/>
                </a:cxn>
                <a:cxn ang="0">
                  <a:pos x="36" y="41"/>
                </a:cxn>
                <a:cxn ang="0">
                  <a:pos x="34" y="44"/>
                </a:cxn>
                <a:cxn ang="0">
                  <a:pos x="31" y="45"/>
                </a:cxn>
                <a:cxn ang="0">
                  <a:pos x="26" y="46"/>
                </a:cxn>
              </a:cxnLst>
              <a:rect l="0" t="0" r="r" b="b"/>
              <a:pathLst>
                <a:path w="53" h="56">
                  <a:moveTo>
                    <a:pt x="26" y="56"/>
                  </a:moveTo>
                  <a:lnTo>
                    <a:pt x="33" y="55"/>
                  </a:lnTo>
                  <a:lnTo>
                    <a:pt x="38" y="54"/>
                  </a:lnTo>
                  <a:lnTo>
                    <a:pt x="43" y="51"/>
                  </a:lnTo>
                  <a:lnTo>
                    <a:pt x="46" y="48"/>
                  </a:lnTo>
                  <a:lnTo>
                    <a:pt x="49" y="44"/>
                  </a:lnTo>
                  <a:lnTo>
                    <a:pt x="51" y="39"/>
                  </a:lnTo>
                  <a:lnTo>
                    <a:pt x="52" y="34"/>
                  </a:lnTo>
                  <a:lnTo>
                    <a:pt x="53" y="28"/>
                  </a:lnTo>
                  <a:lnTo>
                    <a:pt x="52" y="23"/>
                  </a:lnTo>
                  <a:lnTo>
                    <a:pt x="51" y="18"/>
                  </a:lnTo>
                  <a:lnTo>
                    <a:pt x="49" y="12"/>
                  </a:lnTo>
                  <a:lnTo>
                    <a:pt x="46" y="8"/>
                  </a:lnTo>
                  <a:lnTo>
                    <a:pt x="43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9"/>
                  </a:lnTo>
                  <a:lnTo>
                    <a:pt x="3" y="14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2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9" y="55"/>
                  </a:lnTo>
                  <a:lnTo>
                    <a:pt x="26" y="56"/>
                  </a:lnTo>
                  <a:close/>
                  <a:moveTo>
                    <a:pt x="26" y="46"/>
                  </a:moveTo>
                  <a:lnTo>
                    <a:pt x="23" y="45"/>
                  </a:lnTo>
                  <a:lnTo>
                    <a:pt x="21" y="45"/>
                  </a:lnTo>
                  <a:lnTo>
                    <a:pt x="19" y="44"/>
                  </a:lnTo>
                  <a:lnTo>
                    <a:pt x="17" y="42"/>
                  </a:lnTo>
                  <a:lnTo>
                    <a:pt x="15" y="40"/>
                  </a:lnTo>
                  <a:lnTo>
                    <a:pt x="14" y="37"/>
                  </a:lnTo>
                  <a:lnTo>
                    <a:pt x="13" y="33"/>
                  </a:lnTo>
                  <a:lnTo>
                    <a:pt x="13" y="28"/>
                  </a:lnTo>
                  <a:lnTo>
                    <a:pt x="13" y="24"/>
                  </a:lnTo>
                  <a:lnTo>
                    <a:pt x="14" y="21"/>
                  </a:lnTo>
                  <a:lnTo>
                    <a:pt x="15" y="18"/>
                  </a:lnTo>
                  <a:lnTo>
                    <a:pt x="16" y="14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6" y="10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6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40" y="28"/>
                  </a:lnTo>
                  <a:lnTo>
                    <a:pt x="39" y="33"/>
                  </a:lnTo>
                  <a:lnTo>
                    <a:pt x="38" y="39"/>
                  </a:lnTo>
                  <a:lnTo>
                    <a:pt x="36" y="41"/>
                  </a:lnTo>
                  <a:lnTo>
                    <a:pt x="34" y="44"/>
                  </a:lnTo>
                  <a:lnTo>
                    <a:pt x="31" y="45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7" name="Freeform 721"/>
            <p:cNvSpPr>
              <a:spLocks/>
            </p:cNvSpPr>
            <p:nvPr/>
          </p:nvSpPr>
          <p:spPr bwMode="auto">
            <a:xfrm>
              <a:off x="3250" y="1744"/>
              <a:ext cx="11" cy="1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32" y="10"/>
                </a:cxn>
                <a:cxn ang="0">
                  <a:pos x="32" y="52"/>
                </a:cxn>
                <a:cxn ang="0">
                  <a:pos x="44" y="52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2" y="52"/>
                </a:cxn>
                <a:cxn ang="0">
                  <a:pos x="12" y="10"/>
                </a:cxn>
              </a:cxnLst>
              <a:rect l="0" t="0" r="r" b="b"/>
              <a:pathLst>
                <a:path w="44" h="52">
                  <a:moveTo>
                    <a:pt x="12" y="10"/>
                  </a:moveTo>
                  <a:lnTo>
                    <a:pt x="32" y="10"/>
                  </a:lnTo>
                  <a:lnTo>
                    <a:pt x="32" y="52"/>
                  </a:lnTo>
                  <a:lnTo>
                    <a:pt x="44" y="52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8" name="Freeform 722"/>
            <p:cNvSpPr>
              <a:spLocks/>
            </p:cNvSpPr>
            <p:nvPr/>
          </p:nvSpPr>
          <p:spPr bwMode="auto">
            <a:xfrm>
              <a:off x="3114" y="1686"/>
              <a:ext cx="45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8" y="0"/>
                </a:cxn>
                <a:cxn ang="0">
                  <a:pos x="118" y="235"/>
                </a:cxn>
                <a:cxn ang="0">
                  <a:pos x="181" y="235"/>
                </a:cxn>
              </a:cxnLst>
              <a:rect l="0" t="0" r="r" b="b"/>
              <a:pathLst>
                <a:path w="181" h="235">
                  <a:moveTo>
                    <a:pt x="0" y="0"/>
                  </a:moveTo>
                  <a:lnTo>
                    <a:pt x="118" y="0"/>
                  </a:lnTo>
                  <a:lnTo>
                    <a:pt x="118" y="235"/>
                  </a:lnTo>
                  <a:lnTo>
                    <a:pt x="181" y="235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9" name="Freeform 723"/>
            <p:cNvSpPr>
              <a:spLocks/>
            </p:cNvSpPr>
            <p:nvPr/>
          </p:nvSpPr>
          <p:spPr bwMode="auto">
            <a:xfrm>
              <a:off x="3158" y="1742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0" h="27">
                  <a:moveTo>
                    <a:pt x="0" y="0"/>
                  </a:moveTo>
                  <a:lnTo>
                    <a:pt x="40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6" name="Group 724"/>
          <p:cNvGrpSpPr>
            <a:grpSpLocks/>
          </p:cNvGrpSpPr>
          <p:nvPr/>
        </p:nvGrpSpPr>
        <p:grpSpPr bwMode="auto">
          <a:xfrm>
            <a:off x="4611688" y="2614613"/>
            <a:ext cx="754062" cy="660400"/>
            <a:chOff x="2905" y="1647"/>
            <a:chExt cx="475" cy="416"/>
          </a:xfrm>
        </p:grpSpPr>
        <p:sp>
          <p:nvSpPr>
            <p:cNvPr id="624341" name="Line 725"/>
            <p:cNvSpPr>
              <a:spLocks noChangeShapeType="1"/>
            </p:cNvSpPr>
            <p:nvPr/>
          </p:nvSpPr>
          <p:spPr bwMode="auto">
            <a:xfrm>
              <a:off x="3114" y="1760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2" name="Freeform 726"/>
            <p:cNvSpPr>
              <a:spLocks/>
            </p:cNvSpPr>
            <p:nvPr/>
          </p:nvSpPr>
          <p:spPr bwMode="auto">
            <a:xfrm>
              <a:off x="3163" y="1757"/>
              <a:ext cx="10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4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4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3" name="Freeform 727"/>
            <p:cNvSpPr>
              <a:spLocks/>
            </p:cNvSpPr>
            <p:nvPr/>
          </p:nvSpPr>
          <p:spPr bwMode="auto">
            <a:xfrm>
              <a:off x="3114" y="1775"/>
              <a:ext cx="55" cy="59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59" y="234"/>
                </a:cxn>
                <a:cxn ang="0">
                  <a:pos x="59" y="0"/>
                </a:cxn>
                <a:cxn ang="0">
                  <a:pos x="222" y="0"/>
                </a:cxn>
              </a:cxnLst>
              <a:rect l="0" t="0" r="r" b="b"/>
              <a:pathLst>
                <a:path w="222" h="234">
                  <a:moveTo>
                    <a:pt x="0" y="234"/>
                  </a:moveTo>
                  <a:lnTo>
                    <a:pt x="59" y="234"/>
                  </a:lnTo>
                  <a:lnTo>
                    <a:pt x="59" y="0"/>
                  </a:lnTo>
                  <a:lnTo>
                    <a:pt x="222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4" name="Freeform 728"/>
            <p:cNvSpPr>
              <a:spLocks/>
            </p:cNvSpPr>
            <p:nvPr/>
          </p:nvSpPr>
          <p:spPr bwMode="auto">
            <a:xfrm>
              <a:off x="3169" y="177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1" h="28">
                  <a:moveTo>
                    <a:pt x="0" y="0"/>
                  </a:moveTo>
                  <a:lnTo>
                    <a:pt x="41" y="1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5" name="Freeform 729"/>
            <p:cNvSpPr>
              <a:spLocks/>
            </p:cNvSpPr>
            <p:nvPr/>
          </p:nvSpPr>
          <p:spPr bwMode="auto">
            <a:xfrm>
              <a:off x="3114" y="1789"/>
              <a:ext cx="67" cy="118"/>
            </a:xfrm>
            <a:custGeom>
              <a:avLst/>
              <a:gdLst/>
              <a:ahLst/>
              <a:cxnLst>
                <a:cxn ang="0">
                  <a:pos x="0" y="471"/>
                </a:cxn>
                <a:cxn ang="0">
                  <a:pos x="118" y="471"/>
                </a:cxn>
                <a:cxn ang="0">
                  <a:pos x="118" y="0"/>
                </a:cxn>
                <a:cxn ang="0">
                  <a:pos x="270" y="0"/>
                </a:cxn>
              </a:cxnLst>
              <a:rect l="0" t="0" r="r" b="b"/>
              <a:pathLst>
                <a:path w="270" h="471">
                  <a:moveTo>
                    <a:pt x="0" y="471"/>
                  </a:moveTo>
                  <a:lnTo>
                    <a:pt x="118" y="471"/>
                  </a:lnTo>
                  <a:lnTo>
                    <a:pt x="118" y="0"/>
                  </a:lnTo>
                  <a:lnTo>
                    <a:pt x="270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6" name="Freeform 730"/>
            <p:cNvSpPr>
              <a:spLocks/>
            </p:cNvSpPr>
            <p:nvPr/>
          </p:nvSpPr>
          <p:spPr bwMode="auto">
            <a:xfrm>
              <a:off x="3180" y="1786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7" name="Rectangle 731"/>
            <p:cNvSpPr>
              <a:spLocks noChangeArrowheads="1"/>
            </p:cNvSpPr>
            <p:nvPr/>
          </p:nvSpPr>
          <p:spPr bwMode="auto">
            <a:xfrm>
              <a:off x="3055" y="1657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8" name="Rectangle 732"/>
            <p:cNvSpPr>
              <a:spLocks noChangeArrowheads="1"/>
            </p:cNvSpPr>
            <p:nvPr/>
          </p:nvSpPr>
          <p:spPr bwMode="auto">
            <a:xfrm>
              <a:off x="3055" y="1657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9" name="Rectangle 733"/>
            <p:cNvSpPr>
              <a:spLocks noChangeArrowheads="1"/>
            </p:cNvSpPr>
            <p:nvPr/>
          </p:nvSpPr>
          <p:spPr bwMode="auto">
            <a:xfrm>
              <a:off x="3067" y="1666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0" name="Freeform 734"/>
            <p:cNvSpPr>
              <a:spLocks/>
            </p:cNvSpPr>
            <p:nvPr/>
          </p:nvSpPr>
          <p:spPr bwMode="auto">
            <a:xfrm>
              <a:off x="3070" y="1668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6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4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6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4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1" name="Rectangle 735"/>
            <p:cNvSpPr>
              <a:spLocks noChangeArrowheads="1"/>
            </p:cNvSpPr>
            <p:nvPr/>
          </p:nvSpPr>
          <p:spPr bwMode="auto">
            <a:xfrm>
              <a:off x="3083" y="166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2" name="Rectangle 736"/>
            <p:cNvSpPr>
              <a:spLocks noChangeArrowheads="1"/>
            </p:cNvSpPr>
            <p:nvPr/>
          </p:nvSpPr>
          <p:spPr bwMode="auto">
            <a:xfrm>
              <a:off x="3091" y="1668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3" name="Rectangle 737"/>
            <p:cNvSpPr>
              <a:spLocks noChangeArrowheads="1"/>
            </p:cNvSpPr>
            <p:nvPr/>
          </p:nvSpPr>
          <p:spPr bwMode="auto">
            <a:xfrm>
              <a:off x="3083" y="1691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4" name="Line 738"/>
            <p:cNvSpPr>
              <a:spLocks noChangeShapeType="1"/>
            </p:cNvSpPr>
            <p:nvPr/>
          </p:nvSpPr>
          <p:spPr bwMode="auto">
            <a:xfrm>
              <a:off x="3083" y="168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5" name="Line 739"/>
            <p:cNvSpPr>
              <a:spLocks noChangeShapeType="1"/>
            </p:cNvSpPr>
            <p:nvPr/>
          </p:nvSpPr>
          <p:spPr bwMode="auto">
            <a:xfrm>
              <a:off x="3083" y="168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6" name="Line 740"/>
            <p:cNvSpPr>
              <a:spLocks noChangeShapeType="1"/>
            </p:cNvSpPr>
            <p:nvPr/>
          </p:nvSpPr>
          <p:spPr bwMode="auto">
            <a:xfrm>
              <a:off x="3083" y="168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7" name="Line 741"/>
            <p:cNvSpPr>
              <a:spLocks noChangeShapeType="1"/>
            </p:cNvSpPr>
            <p:nvPr/>
          </p:nvSpPr>
          <p:spPr bwMode="auto">
            <a:xfrm>
              <a:off x="3083" y="168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8" name="Line 742"/>
            <p:cNvSpPr>
              <a:spLocks noChangeShapeType="1"/>
            </p:cNvSpPr>
            <p:nvPr/>
          </p:nvSpPr>
          <p:spPr bwMode="auto">
            <a:xfrm>
              <a:off x="3083" y="168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9" name="Line 743"/>
            <p:cNvSpPr>
              <a:spLocks noChangeShapeType="1"/>
            </p:cNvSpPr>
            <p:nvPr/>
          </p:nvSpPr>
          <p:spPr bwMode="auto">
            <a:xfrm>
              <a:off x="3091" y="167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0" name="Line 744"/>
            <p:cNvSpPr>
              <a:spLocks noChangeShapeType="1"/>
            </p:cNvSpPr>
            <p:nvPr/>
          </p:nvSpPr>
          <p:spPr bwMode="auto">
            <a:xfrm>
              <a:off x="3091" y="1678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1" name="Line 745"/>
            <p:cNvSpPr>
              <a:spLocks noChangeShapeType="1"/>
            </p:cNvSpPr>
            <p:nvPr/>
          </p:nvSpPr>
          <p:spPr bwMode="auto">
            <a:xfrm>
              <a:off x="3091" y="167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2" name="Line 746"/>
            <p:cNvSpPr>
              <a:spLocks noChangeShapeType="1"/>
            </p:cNvSpPr>
            <p:nvPr/>
          </p:nvSpPr>
          <p:spPr bwMode="auto">
            <a:xfrm>
              <a:off x="3083" y="167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3" name="Line 747"/>
            <p:cNvSpPr>
              <a:spLocks noChangeShapeType="1"/>
            </p:cNvSpPr>
            <p:nvPr/>
          </p:nvSpPr>
          <p:spPr bwMode="auto">
            <a:xfrm>
              <a:off x="3083" y="167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4" name="Line 748"/>
            <p:cNvSpPr>
              <a:spLocks noChangeShapeType="1"/>
            </p:cNvSpPr>
            <p:nvPr/>
          </p:nvSpPr>
          <p:spPr bwMode="auto">
            <a:xfrm>
              <a:off x="3083" y="167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5" name="Line 749"/>
            <p:cNvSpPr>
              <a:spLocks noChangeShapeType="1"/>
            </p:cNvSpPr>
            <p:nvPr/>
          </p:nvSpPr>
          <p:spPr bwMode="auto">
            <a:xfrm>
              <a:off x="3083" y="170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6" name="Line 750"/>
            <p:cNvSpPr>
              <a:spLocks noChangeShapeType="1"/>
            </p:cNvSpPr>
            <p:nvPr/>
          </p:nvSpPr>
          <p:spPr bwMode="auto">
            <a:xfrm>
              <a:off x="3083" y="169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7" name="Line 751"/>
            <p:cNvSpPr>
              <a:spLocks noChangeShapeType="1"/>
            </p:cNvSpPr>
            <p:nvPr/>
          </p:nvSpPr>
          <p:spPr bwMode="auto">
            <a:xfrm>
              <a:off x="3083" y="169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8" name="Line 752"/>
            <p:cNvSpPr>
              <a:spLocks noChangeShapeType="1"/>
            </p:cNvSpPr>
            <p:nvPr/>
          </p:nvSpPr>
          <p:spPr bwMode="auto">
            <a:xfrm>
              <a:off x="3093" y="1691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9" name="Line 753"/>
            <p:cNvSpPr>
              <a:spLocks noChangeShapeType="1"/>
            </p:cNvSpPr>
            <p:nvPr/>
          </p:nvSpPr>
          <p:spPr bwMode="auto">
            <a:xfrm>
              <a:off x="3088" y="1691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0" name="Rectangle 754"/>
            <p:cNvSpPr>
              <a:spLocks noChangeArrowheads="1"/>
            </p:cNvSpPr>
            <p:nvPr/>
          </p:nvSpPr>
          <p:spPr bwMode="auto">
            <a:xfrm>
              <a:off x="3055" y="1731"/>
              <a:ext cx="59" cy="58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1" name="Rectangle 755"/>
            <p:cNvSpPr>
              <a:spLocks noChangeArrowheads="1"/>
            </p:cNvSpPr>
            <p:nvPr/>
          </p:nvSpPr>
          <p:spPr bwMode="auto">
            <a:xfrm>
              <a:off x="3055" y="1731"/>
              <a:ext cx="59" cy="58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2" name="Rectangle 756"/>
            <p:cNvSpPr>
              <a:spLocks noChangeArrowheads="1"/>
            </p:cNvSpPr>
            <p:nvPr/>
          </p:nvSpPr>
          <p:spPr bwMode="auto">
            <a:xfrm>
              <a:off x="3067" y="1740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3" name="Freeform 757"/>
            <p:cNvSpPr>
              <a:spLocks/>
            </p:cNvSpPr>
            <p:nvPr/>
          </p:nvSpPr>
          <p:spPr bwMode="auto">
            <a:xfrm>
              <a:off x="3070" y="1742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4" name="Rectangle 758"/>
            <p:cNvSpPr>
              <a:spLocks noChangeArrowheads="1"/>
            </p:cNvSpPr>
            <p:nvPr/>
          </p:nvSpPr>
          <p:spPr bwMode="auto">
            <a:xfrm>
              <a:off x="3083" y="1742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5" name="Rectangle 759"/>
            <p:cNvSpPr>
              <a:spLocks noChangeArrowheads="1"/>
            </p:cNvSpPr>
            <p:nvPr/>
          </p:nvSpPr>
          <p:spPr bwMode="auto">
            <a:xfrm>
              <a:off x="3091" y="1742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6" name="Rectangle 760"/>
            <p:cNvSpPr>
              <a:spLocks noChangeArrowheads="1"/>
            </p:cNvSpPr>
            <p:nvPr/>
          </p:nvSpPr>
          <p:spPr bwMode="auto">
            <a:xfrm>
              <a:off x="3083" y="1765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7" name="Line 761"/>
            <p:cNvSpPr>
              <a:spLocks noChangeShapeType="1"/>
            </p:cNvSpPr>
            <p:nvPr/>
          </p:nvSpPr>
          <p:spPr bwMode="auto">
            <a:xfrm>
              <a:off x="3083" y="17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8" name="Line 762"/>
            <p:cNvSpPr>
              <a:spLocks noChangeShapeType="1"/>
            </p:cNvSpPr>
            <p:nvPr/>
          </p:nvSpPr>
          <p:spPr bwMode="auto">
            <a:xfrm>
              <a:off x="3083" y="176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9" name="Line 763"/>
            <p:cNvSpPr>
              <a:spLocks noChangeShapeType="1"/>
            </p:cNvSpPr>
            <p:nvPr/>
          </p:nvSpPr>
          <p:spPr bwMode="auto">
            <a:xfrm>
              <a:off x="3083" y="176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0" name="Line 764"/>
            <p:cNvSpPr>
              <a:spLocks noChangeShapeType="1"/>
            </p:cNvSpPr>
            <p:nvPr/>
          </p:nvSpPr>
          <p:spPr bwMode="auto">
            <a:xfrm>
              <a:off x="3083" y="175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1" name="Line 765"/>
            <p:cNvSpPr>
              <a:spLocks noChangeShapeType="1"/>
            </p:cNvSpPr>
            <p:nvPr/>
          </p:nvSpPr>
          <p:spPr bwMode="auto">
            <a:xfrm>
              <a:off x="3083" y="175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2" name="Line 766"/>
            <p:cNvSpPr>
              <a:spLocks noChangeShapeType="1"/>
            </p:cNvSpPr>
            <p:nvPr/>
          </p:nvSpPr>
          <p:spPr bwMode="auto">
            <a:xfrm>
              <a:off x="3091" y="174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3" name="Line 767"/>
            <p:cNvSpPr>
              <a:spLocks noChangeShapeType="1"/>
            </p:cNvSpPr>
            <p:nvPr/>
          </p:nvSpPr>
          <p:spPr bwMode="auto">
            <a:xfrm>
              <a:off x="3091" y="1751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4" name="Line 768"/>
            <p:cNvSpPr>
              <a:spLocks noChangeShapeType="1"/>
            </p:cNvSpPr>
            <p:nvPr/>
          </p:nvSpPr>
          <p:spPr bwMode="auto">
            <a:xfrm>
              <a:off x="3091" y="1748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5" name="Line 769"/>
            <p:cNvSpPr>
              <a:spLocks noChangeShapeType="1"/>
            </p:cNvSpPr>
            <p:nvPr/>
          </p:nvSpPr>
          <p:spPr bwMode="auto">
            <a:xfrm>
              <a:off x="3083" y="174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6" name="Line 770"/>
            <p:cNvSpPr>
              <a:spLocks noChangeShapeType="1"/>
            </p:cNvSpPr>
            <p:nvPr/>
          </p:nvSpPr>
          <p:spPr bwMode="auto">
            <a:xfrm>
              <a:off x="3083" y="175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7" name="Line 771"/>
            <p:cNvSpPr>
              <a:spLocks noChangeShapeType="1"/>
            </p:cNvSpPr>
            <p:nvPr/>
          </p:nvSpPr>
          <p:spPr bwMode="auto">
            <a:xfrm>
              <a:off x="3083" y="174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8" name="Line 772"/>
            <p:cNvSpPr>
              <a:spLocks noChangeShapeType="1"/>
            </p:cNvSpPr>
            <p:nvPr/>
          </p:nvSpPr>
          <p:spPr bwMode="auto">
            <a:xfrm>
              <a:off x="3083" y="177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9" name="Line 773"/>
            <p:cNvSpPr>
              <a:spLocks noChangeShapeType="1"/>
            </p:cNvSpPr>
            <p:nvPr/>
          </p:nvSpPr>
          <p:spPr bwMode="auto">
            <a:xfrm>
              <a:off x="3083" y="177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0" name="Line 774"/>
            <p:cNvSpPr>
              <a:spLocks noChangeShapeType="1"/>
            </p:cNvSpPr>
            <p:nvPr/>
          </p:nvSpPr>
          <p:spPr bwMode="auto">
            <a:xfrm>
              <a:off x="3083" y="176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1" name="Line 775"/>
            <p:cNvSpPr>
              <a:spLocks noChangeShapeType="1"/>
            </p:cNvSpPr>
            <p:nvPr/>
          </p:nvSpPr>
          <p:spPr bwMode="auto">
            <a:xfrm>
              <a:off x="3093" y="1765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2" name="Line 776"/>
            <p:cNvSpPr>
              <a:spLocks noChangeShapeType="1"/>
            </p:cNvSpPr>
            <p:nvPr/>
          </p:nvSpPr>
          <p:spPr bwMode="auto">
            <a:xfrm>
              <a:off x="3088" y="1765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3" name="Rectangle 777"/>
            <p:cNvSpPr>
              <a:spLocks noChangeArrowheads="1"/>
            </p:cNvSpPr>
            <p:nvPr/>
          </p:nvSpPr>
          <p:spPr bwMode="auto">
            <a:xfrm>
              <a:off x="3055" y="1804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4" name="Rectangle 778"/>
            <p:cNvSpPr>
              <a:spLocks noChangeArrowheads="1"/>
            </p:cNvSpPr>
            <p:nvPr/>
          </p:nvSpPr>
          <p:spPr bwMode="auto">
            <a:xfrm>
              <a:off x="3055" y="1804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5" name="Rectangle 779"/>
            <p:cNvSpPr>
              <a:spLocks noChangeArrowheads="1"/>
            </p:cNvSpPr>
            <p:nvPr/>
          </p:nvSpPr>
          <p:spPr bwMode="auto">
            <a:xfrm>
              <a:off x="3067" y="1813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6" name="Freeform 780"/>
            <p:cNvSpPr>
              <a:spLocks/>
            </p:cNvSpPr>
            <p:nvPr/>
          </p:nvSpPr>
          <p:spPr bwMode="auto">
            <a:xfrm>
              <a:off x="3070" y="1816"/>
              <a:ext cx="10" cy="3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7" name="Rectangle 781"/>
            <p:cNvSpPr>
              <a:spLocks noChangeArrowheads="1"/>
            </p:cNvSpPr>
            <p:nvPr/>
          </p:nvSpPr>
          <p:spPr bwMode="auto">
            <a:xfrm>
              <a:off x="3083" y="1816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8" name="Rectangle 782"/>
            <p:cNvSpPr>
              <a:spLocks noChangeArrowheads="1"/>
            </p:cNvSpPr>
            <p:nvPr/>
          </p:nvSpPr>
          <p:spPr bwMode="auto">
            <a:xfrm>
              <a:off x="3091" y="1816"/>
              <a:ext cx="8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9" name="Rectangle 783"/>
            <p:cNvSpPr>
              <a:spLocks noChangeArrowheads="1"/>
            </p:cNvSpPr>
            <p:nvPr/>
          </p:nvSpPr>
          <p:spPr bwMode="auto">
            <a:xfrm>
              <a:off x="3083" y="1838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0" name="Line 784"/>
            <p:cNvSpPr>
              <a:spLocks noChangeShapeType="1"/>
            </p:cNvSpPr>
            <p:nvPr/>
          </p:nvSpPr>
          <p:spPr bwMode="auto">
            <a:xfrm>
              <a:off x="3083" y="183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1" name="Line 785"/>
            <p:cNvSpPr>
              <a:spLocks noChangeShapeType="1"/>
            </p:cNvSpPr>
            <p:nvPr/>
          </p:nvSpPr>
          <p:spPr bwMode="auto">
            <a:xfrm>
              <a:off x="3083" y="183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2" name="Line 786"/>
            <p:cNvSpPr>
              <a:spLocks noChangeShapeType="1"/>
            </p:cNvSpPr>
            <p:nvPr/>
          </p:nvSpPr>
          <p:spPr bwMode="auto">
            <a:xfrm>
              <a:off x="3083" y="183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3" name="Line 787"/>
            <p:cNvSpPr>
              <a:spLocks noChangeShapeType="1"/>
            </p:cNvSpPr>
            <p:nvPr/>
          </p:nvSpPr>
          <p:spPr bwMode="auto">
            <a:xfrm>
              <a:off x="3083" y="183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4" name="Line 788"/>
            <p:cNvSpPr>
              <a:spLocks noChangeShapeType="1"/>
            </p:cNvSpPr>
            <p:nvPr/>
          </p:nvSpPr>
          <p:spPr bwMode="auto">
            <a:xfrm>
              <a:off x="3083" y="183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5" name="Line 789"/>
            <p:cNvSpPr>
              <a:spLocks noChangeShapeType="1"/>
            </p:cNvSpPr>
            <p:nvPr/>
          </p:nvSpPr>
          <p:spPr bwMode="auto">
            <a:xfrm>
              <a:off x="3091" y="181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6" name="Line 790"/>
            <p:cNvSpPr>
              <a:spLocks noChangeShapeType="1"/>
            </p:cNvSpPr>
            <p:nvPr/>
          </p:nvSpPr>
          <p:spPr bwMode="auto">
            <a:xfrm>
              <a:off x="3091" y="182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7" name="Line 791"/>
            <p:cNvSpPr>
              <a:spLocks noChangeShapeType="1"/>
            </p:cNvSpPr>
            <p:nvPr/>
          </p:nvSpPr>
          <p:spPr bwMode="auto">
            <a:xfrm>
              <a:off x="3091" y="182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8" name="Line 792"/>
            <p:cNvSpPr>
              <a:spLocks noChangeShapeType="1"/>
            </p:cNvSpPr>
            <p:nvPr/>
          </p:nvSpPr>
          <p:spPr bwMode="auto">
            <a:xfrm>
              <a:off x="3083" y="181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9" name="Line 793"/>
            <p:cNvSpPr>
              <a:spLocks noChangeShapeType="1"/>
            </p:cNvSpPr>
            <p:nvPr/>
          </p:nvSpPr>
          <p:spPr bwMode="auto">
            <a:xfrm>
              <a:off x="3083" y="182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0" name="Line 794"/>
            <p:cNvSpPr>
              <a:spLocks noChangeShapeType="1"/>
            </p:cNvSpPr>
            <p:nvPr/>
          </p:nvSpPr>
          <p:spPr bwMode="auto">
            <a:xfrm>
              <a:off x="3083" y="182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1" name="Line 795"/>
            <p:cNvSpPr>
              <a:spLocks noChangeShapeType="1"/>
            </p:cNvSpPr>
            <p:nvPr/>
          </p:nvSpPr>
          <p:spPr bwMode="auto">
            <a:xfrm>
              <a:off x="3083" y="184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2" name="Line 796"/>
            <p:cNvSpPr>
              <a:spLocks noChangeShapeType="1"/>
            </p:cNvSpPr>
            <p:nvPr/>
          </p:nvSpPr>
          <p:spPr bwMode="auto">
            <a:xfrm>
              <a:off x="3083" y="184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3" name="Line 797"/>
            <p:cNvSpPr>
              <a:spLocks noChangeShapeType="1"/>
            </p:cNvSpPr>
            <p:nvPr/>
          </p:nvSpPr>
          <p:spPr bwMode="auto">
            <a:xfrm>
              <a:off x="3083" y="184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4" name="Line 798"/>
            <p:cNvSpPr>
              <a:spLocks noChangeShapeType="1"/>
            </p:cNvSpPr>
            <p:nvPr/>
          </p:nvSpPr>
          <p:spPr bwMode="auto">
            <a:xfrm>
              <a:off x="3093" y="183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5" name="Line 799"/>
            <p:cNvSpPr>
              <a:spLocks noChangeShapeType="1"/>
            </p:cNvSpPr>
            <p:nvPr/>
          </p:nvSpPr>
          <p:spPr bwMode="auto">
            <a:xfrm>
              <a:off x="3088" y="183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6" name="Rectangle 800"/>
            <p:cNvSpPr>
              <a:spLocks noChangeArrowheads="1"/>
            </p:cNvSpPr>
            <p:nvPr/>
          </p:nvSpPr>
          <p:spPr bwMode="auto">
            <a:xfrm>
              <a:off x="3055" y="1878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7" name="Rectangle 801"/>
            <p:cNvSpPr>
              <a:spLocks noChangeArrowheads="1"/>
            </p:cNvSpPr>
            <p:nvPr/>
          </p:nvSpPr>
          <p:spPr bwMode="auto">
            <a:xfrm>
              <a:off x="3055" y="1878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8" name="Rectangle 802"/>
            <p:cNvSpPr>
              <a:spLocks noChangeArrowheads="1"/>
            </p:cNvSpPr>
            <p:nvPr/>
          </p:nvSpPr>
          <p:spPr bwMode="auto">
            <a:xfrm>
              <a:off x="3067" y="1887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9" name="Freeform 803"/>
            <p:cNvSpPr>
              <a:spLocks/>
            </p:cNvSpPr>
            <p:nvPr/>
          </p:nvSpPr>
          <p:spPr bwMode="auto">
            <a:xfrm>
              <a:off x="3070" y="1889"/>
              <a:ext cx="10" cy="3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0"/>
                </a:cxn>
                <a:cxn ang="0">
                  <a:pos x="35" y="40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5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0"/>
                </a:cxn>
                <a:cxn ang="0">
                  <a:pos x="0" y="30"/>
                </a:cxn>
              </a:cxnLst>
              <a:rect l="0" t="0" r="r" b="b"/>
              <a:pathLst>
                <a:path w="40" h="142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0"/>
                  </a:lnTo>
                  <a:lnTo>
                    <a:pt x="35" y="40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5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0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0" name="Rectangle 804"/>
            <p:cNvSpPr>
              <a:spLocks noChangeArrowheads="1"/>
            </p:cNvSpPr>
            <p:nvPr/>
          </p:nvSpPr>
          <p:spPr bwMode="auto">
            <a:xfrm>
              <a:off x="3083" y="188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1" name="Rectangle 805"/>
            <p:cNvSpPr>
              <a:spLocks noChangeArrowheads="1"/>
            </p:cNvSpPr>
            <p:nvPr/>
          </p:nvSpPr>
          <p:spPr bwMode="auto">
            <a:xfrm>
              <a:off x="3091" y="1889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2" name="Rectangle 806"/>
            <p:cNvSpPr>
              <a:spLocks noChangeArrowheads="1"/>
            </p:cNvSpPr>
            <p:nvPr/>
          </p:nvSpPr>
          <p:spPr bwMode="auto">
            <a:xfrm>
              <a:off x="3083" y="1912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3" name="Line 807"/>
            <p:cNvSpPr>
              <a:spLocks noChangeShapeType="1"/>
            </p:cNvSpPr>
            <p:nvPr/>
          </p:nvSpPr>
          <p:spPr bwMode="auto">
            <a:xfrm>
              <a:off x="3083" y="19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4" name="Line 808"/>
            <p:cNvSpPr>
              <a:spLocks noChangeShapeType="1"/>
            </p:cNvSpPr>
            <p:nvPr/>
          </p:nvSpPr>
          <p:spPr bwMode="auto">
            <a:xfrm>
              <a:off x="3083" y="190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5" name="Line 809"/>
            <p:cNvSpPr>
              <a:spLocks noChangeShapeType="1"/>
            </p:cNvSpPr>
            <p:nvPr/>
          </p:nvSpPr>
          <p:spPr bwMode="auto">
            <a:xfrm>
              <a:off x="3083" y="190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6" name="Line 810"/>
            <p:cNvSpPr>
              <a:spLocks noChangeShapeType="1"/>
            </p:cNvSpPr>
            <p:nvPr/>
          </p:nvSpPr>
          <p:spPr bwMode="auto">
            <a:xfrm>
              <a:off x="3083" y="19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7" name="Line 811"/>
            <p:cNvSpPr>
              <a:spLocks noChangeShapeType="1"/>
            </p:cNvSpPr>
            <p:nvPr/>
          </p:nvSpPr>
          <p:spPr bwMode="auto">
            <a:xfrm>
              <a:off x="3083" y="190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8" name="Line 812"/>
            <p:cNvSpPr>
              <a:spLocks noChangeShapeType="1"/>
            </p:cNvSpPr>
            <p:nvPr/>
          </p:nvSpPr>
          <p:spPr bwMode="auto">
            <a:xfrm>
              <a:off x="3091" y="189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9" name="Line 813"/>
            <p:cNvSpPr>
              <a:spLocks noChangeShapeType="1"/>
            </p:cNvSpPr>
            <p:nvPr/>
          </p:nvSpPr>
          <p:spPr bwMode="auto">
            <a:xfrm>
              <a:off x="3091" y="189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0" name="Line 814"/>
            <p:cNvSpPr>
              <a:spLocks noChangeShapeType="1"/>
            </p:cNvSpPr>
            <p:nvPr/>
          </p:nvSpPr>
          <p:spPr bwMode="auto">
            <a:xfrm>
              <a:off x="3091" y="189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1" name="Line 815"/>
            <p:cNvSpPr>
              <a:spLocks noChangeShapeType="1"/>
            </p:cNvSpPr>
            <p:nvPr/>
          </p:nvSpPr>
          <p:spPr bwMode="auto">
            <a:xfrm>
              <a:off x="3083" y="189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2" name="Line 816"/>
            <p:cNvSpPr>
              <a:spLocks noChangeShapeType="1"/>
            </p:cNvSpPr>
            <p:nvPr/>
          </p:nvSpPr>
          <p:spPr bwMode="auto">
            <a:xfrm>
              <a:off x="3083" y="189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3" name="Line 817"/>
            <p:cNvSpPr>
              <a:spLocks noChangeShapeType="1"/>
            </p:cNvSpPr>
            <p:nvPr/>
          </p:nvSpPr>
          <p:spPr bwMode="auto">
            <a:xfrm>
              <a:off x="3083" y="189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4" name="Line 818"/>
            <p:cNvSpPr>
              <a:spLocks noChangeShapeType="1"/>
            </p:cNvSpPr>
            <p:nvPr/>
          </p:nvSpPr>
          <p:spPr bwMode="auto">
            <a:xfrm>
              <a:off x="3083" y="192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5" name="Line 819"/>
            <p:cNvSpPr>
              <a:spLocks noChangeShapeType="1"/>
            </p:cNvSpPr>
            <p:nvPr/>
          </p:nvSpPr>
          <p:spPr bwMode="auto">
            <a:xfrm>
              <a:off x="3083" y="191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6" name="Line 820"/>
            <p:cNvSpPr>
              <a:spLocks noChangeShapeType="1"/>
            </p:cNvSpPr>
            <p:nvPr/>
          </p:nvSpPr>
          <p:spPr bwMode="auto">
            <a:xfrm>
              <a:off x="3083" y="19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7" name="Line 821"/>
            <p:cNvSpPr>
              <a:spLocks noChangeShapeType="1"/>
            </p:cNvSpPr>
            <p:nvPr/>
          </p:nvSpPr>
          <p:spPr bwMode="auto">
            <a:xfrm>
              <a:off x="3093" y="1912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8" name="Line 822"/>
            <p:cNvSpPr>
              <a:spLocks noChangeShapeType="1"/>
            </p:cNvSpPr>
            <p:nvPr/>
          </p:nvSpPr>
          <p:spPr bwMode="auto">
            <a:xfrm>
              <a:off x="3088" y="1912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9" name="Freeform 823"/>
            <p:cNvSpPr>
              <a:spLocks/>
            </p:cNvSpPr>
            <p:nvPr/>
          </p:nvSpPr>
          <p:spPr bwMode="auto">
            <a:xfrm>
              <a:off x="2906" y="1649"/>
              <a:ext cx="472" cy="412"/>
            </a:xfrm>
            <a:custGeom>
              <a:avLst/>
              <a:gdLst/>
              <a:ahLst/>
              <a:cxnLst>
                <a:cxn ang="0">
                  <a:pos x="95" y="1649"/>
                </a:cxn>
                <a:cxn ang="0">
                  <a:pos x="1792" y="1649"/>
                </a:cxn>
                <a:cxn ang="0">
                  <a:pos x="1806" y="1648"/>
                </a:cxn>
                <a:cxn ang="0">
                  <a:pos x="1819" y="1645"/>
                </a:cxn>
                <a:cxn ang="0">
                  <a:pos x="1831" y="1641"/>
                </a:cxn>
                <a:cxn ang="0">
                  <a:pos x="1843" y="1635"/>
                </a:cxn>
                <a:cxn ang="0">
                  <a:pos x="1854" y="1627"/>
                </a:cxn>
                <a:cxn ang="0">
                  <a:pos x="1864" y="1616"/>
                </a:cxn>
                <a:cxn ang="0">
                  <a:pos x="1872" y="1606"/>
                </a:cxn>
                <a:cxn ang="0">
                  <a:pos x="1878" y="1594"/>
                </a:cxn>
                <a:cxn ang="0">
                  <a:pos x="1882" y="1582"/>
                </a:cxn>
                <a:cxn ang="0">
                  <a:pos x="1885" y="1569"/>
                </a:cxn>
                <a:cxn ang="0">
                  <a:pos x="1886" y="1555"/>
                </a:cxn>
                <a:cxn ang="0">
                  <a:pos x="1886" y="94"/>
                </a:cxn>
                <a:cxn ang="0">
                  <a:pos x="1885" y="80"/>
                </a:cxn>
                <a:cxn ang="0">
                  <a:pos x="1882" y="67"/>
                </a:cxn>
                <a:cxn ang="0">
                  <a:pos x="1878" y="55"/>
                </a:cxn>
                <a:cxn ang="0">
                  <a:pos x="1872" y="43"/>
                </a:cxn>
                <a:cxn ang="0">
                  <a:pos x="1864" y="32"/>
                </a:cxn>
                <a:cxn ang="0">
                  <a:pos x="1854" y="22"/>
                </a:cxn>
                <a:cxn ang="0">
                  <a:pos x="1843" y="14"/>
                </a:cxn>
                <a:cxn ang="0">
                  <a:pos x="1831" y="8"/>
                </a:cxn>
                <a:cxn ang="0">
                  <a:pos x="1819" y="3"/>
                </a:cxn>
                <a:cxn ang="0">
                  <a:pos x="1806" y="1"/>
                </a:cxn>
                <a:cxn ang="0">
                  <a:pos x="1792" y="0"/>
                </a:cxn>
                <a:cxn ang="0">
                  <a:pos x="95" y="0"/>
                </a:cxn>
                <a:cxn ang="0">
                  <a:pos x="82" y="1"/>
                </a:cxn>
                <a:cxn ang="0">
                  <a:pos x="68" y="3"/>
                </a:cxn>
                <a:cxn ang="0">
                  <a:pos x="56" y="8"/>
                </a:cxn>
                <a:cxn ang="0">
                  <a:pos x="44" y="14"/>
                </a:cxn>
                <a:cxn ang="0">
                  <a:pos x="33" y="22"/>
                </a:cxn>
                <a:cxn ang="0">
                  <a:pos x="24" y="32"/>
                </a:cxn>
                <a:cxn ang="0">
                  <a:pos x="15" y="43"/>
                </a:cxn>
                <a:cxn ang="0">
                  <a:pos x="9" y="55"/>
                </a:cxn>
                <a:cxn ang="0">
                  <a:pos x="4" y="67"/>
                </a:cxn>
                <a:cxn ang="0">
                  <a:pos x="1" y="80"/>
                </a:cxn>
                <a:cxn ang="0">
                  <a:pos x="0" y="94"/>
                </a:cxn>
                <a:cxn ang="0">
                  <a:pos x="0" y="1555"/>
                </a:cxn>
                <a:cxn ang="0">
                  <a:pos x="1" y="1569"/>
                </a:cxn>
                <a:cxn ang="0">
                  <a:pos x="4" y="1582"/>
                </a:cxn>
                <a:cxn ang="0">
                  <a:pos x="9" y="1594"/>
                </a:cxn>
                <a:cxn ang="0">
                  <a:pos x="15" y="1606"/>
                </a:cxn>
                <a:cxn ang="0">
                  <a:pos x="24" y="1616"/>
                </a:cxn>
                <a:cxn ang="0">
                  <a:pos x="33" y="1627"/>
                </a:cxn>
                <a:cxn ang="0">
                  <a:pos x="44" y="1635"/>
                </a:cxn>
                <a:cxn ang="0">
                  <a:pos x="56" y="1641"/>
                </a:cxn>
                <a:cxn ang="0">
                  <a:pos x="68" y="1645"/>
                </a:cxn>
                <a:cxn ang="0">
                  <a:pos x="82" y="1648"/>
                </a:cxn>
                <a:cxn ang="0">
                  <a:pos x="95" y="1649"/>
                </a:cxn>
              </a:cxnLst>
              <a:rect l="0" t="0" r="r" b="b"/>
              <a:pathLst>
                <a:path w="1886" h="1649">
                  <a:moveTo>
                    <a:pt x="95" y="1649"/>
                  </a:moveTo>
                  <a:lnTo>
                    <a:pt x="1792" y="1649"/>
                  </a:lnTo>
                  <a:lnTo>
                    <a:pt x="1806" y="1648"/>
                  </a:lnTo>
                  <a:lnTo>
                    <a:pt x="1819" y="1645"/>
                  </a:lnTo>
                  <a:lnTo>
                    <a:pt x="1831" y="1641"/>
                  </a:lnTo>
                  <a:lnTo>
                    <a:pt x="1843" y="1635"/>
                  </a:lnTo>
                  <a:lnTo>
                    <a:pt x="1854" y="1627"/>
                  </a:lnTo>
                  <a:lnTo>
                    <a:pt x="1864" y="1616"/>
                  </a:lnTo>
                  <a:lnTo>
                    <a:pt x="1872" y="1606"/>
                  </a:lnTo>
                  <a:lnTo>
                    <a:pt x="1878" y="1594"/>
                  </a:lnTo>
                  <a:lnTo>
                    <a:pt x="1882" y="1582"/>
                  </a:lnTo>
                  <a:lnTo>
                    <a:pt x="1885" y="1569"/>
                  </a:lnTo>
                  <a:lnTo>
                    <a:pt x="1886" y="1555"/>
                  </a:lnTo>
                  <a:lnTo>
                    <a:pt x="1886" y="94"/>
                  </a:lnTo>
                  <a:lnTo>
                    <a:pt x="1885" y="80"/>
                  </a:lnTo>
                  <a:lnTo>
                    <a:pt x="1882" y="67"/>
                  </a:lnTo>
                  <a:lnTo>
                    <a:pt x="1878" y="55"/>
                  </a:lnTo>
                  <a:lnTo>
                    <a:pt x="1872" y="43"/>
                  </a:lnTo>
                  <a:lnTo>
                    <a:pt x="1864" y="32"/>
                  </a:lnTo>
                  <a:lnTo>
                    <a:pt x="1854" y="22"/>
                  </a:lnTo>
                  <a:lnTo>
                    <a:pt x="1843" y="14"/>
                  </a:lnTo>
                  <a:lnTo>
                    <a:pt x="1831" y="8"/>
                  </a:lnTo>
                  <a:lnTo>
                    <a:pt x="1819" y="3"/>
                  </a:lnTo>
                  <a:lnTo>
                    <a:pt x="1806" y="1"/>
                  </a:lnTo>
                  <a:lnTo>
                    <a:pt x="1792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8" y="3"/>
                  </a:lnTo>
                  <a:lnTo>
                    <a:pt x="56" y="8"/>
                  </a:lnTo>
                  <a:lnTo>
                    <a:pt x="44" y="14"/>
                  </a:lnTo>
                  <a:lnTo>
                    <a:pt x="33" y="22"/>
                  </a:lnTo>
                  <a:lnTo>
                    <a:pt x="24" y="32"/>
                  </a:lnTo>
                  <a:lnTo>
                    <a:pt x="15" y="43"/>
                  </a:lnTo>
                  <a:lnTo>
                    <a:pt x="9" y="55"/>
                  </a:lnTo>
                  <a:lnTo>
                    <a:pt x="4" y="67"/>
                  </a:lnTo>
                  <a:lnTo>
                    <a:pt x="1" y="80"/>
                  </a:lnTo>
                  <a:lnTo>
                    <a:pt x="0" y="94"/>
                  </a:lnTo>
                  <a:lnTo>
                    <a:pt x="0" y="1555"/>
                  </a:lnTo>
                  <a:lnTo>
                    <a:pt x="1" y="1569"/>
                  </a:lnTo>
                  <a:lnTo>
                    <a:pt x="4" y="1582"/>
                  </a:lnTo>
                  <a:lnTo>
                    <a:pt x="9" y="1594"/>
                  </a:lnTo>
                  <a:lnTo>
                    <a:pt x="15" y="1606"/>
                  </a:lnTo>
                  <a:lnTo>
                    <a:pt x="24" y="1616"/>
                  </a:lnTo>
                  <a:lnTo>
                    <a:pt x="33" y="1627"/>
                  </a:lnTo>
                  <a:lnTo>
                    <a:pt x="44" y="1635"/>
                  </a:lnTo>
                  <a:lnTo>
                    <a:pt x="56" y="1641"/>
                  </a:lnTo>
                  <a:lnTo>
                    <a:pt x="68" y="1645"/>
                  </a:lnTo>
                  <a:lnTo>
                    <a:pt x="82" y="1648"/>
                  </a:lnTo>
                  <a:lnTo>
                    <a:pt x="95" y="16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0" name="Freeform 824"/>
            <p:cNvSpPr>
              <a:spLocks/>
            </p:cNvSpPr>
            <p:nvPr/>
          </p:nvSpPr>
          <p:spPr bwMode="auto">
            <a:xfrm>
              <a:off x="2930" y="2059"/>
              <a:ext cx="424" cy="4"/>
            </a:xfrm>
            <a:custGeom>
              <a:avLst/>
              <a:gdLst/>
              <a:ahLst/>
              <a:cxnLst>
                <a:cxn ang="0">
                  <a:pos x="1697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</a:cxnLst>
              <a:rect l="0" t="0" r="r" b="b"/>
              <a:pathLst>
                <a:path w="1697" h="14">
                  <a:moveTo>
                    <a:pt x="1697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1" name="Freeform 825"/>
            <p:cNvSpPr>
              <a:spLocks/>
            </p:cNvSpPr>
            <p:nvPr/>
          </p:nvSpPr>
          <p:spPr bwMode="auto">
            <a:xfrm>
              <a:off x="3354" y="2059"/>
              <a:ext cx="4" cy="4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7" y="14"/>
                </a:cxn>
              </a:cxnLst>
              <a:rect l="0" t="0" r="r" b="b"/>
              <a:pathLst>
                <a:path w="17" h="15">
                  <a:moveTo>
                    <a:pt x="17" y="14"/>
                  </a:moveTo>
                  <a:lnTo>
                    <a:pt x="15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2" name="Freeform 826"/>
            <p:cNvSpPr>
              <a:spLocks/>
            </p:cNvSpPr>
            <p:nvPr/>
          </p:nvSpPr>
          <p:spPr bwMode="auto">
            <a:xfrm>
              <a:off x="3357" y="2058"/>
              <a:ext cx="4" cy="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4" y="17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7" y="14"/>
                </a:cxn>
              </a:cxnLst>
              <a:rect l="0" t="0" r="r" b="b"/>
              <a:pathLst>
                <a:path w="17" h="17">
                  <a:moveTo>
                    <a:pt x="17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4" y="17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3" name="Freeform 827"/>
            <p:cNvSpPr>
              <a:spLocks/>
            </p:cNvSpPr>
            <p:nvPr/>
          </p:nvSpPr>
          <p:spPr bwMode="auto">
            <a:xfrm>
              <a:off x="3360" y="2057"/>
              <a:ext cx="5" cy="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5" y="18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8" y="13"/>
                </a:cxn>
              </a:cxnLst>
              <a:rect l="0" t="0" r="r" b="b"/>
              <a:pathLst>
                <a:path w="18" h="18">
                  <a:moveTo>
                    <a:pt x="18" y="13"/>
                  </a:moveTo>
                  <a:lnTo>
                    <a:pt x="13" y="0"/>
                  </a:lnTo>
                  <a:lnTo>
                    <a:pt x="0" y="5"/>
                  </a:lnTo>
                  <a:lnTo>
                    <a:pt x="5" y="18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4" name="Freeform 828"/>
            <p:cNvSpPr>
              <a:spLocks/>
            </p:cNvSpPr>
            <p:nvPr/>
          </p:nvSpPr>
          <p:spPr bwMode="auto">
            <a:xfrm>
              <a:off x="3363" y="2056"/>
              <a:ext cx="5" cy="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6" y="19"/>
                </a:cxn>
                <a:cxn ang="0">
                  <a:pos x="18" y="13"/>
                </a:cxn>
                <a:cxn ang="0">
                  <a:pos x="19" y="12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9" y="12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6" y="19"/>
                  </a:lnTo>
                  <a:lnTo>
                    <a:pt x="18" y="13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5" name="Freeform 829"/>
            <p:cNvSpPr>
              <a:spLocks/>
            </p:cNvSpPr>
            <p:nvPr/>
          </p:nvSpPr>
          <p:spPr bwMode="auto">
            <a:xfrm>
              <a:off x="3366" y="2054"/>
              <a:ext cx="5" cy="5"/>
            </a:xfrm>
            <a:custGeom>
              <a:avLst/>
              <a:gdLst/>
              <a:ahLst/>
              <a:cxnLst>
                <a:cxn ang="0">
                  <a:pos x="22" y="11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9" y="19"/>
                </a:cxn>
                <a:cxn ang="0">
                  <a:pos x="21" y="12"/>
                </a:cxn>
                <a:cxn ang="0">
                  <a:pos x="22" y="11"/>
                </a:cxn>
                <a:cxn ang="0">
                  <a:pos x="21" y="12"/>
                </a:cxn>
                <a:cxn ang="0">
                  <a:pos x="21" y="11"/>
                </a:cxn>
                <a:cxn ang="0">
                  <a:pos x="22" y="11"/>
                </a:cxn>
              </a:cxnLst>
              <a:rect l="0" t="0" r="r" b="b"/>
              <a:pathLst>
                <a:path w="22" h="19">
                  <a:moveTo>
                    <a:pt x="22" y="11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9" y="19"/>
                  </a:lnTo>
                  <a:lnTo>
                    <a:pt x="21" y="12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6" name="Freeform 830"/>
            <p:cNvSpPr>
              <a:spLocks/>
            </p:cNvSpPr>
            <p:nvPr/>
          </p:nvSpPr>
          <p:spPr bwMode="auto">
            <a:xfrm>
              <a:off x="3368" y="2052"/>
              <a:ext cx="6" cy="5"/>
            </a:xfrm>
            <a:custGeom>
              <a:avLst/>
              <a:gdLst/>
              <a:ahLst/>
              <a:cxnLst>
                <a:cxn ang="0">
                  <a:pos x="22" y="11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12" y="21"/>
                </a:cxn>
                <a:cxn ang="0">
                  <a:pos x="21" y="11"/>
                </a:cxn>
                <a:cxn ang="0">
                  <a:pos x="22" y="11"/>
                </a:cxn>
                <a:cxn ang="0">
                  <a:pos x="21" y="11"/>
                </a:cxn>
                <a:cxn ang="0">
                  <a:pos x="21" y="11"/>
                </a:cxn>
                <a:cxn ang="0">
                  <a:pos x="22" y="11"/>
                </a:cxn>
              </a:cxnLst>
              <a:rect l="0" t="0" r="r" b="b"/>
              <a:pathLst>
                <a:path w="22" h="21">
                  <a:moveTo>
                    <a:pt x="22" y="11"/>
                  </a:moveTo>
                  <a:lnTo>
                    <a:pt x="11" y="0"/>
                  </a:lnTo>
                  <a:lnTo>
                    <a:pt x="0" y="11"/>
                  </a:lnTo>
                  <a:lnTo>
                    <a:pt x="12" y="2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7" name="Freeform 831"/>
            <p:cNvSpPr>
              <a:spLocks/>
            </p:cNvSpPr>
            <p:nvPr/>
          </p:nvSpPr>
          <p:spPr bwMode="auto">
            <a:xfrm>
              <a:off x="3371" y="2049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2" y="21"/>
                </a:cxn>
                <a:cxn ang="0">
                  <a:pos x="19" y="9"/>
                </a:cxn>
                <a:cxn ang="0">
                  <a:pos x="20" y="8"/>
                </a:cxn>
                <a:cxn ang="0">
                  <a:pos x="19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1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2" y="21"/>
                  </a:lnTo>
                  <a:lnTo>
                    <a:pt x="19" y="9"/>
                  </a:lnTo>
                  <a:lnTo>
                    <a:pt x="20" y="8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8" name="Freeform 832"/>
            <p:cNvSpPr>
              <a:spLocks/>
            </p:cNvSpPr>
            <p:nvPr/>
          </p:nvSpPr>
          <p:spPr bwMode="auto">
            <a:xfrm>
              <a:off x="3372" y="2046"/>
              <a:ext cx="6" cy="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18"/>
                </a:cxn>
                <a:cxn ang="0">
                  <a:pos x="19" y="7"/>
                </a:cxn>
                <a:cxn ang="0">
                  <a:pos x="20" y="6"/>
                </a:cxn>
                <a:cxn ang="0">
                  <a:pos x="19" y="7"/>
                </a:cxn>
                <a:cxn ang="0">
                  <a:pos x="19" y="6"/>
                </a:cxn>
                <a:cxn ang="0">
                  <a:pos x="20" y="6"/>
                </a:cxn>
              </a:cxnLst>
              <a:rect l="0" t="0" r="r" b="b"/>
              <a:pathLst>
                <a:path w="20" h="18">
                  <a:moveTo>
                    <a:pt x="20" y="6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18"/>
                  </a:lnTo>
                  <a:lnTo>
                    <a:pt x="19" y="7"/>
                  </a:lnTo>
                  <a:lnTo>
                    <a:pt x="20" y="6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9" name="Freeform 833"/>
            <p:cNvSpPr>
              <a:spLocks/>
            </p:cNvSpPr>
            <p:nvPr/>
          </p:nvSpPr>
          <p:spPr bwMode="auto">
            <a:xfrm>
              <a:off x="3374" y="2043"/>
              <a:ext cx="5" cy="5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8" y="4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8" y="4"/>
                </a:cxn>
              </a:cxnLst>
              <a:rect l="0" t="0" r="r" b="b"/>
              <a:pathLst>
                <a:path w="18" h="18">
                  <a:moveTo>
                    <a:pt x="18" y="4"/>
                  </a:moveTo>
                  <a:lnTo>
                    <a:pt x="5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0" name="Freeform 834"/>
            <p:cNvSpPr>
              <a:spLocks/>
            </p:cNvSpPr>
            <p:nvPr/>
          </p:nvSpPr>
          <p:spPr bwMode="auto">
            <a:xfrm>
              <a:off x="3375" y="2040"/>
              <a:ext cx="4" cy="4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14" y="16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7" y="3"/>
                </a:cxn>
              </a:cxnLst>
              <a:rect l="0" t="0" r="r" b="b"/>
              <a:pathLst>
                <a:path w="17" h="16">
                  <a:moveTo>
                    <a:pt x="17" y="3"/>
                  </a:moveTo>
                  <a:lnTo>
                    <a:pt x="3" y="0"/>
                  </a:lnTo>
                  <a:lnTo>
                    <a:pt x="0" y="13"/>
                  </a:lnTo>
                  <a:lnTo>
                    <a:pt x="14" y="16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1" name="Freeform 835"/>
            <p:cNvSpPr>
              <a:spLocks/>
            </p:cNvSpPr>
            <p:nvPr/>
          </p:nvSpPr>
          <p:spPr bwMode="auto">
            <a:xfrm>
              <a:off x="3376" y="2037"/>
              <a:ext cx="4" cy="4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14" y="16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</a:cxnLst>
              <a:rect l="0" t="0" r="r" b="b"/>
              <a:pathLst>
                <a:path w="15" h="16">
                  <a:moveTo>
                    <a:pt x="15" y="1"/>
                  </a:moveTo>
                  <a:lnTo>
                    <a:pt x="1" y="0"/>
                  </a:lnTo>
                  <a:lnTo>
                    <a:pt x="0" y="15"/>
                  </a:lnTo>
                  <a:lnTo>
                    <a:pt x="14" y="16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2" name="Freeform 836"/>
            <p:cNvSpPr>
              <a:spLocks/>
            </p:cNvSpPr>
            <p:nvPr/>
          </p:nvSpPr>
          <p:spPr bwMode="auto">
            <a:xfrm>
              <a:off x="3376" y="1672"/>
              <a:ext cx="4" cy="36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14" y="146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4" h="1461">
                  <a:moveTo>
                    <a:pt x="14" y="0"/>
                  </a:moveTo>
                  <a:lnTo>
                    <a:pt x="0" y="0"/>
                  </a:lnTo>
                  <a:lnTo>
                    <a:pt x="0" y="1461"/>
                  </a:lnTo>
                  <a:lnTo>
                    <a:pt x="14" y="146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3" name="Freeform 837"/>
            <p:cNvSpPr>
              <a:spLocks/>
            </p:cNvSpPr>
            <p:nvPr/>
          </p:nvSpPr>
          <p:spPr bwMode="auto">
            <a:xfrm>
              <a:off x="3376" y="1668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7"/>
                </a:cxn>
                <a:cxn ang="0">
                  <a:pos x="15" y="16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5" h="17">
                  <a:moveTo>
                    <a:pt x="14" y="0"/>
                  </a:moveTo>
                  <a:lnTo>
                    <a:pt x="0" y="2"/>
                  </a:lnTo>
                  <a:lnTo>
                    <a:pt x="1" y="17"/>
                  </a:lnTo>
                  <a:lnTo>
                    <a:pt x="15" y="16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4" name="Freeform 838"/>
            <p:cNvSpPr>
              <a:spLocks/>
            </p:cNvSpPr>
            <p:nvPr/>
          </p:nvSpPr>
          <p:spPr bwMode="auto">
            <a:xfrm>
              <a:off x="3375" y="1665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4"/>
                </a:cxn>
                <a:cxn ang="0">
                  <a:pos x="3" y="18"/>
                </a:cxn>
                <a:cxn ang="0">
                  <a:pos x="17" y="14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lnTo>
                    <a:pt x="0" y="4"/>
                  </a:lnTo>
                  <a:lnTo>
                    <a:pt x="3" y="18"/>
                  </a:lnTo>
                  <a:lnTo>
                    <a:pt x="17" y="14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5" name="Freeform 839"/>
            <p:cNvSpPr>
              <a:spLocks/>
            </p:cNvSpPr>
            <p:nvPr/>
          </p:nvSpPr>
          <p:spPr bwMode="auto">
            <a:xfrm>
              <a:off x="3374" y="1661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6"/>
                </a:cxn>
                <a:cxn ang="0">
                  <a:pos x="5" y="18"/>
                </a:cxn>
                <a:cxn ang="0">
                  <a:pos x="18" y="13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3" y="0"/>
                </a:cxn>
              </a:cxnLst>
              <a:rect l="0" t="0" r="r" b="b"/>
              <a:pathLst>
                <a:path w="18" h="18">
                  <a:moveTo>
                    <a:pt x="13" y="0"/>
                  </a:moveTo>
                  <a:lnTo>
                    <a:pt x="0" y="6"/>
                  </a:lnTo>
                  <a:lnTo>
                    <a:pt x="5" y="18"/>
                  </a:lnTo>
                  <a:lnTo>
                    <a:pt x="18" y="13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6" name="Freeform 840"/>
            <p:cNvSpPr>
              <a:spLocks/>
            </p:cNvSpPr>
            <p:nvPr/>
          </p:nvSpPr>
          <p:spPr bwMode="auto">
            <a:xfrm>
              <a:off x="3372" y="1658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7" y="19"/>
                </a:cxn>
                <a:cxn ang="0">
                  <a:pos x="19" y="1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19" h="19">
                  <a:moveTo>
                    <a:pt x="12" y="0"/>
                  </a:moveTo>
                  <a:lnTo>
                    <a:pt x="0" y="8"/>
                  </a:lnTo>
                  <a:lnTo>
                    <a:pt x="7" y="19"/>
                  </a:lnTo>
                  <a:lnTo>
                    <a:pt x="19" y="1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7" name="Freeform 841"/>
            <p:cNvSpPr>
              <a:spLocks/>
            </p:cNvSpPr>
            <p:nvPr/>
          </p:nvSpPr>
          <p:spPr bwMode="auto">
            <a:xfrm>
              <a:off x="3371" y="1655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8" y="22"/>
                </a:cxn>
                <a:cxn ang="0">
                  <a:pos x="19" y="13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19" h="22">
                  <a:moveTo>
                    <a:pt x="11" y="0"/>
                  </a:moveTo>
                  <a:lnTo>
                    <a:pt x="0" y="11"/>
                  </a:lnTo>
                  <a:lnTo>
                    <a:pt x="8" y="22"/>
                  </a:lnTo>
                  <a:lnTo>
                    <a:pt x="19" y="13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8" name="Freeform 842"/>
            <p:cNvSpPr>
              <a:spLocks/>
            </p:cNvSpPr>
            <p:nvPr/>
          </p:nvSpPr>
          <p:spPr bwMode="auto">
            <a:xfrm>
              <a:off x="3368" y="1653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1" y="10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1" h="22">
                  <a:moveTo>
                    <a:pt x="11" y="0"/>
                  </a:moveTo>
                  <a:lnTo>
                    <a:pt x="0" y="11"/>
                  </a:lnTo>
                  <a:lnTo>
                    <a:pt x="11" y="22"/>
                  </a:lnTo>
                  <a:lnTo>
                    <a:pt x="21" y="10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9" name="Freeform 843"/>
            <p:cNvSpPr>
              <a:spLocks/>
            </p:cNvSpPr>
            <p:nvPr/>
          </p:nvSpPr>
          <p:spPr bwMode="auto">
            <a:xfrm>
              <a:off x="3366" y="1651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21" y="8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</a:cxnLst>
              <a:rect l="0" t="0" r="r" b="b"/>
              <a:pathLst>
                <a:path w="21" h="20">
                  <a:moveTo>
                    <a:pt x="8" y="0"/>
                  </a:moveTo>
                  <a:lnTo>
                    <a:pt x="0" y="12"/>
                  </a:lnTo>
                  <a:lnTo>
                    <a:pt x="11" y="20"/>
                  </a:lnTo>
                  <a:lnTo>
                    <a:pt x="21" y="8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0" name="Freeform 844"/>
            <p:cNvSpPr>
              <a:spLocks/>
            </p:cNvSpPr>
            <p:nvPr/>
          </p:nvSpPr>
          <p:spPr bwMode="auto">
            <a:xfrm>
              <a:off x="3363" y="1649"/>
              <a:ext cx="5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1" y="20"/>
                </a:cxn>
                <a:cxn ang="0">
                  <a:pos x="18" y="7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3"/>
                  </a:lnTo>
                  <a:lnTo>
                    <a:pt x="11" y="20"/>
                  </a:lnTo>
                  <a:lnTo>
                    <a:pt x="18" y="7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1" name="Freeform 845"/>
            <p:cNvSpPr>
              <a:spLocks/>
            </p:cNvSpPr>
            <p:nvPr/>
          </p:nvSpPr>
          <p:spPr bwMode="auto">
            <a:xfrm>
              <a:off x="3360" y="1648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8" y="5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8" h="19">
                  <a:moveTo>
                    <a:pt x="4" y="0"/>
                  </a:moveTo>
                  <a:lnTo>
                    <a:pt x="0" y="14"/>
                  </a:lnTo>
                  <a:lnTo>
                    <a:pt x="12" y="19"/>
                  </a:lnTo>
                  <a:lnTo>
                    <a:pt x="18" y="5"/>
                  </a:lnTo>
                  <a:lnTo>
                    <a:pt x="5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2" name="Freeform 846"/>
            <p:cNvSpPr>
              <a:spLocks/>
            </p:cNvSpPr>
            <p:nvPr/>
          </p:nvSpPr>
          <p:spPr bwMode="auto">
            <a:xfrm>
              <a:off x="3357" y="1647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4"/>
                </a:cxn>
                <a:cxn ang="0">
                  <a:pos x="12" y="16"/>
                </a:cxn>
                <a:cxn ang="0">
                  <a:pos x="15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5" h="16">
                  <a:moveTo>
                    <a:pt x="2" y="0"/>
                  </a:moveTo>
                  <a:lnTo>
                    <a:pt x="0" y="14"/>
                  </a:lnTo>
                  <a:lnTo>
                    <a:pt x="12" y="16"/>
                  </a:lnTo>
                  <a:lnTo>
                    <a:pt x="15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3" name="Freeform 847"/>
            <p:cNvSpPr>
              <a:spLocks/>
            </p:cNvSpPr>
            <p:nvPr/>
          </p:nvSpPr>
          <p:spPr bwMode="auto">
            <a:xfrm>
              <a:off x="3354" y="1647"/>
              <a:ext cx="4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4"/>
                </a:cxn>
                <a:cxn ang="0">
                  <a:pos x="15" y="15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6" h="15">
                  <a:moveTo>
                    <a:pt x="1" y="0"/>
                  </a:moveTo>
                  <a:lnTo>
                    <a:pt x="0" y="14"/>
                  </a:lnTo>
                  <a:lnTo>
                    <a:pt x="15" y="15"/>
                  </a:lnTo>
                  <a:lnTo>
                    <a:pt x="16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4" name="Freeform 848"/>
            <p:cNvSpPr>
              <a:spLocks/>
            </p:cNvSpPr>
            <p:nvPr/>
          </p:nvSpPr>
          <p:spPr bwMode="auto">
            <a:xfrm>
              <a:off x="2930" y="1647"/>
              <a:ext cx="42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1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5" name="Freeform 849"/>
            <p:cNvSpPr>
              <a:spLocks/>
            </p:cNvSpPr>
            <p:nvPr/>
          </p:nvSpPr>
          <p:spPr bwMode="auto">
            <a:xfrm>
              <a:off x="2926" y="1647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5"/>
                </a:cxn>
                <a:cxn ang="0">
                  <a:pos x="15" y="14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5">
                  <a:moveTo>
                    <a:pt x="0" y="1"/>
                  </a:moveTo>
                  <a:lnTo>
                    <a:pt x="2" y="15"/>
                  </a:lnTo>
                  <a:lnTo>
                    <a:pt x="15" y="14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6" name="Freeform 850"/>
            <p:cNvSpPr>
              <a:spLocks/>
            </p:cNvSpPr>
            <p:nvPr/>
          </p:nvSpPr>
          <p:spPr bwMode="auto">
            <a:xfrm>
              <a:off x="2923" y="1647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6"/>
                </a:cxn>
                <a:cxn ang="0">
                  <a:pos x="18" y="14"/>
                </a:cxn>
                <a:cxn ang="0">
                  <a:pos x="15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3"/>
                </a:cxn>
              </a:cxnLst>
              <a:rect l="0" t="0" r="r" b="b"/>
              <a:pathLst>
                <a:path w="18" h="16">
                  <a:moveTo>
                    <a:pt x="0" y="3"/>
                  </a:moveTo>
                  <a:lnTo>
                    <a:pt x="5" y="16"/>
                  </a:lnTo>
                  <a:lnTo>
                    <a:pt x="18" y="14"/>
                  </a:lnTo>
                  <a:lnTo>
                    <a:pt x="15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7" name="Freeform 851"/>
            <p:cNvSpPr>
              <a:spLocks/>
            </p:cNvSpPr>
            <p:nvPr/>
          </p:nvSpPr>
          <p:spPr bwMode="auto">
            <a:xfrm>
              <a:off x="2919" y="1648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8"/>
                </a:cxn>
                <a:cxn ang="0">
                  <a:pos x="20" y="13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20" h="18">
                  <a:moveTo>
                    <a:pt x="0" y="5"/>
                  </a:moveTo>
                  <a:lnTo>
                    <a:pt x="6" y="18"/>
                  </a:lnTo>
                  <a:lnTo>
                    <a:pt x="20" y="13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8" name="Freeform 852"/>
            <p:cNvSpPr>
              <a:spLocks/>
            </p:cNvSpPr>
            <p:nvPr/>
          </p:nvSpPr>
          <p:spPr bwMode="auto">
            <a:xfrm>
              <a:off x="2916" y="1649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9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19" h="19">
                  <a:moveTo>
                    <a:pt x="0" y="7"/>
                  </a:moveTo>
                  <a:lnTo>
                    <a:pt x="7" y="19"/>
                  </a:lnTo>
                  <a:lnTo>
                    <a:pt x="19" y="12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9" name="Freeform 853"/>
            <p:cNvSpPr>
              <a:spLocks/>
            </p:cNvSpPr>
            <p:nvPr/>
          </p:nvSpPr>
          <p:spPr bwMode="auto">
            <a:xfrm>
              <a:off x="2913" y="1651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0" h="19">
                  <a:moveTo>
                    <a:pt x="0" y="8"/>
                  </a:moveTo>
                  <a:lnTo>
                    <a:pt x="9" y="19"/>
                  </a:lnTo>
                  <a:lnTo>
                    <a:pt x="20" y="11"/>
                  </a:lnTo>
                  <a:lnTo>
                    <a:pt x="1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0" name="Freeform 854"/>
            <p:cNvSpPr>
              <a:spLocks/>
            </p:cNvSpPr>
            <p:nvPr/>
          </p:nvSpPr>
          <p:spPr bwMode="auto">
            <a:xfrm>
              <a:off x="2911" y="1653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1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1" h="21">
                  <a:moveTo>
                    <a:pt x="0" y="10"/>
                  </a:moveTo>
                  <a:lnTo>
                    <a:pt x="12" y="21"/>
                  </a:lnTo>
                  <a:lnTo>
                    <a:pt x="21" y="10"/>
                  </a:lnTo>
                  <a:lnTo>
                    <a:pt x="11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1" name="Freeform 855"/>
            <p:cNvSpPr>
              <a:spLocks/>
            </p:cNvSpPr>
            <p:nvPr/>
          </p:nvSpPr>
          <p:spPr bwMode="auto">
            <a:xfrm>
              <a:off x="2909" y="1656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21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1" h="21">
                  <a:moveTo>
                    <a:pt x="0" y="13"/>
                  </a:moveTo>
                  <a:lnTo>
                    <a:pt x="13" y="21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2" name="Freeform 856"/>
            <p:cNvSpPr>
              <a:spLocks/>
            </p:cNvSpPr>
            <p:nvPr/>
          </p:nvSpPr>
          <p:spPr bwMode="auto">
            <a:xfrm>
              <a:off x="2907" y="1659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8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3" y="18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3" name="Freeform 857"/>
            <p:cNvSpPr>
              <a:spLocks/>
            </p:cNvSpPr>
            <p:nvPr/>
          </p:nvSpPr>
          <p:spPr bwMode="auto">
            <a:xfrm>
              <a:off x="2906" y="1662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4" y="17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4" y="17"/>
                  </a:lnTo>
                  <a:lnTo>
                    <a:pt x="18" y="5"/>
                  </a:lnTo>
                  <a:lnTo>
                    <a:pt x="5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4" name="Freeform 858"/>
            <p:cNvSpPr>
              <a:spLocks/>
            </p:cNvSpPr>
            <p:nvPr/>
          </p:nvSpPr>
          <p:spPr bwMode="auto">
            <a:xfrm>
              <a:off x="2905" y="1665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7">
                  <a:moveTo>
                    <a:pt x="0" y="14"/>
                  </a:moveTo>
                  <a:lnTo>
                    <a:pt x="14" y="17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5" name="Freeform 859"/>
            <p:cNvSpPr>
              <a:spLocks/>
            </p:cNvSpPr>
            <p:nvPr/>
          </p:nvSpPr>
          <p:spPr bwMode="auto">
            <a:xfrm>
              <a:off x="2905" y="1669"/>
              <a:ext cx="4" cy="3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16" h="16">
                  <a:moveTo>
                    <a:pt x="0" y="15"/>
                  </a:moveTo>
                  <a:lnTo>
                    <a:pt x="15" y="16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6" name="Freeform 860"/>
            <p:cNvSpPr>
              <a:spLocks/>
            </p:cNvSpPr>
            <p:nvPr/>
          </p:nvSpPr>
          <p:spPr bwMode="auto">
            <a:xfrm>
              <a:off x="2905" y="1672"/>
              <a:ext cx="3" cy="366"/>
            </a:xfrm>
            <a:custGeom>
              <a:avLst/>
              <a:gdLst/>
              <a:ahLst/>
              <a:cxnLst>
                <a:cxn ang="0">
                  <a:pos x="0" y="1461"/>
                </a:cxn>
                <a:cxn ang="0">
                  <a:pos x="15" y="1461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</a:cxnLst>
              <a:rect l="0" t="0" r="r" b="b"/>
              <a:pathLst>
                <a:path w="15" h="1461">
                  <a:moveTo>
                    <a:pt x="0" y="1461"/>
                  </a:moveTo>
                  <a:lnTo>
                    <a:pt x="15" y="146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7" name="Freeform 861"/>
            <p:cNvSpPr>
              <a:spLocks/>
            </p:cNvSpPr>
            <p:nvPr/>
          </p:nvSpPr>
          <p:spPr bwMode="auto">
            <a:xfrm>
              <a:off x="2905" y="2037"/>
              <a:ext cx="4" cy="4"/>
            </a:xfrm>
            <a:custGeom>
              <a:avLst/>
              <a:gdLst/>
              <a:ahLst/>
              <a:cxnLst>
                <a:cxn ang="0">
                  <a:pos x="1" y="17"/>
                </a:cxn>
                <a:cxn ang="0">
                  <a:pos x="16" y="15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6"/>
                </a:cxn>
                <a:cxn ang="0">
                  <a:pos x="1" y="17"/>
                </a:cxn>
                <a:cxn ang="0">
                  <a:pos x="1" y="16"/>
                </a:cxn>
                <a:cxn ang="0">
                  <a:pos x="1" y="16"/>
                </a:cxn>
                <a:cxn ang="0">
                  <a:pos x="1" y="17"/>
                </a:cxn>
              </a:cxnLst>
              <a:rect l="0" t="0" r="r" b="b"/>
              <a:pathLst>
                <a:path w="16" h="17">
                  <a:moveTo>
                    <a:pt x="1" y="17"/>
                  </a:moveTo>
                  <a:lnTo>
                    <a:pt x="16" y="15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8" name="Freeform 862"/>
            <p:cNvSpPr>
              <a:spLocks/>
            </p:cNvSpPr>
            <p:nvPr/>
          </p:nvSpPr>
          <p:spPr bwMode="auto">
            <a:xfrm>
              <a:off x="2905" y="2040"/>
              <a:ext cx="4" cy="5"/>
            </a:xfrm>
            <a:custGeom>
              <a:avLst/>
              <a:gdLst/>
              <a:ahLst/>
              <a:cxnLst>
                <a:cxn ang="0">
                  <a:pos x="4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4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7"/>
                </a:cxn>
              </a:cxnLst>
              <a:rect l="0" t="0" r="r" b="b"/>
              <a:pathLst>
                <a:path w="17" h="17">
                  <a:moveTo>
                    <a:pt x="4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4"/>
                  </a:lnTo>
                  <a:lnTo>
                    <a:pt x="3" y="16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9" name="Freeform 863"/>
            <p:cNvSpPr>
              <a:spLocks/>
            </p:cNvSpPr>
            <p:nvPr/>
          </p:nvSpPr>
          <p:spPr bwMode="auto">
            <a:xfrm>
              <a:off x="2906" y="2043"/>
              <a:ext cx="4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7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7" h="19">
                  <a:moveTo>
                    <a:pt x="5" y="19"/>
                  </a:moveTo>
                  <a:lnTo>
                    <a:pt x="17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0" name="Freeform 864"/>
            <p:cNvSpPr>
              <a:spLocks/>
            </p:cNvSpPr>
            <p:nvPr/>
          </p:nvSpPr>
          <p:spPr bwMode="auto">
            <a:xfrm>
              <a:off x="2907" y="2046"/>
              <a:ext cx="5" cy="5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9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9"/>
                </a:cxn>
              </a:cxnLst>
              <a:rect l="0" t="0" r="r" b="b"/>
              <a:pathLst>
                <a:path w="19" h="19">
                  <a:moveTo>
                    <a:pt x="6" y="19"/>
                  </a:moveTo>
                  <a:lnTo>
                    <a:pt x="19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1" name="Freeform 865"/>
            <p:cNvSpPr>
              <a:spLocks/>
            </p:cNvSpPr>
            <p:nvPr/>
          </p:nvSpPr>
          <p:spPr bwMode="auto">
            <a:xfrm>
              <a:off x="2909" y="2049"/>
              <a:ext cx="5" cy="5"/>
            </a:xfrm>
            <a:custGeom>
              <a:avLst/>
              <a:gdLst/>
              <a:ahLst/>
              <a:cxnLst>
                <a:cxn ang="0">
                  <a:pos x="10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9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10" y="22"/>
                </a:cxn>
              </a:cxnLst>
              <a:rect l="0" t="0" r="r" b="b"/>
              <a:pathLst>
                <a:path w="21" h="22">
                  <a:moveTo>
                    <a:pt x="10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9"/>
                  </a:lnTo>
                  <a:lnTo>
                    <a:pt x="8" y="21"/>
                  </a:lnTo>
                  <a:lnTo>
                    <a:pt x="10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2" name="Freeform 866"/>
            <p:cNvSpPr>
              <a:spLocks/>
            </p:cNvSpPr>
            <p:nvPr/>
          </p:nvSpPr>
          <p:spPr bwMode="auto">
            <a:xfrm>
              <a:off x="2911" y="2052"/>
              <a:ext cx="5" cy="5"/>
            </a:xfrm>
            <a:custGeom>
              <a:avLst/>
              <a:gdLst/>
              <a:ahLst/>
              <a:cxnLst>
                <a:cxn ang="0">
                  <a:pos x="10" y="22"/>
                </a:cxn>
                <a:cxn ang="0">
                  <a:pos x="19" y="11"/>
                </a:cxn>
                <a:cxn ang="0">
                  <a:pos x="10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10" y="22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2"/>
                </a:cxn>
              </a:cxnLst>
              <a:rect l="0" t="0" r="r" b="b"/>
              <a:pathLst>
                <a:path w="19" h="22">
                  <a:moveTo>
                    <a:pt x="10" y="22"/>
                  </a:moveTo>
                  <a:lnTo>
                    <a:pt x="19" y="11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3" name="Freeform 867"/>
            <p:cNvSpPr>
              <a:spLocks/>
            </p:cNvSpPr>
            <p:nvPr/>
          </p:nvSpPr>
          <p:spPr bwMode="auto">
            <a:xfrm>
              <a:off x="2913" y="2054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1" y="19"/>
                </a:cxn>
                <a:cxn ang="0">
                  <a:pos x="12" y="20"/>
                </a:cxn>
                <a:cxn ang="0">
                  <a:pos x="11" y="19"/>
                </a:cxn>
                <a:cxn ang="0">
                  <a:pos x="11" y="20"/>
                </a:cxn>
                <a:cxn ang="0">
                  <a:pos x="12" y="20"/>
                </a:cxn>
              </a:cxnLst>
              <a:rect l="0" t="0" r="r" b="b"/>
              <a:pathLst>
                <a:path w="19" h="20">
                  <a:moveTo>
                    <a:pt x="12" y="20"/>
                  </a:moveTo>
                  <a:lnTo>
                    <a:pt x="19" y="8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1" y="19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4" name="Freeform 868"/>
            <p:cNvSpPr>
              <a:spLocks/>
            </p:cNvSpPr>
            <p:nvPr/>
          </p:nvSpPr>
          <p:spPr bwMode="auto">
            <a:xfrm>
              <a:off x="2916" y="2056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8" y="7"/>
                </a:cxn>
                <a:cxn ang="0">
                  <a:pos x="6" y="0"/>
                </a:cxn>
                <a:cxn ang="0">
                  <a:pos x="0" y="13"/>
                </a:cxn>
                <a:cxn ang="0">
                  <a:pos x="11" y="19"/>
                </a:cxn>
                <a:cxn ang="0">
                  <a:pos x="12" y="20"/>
                </a:cxn>
                <a:cxn ang="0">
                  <a:pos x="11" y="19"/>
                </a:cxn>
                <a:cxn ang="0">
                  <a:pos x="12" y="19"/>
                </a:cxn>
                <a:cxn ang="0">
                  <a:pos x="12" y="20"/>
                </a:cxn>
              </a:cxnLst>
              <a:rect l="0" t="0" r="r" b="b"/>
              <a:pathLst>
                <a:path w="18" h="20">
                  <a:moveTo>
                    <a:pt x="12" y="20"/>
                  </a:moveTo>
                  <a:lnTo>
                    <a:pt x="18" y="7"/>
                  </a:lnTo>
                  <a:lnTo>
                    <a:pt x="6" y="0"/>
                  </a:lnTo>
                  <a:lnTo>
                    <a:pt x="0" y="13"/>
                  </a:lnTo>
                  <a:lnTo>
                    <a:pt x="11" y="19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5" name="Freeform 869"/>
            <p:cNvSpPr>
              <a:spLocks/>
            </p:cNvSpPr>
            <p:nvPr/>
          </p:nvSpPr>
          <p:spPr bwMode="auto">
            <a:xfrm>
              <a:off x="2920" y="2057"/>
              <a:ext cx="4" cy="5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</a:cxnLst>
              <a:rect l="0" t="0" r="r" b="b"/>
              <a:pathLst>
                <a:path w="18" h="18">
                  <a:moveTo>
                    <a:pt x="13" y="18"/>
                  </a:moveTo>
                  <a:lnTo>
                    <a:pt x="18" y="5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6" name="Freeform 870"/>
            <p:cNvSpPr>
              <a:spLocks/>
            </p:cNvSpPr>
            <p:nvPr/>
          </p:nvSpPr>
          <p:spPr bwMode="auto">
            <a:xfrm>
              <a:off x="2923" y="2058"/>
              <a:ext cx="4" cy="5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17" y="3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5" y="17"/>
                </a:cxn>
              </a:cxnLst>
              <a:rect l="0" t="0" r="r" b="b"/>
              <a:pathLst>
                <a:path w="17" h="17">
                  <a:moveTo>
                    <a:pt x="15" y="17"/>
                  </a:moveTo>
                  <a:lnTo>
                    <a:pt x="17" y="3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7" name="Freeform 871"/>
            <p:cNvSpPr>
              <a:spLocks/>
            </p:cNvSpPr>
            <p:nvPr/>
          </p:nvSpPr>
          <p:spPr bwMode="auto">
            <a:xfrm>
              <a:off x="2926" y="2059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8" name="Freeform 872"/>
            <p:cNvSpPr>
              <a:spLocks/>
            </p:cNvSpPr>
            <p:nvPr/>
          </p:nvSpPr>
          <p:spPr bwMode="auto">
            <a:xfrm>
              <a:off x="3053" y="1674"/>
              <a:ext cx="21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58" y="18"/>
                </a:cxn>
                <a:cxn ang="0">
                  <a:pos x="58" y="95"/>
                </a:cxn>
                <a:cxn ang="0">
                  <a:pos x="80" y="95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22" y="18"/>
                  </a:moveTo>
                  <a:lnTo>
                    <a:pt x="58" y="18"/>
                  </a:lnTo>
                  <a:lnTo>
                    <a:pt x="58" y="95"/>
                  </a:lnTo>
                  <a:lnTo>
                    <a:pt x="80" y="9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9" name="Freeform 873"/>
            <p:cNvSpPr>
              <a:spLocks noEditPoints="1"/>
            </p:cNvSpPr>
            <p:nvPr/>
          </p:nvSpPr>
          <p:spPr bwMode="auto">
            <a:xfrm>
              <a:off x="3079" y="1674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62"/>
                </a:cxn>
                <a:cxn ang="0">
                  <a:pos x="44" y="62"/>
                </a:cxn>
                <a:cxn ang="0">
                  <a:pos x="49" y="62"/>
                </a:cxn>
                <a:cxn ang="0">
                  <a:pos x="54" y="61"/>
                </a:cxn>
                <a:cxn ang="0">
                  <a:pos x="60" y="60"/>
                </a:cxn>
                <a:cxn ang="0">
                  <a:pos x="66" y="57"/>
                </a:cxn>
                <a:cxn ang="0">
                  <a:pos x="71" y="53"/>
                </a:cxn>
                <a:cxn ang="0">
                  <a:pos x="76" y="48"/>
                </a:cxn>
                <a:cxn ang="0">
                  <a:pos x="77" y="44"/>
                </a:cxn>
                <a:cxn ang="0">
                  <a:pos x="79" y="40"/>
                </a:cxn>
                <a:cxn ang="0">
                  <a:pos x="79" y="35"/>
                </a:cxn>
                <a:cxn ang="0">
                  <a:pos x="80" y="30"/>
                </a:cxn>
                <a:cxn ang="0">
                  <a:pos x="79" y="22"/>
                </a:cxn>
                <a:cxn ang="0">
                  <a:pos x="77" y="15"/>
                </a:cxn>
                <a:cxn ang="0">
                  <a:pos x="74" y="10"/>
                </a:cxn>
                <a:cxn ang="0">
                  <a:pos x="69" y="6"/>
                </a:cxn>
                <a:cxn ang="0">
                  <a:pos x="64" y="3"/>
                </a:cxn>
                <a:cxn ang="0">
                  <a:pos x="58" y="1"/>
                </a:cxn>
                <a:cxn ang="0">
                  <a:pos x="51" y="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39" y="18"/>
                </a:cxn>
                <a:cxn ang="0">
                  <a:pos x="45" y="18"/>
                </a:cxn>
                <a:cxn ang="0">
                  <a:pos x="50" y="19"/>
                </a:cxn>
                <a:cxn ang="0">
                  <a:pos x="52" y="20"/>
                </a:cxn>
                <a:cxn ang="0">
                  <a:pos x="54" y="23"/>
                </a:cxn>
                <a:cxn ang="0">
                  <a:pos x="55" y="26"/>
                </a:cxn>
                <a:cxn ang="0">
                  <a:pos x="56" y="30"/>
                </a:cxn>
                <a:cxn ang="0">
                  <a:pos x="56" y="33"/>
                </a:cxn>
                <a:cxn ang="0">
                  <a:pos x="55" y="36"/>
                </a:cxn>
                <a:cxn ang="0">
                  <a:pos x="54" y="39"/>
                </a:cxn>
                <a:cxn ang="0">
                  <a:pos x="52" y="41"/>
                </a:cxn>
                <a:cxn ang="0">
                  <a:pos x="47" y="43"/>
                </a:cxn>
                <a:cxn ang="0">
                  <a:pos x="39" y="44"/>
                </a:cxn>
                <a:cxn ang="0">
                  <a:pos x="22" y="44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0" y="0"/>
                  </a:moveTo>
                  <a:lnTo>
                    <a:pt x="0" y="95"/>
                  </a:lnTo>
                  <a:lnTo>
                    <a:pt x="22" y="95"/>
                  </a:lnTo>
                  <a:lnTo>
                    <a:pt x="22" y="62"/>
                  </a:lnTo>
                  <a:lnTo>
                    <a:pt x="44" y="62"/>
                  </a:lnTo>
                  <a:lnTo>
                    <a:pt x="49" y="62"/>
                  </a:lnTo>
                  <a:lnTo>
                    <a:pt x="54" y="61"/>
                  </a:lnTo>
                  <a:lnTo>
                    <a:pt x="60" y="60"/>
                  </a:lnTo>
                  <a:lnTo>
                    <a:pt x="66" y="57"/>
                  </a:lnTo>
                  <a:lnTo>
                    <a:pt x="71" y="53"/>
                  </a:lnTo>
                  <a:lnTo>
                    <a:pt x="76" y="48"/>
                  </a:lnTo>
                  <a:lnTo>
                    <a:pt x="77" y="44"/>
                  </a:lnTo>
                  <a:lnTo>
                    <a:pt x="79" y="40"/>
                  </a:lnTo>
                  <a:lnTo>
                    <a:pt x="79" y="35"/>
                  </a:lnTo>
                  <a:lnTo>
                    <a:pt x="80" y="30"/>
                  </a:lnTo>
                  <a:lnTo>
                    <a:pt x="79" y="22"/>
                  </a:lnTo>
                  <a:lnTo>
                    <a:pt x="77" y="15"/>
                  </a:lnTo>
                  <a:lnTo>
                    <a:pt x="74" y="10"/>
                  </a:lnTo>
                  <a:lnTo>
                    <a:pt x="69" y="6"/>
                  </a:lnTo>
                  <a:lnTo>
                    <a:pt x="64" y="3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39" y="18"/>
                  </a:lnTo>
                  <a:lnTo>
                    <a:pt x="45" y="18"/>
                  </a:lnTo>
                  <a:lnTo>
                    <a:pt x="50" y="19"/>
                  </a:lnTo>
                  <a:lnTo>
                    <a:pt x="52" y="20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6" y="30"/>
                  </a:lnTo>
                  <a:lnTo>
                    <a:pt x="56" y="33"/>
                  </a:lnTo>
                  <a:lnTo>
                    <a:pt x="55" y="36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47" y="43"/>
                  </a:lnTo>
                  <a:lnTo>
                    <a:pt x="39" y="44"/>
                  </a:lnTo>
                  <a:lnTo>
                    <a:pt x="22" y="44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0" name="Freeform 874"/>
            <p:cNvSpPr>
              <a:spLocks noEditPoints="1"/>
            </p:cNvSpPr>
            <p:nvPr/>
          </p:nvSpPr>
          <p:spPr bwMode="auto">
            <a:xfrm>
              <a:off x="3101" y="1673"/>
              <a:ext cx="25" cy="25"/>
            </a:xfrm>
            <a:custGeom>
              <a:avLst/>
              <a:gdLst/>
              <a:ahLst/>
              <a:cxnLst>
                <a:cxn ang="0">
                  <a:pos x="55" y="100"/>
                </a:cxn>
                <a:cxn ang="0">
                  <a:pos x="66" y="98"/>
                </a:cxn>
                <a:cxn ang="0">
                  <a:pos x="74" y="95"/>
                </a:cxn>
                <a:cxn ang="0">
                  <a:pos x="82" y="89"/>
                </a:cxn>
                <a:cxn ang="0">
                  <a:pos x="90" y="78"/>
                </a:cxn>
                <a:cxn ang="0">
                  <a:pos x="96" y="60"/>
                </a:cxn>
                <a:cxn ang="0">
                  <a:pos x="96" y="39"/>
                </a:cxn>
                <a:cxn ang="0">
                  <a:pos x="90" y="21"/>
                </a:cxn>
                <a:cxn ang="0">
                  <a:pos x="82" y="11"/>
                </a:cxn>
                <a:cxn ang="0">
                  <a:pos x="74" y="6"/>
                </a:cxn>
                <a:cxn ang="0">
                  <a:pos x="66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3"/>
                </a:cxn>
                <a:cxn ang="0">
                  <a:pos x="21" y="7"/>
                </a:cxn>
                <a:cxn ang="0">
                  <a:pos x="14" y="13"/>
                </a:cxn>
                <a:cxn ang="0">
                  <a:pos x="6" y="24"/>
                </a:cxn>
                <a:cxn ang="0">
                  <a:pos x="1" y="42"/>
                </a:cxn>
                <a:cxn ang="0">
                  <a:pos x="1" y="59"/>
                </a:cxn>
                <a:cxn ang="0">
                  <a:pos x="6" y="75"/>
                </a:cxn>
                <a:cxn ang="0">
                  <a:pos x="14" y="87"/>
                </a:cxn>
                <a:cxn ang="0">
                  <a:pos x="21" y="94"/>
                </a:cxn>
                <a:cxn ang="0">
                  <a:pos x="30" y="98"/>
                </a:cxn>
                <a:cxn ang="0">
                  <a:pos x="42" y="100"/>
                </a:cxn>
                <a:cxn ang="0">
                  <a:pos x="48" y="81"/>
                </a:cxn>
                <a:cxn ang="0">
                  <a:pos x="39" y="80"/>
                </a:cxn>
                <a:cxn ang="0">
                  <a:pos x="32" y="75"/>
                </a:cxn>
                <a:cxn ang="0">
                  <a:pos x="27" y="65"/>
                </a:cxn>
                <a:cxn ang="0">
                  <a:pos x="25" y="50"/>
                </a:cxn>
                <a:cxn ang="0">
                  <a:pos x="26" y="35"/>
                </a:cxn>
                <a:cxn ang="0">
                  <a:pos x="31" y="26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7" y="19"/>
                </a:cxn>
                <a:cxn ang="0">
                  <a:pos x="62" y="22"/>
                </a:cxn>
                <a:cxn ang="0">
                  <a:pos x="69" y="31"/>
                </a:cxn>
                <a:cxn ang="0">
                  <a:pos x="73" y="50"/>
                </a:cxn>
                <a:cxn ang="0">
                  <a:pos x="69" y="69"/>
                </a:cxn>
                <a:cxn ang="0">
                  <a:pos x="62" y="78"/>
                </a:cxn>
                <a:cxn ang="0">
                  <a:pos x="57" y="80"/>
                </a:cxn>
                <a:cxn ang="0">
                  <a:pos x="48" y="81"/>
                </a:cxn>
              </a:cxnLst>
              <a:rect l="0" t="0" r="r" b="b"/>
              <a:pathLst>
                <a:path w="97" h="101">
                  <a:moveTo>
                    <a:pt x="48" y="101"/>
                  </a:moveTo>
                  <a:lnTo>
                    <a:pt x="55" y="100"/>
                  </a:lnTo>
                  <a:lnTo>
                    <a:pt x="61" y="100"/>
                  </a:lnTo>
                  <a:lnTo>
                    <a:pt x="66" y="98"/>
                  </a:lnTo>
                  <a:lnTo>
                    <a:pt x="70" y="97"/>
                  </a:lnTo>
                  <a:lnTo>
                    <a:pt x="74" y="95"/>
                  </a:lnTo>
                  <a:lnTo>
                    <a:pt x="78" y="91"/>
                  </a:lnTo>
                  <a:lnTo>
                    <a:pt x="82" y="89"/>
                  </a:lnTo>
                  <a:lnTo>
                    <a:pt x="85" y="86"/>
                  </a:lnTo>
                  <a:lnTo>
                    <a:pt x="90" y="78"/>
                  </a:lnTo>
                  <a:lnTo>
                    <a:pt x="94" y="70"/>
                  </a:lnTo>
                  <a:lnTo>
                    <a:pt x="96" y="60"/>
                  </a:lnTo>
                  <a:lnTo>
                    <a:pt x="97" y="50"/>
                  </a:lnTo>
                  <a:lnTo>
                    <a:pt x="96" y="39"/>
                  </a:lnTo>
                  <a:lnTo>
                    <a:pt x="94" y="30"/>
                  </a:lnTo>
                  <a:lnTo>
                    <a:pt x="90" y="21"/>
                  </a:lnTo>
                  <a:lnTo>
                    <a:pt x="85" y="14"/>
                  </a:lnTo>
                  <a:lnTo>
                    <a:pt x="82" y="11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1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1" y="16"/>
                  </a:lnTo>
                  <a:lnTo>
                    <a:pt x="6" y="24"/>
                  </a:lnTo>
                  <a:lnTo>
                    <a:pt x="3" y="32"/>
                  </a:lnTo>
                  <a:lnTo>
                    <a:pt x="1" y="42"/>
                  </a:lnTo>
                  <a:lnTo>
                    <a:pt x="0" y="50"/>
                  </a:lnTo>
                  <a:lnTo>
                    <a:pt x="1" y="59"/>
                  </a:lnTo>
                  <a:lnTo>
                    <a:pt x="3" y="67"/>
                  </a:lnTo>
                  <a:lnTo>
                    <a:pt x="6" y="75"/>
                  </a:lnTo>
                  <a:lnTo>
                    <a:pt x="11" y="83"/>
                  </a:lnTo>
                  <a:lnTo>
                    <a:pt x="14" y="87"/>
                  </a:lnTo>
                  <a:lnTo>
                    <a:pt x="17" y="90"/>
                  </a:lnTo>
                  <a:lnTo>
                    <a:pt x="21" y="94"/>
                  </a:lnTo>
                  <a:lnTo>
                    <a:pt x="25" y="96"/>
                  </a:lnTo>
                  <a:lnTo>
                    <a:pt x="30" y="98"/>
                  </a:lnTo>
                  <a:lnTo>
                    <a:pt x="36" y="99"/>
                  </a:lnTo>
                  <a:lnTo>
                    <a:pt x="42" y="100"/>
                  </a:lnTo>
                  <a:lnTo>
                    <a:pt x="48" y="101"/>
                  </a:lnTo>
                  <a:close/>
                  <a:moveTo>
                    <a:pt x="48" y="81"/>
                  </a:moveTo>
                  <a:lnTo>
                    <a:pt x="44" y="81"/>
                  </a:lnTo>
                  <a:lnTo>
                    <a:pt x="39" y="80"/>
                  </a:lnTo>
                  <a:lnTo>
                    <a:pt x="35" y="78"/>
                  </a:lnTo>
                  <a:lnTo>
                    <a:pt x="32" y="75"/>
                  </a:lnTo>
                  <a:lnTo>
                    <a:pt x="29" y="71"/>
                  </a:lnTo>
                  <a:lnTo>
                    <a:pt x="27" y="65"/>
                  </a:lnTo>
                  <a:lnTo>
                    <a:pt x="25" y="59"/>
                  </a:lnTo>
                  <a:lnTo>
                    <a:pt x="25" y="50"/>
                  </a:lnTo>
                  <a:lnTo>
                    <a:pt x="25" y="43"/>
                  </a:lnTo>
                  <a:lnTo>
                    <a:pt x="26" y="35"/>
                  </a:lnTo>
                  <a:lnTo>
                    <a:pt x="28" y="30"/>
                  </a:lnTo>
                  <a:lnTo>
                    <a:pt x="31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8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7" y="19"/>
                  </a:lnTo>
                  <a:lnTo>
                    <a:pt x="60" y="20"/>
                  </a:lnTo>
                  <a:lnTo>
                    <a:pt x="62" y="22"/>
                  </a:lnTo>
                  <a:lnTo>
                    <a:pt x="67" y="26"/>
                  </a:lnTo>
                  <a:lnTo>
                    <a:pt x="69" y="31"/>
                  </a:lnTo>
                  <a:lnTo>
                    <a:pt x="72" y="42"/>
                  </a:lnTo>
                  <a:lnTo>
                    <a:pt x="73" y="50"/>
                  </a:lnTo>
                  <a:lnTo>
                    <a:pt x="72" y="58"/>
                  </a:lnTo>
                  <a:lnTo>
                    <a:pt x="69" y="69"/>
                  </a:lnTo>
                  <a:lnTo>
                    <a:pt x="67" y="74"/>
                  </a:lnTo>
                  <a:lnTo>
                    <a:pt x="62" y="78"/>
                  </a:lnTo>
                  <a:lnTo>
                    <a:pt x="60" y="79"/>
                  </a:lnTo>
                  <a:lnTo>
                    <a:pt x="57" y="80"/>
                  </a:lnTo>
                  <a:lnTo>
                    <a:pt x="52" y="81"/>
                  </a:lnTo>
                  <a:lnTo>
                    <a:pt x="48" y="8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1" name="Freeform 875"/>
            <p:cNvSpPr>
              <a:spLocks/>
            </p:cNvSpPr>
            <p:nvPr/>
          </p:nvSpPr>
          <p:spPr bwMode="auto">
            <a:xfrm>
              <a:off x="3127" y="1674"/>
              <a:ext cx="21" cy="23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5"/>
                </a:cxn>
                <a:cxn ang="0">
                  <a:pos x="52" y="95"/>
                </a:cxn>
                <a:cxn ang="0">
                  <a:pos x="52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5">
                  <a:moveTo>
                    <a:pt x="29" y="18"/>
                  </a:moveTo>
                  <a:lnTo>
                    <a:pt x="29" y="95"/>
                  </a:lnTo>
                  <a:lnTo>
                    <a:pt x="52" y="95"/>
                  </a:lnTo>
                  <a:lnTo>
                    <a:pt x="52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2" name="Freeform 876"/>
            <p:cNvSpPr>
              <a:spLocks/>
            </p:cNvSpPr>
            <p:nvPr/>
          </p:nvSpPr>
          <p:spPr bwMode="auto">
            <a:xfrm>
              <a:off x="3151" y="1674"/>
              <a:ext cx="19" cy="23"/>
            </a:xfrm>
            <a:custGeom>
              <a:avLst/>
              <a:gdLst/>
              <a:ahLst/>
              <a:cxnLst>
                <a:cxn ang="0">
                  <a:pos x="23" y="37"/>
                </a:cxn>
                <a:cxn ang="0">
                  <a:pos x="23" y="18"/>
                </a:cxn>
                <a:cxn ang="0">
                  <a:pos x="75" y="18"/>
                </a:cxn>
                <a:cxn ang="0">
                  <a:pos x="75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77" y="95"/>
                </a:cxn>
                <a:cxn ang="0">
                  <a:pos x="77" y="76"/>
                </a:cxn>
                <a:cxn ang="0">
                  <a:pos x="23" y="76"/>
                </a:cxn>
                <a:cxn ang="0">
                  <a:pos x="23" y="55"/>
                </a:cxn>
                <a:cxn ang="0">
                  <a:pos x="69" y="55"/>
                </a:cxn>
                <a:cxn ang="0">
                  <a:pos x="69" y="37"/>
                </a:cxn>
                <a:cxn ang="0">
                  <a:pos x="23" y="37"/>
                </a:cxn>
              </a:cxnLst>
              <a:rect l="0" t="0" r="r" b="b"/>
              <a:pathLst>
                <a:path w="77" h="95">
                  <a:moveTo>
                    <a:pt x="23" y="37"/>
                  </a:moveTo>
                  <a:lnTo>
                    <a:pt x="23" y="18"/>
                  </a:lnTo>
                  <a:lnTo>
                    <a:pt x="75" y="1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77" y="95"/>
                  </a:lnTo>
                  <a:lnTo>
                    <a:pt x="77" y="76"/>
                  </a:lnTo>
                  <a:lnTo>
                    <a:pt x="23" y="76"/>
                  </a:lnTo>
                  <a:lnTo>
                    <a:pt x="23" y="55"/>
                  </a:lnTo>
                  <a:lnTo>
                    <a:pt x="69" y="55"/>
                  </a:lnTo>
                  <a:lnTo>
                    <a:pt x="69" y="37"/>
                  </a:lnTo>
                  <a:lnTo>
                    <a:pt x="23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3" name="Freeform 877"/>
            <p:cNvSpPr>
              <a:spLocks noEditPoints="1"/>
            </p:cNvSpPr>
            <p:nvPr/>
          </p:nvSpPr>
          <p:spPr bwMode="auto">
            <a:xfrm>
              <a:off x="3173" y="1668"/>
              <a:ext cx="21" cy="29"/>
            </a:xfrm>
            <a:custGeom>
              <a:avLst/>
              <a:gdLst/>
              <a:ahLst/>
              <a:cxnLst>
                <a:cxn ang="0">
                  <a:pos x="23" y="85"/>
                </a:cxn>
                <a:cxn ang="0">
                  <a:pos x="23" y="24"/>
                </a:cxn>
                <a:cxn ang="0">
                  <a:pos x="0" y="24"/>
                </a:cxn>
                <a:cxn ang="0">
                  <a:pos x="0" y="119"/>
                </a:cxn>
                <a:cxn ang="0">
                  <a:pos x="23" y="119"/>
                </a:cxn>
                <a:cxn ang="0">
                  <a:pos x="60" y="56"/>
                </a:cxn>
                <a:cxn ang="0">
                  <a:pos x="60" y="119"/>
                </a:cxn>
                <a:cxn ang="0">
                  <a:pos x="83" y="119"/>
                </a:cxn>
                <a:cxn ang="0">
                  <a:pos x="83" y="24"/>
                </a:cxn>
                <a:cxn ang="0">
                  <a:pos x="60" y="24"/>
                </a:cxn>
                <a:cxn ang="0">
                  <a:pos x="23" y="85"/>
                </a:cxn>
                <a:cxn ang="0">
                  <a:pos x="14" y="0"/>
                </a:cxn>
                <a:cxn ang="0">
                  <a:pos x="15" y="5"/>
                </a:cxn>
                <a:cxn ang="0">
                  <a:pos x="18" y="9"/>
                </a:cxn>
                <a:cxn ang="0">
                  <a:pos x="22" y="14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41" y="19"/>
                </a:cxn>
                <a:cxn ang="0">
                  <a:pos x="47" y="19"/>
                </a:cxn>
                <a:cxn ang="0">
                  <a:pos x="56" y="16"/>
                </a:cxn>
                <a:cxn ang="0">
                  <a:pos x="60" y="14"/>
                </a:cxn>
                <a:cxn ang="0">
                  <a:pos x="64" y="10"/>
                </a:cxn>
                <a:cxn ang="0">
                  <a:pos x="67" y="5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3"/>
                </a:cxn>
                <a:cxn ang="0">
                  <a:pos x="50" y="6"/>
                </a:cxn>
                <a:cxn ang="0">
                  <a:pos x="47" y="8"/>
                </a:cxn>
                <a:cxn ang="0">
                  <a:pos x="41" y="9"/>
                </a:cxn>
                <a:cxn ang="0">
                  <a:pos x="36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0" y="0"/>
                </a:cxn>
                <a:cxn ang="0">
                  <a:pos x="14" y="0"/>
                </a:cxn>
              </a:cxnLst>
              <a:rect l="0" t="0" r="r" b="b"/>
              <a:pathLst>
                <a:path w="83" h="119">
                  <a:moveTo>
                    <a:pt x="23" y="85"/>
                  </a:moveTo>
                  <a:lnTo>
                    <a:pt x="23" y="24"/>
                  </a:lnTo>
                  <a:lnTo>
                    <a:pt x="0" y="24"/>
                  </a:lnTo>
                  <a:lnTo>
                    <a:pt x="0" y="119"/>
                  </a:lnTo>
                  <a:lnTo>
                    <a:pt x="23" y="119"/>
                  </a:lnTo>
                  <a:lnTo>
                    <a:pt x="60" y="56"/>
                  </a:lnTo>
                  <a:lnTo>
                    <a:pt x="60" y="119"/>
                  </a:lnTo>
                  <a:lnTo>
                    <a:pt x="83" y="119"/>
                  </a:lnTo>
                  <a:lnTo>
                    <a:pt x="83" y="24"/>
                  </a:lnTo>
                  <a:lnTo>
                    <a:pt x="60" y="24"/>
                  </a:lnTo>
                  <a:lnTo>
                    <a:pt x="23" y="85"/>
                  </a:lnTo>
                  <a:close/>
                  <a:moveTo>
                    <a:pt x="14" y="0"/>
                  </a:moveTo>
                  <a:lnTo>
                    <a:pt x="15" y="5"/>
                  </a:lnTo>
                  <a:lnTo>
                    <a:pt x="18" y="9"/>
                  </a:lnTo>
                  <a:lnTo>
                    <a:pt x="22" y="14"/>
                  </a:lnTo>
                  <a:lnTo>
                    <a:pt x="26" y="16"/>
                  </a:lnTo>
                  <a:lnTo>
                    <a:pt x="35" y="18"/>
                  </a:lnTo>
                  <a:lnTo>
                    <a:pt x="41" y="19"/>
                  </a:lnTo>
                  <a:lnTo>
                    <a:pt x="47" y="19"/>
                  </a:lnTo>
                  <a:lnTo>
                    <a:pt x="56" y="16"/>
                  </a:lnTo>
                  <a:lnTo>
                    <a:pt x="60" y="14"/>
                  </a:lnTo>
                  <a:lnTo>
                    <a:pt x="64" y="10"/>
                  </a:lnTo>
                  <a:lnTo>
                    <a:pt x="67" y="5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3"/>
                  </a:lnTo>
                  <a:lnTo>
                    <a:pt x="50" y="6"/>
                  </a:lnTo>
                  <a:lnTo>
                    <a:pt x="47" y="8"/>
                  </a:lnTo>
                  <a:lnTo>
                    <a:pt x="41" y="9"/>
                  </a:lnTo>
                  <a:lnTo>
                    <a:pt x="36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4" name="Rectangle 878"/>
            <p:cNvSpPr>
              <a:spLocks noChangeArrowheads="1"/>
            </p:cNvSpPr>
            <p:nvPr/>
          </p:nvSpPr>
          <p:spPr bwMode="auto">
            <a:xfrm>
              <a:off x="3195" y="1686"/>
              <a:ext cx="10" cy="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5" name="Freeform 879"/>
            <p:cNvSpPr>
              <a:spLocks noEditPoints="1"/>
            </p:cNvSpPr>
            <p:nvPr/>
          </p:nvSpPr>
          <p:spPr bwMode="auto">
            <a:xfrm>
              <a:off x="3208" y="1674"/>
              <a:ext cx="23" cy="2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95"/>
                </a:cxn>
                <a:cxn ang="0">
                  <a:pos x="23" y="95"/>
                </a:cxn>
                <a:cxn ang="0">
                  <a:pos x="29" y="76"/>
                </a:cxn>
                <a:cxn ang="0">
                  <a:pos x="64" y="76"/>
                </a:cxn>
                <a:cxn ang="0">
                  <a:pos x="70" y="95"/>
                </a:cxn>
                <a:cxn ang="0">
                  <a:pos x="94" y="95"/>
                </a:cxn>
                <a:cxn ang="0">
                  <a:pos x="58" y="0"/>
                </a:cxn>
                <a:cxn ang="0">
                  <a:pos x="36" y="0"/>
                </a:cxn>
                <a:cxn ang="0">
                  <a:pos x="35" y="61"/>
                </a:cxn>
                <a:cxn ang="0">
                  <a:pos x="47" y="24"/>
                </a:cxn>
                <a:cxn ang="0">
                  <a:pos x="59" y="61"/>
                </a:cxn>
                <a:cxn ang="0">
                  <a:pos x="35" y="61"/>
                </a:cxn>
              </a:cxnLst>
              <a:rect l="0" t="0" r="r" b="b"/>
              <a:pathLst>
                <a:path w="94" h="95">
                  <a:moveTo>
                    <a:pt x="36" y="0"/>
                  </a:moveTo>
                  <a:lnTo>
                    <a:pt x="0" y="95"/>
                  </a:lnTo>
                  <a:lnTo>
                    <a:pt x="23" y="95"/>
                  </a:lnTo>
                  <a:lnTo>
                    <a:pt x="29" y="76"/>
                  </a:lnTo>
                  <a:lnTo>
                    <a:pt x="64" y="76"/>
                  </a:lnTo>
                  <a:lnTo>
                    <a:pt x="70" y="95"/>
                  </a:lnTo>
                  <a:lnTo>
                    <a:pt x="94" y="95"/>
                  </a:lnTo>
                  <a:lnTo>
                    <a:pt x="58" y="0"/>
                  </a:lnTo>
                  <a:lnTo>
                    <a:pt x="36" y="0"/>
                  </a:lnTo>
                  <a:close/>
                  <a:moveTo>
                    <a:pt x="35" y="61"/>
                  </a:moveTo>
                  <a:lnTo>
                    <a:pt x="47" y="24"/>
                  </a:lnTo>
                  <a:lnTo>
                    <a:pt x="59" y="61"/>
                  </a:lnTo>
                  <a:lnTo>
                    <a:pt x="35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6" name="Freeform 880"/>
            <p:cNvSpPr>
              <a:spLocks/>
            </p:cNvSpPr>
            <p:nvPr/>
          </p:nvSpPr>
          <p:spPr bwMode="auto">
            <a:xfrm>
              <a:off x="3233" y="1674"/>
              <a:ext cx="21" cy="23"/>
            </a:xfrm>
            <a:custGeom>
              <a:avLst/>
              <a:gdLst/>
              <a:ahLst/>
              <a:cxnLst>
                <a:cxn ang="0">
                  <a:pos x="22" y="6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60" y="32"/>
                </a:cxn>
                <a:cxn ang="0">
                  <a:pos x="60" y="95"/>
                </a:cxn>
                <a:cxn ang="0">
                  <a:pos x="82" y="95"/>
                </a:cxn>
                <a:cxn ang="0">
                  <a:pos x="82" y="0"/>
                </a:cxn>
                <a:cxn ang="0">
                  <a:pos x="60" y="0"/>
                </a:cxn>
                <a:cxn ang="0">
                  <a:pos x="22" y="61"/>
                </a:cxn>
              </a:cxnLst>
              <a:rect l="0" t="0" r="r" b="b"/>
              <a:pathLst>
                <a:path w="82" h="95">
                  <a:moveTo>
                    <a:pt x="22" y="61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60" y="32"/>
                  </a:lnTo>
                  <a:lnTo>
                    <a:pt x="60" y="95"/>
                  </a:lnTo>
                  <a:lnTo>
                    <a:pt x="82" y="95"/>
                  </a:lnTo>
                  <a:lnTo>
                    <a:pt x="82" y="0"/>
                  </a:lnTo>
                  <a:lnTo>
                    <a:pt x="60" y="0"/>
                  </a:lnTo>
                  <a:lnTo>
                    <a:pt x="22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7" name="Freeform 881"/>
            <p:cNvSpPr>
              <a:spLocks noEditPoints="1"/>
            </p:cNvSpPr>
            <p:nvPr/>
          </p:nvSpPr>
          <p:spPr bwMode="auto">
            <a:xfrm>
              <a:off x="3034" y="1707"/>
              <a:ext cx="18" cy="19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77"/>
                </a:cxn>
                <a:cxn ang="0">
                  <a:pos x="19" y="77"/>
                </a:cxn>
                <a:cxn ang="0">
                  <a:pos x="24" y="63"/>
                </a:cxn>
                <a:cxn ang="0">
                  <a:pos x="51" y="63"/>
                </a:cxn>
                <a:cxn ang="0">
                  <a:pos x="56" y="77"/>
                </a:cxn>
                <a:cxn ang="0">
                  <a:pos x="76" y="77"/>
                </a:cxn>
                <a:cxn ang="0">
                  <a:pos x="47" y="0"/>
                </a:cxn>
                <a:cxn ang="0">
                  <a:pos x="29" y="0"/>
                </a:cxn>
                <a:cxn ang="0">
                  <a:pos x="28" y="49"/>
                </a:cxn>
                <a:cxn ang="0">
                  <a:pos x="38" y="21"/>
                </a:cxn>
                <a:cxn ang="0">
                  <a:pos x="47" y="49"/>
                </a:cxn>
                <a:cxn ang="0">
                  <a:pos x="28" y="49"/>
                </a:cxn>
              </a:cxnLst>
              <a:rect l="0" t="0" r="r" b="b"/>
              <a:pathLst>
                <a:path w="76" h="77">
                  <a:moveTo>
                    <a:pt x="29" y="0"/>
                  </a:moveTo>
                  <a:lnTo>
                    <a:pt x="0" y="77"/>
                  </a:lnTo>
                  <a:lnTo>
                    <a:pt x="19" y="77"/>
                  </a:lnTo>
                  <a:lnTo>
                    <a:pt x="24" y="63"/>
                  </a:lnTo>
                  <a:lnTo>
                    <a:pt x="51" y="63"/>
                  </a:lnTo>
                  <a:lnTo>
                    <a:pt x="56" y="77"/>
                  </a:lnTo>
                  <a:lnTo>
                    <a:pt x="76" y="77"/>
                  </a:lnTo>
                  <a:lnTo>
                    <a:pt x="47" y="0"/>
                  </a:lnTo>
                  <a:lnTo>
                    <a:pt x="29" y="0"/>
                  </a:lnTo>
                  <a:close/>
                  <a:moveTo>
                    <a:pt x="28" y="49"/>
                  </a:moveTo>
                  <a:lnTo>
                    <a:pt x="38" y="21"/>
                  </a:lnTo>
                  <a:lnTo>
                    <a:pt x="47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8" name="Freeform 882"/>
            <p:cNvSpPr>
              <a:spLocks noEditPoints="1"/>
            </p:cNvSpPr>
            <p:nvPr/>
          </p:nvSpPr>
          <p:spPr bwMode="auto">
            <a:xfrm>
              <a:off x="3054" y="1712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2" y="55"/>
                </a:cxn>
                <a:cxn ang="0">
                  <a:pos x="41" y="54"/>
                </a:cxn>
                <a:cxn ang="0">
                  <a:pos x="48" y="52"/>
                </a:cxn>
                <a:cxn ang="0">
                  <a:pos x="50" y="50"/>
                </a:cxn>
                <a:cxn ang="0">
                  <a:pos x="52" y="48"/>
                </a:cxn>
                <a:cxn ang="0">
                  <a:pos x="53" y="45"/>
                </a:cxn>
                <a:cxn ang="0">
                  <a:pos x="53" y="41"/>
                </a:cxn>
                <a:cxn ang="0">
                  <a:pos x="52" y="35"/>
                </a:cxn>
                <a:cxn ang="0">
                  <a:pos x="50" y="31"/>
                </a:cxn>
                <a:cxn ang="0">
                  <a:pos x="46" y="28"/>
                </a:cxn>
                <a:cxn ang="0">
                  <a:pos x="40" y="26"/>
                </a:cxn>
                <a:cxn ang="0">
                  <a:pos x="40" y="26"/>
                </a:cxn>
                <a:cxn ang="0">
                  <a:pos x="44" y="24"/>
                </a:cxn>
                <a:cxn ang="0">
                  <a:pos x="48" y="22"/>
                </a:cxn>
                <a:cxn ang="0">
                  <a:pos x="50" y="18"/>
                </a:cxn>
                <a:cxn ang="0">
                  <a:pos x="51" y="13"/>
                </a:cxn>
                <a:cxn ang="0">
                  <a:pos x="51" y="9"/>
                </a:cxn>
                <a:cxn ang="0">
                  <a:pos x="49" y="5"/>
                </a:cxn>
                <a:cxn ang="0">
                  <a:pos x="47" y="3"/>
                </a:cxn>
                <a:cxn ang="0">
                  <a:pos x="44" y="2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16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1" y="12"/>
                </a:cxn>
                <a:cxn ang="0">
                  <a:pos x="33" y="13"/>
                </a:cxn>
                <a:cxn ang="0">
                  <a:pos x="34" y="16"/>
                </a:cxn>
                <a:cxn ang="0">
                  <a:pos x="33" y="19"/>
                </a:cxn>
                <a:cxn ang="0">
                  <a:pos x="30" y="20"/>
                </a:cxn>
                <a:cxn ang="0">
                  <a:pos x="27" y="21"/>
                </a:cxn>
                <a:cxn ang="0">
                  <a:pos x="25" y="21"/>
                </a:cxn>
                <a:cxn ang="0">
                  <a:pos x="16" y="21"/>
                </a:cxn>
                <a:cxn ang="0">
                  <a:pos x="16" y="11"/>
                </a:cxn>
                <a:cxn ang="0">
                  <a:pos x="16" y="31"/>
                </a:cxn>
                <a:cxn ang="0">
                  <a:pos x="26" y="31"/>
                </a:cxn>
                <a:cxn ang="0">
                  <a:pos x="31" y="32"/>
                </a:cxn>
                <a:cxn ang="0">
                  <a:pos x="34" y="33"/>
                </a:cxn>
                <a:cxn ang="0">
                  <a:pos x="35" y="35"/>
                </a:cxn>
                <a:cxn ang="0">
                  <a:pos x="36" y="39"/>
                </a:cxn>
                <a:cxn ang="0">
                  <a:pos x="35" y="41"/>
                </a:cxn>
                <a:cxn ang="0">
                  <a:pos x="34" y="42"/>
                </a:cxn>
                <a:cxn ang="0">
                  <a:pos x="31" y="44"/>
                </a:cxn>
                <a:cxn ang="0">
                  <a:pos x="26" y="44"/>
                </a:cxn>
                <a:cxn ang="0">
                  <a:pos x="16" y="44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0" y="0"/>
                  </a:moveTo>
                  <a:lnTo>
                    <a:pt x="0" y="55"/>
                  </a:lnTo>
                  <a:lnTo>
                    <a:pt x="32" y="55"/>
                  </a:lnTo>
                  <a:lnTo>
                    <a:pt x="41" y="54"/>
                  </a:lnTo>
                  <a:lnTo>
                    <a:pt x="48" y="52"/>
                  </a:lnTo>
                  <a:lnTo>
                    <a:pt x="50" y="50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3" y="41"/>
                  </a:lnTo>
                  <a:lnTo>
                    <a:pt x="52" y="35"/>
                  </a:lnTo>
                  <a:lnTo>
                    <a:pt x="50" y="31"/>
                  </a:lnTo>
                  <a:lnTo>
                    <a:pt x="46" y="28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4" y="24"/>
                  </a:lnTo>
                  <a:lnTo>
                    <a:pt x="48" y="22"/>
                  </a:lnTo>
                  <a:lnTo>
                    <a:pt x="50" y="18"/>
                  </a:lnTo>
                  <a:lnTo>
                    <a:pt x="51" y="13"/>
                  </a:lnTo>
                  <a:lnTo>
                    <a:pt x="51" y="9"/>
                  </a:lnTo>
                  <a:lnTo>
                    <a:pt x="49" y="5"/>
                  </a:lnTo>
                  <a:lnTo>
                    <a:pt x="47" y="3"/>
                  </a:lnTo>
                  <a:lnTo>
                    <a:pt x="44" y="2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0" y="0"/>
                  </a:lnTo>
                  <a:close/>
                  <a:moveTo>
                    <a:pt x="16" y="11"/>
                  </a:moveTo>
                  <a:lnTo>
                    <a:pt x="25" y="11"/>
                  </a:lnTo>
                  <a:lnTo>
                    <a:pt x="28" y="11"/>
                  </a:lnTo>
                  <a:lnTo>
                    <a:pt x="31" y="12"/>
                  </a:lnTo>
                  <a:lnTo>
                    <a:pt x="33" y="13"/>
                  </a:lnTo>
                  <a:lnTo>
                    <a:pt x="34" y="16"/>
                  </a:lnTo>
                  <a:lnTo>
                    <a:pt x="33" y="19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16" y="21"/>
                  </a:lnTo>
                  <a:lnTo>
                    <a:pt x="16" y="11"/>
                  </a:lnTo>
                  <a:close/>
                  <a:moveTo>
                    <a:pt x="16" y="31"/>
                  </a:moveTo>
                  <a:lnTo>
                    <a:pt x="26" y="31"/>
                  </a:lnTo>
                  <a:lnTo>
                    <a:pt x="31" y="32"/>
                  </a:lnTo>
                  <a:lnTo>
                    <a:pt x="34" y="33"/>
                  </a:lnTo>
                  <a:lnTo>
                    <a:pt x="35" y="35"/>
                  </a:lnTo>
                  <a:lnTo>
                    <a:pt x="36" y="39"/>
                  </a:lnTo>
                  <a:lnTo>
                    <a:pt x="35" y="41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6" y="44"/>
                  </a:lnTo>
                  <a:lnTo>
                    <a:pt x="16" y="44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9" name="Freeform 883"/>
            <p:cNvSpPr>
              <a:spLocks/>
            </p:cNvSpPr>
            <p:nvPr/>
          </p:nvSpPr>
          <p:spPr bwMode="auto">
            <a:xfrm>
              <a:off x="3068" y="1712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5"/>
                </a:cxn>
                <a:cxn ang="0">
                  <a:pos x="36" y="55"/>
                </a:cxn>
                <a:cxn ang="0">
                  <a:pos x="36" y="11"/>
                </a:cxn>
                <a:cxn ang="0">
                  <a:pos x="54" y="11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4" h="55">
                  <a:moveTo>
                    <a:pt x="18" y="11"/>
                  </a:moveTo>
                  <a:lnTo>
                    <a:pt x="18" y="55"/>
                  </a:lnTo>
                  <a:lnTo>
                    <a:pt x="36" y="55"/>
                  </a:lnTo>
                  <a:lnTo>
                    <a:pt x="36" y="11"/>
                  </a:lnTo>
                  <a:lnTo>
                    <a:pt x="54" y="1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0" name="Freeform 884"/>
            <p:cNvSpPr>
              <a:spLocks noEditPoints="1"/>
            </p:cNvSpPr>
            <p:nvPr/>
          </p:nvSpPr>
          <p:spPr bwMode="auto">
            <a:xfrm>
              <a:off x="3083" y="1712"/>
              <a:ext cx="15" cy="15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0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7" y="0"/>
                </a:cxn>
                <a:cxn ang="0">
                  <a:pos x="31" y="0"/>
                </a:cxn>
                <a:cxn ang="0">
                  <a:pos x="25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5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7" y="48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9" y="13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3" y="29"/>
                </a:cxn>
                <a:cxn ang="0">
                  <a:pos x="43" y="35"/>
                </a:cxn>
                <a:cxn ang="0">
                  <a:pos x="41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0" h="59">
                  <a:moveTo>
                    <a:pt x="31" y="59"/>
                  </a:moveTo>
                  <a:lnTo>
                    <a:pt x="37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5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7" y="48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3" y="35"/>
                  </a:lnTo>
                  <a:lnTo>
                    <a:pt x="41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1" name="Freeform 885"/>
            <p:cNvSpPr>
              <a:spLocks/>
            </p:cNvSpPr>
            <p:nvPr/>
          </p:nvSpPr>
          <p:spPr bwMode="auto">
            <a:xfrm>
              <a:off x="3101" y="1712"/>
              <a:ext cx="14" cy="14"/>
            </a:xfrm>
            <a:custGeom>
              <a:avLst/>
              <a:gdLst/>
              <a:ahLst/>
              <a:cxnLst>
                <a:cxn ang="0">
                  <a:pos x="17" y="3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8" y="55"/>
                </a:cxn>
                <a:cxn ang="0">
                  <a:pos x="40" y="19"/>
                </a:cxn>
                <a:cxn ang="0">
                  <a:pos x="40" y="55"/>
                </a:cxn>
                <a:cxn ang="0">
                  <a:pos x="58" y="55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17" y="35"/>
                </a:cxn>
              </a:cxnLst>
              <a:rect l="0" t="0" r="r" b="b"/>
              <a:pathLst>
                <a:path w="58" h="55">
                  <a:moveTo>
                    <a:pt x="17" y="3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8" y="55"/>
                  </a:lnTo>
                  <a:lnTo>
                    <a:pt x="40" y="19"/>
                  </a:lnTo>
                  <a:lnTo>
                    <a:pt x="40" y="55"/>
                  </a:lnTo>
                  <a:lnTo>
                    <a:pt x="58" y="55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17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2" name="Freeform 886"/>
            <p:cNvSpPr>
              <a:spLocks/>
            </p:cNvSpPr>
            <p:nvPr/>
          </p:nvSpPr>
          <p:spPr bwMode="auto">
            <a:xfrm>
              <a:off x="3118" y="1712"/>
              <a:ext cx="14" cy="14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6" y="2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16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6" y="2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3" name="Freeform 887"/>
            <p:cNvSpPr>
              <a:spLocks noEditPoints="1"/>
            </p:cNvSpPr>
            <p:nvPr/>
          </p:nvSpPr>
          <p:spPr bwMode="auto">
            <a:xfrm>
              <a:off x="3135" y="1707"/>
              <a:ext cx="21" cy="24"/>
            </a:xfrm>
            <a:custGeom>
              <a:avLst/>
              <a:gdLst/>
              <a:ahLst/>
              <a:cxnLst>
                <a:cxn ang="0">
                  <a:pos x="51" y="97"/>
                </a:cxn>
                <a:cxn ang="0">
                  <a:pos x="61" y="78"/>
                </a:cxn>
                <a:cxn ang="0">
                  <a:pos x="75" y="73"/>
                </a:cxn>
                <a:cxn ang="0">
                  <a:pos x="83" y="64"/>
                </a:cxn>
                <a:cxn ang="0">
                  <a:pos x="86" y="54"/>
                </a:cxn>
                <a:cxn ang="0">
                  <a:pos x="86" y="45"/>
                </a:cxn>
                <a:cxn ang="0">
                  <a:pos x="83" y="35"/>
                </a:cxn>
                <a:cxn ang="0">
                  <a:pos x="76" y="27"/>
                </a:cxn>
                <a:cxn ang="0">
                  <a:pos x="61" y="21"/>
                </a:cxn>
                <a:cxn ang="0">
                  <a:pos x="51" y="0"/>
                </a:cxn>
                <a:cxn ang="0">
                  <a:pos x="35" y="21"/>
                </a:cxn>
                <a:cxn ang="0">
                  <a:pos x="25" y="21"/>
                </a:cxn>
                <a:cxn ang="0">
                  <a:pos x="13" y="25"/>
                </a:cxn>
                <a:cxn ang="0">
                  <a:pos x="4" y="34"/>
                </a:cxn>
                <a:cxn ang="0">
                  <a:pos x="1" y="40"/>
                </a:cxn>
                <a:cxn ang="0">
                  <a:pos x="0" y="49"/>
                </a:cxn>
                <a:cxn ang="0">
                  <a:pos x="1" y="57"/>
                </a:cxn>
                <a:cxn ang="0">
                  <a:pos x="5" y="67"/>
                </a:cxn>
                <a:cxn ang="0">
                  <a:pos x="15" y="75"/>
                </a:cxn>
                <a:cxn ang="0">
                  <a:pos x="35" y="79"/>
                </a:cxn>
                <a:cxn ang="0">
                  <a:pos x="35" y="68"/>
                </a:cxn>
                <a:cxn ang="0">
                  <a:pos x="24" y="64"/>
                </a:cxn>
                <a:cxn ang="0">
                  <a:pos x="19" y="59"/>
                </a:cxn>
                <a:cxn ang="0">
                  <a:pos x="17" y="48"/>
                </a:cxn>
                <a:cxn ang="0">
                  <a:pos x="18" y="41"/>
                </a:cxn>
                <a:cxn ang="0">
                  <a:pos x="21" y="36"/>
                </a:cxn>
                <a:cxn ang="0">
                  <a:pos x="27" y="33"/>
                </a:cxn>
                <a:cxn ang="0">
                  <a:pos x="33" y="31"/>
                </a:cxn>
                <a:cxn ang="0">
                  <a:pos x="35" y="68"/>
                </a:cxn>
                <a:cxn ang="0">
                  <a:pos x="55" y="32"/>
                </a:cxn>
                <a:cxn ang="0">
                  <a:pos x="61" y="34"/>
                </a:cxn>
                <a:cxn ang="0">
                  <a:pos x="66" y="38"/>
                </a:cxn>
                <a:cxn ang="0">
                  <a:pos x="68" y="44"/>
                </a:cxn>
                <a:cxn ang="0">
                  <a:pos x="68" y="53"/>
                </a:cxn>
                <a:cxn ang="0">
                  <a:pos x="65" y="61"/>
                </a:cxn>
                <a:cxn ang="0">
                  <a:pos x="60" y="66"/>
                </a:cxn>
                <a:cxn ang="0">
                  <a:pos x="54" y="68"/>
                </a:cxn>
                <a:cxn ang="0">
                  <a:pos x="51" y="31"/>
                </a:cxn>
              </a:cxnLst>
              <a:rect l="0" t="0" r="r" b="b"/>
              <a:pathLst>
                <a:path w="86" h="97">
                  <a:moveTo>
                    <a:pt x="35" y="97"/>
                  </a:moveTo>
                  <a:lnTo>
                    <a:pt x="51" y="97"/>
                  </a:lnTo>
                  <a:lnTo>
                    <a:pt x="51" y="79"/>
                  </a:lnTo>
                  <a:lnTo>
                    <a:pt x="61" y="78"/>
                  </a:lnTo>
                  <a:lnTo>
                    <a:pt x="68" y="76"/>
                  </a:lnTo>
                  <a:lnTo>
                    <a:pt x="75" y="73"/>
                  </a:lnTo>
                  <a:lnTo>
                    <a:pt x="80" y="69"/>
                  </a:lnTo>
                  <a:lnTo>
                    <a:pt x="83" y="64"/>
                  </a:lnTo>
                  <a:lnTo>
                    <a:pt x="85" y="60"/>
                  </a:lnTo>
                  <a:lnTo>
                    <a:pt x="86" y="54"/>
                  </a:lnTo>
                  <a:lnTo>
                    <a:pt x="86" y="49"/>
                  </a:lnTo>
                  <a:lnTo>
                    <a:pt x="86" y="45"/>
                  </a:lnTo>
                  <a:lnTo>
                    <a:pt x="85" y="40"/>
                  </a:lnTo>
                  <a:lnTo>
                    <a:pt x="83" y="35"/>
                  </a:lnTo>
                  <a:lnTo>
                    <a:pt x="80" y="31"/>
                  </a:lnTo>
                  <a:lnTo>
                    <a:pt x="76" y="27"/>
                  </a:lnTo>
                  <a:lnTo>
                    <a:pt x="69" y="23"/>
                  </a:lnTo>
                  <a:lnTo>
                    <a:pt x="61" y="21"/>
                  </a:lnTo>
                  <a:lnTo>
                    <a:pt x="51" y="21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30" y="21"/>
                  </a:lnTo>
                  <a:lnTo>
                    <a:pt x="25" y="21"/>
                  </a:lnTo>
                  <a:lnTo>
                    <a:pt x="18" y="23"/>
                  </a:lnTo>
                  <a:lnTo>
                    <a:pt x="13" y="25"/>
                  </a:lnTo>
                  <a:lnTo>
                    <a:pt x="8" y="29"/>
                  </a:lnTo>
                  <a:lnTo>
                    <a:pt x="4" y="34"/>
                  </a:lnTo>
                  <a:lnTo>
                    <a:pt x="2" y="37"/>
                  </a:lnTo>
                  <a:lnTo>
                    <a:pt x="1" y="40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7"/>
                  </a:lnTo>
                  <a:lnTo>
                    <a:pt x="2" y="62"/>
                  </a:lnTo>
                  <a:lnTo>
                    <a:pt x="5" y="67"/>
                  </a:lnTo>
                  <a:lnTo>
                    <a:pt x="9" y="71"/>
                  </a:lnTo>
                  <a:lnTo>
                    <a:pt x="15" y="75"/>
                  </a:lnTo>
                  <a:lnTo>
                    <a:pt x="24" y="78"/>
                  </a:lnTo>
                  <a:lnTo>
                    <a:pt x="35" y="79"/>
                  </a:lnTo>
                  <a:lnTo>
                    <a:pt x="35" y="97"/>
                  </a:lnTo>
                  <a:close/>
                  <a:moveTo>
                    <a:pt x="35" y="68"/>
                  </a:moveTo>
                  <a:lnTo>
                    <a:pt x="30" y="67"/>
                  </a:lnTo>
                  <a:lnTo>
                    <a:pt x="24" y="64"/>
                  </a:lnTo>
                  <a:lnTo>
                    <a:pt x="21" y="62"/>
                  </a:lnTo>
                  <a:lnTo>
                    <a:pt x="19" y="59"/>
                  </a:lnTo>
                  <a:lnTo>
                    <a:pt x="17" y="54"/>
                  </a:lnTo>
                  <a:lnTo>
                    <a:pt x="17" y="48"/>
                  </a:lnTo>
                  <a:lnTo>
                    <a:pt x="17" y="44"/>
                  </a:lnTo>
                  <a:lnTo>
                    <a:pt x="18" y="41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25" y="34"/>
                  </a:lnTo>
                  <a:lnTo>
                    <a:pt x="27" y="33"/>
                  </a:lnTo>
                  <a:lnTo>
                    <a:pt x="30" y="32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68"/>
                  </a:lnTo>
                  <a:close/>
                  <a:moveTo>
                    <a:pt x="51" y="31"/>
                  </a:moveTo>
                  <a:lnTo>
                    <a:pt x="55" y="32"/>
                  </a:lnTo>
                  <a:lnTo>
                    <a:pt x="58" y="32"/>
                  </a:lnTo>
                  <a:lnTo>
                    <a:pt x="61" y="34"/>
                  </a:lnTo>
                  <a:lnTo>
                    <a:pt x="64" y="35"/>
                  </a:lnTo>
                  <a:lnTo>
                    <a:pt x="66" y="38"/>
                  </a:lnTo>
                  <a:lnTo>
                    <a:pt x="67" y="41"/>
                  </a:lnTo>
                  <a:lnTo>
                    <a:pt x="68" y="44"/>
                  </a:lnTo>
                  <a:lnTo>
                    <a:pt x="68" y="48"/>
                  </a:lnTo>
                  <a:lnTo>
                    <a:pt x="68" y="53"/>
                  </a:lnTo>
                  <a:lnTo>
                    <a:pt x="67" y="57"/>
                  </a:lnTo>
                  <a:lnTo>
                    <a:pt x="65" y="61"/>
                  </a:lnTo>
                  <a:lnTo>
                    <a:pt x="63" y="64"/>
                  </a:lnTo>
                  <a:lnTo>
                    <a:pt x="60" y="66"/>
                  </a:lnTo>
                  <a:lnTo>
                    <a:pt x="57" y="67"/>
                  </a:lnTo>
                  <a:lnTo>
                    <a:pt x="54" y="68"/>
                  </a:lnTo>
                  <a:lnTo>
                    <a:pt x="51" y="68"/>
                  </a:lnTo>
                  <a:lnTo>
                    <a:pt x="51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4" name="Freeform 888"/>
            <p:cNvSpPr>
              <a:spLocks noEditPoints="1"/>
            </p:cNvSpPr>
            <p:nvPr/>
          </p:nvSpPr>
          <p:spPr bwMode="auto">
            <a:xfrm>
              <a:off x="3158" y="1712"/>
              <a:ext cx="15" cy="15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3" y="57"/>
                </a:cxn>
                <a:cxn ang="0">
                  <a:pos x="48" y="55"/>
                </a:cxn>
                <a:cxn ang="0">
                  <a:pos x="52" y="52"/>
                </a:cxn>
                <a:cxn ang="0">
                  <a:pos x="56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1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6" y="11"/>
                </a:cxn>
                <a:cxn ang="0">
                  <a:pos x="52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4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6" y="48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1"/>
                </a:cxn>
                <a:cxn ang="0">
                  <a:pos x="39" y="13"/>
                </a:cxn>
                <a:cxn ang="0">
                  <a:pos x="41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4" y="29"/>
                </a:cxn>
                <a:cxn ang="0">
                  <a:pos x="43" y="35"/>
                </a:cxn>
                <a:cxn ang="0">
                  <a:pos x="42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1" h="59">
                  <a:moveTo>
                    <a:pt x="31" y="59"/>
                  </a:moveTo>
                  <a:lnTo>
                    <a:pt x="37" y="59"/>
                  </a:lnTo>
                  <a:lnTo>
                    <a:pt x="43" y="57"/>
                  </a:lnTo>
                  <a:lnTo>
                    <a:pt x="48" y="55"/>
                  </a:lnTo>
                  <a:lnTo>
                    <a:pt x="52" y="52"/>
                  </a:lnTo>
                  <a:lnTo>
                    <a:pt x="56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1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6" y="11"/>
                  </a:lnTo>
                  <a:lnTo>
                    <a:pt x="52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6" y="48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13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4" y="29"/>
                  </a:lnTo>
                  <a:lnTo>
                    <a:pt x="43" y="35"/>
                  </a:lnTo>
                  <a:lnTo>
                    <a:pt x="42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5" name="Freeform 889"/>
            <p:cNvSpPr>
              <a:spLocks noEditPoints="1"/>
            </p:cNvSpPr>
            <p:nvPr/>
          </p:nvSpPr>
          <p:spPr bwMode="auto">
            <a:xfrm>
              <a:off x="3176" y="1712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7" y="77"/>
                </a:cxn>
                <a:cxn ang="0">
                  <a:pos x="17" y="52"/>
                </a:cxn>
                <a:cxn ang="0">
                  <a:pos x="22" y="56"/>
                </a:cxn>
                <a:cxn ang="0">
                  <a:pos x="27" y="58"/>
                </a:cxn>
                <a:cxn ang="0">
                  <a:pos x="31" y="59"/>
                </a:cxn>
                <a:cxn ang="0">
                  <a:pos x="34" y="59"/>
                </a:cxn>
                <a:cxn ang="0">
                  <a:pos x="39" y="59"/>
                </a:cxn>
                <a:cxn ang="0">
                  <a:pos x="44" y="57"/>
                </a:cxn>
                <a:cxn ang="0">
                  <a:pos x="49" y="54"/>
                </a:cxn>
                <a:cxn ang="0">
                  <a:pos x="52" y="51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8" y="35"/>
                </a:cxn>
                <a:cxn ang="0">
                  <a:pos x="59" y="29"/>
                </a:cxn>
                <a:cxn ang="0">
                  <a:pos x="58" y="23"/>
                </a:cxn>
                <a:cxn ang="0">
                  <a:pos x="57" y="17"/>
                </a:cxn>
                <a:cxn ang="0">
                  <a:pos x="55" y="12"/>
                </a:cxn>
                <a:cxn ang="0">
                  <a:pos x="52" y="8"/>
                </a:cxn>
                <a:cxn ang="0">
                  <a:pos x="49" y="4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31" y="0"/>
                </a:cxn>
                <a:cxn ang="0">
                  <a:pos x="26" y="1"/>
                </a:cxn>
                <a:cxn ang="0">
                  <a:pos x="22" y="4"/>
                </a:cxn>
                <a:cxn ang="0">
                  <a:pos x="17" y="8"/>
                </a:cxn>
                <a:cxn ang="0">
                  <a:pos x="16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7" y="29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1" y="20"/>
                </a:cxn>
                <a:cxn ang="0">
                  <a:pos x="42" y="24"/>
                </a:cxn>
                <a:cxn ang="0">
                  <a:pos x="42" y="29"/>
                </a:cxn>
                <a:cxn ang="0">
                  <a:pos x="41" y="36"/>
                </a:cxn>
                <a:cxn ang="0">
                  <a:pos x="39" y="43"/>
                </a:cxn>
                <a:cxn ang="0">
                  <a:pos x="37" y="45"/>
                </a:cxn>
                <a:cxn ang="0">
                  <a:pos x="35" y="47"/>
                </a:cxn>
                <a:cxn ang="0">
                  <a:pos x="33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7" y="36"/>
                </a:cxn>
                <a:cxn ang="0">
                  <a:pos x="17" y="29"/>
                </a:cxn>
              </a:cxnLst>
              <a:rect l="0" t="0" r="r" b="b"/>
              <a:pathLst>
                <a:path w="59" h="77">
                  <a:moveTo>
                    <a:pt x="0" y="2"/>
                  </a:moveTo>
                  <a:lnTo>
                    <a:pt x="0" y="77"/>
                  </a:lnTo>
                  <a:lnTo>
                    <a:pt x="17" y="77"/>
                  </a:lnTo>
                  <a:lnTo>
                    <a:pt x="17" y="52"/>
                  </a:lnTo>
                  <a:lnTo>
                    <a:pt x="22" y="56"/>
                  </a:lnTo>
                  <a:lnTo>
                    <a:pt x="27" y="58"/>
                  </a:lnTo>
                  <a:lnTo>
                    <a:pt x="31" y="59"/>
                  </a:lnTo>
                  <a:lnTo>
                    <a:pt x="34" y="59"/>
                  </a:lnTo>
                  <a:lnTo>
                    <a:pt x="39" y="59"/>
                  </a:lnTo>
                  <a:lnTo>
                    <a:pt x="44" y="57"/>
                  </a:lnTo>
                  <a:lnTo>
                    <a:pt x="49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8" y="35"/>
                  </a:lnTo>
                  <a:lnTo>
                    <a:pt x="59" y="29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5" y="12"/>
                  </a:lnTo>
                  <a:lnTo>
                    <a:pt x="52" y="8"/>
                  </a:lnTo>
                  <a:lnTo>
                    <a:pt x="49" y="4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2" y="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7" y="29"/>
                  </a:moveTo>
                  <a:lnTo>
                    <a:pt x="17" y="24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1" y="20"/>
                  </a:lnTo>
                  <a:lnTo>
                    <a:pt x="42" y="24"/>
                  </a:lnTo>
                  <a:lnTo>
                    <a:pt x="42" y="29"/>
                  </a:lnTo>
                  <a:lnTo>
                    <a:pt x="41" y="36"/>
                  </a:lnTo>
                  <a:lnTo>
                    <a:pt x="39" y="43"/>
                  </a:lnTo>
                  <a:lnTo>
                    <a:pt x="37" y="45"/>
                  </a:lnTo>
                  <a:lnTo>
                    <a:pt x="35" y="47"/>
                  </a:lnTo>
                  <a:lnTo>
                    <a:pt x="33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7" y="36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6" name="Freeform 890"/>
            <p:cNvSpPr>
              <a:spLocks/>
            </p:cNvSpPr>
            <p:nvPr/>
          </p:nvSpPr>
          <p:spPr bwMode="auto">
            <a:xfrm>
              <a:off x="3193" y="1712"/>
              <a:ext cx="19" cy="14"/>
            </a:xfrm>
            <a:custGeom>
              <a:avLst/>
              <a:gdLst/>
              <a:ahLst/>
              <a:cxnLst>
                <a:cxn ang="0">
                  <a:pos x="31" y="55"/>
                </a:cxn>
                <a:cxn ang="0">
                  <a:pos x="42" y="55"/>
                </a:cxn>
                <a:cxn ang="0">
                  <a:pos x="57" y="17"/>
                </a:cxn>
                <a:cxn ang="0">
                  <a:pos x="57" y="17"/>
                </a:cxn>
                <a:cxn ang="0">
                  <a:pos x="57" y="20"/>
                </a:cxn>
                <a:cxn ang="0">
                  <a:pos x="57" y="55"/>
                </a:cxn>
                <a:cxn ang="0">
                  <a:pos x="73" y="55"/>
                </a:cxn>
                <a:cxn ang="0">
                  <a:pos x="73" y="0"/>
                </a:cxn>
                <a:cxn ang="0">
                  <a:pos x="52" y="0"/>
                </a:cxn>
                <a:cxn ang="0">
                  <a:pos x="36" y="39"/>
                </a:cxn>
                <a:cxn ang="0">
                  <a:pos x="36" y="39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20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31" y="55"/>
                </a:cxn>
              </a:cxnLst>
              <a:rect l="0" t="0" r="r" b="b"/>
              <a:pathLst>
                <a:path w="73" h="55">
                  <a:moveTo>
                    <a:pt x="31" y="55"/>
                  </a:moveTo>
                  <a:lnTo>
                    <a:pt x="42" y="55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20"/>
                  </a:lnTo>
                  <a:lnTo>
                    <a:pt x="57" y="55"/>
                  </a:lnTo>
                  <a:lnTo>
                    <a:pt x="73" y="55"/>
                  </a:lnTo>
                  <a:lnTo>
                    <a:pt x="73" y="0"/>
                  </a:lnTo>
                  <a:lnTo>
                    <a:pt x="52" y="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20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7" name="Freeform 891"/>
            <p:cNvSpPr>
              <a:spLocks noEditPoints="1"/>
            </p:cNvSpPr>
            <p:nvPr/>
          </p:nvSpPr>
          <p:spPr bwMode="auto">
            <a:xfrm>
              <a:off x="3215" y="1712"/>
              <a:ext cx="14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3"/>
                </a:cxn>
                <a:cxn ang="0">
                  <a:pos x="29" y="24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1" y="39"/>
                </a:cxn>
                <a:cxn ang="0">
                  <a:pos x="1" y="48"/>
                </a:cxn>
                <a:cxn ang="0">
                  <a:pos x="5" y="55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5" y="55"/>
                </a:cxn>
                <a:cxn ang="0">
                  <a:pos x="39" y="52"/>
                </a:cxn>
                <a:cxn ang="0">
                  <a:pos x="58" y="57"/>
                </a:cxn>
                <a:cxn ang="0">
                  <a:pos x="55" y="55"/>
                </a:cxn>
                <a:cxn ang="0">
                  <a:pos x="54" y="50"/>
                </a:cxn>
                <a:cxn ang="0">
                  <a:pos x="54" y="20"/>
                </a:cxn>
                <a:cxn ang="0">
                  <a:pos x="54" y="14"/>
                </a:cxn>
                <a:cxn ang="0">
                  <a:pos x="51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7" y="8"/>
                </a:cxn>
                <a:cxn ang="0">
                  <a:pos x="3" y="19"/>
                </a:cxn>
                <a:cxn ang="0">
                  <a:pos x="38" y="34"/>
                </a:cxn>
                <a:cxn ang="0">
                  <a:pos x="37" y="41"/>
                </a:cxn>
                <a:cxn ang="0">
                  <a:pos x="34" y="46"/>
                </a:cxn>
                <a:cxn ang="0">
                  <a:pos x="26" y="48"/>
                </a:cxn>
                <a:cxn ang="0">
                  <a:pos x="21" y="47"/>
                </a:cxn>
                <a:cxn ang="0">
                  <a:pos x="18" y="42"/>
                </a:cxn>
                <a:cxn ang="0">
                  <a:pos x="21" y="35"/>
                </a:cxn>
                <a:cxn ang="0">
                  <a:pos x="27" y="33"/>
                </a:cxn>
                <a:cxn ang="0">
                  <a:pos x="38" y="30"/>
                </a:cxn>
              </a:cxnLst>
              <a:rect l="0" t="0" r="r" b="b"/>
              <a:pathLst>
                <a:path w="58" h="59">
                  <a:moveTo>
                    <a:pt x="19" y="19"/>
                  </a:moveTo>
                  <a:lnTo>
                    <a:pt x="20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37" y="22"/>
                  </a:lnTo>
                  <a:lnTo>
                    <a:pt x="36" y="23"/>
                  </a:lnTo>
                  <a:lnTo>
                    <a:pt x="34" y="24"/>
                  </a:lnTo>
                  <a:lnTo>
                    <a:pt x="29" y="24"/>
                  </a:lnTo>
                  <a:lnTo>
                    <a:pt x="21" y="25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1" y="48"/>
                  </a:lnTo>
                  <a:lnTo>
                    <a:pt x="3" y="53"/>
                  </a:lnTo>
                  <a:lnTo>
                    <a:pt x="5" y="55"/>
                  </a:lnTo>
                  <a:lnTo>
                    <a:pt x="10" y="57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30" y="57"/>
                  </a:lnTo>
                  <a:lnTo>
                    <a:pt x="35" y="55"/>
                  </a:lnTo>
                  <a:lnTo>
                    <a:pt x="38" y="52"/>
                  </a:lnTo>
                  <a:lnTo>
                    <a:pt x="39" y="52"/>
                  </a:lnTo>
                  <a:lnTo>
                    <a:pt x="40" y="57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5" y="55"/>
                  </a:lnTo>
                  <a:lnTo>
                    <a:pt x="54" y="53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4" y="20"/>
                  </a:lnTo>
                  <a:lnTo>
                    <a:pt x="54" y="17"/>
                  </a:lnTo>
                  <a:lnTo>
                    <a:pt x="54" y="14"/>
                  </a:lnTo>
                  <a:lnTo>
                    <a:pt x="53" y="11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9" y="19"/>
                  </a:lnTo>
                  <a:close/>
                  <a:moveTo>
                    <a:pt x="38" y="34"/>
                  </a:moveTo>
                  <a:lnTo>
                    <a:pt x="38" y="37"/>
                  </a:lnTo>
                  <a:lnTo>
                    <a:pt x="37" y="41"/>
                  </a:lnTo>
                  <a:lnTo>
                    <a:pt x="35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1" y="47"/>
                  </a:lnTo>
                  <a:lnTo>
                    <a:pt x="19" y="45"/>
                  </a:lnTo>
                  <a:lnTo>
                    <a:pt x="18" y="42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4" y="34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8" y="30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8" name="Freeform 892"/>
            <p:cNvSpPr>
              <a:spLocks/>
            </p:cNvSpPr>
            <p:nvPr/>
          </p:nvSpPr>
          <p:spPr bwMode="auto">
            <a:xfrm>
              <a:off x="3230" y="1712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5"/>
                </a:cxn>
                <a:cxn ang="0">
                  <a:pos x="35" y="55"/>
                </a:cxn>
                <a:cxn ang="0">
                  <a:pos x="35" y="11"/>
                </a:cxn>
                <a:cxn ang="0">
                  <a:pos x="53" y="11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3" h="55">
                  <a:moveTo>
                    <a:pt x="18" y="11"/>
                  </a:moveTo>
                  <a:lnTo>
                    <a:pt x="18" y="55"/>
                  </a:lnTo>
                  <a:lnTo>
                    <a:pt x="35" y="55"/>
                  </a:lnTo>
                  <a:lnTo>
                    <a:pt x="35" y="11"/>
                  </a:lnTo>
                  <a:lnTo>
                    <a:pt x="53" y="11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9" name="Freeform 893"/>
            <p:cNvSpPr>
              <a:spLocks noEditPoints="1"/>
            </p:cNvSpPr>
            <p:nvPr/>
          </p:nvSpPr>
          <p:spPr bwMode="auto">
            <a:xfrm>
              <a:off x="3245" y="1712"/>
              <a:ext cx="15" cy="15"/>
            </a:xfrm>
            <a:custGeom>
              <a:avLst/>
              <a:gdLst/>
              <a:ahLst/>
              <a:cxnLst>
                <a:cxn ang="0">
                  <a:pos x="30" y="59"/>
                </a:cxn>
                <a:cxn ang="0">
                  <a:pos x="36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0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3" y="59"/>
                </a:cxn>
                <a:cxn ang="0">
                  <a:pos x="30" y="59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6"/>
                </a:cxn>
                <a:cxn ang="0">
                  <a:pos x="20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0" y="11"/>
                </a:cxn>
                <a:cxn ang="0">
                  <a:pos x="33" y="11"/>
                </a:cxn>
                <a:cxn ang="0">
                  <a:pos x="38" y="13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3" y="29"/>
                </a:cxn>
                <a:cxn ang="0">
                  <a:pos x="43" y="35"/>
                </a:cxn>
                <a:cxn ang="0">
                  <a:pos x="41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3" y="48"/>
                </a:cxn>
                <a:cxn ang="0">
                  <a:pos x="30" y="48"/>
                </a:cxn>
              </a:cxnLst>
              <a:rect l="0" t="0" r="r" b="b"/>
              <a:pathLst>
                <a:path w="60" h="59">
                  <a:moveTo>
                    <a:pt x="30" y="59"/>
                  </a:moveTo>
                  <a:lnTo>
                    <a:pt x="36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30" y="59"/>
                  </a:lnTo>
                  <a:close/>
                  <a:moveTo>
                    <a:pt x="30" y="48"/>
                  </a:moveTo>
                  <a:lnTo>
                    <a:pt x="26" y="48"/>
                  </a:lnTo>
                  <a:lnTo>
                    <a:pt x="23" y="46"/>
                  </a:lnTo>
                  <a:lnTo>
                    <a:pt x="20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8" y="13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3" y="35"/>
                  </a:lnTo>
                  <a:lnTo>
                    <a:pt x="41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3" y="48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0" name="Freeform 894"/>
            <p:cNvSpPr>
              <a:spLocks noEditPoints="1"/>
            </p:cNvSpPr>
            <p:nvPr/>
          </p:nvSpPr>
          <p:spPr bwMode="auto">
            <a:xfrm>
              <a:off x="3263" y="1712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6" y="77"/>
                </a:cxn>
                <a:cxn ang="0">
                  <a:pos x="16" y="52"/>
                </a:cxn>
                <a:cxn ang="0">
                  <a:pos x="22" y="56"/>
                </a:cxn>
                <a:cxn ang="0">
                  <a:pos x="27" y="58"/>
                </a:cxn>
                <a:cxn ang="0">
                  <a:pos x="31" y="59"/>
                </a:cxn>
                <a:cxn ang="0">
                  <a:pos x="34" y="59"/>
                </a:cxn>
                <a:cxn ang="0">
                  <a:pos x="39" y="59"/>
                </a:cxn>
                <a:cxn ang="0">
                  <a:pos x="44" y="57"/>
                </a:cxn>
                <a:cxn ang="0">
                  <a:pos x="48" y="54"/>
                </a:cxn>
                <a:cxn ang="0">
                  <a:pos x="52" y="51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8" y="35"/>
                </a:cxn>
                <a:cxn ang="0">
                  <a:pos x="59" y="29"/>
                </a:cxn>
                <a:cxn ang="0">
                  <a:pos x="58" y="23"/>
                </a:cxn>
                <a:cxn ang="0">
                  <a:pos x="57" y="17"/>
                </a:cxn>
                <a:cxn ang="0">
                  <a:pos x="55" y="12"/>
                </a:cxn>
                <a:cxn ang="0">
                  <a:pos x="52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6" y="1"/>
                </a:cxn>
                <a:cxn ang="0">
                  <a:pos x="21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6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20"/>
                </a:cxn>
                <a:cxn ang="0">
                  <a:pos x="41" y="24"/>
                </a:cxn>
                <a:cxn ang="0">
                  <a:pos x="42" y="29"/>
                </a:cxn>
                <a:cxn ang="0">
                  <a:pos x="41" y="36"/>
                </a:cxn>
                <a:cxn ang="0">
                  <a:pos x="39" y="43"/>
                </a:cxn>
                <a:cxn ang="0">
                  <a:pos x="37" y="45"/>
                </a:cxn>
                <a:cxn ang="0">
                  <a:pos x="35" y="47"/>
                </a:cxn>
                <a:cxn ang="0">
                  <a:pos x="32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6" y="36"/>
                </a:cxn>
                <a:cxn ang="0">
                  <a:pos x="15" y="29"/>
                </a:cxn>
              </a:cxnLst>
              <a:rect l="0" t="0" r="r" b="b"/>
              <a:pathLst>
                <a:path w="59" h="77">
                  <a:moveTo>
                    <a:pt x="0" y="2"/>
                  </a:moveTo>
                  <a:lnTo>
                    <a:pt x="0" y="77"/>
                  </a:lnTo>
                  <a:lnTo>
                    <a:pt x="16" y="77"/>
                  </a:lnTo>
                  <a:lnTo>
                    <a:pt x="16" y="52"/>
                  </a:lnTo>
                  <a:lnTo>
                    <a:pt x="22" y="56"/>
                  </a:lnTo>
                  <a:lnTo>
                    <a:pt x="27" y="58"/>
                  </a:lnTo>
                  <a:lnTo>
                    <a:pt x="31" y="59"/>
                  </a:lnTo>
                  <a:lnTo>
                    <a:pt x="34" y="59"/>
                  </a:lnTo>
                  <a:lnTo>
                    <a:pt x="39" y="59"/>
                  </a:lnTo>
                  <a:lnTo>
                    <a:pt x="44" y="57"/>
                  </a:lnTo>
                  <a:lnTo>
                    <a:pt x="48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8" y="35"/>
                  </a:lnTo>
                  <a:lnTo>
                    <a:pt x="59" y="29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5" y="12"/>
                  </a:lnTo>
                  <a:lnTo>
                    <a:pt x="52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1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6" y="24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20"/>
                  </a:lnTo>
                  <a:lnTo>
                    <a:pt x="41" y="24"/>
                  </a:lnTo>
                  <a:lnTo>
                    <a:pt x="42" y="29"/>
                  </a:lnTo>
                  <a:lnTo>
                    <a:pt x="41" y="36"/>
                  </a:lnTo>
                  <a:lnTo>
                    <a:pt x="39" y="43"/>
                  </a:lnTo>
                  <a:lnTo>
                    <a:pt x="37" y="45"/>
                  </a:lnTo>
                  <a:lnTo>
                    <a:pt x="35" y="47"/>
                  </a:lnTo>
                  <a:lnTo>
                    <a:pt x="32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6" y="36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1" name="Freeform 895"/>
            <p:cNvSpPr>
              <a:spLocks noEditPoints="1"/>
            </p:cNvSpPr>
            <p:nvPr/>
          </p:nvSpPr>
          <p:spPr bwMode="auto">
            <a:xfrm>
              <a:off x="3203" y="1853"/>
              <a:ext cx="105" cy="105"/>
            </a:xfrm>
            <a:custGeom>
              <a:avLst/>
              <a:gdLst/>
              <a:ahLst/>
              <a:cxnLst>
                <a:cxn ang="0">
                  <a:pos x="264" y="414"/>
                </a:cxn>
                <a:cxn ang="0">
                  <a:pos x="301" y="401"/>
                </a:cxn>
                <a:cxn ang="0">
                  <a:pos x="344" y="373"/>
                </a:cxn>
                <a:cxn ang="0">
                  <a:pos x="392" y="318"/>
                </a:cxn>
                <a:cxn ang="0">
                  <a:pos x="409" y="281"/>
                </a:cxn>
                <a:cxn ang="0">
                  <a:pos x="421" y="231"/>
                </a:cxn>
                <a:cxn ang="0">
                  <a:pos x="416" y="158"/>
                </a:cxn>
                <a:cxn ang="0">
                  <a:pos x="402" y="120"/>
                </a:cxn>
                <a:cxn ang="0">
                  <a:pos x="375" y="77"/>
                </a:cxn>
                <a:cxn ang="0">
                  <a:pos x="319" y="28"/>
                </a:cxn>
                <a:cxn ang="0">
                  <a:pos x="283" y="11"/>
                </a:cxn>
                <a:cxn ang="0">
                  <a:pos x="233" y="1"/>
                </a:cxn>
                <a:cxn ang="0">
                  <a:pos x="160" y="6"/>
                </a:cxn>
                <a:cxn ang="0">
                  <a:pos x="121" y="19"/>
                </a:cxn>
                <a:cxn ang="0">
                  <a:pos x="78" y="47"/>
                </a:cxn>
                <a:cxn ang="0">
                  <a:pos x="30" y="102"/>
                </a:cxn>
                <a:cxn ang="0">
                  <a:pos x="13" y="139"/>
                </a:cxn>
                <a:cxn ang="0">
                  <a:pos x="1" y="189"/>
                </a:cxn>
                <a:cxn ang="0">
                  <a:pos x="7" y="262"/>
                </a:cxn>
                <a:cxn ang="0">
                  <a:pos x="21" y="300"/>
                </a:cxn>
                <a:cxn ang="0">
                  <a:pos x="48" y="343"/>
                </a:cxn>
                <a:cxn ang="0">
                  <a:pos x="103" y="392"/>
                </a:cxn>
                <a:cxn ang="0">
                  <a:pos x="140" y="409"/>
                </a:cxn>
                <a:cxn ang="0">
                  <a:pos x="190" y="419"/>
                </a:cxn>
                <a:cxn ang="0">
                  <a:pos x="172" y="403"/>
                </a:cxn>
                <a:cxn ang="0">
                  <a:pos x="102" y="374"/>
                </a:cxn>
                <a:cxn ang="0">
                  <a:pos x="47" y="318"/>
                </a:cxn>
                <a:cxn ang="0">
                  <a:pos x="19" y="249"/>
                </a:cxn>
                <a:cxn ang="0">
                  <a:pos x="19" y="171"/>
                </a:cxn>
                <a:cxn ang="0">
                  <a:pos x="47" y="102"/>
                </a:cxn>
                <a:cxn ang="0">
                  <a:pos x="102" y="46"/>
                </a:cxn>
                <a:cxn ang="0">
                  <a:pos x="172" y="17"/>
                </a:cxn>
                <a:cxn ang="0">
                  <a:pos x="250" y="17"/>
                </a:cxn>
                <a:cxn ang="0">
                  <a:pos x="320" y="46"/>
                </a:cxn>
                <a:cxn ang="0">
                  <a:pos x="375" y="102"/>
                </a:cxn>
                <a:cxn ang="0">
                  <a:pos x="404" y="171"/>
                </a:cxn>
                <a:cxn ang="0">
                  <a:pos x="404" y="249"/>
                </a:cxn>
                <a:cxn ang="0">
                  <a:pos x="375" y="318"/>
                </a:cxn>
                <a:cxn ang="0">
                  <a:pos x="320" y="374"/>
                </a:cxn>
                <a:cxn ang="0">
                  <a:pos x="250" y="403"/>
                </a:cxn>
                <a:cxn ang="0">
                  <a:pos x="186" y="76"/>
                </a:cxn>
                <a:cxn ang="0">
                  <a:pos x="156" y="151"/>
                </a:cxn>
                <a:cxn ang="0">
                  <a:pos x="200" y="216"/>
                </a:cxn>
                <a:cxn ang="0">
                  <a:pos x="233" y="234"/>
                </a:cxn>
                <a:cxn ang="0">
                  <a:pos x="236" y="76"/>
                </a:cxn>
                <a:cxn ang="0">
                  <a:pos x="390" y="201"/>
                </a:cxn>
                <a:cxn ang="0">
                  <a:pos x="51" y="201"/>
                </a:cxn>
                <a:cxn ang="0">
                  <a:pos x="221" y="369"/>
                </a:cxn>
                <a:cxn ang="0">
                  <a:pos x="221" y="369"/>
                </a:cxn>
                <a:cxn ang="0">
                  <a:pos x="345" y="121"/>
                </a:cxn>
                <a:cxn ang="0">
                  <a:pos x="51" y="292"/>
                </a:cxn>
                <a:cxn ang="0">
                  <a:pos x="130" y="50"/>
                </a:cxn>
                <a:cxn ang="0">
                  <a:pos x="299" y="344"/>
                </a:cxn>
                <a:cxn ang="0">
                  <a:pos x="299" y="344"/>
                </a:cxn>
                <a:cxn ang="0">
                  <a:pos x="283" y="66"/>
                </a:cxn>
                <a:cxn ang="0">
                  <a:pos x="114" y="360"/>
                </a:cxn>
                <a:cxn ang="0">
                  <a:pos x="61" y="112"/>
                </a:cxn>
                <a:cxn ang="0">
                  <a:pos x="354" y="281"/>
                </a:cxn>
                <a:cxn ang="0">
                  <a:pos x="354" y="281"/>
                </a:cxn>
              </a:cxnLst>
              <a:rect l="0" t="0" r="r" b="b"/>
              <a:pathLst>
                <a:path w="422" h="420">
                  <a:moveTo>
                    <a:pt x="212" y="420"/>
                  </a:moveTo>
                  <a:lnTo>
                    <a:pt x="233" y="419"/>
                  </a:lnTo>
                  <a:lnTo>
                    <a:pt x="253" y="416"/>
                  </a:lnTo>
                  <a:lnTo>
                    <a:pt x="264" y="414"/>
                  </a:lnTo>
                  <a:lnTo>
                    <a:pt x="273" y="412"/>
                  </a:lnTo>
                  <a:lnTo>
                    <a:pt x="283" y="409"/>
                  </a:lnTo>
                  <a:lnTo>
                    <a:pt x="292" y="405"/>
                  </a:lnTo>
                  <a:lnTo>
                    <a:pt x="301" y="401"/>
                  </a:lnTo>
                  <a:lnTo>
                    <a:pt x="311" y="397"/>
                  </a:lnTo>
                  <a:lnTo>
                    <a:pt x="319" y="392"/>
                  </a:lnTo>
                  <a:lnTo>
                    <a:pt x="328" y="385"/>
                  </a:lnTo>
                  <a:lnTo>
                    <a:pt x="344" y="373"/>
                  </a:lnTo>
                  <a:lnTo>
                    <a:pt x="360" y="359"/>
                  </a:lnTo>
                  <a:lnTo>
                    <a:pt x="375" y="343"/>
                  </a:lnTo>
                  <a:lnTo>
                    <a:pt x="387" y="326"/>
                  </a:lnTo>
                  <a:lnTo>
                    <a:pt x="392" y="318"/>
                  </a:lnTo>
                  <a:lnTo>
                    <a:pt x="397" y="309"/>
                  </a:lnTo>
                  <a:lnTo>
                    <a:pt x="402" y="300"/>
                  </a:lnTo>
                  <a:lnTo>
                    <a:pt x="406" y="291"/>
                  </a:lnTo>
                  <a:lnTo>
                    <a:pt x="409" y="281"/>
                  </a:lnTo>
                  <a:lnTo>
                    <a:pt x="413" y="272"/>
                  </a:lnTo>
                  <a:lnTo>
                    <a:pt x="416" y="262"/>
                  </a:lnTo>
                  <a:lnTo>
                    <a:pt x="418" y="252"/>
                  </a:lnTo>
                  <a:lnTo>
                    <a:pt x="421" y="231"/>
                  </a:lnTo>
                  <a:lnTo>
                    <a:pt x="422" y="210"/>
                  </a:lnTo>
                  <a:lnTo>
                    <a:pt x="421" y="189"/>
                  </a:lnTo>
                  <a:lnTo>
                    <a:pt x="418" y="168"/>
                  </a:lnTo>
                  <a:lnTo>
                    <a:pt x="416" y="158"/>
                  </a:lnTo>
                  <a:lnTo>
                    <a:pt x="413" y="148"/>
                  </a:lnTo>
                  <a:lnTo>
                    <a:pt x="409" y="139"/>
                  </a:lnTo>
                  <a:lnTo>
                    <a:pt x="406" y="129"/>
                  </a:lnTo>
                  <a:lnTo>
                    <a:pt x="402" y="120"/>
                  </a:lnTo>
                  <a:lnTo>
                    <a:pt x="397" y="111"/>
                  </a:lnTo>
                  <a:lnTo>
                    <a:pt x="392" y="102"/>
                  </a:lnTo>
                  <a:lnTo>
                    <a:pt x="387" y="94"/>
                  </a:lnTo>
                  <a:lnTo>
                    <a:pt x="375" y="77"/>
                  </a:lnTo>
                  <a:lnTo>
                    <a:pt x="360" y="61"/>
                  </a:lnTo>
                  <a:lnTo>
                    <a:pt x="344" y="47"/>
                  </a:lnTo>
                  <a:lnTo>
                    <a:pt x="328" y="35"/>
                  </a:lnTo>
                  <a:lnTo>
                    <a:pt x="319" y="28"/>
                  </a:lnTo>
                  <a:lnTo>
                    <a:pt x="311" y="23"/>
                  </a:lnTo>
                  <a:lnTo>
                    <a:pt x="301" y="19"/>
                  </a:lnTo>
                  <a:lnTo>
                    <a:pt x="292" y="15"/>
                  </a:lnTo>
                  <a:lnTo>
                    <a:pt x="283" y="11"/>
                  </a:lnTo>
                  <a:lnTo>
                    <a:pt x="273" y="8"/>
                  </a:lnTo>
                  <a:lnTo>
                    <a:pt x="264" y="6"/>
                  </a:lnTo>
                  <a:lnTo>
                    <a:pt x="253" y="4"/>
                  </a:lnTo>
                  <a:lnTo>
                    <a:pt x="233" y="1"/>
                  </a:lnTo>
                  <a:lnTo>
                    <a:pt x="212" y="0"/>
                  </a:lnTo>
                  <a:lnTo>
                    <a:pt x="190" y="1"/>
                  </a:lnTo>
                  <a:lnTo>
                    <a:pt x="169" y="4"/>
                  </a:lnTo>
                  <a:lnTo>
                    <a:pt x="160" y="6"/>
                  </a:lnTo>
                  <a:lnTo>
                    <a:pt x="149" y="8"/>
                  </a:lnTo>
                  <a:lnTo>
                    <a:pt x="140" y="11"/>
                  </a:lnTo>
                  <a:lnTo>
                    <a:pt x="130" y="15"/>
                  </a:lnTo>
                  <a:lnTo>
                    <a:pt x="121" y="19"/>
                  </a:lnTo>
                  <a:lnTo>
                    <a:pt x="113" y="23"/>
                  </a:lnTo>
                  <a:lnTo>
                    <a:pt x="103" y="28"/>
                  </a:lnTo>
                  <a:lnTo>
                    <a:pt x="95" y="35"/>
                  </a:lnTo>
                  <a:lnTo>
                    <a:pt x="78" y="47"/>
                  </a:lnTo>
                  <a:lnTo>
                    <a:pt x="63" y="61"/>
                  </a:lnTo>
                  <a:lnTo>
                    <a:pt x="48" y="77"/>
                  </a:lnTo>
                  <a:lnTo>
                    <a:pt x="35" y="94"/>
                  </a:lnTo>
                  <a:lnTo>
                    <a:pt x="30" y="102"/>
                  </a:lnTo>
                  <a:lnTo>
                    <a:pt x="25" y="111"/>
                  </a:lnTo>
                  <a:lnTo>
                    <a:pt x="21" y="120"/>
                  </a:lnTo>
                  <a:lnTo>
                    <a:pt x="17" y="129"/>
                  </a:lnTo>
                  <a:lnTo>
                    <a:pt x="13" y="139"/>
                  </a:lnTo>
                  <a:lnTo>
                    <a:pt x="10" y="148"/>
                  </a:lnTo>
                  <a:lnTo>
                    <a:pt x="7" y="158"/>
                  </a:lnTo>
                  <a:lnTo>
                    <a:pt x="5" y="168"/>
                  </a:lnTo>
                  <a:lnTo>
                    <a:pt x="1" y="189"/>
                  </a:lnTo>
                  <a:lnTo>
                    <a:pt x="0" y="210"/>
                  </a:lnTo>
                  <a:lnTo>
                    <a:pt x="1" y="231"/>
                  </a:lnTo>
                  <a:lnTo>
                    <a:pt x="5" y="252"/>
                  </a:lnTo>
                  <a:lnTo>
                    <a:pt x="7" y="262"/>
                  </a:lnTo>
                  <a:lnTo>
                    <a:pt x="10" y="271"/>
                  </a:lnTo>
                  <a:lnTo>
                    <a:pt x="13" y="281"/>
                  </a:lnTo>
                  <a:lnTo>
                    <a:pt x="17" y="291"/>
                  </a:lnTo>
                  <a:lnTo>
                    <a:pt x="21" y="300"/>
                  </a:lnTo>
                  <a:lnTo>
                    <a:pt x="25" y="309"/>
                  </a:lnTo>
                  <a:lnTo>
                    <a:pt x="30" y="318"/>
                  </a:lnTo>
                  <a:lnTo>
                    <a:pt x="35" y="326"/>
                  </a:lnTo>
                  <a:lnTo>
                    <a:pt x="48" y="343"/>
                  </a:lnTo>
                  <a:lnTo>
                    <a:pt x="63" y="359"/>
                  </a:lnTo>
                  <a:lnTo>
                    <a:pt x="78" y="373"/>
                  </a:lnTo>
                  <a:lnTo>
                    <a:pt x="95" y="385"/>
                  </a:lnTo>
                  <a:lnTo>
                    <a:pt x="103" y="392"/>
                  </a:lnTo>
                  <a:lnTo>
                    <a:pt x="113" y="397"/>
                  </a:lnTo>
                  <a:lnTo>
                    <a:pt x="121" y="401"/>
                  </a:lnTo>
                  <a:lnTo>
                    <a:pt x="130" y="405"/>
                  </a:lnTo>
                  <a:lnTo>
                    <a:pt x="140" y="409"/>
                  </a:lnTo>
                  <a:lnTo>
                    <a:pt x="149" y="412"/>
                  </a:lnTo>
                  <a:lnTo>
                    <a:pt x="160" y="414"/>
                  </a:lnTo>
                  <a:lnTo>
                    <a:pt x="169" y="416"/>
                  </a:lnTo>
                  <a:lnTo>
                    <a:pt x="190" y="419"/>
                  </a:lnTo>
                  <a:lnTo>
                    <a:pt x="212" y="420"/>
                  </a:lnTo>
                  <a:close/>
                  <a:moveTo>
                    <a:pt x="212" y="407"/>
                  </a:moveTo>
                  <a:lnTo>
                    <a:pt x="191" y="406"/>
                  </a:lnTo>
                  <a:lnTo>
                    <a:pt x="172" y="403"/>
                  </a:lnTo>
                  <a:lnTo>
                    <a:pt x="153" y="399"/>
                  </a:lnTo>
                  <a:lnTo>
                    <a:pt x="136" y="392"/>
                  </a:lnTo>
                  <a:lnTo>
                    <a:pt x="119" y="383"/>
                  </a:lnTo>
                  <a:lnTo>
                    <a:pt x="102" y="374"/>
                  </a:lnTo>
                  <a:lnTo>
                    <a:pt x="87" y="362"/>
                  </a:lnTo>
                  <a:lnTo>
                    <a:pt x="73" y="349"/>
                  </a:lnTo>
                  <a:lnTo>
                    <a:pt x="59" y="334"/>
                  </a:lnTo>
                  <a:lnTo>
                    <a:pt x="47" y="318"/>
                  </a:lnTo>
                  <a:lnTo>
                    <a:pt x="37" y="303"/>
                  </a:lnTo>
                  <a:lnTo>
                    <a:pt x="29" y="285"/>
                  </a:lnTo>
                  <a:lnTo>
                    <a:pt x="23" y="268"/>
                  </a:lnTo>
                  <a:lnTo>
                    <a:pt x="19" y="249"/>
                  </a:lnTo>
                  <a:lnTo>
                    <a:pt x="16" y="230"/>
                  </a:lnTo>
                  <a:lnTo>
                    <a:pt x="15" y="210"/>
                  </a:lnTo>
                  <a:lnTo>
                    <a:pt x="16" y="190"/>
                  </a:lnTo>
                  <a:lnTo>
                    <a:pt x="19" y="171"/>
                  </a:lnTo>
                  <a:lnTo>
                    <a:pt x="23" y="153"/>
                  </a:lnTo>
                  <a:lnTo>
                    <a:pt x="29" y="134"/>
                  </a:lnTo>
                  <a:lnTo>
                    <a:pt x="37" y="118"/>
                  </a:lnTo>
                  <a:lnTo>
                    <a:pt x="47" y="102"/>
                  </a:lnTo>
                  <a:lnTo>
                    <a:pt x="59" y="86"/>
                  </a:lnTo>
                  <a:lnTo>
                    <a:pt x="73" y="71"/>
                  </a:lnTo>
                  <a:lnTo>
                    <a:pt x="87" y="58"/>
                  </a:lnTo>
                  <a:lnTo>
                    <a:pt x="102" y="46"/>
                  </a:lnTo>
                  <a:lnTo>
                    <a:pt x="119" y="37"/>
                  </a:lnTo>
                  <a:lnTo>
                    <a:pt x="136" y="28"/>
                  </a:lnTo>
                  <a:lnTo>
                    <a:pt x="153" y="21"/>
                  </a:lnTo>
                  <a:lnTo>
                    <a:pt x="172" y="17"/>
                  </a:lnTo>
                  <a:lnTo>
                    <a:pt x="191" y="14"/>
                  </a:lnTo>
                  <a:lnTo>
                    <a:pt x="212" y="14"/>
                  </a:lnTo>
                  <a:lnTo>
                    <a:pt x="231" y="14"/>
                  </a:lnTo>
                  <a:lnTo>
                    <a:pt x="250" y="17"/>
                  </a:lnTo>
                  <a:lnTo>
                    <a:pt x="269" y="21"/>
                  </a:lnTo>
                  <a:lnTo>
                    <a:pt x="287" y="28"/>
                  </a:lnTo>
                  <a:lnTo>
                    <a:pt x="303" y="37"/>
                  </a:lnTo>
                  <a:lnTo>
                    <a:pt x="320" y="46"/>
                  </a:lnTo>
                  <a:lnTo>
                    <a:pt x="335" y="58"/>
                  </a:lnTo>
                  <a:lnTo>
                    <a:pt x="350" y="71"/>
                  </a:lnTo>
                  <a:lnTo>
                    <a:pt x="364" y="86"/>
                  </a:lnTo>
                  <a:lnTo>
                    <a:pt x="375" y="102"/>
                  </a:lnTo>
                  <a:lnTo>
                    <a:pt x="385" y="118"/>
                  </a:lnTo>
                  <a:lnTo>
                    <a:pt x="393" y="134"/>
                  </a:lnTo>
                  <a:lnTo>
                    <a:pt x="399" y="153"/>
                  </a:lnTo>
                  <a:lnTo>
                    <a:pt x="404" y="171"/>
                  </a:lnTo>
                  <a:lnTo>
                    <a:pt x="406" y="190"/>
                  </a:lnTo>
                  <a:lnTo>
                    <a:pt x="407" y="210"/>
                  </a:lnTo>
                  <a:lnTo>
                    <a:pt x="406" y="230"/>
                  </a:lnTo>
                  <a:lnTo>
                    <a:pt x="404" y="249"/>
                  </a:lnTo>
                  <a:lnTo>
                    <a:pt x="399" y="268"/>
                  </a:lnTo>
                  <a:lnTo>
                    <a:pt x="393" y="285"/>
                  </a:lnTo>
                  <a:lnTo>
                    <a:pt x="385" y="303"/>
                  </a:lnTo>
                  <a:lnTo>
                    <a:pt x="375" y="318"/>
                  </a:lnTo>
                  <a:lnTo>
                    <a:pt x="364" y="334"/>
                  </a:lnTo>
                  <a:lnTo>
                    <a:pt x="350" y="349"/>
                  </a:lnTo>
                  <a:lnTo>
                    <a:pt x="335" y="362"/>
                  </a:lnTo>
                  <a:lnTo>
                    <a:pt x="320" y="374"/>
                  </a:lnTo>
                  <a:lnTo>
                    <a:pt x="303" y="383"/>
                  </a:lnTo>
                  <a:lnTo>
                    <a:pt x="287" y="392"/>
                  </a:lnTo>
                  <a:lnTo>
                    <a:pt x="269" y="399"/>
                  </a:lnTo>
                  <a:lnTo>
                    <a:pt x="250" y="403"/>
                  </a:lnTo>
                  <a:lnTo>
                    <a:pt x="231" y="406"/>
                  </a:lnTo>
                  <a:lnTo>
                    <a:pt x="212" y="407"/>
                  </a:lnTo>
                  <a:close/>
                  <a:moveTo>
                    <a:pt x="212" y="27"/>
                  </a:moveTo>
                  <a:lnTo>
                    <a:pt x="186" y="76"/>
                  </a:lnTo>
                  <a:lnTo>
                    <a:pt x="200" y="76"/>
                  </a:lnTo>
                  <a:lnTo>
                    <a:pt x="200" y="192"/>
                  </a:lnTo>
                  <a:lnTo>
                    <a:pt x="150" y="163"/>
                  </a:lnTo>
                  <a:lnTo>
                    <a:pt x="156" y="151"/>
                  </a:lnTo>
                  <a:lnTo>
                    <a:pt x="102" y="147"/>
                  </a:lnTo>
                  <a:lnTo>
                    <a:pt x="132" y="193"/>
                  </a:lnTo>
                  <a:lnTo>
                    <a:pt x="139" y="180"/>
                  </a:lnTo>
                  <a:lnTo>
                    <a:pt x="200" y="216"/>
                  </a:lnTo>
                  <a:lnTo>
                    <a:pt x="200" y="242"/>
                  </a:lnTo>
                  <a:lnTo>
                    <a:pt x="222" y="242"/>
                  </a:lnTo>
                  <a:lnTo>
                    <a:pt x="222" y="228"/>
                  </a:lnTo>
                  <a:lnTo>
                    <a:pt x="233" y="234"/>
                  </a:lnTo>
                  <a:lnTo>
                    <a:pt x="243" y="216"/>
                  </a:lnTo>
                  <a:lnTo>
                    <a:pt x="222" y="204"/>
                  </a:lnTo>
                  <a:lnTo>
                    <a:pt x="222" y="76"/>
                  </a:lnTo>
                  <a:lnTo>
                    <a:pt x="236" y="76"/>
                  </a:lnTo>
                  <a:lnTo>
                    <a:pt x="212" y="27"/>
                  </a:lnTo>
                  <a:close/>
                  <a:moveTo>
                    <a:pt x="372" y="219"/>
                  </a:moveTo>
                  <a:lnTo>
                    <a:pt x="390" y="219"/>
                  </a:lnTo>
                  <a:lnTo>
                    <a:pt x="390" y="201"/>
                  </a:lnTo>
                  <a:lnTo>
                    <a:pt x="372" y="201"/>
                  </a:lnTo>
                  <a:lnTo>
                    <a:pt x="372" y="219"/>
                  </a:lnTo>
                  <a:close/>
                  <a:moveTo>
                    <a:pt x="51" y="219"/>
                  </a:moveTo>
                  <a:lnTo>
                    <a:pt x="51" y="201"/>
                  </a:lnTo>
                  <a:lnTo>
                    <a:pt x="32" y="201"/>
                  </a:lnTo>
                  <a:lnTo>
                    <a:pt x="32" y="219"/>
                  </a:lnTo>
                  <a:lnTo>
                    <a:pt x="51" y="219"/>
                  </a:lnTo>
                  <a:close/>
                  <a:moveTo>
                    <a:pt x="221" y="369"/>
                  </a:moveTo>
                  <a:lnTo>
                    <a:pt x="201" y="369"/>
                  </a:lnTo>
                  <a:lnTo>
                    <a:pt x="201" y="388"/>
                  </a:lnTo>
                  <a:lnTo>
                    <a:pt x="221" y="388"/>
                  </a:lnTo>
                  <a:lnTo>
                    <a:pt x="221" y="369"/>
                  </a:lnTo>
                  <a:close/>
                  <a:moveTo>
                    <a:pt x="354" y="139"/>
                  </a:moveTo>
                  <a:lnTo>
                    <a:pt x="372" y="128"/>
                  </a:lnTo>
                  <a:lnTo>
                    <a:pt x="362" y="112"/>
                  </a:lnTo>
                  <a:lnTo>
                    <a:pt x="345" y="121"/>
                  </a:lnTo>
                  <a:lnTo>
                    <a:pt x="354" y="139"/>
                  </a:lnTo>
                  <a:close/>
                  <a:moveTo>
                    <a:pt x="78" y="298"/>
                  </a:moveTo>
                  <a:lnTo>
                    <a:pt x="68" y="281"/>
                  </a:lnTo>
                  <a:lnTo>
                    <a:pt x="51" y="292"/>
                  </a:lnTo>
                  <a:lnTo>
                    <a:pt x="62" y="308"/>
                  </a:lnTo>
                  <a:lnTo>
                    <a:pt x="78" y="298"/>
                  </a:lnTo>
                  <a:close/>
                  <a:moveTo>
                    <a:pt x="139" y="66"/>
                  </a:moveTo>
                  <a:lnTo>
                    <a:pt x="130" y="50"/>
                  </a:lnTo>
                  <a:lnTo>
                    <a:pt x="114" y="60"/>
                  </a:lnTo>
                  <a:lnTo>
                    <a:pt x="123" y="76"/>
                  </a:lnTo>
                  <a:lnTo>
                    <a:pt x="139" y="66"/>
                  </a:lnTo>
                  <a:close/>
                  <a:moveTo>
                    <a:pt x="299" y="344"/>
                  </a:moveTo>
                  <a:lnTo>
                    <a:pt x="283" y="353"/>
                  </a:lnTo>
                  <a:lnTo>
                    <a:pt x="292" y="370"/>
                  </a:lnTo>
                  <a:lnTo>
                    <a:pt x="308" y="360"/>
                  </a:lnTo>
                  <a:lnTo>
                    <a:pt x="299" y="344"/>
                  </a:lnTo>
                  <a:close/>
                  <a:moveTo>
                    <a:pt x="299" y="76"/>
                  </a:moveTo>
                  <a:lnTo>
                    <a:pt x="309" y="60"/>
                  </a:lnTo>
                  <a:lnTo>
                    <a:pt x="292" y="50"/>
                  </a:lnTo>
                  <a:lnTo>
                    <a:pt x="283" y="66"/>
                  </a:lnTo>
                  <a:lnTo>
                    <a:pt x="299" y="76"/>
                  </a:lnTo>
                  <a:close/>
                  <a:moveTo>
                    <a:pt x="139" y="353"/>
                  </a:moveTo>
                  <a:lnTo>
                    <a:pt x="123" y="344"/>
                  </a:lnTo>
                  <a:lnTo>
                    <a:pt x="114" y="360"/>
                  </a:lnTo>
                  <a:lnTo>
                    <a:pt x="130" y="370"/>
                  </a:lnTo>
                  <a:lnTo>
                    <a:pt x="139" y="353"/>
                  </a:lnTo>
                  <a:close/>
                  <a:moveTo>
                    <a:pt x="77" y="121"/>
                  </a:moveTo>
                  <a:lnTo>
                    <a:pt x="61" y="112"/>
                  </a:lnTo>
                  <a:lnTo>
                    <a:pt x="51" y="128"/>
                  </a:lnTo>
                  <a:lnTo>
                    <a:pt x="68" y="139"/>
                  </a:lnTo>
                  <a:lnTo>
                    <a:pt x="77" y="121"/>
                  </a:lnTo>
                  <a:close/>
                  <a:moveTo>
                    <a:pt x="354" y="281"/>
                  </a:moveTo>
                  <a:lnTo>
                    <a:pt x="344" y="298"/>
                  </a:lnTo>
                  <a:lnTo>
                    <a:pt x="362" y="308"/>
                  </a:lnTo>
                  <a:lnTo>
                    <a:pt x="371" y="292"/>
                  </a:lnTo>
                  <a:lnTo>
                    <a:pt x="354" y="28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2" name="Freeform 896"/>
            <p:cNvSpPr>
              <a:spLocks/>
            </p:cNvSpPr>
            <p:nvPr/>
          </p:nvSpPr>
          <p:spPr bwMode="auto">
            <a:xfrm>
              <a:off x="3050" y="1942"/>
              <a:ext cx="192" cy="74"/>
            </a:xfrm>
            <a:custGeom>
              <a:avLst/>
              <a:gdLst/>
              <a:ahLst/>
              <a:cxnLst>
                <a:cxn ang="0">
                  <a:pos x="60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2"/>
                </a:cxn>
                <a:cxn ang="0">
                  <a:pos x="737" y="286"/>
                </a:cxn>
                <a:cxn ang="0">
                  <a:pos x="745" y="280"/>
                </a:cxn>
                <a:cxn ang="0">
                  <a:pos x="752" y="274"/>
                </a:cxn>
                <a:cxn ang="0">
                  <a:pos x="758" y="265"/>
                </a:cxn>
                <a:cxn ang="0">
                  <a:pos x="762" y="256"/>
                </a:cxn>
                <a:cxn ang="0">
                  <a:pos x="765" y="246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29"/>
                </a:cxn>
                <a:cxn ang="0">
                  <a:pos x="752" y="21"/>
                </a:cxn>
                <a:cxn ang="0">
                  <a:pos x="745" y="14"/>
                </a:cxn>
                <a:cxn ang="0">
                  <a:pos x="737" y="8"/>
                </a:cxn>
                <a:cxn ang="0">
                  <a:pos x="728" y="4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60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30" y="8"/>
                </a:cxn>
                <a:cxn ang="0">
                  <a:pos x="21" y="14"/>
                </a:cxn>
                <a:cxn ang="0">
                  <a:pos x="14" y="21"/>
                </a:cxn>
                <a:cxn ang="0">
                  <a:pos x="9" y="29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9" y="265"/>
                </a:cxn>
                <a:cxn ang="0">
                  <a:pos x="14" y="274"/>
                </a:cxn>
                <a:cxn ang="0">
                  <a:pos x="21" y="280"/>
                </a:cxn>
                <a:cxn ang="0">
                  <a:pos x="30" y="286"/>
                </a:cxn>
                <a:cxn ang="0">
                  <a:pos x="39" y="292"/>
                </a:cxn>
                <a:cxn ang="0">
                  <a:pos x="48" y="294"/>
                </a:cxn>
                <a:cxn ang="0">
                  <a:pos x="60" y="295"/>
                </a:cxn>
              </a:cxnLst>
              <a:rect l="0" t="0" r="r" b="b"/>
              <a:pathLst>
                <a:path w="766" h="295">
                  <a:moveTo>
                    <a:pt x="60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2"/>
                  </a:lnTo>
                  <a:lnTo>
                    <a:pt x="737" y="286"/>
                  </a:lnTo>
                  <a:lnTo>
                    <a:pt x="745" y="280"/>
                  </a:lnTo>
                  <a:lnTo>
                    <a:pt x="752" y="274"/>
                  </a:lnTo>
                  <a:lnTo>
                    <a:pt x="758" y="265"/>
                  </a:lnTo>
                  <a:lnTo>
                    <a:pt x="762" y="256"/>
                  </a:lnTo>
                  <a:lnTo>
                    <a:pt x="765" y="246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29"/>
                  </a:lnTo>
                  <a:lnTo>
                    <a:pt x="752" y="21"/>
                  </a:lnTo>
                  <a:lnTo>
                    <a:pt x="745" y="14"/>
                  </a:lnTo>
                  <a:lnTo>
                    <a:pt x="737" y="8"/>
                  </a:lnTo>
                  <a:lnTo>
                    <a:pt x="728" y="4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60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30" y="8"/>
                  </a:lnTo>
                  <a:lnTo>
                    <a:pt x="21" y="14"/>
                  </a:lnTo>
                  <a:lnTo>
                    <a:pt x="14" y="21"/>
                  </a:lnTo>
                  <a:lnTo>
                    <a:pt x="9" y="29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9" y="265"/>
                  </a:lnTo>
                  <a:lnTo>
                    <a:pt x="14" y="274"/>
                  </a:lnTo>
                  <a:lnTo>
                    <a:pt x="21" y="280"/>
                  </a:lnTo>
                  <a:lnTo>
                    <a:pt x="30" y="286"/>
                  </a:lnTo>
                  <a:lnTo>
                    <a:pt x="39" y="292"/>
                  </a:lnTo>
                  <a:lnTo>
                    <a:pt x="48" y="294"/>
                  </a:lnTo>
                  <a:lnTo>
                    <a:pt x="60" y="295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3" name="Freeform 897"/>
            <p:cNvSpPr>
              <a:spLocks/>
            </p:cNvSpPr>
            <p:nvPr/>
          </p:nvSpPr>
          <p:spPr bwMode="auto">
            <a:xfrm>
              <a:off x="3050" y="1942"/>
              <a:ext cx="192" cy="74"/>
            </a:xfrm>
            <a:custGeom>
              <a:avLst/>
              <a:gdLst/>
              <a:ahLst/>
              <a:cxnLst>
                <a:cxn ang="0">
                  <a:pos x="60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2"/>
                </a:cxn>
                <a:cxn ang="0">
                  <a:pos x="737" y="286"/>
                </a:cxn>
                <a:cxn ang="0">
                  <a:pos x="745" y="280"/>
                </a:cxn>
                <a:cxn ang="0">
                  <a:pos x="752" y="274"/>
                </a:cxn>
                <a:cxn ang="0">
                  <a:pos x="758" y="265"/>
                </a:cxn>
                <a:cxn ang="0">
                  <a:pos x="762" y="256"/>
                </a:cxn>
                <a:cxn ang="0">
                  <a:pos x="765" y="246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29"/>
                </a:cxn>
                <a:cxn ang="0">
                  <a:pos x="752" y="21"/>
                </a:cxn>
                <a:cxn ang="0">
                  <a:pos x="745" y="14"/>
                </a:cxn>
                <a:cxn ang="0">
                  <a:pos x="737" y="8"/>
                </a:cxn>
                <a:cxn ang="0">
                  <a:pos x="728" y="4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60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30" y="8"/>
                </a:cxn>
                <a:cxn ang="0">
                  <a:pos x="21" y="14"/>
                </a:cxn>
                <a:cxn ang="0">
                  <a:pos x="14" y="21"/>
                </a:cxn>
                <a:cxn ang="0">
                  <a:pos x="9" y="29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9" y="265"/>
                </a:cxn>
                <a:cxn ang="0">
                  <a:pos x="14" y="274"/>
                </a:cxn>
                <a:cxn ang="0">
                  <a:pos x="21" y="280"/>
                </a:cxn>
                <a:cxn ang="0">
                  <a:pos x="30" y="286"/>
                </a:cxn>
                <a:cxn ang="0">
                  <a:pos x="39" y="292"/>
                </a:cxn>
                <a:cxn ang="0">
                  <a:pos x="48" y="294"/>
                </a:cxn>
                <a:cxn ang="0">
                  <a:pos x="60" y="295"/>
                </a:cxn>
              </a:cxnLst>
              <a:rect l="0" t="0" r="r" b="b"/>
              <a:pathLst>
                <a:path w="766" h="295">
                  <a:moveTo>
                    <a:pt x="60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2"/>
                  </a:lnTo>
                  <a:lnTo>
                    <a:pt x="737" y="286"/>
                  </a:lnTo>
                  <a:lnTo>
                    <a:pt x="745" y="280"/>
                  </a:lnTo>
                  <a:lnTo>
                    <a:pt x="752" y="274"/>
                  </a:lnTo>
                  <a:lnTo>
                    <a:pt x="758" y="265"/>
                  </a:lnTo>
                  <a:lnTo>
                    <a:pt x="762" y="256"/>
                  </a:lnTo>
                  <a:lnTo>
                    <a:pt x="765" y="246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29"/>
                  </a:lnTo>
                  <a:lnTo>
                    <a:pt x="752" y="21"/>
                  </a:lnTo>
                  <a:lnTo>
                    <a:pt x="745" y="14"/>
                  </a:lnTo>
                  <a:lnTo>
                    <a:pt x="737" y="8"/>
                  </a:lnTo>
                  <a:lnTo>
                    <a:pt x="728" y="4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60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30" y="8"/>
                  </a:lnTo>
                  <a:lnTo>
                    <a:pt x="21" y="14"/>
                  </a:lnTo>
                  <a:lnTo>
                    <a:pt x="14" y="21"/>
                  </a:lnTo>
                  <a:lnTo>
                    <a:pt x="9" y="29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9" y="265"/>
                  </a:lnTo>
                  <a:lnTo>
                    <a:pt x="14" y="274"/>
                  </a:lnTo>
                  <a:lnTo>
                    <a:pt x="21" y="280"/>
                  </a:lnTo>
                  <a:lnTo>
                    <a:pt x="30" y="286"/>
                  </a:lnTo>
                  <a:lnTo>
                    <a:pt x="39" y="292"/>
                  </a:lnTo>
                  <a:lnTo>
                    <a:pt x="48" y="294"/>
                  </a:lnTo>
                  <a:lnTo>
                    <a:pt x="60" y="295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4" name="Freeform 898"/>
            <p:cNvSpPr>
              <a:spLocks/>
            </p:cNvSpPr>
            <p:nvPr/>
          </p:nvSpPr>
          <p:spPr bwMode="auto">
            <a:xfrm>
              <a:off x="3073" y="1963"/>
              <a:ext cx="21" cy="25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62" y="21"/>
                </a:cxn>
                <a:cxn ang="0">
                  <a:pos x="62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21"/>
                </a:cxn>
              </a:cxnLst>
              <a:rect l="0" t="0" r="r" b="b"/>
              <a:pathLst>
                <a:path w="87" h="102">
                  <a:moveTo>
                    <a:pt x="24" y="21"/>
                  </a:moveTo>
                  <a:lnTo>
                    <a:pt x="62" y="21"/>
                  </a:lnTo>
                  <a:lnTo>
                    <a:pt x="62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4" y="102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5" name="Freeform 899"/>
            <p:cNvSpPr>
              <a:spLocks noEditPoints="1"/>
            </p:cNvSpPr>
            <p:nvPr/>
          </p:nvSpPr>
          <p:spPr bwMode="auto">
            <a:xfrm>
              <a:off x="3100" y="1963"/>
              <a:ext cx="22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8"/>
                </a:cxn>
                <a:cxn ang="0">
                  <a:pos x="47" y="68"/>
                </a:cxn>
                <a:cxn ang="0">
                  <a:pos x="52" y="68"/>
                </a:cxn>
                <a:cxn ang="0">
                  <a:pos x="59" y="67"/>
                </a:cxn>
                <a:cxn ang="0">
                  <a:pos x="65" y="65"/>
                </a:cxn>
                <a:cxn ang="0">
                  <a:pos x="71" y="63"/>
                </a:cxn>
                <a:cxn ang="0">
                  <a:pos x="74" y="61"/>
                </a:cxn>
                <a:cxn ang="0">
                  <a:pos x="77" y="59"/>
                </a:cxn>
                <a:cxn ang="0">
                  <a:pos x="79" y="56"/>
                </a:cxn>
                <a:cxn ang="0">
                  <a:pos x="82" y="52"/>
                </a:cxn>
                <a:cxn ang="0">
                  <a:pos x="83" y="48"/>
                </a:cxn>
                <a:cxn ang="0">
                  <a:pos x="85" y="44"/>
                </a:cxn>
                <a:cxn ang="0">
                  <a:pos x="86" y="39"/>
                </a:cxn>
                <a:cxn ang="0">
                  <a:pos x="86" y="33"/>
                </a:cxn>
                <a:cxn ang="0">
                  <a:pos x="85" y="25"/>
                </a:cxn>
                <a:cxn ang="0">
                  <a:pos x="83" y="18"/>
                </a:cxn>
                <a:cxn ang="0">
                  <a:pos x="79" y="12"/>
                </a:cxn>
                <a:cxn ang="0">
                  <a:pos x="75" y="8"/>
                </a:cxn>
                <a:cxn ang="0">
                  <a:pos x="69" y="5"/>
                </a:cxn>
                <a:cxn ang="0">
                  <a:pos x="63" y="2"/>
                </a:cxn>
                <a:cxn ang="0">
                  <a:pos x="55" y="0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24" y="21"/>
                </a:cxn>
                <a:cxn ang="0">
                  <a:pos x="43" y="21"/>
                </a:cxn>
                <a:cxn ang="0">
                  <a:pos x="48" y="21"/>
                </a:cxn>
                <a:cxn ang="0">
                  <a:pos x="53" y="22"/>
                </a:cxn>
                <a:cxn ang="0">
                  <a:pos x="56" y="23"/>
                </a:cxn>
                <a:cxn ang="0">
                  <a:pos x="59" y="26"/>
                </a:cxn>
                <a:cxn ang="0">
                  <a:pos x="60" y="29"/>
                </a:cxn>
                <a:cxn ang="0">
                  <a:pos x="61" y="34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7" y="42"/>
                </a:cxn>
                <a:cxn ang="0">
                  <a:pos x="55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21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8"/>
                  </a:lnTo>
                  <a:lnTo>
                    <a:pt x="47" y="68"/>
                  </a:lnTo>
                  <a:lnTo>
                    <a:pt x="52" y="68"/>
                  </a:lnTo>
                  <a:lnTo>
                    <a:pt x="59" y="67"/>
                  </a:lnTo>
                  <a:lnTo>
                    <a:pt x="65" y="65"/>
                  </a:lnTo>
                  <a:lnTo>
                    <a:pt x="71" y="63"/>
                  </a:lnTo>
                  <a:lnTo>
                    <a:pt x="74" y="61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2"/>
                  </a:lnTo>
                  <a:lnTo>
                    <a:pt x="83" y="48"/>
                  </a:lnTo>
                  <a:lnTo>
                    <a:pt x="85" y="44"/>
                  </a:lnTo>
                  <a:lnTo>
                    <a:pt x="86" y="39"/>
                  </a:lnTo>
                  <a:lnTo>
                    <a:pt x="86" y="33"/>
                  </a:lnTo>
                  <a:lnTo>
                    <a:pt x="85" y="25"/>
                  </a:lnTo>
                  <a:lnTo>
                    <a:pt x="83" y="18"/>
                  </a:lnTo>
                  <a:lnTo>
                    <a:pt x="79" y="12"/>
                  </a:lnTo>
                  <a:lnTo>
                    <a:pt x="75" y="8"/>
                  </a:lnTo>
                  <a:lnTo>
                    <a:pt x="69" y="5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0" y="0"/>
                  </a:lnTo>
                  <a:close/>
                  <a:moveTo>
                    <a:pt x="24" y="21"/>
                  </a:moveTo>
                  <a:lnTo>
                    <a:pt x="43" y="21"/>
                  </a:lnTo>
                  <a:lnTo>
                    <a:pt x="48" y="21"/>
                  </a:lnTo>
                  <a:lnTo>
                    <a:pt x="53" y="22"/>
                  </a:lnTo>
                  <a:lnTo>
                    <a:pt x="56" y="23"/>
                  </a:lnTo>
                  <a:lnTo>
                    <a:pt x="59" y="26"/>
                  </a:lnTo>
                  <a:lnTo>
                    <a:pt x="60" y="29"/>
                  </a:lnTo>
                  <a:lnTo>
                    <a:pt x="61" y="34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7" y="42"/>
                  </a:lnTo>
                  <a:lnTo>
                    <a:pt x="55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6" name="Freeform 900"/>
            <p:cNvSpPr>
              <a:spLocks noEditPoints="1"/>
            </p:cNvSpPr>
            <p:nvPr/>
          </p:nvSpPr>
          <p:spPr bwMode="auto">
            <a:xfrm>
              <a:off x="3124" y="1962"/>
              <a:ext cx="26" cy="27"/>
            </a:xfrm>
            <a:custGeom>
              <a:avLst/>
              <a:gdLst/>
              <a:ahLst/>
              <a:cxnLst>
                <a:cxn ang="0">
                  <a:pos x="58" y="108"/>
                </a:cxn>
                <a:cxn ang="0">
                  <a:pos x="70" y="106"/>
                </a:cxn>
                <a:cxn ang="0">
                  <a:pos x="79" y="102"/>
                </a:cxn>
                <a:cxn ang="0">
                  <a:pos x="87" y="96"/>
                </a:cxn>
                <a:cxn ang="0">
                  <a:pos x="94" y="89"/>
                </a:cxn>
                <a:cxn ang="0">
                  <a:pos x="98" y="81"/>
                </a:cxn>
                <a:cxn ang="0">
                  <a:pos x="102" y="66"/>
                </a:cxn>
                <a:cxn ang="0">
                  <a:pos x="102" y="43"/>
                </a:cxn>
                <a:cxn ang="0">
                  <a:pos x="96" y="24"/>
                </a:cxn>
                <a:cxn ang="0">
                  <a:pos x="87" y="13"/>
                </a:cxn>
                <a:cxn ang="0">
                  <a:pos x="79" y="6"/>
                </a:cxn>
                <a:cxn ang="0">
                  <a:pos x="70" y="3"/>
                </a:cxn>
                <a:cxn ang="0">
                  <a:pos x="58" y="1"/>
                </a:cxn>
                <a:cxn ang="0">
                  <a:pos x="44" y="1"/>
                </a:cxn>
                <a:cxn ang="0">
                  <a:pos x="32" y="3"/>
                </a:cxn>
                <a:cxn ang="0">
                  <a:pos x="22" y="9"/>
                </a:cxn>
                <a:cxn ang="0">
                  <a:pos x="15" y="15"/>
                </a:cxn>
                <a:cxn ang="0">
                  <a:pos x="6" y="27"/>
                </a:cxn>
                <a:cxn ang="0">
                  <a:pos x="0" y="45"/>
                </a:cxn>
                <a:cxn ang="0">
                  <a:pos x="0" y="64"/>
                </a:cxn>
                <a:cxn ang="0">
                  <a:pos x="6" y="82"/>
                </a:cxn>
                <a:cxn ang="0">
                  <a:pos x="15" y="94"/>
                </a:cxn>
                <a:cxn ang="0">
                  <a:pos x="22" y="100"/>
                </a:cxn>
                <a:cxn ang="0">
                  <a:pos x="32" y="105"/>
                </a:cxn>
                <a:cxn ang="0">
                  <a:pos x="44" y="108"/>
                </a:cxn>
                <a:cxn ang="0">
                  <a:pos x="51" y="89"/>
                </a:cxn>
                <a:cxn ang="0">
                  <a:pos x="42" y="87"/>
                </a:cxn>
                <a:cxn ang="0">
                  <a:pos x="34" y="82"/>
                </a:cxn>
                <a:cxn ang="0">
                  <a:pos x="28" y="71"/>
                </a:cxn>
                <a:cxn ang="0">
                  <a:pos x="26" y="54"/>
                </a:cxn>
                <a:cxn ang="0">
                  <a:pos x="28" y="39"/>
                </a:cxn>
                <a:cxn ang="0">
                  <a:pos x="33" y="29"/>
                </a:cxn>
                <a:cxn ang="0">
                  <a:pos x="41" y="23"/>
                </a:cxn>
                <a:cxn ang="0">
                  <a:pos x="51" y="21"/>
                </a:cxn>
                <a:cxn ang="0">
                  <a:pos x="59" y="22"/>
                </a:cxn>
                <a:cxn ang="0">
                  <a:pos x="67" y="25"/>
                </a:cxn>
                <a:cxn ang="0">
                  <a:pos x="74" y="34"/>
                </a:cxn>
                <a:cxn ang="0">
                  <a:pos x="77" y="45"/>
                </a:cxn>
                <a:cxn ang="0">
                  <a:pos x="78" y="54"/>
                </a:cxn>
                <a:cxn ang="0">
                  <a:pos x="77" y="64"/>
                </a:cxn>
                <a:cxn ang="0">
                  <a:pos x="74" y="75"/>
                </a:cxn>
                <a:cxn ang="0">
                  <a:pos x="67" y="84"/>
                </a:cxn>
                <a:cxn ang="0">
                  <a:pos x="59" y="87"/>
                </a:cxn>
                <a:cxn ang="0">
                  <a:pos x="51" y="89"/>
                </a:cxn>
              </a:cxnLst>
              <a:rect l="0" t="0" r="r" b="b"/>
              <a:pathLst>
                <a:path w="103" h="108">
                  <a:moveTo>
                    <a:pt x="51" y="108"/>
                  </a:moveTo>
                  <a:lnTo>
                    <a:pt x="58" y="108"/>
                  </a:lnTo>
                  <a:lnTo>
                    <a:pt x="65" y="107"/>
                  </a:lnTo>
                  <a:lnTo>
                    <a:pt x="70" y="106"/>
                  </a:lnTo>
                  <a:lnTo>
                    <a:pt x="75" y="104"/>
                  </a:lnTo>
                  <a:lnTo>
                    <a:pt x="79" y="102"/>
                  </a:lnTo>
                  <a:lnTo>
                    <a:pt x="84" y="99"/>
                  </a:lnTo>
                  <a:lnTo>
                    <a:pt x="87" y="96"/>
                  </a:lnTo>
                  <a:lnTo>
                    <a:pt x="91" y="93"/>
                  </a:lnTo>
                  <a:lnTo>
                    <a:pt x="94" y="89"/>
                  </a:lnTo>
                  <a:lnTo>
                    <a:pt x="96" y="85"/>
                  </a:lnTo>
                  <a:lnTo>
                    <a:pt x="98" y="81"/>
                  </a:lnTo>
                  <a:lnTo>
                    <a:pt x="100" y="76"/>
                  </a:lnTo>
                  <a:lnTo>
                    <a:pt x="102" y="66"/>
                  </a:lnTo>
                  <a:lnTo>
                    <a:pt x="103" y="54"/>
                  </a:lnTo>
                  <a:lnTo>
                    <a:pt x="102" y="43"/>
                  </a:lnTo>
                  <a:lnTo>
                    <a:pt x="100" y="33"/>
                  </a:lnTo>
                  <a:lnTo>
                    <a:pt x="96" y="24"/>
                  </a:lnTo>
                  <a:lnTo>
                    <a:pt x="91" y="16"/>
                  </a:lnTo>
                  <a:lnTo>
                    <a:pt x="87" y="13"/>
                  </a:lnTo>
                  <a:lnTo>
                    <a:pt x="84" y="10"/>
                  </a:lnTo>
                  <a:lnTo>
                    <a:pt x="79" y="6"/>
                  </a:lnTo>
                  <a:lnTo>
                    <a:pt x="75" y="4"/>
                  </a:lnTo>
                  <a:lnTo>
                    <a:pt x="70" y="3"/>
                  </a:lnTo>
                  <a:lnTo>
                    <a:pt x="65" y="1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8" y="2"/>
                  </a:lnTo>
                  <a:lnTo>
                    <a:pt x="32" y="3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8" y="12"/>
                  </a:lnTo>
                  <a:lnTo>
                    <a:pt x="15" y="15"/>
                  </a:lnTo>
                  <a:lnTo>
                    <a:pt x="10" y="19"/>
                  </a:lnTo>
                  <a:lnTo>
                    <a:pt x="6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2" y="73"/>
                  </a:lnTo>
                  <a:lnTo>
                    <a:pt x="6" y="82"/>
                  </a:lnTo>
                  <a:lnTo>
                    <a:pt x="10" y="90"/>
                  </a:lnTo>
                  <a:lnTo>
                    <a:pt x="15" y="94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7" y="103"/>
                  </a:lnTo>
                  <a:lnTo>
                    <a:pt x="32" y="105"/>
                  </a:lnTo>
                  <a:lnTo>
                    <a:pt x="38" y="107"/>
                  </a:lnTo>
                  <a:lnTo>
                    <a:pt x="44" y="108"/>
                  </a:lnTo>
                  <a:lnTo>
                    <a:pt x="51" y="108"/>
                  </a:lnTo>
                  <a:close/>
                  <a:moveTo>
                    <a:pt x="51" y="89"/>
                  </a:moveTo>
                  <a:lnTo>
                    <a:pt x="47" y="88"/>
                  </a:lnTo>
                  <a:lnTo>
                    <a:pt x="42" y="87"/>
                  </a:lnTo>
                  <a:lnTo>
                    <a:pt x="38" y="85"/>
                  </a:lnTo>
                  <a:lnTo>
                    <a:pt x="34" y="82"/>
                  </a:lnTo>
                  <a:lnTo>
                    <a:pt x="31" y="77"/>
                  </a:lnTo>
                  <a:lnTo>
                    <a:pt x="28" y="71"/>
                  </a:lnTo>
                  <a:lnTo>
                    <a:pt x="27" y="64"/>
                  </a:lnTo>
                  <a:lnTo>
                    <a:pt x="26" y="54"/>
                  </a:lnTo>
                  <a:lnTo>
                    <a:pt x="27" y="46"/>
                  </a:lnTo>
                  <a:lnTo>
                    <a:pt x="28" y="39"/>
                  </a:lnTo>
                  <a:lnTo>
                    <a:pt x="30" y="33"/>
                  </a:lnTo>
                  <a:lnTo>
                    <a:pt x="33" y="29"/>
                  </a:lnTo>
                  <a:lnTo>
                    <a:pt x="36" y="25"/>
                  </a:lnTo>
                  <a:lnTo>
                    <a:pt x="41" y="23"/>
                  </a:lnTo>
                  <a:lnTo>
                    <a:pt x="46" y="21"/>
                  </a:lnTo>
                  <a:lnTo>
                    <a:pt x="51" y="21"/>
                  </a:lnTo>
                  <a:lnTo>
                    <a:pt x="56" y="21"/>
                  </a:lnTo>
                  <a:lnTo>
                    <a:pt x="59" y="22"/>
                  </a:lnTo>
                  <a:lnTo>
                    <a:pt x="63" y="23"/>
                  </a:lnTo>
                  <a:lnTo>
                    <a:pt x="67" y="25"/>
                  </a:lnTo>
                  <a:lnTo>
                    <a:pt x="71" y="29"/>
                  </a:lnTo>
                  <a:lnTo>
                    <a:pt x="74" y="34"/>
                  </a:lnTo>
                  <a:lnTo>
                    <a:pt x="76" y="40"/>
                  </a:lnTo>
                  <a:lnTo>
                    <a:pt x="77" y="45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9"/>
                  </a:lnTo>
                  <a:lnTo>
                    <a:pt x="77" y="64"/>
                  </a:lnTo>
                  <a:lnTo>
                    <a:pt x="76" y="69"/>
                  </a:lnTo>
                  <a:lnTo>
                    <a:pt x="74" y="75"/>
                  </a:lnTo>
                  <a:lnTo>
                    <a:pt x="71" y="80"/>
                  </a:lnTo>
                  <a:lnTo>
                    <a:pt x="67" y="84"/>
                  </a:lnTo>
                  <a:lnTo>
                    <a:pt x="63" y="86"/>
                  </a:lnTo>
                  <a:lnTo>
                    <a:pt x="59" y="87"/>
                  </a:lnTo>
                  <a:lnTo>
                    <a:pt x="56" y="88"/>
                  </a:lnTo>
                  <a:lnTo>
                    <a:pt x="51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7" name="Freeform 901"/>
            <p:cNvSpPr>
              <a:spLocks/>
            </p:cNvSpPr>
            <p:nvPr/>
          </p:nvSpPr>
          <p:spPr bwMode="auto">
            <a:xfrm>
              <a:off x="3152" y="1963"/>
              <a:ext cx="21" cy="25"/>
            </a:xfrm>
            <a:custGeom>
              <a:avLst/>
              <a:gdLst/>
              <a:ahLst/>
              <a:cxnLst>
                <a:cxn ang="0">
                  <a:pos x="32" y="21"/>
                </a:cxn>
                <a:cxn ang="0">
                  <a:pos x="32" y="102"/>
                </a:cxn>
                <a:cxn ang="0">
                  <a:pos x="56" y="102"/>
                </a:cxn>
                <a:cxn ang="0">
                  <a:pos x="56" y="21"/>
                </a:cxn>
                <a:cxn ang="0">
                  <a:pos x="86" y="21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32" y="21"/>
                </a:cxn>
              </a:cxnLst>
              <a:rect l="0" t="0" r="r" b="b"/>
              <a:pathLst>
                <a:path w="86" h="102">
                  <a:moveTo>
                    <a:pt x="32" y="21"/>
                  </a:moveTo>
                  <a:lnTo>
                    <a:pt x="32" y="102"/>
                  </a:lnTo>
                  <a:lnTo>
                    <a:pt x="56" y="102"/>
                  </a:lnTo>
                  <a:lnTo>
                    <a:pt x="56" y="21"/>
                  </a:lnTo>
                  <a:lnTo>
                    <a:pt x="86" y="21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32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8" name="Freeform 902"/>
            <p:cNvSpPr>
              <a:spLocks/>
            </p:cNvSpPr>
            <p:nvPr/>
          </p:nvSpPr>
          <p:spPr bwMode="auto">
            <a:xfrm>
              <a:off x="3177" y="1963"/>
              <a:ext cx="20" cy="25"/>
            </a:xfrm>
            <a:custGeom>
              <a:avLst/>
              <a:gdLst/>
              <a:ahLst/>
              <a:cxnLst>
                <a:cxn ang="0">
                  <a:pos x="25" y="41"/>
                </a:cxn>
                <a:cxn ang="0">
                  <a:pos x="25" y="21"/>
                </a:cxn>
                <a:cxn ang="0">
                  <a:pos x="81" y="21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2" y="102"/>
                </a:cxn>
                <a:cxn ang="0">
                  <a:pos x="82" y="83"/>
                </a:cxn>
                <a:cxn ang="0">
                  <a:pos x="25" y="83"/>
                </a:cxn>
                <a:cxn ang="0">
                  <a:pos x="25" y="60"/>
                </a:cxn>
                <a:cxn ang="0">
                  <a:pos x="74" y="60"/>
                </a:cxn>
                <a:cxn ang="0">
                  <a:pos x="74" y="41"/>
                </a:cxn>
                <a:cxn ang="0">
                  <a:pos x="25" y="41"/>
                </a:cxn>
              </a:cxnLst>
              <a:rect l="0" t="0" r="r" b="b"/>
              <a:pathLst>
                <a:path w="82" h="102">
                  <a:moveTo>
                    <a:pt x="25" y="41"/>
                  </a:moveTo>
                  <a:lnTo>
                    <a:pt x="25" y="21"/>
                  </a:lnTo>
                  <a:lnTo>
                    <a:pt x="81" y="21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2" y="102"/>
                  </a:lnTo>
                  <a:lnTo>
                    <a:pt x="82" y="83"/>
                  </a:lnTo>
                  <a:lnTo>
                    <a:pt x="25" y="83"/>
                  </a:lnTo>
                  <a:lnTo>
                    <a:pt x="25" y="60"/>
                  </a:lnTo>
                  <a:lnTo>
                    <a:pt x="74" y="60"/>
                  </a:lnTo>
                  <a:lnTo>
                    <a:pt x="74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9" name="Freeform 903"/>
            <p:cNvSpPr>
              <a:spLocks noEditPoints="1"/>
            </p:cNvSpPr>
            <p:nvPr/>
          </p:nvSpPr>
          <p:spPr bwMode="auto">
            <a:xfrm>
              <a:off x="3201" y="1957"/>
              <a:ext cx="22" cy="31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4"/>
                </a:cxn>
                <a:cxn ang="0">
                  <a:pos x="0" y="24"/>
                </a:cxn>
                <a:cxn ang="0">
                  <a:pos x="0" y="126"/>
                </a:cxn>
                <a:cxn ang="0">
                  <a:pos x="24" y="126"/>
                </a:cxn>
                <a:cxn ang="0">
                  <a:pos x="65" y="60"/>
                </a:cxn>
                <a:cxn ang="0">
                  <a:pos x="65" y="126"/>
                </a:cxn>
                <a:cxn ang="0">
                  <a:pos x="89" y="126"/>
                </a:cxn>
                <a:cxn ang="0">
                  <a:pos x="89" y="24"/>
                </a:cxn>
                <a:cxn ang="0">
                  <a:pos x="65" y="24"/>
                </a:cxn>
                <a:cxn ang="0">
                  <a:pos x="24" y="91"/>
                </a:cxn>
                <a:cxn ang="0">
                  <a:pos x="16" y="0"/>
                </a:cxn>
                <a:cxn ang="0">
                  <a:pos x="17" y="5"/>
                </a:cxn>
                <a:cxn ang="0">
                  <a:pos x="19" y="10"/>
                </a:cxn>
                <a:cxn ang="0">
                  <a:pos x="23" y="14"/>
                </a:cxn>
                <a:cxn ang="0">
                  <a:pos x="27" y="16"/>
                </a:cxn>
                <a:cxn ang="0">
                  <a:pos x="37" y="19"/>
                </a:cxn>
                <a:cxn ang="0">
                  <a:pos x="44" y="19"/>
                </a:cxn>
                <a:cxn ang="0">
                  <a:pos x="50" y="19"/>
                </a:cxn>
                <a:cxn ang="0">
                  <a:pos x="59" y="16"/>
                </a:cxn>
                <a:cxn ang="0">
                  <a:pos x="65" y="14"/>
                </a:cxn>
                <a:cxn ang="0">
                  <a:pos x="69" y="11"/>
                </a:cxn>
                <a:cxn ang="0">
                  <a:pos x="72" y="6"/>
                </a:cxn>
                <a:cxn ang="0">
                  <a:pos x="73" y="0"/>
                </a:cxn>
                <a:cxn ang="0">
                  <a:pos x="56" y="0"/>
                </a:cxn>
                <a:cxn ang="0">
                  <a:pos x="56" y="3"/>
                </a:cxn>
                <a:cxn ang="0">
                  <a:pos x="53" y="6"/>
                </a:cxn>
                <a:cxn ang="0">
                  <a:pos x="50" y="8"/>
                </a:cxn>
                <a:cxn ang="0">
                  <a:pos x="44" y="9"/>
                </a:cxn>
                <a:cxn ang="0">
                  <a:pos x="38" y="8"/>
                </a:cxn>
                <a:cxn ang="0">
                  <a:pos x="34" y="6"/>
                </a:cxn>
                <a:cxn ang="0">
                  <a:pos x="32" y="3"/>
                </a:cxn>
                <a:cxn ang="0">
                  <a:pos x="32" y="0"/>
                </a:cxn>
                <a:cxn ang="0">
                  <a:pos x="16" y="0"/>
                </a:cxn>
              </a:cxnLst>
              <a:rect l="0" t="0" r="r" b="b"/>
              <a:pathLst>
                <a:path w="89" h="126">
                  <a:moveTo>
                    <a:pt x="24" y="91"/>
                  </a:moveTo>
                  <a:lnTo>
                    <a:pt x="24" y="24"/>
                  </a:lnTo>
                  <a:lnTo>
                    <a:pt x="0" y="24"/>
                  </a:lnTo>
                  <a:lnTo>
                    <a:pt x="0" y="126"/>
                  </a:lnTo>
                  <a:lnTo>
                    <a:pt x="24" y="126"/>
                  </a:lnTo>
                  <a:lnTo>
                    <a:pt x="65" y="60"/>
                  </a:lnTo>
                  <a:lnTo>
                    <a:pt x="65" y="126"/>
                  </a:lnTo>
                  <a:lnTo>
                    <a:pt x="89" y="126"/>
                  </a:lnTo>
                  <a:lnTo>
                    <a:pt x="89" y="24"/>
                  </a:lnTo>
                  <a:lnTo>
                    <a:pt x="65" y="24"/>
                  </a:lnTo>
                  <a:lnTo>
                    <a:pt x="24" y="91"/>
                  </a:lnTo>
                  <a:close/>
                  <a:moveTo>
                    <a:pt x="16" y="0"/>
                  </a:moveTo>
                  <a:lnTo>
                    <a:pt x="17" y="5"/>
                  </a:lnTo>
                  <a:lnTo>
                    <a:pt x="19" y="10"/>
                  </a:lnTo>
                  <a:lnTo>
                    <a:pt x="23" y="14"/>
                  </a:lnTo>
                  <a:lnTo>
                    <a:pt x="27" y="16"/>
                  </a:lnTo>
                  <a:lnTo>
                    <a:pt x="37" y="19"/>
                  </a:lnTo>
                  <a:lnTo>
                    <a:pt x="44" y="19"/>
                  </a:lnTo>
                  <a:lnTo>
                    <a:pt x="50" y="19"/>
                  </a:lnTo>
                  <a:lnTo>
                    <a:pt x="59" y="16"/>
                  </a:lnTo>
                  <a:lnTo>
                    <a:pt x="65" y="14"/>
                  </a:lnTo>
                  <a:lnTo>
                    <a:pt x="69" y="11"/>
                  </a:lnTo>
                  <a:lnTo>
                    <a:pt x="72" y="6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56" y="3"/>
                  </a:lnTo>
                  <a:lnTo>
                    <a:pt x="53" y="6"/>
                  </a:lnTo>
                  <a:lnTo>
                    <a:pt x="50" y="8"/>
                  </a:lnTo>
                  <a:lnTo>
                    <a:pt x="44" y="9"/>
                  </a:lnTo>
                  <a:lnTo>
                    <a:pt x="38" y="8"/>
                  </a:lnTo>
                  <a:lnTo>
                    <a:pt x="34" y="6"/>
                  </a:lnTo>
                  <a:lnTo>
                    <a:pt x="32" y="3"/>
                  </a:lnTo>
                  <a:lnTo>
                    <a:pt x="32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0" name="Line 904"/>
            <p:cNvSpPr>
              <a:spLocks noChangeShapeType="1"/>
            </p:cNvSpPr>
            <p:nvPr/>
          </p:nvSpPr>
          <p:spPr bwMode="auto">
            <a:xfrm>
              <a:off x="3118" y="1907"/>
              <a:ext cx="1" cy="25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1" name="Freeform 905"/>
            <p:cNvSpPr>
              <a:spLocks/>
            </p:cNvSpPr>
            <p:nvPr/>
          </p:nvSpPr>
          <p:spPr bwMode="auto">
            <a:xfrm>
              <a:off x="3114" y="1931"/>
              <a:ext cx="8" cy="1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16" y="46"/>
                </a:cxn>
                <a:cxn ang="0">
                  <a:pos x="0" y="0"/>
                </a:cxn>
                <a:cxn ang="0">
                  <a:pos x="32" y="0"/>
                </a:cxn>
              </a:cxnLst>
              <a:rect l="0" t="0" r="r" b="b"/>
              <a:pathLst>
                <a:path w="32" h="46">
                  <a:moveTo>
                    <a:pt x="32" y="0"/>
                  </a:moveTo>
                  <a:lnTo>
                    <a:pt x="16" y="46"/>
                  </a:ln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2" name="Freeform 906"/>
            <p:cNvSpPr>
              <a:spLocks/>
            </p:cNvSpPr>
            <p:nvPr/>
          </p:nvSpPr>
          <p:spPr bwMode="auto">
            <a:xfrm>
              <a:off x="3050" y="1810"/>
              <a:ext cx="133" cy="103"/>
            </a:xfrm>
            <a:custGeom>
              <a:avLst/>
              <a:gdLst/>
              <a:ahLst/>
              <a:cxnLst>
                <a:cxn ang="0">
                  <a:pos x="0" y="220"/>
                </a:cxn>
                <a:cxn ang="0">
                  <a:pos x="8" y="246"/>
                </a:cxn>
                <a:cxn ang="0">
                  <a:pos x="20" y="270"/>
                </a:cxn>
                <a:cxn ang="0">
                  <a:pos x="38" y="290"/>
                </a:cxn>
                <a:cxn ang="0">
                  <a:pos x="62" y="306"/>
                </a:cxn>
                <a:cxn ang="0">
                  <a:pos x="77" y="327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7" y="394"/>
                </a:cxn>
                <a:cxn ang="0">
                  <a:pos x="153" y="406"/>
                </a:cxn>
                <a:cxn ang="0">
                  <a:pos x="182" y="413"/>
                </a:cxn>
                <a:cxn ang="0">
                  <a:pos x="213" y="411"/>
                </a:cxn>
                <a:cxn ang="0">
                  <a:pos x="241" y="404"/>
                </a:cxn>
                <a:cxn ang="0">
                  <a:pos x="267" y="390"/>
                </a:cxn>
                <a:cxn ang="0">
                  <a:pos x="292" y="404"/>
                </a:cxn>
                <a:cxn ang="0">
                  <a:pos x="321" y="411"/>
                </a:cxn>
                <a:cxn ang="0">
                  <a:pos x="351" y="413"/>
                </a:cxn>
                <a:cxn ang="0">
                  <a:pos x="380" y="406"/>
                </a:cxn>
                <a:cxn ang="0">
                  <a:pos x="406" y="394"/>
                </a:cxn>
                <a:cxn ang="0">
                  <a:pos x="430" y="375"/>
                </a:cxn>
                <a:cxn ang="0">
                  <a:pos x="446" y="352"/>
                </a:cxn>
                <a:cxn ang="0">
                  <a:pos x="456" y="327"/>
                </a:cxn>
                <a:cxn ang="0">
                  <a:pos x="473" y="306"/>
                </a:cxn>
                <a:cxn ang="0">
                  <a:pos x="495" y="290"/>
                </a:cxn>
                <a:cxn ang="0">
                  <a:pos x="514" y="270"/>
                </a:cxn>
                <a:cxn ang="0">
                  <a:pos x="526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5" y="166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7" y="104"/>
                </a:cxn>
                <a:cxn ang="0">
                  <a:pos x="456" y="87"/>
                </a:cxn>
                <a:cxn ang="0">
                  <a:pos x="446" y="62"/>
                </a:cxn>
                <a:cxn ang="0">
                  <a:pos x="430" y="38"/>
                </a:cxn>
                <a:cxn ang="0">
                  <a:pos x="406" y="20"/>
                </a:cxn>
                <a:cxn ang="0">
                  <a:pos x="380" y="8"/>
                </a:cxn>
                <a:cxn ang="0">
                  <a:pos x="351" y="1"/>
                </a:cxn>
                <a:cxn ang="0">
                  <a:pos x="321" y="2"/>
                </a:cxn>
                <a:cxn ang="0">
                  <a:pos x="292" y="10"/>
                </a:cxn>
                <a:cxn ang="0">
                  <a:pos x="267" y="24"/>
                </a:cxn>
                <a:cxn ang="0">
                  <a:pos x="241" y="10"/>
                </a:cxn>
                <a:cxn ang="0">
                  <a:pos x="213" y="2"/>
                </a:cxn>
                <a:cxn ang="0">
                  <a:pos x="182" y="1"/>
                </a:cxn>
                <a:cxn ang="0">
                  <a:pos x="153" y="8"/>
                </a:cxn>
                <a:cxn ang="0">
                  <a:pos x="127" y="20"/>
                </a:cxn>
                <a:cxn ang="0">
                  <a:pos x="104" y="38"/>
                </a:cxn>
                <a:cxn ang="0">
                  <a:pos x="87" y="62"/>
                </a:cxn>
                <a:cxn ang="0">
                  <a:pos x="77" y="87"/>
                </a:cxn>
                <a:cxn ang="0">
                  <a:pos x="62" y="108"/>
                </a:cxn>
                <a:cxn ang="0">
                  <a:pos x="38" y="123"/>
                </a:cxn>
                <a:cxn ang="0">
                  <a:pos x="20" y="144"/>
                </a:cxn>
                <a:cxn ang="0">
                  <a:pos x="8" y="168"/>
                </a:cxn>
                <a:cxn ang="0">
                  <a:pos x="0" y="193"/>
                </a:cxn>
              </a:cxnLst>
              <a:rect l="0" t="0" r="r" b="b"/>
              <a:pathLst>
                <a:path w="533" h="414">
                  <a:moveTo>
                    <a:pt x="0" y="206"/>
                  </a:moveTo>
                  <a:lnTo>
                    <a:pt x="0" y="220"/>
                  </a:lnTo>
                  <a:lnTo>
                    <a:pt x="4" y="234"/>
                  </a:lnTo>
                  <a:lnTo>
                    <a:pt x="8" y="246"/>
                  </a:lnTo>
                  <a:lnTo>
                    <a:pt x="14" y="258"/>
                  </a:lnTo>
                  <a:lnTo>
                    <a:pt x="20" y="270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2" y="306"/>
                  </a:lnTo>
                  <a:lnTo>
                    <a:pt x="74" y="313"/>
                  </a:lnTo>
                  <a:lnTo>
                    <a:pt x="77" y="327"/>
                  </a:lnTo>
                  <a:lnTo>
                    <a:pt x="81" y="339"/>
                  </a:lnTo>
                  <a:lnTo>
                    <a:pt x="87" y="352"/>
                  </a:lnTo>
                  <a:lnTo>
                    <a:pt x="95" y="365"/>
                  </a:lnTo>
                  <a:lnTo>
                    <a:pt x="104" y="375"/>
                  </a:lnTo>
                  <a:lnTo>
                    <a:pt x="115" y="385"/>
                  </a:lnTo>
                  <a:lnTo>
                    <a:pt x="127" y="394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8" y="410"/>
                  </a:lnTo>
                  <a:lnTo>
                    <a:pt x="182" y="413"/>
                  </a:lnTo>
                  <a:lnTo>
                    <a:pt x="197" y="414"/>
                  </a:lnTo>
                  <a:lnTo>
                    <a:pt x="213" y="411"/>
                  </a:lnTo>
                  <a:lnTo>
                    <a:pt x="227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7" y="390"/>
                  </a:lnTo>
                  <a:lnTo>
                    <a:pt x="279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6" y="414"/>
                  </a:lnTo>
                  <a:lnTo>
                    <a:pt x="351" y="413"/>
                  </a:lnTo>
                  <a:lnTo>
                    <a:pt x="366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6" y="394"/>
                  </a:lnTo>
                  <a:lnTo>
                    <a:pt x="419" y="385"/>
                  </a:lnTo>
                  <a:lnTo>
                    <a:pt x="430" y="375"/>
                  </a:lnTo>
                  <a:lnTo>
                    <a:pt x="438" y="365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6" y="327"/>
                  </a:lnTo>
                  <a:lnTo>
                    <a:pt x="459" y="313"/>
                  </a:lnTo>
                  <a:lnTo>
                    <a:pt x="473" y="306"/>
                  </a:lnTo>
                  <a:lnTo>
                    <a:pt x="484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4" y="270"/>
                  </a:lnTo>
                  <a:lnTo>
                    <a:pt x="521" y="258"/>
                  </a:lnTo>
                  <a:lnTo>
                    <a:pt x="526" y="246"/>
                  </a:lnTo>
                  <a:lnTo>
                    <a:pt x="530" y="234"/>
                  </a:lnTo>
                  <a:lnTo>
                    <a:pt x="532" y="220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30" y="179"/>
                  </a:lnTo>
                  <a:lnTo>
                    <a:pt x="525" y="166"/>
                  </a:lnTo>
                  <a:lnTo>
                    <a:pt x="519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9" y="112"/>
                  </a:lnTo>
                  <a:lnTo>
                    <a:pt x="467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2"/>
                  </a:lnTo>
                  <a:lnTo>
                    <a:pt x="438" y="49"/>
                  </a:lnTo>
                  <a:lnTo>
                    <a:pt x="430" y="38"/>
                  </a:lnTo>
                  <a:lnTo>
                    <a:pt x="419" y="29"/>
                  </a:lnTo>
                  <a:lnTo>
                    <a:pt x="406" y="20"/>
                  </a:lnTo>
                  <a:lnTo>
                    <a:pt x="394" y="13"/>
                  </a:lnTo>
                  <a:lnTo>
                    <a:pt x="380" y="8"/>
                  </a:lnTo>
                  <a:lnTo>
                    <a:pt x="366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1" y="2"/>
                  </a:lnTo>
                  <a:lnTo>
                    <a:pt x="306" y="6"/>
                  </a:lnTo>
                  <a:lnTo>
                    <a:pt x="292" y="10"/>
                  </a:lnTo>
                  <a:lnTo>
                    <a:pt x="279" y="16"/>
                  </a:lnTo>
                  <a:lnTo>
                    <a:pt x="267" y="24"/>
                  </a:lnTo>
                  <a:lnTo>
                    <a:pt x="254" y="16"/>
                  </a:lnTo>
                  <a:lnTo>
                    <a:pt x="241" y="10"/>
                  </a:lnTo>
                  <a:lnTo>
                    <a:pt x="227" y="6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8" y="3"/>
                  </a:lnTo>
                  <a:lnTo>
                    <a:pt x="153" y="8"/>
                  </a:lnTo>
                  <a:lnTo>
                    <a:pt x="139" y="13"/>
                  </a:lnTo>
                  <a:lnTo>
                    <a:pt x="127" y="20"/>
                  </a:lnTo>
                  <a:lnTo>
                    <a:pt x="115" y="29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2"/>
                  </a:lnTo>
                  <a:lnTo>
                    <a:pt x="81" y="74"/>
                  </a:lnTo>
                  <a:lnTo>
                    <a:pt x="77" y="87"/>
                  </a:lnTo>
                  <a:lnTo>
                    <a:pt x="74" y="101"/>
                  </a:lnTo>
                  <a:lnTo>
                    <a:pt x="62" y="108"/>
                  </a:lnTo>
                  <a:lnTo>
                    <a:pt x="49" y="115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20" y="144"/>
                  </a:lnTo>
                  <a:lnTo>
                    <a:pt x="14" y="155"/>
                  </a:lnTo>
                  <a:lnTo>
                    <a:pt x="8" y="168"/>
                  </a:lnTo>
                  <a:lnTo>
                    <a:pt x="4" y="180"/>
                  </a:lnTo>
                  <a:lnTo>
                    <a:pt x="0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3" name="Freeform 907"/>
            <p:cNvSpPr>
              <a:spLocks/>
            </p:cNvSpPr>
            <p:nvPr/>
          </p:nvSpPr>
          <p:spPr bwMode="auto">
            <a:xfrm>
              <a:off x="3050" y="1810"/>
              <a:ext cx="133" cy="103"/>
            </a:xfrm>
            <a:custGeom>
              <a:avLst/>
              <a:gdLst/>
              <a:ahLst/>
              <a:cxnLst>
                <a:cxn ang="0">
                  <a:pos x="0" y="220"/>
                </a:cxn>
                <a:cxn ang="0">
                  <a:pos x="8" y="246"/>
                </a:cxn>
                <a:cxn ang="0">
                  <a:pos x="20" y="270"/>
                </a:cxn>
                <a:cxn ang="0">
                  <a:pos x="38" y="290"/>
                </a:cxn>
                <a:cxn ang="0">
                  <a:pos x="62" y="306"/>
                </a:cxn>
                <a:cxn ang="0">
                  <a:pos x="77" y="327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7" y="394"/>
                </a:cxn>
                <a:cxn ang="0">
                  <a:pos x="153" y="406"/>
                </a:cxn>
                <a:cxn ang="0">
                  <a:pos x="182" y="413"/>
                </a:cxn>
                <a:cxn ang="0">
                  <a:pos x="213" y="411"/>
                </a:cxn>
                <a:cxn ang="0">
                  <a:pos x="241" y="404"/>
                </a:cxn>
                <a:cxn ang="0">
                  <a:pos x="267" y="390"/>
                </a:cxn>
                <a:cxn ang="0">
                  <a:pos x="292" y="404"/>
                </a:cxn>
                <a:cxn ang="0">
                  <a:pos x="321" y="411"/>
                </a:cxn>
                <a:cxn ang="0">
                  <a:pos x="351" y="413"/>
                </a:cxn>
                <a:cxn ang="0">
                  <a:pos x="380" y="406"/>
                </a:cxn>
                <a:cxn ang="0">
                  <a:pos x="406" y="394"/>
                </a:cxn>
                <a:cxn ang="0">
                  <a:pos x="430" y="375"/>
                </a:cxn>
                <a:cxn ang="0">
                  <a:pos x="446" y="352"/>
                </a:cxn>
                <a:cxn ang="0">
                  <a:pos x="456" y="327"/>
                </a:cxn>
                <a:cxn ang="0">
                  <a:pos x="473" y="306"/>
                </a:cxn>
                <a:cxn ang="0">
                  <a:pos x="495" y="290"/>
                </a:cxn>
                <a:cxn ang="0">
                  <a:pos x="514" y="270"/>
                </a:cxn>
                <a:cxn ang="0">
                  <a:pos x="526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5" y="166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7" y="104"/>
                </a:cxn>
                <a:cxn ang="0">
                  <a:pos x="456" y="87"/>
                </a:cxn>
                <a:cxn ang="0">
                  <a:pos x="446" y="62"/>
                </a:cxn>
                <a:cxn ang="0">
                  <a:pos x="430" y="38"/>
                </a:cxn>
                <a:cxn ang="0">
                  <a:pos x="406" y="20"/>
                </a:cxn>
                <a:cxn ang="0">
                  <a:pos x="380" y="8"/>
                </a:cxn>
                <a:cxn ang="0">
                  <a:pos x="351" y="1"/>
                </a:cxn>
                <a:cxn ang="0">
                  <a:pos x="321" y="2"/>
                </a:cxn>
                <a:cxn ang="0">
                  <a:pos x="292" y="10"/>
                </a:cxn>
                <a:cxn ang="0">
                  <a:pos x="267" y="24"/>
                </a:cxn>
                <a:cxn ang="0">
                  <a:pos x="241" y="10"/>
                </a:cxn>
                <a:cxn ang="0">
                  <a:pos x="213" y="2"/>
                </a:cxn>
                <a:cxn ang="0">
                  <a:pos x="182" y="1"/>
                </a:cxn>
                <a:cxn ang="0">
                  <a:pos x="153" y="8"/>
                </a:cxn>
                <a:cxn ang="0">
                  <a:pos x="127" y="20"/>
                </a:cxn>
                <a:cxn ang="0">
                  <a:pos x="104" y="38"/>
                </a:cxn>
                <a:cxn ang="0">
                  <a:pos x="87" y="62"/>
                </a:cxn>
                <a:cxn ang="0">
                  <a:pos x="77" y="87"/>
                </a:cxn>
                <a:cxn ang="0">
                  <a:pos x="62" y="108"/>
                </a:cxn>
                <a:cxn ang="0">
                  <a:pos x="38" y="123"/>
                </a:cxn>
                <a:cxn ang="0">
                  <a:pos x="20" y="144"/>
                </a:cxn>
                <a:cxn ang="0">
                  <a:pos x="8" y="168"/>
                </a:cxn>
                <a:cxn ang="0">
                  <a:pos x="0" y="193"/>
                </a:cxn>
              </a:cxnLst>
              <a:rect l="0" t="0" r="r" b="b"/>
              <a:pathLst>
                <a:path w="533" h="414">
                  <a:moveTo>
                    <a:pt x="0" y="206"/>
                  </a:moveTo>
                  <a:lnTo>
                    <a:pt x="0" y="220"/>
                  </a:lnTo>
                  <a:lnTo>
                    <a:pt x="4" y="234"/>
                  </a:lnTo>
                  <a:lnTo>
                    <a:pt x="8" y="246"/>
                  </a:lnTo>
                  <a:lnTo>
                    <a:pt x="14" y="258"/>
                  </a:lnTo>
                  <a:lnTo>
                    <a:pt x="20" y="270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2" y="306"/>
                  </a:lnTo>
                  <a:lnTo>
                    <a:pt x="74" y="313"/>
                  </a:lnTo>
                  <a:lnTo>
                    <a:pt x="77" y="327"/>
                  </a:lnTo>
                  <a:lnTo>
                    <a:pt x="81" y="339"/>
                  </a:lnTo>
                  <a:lnTo>
                    <a:pt x="87" y="352"/>
                  </a:lnTo>
                  <a:lnTo>
                    <a:pt x="95" y="365"/>
                  </a:lnTo>
                  <a:lnTo>
                    <a:pt x="104" y="375"/>
                  </a:lnTo>
                  <a:lnTo>
                    <a:pt x="115" y="385"/>
                  </a:lnTo>
                  <a:lnTo>
                    <a:pt x="127" y="394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8" y="410"/>
                  </a:lnTo>
                  <a:lnTo>
                    <a:pt x="182" y="413"/>
                  </a:lnTo>
                  <a:lnTo>
                    <a:pt x="197" y="414"/>
                  </a:lnTo>
                  <a:lnTo>
                    <a:pt x="213" y="411"/>
                  </a:lnTo>
                  <a:lnTo>
                    <a:pt x="227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7" y="390"/>
                  </a:lnTo>
                  <a:lnTo>
                    <a:pt x="279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6" y="414"/>
                  </a:lnTo>
                  <a:lnTo>
                    <a:pt x="351" y="413"/>
                  </a:lnTo>
                  <a:lnTo>
                    <a:pt x="366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6" y="394"/>
                  </a:lnTo>
                  <a:lnTo>
                    <a:pt x="419" y="385"/>
                  </a:lnTo>
                  <a:lnTo>
                    <a:pt x="430" y="375"/>
                  </a:lnTo>
                  <a:lnTo>
                    <a:pt x="438" y="365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6" y="327"/>
                  </a:lnTo>
                  <a:lnTo>
                    <a:pt x="459" y="313"/>
                  </a:lnTo>
                  <a:lnTo>
                    <a:pt x="473" y="306"/>
                  </a:lnTo>
                  <a:lnTo>
                    <a:pt x="484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4" y="270"/>
                  </a:lnTo>
                  <a:lnTo>
                    <a:pt x="521" y="258"/>
                  </a:lnTo>
                  <a:lnTo>
                    <a:pt x="526" y="246"/>
                  </a:lnTo>
                  <a:lnTo>
                    <a:pt x="530" y="234"/>
                  </a:lnTo>
                  <a:lnTo>
                    <a:pt x="532" y="220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30" y="179"/>
                  </a:lnTo>
                  <a:lnTo>
                    <a:pt x="525" y="166"/>
                  </a:lnTo>
                  <a:lnTo>
                    <a:pt x="519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9" y="112"/>
                  </a:lnTo>
                  <a:lnTo>
                    <a:pt x="467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2"/>
                  </a:lnTo>
                  <a:lnTo>
                    <a:pt x="438" y="49"/>
                  </a:lnTo>
                  <a:lnTo>
                    <a:pt x="430" y="38"/>
                  </a:lnTo>
                  <a:lnTo>
                    <a:pt x="419" y="29"/>
                  </a:lnTo>
                  <a:lnTo>
                    <a:pt x="406" y="20"/>
                  </a:lnTo>
                  <a:lnTo>
                    <a:pt x="394" y="13"/>
                  </a:lnTo>
                  <a:lnTo>
                    <a:pt x="380" y="8"/>
                  </a:lnTo>
                  <a:lnTo>
                    <a:pt x="366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1" y="2"/>
                  </a:lnTo>
                  <a:lnTo>
                    <a:pt x="306" y="6"/>
                  </a:lnTo>
                  <a:lnTo>
                    <a:pt x="292" y="10"/>
                  </a:lnTo>
                  <a:lnTo>
                    <a:pt x="279" y="16"/>
                  </a:lnTo>
                  <a:lnTo>
                    <a:pt x="267" y="24"/>
                  </a:lnTo>
                  <a:lnTo>
                    <a:pt x="254" y="16"/>
                  </a:lnTo>
                  <a:lnTo>
                    <a:pt x="241" y="10"/>
                  </a:lnTo>
                  <a:lnTo>
                    <a:pt x="227" y="6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8" y="3"/>
                  </a:lnTo>
                  <a:lnTo>
                    <a:pt x="153" y="8"/>
                  </a:lnTo>
                  <a:lnTo>
                    <a:pt x="139" y="13"/>
                  </a:lnTo>
                  <a:lnTo>
                    <a:pt x="127" y="20"/>
                  </a:lnTo>
                  <a:lnTo>
                    <a:pt x="115" y="29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2"/>
                  </a:lnTo>
                  <a:lnTo>
                    <a:pt x="81" y="74"/>
                  </a:lnTo>
                  <a:lnTo>
                    <a:pt x="77" y="87"/>
                  </a:lnTo>
                  <a:lnTo>
                    <a:pt x="74" y="101"/>
                  </a:lnTo>
                  <a:lnTo>
                    <a:pt x="62" y="108"/>
                  </a:lnTo>
                  <a:lnTo>
                    <a:pt x="49" y="115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20" y="144"/>
                  </a:lnTo>
                  <a:lnTo>
                    <a:pt x="14" y="155"/>
                  </a:lnTo>
                  <a:lnTo>
                    <a:pt x="8" y="168"/>
                  </a:lnTo>
                  <a:lnTo>
                    <a:pt x="4" y="180"/>
                  </a:lnTo>
                  <a:lnTo>
                    <a:pt x="0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4" name="Freeform 908"/>
            <p:cNvSpPr>
              <a:spLocks/>
            </p:cNvSpPr>
            <p:nvPr/>
          </p:nvSpPr>
          <p:spPr bwMode="auto">
            <a:xfrm>
              <a:off x="3089" y="1853"/>
              <a:ext cx="11" cy="13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8" y="53"/>
                </a:cxn>
                <a:cxn ang="0">
                  <a:pos x="28" y="10"/>
                </a:cxn>
                <a:cxn ang="0">
                  <a:pos x="43" y="10"/>
                </a:cxn>
                <a:cxn ang="0">
                  <a:pos x="4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3" h="53">
                  <a:moveTo>
                    <a:pt x="15" y="10"/>
                  </a:moveTo>
                  <a:lnTo>
                    <a:pt x="15" y="53"/>
                  </a:lnTo>
                  <a:lnTo>
                    <a:pt x="28" y="53"/>
                  </a:lnTo>
                  <a:lnTo>
                    <a:pt x="28" y="10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5" name="Freeform 909"/>
            <p:cNvSpPr>
              <a:spLocks noEditPoints="1"/>
            </p:cNvSpPr>
            <p:nvPr/>
          </p:nvSpPr>
          <p:spPr bwMode="auto">
            <a:xfrm>
              <a:off x="3099" y="1853"/>
              <a:ext cx="15" cy="17"/>
            </a:xfrm>
            <a:custGeom>
              <a:avLst/>
              <a:gdLst/>
              <a:ahLst/>
              <a:cxnLst>
                <a:cxn ang="0">
                  <a:pos x="24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2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4"/>
                </a:cxn>
                <a:cxn ang="0">
                  <a:pos x="57" y="41"/>
                </a:cxn>
                <a:cxn ang="0">
                  <a:pos x="58" y="37"/>
                </a:cxn>
                <a:cxn ang="0">
                  <a:pos x="58" y="33"/>
                </a:cxn>
                <a:cxn ang="0">
                  <a:pos x="58" y="30"/>
                </a:cxn>
                <a:cxn ang="0">
                  <a:pos x="58" y="27"/>
                </a:cxn>
                <a:cxn ang="0">
                  <a:pos x="56" y="24"/>
                </a:cxn>
                <a:cxn ang="0">
                  <a:pos x="54" y="21"/>
                </a:cxn>
                <a:cxn ang="0">
                  <a:pos x="51" y="18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5" y="14"/>
                </a:cxn>
                <a:cxn ang="0">
                  <a:pos x="35" y="0"/>
                </a:cxn>
                <a:cxn ang="0">
                  <a:pos x="24" y="0"/>
                </a:cxn>
                <a:cxn ang="0">
                  <a:pos x="24" y="14"/>
                </a:cxn>
                <a:cxn ang="0">
                  <a:pos x="17" y="14"/>
                </a:cxn>
                <a:cxn ang="0">
                  <a:pos x="8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0" y="39"/>
                </a:cxn>
                <a:cxn ang="0">
                  <a:pos x="1" y="43"/>
                </a:cxn>
                <a:cxn ang="0">
                  <a:pos x="3" y="46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7" y="53"/>
                </a:cxn>
                <a:cxn ang="0">
                  <a:pos x="24" y="54"/>
                </a:cxn>
                <a:cxn ang="0">
                  <a:pos x="24" y="66"/>
                </a:cxn>
                <a:cxn ang="0">
                  <a:pos x="24" y="46"/>
                </a:cxn>
                <a:cxn ang="0">
                  <a:pos x="21" y="46"/>
                </a:cxn>
                <a:cxn ang="0">
                  <a:pos x="17" y="44"/>
                </a:cxn>
                <a:cxn ang="0">
                  <a:pos x="15" y="42"/>
                </a:cxn>
                <a:cxn ang="0">
                  <a:pos x="13" y="40"/>
                </a:cxn>
                <a:cxn ang="0">
                  <a:pos x="13" y="37"/>
                </a:cxn>
                <a:cxn ang="0">
                  <a:pos x="12" y="33"/>
                </a:cxn>
                <a:cxn ang="0">
                  <a:pos x="13" y="28"/>
                </a:cxn>
                <a:cxn ang="0">
                  <a:pos x="15" y="24"/>
                </a:cxn>
                <a:cxn ang="0">
                  <a:pos x="19" y="22"/>
                </a:cxn>
                <a:cxn ang="0">
                  <a:pos x="23" y="21"/>
                </a:cxn>
                <a:cxn ang="0">
                  <a:pos x="24" y="21"/>
                </a:cxn>
                <a:cxn ang="0">
                  <a:pos x="24" y="46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3"/>
                </a:cxn>
                <a:cxn ang="0">
                  <a:pos x="47" y="37"/>
                </a:cxn>
                <a:cxn ang="0">
                  <a:pos x="46" y="40"/>
                </a:cxn>
                <a:cxn ang="0">
                  <a:pos x="45" y="42"/>
                </a:cxn>
                <a:cxn ang="0">
                  <a:pos x="43" y="44"/>
                </a:cxn>
                <a:cxn ang="0">
                  <a:pos x="39" y="46"/>
                </a:cxn>
                <a:cxn ang="0">
                  <a:pos x="35" y="46"/>
                </a:cxn>
                <a:cxn ang="0">
                  <a:pos x="35" y="21"/>
                </a:cxn>
              </a:cxnLst>
              <a:rect l="0" t="0" r="r" b="b"/>
              <a:pathLst>
                <a:path w="58" h="66">
                  <a:moveTo>
                    <a:pt x="24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2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7" y="41"/>
                  </a:lnTo>
                  <a:lnTo>
                    <a:pt x="58" y="37"/>
                  </a:lnTo>
                  <a:lnTo>
                    <a:pt x="58" y="33"/>
                  </a:lnTo>
                  <a:lnTo>
                    <a:pt x="58" y="30"/>
                  </a:lnTo>
                  <a:lnTo>
                    <a:pt x="58" y="27"/>
                  </a:lnTo>
                  <a:lnTo>
                    <a:pt x="56" y="24"/>
                  </a:lnTo>
                  <a:lnTo>
                    <a:pt x="54" y="21"/>
                  </a:lnTo>
                  <a:lnTo>
                    <a:pt x="51" y="18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4"/>
                  </a:lnTo>
                  <a:lnTo>
                    <a:pt x="17" y="14"/>
                  </a:lnTo>
                  <a:lnTo>
                    <a:pt x="8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1" y="43"/>
                  </a:lnTo>
                  <a:lnTo>
                    <a:pt x="3" y="46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7" y="53"/>
                  </a:lnTo>
                  <a:lnTo>
                    <a:pt x="24" y="54"/>
                  </a:lnTo>
                  <a:lnTo>
                    <a:pt x="24" y="66"/>
                  </a:lnTo>
                  <a:close/>
                  <a:moveTo>
                    <a:pt x="24" y="46"/>
                  </a:moveTo>
                  <a:lnTo>
                    <a:pt x="21" y="46"/>
                  </a:lnTo>
                  <a:lnTo>
                    <a:pt x="17" y="44"/>
                  </a:lnTo>
                  <a:lnTo>
                    <a:pt x="15" y="42"/>
                  </a:lnTo>
                  <a:lnTo>
                    <a:pt x="13" y="40"/>
                  </a:lnTo>
                  <a:lnTo>
                    <a:pt x="13" y="37"/>
                  </a:lnTo>
                  <a:lnTo>
                    <a:pt x="12" y="33"/>
                  </a:lnTo>
                  <a:lnTo>
                    <a:pt x="13" y="28"/>
                  </a:lnTo>
                  <a:lnTo>
                    <a:pt x="15" y="24"/>
                  </a:lnTo>
                  <a:lnTo>
                    <a:pt x="19" y="22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4" y="46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3"/>
                  </a:lnTo>
                  <a:lnTo>
                    <a:pt x="47" y="37"/>
                  </a:lnTo>
                  <a:lnTo>
                    <a:pt x="46" y="40"/>
                  </a:lnTo>
                  <a:lnTo>
                    <a:pt x="45" y="42"/>
                  </a:lnTo>
                  <a:lnTo>
                    <a:pt x="43" y="44"/>
                  </a:lnTo>
                  <a:lnTo>
                    <a:pt x="39" y="46"/>
                  </a:lnTo>
                  <a:lnTo>
                    <a:pt x="35" y="46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6" name="Freeform 910"/>
            <p:cNvSpPr>
              <a:spLocks noEditPoints="1"/>
            </p:cNvSpPr>
            <p:nvPr/>
          </p:nvSpPr>
          <p:spPr bwMode="auto">
            <a:xfrm>
              <a:off x="3115" y="1853"/>
              <a:ext cx="13" cy="13"/>
            </a:xfrm>
            <a:custGeom>
              <a:avLst/>
              <a:gdLst/>
              <a:ahLst/>
              <a:cxnLst>
                <a:cxn ang="0">
                  <a:pos x="26" y="55"/>
                </a:cxn>
                <a:cxn ang="0">
                  <a:pos x="33" y="55"/>
                </a:cxn>
                <a:cxn ang="0">
                  <a:pos x="38" y="53"/>
                </a:cxn>
                <a:cxn ang="0">
                  <a:pos x="42" y="51"/>
                </a:cxn>
                <a:cxn ang="0">
                  <a:pos x="46" y="47"/>
                </a:cxn>
                <a:cxn ang="0">
                  <a:pos x="50" y="44"/>
                </a:cxn>
                <a:cxn ang="0">
                  <a:pos x="52" y="39"/>
                </a:cxn>
                <a:cxn ang="0">
                  <a:pos x="53" y="33"/>
                </a:cxn>
                <a:cxn ang="0">
                  <a:pos x="53" y="27"/>
                </a:cxn>
                <a:cxn ang="0">
                  <a:pos x="53" y="21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6" y="8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2" y="18"/>
                </a:cxn>
                <a:cxn ang="0">
                  <a:pos x="1" y="22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3" y="42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6" y="55"/>
                </a:cxn>
                <a:cxn ang="0">
                  <a:pos x="26" y="45"/>
                </a:cxn>
                <a:cxn ang="0">
                  <a:pos x="24" y="45"/>
                </a:cxn>
                <a:cxn ang="0">
                  <a:pos x="21" y="44"/>
                </a:cxn>
                <a:cxn ang="0">
                  <a:pos x="19" y="43"/>
                </a:cxn>
                <a:cxn ang="0">
                  <a:pos x="17" y="42"/>
                </a:cxn>
                <a:cxn ang="0">
                  <a:pos x="16" y="39"/>
                </a:cxn>
                <a:cxn ang="0">
                  <a:pos x="14" y="35"/>
                </a:cxn>
                <a:cxn ang="0">
                  <a:pos x="14" y="32"/>
                </a:cxn>
                <a:cxn ang="0">
                  <a:pos x="13" y="27"/>
                </a:cxn>
                <a:cxn ang="0">
                  <a:pos x="14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1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4" y="12"/>
                </a:cxn>
                <a:cxn ang="0">
                  <a:pos x="36" y="14"/>
                </a:cxn>
                <a:cxn ang="0">
                  <a:pos x="37" y="17"/>
                </a:cxn>
                <a:cxn ang="0">
                  <a:pos x="39" y="22"/>
                </a:cxn>
                <a:cxn ang="0">
                  <a:pos x="39" y="27"/>
                </a:cxn>
                <a:cxn ang="0">
                  <a:pos x="39" y="32"/>
                </a:cxn>
                <a:cxn ang="0">
                  <a:pos x="37" y="38"/>
                </a:cxn>
                <a:cxn ang="0">
                  <a:pos x="36" y="41"/>
                </a:cxn>
                <a:cxn ang="0">
                  <a:pos x="34" y="43"/>
                </a:cxn>
                <a:cxn ang="0">
                  <a:pos x="30" y="45"/>
                </a:cxn>
                <a:cxn ang="0">
                  <a:pos x="26" y="45"/>
                </a:cxn>
              </a:cxnLst>
              <a:rect l="0" t="0" r="r" b="b"/>
              <a:pathLst>
                <a:path w="53" h="55">
                  <a:moveTo>
                    <a:pt x="26" y="55"/>
                  </a:moveTo>
                  <a:lnTo>
                    <a:pt x="33" y="55"/>
                  </a:lnTo>
                  <a:lnTo>
                    <a:pt x="38" y="53"/>
                  </a:lnTo>
                  <a:lnTo>
                    <a:pt x="42" y="51"/>
                  </a:lnTo>
                  <a:lnTo>
                    <a:pt x="46" y="47"/>
                  </a:lnTo>
                  <a:lnTo>
                    <a:pt x="50" y="44"/>
                  </a:lnTo>
                  <a:lnTo>
                    <a:pt x="52" y="39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6" y="55"/>
                  </a:lnTo>
                  <a:close/>
                  <a:moveTo>
                    <a:pt x="26" y="45"/>
                  </a:moveTo>
                  <a:lnTo>
                    <a:pt x="24" y="45"/>
                  </a:lnTo>
                  <a:lnTo>
                    <a:pt x="21" y="44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4" y="35"/>
                  </a:lnTo>
                  <a:lnTo>
                    <a:pt x="14" y="32"/>
                  </a:lnTo>
                  <a:lnTo>
                    <a:pt x="13" y="27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4" y="12"/>
                  </a:lnTo>
                  <a:lnTo>
                    <a:pt x="36" y="14"/>
                  </a:lnTo>
                  <a:lnTo>
                    <a:pt x="37" y="17"/>
                  </a:lnTo>
                  <a:lnTo>
                    <a:pt x="39" y="22"/>
                  </a:lnTo>
                  <a:lnTo>
                    <a:pt x="39" y="27"/>
                  </a:lnTo>
                  <a:lnTo>
                    <a:pt x="39" y="32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4" y="43"/>
                  </a:lnTo>
                  <a:lnTo>
                    <a:pt x="30" y="45"/>
                  </a:lnTo>
                  <a:lnTo>
                    <a:pt x="26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7" name="Freeform 911"/>
            <p:cNvSpPr>
              <a:spLocks/>
            </p:cNvSpPr>
            <p:nvPr/>
          </p:nvSpPr>
          <p:spPr bwMode="auto">
            <a:xfrm>
              <a:off x="3131" y="1853"/>
              <a:ext cx="11" cy="1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32" y="10"/>
                </a:cxn>
                <a:cxn ang="0">
                  <a:pos x="32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2" y="53"/>
                </a:cxn>
                <a:cxn ang="0">
                  <a:pos x="12" y="10"/>
                </a:cxn>
              </a:cxnLst>
              <a:rect l="0" t="0" r="r" b="b"/>
              <a:pathLst>
                <a:path w="45" h="53">
                  <a:moveTo>
                    <a:pt x="12" y="10"/>
                  </a:moveTo>
                  <a:lnTo>
                    <a:pt x="32" y="10"/>
                  </a:lnTo>
                  <a:lnTo>
                    <a:pt x="32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2" y="53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8" name="Freeform 912"/>
            <p:cNvSpPr>
              <a:spLocks/>
            </p:cNvSpPr>
            <p:nvPr/>
          </p:nvSpPr>
          <p:spPr bwMode="auto">
            <a:xfrm>
              <a:off x="2995" y="1796"/>
              <a:ext cx="45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7" y="0"/>
                </a:cxn>
                <a:cxn ang="0">
                  <a:pos x="117" y="236"/>
                </a:cxn>
                <a:cxn ang="0">
                  <a:pos x="182" y="236"/>
                </a:cxn>
              </a:cxnLst>
              <a:rect l="0" t="0" r="r" b="b"/>
              <a:pathLst>
                <a:path w="182" h="236">
                  <a:moveTo>
                    <a:pt x="0" y="0"/>
                  </a:moveTo>
                  <a:lnTo>
                    <a:pt x="117" y="0"/>
                  </a:lnTo>
                  <a:lnTo>
                    <a:pt x="117" y="236"/>
                  </a:lnTo>
                  <a:lnTo>
                    <a:pt x="182" y="23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9" name="Freeform 913"/>
            <p:cNvSpPr>
              <a:spLocks/>
            </p:cNvSpPr>
            <p:nvPr/>
          </p:nvSpPr>
          <p:spPr bwMode="auto">
            <a:xfrm>
              <a:off x="3039" y="185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0" name="Line 914"/>
            <p:cNvSpPr>
              <a:spLocks noChangeShapeType="1"/>
            </p:cNvSpPr>
            <p:nvPr/>
          </p:nvSpPr>
          <p:spPr bwMode="auto">
            <a:xfrm>
              <a:off x="2995" y="1870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1" name="Freeform 915"/>
            <p:cNvSpPr>
              <a:spLocks/>
            </p:cNvSpPr>
            <p:nvPr/>
          </p:nvSpPr>
          <p:spPr bwMode="auto">
            <a:xfrm>
              <a:off x="3043" y="1866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1" h="26">
                  <a:moveTo>
                    <a:pt x="0" y="0"/>
                  </a:moveTo>
                  <a:lnTo>
                    <a:pt x="41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2" name="Freeform 916"/>
            <p:cNvSpPr>
              <a:spLocks/>
            </p:cNvSpPr>
            <p:nvPr/>
          </p:nvSpPr>
          <p:spPr bwMode="auto">
            <a:xfrm>
              <a:off x="2995" y="1884"/>
              <a:ext cx="55" cy="59"/>
            </a:xfrm>
            <a:custGeom>
              <a:avLst/>
              <a:gdLst/>
              <a:ahLst/>
              <a:cxnLst>
                <a:cxn ang="0">
                  <a:pos x="0" y="236"/>
                </a:cxn>
                <a:cxn ang="0">
                  <a:pos x="59" y="236"/>
                </a:cxn>
                <a:cxn ang="0">
                  <a:pos x="59" y="0"/>
                </a:cxn>
                <a:cxn ang="0">
                  <a:pos x="222" y="0"/>
                </a:cxn>
              </a:cxnLst>
              <a:rect l="0" t="0" r="r" b="b"/>
              <a:pathLst>
                <a:path w="222" h="236">
                  <a:moveTo>
                    <a:pt x="0" y="236"/>
                  </a:moveTo>
                  <a:lnTo>
                    <a:pt x="59" y="236"/>
                  </a:lnTo>
                  <a:lnTo>
                    <a:pt x="59" y="0"/>
                  </a:lnTo>
                  <a:lnTo>
                    <a:pt x="222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3" name="Freeform 917"/>
            <p:cNvSpPr>
              <a:spLocks/>
            </p:cNvSpPr>
            <p:nvPr/>
          </p:nvSpPr>
          <p:spPr bwMode="auto">
            <a:xfrm>
              <a:off x="3050" y="188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4" name="Freeform 918"/>
            <p:cNvSpPr>
              <a:spLocks/>
            </p:cNvSpPr>
            <p:nvPr/>
          </p:nvSpPr>
          <p:spPr bwMode="auto">
            <a:xfrm>
              <a:off x="2995" y="1899"/>
              <a:ext cx="67" cy="118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118" y="472"/>
                </a:cxn>
                <a:cxn ang="0">
                  <a:pos x="118" y="0"/>
                </a:cxn>
                <a:cxn ang="0">
                  <a:pos x="269" y="0"/>
                </a:cxn>
              </a:cxnLst>
              <a:rect l="0" t="0" r="r" b="b"/>
              <a:pathLst>
                <a:path w="269" h="472">
                  <a:moveTo>
                    <a:pt x="0" y="472"/>
                  </a:moveTo>
                  <a:lnTo>
                    <a:pt x="118" y="472"/>
                  </a:lnTo>
                  <a:lnTo>
                    <a:pt x="118" y="0"/>
                  </a:lnTo>
                  <a:lnTo>
                    <a:pt x="269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5" name="Freeform 919"/>
            <p:cNvSpPr>
              <a:spLocks/>
            </p:cNvSpPr>
            <p:nvPr/>
          </p:nvSpPr>
          <p:spPr bwMode="auto">
            <a:xfrm>
              <a:off x="3061" y="1896"/>
              <a:ext cx="11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6" name="Rectangle 920"/>
            <p:cNvSpPr>
              <a:spLocks noChangeArrowheads="1"/>
            </p:cNvSpPr>
            <p:nvPr/>
          </p:nvSpPr>
          <p:spPr bwMode="auto">
            <a:xfrm>
              <a:off x="2936" y="1767"/>
              <a:ext cx="59" cy="58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7" name="Rectangle 921"/>
            <p:cNvSpPr>
              <a:spLocks noChangeArrowheads="1"/>
            </p:cNvSpPr>
            <p:nvPr/>
          </p:nvSpPr>
          <p:spPr bwMode="auto">
            <a:xfrm>
              <a:off x="2936" y="1767"/>
              <a:ext cx="59" cy="5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8" name="Rectangle 922"/>
            <p:cNvSpPr>
              <a:spLocks noChangeArrowheads="1"/>
            </p:cNvSpPr>
            <p:nvPr/>
          </p:nvSpPr>
          <p:spPr bwMode="auto">
            <a:xfrm>
              <a:off x="2948" y="1776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9" name="Freeform 923"/>
            <p:cNvSpPr>
              <a:spLocks/>
            </p:cNvSpPr>
            <p:nvPr/>
          </p:nvSpPr>
          <p:spPr bwMode="auto">
            <a:xfrm>
              <a:off x="2951" y="1778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1"/>
                </a:cxn>
                <a:cxn ang="0">
                  <a:pos x="33" y="41"/>
                </a:cxn>
                <a:cxn ang="0">
                  <a:pos x="33" y="102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39" h="143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1"/>
                  </a:lnTo>
                  <a:lnTo>
                    <a:pt x="33" y="41"/>
                  </a:lnTo>
                  <a:lnTo>
                    <a:pt x="33" y="102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0" name="Rectangle 924"/>
            <p:cNvSpPr>
              <a:spLocks noChangeArrowheads="1"/>
            </p:cNvSpPr>
            <p:nvPr/>
          </p:nvSpPr>
          <p:spPr bwMode="auto">
            <a:xfrm>
              <a:off x="2964" y="177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7" name="Group 925"/>
          <p:cNvGrpSpPr>
            <a:grpSpLocks/>
          </p:cNvGrpSpPr>
          <p:nvPr/>
        </p:nvGrpSpPr>
        <p:grpSpPr bwMode="auto">
          <a:xfrm>
            <a:off x="4346575" y="2768600"/>
            <a:ext cx="755650" cy="660400"/>
            <a:chOff x="2738" y="1744"/>
            <a:chExt cx="476" cy="416"/>
          </a:xfrm>
        </p:grpSpPr>
        <p:sp>
          <p:nvSpPr>
            <p:cNvPr id="624542" name="Rectangle 926"/>
            <p:cNvSpPr>
              <a:spLocks noChangeArrowheads="1"/>
            </p:cNvSpPr>
            <p:nvPr/>
          </p:nvSpPr>
          <p:spPr bwMode="auto">
            <a:xfrm>
              <a:off x="2972" y="177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3" name="Rectangle 927"/>
            <p:cNvSpPr>
              <a:spLocks noChangeArrowheads="1"/>
            </p:cNvSpPr>
            <p:nvPr/>
          </p:nvSpPr>
          <p:spPr bwMode="auto">
            <a:xfrm>
              <a:off x="2964" y="1801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4" name="Line 928"/>
            <p:cNvSpPr>
              <a:spLocks noChangeShapeType="1"/>
            </p:cNvSpPr>
            <p:nvPr/>
          </p:nvSpPr>
          <p:spPr bwMode="auto">
            <a:xfrm>
              <a:off x="2964" y="179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5" name="Line 929"/>
            <p:cNvSpPr>
              <a:spLocks noChangeShapeType="1"/>
            </p:cNvSpPr>
            <p:nvPr/>
          </p:nvSpPr>
          <p:spPr bwMode="auto">
            <a:xfrm>
              <a:off x="2964" y="179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6" name="Line 930"/>
            <p:cNvSpPr>
              <a:spLocks noChangeShapeType="1"/>
            </p:cNvSpPr>
            <p:nvPr/>
          </p:nvSpPr>
          <p:spPr bwMode="auto">
            <a:xfrm>
              <a:off x="2964" y="179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7" name="Line 931"/>
            <p:cNvSpPr>
              <a:spLocks noChangeShapeType="1"/>
            </p:cNvSpPr>
            <p:nvPr/>
          </p:nvSpPr>
          <p:spPr bwMode="auto">
            <a:xfrm>
              <a:off x="2964" y="1795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8" name="Line 932"/>
            <p:cNvSpPr>
              <a:spLocks noChangeShapeType="1"/>
            </p:cNvSpPr>
            <p:nvPr/>
          </p:nvSpPr>
          <p:spPr bwMode="auto">
            <a:xfrm>
              <a:off x="2964" y="1793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9" name="Line 933"/>
            <p:cNvSpPr>
              <a:spLocks noChangeShapeType="1"/>
            </p:cNvSpPr>
            <p:nvPr/>
          </p:nvSpPr>
          <p:spPr bwMode="auto">
            <a:xfrm>
              <a:off x="2972" y="17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0" name="Line 934"/>
            <p:cNvSpPr>
              <a:spLocks noChangeShapeType="1"/>
            </p:cNvSpPr>
            <p:nvPr/>
          </p:nvSpPr>
          <p:spPr bwMode="auto">
            <a:xfrm>
              <a:off x="2972" y="17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1" name="Line 935"/>
            <p:cNvSpPr>
              <a:spLocks noChangeShapeType="1"/>
            </p:cNvSpPr>
            <p:nvPr/>
          </p:nvSpPr>
          <p:spPr bwMode="auto">
            <a:xfrm>
              <a:off x="2972" y="17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2" name="Line 936"/>
            <p:cNvSpPr>
              <a:spLocks noChangeShapeType="1"/>
            </p:cNvSpPr>
            <p:nvPr/>
          </p:nvSpPr>
          <p:spPr bwMode="auto">
            <a:xfrm>
              <a:off x="2964" y="17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3" name="Line 937"/>
            <p:cNvSpPr>
              <a:spLocks noChangeShapeType="1"/>
            </p:cNvSpPr>
            <p:nvPr/>
          </p:nvSpPr>
          <p:spPr bwMode="auto">
            <a:xfrm>
              <a:off x="2964" y="17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4" name="Line 938"/>
            <p:cNvSpPr>
              <a:spLocks noChangeShapeType="1"/>
            </p:cNvSpPr>
            <p:nvPr/>
          </p:nvSpPr>
          <p:spPr bwMode="auto">
            <a:xfrm>
              <a:off x="2964" y="17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5" name="Line 939"/>
            <p:cNvSpPr>
              <a:spLocks noChangeShapeType="1"/>
            </p:cNvSpPr>
            <p:nvPr/>
          </p:nvSpPr>
          <p:spPr bwMode="auto">
            <a:xfrm>
              <a:off x="2964" y="1810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6" name="Line 940"/>
            <p:cNvSpPr>
              <a:spLocks noChangeShapeType="1"/>
            </p:cNvSpPr>
            <p:nvPr/>
          </p:nvSpPr>
          <p:spPr bwMode="auto">
            <a:xfrm>
              <a:off x="2964" y="180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7" name="Line 941"/>
            <p:cNvSpPr>
              <a:spLocks noChangeShapeType="1"/>
            </p:cNvSpPr>
            <p:nvPr/>
          </p:nvSpPr>
          <p:spPr bwMode="auto">
            <a:xfrm>
              <a:off x="2964" y="180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8" name="Line 942"/>
            <p:cNvSpPr>
              <a:spLocks noChangeShapeType="1"/>
            </p:cNvSpPr>
            <p:nvPr/>
          </p:nvSpPr>
          <p:spPr bwMode="auto">
            <a:xfrm>
              <a:off x="2974" y="1801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9" name="Line 943"/>
            <p:cNvSpPr>
              <a:spLocks noChangeShapeType="1"/>
            </p:cNvSpPr>
            <p:nvPr/>
          </p:nvSpPr>
          <p:spPr bwMode="auto">
            <a:xfrm>
              <a:off x="2969" y="1801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0" name="Rectangle 944"/>
            <p:cNvSpPr>
              <a:spLocks noChangeArrowheads="1"/>
            </p:cNvSpPr>
            <p:nvPr/>
          </p:nvSpPr>
          <p:spPr bwMode="auto">
            <a:xfrm>
              <a:off x="2936" y="1840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1" name="Rectangle 945"/>
            <p:cNvSpPr>
              <a:spLocks noChangeArrowheads="1"/>
            </p:cNvSpPr>
            <p:nvPr/>
          </p:nvSpPr>
          <p:spPr bwMode="auto">
            <a:xfrm>
              <a:off x="2936" y="1840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2" name="Rectangle 946"/>
            <p:cNvSpPr>
              <a:spLocks noChangeArrowheads="1"/>
            </p:cNvSpPr>
            <p:nvPr/>
          </p:nvSpPr>
          <p:spPr bwMode="auto">
            <a:xfrm>
              <a:off x="2948" y="1849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3" name="Freeform 947"/>
            <p:cNvSpPr>
              <a:spLocks/>
            </p:cNvSpPr>
            <p:nvPr/>
          </p:nvSpPr>
          <p:spPr bwMode="auto">
            <a:xfrm>
              <a:off x="2951" y="1852"/>
              <a:ext cx="10" cy="3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0"/>
                </a:cxn>
                <a:cxn ang="0">
                  <a:pos x="33" y="41"/>
                </a:cxn>
                <a:cxn ang="0">
                  <a:pos x="33" y="102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1"/>
                </a:cxn>
                <a:cxn ang="0">
                  <a:pos x="5" y="141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0"/>
                </a:cxn>
              </a:cxnLst>
              <a:rect l="0" t="0" r="r" b="b"/>
              <a:pathLst>
                <a:path w="39" h="141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0"/>
                  </a:lnTo>
                  <a:lnTo>
                    <a:pt x="33" y="41"/>
                  </a:lnTo>
                  <a:lnTo>
                    <a:pt x="33" y="102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1"/>
                  </a:lnTo>
                  <a:lnTo>
                    <a:pt x="5" y="141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4" name="Rectangle 948"/>
            <p:cNvSpPr>
              <a:spLocks noChangeArrowheads="1"/>
            </p:cNvSpPr>
            <p:nvPr/>
          </p:nvSpPr>
          <p:spPr bwMode="auto">
            <a:xfrm>
              <a:off x="2964" y="1852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5" name="Rectangle 949"/>
            <p:cNvSpPr>
              <a:spLocks noChangeArrowheads="1"/>
            </p:cNvSpPr>
            <p:nvPr/>
          </p:nvSpPr>
          <p:spPr bwMode="auto">
            <a:xfrm>
              <a:off x="2972" y="1852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6" name="Rectangle 950"/>
            <p:cNvSpPr>
              <a:spLocks noChangeArrowheads="1"/>
            </p:cNvSpPr>
            <p:nvPr/>
          </p:nvSpPr>
          <p:spPr bwMode="auto">
            <a:xfrm>
              <a:off x="2964" y="1874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7" name="Line 951"/>
            <p:cNvSpPr>
              <a:spLocks noChangeShapeType="1"/>
            </p:cNvSpPr>
            <p:nvPr/>
          </p:nvSpPr>
          <p:spPr bwMode="auto">
            <a:xfrm>
              <a:off x="2964" y="1872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8" name="Line 952"/>
            <p:cNvSpPr>
              <a:spLocks noChangeShapeType="1"/>
            </p:cNvSpPr>
            <p:nvPr/>
          </p:nvSpPr>
          <p:spPr bwMode="auto">
            <a:xfrm>
              <a:off x="2964" y="187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9" name="Line 953"/>
            <p:cNvSpPr>
              <a:spLocks noChangeShapeType="1"/>
            </p:cNvSpPr>
            <p:nvPr/>
          </p:nvSpPr>
          <p:spPr bwMode="auto">
            <a:xfrm>
              <a:off x="2964" y="1870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0" name="Line 954"/>
            <p:cNvSpPr>
              <a:spLocks noChangeShapeType="1"/>
            </p:cNvSpPr>
            <p:nvPr/>
          </p:nvSpPr>
          <p:spPr bwMode="auto">
            <a:xfrm>
              <a:off x="2964" y="186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1" name="Line 955"/>
            <p:cNvSpPr>
              <a:spLocks noChangeShapeType="1"/>
            </p:cNvSpPr>
            <p:nvPr/>
          </p:nvSpPr>
          <p:spPr bwMode="auto">
            <a:xfrm>
              <a:off x="2964" y="186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2" name="Line 956"/>
            <p:cNvSpPr>
              <a:spLocks noChangeShapeType="1"/>
            </p:cNvSpPr>
            <p:nvPr/>
          </p:nvSpPr>
          <p:spPr bwMode="auto">
            <a:xfrm>
              <a:off x="2972" y="185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3" name="Line 957"/>
            <p:cNvSpPr>
              <a:spLocks noChangeShapeType="1"/>
            </p:cNvSpPr>
            <p:nvPr/>
          </p:nvSpPr>
          <p:spPr bwMode="auto">
            <a:xfrm>
              <a:off x="2972" y="18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4" name="Line 958"/>
            <p:cNvSpPr>
              <a:spLocks noChangeShapeType="1"/>
            </p:cNvSpPr>
            <p:nvPr/>
          </p:nvSpPr>
          <p:spPr bwMode="auto">
            <a:xfrm>
              <a:off x="2972" y="185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5" name="Line 959"/>
            <p:cNvSpPr>
              <a:spLocks noChangeShapeType="1"/>
            </p:cNvSpPr>
            <p:nvPr/>
          </p:nvSpPr>
          <p:spPr bwMode="auto">
            <a:xfrm>
              <a:off x="2964" y="185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6" name="Line 960"/>
            <p:cNvSpPr>
              <a:spLocks noChangeShapeType="1"/>
            </p:cNvSpPr>
            <p:nvPr/>
          </p:nvSpPr>
          <p:spPr bwMode="auto">
            <a:xfrm>
              <a:off x="2964" y="18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7" name="Line 961"/>
            <p:cNvSpPr>
              <a:spLocks noChangeShapeType="1"/>
            </p:cNvSpPr>
            <p:nvPr/>
          </p:nvSpPr>
          <p:spPr bwMode="auto">
            <a:xfrm>
              <a:off x="2964" y="185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8" name="Line 962"/>
            <p:cNvSpPr>
              <a:spLocks noChangeShapeType="1"/>
            </p:cNvSpPr>
            <p:nvPr/>
          </p:nvSpPr>
          <p:spPr bwMode="auto">
            <a:xfrm>
              <a:off x="2964" y="188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9" name="Line 963"/>
            <p:cNvSpPr>
              <a:spLocks noChangeShapeType="1"/>
            </p:cNvSpPr>
            <p:nvPr/>
          </p:nvSpPr>
          <p:spPr bwMode="auto">
            <a:xfrm>
              <a:off x="2964" y="188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0" name="Line 964"/>
            <p:cNvSpPr>
              <a:spLocks noChangeShapeType="1"/>
            </p:cNvSpPr>
            <p:nvPr/>
          </p:nvSpPr>
          <p:spPr bwMode="auto">
            <a:xfrm>
              <a:off x="2964" y="187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1" name="Line 965"/>
            <p:cNvSpPr>
              <a:spLocks noChangeShapeType="1"/>
            </p:cNvSpPr>
            <p:nvPr/>
          </p:nvSpPr>
          <p:spPr bwMode="auto">
            <a:xfrm>
              <a:off x="2974" y="1874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2" name="Line 966"/>
            <p:cNvSpPr>
              <a:spLocks noChangeShapeType="1"/>
            </p:cNvSpPr>
            <p:nvPr/>
          </p:nvSpPr>
          <p:spPr bwMode="auto">
            <a:xfrm>
              <a:off x="2969" y="1874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3" name="Rectangle 967"/>
            <p:cNvSpPr>
              <a:spLocks noChangeArrowheads="1"/>
            </p:cNvSpPr>
            <p:nvPr/>
          </p:nvSpPr>
          <p:spPr bwMode="auto">
            <a:xfrm>
              <a:off x="2936" y="1914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4" name="Rectangle 968"/>
            <p:cNvSpPr>
              <a:spLocks noChangeArrowheads="1"/>
            </p:cNvSpPr>
            <p:nvPr/>
          </p:nvSpPr>
          <p:spPr bwMode="auto">
            <a:xfrm>
              <a:off x="2936" y="1914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5" name="Rectangle 969"/>
            <p:cNvSpPr>
              <a:spLocks noChangeArrowheads="1"/>
            </p:cNvSpPr>
            <p:nvPr/>
          </p:nvSpPr>
          <p:spPr bwMode="auto">
            <a:xfrm>
              <a:off x="2948" y="1923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6" name="Freeform 970"/>
            <p:cNvSpPr>
              <a:spLocks/>
            </p:cNvSpPr>
            <p:nvPr/>
          </p:nvSpPr>
          <p:spPr bwMode="auto">
            <a:xfrm>
              <a:off x="2951" y="1925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6"/>
                </a:cxn>
                <a:cxn ang="0">
                  <a:pos x="39" y="31"/>
                </a:cxn>
                <a:cxn ang="0">
                  <a:pos x="33" y="41"/>
                </a:cxn>
                <a:cxn ang="0">
                  <a:pos x="33" y="101"/>
                </a:cxn>
                <a:cxn ang="0">
                  <a:pos x="39" y="113"/>
                </a:cxn>
                <a:cxn ang="0">
                  <a:pos x="39" y="137"/>
                </a:cxn>
                <a:cxn ang="0">
                  <a:pos x="33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5" y="101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39" h="142">
                  <a:moveTo>
                    <a:pt x="0" y="31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6"/>
                  </a:lnTo>
                  <a:lnTo>
                    <a:pt x="39" y="31"/>
                  </a:lnTo>
                  <a:lnTo>
                    <a:pt x="33" y="41"/>
                  </a:lnTo>
                  <a:lnTo>
                    <a:pt x="33" y="101"/>
                  </a:lnTo>
                  <a:lnTo>
                    <a:pt x="39" y="113"/>
                  </a:lnTo>
                  <a:lnTo>
                    <a:pt x="39" y="137"/>
                  </a:lnTo>
                  <a:lnTo>
                    <a:pt x="33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5" y="101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7" name="Rectangle 971"/>
            <p:cNvSpPr>
              <a:spLocks noChangeArrowheads="1"/>
            </p:cNvSpPr>
            <p:nvPr/>
          </p:nvSpPr>
          <p:spPr bwMode="auto">
            <a:xfrm>
              <a:off x="2964" y="1925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8" name="Rectangle 972"/>
            <p:cNvSpPr>
              <a:spLocks noChangeArrowheads="1"/>
            </p:cNvSpPr>
            <p:nvPr/>
          </p:nvSpPr>
          <p:spPr bwMode="auto">
            <a:xfrm>
              <a:off x="2972" y="1925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9" name="Rectangle 973"/>
            <p:cNvSpPr>
              <a:spLocks noChangeArrowheads="1"/>
            </p:cNvSpPr>
            <p:nvPr/>
          </p:nvSpPr>
          <p:spPr bwMode="auto">
            <a:xfrm>
              <a:off x="2964" y="1948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0" name="Line 974"/>
            <p:cNvSpPr>
              <a:spLocks noChangeShapeType="1"/>
            </p:cNvSpPr>
            <p:nvPr/>
          </p:nvSpPr>
          <p:spPr bwMode="auto">
            <a:xfrm>
              <a:off x="2964" y="194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1" name="Line 975"/>
            <p:cNvSpPr>
              <a:spLocks noChangeShapeType="1"/>
            </p:cNvSpPr>
            <p:nvPr/>
          </p:nvSpPr>
          <p:spPr bwMode="auto">
            <a:xfrm>
              <a:off x="2964" y="194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2" name="Line 976"/>
            <p:cNvSpPr>
              <a:spLocks noChangeShapeType="1"/>
            </p:cNvSpPr>
            <p:nvPr/>
          </p:nvSpPr>
          <p:spPr bwMode="auto">
            <a:xfrm>
              <a:off x="2964" y="1943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3" name="Line 977"/>
            <p:cNvSpPr>
              <a:spLocks noChangeShapeType="1"/>
            </p:cNvSpPr>
            <p:nvPr/>
          </p:nvSpPr>
          <p:spPr bwMode="auto">
            <a:xfrm>
              <a:off x="2964" y="1942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4" name="Line 978"/>
            <p:cNvSpPr>
              <a:spLocks noChangeShapeType="1"/>
            </p:cNvSpPr>
            <p:nvPr/>
          </p:nvSpPr>
          <p:spPr bwMode="auto">
            <a:xfrm>
              <a:off x="2964" y="194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5" name="Line 979"/>
            <p:cNvSpPr>
              <a:spLocks noChangeShapeType="1"/>
            </p:cNvSpPr>
            <p:nvPr/>
          </p:nvSpPr>
          <p:spPr bwMode="auto">
            <a:xfrm>
              <a:off x="2972" y="192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6" name="Line 980"/>
            <p:cNvSpPr>
              <a:spLocks noChangeShapeType="1"/>
            </p:cNvSpPr>
            <p:nvPr/>
          </p:nvSpPr>
          <p:spPr bwMode="auto">
            <a:xfrm>
              <a:off x="2972" y="193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7" name="Line 981"/>
            <p:cNvSpPr>
              <a:spLocks noChangeShapeType="1"/>
            </p:cNvSpPr>
            <p:nvPr/>
          </p:nvSpPr>
          <p:spPr bwMode="auto">
            <a:xfrm>
              <a:off x="2972" y="193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8" name="Line 982"/>
            <p:cNvSpPr>
              <a:spLocks noChangeShapeType="1"/>
            </p:cNvSpPr>
            <p:nvPr/>
          </p:nvSpPr>
          <p:spPr bwMode="auto">
            <a:xfrm>
              <a:off x="2964" y="192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9" name="Line 983"/>
            <p:cNvSpPr>
              <a:spLocks noChangeShapeType="1"/>
            </p:cNvSpPr>
            <p:nvPr/>
          </p:nvSpPr>
          <p:spPr bwMode="auto">
            <a:xfrm>
              <a:off x="2964" y="193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0" name="Line 984"/>
            <p:cNvSpPr>
              <a:spLocks noChangeShapeType="1"/>
            </p:cNvSpPr>
            <p:nvPr/>
          </p:nvSpPr>
          <p:spPr bwMode="auto">
            <a:xfrm>
              <a:off x="2964" y="193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1" name="Line 985"/>
            <p:cNvSpPr>
              <a:spLocks noChangeShapeType="1"/>
            </p:cNvSpPr>
            <p:nvPr/>
          </p:nvSpPr>
          <p:spPr bwMode="auto">
            <a:xfrm>
              <a:off x="2964" y="195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2" name="Line 986"/>
            <p:cNvSpPr>
              <a:spLocks noChangeShapeType="1"/>
            </p:cNvSpPr>
            <p:nvPr/>
          </p:nvSpPr>
          <p:spPr bwMode="auto">
            <a:xfrm>
              <a:off x="2964" y="195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3" name="Line 987"/>
            <p:cNvSpPr>
              <a:spLocks noChangeShapeType="1"/>
            </p:cNvSpPr>
            <p:nvPr/>
          </p:nvSpPr>
          <p:spPr bwMode="auto">
            <a:xfrm>
              <a:off x="2964" y="195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4" name="Line 988"/>
            <p:cNvSpPr>
              <a:spLocks noChangeShapeType="1"/>
            </p:cNvSpPr>
            <p:nvPr/>
          </p:nvSpPr>
          <p:spPr bwMode="auto">
            <a:xfrm>
              <a:off x="2974" y="194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5" name="Line 989"/>
            <p:cNvSpPr>
              <a:spLocks noChangeShapeType="1"/>
            </p:cNvSpPr>
            <p:nvPr/>
          </p:nvSpPr>
          <p:spPr bwMode="auto">
            <a:xfrm>
              <a:off x="2969" y="194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6" name="Rectangle 990"/>
            <p:cNvSpPr>
              <a:spLocks noChangeArrowheads="1"/>
            </p:cNvSpPr>
            <p:nvPr/>
          </p:nvSpPr>
          <p:spPr bwMode="auto">
            <a:xfrm>
              <a:off x="2936" y="1987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7" name="Rectangle 991"/>
            <p:cNvSpPr>
              <a:spLocks noChangeArrowheads="1"/>
            </p:cNvSpPr>
            <p:nvPr/>
          </p:nvSpPr>
          <p:spPr bwMode="auto">
            <a:xfrm>
              <a:off x="2936" y="1987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8" name="Rectangle 992"/>
            <p:cNvSpPr>
              <a:spLocks noChangeArrowheads="1"/>
            </p:cNvSpPr>
            <p:nvPr/>
          </p:nvSpPr>
          <p:spPr bwMode="auto">
            <a:xfrm>
              <a:off x="2948" y="1997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9" name="Freeform 993"/>
            <p:cNvSpPr>
              <a:spLocks/>
            </p:cNvSpPr>
            <p:nvPr/>
          </p:nvSpPr>
          <p:spPr bwMode="auto">
            <a:xfrm>
              <a:off x="2951" y="1999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1"/>
                </a:cxn>
                <a:cxn ang="0">
                  <a:pos x="33" y="40"/>
                </a:cxn>
                <a:cxn ang="0">
                  <a:pos x="33" y="101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1"/>
                </a:cxn>
                <a:cxn ang="0">
                  <a:pos x="5" y="40"/>
                </a:cxn>
                <a:cxn ang="0">
                  <a:pos x="0" y="31"/>
                </a:cxn>
              </a:cxnLst>
              <a:rect l="0" t="0" r="r" b="b"/>
              <a:pathLst>
                <a:path w="39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1"/>
                  </a:lnTo>
                  <a:lnTo>
                    <a:pt x="33" y="40"/>
                  </a:lnTo>
                  <a:lnTo>
                    <a:pt x="33" y="101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1"/>
                  </a:lnTo>
                  <a:lnTo>
                    <a:pt x="5" y="40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0" name="Rectangle 994"/>
            <p:cNvSpPr>
              <a:spLocks noChangeArrowheads="1"/>
            </p:cNvSpPr>
            <p:nvPr/>
          </p:nvSpPr>
          <p:spPr bwMode="auto">
            <a:xfrm>
              <a:off x="2964" y="19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1" name="Rectangle 995"/>
            <p:cNvSpPr>
              <a:spLocks noChangeArrowheads="1"/>
            </p:cNvSpPr>
            <p:nvPr/>
          </p:nvSpPr>
          <p:spPr bwMode="auto">
            <a:xfrm>
              <a:off x="2972" y="19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2" name="Rectangle 996"/>
            <p:cNvSpPr>
              <a:spLocks noChangeArrowheads="1"/>
            </p:cNvSpPr>
            <p:nvPr/>
          </p:nvSpPr>
          <p:spPr bwMode="auto">
            <a:xfrm>
              <a:off x="2964" y="2022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3" name="Line 997"/>
            <p:cNvSpPr>
              <a:spLocks noChangeShapeType="1"/>
            </p:cNvSpPr>
            <p:nvPr/>
          </p:nvSpPr>
          <p:spPr bwMode="auto">
            <a:xfrm>
              <a:off x="2964" y="2019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4" name="Line 998"/>
            <p:cNvSpPr>
              <a:spLocks noChangeShapeType="1"/>
            </p:cNvSpPr>
            <p:nvPr/>
          </p:nvSpPr>
          <p:spPr bwMode="auto">
            <a:xfrm>
              <a:off x="2964" y="201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5" name="Line 999"/>
            <p:cNvSpPr>
              <a:spLocks noChangeShapeType="1"/>
            </p:cNvSpPr>
            <p:nvPr/>
          </p:nvSpPr>
          <p:spPr bwMode="auto">
            <a:xfrm>
              <a:off x="2964" y="201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6" name="Line 1000"/>
            <p:cNvSpPr>
              <a:spLocks noChangeShapeType="1"/>
            </p:cNvSpPr>
            <p:nvPr/>
          </p:nvSpPr>
          <p:spPr bwMode="auto">
            <a:xfrm>
              <a:off x="2964" y="201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7" name="Line 1001"/>
            <p:cNvSpPr>
              <a:spLocks noChangeShapeType="1"/>
            </p:cNvSpPr>
            <p:nvPr/>
          </p:nvSpPr>
          <p:spPr bwMode="auto">
            <a:xfrm>
              <a:off x="2964" y="201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8" name="Line 1002"/>
            <p:cNvSpPr>
              <a:spLocks noChangeShapeType="1"/>
            </p:cNvSpPr>
            <p:nvPr/>
          </p:nvSpPr>
          <p:spPr bwMode="auto">
            <a:xfrm>
              <a:off x="2972" y="20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9" name="Line 1003"/>
            <p:cNvSpPr>
              <a:spLocks noChangeShapeType="1"/>
            </p:cNvSpPr>
            <p:nvPr/>
          </p:nvSpPr>
          <p:spPr bwMode="auto">
            <a:xfrm>
              <a:off x="2972" y="200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0" name="Line 1004"/>
            <p:cNvSpPr>
              <a:spLocks noChangeShapeType="1"/>
            </p:cNvSpPr>
            <p:nvPr/>
          </p:nvSpPr>
          <p:spPr bwMode="auto">
            <a:xfrm>
              <a:off x="2972" y="200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1" name="Line 1005"/>
            <p:cNvSpPr>
              <a:spLocks noChangeShapeType="1"/>
            </p:cNvSpPr>
            <p:nvPr/>
          </p:nvSpPr>
          <p:spPr bwMode="auto">
            <a:xfrm>
              <a:off x="2964" y="20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2" name="Line 1006"/>
            <p:cNvSpPr>
              <a:spLocks noChangeShapeType="1"/>
            </p:cNvSpPr>
            <p:nvPr/>
          </p:nvSpPr>
          <p:spPr bwMode="auto">
            <a:xfrm>
              <a:off x="2964" y="200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3" name="Line 1007"/>
            <p:cNvSpPr>
              <a:spLocks noChangeShapeType="1"/>
            </p:cNvSpPr>
            <p:nvPr/>
          </p:nvSpPr>
          <p:spPr bwMode="auto">
            <a:xfrm>
              <a:off x="2964" y="200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4" name="Line 1008"/>
            <p:cNvSpPr>
              <a:spLocks noChangeShapeType="1"/>
            </p:cNvSpPr>
            <p:nvPr/>
          </p:nvSpPr>
          <p:spPr bwMode="auto">
            <a:xfrm>
              <a:off x="2964" y="203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5" name="Line 1009"/>
            <p:cNvSpPr>
              <a:spLocks noChangeShapeType="1"/>
            </p:cNvSpPr>
            <p:nvPr/>
          </p:nvSpPr>
          <p:spPr bwMode="auto">
            <a:xfrm>
              <a:off x="2964" y="202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6" name="Line 1010"/>
            <p:cNvSpPr>
              <a:spLocks noChangeShapeType="1"/>
            </p:cNvSpPr>
            <p:nvPr/>
          </p:nvSpPr>
          <p:spPr bwMode="auto">
            <a:xfrm>
              <a:off x="2964" y="2025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7" name="Line 1011"/>
            <p:cNvSpPr>
              <a:spLocks noChangeShapeType="1"/>
            </p:cNvSpPr>
            <p:nvPr/>
          </p:nvSpPr>
          <p:spPr bwMode="auto">
            <a:xfrm>
              <a:off x="2974" y="20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8" name="Line 1012"/>
            <p:cNvSpPr>
              <a:spLocks noChangeShapeType="1"/>
            </p:cNvSpPr>
            <p:nvPr/>
          </p:nvSpPr>
          <p:spPr bwMode="auto">
            <a:xfrm>
              <a:off x="2969" y="20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9" name="Freeform 1013"/>
            <p:cNvSpPr>
              <a:spLocks/>
            </p:cNvSpPr>
            <p:nvPr/>
          </p:nvSpPr>
          <p:spPr bwMode="auto">
            <a:xfrm>
              <a:off x="2741" y="1746"/>
              <a:ext cx="471" cy="412"/>
            </a:xfrm>
            <a:custGeom>
              <a:avLst/>
              <a:gdLst/>
              <a:ahLst/>
              <a:cxnLst>
                <a:cxn ang="0">
                  <a:pos x="94" y="1651"/>
                </a:cxn>
                <a:cxn ang="0">
                  <a:pos x="1791" y="1651"/>
                </a:cxn>
                <a:cxn ang="0">
                  <a:pos x="1805" y="1650"/>
                </a:cxn>
                <a:cxn ang="0">
                  <a:pos x="1818" y="1647"/>
                </a:cxn>
                <a:cxn ang="0">
                  <a:pos x="1831" y="1643"/>
                </a:cxn>
                <a:cxn ang="0">
                  <a:pos x="1842" y="1635"/>
                </a:cxn>
                <a:cxn ang="0">
                  <a:pos x="1854" y="1627"/>
                </a:cxn>
                <a:cxn ang="0">
                  <a:pos x="1863" y="1618"/>
                </a:cxn>
                <a:cxn ang="0">
                  <a:pos x="1871" y="1607"/>
                </a:cxn>
                <a:cxn ang="0">
                  <a:pos x="1877" y="1596"/>
                </a:cxn>
                <a:cxn ang="0">
                  <a:pos x="1882" y="1583"/>
                </a:cxn>
                <a:cxn ang="0">
                  <a:pos x="1884" y="1570"/>
                </a:cxn>
                <a:cxn ang="0">
                  <a:pos x="1885" y="1556"/>
                </a:cxn>
                <a:cxn ang="0">
                  <a:pos x="1885" y="95"/>
                </a:cxn>
                <a:cxn ang="0">
                  <a:pos x="1884" y="82"/>
                </a:cxn>
                <a:cxn ang="0">
                  <a:pos x="1882" y="69"/>
                </a:cxn>
                <a:cxn ang="0">
                  <a:pos x="1877" y="55"/>
                </a:cxn>
                <a:cxn ang="0">
                  <a:pos x="1871" y="44"/>
                </a:cxn>
                <a:cxn ang="0">
                  <a:pos x="1863" y="33"/>
                </a:cxn>
                <a:cxn ang="0">
                  <a:pos x="1854" y="24"/>
                </a:cxn>
                <a:cxn ang="0">
                  <a:pos x="1842" y="16"/>
                </a:cxn>
                <a:cxn ang="0">
                  <a:pos x="1831" y="10"/>
                </a:cxn>
                <a:cxn ang="0">
                  <a:pos x="1818" y="4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4" y="0"/>
                </a:cxn>
                <a:cxn ang="0">
                  <a:pos x="81" y="1"/>
                </a:cxn>
                <a:cxn ang="0">
                  <a:pos x="67" y="4"/>
                </a:cxn>
                <a:cxn ang="0">
                  <a:pos x="55" y="10"/>
                </a:cxn>
                <a:cxn ang="0">
                  <a:pos x="43" y="16"/>
                </a:cxn>
                <a:cxn ang="0">
                  <a:pos x="33" y="24"/>
                </a:cxn>
                <a:cxn ang="0">
                  <a:pos x="24" y="33"/>
                </a:cxn>
                <a:cxn ang="0">
                  <a:pos x="14" y="44"/>
                </a:cxn>
                <a:cxn ang="0">
                  <a:pos x="8" y="55"/>
                </a:cxn>
                <a:cxn ang="0">
                  <a:pos x="4" y="69"/>
                </a:cxn>
                <a:cxn ang="0">
                  <a:pos x="1" y="82"/>
                </a:cxn>
                <a:cxn ang="0">
                  <a:pos x="0" y="95"/>
                </a:cxn>
                <a:cxn ang="0">
                  <a:pos x="0" y="1556"/>
                </a:cxn>
                <a:cxn ang="0">
                  <a:pos x="1" y="1570"/>
                </a:cxn>
                <a:cxn ang="0">
                  <a:pos x="4" y="1583"/>
                </a:cxn>
                <a:cxn ang="0">
                  <a:pos x="8" y="1596"/>
                </a:cxn>
                <a:cxn ang="0">
                  <a:pos x="14" y="1607"/>
                </a:cxn>
                <a:cxn ang="0">
                  <a:pos x="24" y="1618"/>
                </a:cxn>
                <a:cxn ang="0">
                  <a:pos x="33" y="1627"/>
                </a:cxn>
                <a:cxn ang="0">
                  <a:pos x="43" y="1635"/>
                </a:cxn>
                <a:cxn ang="0">
                  <a:pos x="55" y="1643"/>
                </a:cxn>
                <a:cxn ang="0">
                  <a:pos x="67" y="1647"/>
                </a:cxn>
                <a:cxn ang="0">
                  <a:pos x="81" y="1650"/>
                </a:cxn>
                <a:cxn ang="0">
                  <a:pos x="94" y="1651"/>
                </a:cxn>
              </a:cxnLst>
              <a:rect l="0" t="0" r="r" b="b"/>
              <a:pathLst>
                <a:path w="1885" h="1651">
                  <a:moveTo>
                    <a:pt x="94" y="1651"/>
                  </a:moveTo>
                  <a:lnTo>
                    <a:pt x="1791" y="1651"/>
                  </a:lnTo>
                  <a:lnTo>
                    <a:pt x="1805" y="1650"/>
                  </a:lnTo>
                  <a:lnTo>
                    <a:pt x="1818" y="1647"/>
                  </a:lnTo>
                  <a:lnTo>
                    <a:pt x="1831" y="1643"/>
                  </a:lnTo>
                  <a:lnTo>
                    <a:pt x="1842" y="1635"/>
                  </a:lnTo>
                  <a:lnTo>
                    <a:pt x="1854" y="1627"/>
                  </a:lnTo>
                  <a:lnTo>
                    <a:pt x="1863" y="1618"/>
                  </a:lnTo>
                  <a:lnTo>
                    <a:pt x="1871" y="1607"/>
                  </a:lnTo>
                  <a:lnTo>
                    <a:pt x="1877" y="1596"/>
                  </a:lnTo>
                  <a:lnTo>
                    <a:pt x="1882" y="1583"/>
                  </a:lnTo>
                  <a:lnTo>
                    <a:pt x="1884" y="1570"/>
                  </a:lnTo>
                  <a:lnTo>
                    <a:pt x="1885" y="1556"/>
                  </a:lnTo>
                  <a:lnTo>
                    <a:pt x="1885" y="95"/>
                  </a:lnTo>
                  <a:lnTo>
                    <a:pt x="1884" y="82"/>
                  </a:lnTo>
                  <a:lnTo>
                    <a:pt x="1882" y="69"/>
                  </a:lnTo>
                  <a:lnTo>
                    <a:pt x="1877" y="55"/>
                  </a:lnTo>
                  <a:lnTo>
                    <a:pt x="1871" y="44"/>
                  </a:lnTo>
                  <a:lnTo>
                    <a:pt x="1863" y="33"/>
                  </a:lnTo>
                  <a:lnTo>
                    <a:pt x="1854" y="24"/>
                  </a:lnTo>
                  <a:lnTo>
                    <a:pt x="1842" y="16"/>
                  </a:lnTo>
                  <a:lnTo>
                    <a:pt x="1831" y="10"/>
                  </a:lnTo>
                  <a:lnTo>
                    <a:pt x="1818" y="4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4" y="0"/>
                  </a:lnTo>
                  <a:lnTo>
                    <a:pt x="81" y="1"/>
                  </a:lnTo>
                  <a:lnTo>
                    <a:pt x="67" y="4"/>
                  </a:lnTo>
                  <a:lnTo>
                    <a:pt x="55" y="10"/>
                  </a:lnTo>
                  <a:lnTo>
                    <a:pt x="43" y="16"/>
                  </a:lnTo>
                  <a:lnTo>
                    <a:pt x="33" y="24"/>
                  </a:lnTo>
                  <a:lnTo>
                    <a:pt x="24" y="33"/>
                  </a:lnTo>
                  <a:lnTo>
                    <a:pt x="14" y="44"/>
                  </a:lnTo>
                  <a:lnTo>
                    <a:pt x="8" y="55"/>
                  </a:lnTo>
                  <a:lnTo>
                    <a:pt x="4" y="69"/>
                  </a:lnTo>
                  <a:lnTo>
                    <a:pt x="1" y="82"/>
                  </a:lnTo>
                  <a:lnTo>
                    <a:pt x="0" y="95"/>
                  </a:lnTo>
                  <a:lnTo>
                    <a:pt x="0" y="1556"/>
                  </a:lnTo>
                  <a:lnTo>
                    <a:pt x="1" y="1570"/>
                  </a:lnTo>
                  <a:lnTo>
                    <a:pt x="4" y="1583"/>
                  </a:lnTo>
                  <a:lnTo>
                    <a:pt x="8" y="1596"/>
                  </a:lnTo>
                  <a:lnTo>
                    <a:pt x="14" y="1607"/>
                  </a:lnTo>
                  <a:lnTo>
                    <a:pt x="24" y="1618"/>
                  </a:lnTo>
                  <a:lnTo>
                    <a:pt x="33" y="1627"/>
                  </a:lnTo>
                  <a:lnTo>
                    <a:pt x="43" y="1635"/>
                  </a:lnTo>
                  <a:lnTo>
                    <a:pt x="55" y="1643"/>
                  </a:lnTo>
                  <a:lnTo>
                    <a:pt x="67" y="1647"/>
                  </a:lnTo>
                  <a:lnTo>
                    <a:pt x="81" y="1650"/>
                  </a:lnTo>
                  <a:lnTo>
                    <a:pt x="94" y="16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0" name="Freeform 1014"/>
            <p:cNvSpPr>
              <a:spLocks/>
            </p:cNvSpPr>
            <p:nvPr/>
          </p:nvSpPr>
          <p:spPr bwMode="auto">
            <a:xfrm>
              <a:off x="2764" y="2156"/>
              <a:ext cx="425" cy="4"/>
            </a:xfrm>
            <a:custGeom>
              <a:avLst/>
              <a:gdLst/>
              <a:ahLst/>
              <a:cxnLst>
                <a:cxn ang="0">
                  <a:pos x="1698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8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8" y="14"/>
                </a:cxn>
              </a:cxnLst>
              <a:rect l="0" t="0" r="r" b="b"/>
              <a:pathLst>
                <a:path w="1698" h="14">
                  <a:moveTo>
                    <a:pt x="1698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8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8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1" name="Freeform 1015"/>
            <p:cNvSpPr>
              <a:spLocks/>
            </p:cNvSpPr>
            <p:nvPr/>
          </p:nvSpPr>
          <p:spPr bwMode="auto">
            <a:xfrm>
              <a:off x="3188" y="2156"/>
              <a:ext cx="4" cy="4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6" y="14"/>
                </a:cxn>
              </a:cxnLst>
              <a:rect l="0" t="0" r="r" b="b"/>
              <a:pathLst>
                <a:path w="16" h="15">
                  <a:moveTo>
                    <a:pt x="16" y="14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2" name="Freeform 1016"/>
            <p:cNvSpPr>
              <a:spLocks/>
            </p:cNvSpPr>
            <p:nvPr/>
          </p:nvSpPr>
          <p:spPr bwMode="auto">
            <a:xfrm>
              <a:off x="3191" y="2155"/>
              <a:ext cx="4" cy="5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6" y="14"/>
                </a:cxn>
              </a:cxnLst>
              <a:rect l="0" t="0" r="r" b="b"/>
              <a:pathLst>
                <a:path w="16" h="17">
                  <a:moveTo>
                    <a:pt x="16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3" name="Freeform 1017"/>
            <p:cNvSpPr>
              <a:spLocks/>
            </p:cNvSpPr>
            <p:nvPr/>
          </p:nvSpPr>
          <p:spPr bwMode="auto">
            <a:xfrm>
              <a:off x="3194" y="2154"/>
              <a:ext cx="5" cy="5"/>
            </a:xfrm>
            <a:custGeom>
              <a:avLst/>
              <a:gdLst/>
              <a:ahLst/>
              <a:cxnLst>
                <a:cxn ang="0">
                  <a:pos x="19" y="14"/>
                </a:cxn>
                <a:cxn ang="0">
                  <a:pos x="13" y="0"/>
                </a:cxn>
                <a:cxn ang="0">
                  <a:pos x="0" y="6"/>
                </a:cxn>
                <a:cxn ang="0">
                  <a:pos x="5" y="19"/>
                </a:cxn>
                <a:cxn ang="0">
                  <a:pos x="18" y="14"/>
                </a:cxn>
                <a:cxn ang="0">
                  <a:pos x="19" y="14"/>
                </a:cxn>
                <a:cxn ang="0">
                  <a:pos x="18" y="14"/>
                </a:cxn>
                <a:cxn ang="0">
                  <a:pos x="19" y="14"/>
                </a:cxn>
                <a:cxn ang="0">
                  <a:pos x="19" y="14"/>
                </a:cxn>
              </a:cxnLst>
              <a:rect l="0" t="0" r="r" b="b"/>
              <a:pathLst>
                <a:path w="19" h="19">
                  <a:moveTo>
                    <a:pt x="19" y="14"/>
                  </a:moveTo>
                  <a:lnTo>
                    <a:pt x="13" y="0"/>
                  </a:lnTo>
                  <a:lnTo>
                    <a:pt x="0" y="6"/>
                  </a:lnTo>
                  <a:lnTo>
                    <a:pt x="5" y="19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4" name="Freeform 1018"/>
            <p:cNvSpPr>
              <a:spLocks/>
            </p:cNvSpPr>
            <p:nvPr/>
          </p:nvSpPr>
          <p:spPr bwMode="auto">
            <a:xfrm>
              <a:off x="3197" y="2153"/>
              <a:ext cx="5" cy="5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7" y="20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7" y="2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5" name="Freeform 1019"/>
            <p:cNvSpPr>
              <a:spLocks/>
            </p:cNvSpPr>
            <p:nvPr/>
          </p:nvSpPr>
          <p:spPr bwMode="auto">
            <a:xfrm>
              <a:off x="3200" y="2151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8" y="2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0" y="11"/>
                </a:cxn>
                <a:cxn ang="0">
                  <a:pos x="21" y="10"/>
                </a:cxn>
              </a:cxnLst>
              <a:rect l="0" t="0" r="r" b="b"/>
              <a:pathLst>
                <a:path w="21" h="20">
                  <a:moveTo>
                    <a:pt x="21" y="10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8" y="2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6" name="Freeform 1020"/>
            <p:cNvSpPr>
              <a:spLocks/>
            </p:cNvSpPr>
            <p:nvPr/>
          </p:nvSpPr>
          <p:spPr bwMode="auto">
            <a:xfrm>
              <a:off x="3203" y="2149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11" y="19"/>
                </a:cxn>
                <a:cxn ang="0">
                  <a:pos x="20" y="10"/>
                </a:cxn>
                <a:cxn ang="0">
                  <a:pos x="21" y="9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1" y="9"/>
                </a:cxn>
              </a:cxnLst>
              <a:rect l="0" t="0" r="r" b="b"/>
              <a:pathLst>
                <a:path w="21" h="19">
                  <a:moveTo>
                    <a:pt x="21" y="9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11" y="19"/>
                  </a:lnTo>
                  <a:lnTo>
                    <a:pt x="20" y="10"/>
                  </a:lnTo>
                  <a:lnTo>
                    <a:pt x="21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7" name="Freeform 1021"/>
            <p:cNvSpPr>
              <a:spLocks/>
            </p:cNvSpPr>
            <p:nvPr/>
          </p:nvSpPr>
          <p:spPr bwMode="auto">
            <a:xfrm>
              <a:off x="3205" y="2146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2" y="19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</a:cxnLst>
              <a:rect l="0" t="0" r="r" b="b"/>
              <a:pathLst>
                <a:path w="20" h="19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2" y="1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8" name="Freeform 1022"/>
            <p:cNvSpPr>
              <a:spLocks/>
            </p:cNvSpPr>
            <p:nvPr/>
          </p:nvSpPr>
          <p:spPr bwMode="auto">
            <a:xfrm>
              <a:off x="3207" y="2144"/>
              <a:ext cx="5" cy="4"/>
            </a:xfrm>
            <a:custGeom>
              <a:avLst/>
              <a:gdLst/>
              <a:ahLst/>
              <a:cxnLst>
                <a:cxn ang="0">
                  <a:pos x="19" y="5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18" y="7"/>
                </a:cxn>
                <a:cxn ang="0">
                  <a:pos x="19" y="5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9" y="5"/>
                </a:cxn>
              </a:cxnLst>
              <a:rect l="0" t="0" r="r" b="b"/>
              <a:pathLst>
                <a:path w="19" h="18">
                  <a:moveTo>
                    <a:pt x="19" y="5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8" y="7"/>
                  </a:lnTo>
                  <a:lnTo>
                    <a:pt x="19" y="5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9" name="Freeform 1023"/>
            <p:cNvSpPr>
              <a:spLocks/>
            </p:cNvSpPr>
            <p:nvPr/>
          </p:nvSpPr>
          <p:spPr bwMode="auto">
            <a:xfrm>
              <a:off x="3208" y="2141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5" y="0"/>
                  </a:lnTo>
                  <a:lnTo>
                    <a:pt x="0" y="14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0" name="Freeform 1024"/>
            <p:cNvSpPr>
              <a:spLocks/>
            </p:cNvSpPr>
            <p:nvPr/>
          </p:nvSpPr>
          <p:spPr bwMode="auto">
            <a:xfrm>
              <a:off x="3209" y="2138"/>
              <a:ext cx="5" cy="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14" y="16"/>
                </a:cxn>
                <a:cxn ang="0">
                  <a:pos x="16" y="3"/>
                </a:cxn>
                <a:cxn ang="0">
                  <a:pos x="17" y="2"/>
                </a:cxn>
                <a:cxn ang="0">
                  <a:pos x="16" y="3"/>
                </a:cxn>
                <a:cxn ang="0">
                  <a:pos x="17" y="3"/>
                </a:cxn>
                <a:cxn ang="0">
                  <a:pos x="17" y="2"/>
                </a:cxn>
              </a:cxnLst>
              <a:rect l="0" t="0" r="r" b="b"/>
              <a:pathLst>
                <a:path w="17" h="16">
                  <a:moveTo>
                    <a:pt x="17" y="2"/>
                  </a:moveTo>
                  <a:lnTo>
                    <a:pt x="2" y="0"/>
                  </a:lnTo>
                  <a:lnTo>
                    <a:pt x="0" y="13"/>
                  </a:lnTo>
                  <a:lnTo>
                    <a:pt x="14" y="16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1" name="Freeform 1025"/>
            <p:cNvSpPr>
              <a:spLocks/>
            </p:cNvSpPr>
            <p:nvPr/>
          </p:nvSpPr>
          <p:spPr bwMode="auto">
            <a:xfrm>
              <a:off x="3210" y="213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5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2" name="Freeform 1026"/>
            <p:cNvSpPr>
              <a:spLocks/>
            </p:cNvSpPr>
            <p:nvPr/>
          </p:nvSpPr>
          <p:spPr bwMode="auto">
            <a:xfrm>
              <a:off x="3210" y="1769"/>
              <a:ext cx="4" cy="3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1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3" name="Freeform 1027"/>
            <p:cNvSpPr>
              <a:spLocks/>
            </p:cNvSpPr>
            <p:nvPr/>
          </p:nvSpPr>
          <p:spPr bwMode="auto">
            <a:xfrm>
              <a:off x="3210" y="1765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6" y="14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4" y="0"/>
                </a:cxn>
              </a:cxnLst>
              <a:rect l="0" t="0" r="r" b="b"/>
              <a:pathLst>
                <a:path w="16" h="15">
                  <a:moveTo>
                    <a:pt x="14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6" y="14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4" name="Freeform 1028"/>
            <p:cNvSpPr>
              <a:spLocks/>
            </p:cNvSpPr>
            <p:nvPr/>
          </p:nvSpPr>
          <p:spPr bwMode="auto">
            <a:xfrm>
              <a:off x="3209" y="1762"/>
              <a:ext cx="4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3"/>
                </a:cxn>
                <a:cxn ang="0">
                  <a:pos x="2" y="16"/>
                </a:cxn>
                <a:cxn ang="0">
                  <a:pos x="16" y="13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6" h="16">
                  <a:moveTo>
                    <a:pt x="13" y="0"/>
                  </a:moveTo>
                  <a:lnTo>
                    <a:pt x="0" y="3"/>
                  </a:lnTo>
                  <a:lnTo>
                    <a:pt x="2" y="16"/>
                  </a:lnTo>
                  <a:lnTo>
                    <a:pt x="16" y="13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5" name="Freeform 1029"/>
            <p:cNvSpPr>
              <a:spLocks/>
            </p:cNvSpPr>
            <p:nvPr/>
          </p:nvSpPr>
          <p:spPr bwMode="auto">
            <a:xfrm>
              <a:off x="3208" y="1759"/>
              <a:ext cx="5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6"/>
                </a:cxn>
                <a:cxn ang="0">
                  <a:pos x="5" y="19"/>
                </a:cxn>
                <a:cxn ang="0">
                  <a:pos x="18" y="15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18" h="19">
                  <a:moveTo>
                    <a:pt x="13" y="0"/>
                  </a:moveTo>
                  <a:lnTo>
                    <a:pt x="0" y="6"/>
                  </a:lnTo>
                  <a:lnTo>
                    <a:pt x="5" y="19"/>
                  </a:lnTo>
                  <a:lnTo>
                    <a:pt x="18" y="15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6" name="Freeform 1030"/>
            <p:cNvSpPr>
              <a:spLocks/>
            </p:cNvSpPr>
            <p:nvPr/>
          </p:nvSpPr>
          <p:spPr bwMode="auto">
            <a:xfrm>
              <a:off x="3207" y="1756"/>
              <a:ext cx="4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7"/>
                </a:cxn>
                <a:cxn ang="0">
                  <a:pos x="6" y="20"/>
                </a:cxn>
                <a:cxn ang="0">
                  <a:pos x="18" y="1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0" y="7"/>
                  </a:lnTo>
                  <a:lnTo>
                    <a:pt x="6" y="20"/>
                  </a:lnTo>
                  <a:lnTo>
                    <a:pt x="18" y="1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7" name="Freeform 1031"/>
            <p:cNvSpPr>
              <a:spLocks/>
            </p:cNvSpPr>
            <p:nvPr/>
          </p:nvSpPr>
          <p:spPr bwMode="auto">
            <a:xfrm>
              <a:off x="3205" y="1752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2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0" y="12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8" name="Freeform 1032"/>
            <p:cNvSpPr>
              <a:spLocks/>
            </p:cNvSpPr>
            <p:nvPr/>
          </p:nvSpPr>
          <p:spPr bwMode="auto">
            <a:xfrm>
              <a:off x="3203" y="1750"/>
              <a:ext cx="4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0" y="11"/>
                  </a:lnTo>
                  <a:lnTo>
                    <a:pt x="10" y="20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9" name="Freeform 1033"/>
            <p:cNvSpPr>
              <a:spLocks/>
            </p:cNvSpPr>
            <p:nvPr/>
          </p:nvSpPr>
          <p:spPr bwMode="auto">
            <a:xfrm>
              <a:off x="3200" y="1748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20" y="8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20" y="8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0" name="Freeform 1034"/>
            <p:cNvSpPr>
              <a:spLocks/>
            </p:cNvSpPr>
            <p:nvPr/>
          </p:nvSpPr>
          <p:spPr bwMode="auto">
            <a:xfrm>
              <a:off x="3197" y="1746"/>
              <a:ext cx="5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8" y="8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4"/>
                  </a:lnTo>
                  <a:lnTo>
                    <a:pt x="11" y="20"/>
                  </a:lnTo>
                  <a:lnTo>
                    <a:pt x="18" y="8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1" name="Freeform 1035"/>
            <p:cNvSpPr>
              <a:spLocks/>
            </p:cNvSpPr>
            <p:nvPr/>
          </p:nvSpPr>
          <p:spPr bwMode="auto">
            <a:xfrm>
              <a:off x="3194" y="1745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5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19">
                  <a:moveTo>
                    <a:pt x="4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5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2" name="Freeform 1036"/>
            <p:cNvSpPr>
              <a:spLocks/>
            </p:cNvSpPr>
            <p:nvPr/>
          </p:nvSpPr>
          <p:spPr bwMode="auto">
            <a:xfrm>
              <a:off x="3191" y="1744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5"/>
                </a:cxn>
                <a:cxn ang="0">
                  <a:pos x="12" y="18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6" h="18">
                  <a:moveTo>
                    <a:pt x="2" y="0"/>
                  </a:moveTo>
                  <a:lnTo>
                    <a:pt x="0" y="15"/>
                  </a:lnTo>
                  <a:lnTo>
                    <a:pt x="12" y="18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3" name="Freeform 1037"/>
            <p:cNvSpPr>
              <a:spLocks/>
            </p:cNvSpPr>
            <p:nvPr/>
          </p:nvSpPr>
          <p:spPr bwMode="auto">
            <a:xfrm>
              <a:off x="3188" y="1744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"/>
                </a:cxn>
                <a:cxn ang="0">
                  <a:pos x="14" y="16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6">
                  <a:moveTo>
                    <a:pt x="0" y="0"/>
                  </a:moveTo>
                  <a:lnTo>
                    <a:pt x="0" y="15"/>
                  </a:lnTo>
                  <a:lnTo>
                    <a:pt x="14" y="16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4" name="Freeform 1038"/>
            <p:cNvSpPr>
              <a:spLocks/>
            </p:cNvSpPr>
            <p:nvPr/>
          </p:nvSpPr>
          <p:spPr bwMode="auto">
            <a:xfrm>
              <a:off x="2764" y="1744"/>
              <a:ext cx="42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697" y="16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7" h="16">
                  <a:moveTo>
                    <a:pt x="0" y="0"/>
                  </a:moveTo>
                  <a:lnTo>
                    <a:pt x="0" y="16"/>
                  </a:lnTo>
                  <a:lnTo>
                    <a:pt x="1697" y="16"/>
                  </a:lnTo>
                  <a:lnTo>
                    <a:pt x="169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5" name="Freeform 1039"/>
            <p:cNvSpPr>
              <a:spLocks/>
            </p:cNvSpPr>
            <p:nvPr/>
          </p:nvSpPr>
          <p:spPr bwMode="auto">
            <a:xfrm>
              <a:off x="2760" y="1744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6"/>
                </a:cxn>
                <a:cxn ang="0">
                  <a:pos x="16" y="15"/>
                </a:cxn>
                <a:cxn ang="0">
                  <a:pos x="15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6" h="16">
                  <a:moveTo>
                    <a:pt x="0" y="1"/>
                  </a:moveTo>
                  <a:lnTo>
                    <a:pt x="2" y="16"/>
                  </a:lnTo>
                  <a:lnTo>
                    <a:pt x="16" y="15"/>
                  </a:lnTo>
                  <a:lnTo>
                    <a:pt x="15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6" name="Freeform 1040"/>
            <p:cNvSpPr>
              <a:spLocks/>
            </p:cNvSpPr>
            <p:nvPr/>
          </p:nvSpPr>
          <p:spPr bwMode="auto">
            <a:xfrm>
              <a:off x="2757" y="1744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8"/>
                </a:cxn>
                <a:cxn ang="0">
                  <a:pos x="17" y="15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4"/>
                </a:cxn>
              </a:cxnLst>
              <a:rect l="0" t="0" r="r" b="b"/>
              <a:pathLst>
                <a:path w="17" h="18">
                  <a:moveTo>
                    <a:pt x="0" y="4"/>
                  </a:moveTo>
                  <a:lnTo>
                    <a:pt x="4" y="18"/>
                  </a:lnTo>
                  <a:lnTo>
                    <a:pt x="17" y="15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7" name="Freeform 1041"/>
            <p:cNvSpPr>
              <a:spLocks/>
            </p:cNvSpPr>
            <p:nvPr/>
          </p:nvSpPr>
          <p:spPr bwMode="auto">
            <a:xfrm>
              <a:off x="2754" y="1745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8"/>
                </a:cxn>
                <a:cxn ang="0">
                  <a:pos x="19" y="14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9" h="18">
                  <a:moveTo>
                    <a:pt x="0" y="4"/>
                  </a:moveTo>
                  <a:lnTo>
                    <a:pt x="5" y="18"/>
                  </a:lnTo>
                  <a:lnTo>
                    <a:pt x="19" y="14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8" name="Freeform 1042"/>
            <p:cNvSpPr>
              <a:spLocks/>
            </p:cNvSpPr>
            <p:nvPr/>
          </p:nvSpPr>
          <p:spPr bwMode="auto">
            <a:xfrm>
              <a:off x="2750" y="1746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13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8" y="20"/>
                  </a:lnTo>
                  <a:lnTo>
                    <a:pt x="19" y="14"/>
                  </a:lnTo>
                  <a:lnTo>
                    <a:pt x="13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9" name="Freeform 1043"/>
            <p:cNvSpPr>
              <a:spLocks/>
            </p:cNvSpPr>
            <p:nvPr/>
          </p:nvSpPr>
          <p:spPr bwMode="auto">
            <a:xfrm>
              <a:off x="2747" y="1748"/>
              <a:ext cx="6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20"/>
                </a:cxn>
                <a:cxn ang="0">
                  <a:pos x="20" y="12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9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lnTo>
                    <a:pt x="9" y="20"/>
                  </a:lnTo>
                  <a:lnTo>
                    <a:pt x="20" y="12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0" name="Freeform 1044"/>
            <p:cNvSpPr>
              <a:spLocks/>
            </p:cNvSpPr>
            <p:nvPr/>
          </p:nvSpPr>
          <p:spPr bwMode="auto">
            <a:xfrm>
              <a:off x="2745" y="1750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19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19">
                  <a:moveTo>
                    <a:pt x="0" y="10"/>
                  </a:moveTo>
                  <a:lnTo>
                    <a:pt x="12" y="19"/>
                  </a:lnTo>
                  <a:lnTo>
                    <a:pt x="21" y="10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1" name="Freeform 1045"/>
            <p:cNvSpPr>
              <a:spLocks/>
            </p:cNvSpPr>
            <p:nvPr/>
          </p:nvSpPr>
          <p:spPr bwMode="auto">
            <a:xfrm>
              <a:off x="2743" y="1753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19"/>
                </a:cxn>
                <a:cxn ang="0">
                  <a:pos x="21" y="9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13" y="19"/>
                  </a:lnTo>
                  <a:lnTo>
                    <a:pt x="21" y="9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2" name="Freeform 1046"/>
            <p:cNvSpPr>
              <a:spLocks/>
            </p:cNvSpPr>
            <p:nvPr/>
          </p:nvSpPr>
          <p:spPr bwMode="auto">
            <a:xfrm>
              <a:off x="2741" y="1756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20"/>
                </a:cxn>
                <a:cxn ang="0">
                  <a:pos x="21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1" h="20">
                  <a:moveTo>
                    <a:pt x="0" y="13"/>
                  </a:moveTo>
                  <a:lnTo>
                    <a:pt x="13" y="20"/>
                  </a:lnTo>
                  <a:lnTo>
                    <a:pt x="21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3" name="Freeform 1047"/>
            <p:cNvSpPr>
              <a:spLocks/>
            </p:cNvSpPr>
            <p:nvPr/>
          </p:nvSpPr>
          <p:spPr bwMode="auto">
            <a:xfrm>
              <a:off x="2740" y="1759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3" y="18"/>
                </a:cxn>
                <a:cxn ang="0">
                  <a:pos x="18" y="5"/>
                </a:cxn>
                <a:cxn ang="0">
                  <a:pos x="4" y="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8" h="18">
                  <a:moveTo>
                    <a:pt x="0" y="14"/>
                  </a:moveTo>
                  <a:lnTo>
                    <a:pt x="13" y="18"/>
                  </a:lnTo>
                  <a:lnTo>
                    <a:pt x="18" y="5"/>
                  </a:ln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4" name="Freeform 1048"/>
            <p:cNvSpPr>
              <a:spLocks/>
            </p:cNvSpPr>
            <p:nvPr/>
          </p:nvSpPr>
          <p:spPr bwMode="auto">
            <a:xfrm>
              <a:off x="2739" y="1762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4" y="0"/>
                </a:cxn>
                <a:cxn ang="0">
                  <a:pos x="1" y="13"/>
                </a:cxn>
                <a:cxn ang="0">
                  <a:pos x="0" y="14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</a:cxnLst>
              <a:rect l="0" t="0" r="r" b="b"/>
              <a:pathLst>
                <a:path w="18" h="16">
                  <a:moveTo>
                    <a:pt x="0" y="14"/>
                  </a:moveTo>
                  <a:lnTo>
                    <a:pt x="15" y="16"/>
                  </a:lnTo>
                  <a:lnTo>
                    <a:pt x="18" y="3"/>
                  </a:lnTo>
                  <a:lnTo>
                    <a:pt x="4" y="0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5" name="Freeform 1049"/>
            <p:cNvSpPr>
              <a:spLocks/>
            </p:cNvSpPr>
            <p:nvPr/>
          </p:nvSpPr>
          <p:spPr bwMode="auto">
            <a:xfrm>
              <a:off x="2738" y="1766"/>
              <a:ext cx="5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5" y="14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6" name="Freeform 1050"/>
            <p:cNvSpPr>
              <a:spLocks/>
            </p:cNvSpPr>
            <p:nvPr/>
          </p:nvSpPr>
          <p:spPr bwMode="auto">
            <a:xfrm>
              <a:off x="2738" y="1769"/>
              <a:ext cx="4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5" y="1461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5" h="1462">
                  <a:moveTo>
                    <a:pt x="0" y="1462"/>
                  </a:moveTo>
                  <a:lnTo>
                    <a:pt x="15" y="146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7" name="Freeform 1051"/>
            <p:cNvSpPr>
              <a:spLocks/>
            </p:cNvSpPr>
            <p:nvPr/>
          </p:nvSpPr>
          <p:spPr bwMode="auto">
            <a:xfrm>
              <a:off x="2738" y="2134"/>
              <a:ext cx="5" cy="4"/>
            </a:xfrm>
            <a:custGeom>
              <a:avLst/>
              <a:gdLst/>
              <a:ahLst/>
              <a:cxnLst>
                <a:cxn ang="0">
                  <a:pos x="2" y="15"/>
                </a:cxn>
                <a:cxn ang="0">
                  <a:pos x="16" y="13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2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2" y="15"/>
                </a:cxn>
              </a:cxnLst>
              <a:rect l="0" t="0" r="r" b="b"/>
              <a:pathLst>
                <a:path w="16" h="15">
                  <a:moveTo>
                    <a:pt x="2" y="15"/>
                  </a:moveTo>
                  <a:lnTo>
                    <a:pt x="16" y="13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8" name="Freeform 1052"/>
            <p:cNvSpPr>
              <a:spLocks/>
            </p:cNvSpPr>
            <p:nvPr/>
          </p:nvSpPr>
          <p:spPr bwMode="auto">
            <a:xfrm>
              <a:off x="2739" y="2138"/>
              <a:ext cx="4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7" h="17">
                  <a:moveTo>
                    <a:pt x="3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9" name="Freeform 1053"/>
            <p:cNvSpPr>
              <a:spLocks/>
            </p:cNvSpPr>
            <p:nvPr/>
          </p:nvSpPr>
          <p:spPr bwMode="auto">
            <a:xfrm>
              <a:off x="2740" y="2141"/>
              <a:ext cx="4" cy="4"/>
            </a:xfrm>
            <a:custGeom>
              <a:avLst/>
              <a:gdLst/>
              <a:ahLst/>
              <a:cxnLst>
                <a:cxn ang="0">
                  <a:pos x="5" y="20"/>
                </a:cxn>
                <a:cxn ang="0">
                  <a:pos x="18" y="14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20"/>
                </a:cxn>
                <a:cxn ang="0">
                  <a:pos x="4" y="18"/>
                </a:cxn>
                <a:cxn ang="0">
                  <a:pos x="4" y="19"/>
                </a:cxn>
                <a:cxn ang="0">
                  <a:pos x="5" y="20"/>
                </a:cxn>
              </a:cxnLst>
              <a:rect l="0" t="0" r="r" b="b"/>
              <a:pathLst>
                <a:path w="18" h="20">
                  <a:moveTo>
                    <a:pt x="5" y="20"/>
                  </a:moveTo>
                  <a:lnTo>
                    <a:pt x="18" y="14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0" name="Freeform 1054"/>
            <p:cNvSpPr>
              <a:spLocks/>
            </p:cNvSpPr>
            <p:nvPr/>
          </p:nvSpPr>
          <p:spPr bwMode="auto">
            <a:xfrm>
              <a:off x="2741" y="2144"/>
              <a:ext cx="5" cy="4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7" y="19"/>
                </a:cxn>
              </a:cxnLst>
              <a:rect l="0" t="0" r="r" b="b"/>
              <a:pathLst>
                <a:path w="20" h="19">
                  <a:moveTo>
                    <a:pt x="7" y="19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1" name="Freeform 1055"/>
            <p:cNvSpPr>
              <a:spLocks/>
            </p:cNvSpPr>
            <p:nvPr/>
          </p:nvSpPr>
          <p:spPr bwMode="auto">
            <a:xfrm>
              <a:off x="2743" y="2146"/>
              <a:ext cx="5" cy="5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9"/>
                </a:cxn>
                <a:cxn ang="0">
                  <a:pos x="8" y="19"/>
                </a:cxn>
                <a:cxn ang="0">
                  <a:pos x="9" y="20"/>
                </a:cxn>
                <a:cxn ang="0">
                  <a:pos x="8" y="19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20" h="20">
                  <a:moveTo>
                    <a:pt x="9" y="20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9"/>
                  </a:lnTo>
                  <a:lnTo>
                    <a:pt x="8" y="19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2" name="Freeform 1056"/>
            <p:cNvSpPr>
              <a:spLocks/>
            </p:cNvSpPr>
            <p:nvPr/>
          </p:nvSpPr>
          <p:spPr bwMode="auto">
            <a:xfrm>
              <a:off x="2745" y="2149"/>
              <a:ext cx="5" cy="5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0" y="19"/>
                </a:cxn>
                <a:cxn ang="0">
                  <a:pos x="11" y="2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1" y="20"/>
                </a:cxn>
              </a:cxnLst>
              <a:rect l="0" t="0" r="r" b="b"/>
              <a:pathLst>
                <a:path w="20" h="20">
                  <a:moveTo>
                    <a:pt x="11" y="20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10" y="19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3" name="Freeform 1057"/>
            <p:cNvSpPr>
              <a:spLocks/>
            </p:cNvSpPr>
            <p:nvPr/>
          </p:nvSpPr>
          <p:spPr bwMode="auto">
            <a:xfrm>
              <a:off x="2748" y="2151"/>
              <a:ext cx="5" cy="5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19" y="7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11" y="20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11" y="20"/>
                </a:cxn>
              </a:cxnLst>
              <a:rect l="0" t="0" r="r" b="b"/>
              <a:pathLst>
                <a:path w="19" h="20">
                  <a:moveTo>
                    <a:pt x="11" y="20"/>
                  </a:moveTo>
                  <a:lnTo>
                    <a:pt x="19" y="7"/>
                  </a:lnTo>
                  <a:lnTo>
                    <a:pt x="8" y="0"/>
                  </a:lnTo>
                  <a:lnTo>
                    <a:pt x="0" y="11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4" name="Freeform 1058"/>
            <p:cNvSpPr>
              <a:spLocks/>
            </p:cNvSpPr>
            <p:nvPr/>
          </p:nvSpPr>
          <p:spPr bwMode="auto">
            <a:xfrm>
              <a:off x="2750" y="2153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8" y="6"/>
                </a:cxn>
                <a:cxn ang="0">
                  <a:pos x="7" y="0"/>
                </a:cxn>
                <a:cxn ang="0">
                  <a:pos x="0" y="13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8" h="20">
                  <a:moveTo>
                    <a:pt x="12" y="20"/>
                  </a:moveTo>
                  <a:lnTo>
                    <a:pt x="18" y="6"/>
                  </a:lnTo>
                  <a:lnTo>
                    <a:pt x="7" y="0"/>
                  </a:lnTo>
                  <a:lnTo>
                    <a:pt x="0" y="13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5" name="Freeform 1059"/>
            <p:cNvSpPr>
              <a:spLocks/>
            </p:cNvSpPr>
            <p:nvPr/>
          </p:nvSpPr>
          <p:spPr bwMode="auto">
            <a:xfrm>
              <a:off x="2754" y="2154"/>
              <a:ext cx="4" cy="5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9" y="6"/>
                </a:cxn>
                <a:cxn ang="0">
                  <a:pos x="6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4" y="19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4" y="19"/>
                </a:cxn>
              </a:cxnLst>
              <a:rect l="0" t="0" r="r" b="b"/>
              <a:pathLst>
                <a:path w="19" h="19">
                  <a:moveTo>
                    <a:pt x="14" y="19"/>
                  </a:moveTo>
                  <a:lnTo>
                    <a:pt x="19" y="6"/>
                  </a:lnTo>
                  <a:lnTo>
                    <a:pt x="6" y="0"/>
                  </a:lnTo>
                  <a:lnTo>
                    <a:pt x="0" y="14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6" name="Freeform 1060"/>
            <p:cNvSpPr>
              <a:spLocks/>
            </p:cNvSpPr>
            <p:nvPr/>
          </p:nvSpPr>
          <p:spPr bwMode="auto">
            <a:xfrm>
              <a:off x="2757" y="2155"/>
              <a:ext cx="4" cy="5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6" y="3"/>
                </a:cxn>
                <a:cxn ang="0">
                  <a:pos x="2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</a:cxnLst>
              <a:rect l="0" t="0" r="r" b="b"/>
              <a:pathLst>
                <a:path w="16" h="17">
                  <a:moveTo>
                    <a:pt x="14" y="17"/>
                  </a:moveTo>
                  <a:lnTo>
                    <a:pt x="16" y="3"/>
                  </a:lnTo>
                  <a:lnTo>
                    <a:pt x="2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7" name="Freeform 1061"/>
            <p:cNvSpPr>
              <a:spLocks/>
            </p:cNvSpPr>
            <p:nvPr/>
          </p:nvSpPr>
          <p:spPr bwMode="auto">
            <a:xfrm>
              <a:off x="2760" y="2156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5" h="15">
                  <a:moveTo>
                    <a:pt x="14" y="15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8" name="Freeform 1062"/>
            <p:cNvSpPr>
              <a:spLocks/>
            </p:cNvSpPr>
            <p:nvPr/>
          </p:nvSpPr>
          <p:spPr bwMode="auto">
            <a:xfrm>
              <a:off x="2883" y="1762"/>
              <a:ext cx="20" cy="24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59" y="19"/>
                </a:cxn>
                <a:cxn ang="0">
                  <a:pos x="59" y="97"/>
                </a:cxn>
                <a:cxn ang="0">
                  <a:pos x="83" y="97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23" y="97"/>
                </a:cxn>
                <a:cxn ang="0">
                  <a:pos x="23" y="19"/>
                </a:cxn>
              </a:cxnLst>
              <a:rect l="0" t="0" r="r" b="b"/>
              <a:pathLst>
                <a:path w="83" h="97">
                  <a:moveTo>
                    <a:pt x="23" y="19"/>
                  </a:moveTo>
                  <a:lnTo>
                    <a:pt x="59" y="19"/>
                  </a:lnTo>
                  <a:lnTo>
                    <a:pt x="59" y="97"/>
                  </a:lnTo>
                  <a:lnTo>
                    <a:pt x="83" y="97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23" y="97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9" name="Freeform 1063"/>
            <p:cNvSpPr>
              <a:spLocks noEditPoints="1"/>
            </p:cNvSpPr>
            <p:nvPr/>
          </p:nvSpPr>
          <p:spPr bwMode="auto">
            <a:xfrm>
              <a:off x="2908" y="1762"/>
              <a:ext cx="21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24" y="97"/>
                </a:cxn>
                <a:cxn ang="0">
                  <a:pos x="24" y="63"/>
                </a:cxn>
                <a:cxn ang="0">
                  <a:pos x="45" y="63"/>
                </a:cxn>
                <a:cxn ang="0">
                  <a:pos x="50" y="63"/>
                </a:cxn>
                <a:cxn ang="0">
                  <a:pos x="56" y="63"/>
                </a:cxn>
                <a:cxn ang="0">
                  <a:pos x="63" y="61"/>
                </a:cxn>
                <a:cxn ang="0">
                  <a:pos x="68" y="59"/>
                </a:cxn>
                <a:cxn ang="0">
                  <a:pos x="74" y="55"/>
                </a:cxn>
                <a:cxn ang="0">
                  <a:pos x="78" y="49"/>
                </a:cxn>
                <a:cxn ang="0">
                  <a:pos x="80" y="46"/>
                </a:cxn>
                <a:cxn ang="0">
                  <a:pos x="81" y="41"/>
                </a:cxn>
                <a:cxn ang="0">
                  <a:pos x="82" y="36"/>
                </a:cxn>
                <a:cxn ang="0">
                  <a:pos x="82" y="31"/>
                </a:cxn>
                <a:cxn ang="0">
                  <a:pos x="82" y="23"/>
                </a:cxn>
                <a:cxn ang="0">
                  <a:pos x="79" y="16"/>
                </a:cxn>
                <a:cxn ang="0">
                  <a:pos x="76" y="11"/>
                </a:cxn>
                <a:cxn ang="0">
                  <a:pos x="72" y="7"/>
                </a:cxn>
                <a:cxn ang="0">
                  <a:pos x="66" y="4"/>
                </a:cxn>
                <a:cxn ang="0">
                  <a:pos x="59" y="2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1" y="20"/>
                </a:cxn>
                <a:cxn ang="0">
                  <a:pos x="53" y="22"/>
                </a:cxn>
                <a:cxn ang="0">
                  <a:pos x="55" y="24"/>
                </a:cxn>
                <a:cxn ang="0">
                  <a:pos x="57" y="27"/>
                </a:cxn>
                <a:cxn ang="0">
                  <a:pos x="57" y="31"/>
                </a:cxn>
                <a:cxn ang="0">
                  <a:pos x="57" y="34"/>
                </a:cxn>
                <a:cxn ang="0">
                  <a:pos x="56" y="37"/>
                </a:cxn>
                <a:cxn ang="0">
                  <a:pos x="55" y="39"/>
                </a:cxn>
                <a:cxn ang="0">
                  <a:pos x="53" y="41"/>
                </a:cxn>
                <a:cxn ang="0">
                  <a:pos x="51" y="42"/>
                </a:cxn>
                <a:cxn ang="0">
                  <a:pos x="48" y="44"/>
                </a:cxn>
                <a:cxn ang="0">
                  <a:pos x="45" y="45"/>
                </a:cxn>
                <a:cxn ang="0">
                  <a:pos x="41" y="45"/>
                </a:cxn>
                <a:cxn ang="0">
                  <a:pos x="24" y="45"/>
                </a:cxn>
                <a:cxn ang="0">
                  <a:pos x="24" y="19"/>
                </a:cxn>
              </a:cxnLst>
              <a:rect l="0" t="0" r="r" b="b"/>
              <a:pathLst>
                <a:path w="82" h="97">
                  <a:moveTo>
                    <a:pt x="0" y="0"/>
                  </a:moveTo>
                  <a:lnTo>
                    <a:pt x="0" y="97"/>
                  </a:lnTo>
                  <a:lnTo>
                    <a:pt x="24" y="97"/>
                  </a:lnTo>
                  <a:lnTo>
                    <a:pt x="24" y="63"/>
                  </a:lnTo>
                  <a:lnTo>
                    <a:pt x="45" y="63"/>
                  </a:lnTo>
                  <a:lnTo>
                    <a:pt x="50" y="63"/>
                  </a:lnTo>
                  <a:lnTo>
                    <a:pt x="56" y="63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4" y="55"/>
                  </a:lnTo>
                  <a:lnTo>
                    <a:pt x="78" y="49"/>
                  </a:lnTo>
                  <a:lnTo>
                    <a:pt x="80" y="46"/>
                  </a:lnTo>
                  <a:lnTo>
                    <a:pt x="81" y="41"/>
                  </a:lnTo>
                  <a:lnTo>
                    <a:pt x="82" y="36"/>
                  </a:lnTo>
                  <a:lnTo>
                    <a:pt x="82" y="31"/>
                  </a:lnTo>
                  <a:lnTo>
                    <a:pt x="82" y="23"/>
                  </a:lnTo>
                  <a:lnTo>
                    <a:pt x="79" y="16"/>
                  </a:lnTo>
                  <a:lnTo>
                    <a:pt x="76" y="11"/>
                  </a:lnTo>
                  <a:lnTo>
                    <a:pt x="72" y="7"/>
                  </a:lnTo>
                  <a:lnTo>
                    <a:pt x="66" y="4"/>
                  </a:lnTo>
                  <a:lnTo>
                    <a:pt x="59" y="2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1" y="20"/>
                  </a:lnTo>
                  <a:lnTo>
                    <a:pt x="53" y="22"/>
                  </a:lnTo>
                  <a:lnTo>
                    <a:pt x="55" y="24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7" y="34"/>
                  </a:lnTo>
                  <a:lnTo>
                    <a:pt x="56" y="37"/>
                  </a:lnTo>
                  <a:lnTo>
                    <a:pt x="55" y="39"/>
                  </a:lnTo>
                  <a:lnTo>
                    <a:pt x="53" y="41"/>
                  </a:lnTo>
                  <a:lnTo>
                    <a:pt x="51" y="42"/>
                  </a:lnTo>
                  <a:lnTo>
                    <a:pt x="48" y="44"/>
                  </a:lnTo>
                  <a:lnTo>
                    <a:pt x="45" y="45"/>
                  </a:lnTo>
                  <a:lnTo>
                    <a:pt x="41" y="45"/>
                  </a:lnTo>
                  <a:lnTo>
                    <a:pt x="24" y="45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0" name="Freeform 1064"/>
            <p:cNvSpPr>
              <a:spLocks noEditPoints="1"/>
            </p:cNvSpPr>
            <p:nvPr/>
          </p:nvSpPr>
          <p:spPr bwMode="auto">
            <a:xfrm>
              <a:off x="2931" y="1761"/>
              <a:ext cx="25" cy="26"/>
            </a:xfrm>
            <a:custGeom>
              <a:avLst/>
              <a:gdLst/>
              <a:ahLst/>
              <a:cxnLst>
                <a:cxn ang="0">
                  <a:pos x="55" y="102"/>
                </a:cxn>
                <a:cxn ang="0">
                  <a:pos x="65" y="100"/>
                </a:cxn>
                <a:cxn ang="0">
                  <a:pos x="75" y="95"/>
                </a:cxn>
                <a:cxn ang="0">
                  <a:pos x="83" y="90"/>
                </a:cxn>
                <a:cxn ang="0">
                  <a:pos x="91" y="79"/>
                </a:cxn>
                <a:cxn ang="0">
                  <a:pos x="97" y="61"/>
                </a:cxn>
                <a:cxn ang="0">
                  <a:pos x="97" y="39"/>
                </a:cxn>
                <a:cxn ang="0">
                  <a:pos x="91" y="21"/>
                </a:cxn>
                <a:cxn ang="0">
                  <a:pos x="83" y="11"/>
                </a:cxn>
                <a:cxn ang="0">
                  <a:pos x="75" y="5"/>
                </a:cxn>
                <a:cxn ang="0">
                  <a:pos x="65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2"/>
                </a:cxn>
                <a:cxn ang="0">
                  <a:pos x="21" y="7"/>
                </a:cxn>
                <a:cxn ang="0">
                  <a:pos x="13" y="13"/>
                </a:cxn>
                <a:cxn ang="0">
                  <a:pos x="5" y="24"/>
                </a:cxn>
                <a:cxn ang="0">
                  <a:pos x="0" y="41"/>
                </a:cxn>
                <a:cxn ang="0">
                  <a:pos x="0" y="59"/>
                </a:cxn>
                <a:cxn ang="0">
                  <a:pos x="5" y="76"/>
                </a:cxn>
                <a:cxn ang="0">
                  <a:pos x="13" y="88"/>
                </a:cxn>
                <a:cxn ang="0">
                  <a:pos x="21" y="94"/>
                </a:cxn>
                <a:cxn ang="0">
                  <a:pos x="30" y="99"/>
                </a:cxn>
                <a:cxn ang="0">
                  <a:pos x="42" y="102"/>
                </a:cxn>
                <a:cxn ang="0">
                  <a:pos x="49" y="82"/>
                </a:cxn>
                <a:cxn ang="0">
                  <a:pos x="40" y="81"/>
                </a:cxn>
                <a:cxn ang="0">
                  <a:pos x="32" y="76"/>
                </a:cxn>
                <a:cxn ang="0">
                  <a:pos x="27" y="66"/>
                </a:cxn>
                <a:cxn ang="0">
                  <a:pos x="25" y="51"/>
                </a:cxn>
                <a:cxn ang="0">
                  <a:pos x="26" y="36"/>
                </a:cxn>
                <a:cxn ang="0">
                  <a:pos x="31" y="26"/>
                </a:cxn>
                <a:cxn ang="0">
                  <a:pos x="39" y="20"/>
                </a:cxn>
                <a:cxn ang="0">
                  <a:pos x="49" y="18"/>
                </a:cxn>
                <a:cxn ang="0">
                  <a:pos x="56" y="19"/>
                </a:cxn>
                <a:cxn ang="0">
                  <a:pos x="62" y="22"/>
                </a:cxn>
                <a:cxn ang="0">
                  <a:pos x="69" y="31"/>
                </a:cxn>
                <a:cxn ang="0">
                  <a:pos x="74" y="51"/>
                </a:cxn>
                <a:cxn ang="0">
                  <a:pos x="69" y="70"/>
                </a:cxn>
                <a:cxn ang="0">
                  <a:pos x="62" y="79"/>
                </a:cxn>
                <a:cxn ang="0">
                  <a:pos x="56" y="81"/>
                </a:cxn>
                <a:cxn ang="0">
                  <a:pos x="49" y="82"/>
                </a:cxn>
              </a:cxnLst>
              <a:rect l="0" t="0" r="r" b="b"/>
              <a:pathLst>
                <a:path w="98" h="102">
                  <a:moveTo>
                    <a:pt x="49" y="102"/>
                  </a:moveTo>
                  <a:lnTo>
                    <a:pt x="55" y="102"/>
                  </a:lnTo>
                  <a:lnTo>
                    <a:pt x="60" y="101"/>
                  </a:lnTo>
                  <a:lnTo>
                    <a:pt x="65" y="100"/>
                  </a:lnTo>
                  <a:lnTo>
                    <a:pt x="70" y="98"/>
                  </a:lnTo>
                  <a:lnTo>
                    <a:pt x="75" y="95"/>
                  </a:lnTo>
                  <a:lnTo>
                    <a:pt x="79" y="93"/>
                  </a:lnTo>
                  <a:lnTo>
                    <a:pt x="83" y="90"/>
                  </a:lnTo>
                  <a:lnTo>
                    <a:pt x="86" y="87"/>
                  </a:lnTo>
                  <a:lnTo>
                    <a:pt x="91" y="79"/>
                  </a:lnTo>
                  <a:lnTo>
                    <a:pt x="95" y="71"/>
                  </a:lnTo>
                  <a:lnTo>
                    <a:pt x="97" y="61"/>
                  </a:lnTo>
                  <a:lnTo>
                    <a:pt x="98" y="51"/>
                  </a:lnTo>
                  <a:lnTo>
                    <a:pt x="97" y="39"/>
                  </a:lnTo>
                  <a:lnTo>
                    <a:pt x="95" y="30"/>
                  </a:lnTo>
                  <a:lnTo>
                    <a:pt x="91" y="21"/>
                  </a:lnTo>
                  <a:lnTo>
                    <a:pt x="86" y="14"/>
                  </a:lnTo>
                  <a:lnTo>
                    <a:pt x="83" y="11"/>
                  </a:lnTo>
                  <a:lnTo>
                    <a:pt x="79" y="8"/>
                  </a:lnTo>
                  <a:lnTo>
                    <a:pt x="75" y="5"/>
                  </a:lnTo>
                  <a:lnTo>
                    <a:pt x="70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1" y="7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5" y="24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0" y="51"/>
                  </a:lnTo>
                  <a:lnTo>
                    <a:pt x="0" y="59"/>
                  </a:lnTo>
                  <a:lnTo>
                    <a:pt x="2" y="68"/>
                  </a:lnTo>
                  <a:lnTo>
                    <a:pt x="5" y="76"/>
                  </a:lnTo>
                  <a:lnTo>
                    <a:pt x="10" y="84"/>
                  </a:lnTo>
                  <a:lnTo>
                    <a:pt x="13" y="88"/>
                  </a:lnTo>
                  <a:lnTo>
                    <a:pt x="16" y="91"/>
                  </a:lnTo>
                  <a:lnTo>
                    <a:pt x="21" y="94"/>
                  </a:lnTo>
                  <a:lnTo>
                    <a:pt x="25" y="97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2"/>
                  </a:lnTo>
                  <a:lnTo>
                    <a:pt x="49" y="102"/>
                  </a:lnTo>
                  <a:close/>
                  <a:moveTo>
                    <a:pt x="49" y="82"/>
                  </a:moveTo>
                  <a:lnTo>
                    <a:pt x="44" y="82"/>
                  </a:lnTo>
                  <a:lnTo>
                    <a:pt x="40" y="81"/>
                  </a:lnTo>
                  <a:lnTo>
                    <a:pt x="36" y="79"/>
                  </a:lnTo>
                  <a:lnTo>
                    <a:pt x="32" y="76"/>
                  </a:lnTo>
                  <a:lnTo>
                    <a:pt x="29" y="72"/>
                  </a:lnTo>
                  <a:lnTo>
                    <a:pt x="27" y="66"/>
                  </a:lnTo>
                  <a:lnTo>
                    <a:pt x="25" y="59"/>
                  </a:lnTo>
                  <a:lnTo>
                    <a:pt x="25" y="51"/>
                  </a:lnTo>
                  <a:lnTo>
                    <a:pt x="25" y="42"/>
                  </a:lnTo>
                  <a:lnTo>
                    <a:pt x="26" y="36"/>
                  </a:lnTo>
                  <a:lnTo>
                    <a:pt x="28" y="30"/>
                  </a:lnTo>
                  <a:lnTo>
                    <a:pt x="31" y="26"/>
                  </a:lnTo>
                  <a:lnTo>
                    <a:pt x="34" y="22"/>
                  </a:lnTo>
                  <a:lnTo>
                    <a:pt x="39" y="20"/>
                  </a:lnTo>
                  <a:lnTo>
                    <a:pt x="43" y="19"/>
                  </a:lnTo>
                  <a:lnTo>
                    <a:pt x="49" y="18"/>
                  </a:lnTo>
                  <a:lnTo>
                    <a:pt x="53" y="18"/>
                  </a:lnTo>
                  <a:lnTo>
                    <a:pt x="56" y="19"/>
                  </a:lnTo>
                  <a:lnTo>
                    <a:pt x="59" y="20"/>
                  </a:lnTo>
                  <a:lnTo>
                    <a:pt x="62" y="22"/>
                  </a:lnTo>
                  <a:lnTo>
                    <a:pt x="66" y="26"/>
                  </a:lnTo>
                  <a:lnTo>
                    <a:pt x="69" y="31"/>
                  </a:lnTo>
                  <a:lnTo>
                    <a:pt x="73" y="41"/>
                  </a:lnTo>
                  <a:lnTo>
                    <a:pt x="74" y="51"/>
                  </a:lnTo>
                  <a:lnTo>
                    <a:pt x="73" y="59"/>
                  </a:lnTo>
                  <a:lnTo>
                    <a:pt x="69" y="70"/>
                  </a:lnTo>
                  <a:lnTo>
                    <a:pt x="66" y="75"/>
                  </a:lnTo>
                  <a:lnTo>
                    <a:pt x="62" y="79"/>
                  </a:lnTo>
                  <a:lnTo>
                    <a:pt x="59" y="80"/>
                  </a:lnTo>
                  <a:lnTo>
                    <a:pt x="56" y="81"/>
                  </a:lnTo>
                  <a:lnTo>
                    <a:pt x="53" y="82"/>
                  </a:lnTo>
                  <a:lnTo>
                    <a:pt x="49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1" name="Freeform 1065"/>
            <p:cNvSpPr>
              <a:spLocks/>
            </p:cNvSpPr>
            <p:nvPr/>
          </p:nvSpPr>
          <p:spPr bwMode="auto">
            <a:xfrm>
              <a:off x="2958" y="1762"/>
              <a:ext cx="20" cy="24"/>
            </a:xfrm>
            <a:custGeom>
              <a:avLst/>
              <a:gdLst/>
              <a:ahLst/>
              <a:cxnLst>
                <a:cxn ang="0">
                  <a:pos x="29" y="19"/>
                </a:cxn>
                <a:cxn ang="0">
                  <a:pos x="29" y="97"/>
                </a:cxn>
                <a:cxn ang="0">
                  <a:pos x="52" y="97"/>
                </a:cxn>
                <a:cxn ang="0">
                  <a:pos x="52" y="19"/>
                </a:cxn>
                <a:cxn ang="0">
                  <a:pos x="81" y="19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29" y="19"/>
                </a:cxn>
              </a:cxnLst>
              <a:rect l="0" t="0" r="r" b="b"/>
              <a:pathLst>
                <a:path w="81" h="97">
                  <a:moveTo>
                    <a:pt x="29" y="19"/>
                  </a:moveTo>
                  <a:lnTo>
                    <a:pt x="29" y="97"/>
                  </a:lnTo>
                  <a:lnTo>
                    <a:pt x="52" y="97"/>
                  </a:lnTo>
                  <a:lnTo>
                    <a:pt x="52" y="19"/>
                  </a:lnTo>
                  <a:lnTo>
                    <a:pt x="81" y="19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2" name="Freeform 1066"/>
            <p:cNvSpPr>
              <a:spLocks/>
            </p:cNvSpPr>
            <p:nvPr/>
          </p:nvSpPr>
          <p:spPr bwMode="auto">
            <a:xfrm>
              <a:off x="2981" y="1762"/>
              <a:ext cx="19" cy="24"/>
            </a:xfrm>
            <a:custGeom>
              <a:avLst/>
              <a:gdLst/>
              <a:ahLst/>
              <a:cxnLst>
                <a:cxn ang="0">
                  <a:pos x="23" y="38"/>
                </a:cxn>
                <a:cxn ang="0">
                  <a:pos x="23" y="19"/>
                </a:cxn>
                <a:cxn ang="0">
                  <a:pos x="77" y="19"/>
                </a:cxn>
                <a:cxn ang="0">
                  <a:pos x="77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78" y="97"/>
                </a:cxn>
                <a:cxn ang="0">
                  <a:pos x="78" y="78"/>
                </a:cxn>
                <a:cxn ang="0">
                  <a:pos x="23" y="78"/>
                </a:cxn>
                <a:cxn ang="0">
                  <a:pos x="23" y="56"/>
                </a:cxn>
                <a:cxn ang="0">
                  <a:pos x="70" y="56"/>
                </a:cxn>
                <a:cxn ang="0">
                  <a:pos x="70" y="38"/>
                </a:cxn>
                <a:cxn ang="0">
                  <a:pos x="23" y="38"/>
                </a:cxn>
              </a:cxnLst>
              <a:rect l="0" t="0" r="r" b="b"/>
              <a:pathLst>
                <a:path w="78" h="97">
                  <a:moveTo>
                    <a:pt x="23" y="38"/>
                  </a:moveTo>
                  <a:lnTo>
                    <a:pt x="23" y="19"/>
                  </a:lnTo>
                  <a:lnTo>
                    <a:pt x="77" y="19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8"/>
                  </a:lnTo>
                  <a:lnTo>
                    <a:pt x="23" y="78"/>
                  </a:lnTo>
                  <a:lnTo>
                    <a:pt x="23" y="56"/>
                  </a:lnTo>
                  <a:lnTo>
                    <a:pt x="70" y="56"/>
                  </a:lnTo>
                  <a:lnTo>
                    <a:pt x="70" y="38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3" name="Freeform 1067"/>
            <p:cNvSpPr>
              <a:spLocks noEditPoints="1"/>
            </p:cNvSpPr>
            <p:nvPr/>
          </p:nvSpPr>
          <p:spPr bwMode="auto">
            <a:xfrm>
              <a:off x="3004" y="1756"/>
              <a:ext cx="21" cy="30"/>
            </a:xfrm>
            <a:custGeom>
              <a:avLst/>
              <a:gdLst/>
              <a:ahLst/>
              <a:cxnLst>
                <a:cxn ang="0">
                  <a:pos x="22" y="87"/>
                </a:cxn>
                <a:cxn ang="0">
                  <a:pos x="22" y="24"/>
                </a:cxn>
                <a:cxn ang="0">
                  <a:pos x="0" y="24"/>
                </a:cxn>
                <a:cxn ang="0">
                  <a:pos x="0" y="121"/>
                </a:cxn>
                <a:cxn ang="0">
                  <a:pos x="22" y="121"/>
                </a:cxn>
                <a:cxn ang="0">
                  <a:pos x="61" y="57"/>
                </a:cxn>
                <a:cxn ang="0">
                  <a:pos x="61" y="121"/>
                </a:cxn>
                <a:cxn ang="0">
                  <a:pos x="83" y="121"/>
                </a:cxn>
                <a:cxn ang="0">
                  <a:pos x="83" y="24"/>
                </a:cxn>
                <a:cxn ang="0">
                  <a:pos x="61" y="24"/>
                </a:cxn>
                <a:cxn ang="0">
                  <a:pos x="22" y="87"/>
                </a:cxn>
                <a:cxn ang="0">
                  <a:pos x="14" y="0"/>
                </a:cxn>
                <a:cxn ang="0">
                  <a:pos x="15" y="6"/>
                </a:cxn>
                <a:cxn ang="0">
                  <a:pos x="18" y="10"/>
                </a:cxn>
                <a:cxn ang="0">
                  <a:pos x="21" y="13"/>
                </a:cxn>
                <a:cxn ang="0">
                  <a:pos x="25" y="17"/>
                </a:cxn>
                <a:cxn ang="0">
                  <a:pos x="34" y="19"/>
                </a:cxn>
                <a:cxn ang="0">
                  <a:pos x="42" y="20"/>
                </a:cxn>
                <a:cxn ang="0">
                  <a:pos x="48" y="19"/>
                </a:cxn>
                <a:cxn ang="0">
                  <a:pos x="57" y="17"/>
                </a:cxn>
                <a:cxn ang="0">
                  <a:pos x="61" y="14"/>
                </a:cxn>
                <a:cxn ang="0">
                  <a:pos x="65" y="10"/>
                </a:cxn>
                <a:cxn ang="0">
                  <a:pos x="67" y="6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53" y="3"/>
                </a:cxn>
                <a:cxn ang="0">
                  <a:pos x="51" y="6"/>
                </a:cxn>
                <a:cxn ang="0">
                  <a:pos x="47" y="8"/>
                </a:cxn>
                <a:cxn ang="0">
                  <a:pos x="42" y="9"/>
                </a:cxn>
                <a:cxn ang="0">
                  <a:pos x="37" y="8"/>
                </a:cxn>
                <a:cxn ang="0">
                  <a:pos x="32" y="6"/>
                </a:cxn>
                <a:cxn ang="0">
                  <a:pos x="30" y="3"/>
                </a:cxn>
                <a:cxn ang="0">
                  <a:pos x="29" y="0"/>
                </a:cxn>
                <a:cxn ang="0">
                  <a:pos x="14" y="0"/>
                </a:cxn>
              </a:cxnLst>
              <a:rect l="0" t="0" r="r" b="b"/>
              <a:pathLst>
                <a:path w="83" h="121">
                  <a:moveTo>
                    <a:pt x="22" y="87"/>
                  </a:moveTo>
                  <a:lnTo>
                    <a:pt x="22" y="24"/>
                  </a:lnTo>
                  <a:lnTo>
                    <a:pt x="0" y="24"/>
                  </a:lnTo>
                  <a:lnTo>
                    <a:pt x="0" y="121"/>
                  </a:lnTo>
                  <a:lnTo>
                    <a:pt x="22" y="121"/>
                  </a:lnTo>
                  <a:lnTo>
                    <a:pt x="61" y="57"/>
                  </a:lnTo>
                  <a:lnTo>
                    <a:pt x="61" y="121"/>
                  </a:lnTo>
                  <a:lnTo>
                    <a:pt x="83" y="121"/>
                  </a:lnTo>
                  <a:lnTo>
                    <a:pt x="83" y="24"/>
                  </a:lnTo>
                  <a:lnTo>
                    <a:pt x="61" y="24"/>
                  </a:lnTo>
                  <a:lnTo>
                    <a:pt x="22" y="87"/>
                  </a:lnTo>
                  <a:close/>
                  <a:moveTo>
                    <a:pt x="14" y="0"/>
                  </a:moveTo>
                  <a:lnTo>
                    <a:pt x="15" y="6"/>
                  </a:lnTo>
                  <a:lnTo>
                    <a:pt x="18" y="10"/>
                  </a:lnTo>
                  <a:lnTo>
                    <a:pt x="21" y="13"/>
                  </a:lnTo>
                  <a:lnTo>
                    <a:pt x="25" y="17"/>
                  </a:lnTo>
                  <a:lnTo>
                    <a:pt x="34" y="19"/>
                  </a:lnTo>
                  <a:lnTo>
                    <a:pt x="42" y="20"/>
                  </a:lnTo>
                  <a:lnTo>
                    <a:pt x="48" y="19"/>
                  </a:lnTo>
                  <a:lnTo>
                    <a:pt x="57" y="17"/>
                  </a:lnTo>
                  <a:lnTo>
                    <a:pt x="61" y="14"/>
                  </a:lnTo>
                  <a:lnTo>
                    <a:pt x="65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53" y="3"/>
                  </a:lnTo>
                  <a:lnTo>
                    <a:pt x="51" y="6"/>
                  </a:lnTo>
                  <a:lnTo>
                    <a:pt x="47" y="8"/>
                  </a:lnTo>
                  <a:lnTo>
                    <a:pt x="42" y="9"/>
                  </a:lnTo>
                  <a:lnTo>
                    <a:pt x="37" y="8"/>
                  </a:lnTo>
                  <a:lnTo>
                    <a:pt x="32" y="6"/>
                  </a:lnTo>
                  <a:lnTo>
                    <a:pt x="30" y="3"/>
                  </a:lnTo>
                  <a:lnTo>
                    <a:pt x="2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4" name="Rectangle 1068"/>
            <p:cNvSpPr>
              <a:spLocks noChangeArrowheads="1"/>
            </p:cNvSpPr>
            <p:nvPr/>
          </p:nvSpPr>
          <p:spPr bwMode="auto">
            <a:xfrm>
              <a:off x="3030" y="1774"/>
              <a:ext cx="10" cy="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5" name="Freeform 1069"/>
            <p:cNvSpPr>
              <a:spLocks noEditPoints="1"/>
            </p:cNvSpPr>
            <p:nvPr/>
          </p:nvSpPr>
          <p:spPr bwMode="auto">
            <a:xfrm>
              <a:off x="3046" y="1762"/>
              <a:ext cx="20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24" y="97"/>
                </a:cxn>
                <a:cxn ang="0">
                  <a:pos x="24" y="63"/>
                </a:cxn>
                <a:cxn ang="0">
                  <a:pos x="45" y="63"/>
                </a:cxn>
                <a:cxn ang="0">
                  <a:pos x="50" y="63"/>
                </a:cxn>
                <a:cxn ang="0">
                  <a:pos x="55" y="63"/>
                </a:cxn>
                <a:cxn ang="0">
                  <a:pos x="61" y="61"/>
                </a:cxn>
                <a:cxn ang="0">
                  <a:pos x="67" y="59"/>
                </a:cxn>
                <a:cxn ang="0">
                  <a:pos x="74" y="55"/>
                </a:cxn>
                <a:cxn ang="0">
                  <a:pos x="78" y="49"/>
                </a:cxn>
                <a:cxn ang="0">
                  <a:pos x="80" y="46"/>
                </a:cxn>
                <a:cxn ang="0">
                  <a:pos x="81" y="41"/>
                </a:cxn>
                <a:cxn ang="0">
                  <a:pos x="82" y="36"/>
                </a:cxn>
                <a:cxn ang="0">
                  <a:pos x="82" y="31"/>
                </a:cxn>
                <a:cxn ang="0">
                  <a:pos x="81" y="23"/>
                </a:cxn>
                <a:cxn ang="0">
                  <a:pos x="79" y="16"/>
                </a:cxn>
                <a:cxn ang="0">
                  <a:pos x="76" y="11"/>
                </a:cxn>
                <a:cxn ang="0">
                  <a:pos x="72" y="7"/>
                </a:cxn>
                <a:cxn ang="0">
                  <a:pos x="65" y="4"/>
                </a:cxn>
                <a:cxn ang="0">
                  <a:pos x="59" y="2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1" y="20"/>
                </a:cxn>
                <a:cxn ang="0">
                  <a:pos x="53" y="22"/>
                </a:cxn>
                <a:cxn ang="0">
                  <a:pos x="55" y="24"/>
                </a:cxn>
                <a:cxn ang="0">
                  <a:pos x="57" y="27"/>
                </a:cxn>
                <a:cxn ang="0">
                  <a:pos x="57" y="31"/>
                </a:cxn>
                <a:cxn ang="0">
                  <a:pos x="57" y="34"/>
                </a:cxn>
                <a:cxn ang="0">
                  <a:pos x="56" y="37"/>
                </a:cxn>
                <a:cxn ang="0">
                  <a:pos x="55" y="39"/>
                </a:cxn>
                <a:cxn ang="0">
                  <a:pos x="53" y="41"/>
                </a:cxn>
                <a:cxn ang="0">
                  <a:pos x="51" y="42"/>
                </a:cxn>
                <a:cxn ang="0">
                  <a:pos x="48" y="44"/>
                </a:cxn>
                <a:cxn ang="0">
                  <a:pos x="45" y="45"/>
                </a:cxn>
                <a:cxn ang="0">
                  <a:pos x="41" y="45"/>
                </a:cxn>
                <a:cxn ang="0">
                  <a:pos x="24" y="45"/>
                </a:cxn>
                <a:cxn ang="0">
                  <a:pos x="24" y="19"/>
                </a:cxn>
              </a:cxnLst>
              <a:rect l="0" t="0" r="r" b="b"/>
              <a:pathLst>
                <a:path w="82" h="97">
                  <a:moveTo>
                    <a:pt x="0" y="0"/>
                  </a:moveTo>
                  <a:lnTo>
                    <a:pt x="0" y="97"/>
                  </a:lnTo>
                  <a:lnTo>
                    <a:pt x="24" y="97"/>
                  </a:lnTo>
                  <a:lnTo>
                    <a:pt x="24" y="63"/>
                  </a:lnTo>
                  <a:lnTo>
                    <a:pt x="45" y="63"/>
                  </a:lnTo>
                  <a:lnTo>
                    <a:pt x="50" y="63"/>
                  </a:lnTo>
                  <a:lnTo>
                    <a:pt x="55" y="63"/>
                  </a:lnTo>
                  <a:lnTo>
                    <a:pt x="61" y="61"/>
                  </a:lnTo>
                  <a:lnTo>
                    <a:pt x="67" y="59"/>
                  </a:lnTo>
                  <a:lnTo>
                    <a:pt x="74" y="55"/>
                  </a:lnTo>
                  <a:lnTo>
                    <a:pt x="78" y="49"/>
                  </a:lnTo>
                  <a:lnTo>
                    <a:pt x="80" y="46"/>
                  </a:lnTo>
                  <a:lnTo>
                    <a:pt x="81" y="41"/>
                  </a:lnTo>
                  <a:lnTo>
                    <a:pt x="82" y="36"/>
                  </a:lnTo>
                  <a:lnTo>
                    <a:pt x="82" y="31"/>
                  </a:lnTo>
                  <a:lnTo>
                    <a:pt x="81" y="23"/>
                  </a:lnTo>
                  <a:lnTo>
                    <a:pt x="79" y="16"/>
                  </a:lnTo>
                  <a:lnTo>
                    <a:pt x="76" y="11"/>
                  </a:lnTo>
                  <a:lnTo>
                    <a:pt x="72" y="7"/>
                  </a:lnTo>
                  <a:lnTo>
                    <a:pt x="65" y="4"/>
                  </a:lnTo>
                  <a:lnTo>
                    <a:pt x="59" y="2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1" y="20"/>
                  </a:lnTo>
                  <a:lnTo>
                    <a:pt x="53" y="22"/>
                  </a:lnTo>
                  <a:lnTo>
                    <a:pt x="55" y="24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7" y="34"/>
                  </a:lnTo>
                  <a:lnTo>
                    <a:pt x="56" y="37"/>
                  </a:lnTo>
                  <a:lnTo>
                    <a:pt x="55" y="39"/>
                  </a:lnTo>
                  <a:lnTo>
                    <a:pt x="53" y="41"/>
                  </a:lnTo>
                  <a:lnTo>
                    <a:pt x="51" y="42"/>
                  </a:lnTo>
                  <a:lnTo>
                    <a:pt x="48" y="44"/>
                  </a:lnTo>
                  <a:lnTo>
                    <a:pt x="45" y="45"/>
                  </a:lnTo>
                  <a:lnTo>
                    <a:pt x="41" y="45"/>
                  </a:lnTo>
                  <a:lnTo>
                    <a:pt x="24" y="45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6" name="Freeform 1070"/>
            <p:cNvSpPr>
              <a:spLocks/>
            </p:cNvSpPr>
            <p:nvPr/>
          </p:nvSpPr>
          <p:spPr bwMode="auto">
            <a:xfrm>
              <a:off x="3070" y="1762"/>
              <a:ext cx="20" cy="24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59" y="19"/>
                </a:cxn>
                <a:cxn ang="0">
                  <a:pos x="59" y="97"/>
                </a:cxn>
                <a:cxn ang="0">
                  <a:pos x="83" y="97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23" y="97"/>
                </a:cxn>
                <a:cxn ang="0">
                  <a:pos x="23" y="19"/>
                </a:cxn>
              </a:cxnLst>
              <a:rect l="0" t="0" r="r" b="b"/>
              <a:pathLst>
                <a:path w="83" h="97">
                  <a:moveTo>
                    <a:pt x="23" y="19"/>
                  </a:moveTo>
                  <a:lnTo>
                    <a:pt x="59" y="19"/>
                  </a:lnTo>
                  <a:lnTo>
                    <a:pt x="59" y="97"/>
                  </a:lnTo>
                  <a:lnTo>
                    <a:pt x="83" y="97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23" y="97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7" name="Freeform 1071"/>
            <p:cNvSpPr>
              <a:spLocks noEditPoints="1"/>
            </p:cNvSpPr>
            <p:nvPr/>
          </p:nvSpPr>
          <p:spPr bwMode="auto">
            <a:xfrm>
              <a:off x="2887" y="1796"/>
              <a:ext cx="16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8"/>
                </a:cxn>
                <a:cxn ang="0">
                  <a:pos x="18" y="78"/>
                </a:cxn>
                <a:cxn ang="0">
                  <a:pos x="18" y="51"/>
                </a:cxn>
                <a:cxn ang="0">
                  <a:pos x="35" y="51"/>
                </a:cxn>
                <a:cxn ang="0">
                  <a:pos x="39" y="51"/>
                </a:cxn>
                <a:cxn ang="0">
                  <a:pos x="43" y="50"/>
                </a:cxn>
                <a:cxn ang="0">
                  <a:pos x="49" y="49"/>
                </a:cxn>
                <a:cxn ang="0">
                  <a:pos x="54" y="47"/>
                </a:cxn>
                <a:cxn ang="0">
                  <a:pos x="58" y="44"/>
                </a:cxn>
                <a:cxn ang="0">
                  <a:pos x="61" y="40"/>
                </a:cxn>
                <a:cxn ang="0">
                  <a:pos x="64" y="34"/>
                </a:cxn>
                <a:cxn ang="0">
                  <a:pos x="65" y="26"/>
                </a:cxn>
                <a:cxn ang="0">
                  <a:pos x="64" y="19"/>
                </a:cxn>
                <a:cxn ang="0">
                  <a:pos x="62" y="14"/>
                </a:cxn>
                <a:cxn ang="0">
                  <a:pos x="60" y="10"/>
                </a:cxn>
                <a:cxn ang="0">
                  <a:pos x="56" y="5"/>
                </a:cxn>
                <a:cxn ang="0">
                  <a:pos x="52" y="3"/>
                </a:cxn>
                <a:cxn ang="0">
                  <a:pos x="47" y="1"/>
                </a:cxn>
                <a:cxn ang="0">
                  <a:pos x="41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6"/>
                </a:cxn>
                <a:cxn ang="0">
                  <a:pos x="32" y="16"/>
                </a:cxn>
                <a:cxn ang="0">
                  <a:pos x="35" y="16"/>
                </a:cxn>
                <a:cxn ang="0">
                  <a:pos x="39" y="17"/>
                </a:cxn>
                <a:cxn ang="0">
                  <a:pos x="41" y="18"/>
                </a:cxn>
                <a:cxn ang="0">
                  <a:pos x="43" y="20"/>
                </a:cxn>
                <a:cxn ang="0">
                  <a:pos x="44" y="22"/>
                </a:cxn>
                <a:cxn ang="0">
                  <a:pos x="44" y="26"/>
                </a:cxn>
                <a:cxn ang="0">
                  <a:pos x="44" y="28"/>
                </a:cxn>
                <a:cxn ang="0">
                  <a:pos x="44" y="30"/>
                </a:cxn>
                <a:cxn ang="0">
                  <a:pos x="43" y="32"/>
                </a:cxn>
                <a:cxn ang="0">
                  <a:pos x="41" y="34"/>
                </a:cxn>
                <a:cxn ang="0">
                  <a:pos x="37" y="36"/>
                </a:cxn>
                <a:cxn ang="0">
                  <a:pos x="32" y="36"/>
                </a:cxn>
                <a:cxn ang="0">
                  <a:pos x="18" y="36"/>
                </a:cxn>
                <a:cxn ang="0">
                  <a:pos x="18" y="16"/>
                </a:cxn>
              </a:cxnLst>
              <a:rect l="0" t="0" r="r" b="b"/>
              <a:pathLst>
                <a:path w="65" h="78">
                  <a:moveTo>
                    <a:pt x="0" y="0"/>
                  </a:moveTo>
                  <a:lnTo>
                    <a:pt x="0" y="78"/>
                  </a:lnTo>
                  <a:lnTo>
                    <a:pt x="18" y="78"/>
                  </a:lnTo>
                  <a:lnTo>
                    <a:pt x="18" y="51"/>
                  </a:lnTo>
                  <a:lnTo>
                    <a:pt x="35" y="51"/>
                  </a:lnTo>
                  <a:lnTo>
                    <a:pt x="39" y="51"/>
                  </a:lnTo>
                  <a:lnTo>
                    <a:pt x="43" y="50"/>
                  </a:lnTo>
                  <a:lnTo>
                    <a:pt x="49" y="49"/>
                  </a:lnTo>
                  <a:lnTo>
                    <a:pt x="54" y="47"/>
                  </a:lnTo>
                  <a:lnTo>
                    <a:pt x="58" y="44"/>
                  </a:lnTo>
                  <a:lnTo>
                    <a:pt x="61" y="40"/>
                  </a:lnTo>
                  <a:lnTo>
                    <a:pt x="64" y="34"/>
                  </a:lnTo>
                  <a:lnTo>
                    <a:pt x="65" y="26"/>
                  </a:lnTo>
                  <a:lnTo>
                    <a:pt x="64" y="19"/>
                  </a:lnTo>
                  <a:lnTo>
                    <a:pt x="62" y="14"/>
                  </a:lnTo>
                  <a:lnTo>
                    <a:pt x="60" y="10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6"/>
                  </a:moveTo>
                  <a:lnTo>
                    <a:pt x="32" y="16"/>
                  </a:lnTo>
                  <a:lnTo>
                    <a:pt x="35" y="16"/>
                  </a:lnTo>
                  <a:lnTo>
                    <a:pt x="39" y="17"/>
                  </a:lnTo>
                  <a:lnTo>
                    <a:pt x="41" y="18"/>
                  </a:lnTo>
                  <a:lnTo>
                    <a:pt x="43" y="20"/>
                  </a:lnTo>
                  <a:lnTo>
                    <a:pt x="44" y="22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1" y="34"/>
                  </a:lnTo>
                  <a:lnTo>
                    <a:pt x="37" y="36"/>
                  </a:lnTo>
                  <a:lnTo>
                    <a:pt x="32" y="36"/>
                  </a:lnTo>
                  <a:lnTo>
                    <a:pt x="18" y="36"/>
                  </a:lnTo>
                  <a:lnTo>
                    <a:pt x="18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8" name="Freeform 1072"/>
            <p:cNvSpPr>
              <a:spLocks noEditPoints="1"/>
            </p:cNvSpPr>
            <p:nvPr/>
          </p:nvSpPr>
          <p:spPr bwMode="auto">
            <a:xfrm>
              <a:off x="2905" y="1801"/>
              <a:ext cx="15" cy="15"/>
            </a:xfrm>
            <a:custGeom>
              <a:avLst/>
              <a:gdLst/>
              <a:ahLst/>
              <a:cxnLst>
                <a:cxn ang="0">
                  <a:pos x="42" y="42"/>
                </a:cxn>
                <a:cxn ang="0">
                  <a:pos x="41" y="45"/>
                </a:cxn>
                <a:cxn ang="0">
                  <a:pos x="38" y="47"/>
                </a:cxn>
                <a:cxn ang="0">
                  <a:pos x="35" y="49"/>
                </a:cxn>
                <a:cxn ang="0">
                  <a:pos x="31" y="49"/>
                </a:cxn>
                <a:cxn ang="0">
                  <a:pos x="27" y="49"/>
                </a:cxn>
                <a:cxn ang="0">
                  <a:pos x="23" y="47"/>
                </a:cxn>
                <a:cxn ang="0">
                  <a:pos x="21" y="46"/>
                </a:cxn>
                <a:cxn ang="0">
                  <a:pos x="19" y="44"/>
                </a:cxn>
                <a:cxn ang="0">
                  <a:pos x="17" y="38"/>
                </a:cxn>
                <a:cxn ang="0">
                  <a:pos x="17" y="33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60" y="27"/>
                </a:cxn>
                <a:cxn ang="0">
                  <a:pos x="59" y="23"/>
                </a:cxn>
                <a:cxn ang="0">
                  <a:pos x="58" y="18"/>
                </a:cxn>
                <a:cxn ang="0">
                  <a:pos x="56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5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3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2" y="44"/>
                </a:cxn>
                <a:cxn ang="0">
                  <a:pos x="3" y="47"/>
                </a:cxn>
                <a:cxn ang="0">
                  <a:pos x="7" y="52"/>
                </a:cxn>
                <a:cxn ang="0">
                  <a:pos x="12" y="56"/>
                </a:cxn>
                <a:cxn ang="0">
                  <a:pos x="17" y="58"/>
                </a:cxn>
                <a:cxn ang="0">
                  <a:pos x="22" y="59"/>
                </a:cxn>
                <a:cxn ang="0">
                  <a:pos x="27" y="60"/>
                </a:cxn>
                <a:cxn ang="0">
                  <a:pos x="30" y="60"/>
                </a:cxn>
                <a:cxn ang="0">
                  <a:pos x="38" y="59"/>
                </a:cxn>
                <a:cxn ang="0">
                  <a:pos x="47" y="57"/>
                </a:cxn>
                <a:cxn ang="0">
                  <a:pos x="51" y="55"/>
                </a:cxn>
                <a:cxn ang="0">
                  <a:pos x="54" y="51"/>
                </a:cxn>
                <a:cxn ang="0">
                  <a:pos x="57" y="47"/>
                </a:cxn>
                <a:cxn ang="0">
                  <a:pos x="59" y="42"/>
                </a:cxn>
                <a:cxn ang="0">
                  <a:pos x="42" y="42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9" y="11"/>
                </a:cxn>
                <a:cxn ang="0">
                  <a:pos x="31" y="11"/>
                </a:cxn>
                <a:cxn ang="0">
                  <a:pos x="35" y="11"/>
                </a:cxn>
                <a:cxn ang="0">
                  <a:pos x="39" y="13"/>
                </a:cxn>
                <a:cxn ang="0">
                  <a:pos x="40" y="15"/>
                </a:cxn>
                <a:cxn ang="0">
                  <a:pos x="42" y="17"/>
                </a:cxn>
                <a:cxn ang="0">
                  <a:pos x="43" y="20"/>
                </a:cxn>
                <a:cxn ang="0">
                  <a:pos x="43" y="24"/>
                </a:cxn>
                <a:cxn ang="0">
                  <a:pos x="17" y="24"/>
                </a:cxn>
              </a:cxnLst>
              <a:rect l="0" t="0" r="r" b="b"/>
              <a:pathLst>
                <a:path w="60" h="60">
                  <a:moveTo>
                    <a:pt x="42" y="42"/>
                  </a:moveTo>
                  <a:lnTo>
                    <a:pt x="41" y="45"/>
                  </a:lnTo>
                  <a:lnTo>
                    <a:pt x="38" y="47"/>
                  </a:lnTo>
                  <a:lnTo>
                    <a:pt x="35" y="49"/>
                  </a:lnTo>
                  <a:lnTo>
                    <a:pt x="31" y="49"/>
                  </a:lnTo>
                  <a:lnTo>
                    <a:pt x="27" y="49"/>
                  </a:lnTo>
                  <a:lnTo>
                    <a:pt x="23" y="47"/>
                  </a:lnTo>
                  <a:lnTo>
                    <a:pt x="21" y="46"/>
                  </a:lnTo>
                  <a:lnTo>
                    <a:pt x="19" y="44"/>
                  </a:lnTo>
                  <a:lnTo>
                    <a:pt x="17" y="38"/>
                  </a:lnTo>
                  <a:lnTo>
                    <a:pt x="17" y="33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0" y="27"/>
                  </a:lnTo>
                  <a:lnTo>
                    <a:pt x="59" y="23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7" y="52"/>
                  </a:lnTo>
                  <a:lnTo>
                    <a:pt x="12" y="56"/>
                  </a:lnTo>
                  <a:lnTo>
                    <a:pt x="17" y="58"/>
                  </a:lnTo>
                  <a:lnTo>
                    <a:pt x="22" y="59"/>
                  </a:lnTo>
                  <a:lnTo>
                    <a:pt x="27" y="60"/>
                  </a:lnTo>
                  <a:lnTo>
                    <a:pt x="30" y="60"/>
                  </a:lnTo>
                  <a:lnTo>
                    <a:pt x="38" y="59"/>
                  </a:lnTo>
                  <a:lnTo>
                    <a:pt x="47" y="57"/>
                  </a:lnTo>
                  <a:lnTo>
                    <a:pt x="51" y="55"/>
                  </a:lnTo>
                  <a:lnTo>
                    <a:pt x="54" y="51"/>
                  </a:lnTo>
                  <a:lnTo>
                    <a:pt x="57" y="47"/>
                  </a:lnTo>
                  <a:lnTo>
                    <a:pt x="59" y="42"/>
                  </a:lnTo>
                  <a:lnTo>
                    <a:pt x="42" y="42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13"/>
                  </a:lnTo>
                  <a:lnTo>
                    <a:pt x="40" y="15"/>
                  </a:lnTo>
                  <a:lnTo>
                    <a:pt x="42" y="17"/>
                  </a:lnTo>
                  <a:lnTo>
                    <a:pt x="43" y="20"/>
                  </a:lnTo>
                  <a:lnTo>
                    <a:pt x="43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9" name="Freeform 1073"/>
            <p:cNvSpPr>
              <a:spLocks/>
            </p:cNvSpPr>
            <p:nvPr/>
          </p:nvSpPr>
          <p:spPr bwMode="auto">
            <a:xfrm>
              <a:off x="2922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2" y="27"/>
                </a:cxn>
                <a:cxn ang="0">
                  <a:pos x="4" y="30"/>
                </a:cxn>
                <a:cxn ang="0">
                  <a:pos x="7" y="32"/>
                </a:cxn>
                <a:cxn ang="0">
                  <a:pos x="11" y="34"/>
                </a:cxn>
                <a:cxn ang="0">
                  <a:pos x="16" y="35"/>
                </a:cxn>
                <a:cxn ang="0">
                  <a:pos x="22" y="35"/>
                </a:cxn>
                <a:cxn ang="0">
                  <a:pos x="29" y="35"/>
                </a:cxn>
                <a:cxn ang="0">
                  <a:pos x="34" y="34"/>
                </a:cxn>
                <a:cxn ang="0">
                  <a:pos x="34" y="56"/>
                </a:cxn>
                <a:cxn ang="0">
                  <a:pos x="51" y="56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34" y="23"/>
                </a:cxn>
                <a:cxn ang="0">
                  <a:pos x="30" y="24"/>
                </a:cxn>
                <a:cxn ang="0">
                  <a:pos x="26" y="24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9" y="22"/>
                </a:cxn>
                <a:cxn ang="0">
                  <a:pos x="18" y="21"/>
                </a:cxn>
                <a:cxn ang="0">
                  <a:pos x="17" y="18"/>
                </a:cxn>
                <a:cxn ang="0">
                  <a:pos x="17" y="16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51" h="56">
                  <a:moveTo>
                    <a:pt x="0" y="0"/>
                  </a:moveTo>
                  <a:lnTo>
                    <a:pt x="0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7" y="32"/>
                  </a:lnTo>
                  <a:lnTo>
                    <a:pt x="11" y="34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9" y="35"/>
                  </a:lnTo>
                  <a:lnTo>
                    <a:pt x="34" y="34"/>
                  </a:lnTo>
                  <a:lnTo>
                    <a:pt x="34" y="56"/>
                  </a:lnTo>
                  <a:lnTo>
                    <a:pt x="51" y="56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34" y="23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9" y="22"/>
                  </a:lnTo>
                  <a:lnTo>
                    <a:pt x="18" y="21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0" name="Freeform 1074"/>
            <p:cNvSpPr>
              <a:spLocks noEditPoints="1"/>
            </p:cNvSpPr>
            <p:nvPr/>
          </p:nvSpPr>
          <p:spPr bwMode="auto">
            <a:xfrm>
              <a:off x="2938" y="1801"/>
              <a:ext cx="15" cy="15"/>
            </a:xfrm>
            <a:custGeom>
              <a:avLst/>
              <a:gdLst/>
              <a:ahLst/>
              <a:cxnLst>
                <a:cxn ang="0">
                  <a:pos x="41" y="42"/>
                </a:cxn>
                <a:cxn ang="0">
                  <a:pos x="40" y="45"/>
                </a:cxn>
                <a:cxn ang="0">
                  <a:pos x="37" y="47"/>
                </a:cxn>
                <a:cxn ang="0">
                  <a:pos x="34" y="49"/>
                </a:cxn>
                <a:cxn ang="0">
                  <a:pos x="30" y="49"/>
                </a:cxn>
                <a:cxn ang="0">
                  <a:pos x="27" y="49"/>
                </a:cxn>
                <a:cxn ang="0">
                  <a:pos x="24" y="47"/>
                </a:cxn>
                <a:cxn ang="0">
                  <a:pos x="21" y="46"/>
                </a:cxn>
                <a:cxn ang="0">
                  <a:pos x="20" y="44"/>
                </a:cxn>
                <a:cxn ang="0">
                  <a:pos x="18" y="38"/>
                </a:cxn>
                <a:cxn ang="0">
                  <a:pos x="17" y="33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60" y="27"/>
                </a:cxn>
                <a:cxn ang="0">
                  <a:pos x="59" y="23"/>
                </a:cxn>
                <a:cxn ang="0">
                  <a:pos x="58" y="18"/>
                </a:cxn>
                <a:cxn ang="0">
                  <a:pos x="56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2" y="44"/>
                </a:cxn>
                <a:cxn ang="0">
                  <a:pos x="4" y="47"/>
                </a:cxn>
                <a:cxn ang="0">
                  <a:pos x="7" y="52"/>
                </a:cxn>
                <a:cxn ang="0">
                  <a:pos x="12" y="56"/>
                </a:cxn>
                <a:cxn ang="0">
                  <a:pos x="17" y="58"/>
                </a:cxn>
                <a:cxn ang="0">
                  <a:pos x="22" y="59"/>
                </a:cxn>
                <a:cxn ang="0">
                  <a:pos x="26" y="60"/>
                </a:cxn>
                <a:cxn ang="0">
                  <a:pos x="30" y="60"/>
                </a:cxn>
                <a:cxn ang="0">
                  <a:pos x="38" y="59"/>
                </a:cxn>
                <a:cxn ang="0">
                  <a:pos x="47" y="57"/>
                </a:cxn>
                <a:cxn ang="0">
                  <a:pos x="51" y="55"/>
                </a:cxn>
                <a:cxn ang="0">
                  <a:pos x="54" y="51"/>
                </a:cxn>
                <a:cxn ang="0">
                  <a:pos x="57" y="47"/>
                </a:cxn>
                <a:cxn ang="0">
                  <a:pos x="59" y="42"/>
                </a:cxn>
                <a:cxn ang="0">
                  <a:pos x="41" y="42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20" y="16"/>
                </a:cxn>
                <a:cxn ang="0">
                  <a:pos x="21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4"/>
                </a:cxn>
                <a:cxn ang="0">
                  <a:pos x="17" y="24"/>
                </a:cxn>
              </a:cxnLst>
              <a:rect l="0" t="0" r="r" b="b"/>
              <a:pathLst>
                <a:path w="60" h="60">
                  <a:moveTo>
                    <a:pt x="41" y="42"/>
                  </a:moveTo>
                  <a:lnTo>
                    <a:pt x="40" y="45"/>
                  </a:lnTo>
                  <a:lnTo>
                    <a:pt x="37" y="47"/>
                  </a:lnTo>
                  <a:lnTo>
                    <a:pt x="34" y="49"/>
                  </a:lnTo>
                  <a:lnTo>
                    <a:pt x="30" y="49"/>
                  </a:lnTo>
                  <a:lnTo>
                    <a:pt x="27" y="49"/>
                  </a:lnTo>
                  <a:lnTo>
                    <a:pt x="24" y="47"/>
                  </a:lnTo>
                  <a:lnTo>
                    <a:pt x="21" y="46"/>
                  </a:lnTo>
                  <a:lnTo>
                    <a:pt x="20" y="44"/>
                  </a:lnTo>
                  <a:lnTo>
                    <a:pt x="18" y="38"/>
                  </a:lnTo>
                  <a:lnTo>
                    <a:pt x="17" y="33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0" y="27"/>
                  </a:lnTo>
                  <a:lnTo>
                    <a:pt x="59" y="23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2" y="44"/>
                  </a:lnTo>
                  <a:lnTo>
                    <a:pt x="4" y="47"/>
                  </a:lnTo>
                  <a:lnTo>
                    <a:pt x="7" y="52"/>
                  </a:lnTo>
                  <a:lnTo>
                    <a:pt x="12" y="56"/>
                  </a:lnTo>
                  <a:lnTo>
                    <a:pt x="17" y="58"/>
                  </a:lnTo>
                  <a:lnTo>
                    <a:pt x="22" y="59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8" y="59"/>
                  </a:lnTo>
                  <a:lnTo>
                    <a:pt x="47" y="57"/>
                  </a:lnTo>
                  <a:lnTo>
                    <a:pt x="51" y="55"/>
                  </a:lnTo>
                  <a:lnTo>
                    <a:pt x="54" y="51"/>
                  </a:lnTo>
                  <a:lnTo>
                    <a:pt x="57" y="47"/>
                  </a:lnTo>
                  <a:lnTo>
                    <a:pt x="59" y="42"/>
                  </a:lnTo>
                  <a:lnTo>
                    <a:pt x="41" y="42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20" y="16"/>
                  </a:lnTo>
                  <a:lnTo>
                    <a:pt x="21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1" name="Freeform 1075"/>
            <p:cNvSpPr>
              <a:spLocks noEditPoints="1"/>
            </p:cNvSpPr>
            <p:nvPr/>
          </p:nvSpPr>
          <p:spPr bwMode="auto">
            <a:xfrm>
              <a:off x="2956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6"/>
                </a:cxn>
                <a:cxn ang="0">
                  <a:pos x="34" y="56"/>
                </a:cxn>
                <a:cxn ang="0">
                  <a:pos x="42" y="55"/>
                </a:cxn>
                <a:cxn ang="0">
                  <a:pos x="48" y="53"/>
                </a:cxn>
                <a:cxn ang="0">
                  <a:pos x="51" y="51"/>
                </a:cxn>
                <a:cxn ang="0">
                  <a:pos x="53" y="49"/>
                </a:cxn>
                <a:cxn ang="0">
                  <a:pos x="54" y="46"/>
                </a:cxn>
                <a:cxn ang="0">
                  <a:pos x="54" y="42"/>
                </a:cxn>
                <a:cxn ang="0">
                  <a:pos x="53" y="35"/>
                </a:cxn>
                <a:cxn ang="0">
                  <a:pos x="51" y="31"/>
                </a:cxn>
                <a:cxn ang="0">
                  <a:pos x="47" y="28"/>
                </a:cxn>
                <a:cxn ang="0">
                  <a:pos x="41" y="26"/>
                </a:cxn>
                <a:cxn ang="0">
                  <a:pos x="41" y="26"/>
                </a:cxn>
                <a:cxn ang="0">
                  <a:pos x="45" y="25"/>
                </a:cxn>
                <a:cxn ang="0">
                  <a:pos x="49" y="22"/>
                </a:cxn>
                <a:cxn ang="0">
                  <a:pos x="51" y="18"/>
                </a:cxn>
                <a:cxn ang="0">
                  <a:pos x="52" y="13"/>
                </a:cxn>
                <a:cxn ang="0">
                  <a:pos x="51" y="9"/>
                </a:cxn>
                <a:cxn ang="0">
                  <a:pos x="50" y="6"/>
                </a:cxn>
                <a:cxn ang="0">
                  <a:pos x="48" y="3"/>
                </a:cxn>
                <a:cxn ang="0">
                  <a:pos x="45" y="2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17" y="11"/>
                </a:cxn>
                <a:cxn ang="0">
                  <a:pos x="26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4" y="19"/>
                </a:cxn>
                <a:cxn ang="0">
                  <a:pos x="32" y="21"/>
                </a:cxn>
                <a:cxn ang="0">
                  <a:pos x="29" y="21"/>
                </a:cxn>
                <a:cxn ang="0">
                  <a:pos x="26" y="21"/>
                </a:cxn>
                <a:cxn ang="0">
                  <a:pos x="17" y="21"/>
                </a:cxn>
                <a:cxn ang="0">
                  <a:pos x="17" y="11"/>
                </a:cxn>
                <a:cxn ang="0">
                  <a:pos x="17" y="32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5" y="34"/>
                </a:cxn>
                <a:cxn ang="0">
                  <a:pos x="37" y="36"/>
                </a:cxn>
                <a:cxn ang="0">
                  <a:pos x="37" y="39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3" y="44"/>
                </a:cxn>
                <a:cxn ang="0">
                  <a:pos x="28" y="45"/>
                </a:cxn>
                <a:cxn ang="0">
                  <a:pos x="17" y="45"/>
                </a:cxn>
                <a:cxn ang="0">
                  <a:pos x="17" y="32"/>
                </a:cxn>
              </a:cxnLst>
              <a:rect l="0" t="0" r="r" b="b"/>
              <a:pathLst>
                <a:path w="54" h="56">
                  <a:moveTo>
                    <a:pt x="0" y="0"/>
                  </a:moveTo>
                  <a:lnTo>
                    <a:pt x="0" y="56"/>
                  </a:lnTo>
                  <a:lnTo>
                    <a:pt x="34" y="56"/>
                  </a:lnTo>
                  <a:lnTo>
                    <a:pt x="42" y="55"/>
                  </a:lnTo>
                  <a:lnTo>
                    <a:pt x="48" y="53"/>
                  </a:lnTo>
                  <a:lnTo>
                    <a:pt x="51" y="51"/>
                  </a:lnTo>
                  <a:lnTo>
                    <a:pt x="53" y="49"/>
                  </a:lnTo>
                  <a:lnTo>
                    <a:pt x="54" y="46"/>
                  </a:lnTo>
                  <a:lnTo>
                    <a:pt x="54" y="42"/>
                  </a:lnTo>
                  <a:lnTo>
                    <a:pt x="53" y="35"/>
                  </a:lnTo>
                  <a:lnTo>
                    <a:pt x="51" y="31"/>
                  </a:lnTo>
                  <a:lnTo>
                    <a:pt x="47" y="28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5" y="25"/>
                  </a:lnTo>
                  <a:lnTo>
                    <a:pt x="49" y="22"/>
                  </a:lnTo>
                  <a:lnTo>
                    <a:pt x="51" y="18"/>
                  </a:lnTo>
                  <a:lnTo>
                    <a:pt x="52" y="13"/>
                  </a:lnTo>
                  <a:lnTo>
                    <a:pt x="51" y="9"/>
                  </a:lnTo>
                  <a:lnTo>
                    <a:pt x="50" y="6"/>
                  </a:lnTo>
                  <a:lnTo>
                    <a:pt x="48" y="3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0" y="0"/>
                  </a:lnTo>
                  <a:close/>
                  <a:moveTo>
                    <a:pt x="17" y="11"/>
                  </a:moveTo>
                  <a:lnTo>
                    <a:pt x="26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4" y="19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17" y="21"/>
                  </a:lnTo>
                  <a:lnTo>
                    <a:pt x="17" y="11"/>
                  </a:lnTo>
                  <a:close/>
                  <a:moveTo>
                    <a:pt x="17" y="32"/>
                  </a:moveTo>
                  <a:lnTo>
                    <a:pt x="28" y="32"/>
                  </a:lnTo>
                  <a:lnTo>
                    <a:pt x="32" y="32"/>
                  </a:lnTo>
                  <a:lnTo>
                    <a:pt x="35" y="34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3" y="44"/>
                  </a:lnTo>
                  <a:lnTo>
                    <a:pt x="28" y="45"/>
                  </a:lnTo>
                  <a:lnTo>
                    <a:pt x="17" y="45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2" name="Freeform 1076"/>
            <p:cNvSpPr>
              <a:spLocks noEditPoints="1"/>
            </p:cNvSpPr>
            <p:nvPr/>
          </p:nvSpPr>
          <p:spPr bwMode="auto">
            <a:xfrm>
              <a:off x="2971" y="1801"/>
              <a:ext cx="15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4"/>
                </a:cxn>
                <a:cxn ang="0">
                  <a:pos x="29" y="25"/>
                </a:cxn>
                <a:cxn ang="0">
                  <a:pos x="14" y="27"/>
                </a:cxn>
                <a:cxn ang="0">
                  <a:pos x="4" y="33"/>
                </a:cxn>
                <a:cxn ang="0">
                  <a:pos x="0" y="39"/>
                </a:cxn>
                <a:cxn ang="0">
                  <a:pos x="1" y="48"/>
                </a:cxn>
                <a:cxn ang="0">
                  <a:pos x="5" y="56"/>
                </a:cxn>
                <a:cxn ang="0">
                  <a:pos x="14" y="60"/>
                </a:cxn>
                <a:cxn ang="0">
                  <a:pos x="25" y="60"/>
                </a:cxn>
                <a:cxn ang="0">
                  <a:pos x="35" y="56"/>
                </a:cxn>
                <a:cxn ang="0">
                  <a:pos x="39" y="53"/>
                </a:cxn>
                <a:cxn ang="0">
                  <a:pos x="58" y="58"/>
                </a:cxn>
                <a:cxn ang="0">
                  <a:pos x="56" y="56"/>
                </a:cxn>
                <a:cxn ang="0">
                  <a:pos x="54" y="51"/>
                </a:cxn>
                <a:cxn ang="0">
                  <a:pos x="55" y="20"/>
                </a:cxn>
                <a:cxn ang="0">
                  <a:pos x="54" y="15"/>
                </a:cxn>
                <a:cxn ang="0">
                  <a:pos x="51" y="8"/>
                </a:cxn>
                <a:cxn ang="0">
                  <a:pos x="44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6" y="9"/>
                </a:cxn>
                <a:cxn ang="0">
                  <a:pos x="3" y="20"/>
                </a:cxn>
                <a:cxn ang="0">
                  <a:pos x="38" y="34"/>
                </a:cxn>
                <a:cxn ang="0">
                  <a:pos x="37" y="42"/>
                </a:cxn>
                <a:cxn ang="0">
                  <a:pos x="34" y="46"/>
                </a:cxn>
                <a:cxn ang="0">
                  <a:pos x="26" y="49"/>
                </a:cxn>
                <a:cxn ang="0">
                  <a:pos x="21" y="48"/>
                </a:cxn>
                <a:cxn ang="0">
                  <a:pos x="18" y="43"/>
                </a:cxn>
                <a:cxn ang="0">
                  <a:pos x="19" y="38"/>
                </a:cxn>
                <a:cxn ang="0">
                  <a:pos x="21" y="36"/>
                </a:cxn>
                <a:cxn ang="0">
                  <a:pos x="28" y="34"/>
                </a:cxn>
                <a:cxn ang="0">
                  <a:pos x="38" y="31"/>
                </a:cxn>
              </a:cxnLst>
              <a:rect l="0" t="0" r="r" b="b"/>
              <a:pathLst>
                <a:path w="58" h="60">
                  <a:moveTo>
                    <a:pt x="19" y="20"/>
                  </a:moveTo>
                  <a:lnTo>
                    <a:pt x="20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7" y="23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29" y="25"/>
                  </a:lnTo>
                  <a:lnTo>
                    <a:pt x="21" y="26"/>
                  </a:lnTo>
                  <a:lnTo>
                    <a:pt x="14" y="27"/>
                  </a:lnTo>
                  <a:lnTo>
                    <a:pt x="6" y="30"/>
                  </a:lnTo>
                  <a:lnTo>
                    <a:pt x="4" y="33"/>
                  </a:lnTo>
                  <a:lnTo>
                    <a:pt x="2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3" y="54"/>
                  </a:lnTo>
                  <a:lnTo>
                    <a:pt x="5" y="56"/>
                  </a:lnTo>
                  <a:lnTo>
                    <a:pt x="9" y="58"/>
                  </a:lnTo>
                  <a:lnTo>
                    <a:pt x="14" y="60"/>
                  </a:lnTo>
                  <a:lnTo>
                    <a:pt x="20" y="60"/>
                  </a:lnTo>
                  <a:lnTo>
                    <a:pt x="25" y="60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6" y="56"/>
                  </a:lnTo>
                  <a:lnTo>
                    <a:pt x="55" y="54"/>
                  </a:lnTo>
                  <a:lnTo>
                    <a:pt x="54" y="51"/>
                  </a:lnTo>
                  <a:lnTo>
                    <a:pt x="54" y="47"/>
                  </a:lnTo>
                  <a:lnTo>
                    <a:pt x="55" y="20"/>
                  </a:lnTo>
                  <a:lnTo>
                    <a:pt x="55" y="18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4" y="13"/>
                  </a:lnTo>
                  <a:lnTo>
                    <a:pt x="3" y="20"/>
                  </a:lnTo>
                  <a:lnTo>
                    <a:pt x="19" y="20"/>
                  </a:lnTo>
                  <a:close/>
                  <a:moveTo>
                    <a:pt x="38" y="34"/>
                  </a:moveTo>
                  <a:lnTo>
                    <a:pt x="38" y="38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6" y="49"/>
                  </a:lnTo>
                  <a:lnTo>
                    <a:pt x="24" y="49"/>
                  </a:lnTo>
                  <a:lnTo>
                    <a:pt x="21" y="48"/>
                  </a:lnTo>
                  <a:lnTo>
                    <a:pt x="19" y="46"/>
                  </a:lnTo>
                  <a:lnTo>
                    <a:pt x="18" y="43"/>
                  </a:lnTo>
                  <a:lnTo>
                    <a:pt x="18" y="39"/>
                  </a:lnTo>
                  <a:lnTo>
                    <a:pt x="19" y="38"/>
                  </a:lnTo>
                  <a:lnTo>
                    <a:pt x="20" y="37"/>
                  </a:lnTo>
                  <a:lnTo>
                    <a:pt x="21" y="36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33" y="33"/>
                  </a:lnTo>
                  <a:lnTo>
                    <a:pt x="38" y="31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3" name="Freeform 1077"/>
            <p:cNvSpPr>
              <a:spLocks noEditPoints="1"/>
            </p:cNvSpPr>
            <p:nvPr/>
          </p:nvSpPr>
          <p:spPr bwMode="auto">
            <a:xfrm>
              <a:off x="2988" y="1801"/>
              <a:ext cx="13" cy="14"/>
            </a:xfrm>
            <a:custGeom>
              <a:avLst/>
              <a:gdLst/>
              <a:ahLst/>
              <a:cxnLst>
                <a:cxn ang="0">
                  <a:pos x="30" y="36"/>
                </a:cxn>
                <a:cxn ang="0">
                  <a:pos x="36" y="36"/>
                </a:cxn>
                <a:cxn ang="0">
                  <a:pos x="36" y="56"/>
                </a:cxn>
                <a:cxn ang="0">
                  <a:pos x="53" y="56"/>
                </a:cxn>
                <a:cxn ang="0">
                  <a:pos x="53" y="0"/>
                </a:cxn>
                <a:cxn ang="0">
                  <a:pos x="20" y="0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5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0" y="23"/>
                </a:cxn>
                <a:cxn ang="0">
                  <a:pos x="3" y="28"/>
                </a:cxn>
                <a:cxn ang="0">
                  <a:pos x="4" y="31"/>
                </a:cxn>
                <a:cxn ang="0">
                  <a:pos x="7" y="33"/>
                </a:cxn>
                <a:cxn ang="0">
                  <a:pos x="10" y="34"/>
                </a:cxn>
                <a:cxn ang="0">
                  <a:pos x="15" y="35"/>
                </a:cxn>
                <a:cxn ang="0">
                  <a:pos x="1" y="56"/>
                </a:cxn>
                <a:cxn ang="0">
                  <a:pos x="19" y="56"/>
                </a:cxn>
                <a:cxn ang="0">
                  <a:pos x="30" y="36"/>
                </a:cxn>
                <a:cxn ang="0">
                  <a:pos x="36" y="11"/>
                </a:cxn>
                <a:cxn ang="0">
                  <a:pos x="36" y="25"/>
                </a:cxn>
                <a:cxn ang="0">
                  <a:pos x="27" y="25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8" y="21"/>
                </a:cxn>
                <a:cxn ang="0">
                  <a:pos x="17" y="18"/>
                </a:cxn>
                <a:cxn ang="0">
                  <a:pos x="17" y="16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6" y="11"/>
                </a:cxn>
              </a:cxnLst>
              <a:rect l="0" t="0" r="r" b="b"/>
              <a:pathLst>
                <a:path w="53" h="56">
                  <a:moveTo>
                    <a:pt x="30" y="36"/>
                  </a:moveTo>
                  <a:lnTo>
                    <a:pt x="36" y="36"/>
                  </a:lnTo>
                  <a:lnTo>
                    <a:pt x="36" y="56"/>
                  </a:lnTo>
                  <a:lnTo>
                    <a:pt x="53" y="56"/>
                  </a:lnTo>
                  <a:lnTo>
                    <a:pt x="53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10" y="34"/>
                  </a:lnTo>
                  <a:lnTo>
                    <a:pt x="15" y="35"/>
                  </a:lnTo>
                  <a:lnTo>
                    <a:pt x="1" y="56"/>
                  </a:lnTo>
                  <a:lnTo>
                    <a:pt x="19" y="56"/>
                  </a:lnTo>
                  <a:lnTo>
                    <a:pt x="30" y="36"/>
                  </a:lnTo>
                  <a:close/>
                  <a:moveTo>
                    <a:pt x="36" y="11"/>
                  </a:moveTo>
                  <a:lnTo>
                    <a:pt x="36" y="25"/>
                  </a:lnTo>
                  <a:lnTo>
                    <a:pt x="27" y="25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8" y="21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4" name="Freeform 1078"/>
            <p:cNvSpPr>
              <a:spLocks/>
            </p:cNvSpPr>
            <p:nvPr/>
          </p:nvSpPr>
          <p:spPr bwMode="auto">
            <a:xfrm>
              <a:off x="3011" y="1801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39" y="11"/>
                </a:cxn>
                <a:cxn ang="0">
                  <a:pos x="39" y="56"/>
                </a:cxn>
                <a:cxn ang="0">
                  <a:pos x="55" y="56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56"/>
                </a:cxn>
                <a:cxn ang="0">
                  <a:pos x="18" y="56"/>
                </a:cxn>
                <a:cxn ang="0">
                  <a:pos x="18" y="11"/>
                </a:cxn>
              </a:cxnLst>
              <a:rect l="0" t="0" r="r" b="b"/>
              <a:pathLst>
                <a:path w="55" h="56">
                  <a:moveTo>
                    <a:pt x="18" y="11"/>
                  </a:moveTo>
                  <a:lnTo>
                    <a:pt x="39" y="11"/>
                  </a:lnTo>
                  <a:lnTo>
                    <a:pt x="39" y="56"/>
                  </a:lnTo>
                  <a:lnTo>
                    <a:pt x="55" y="56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56"/>
                  </a:lnTo>
                  <a:lnTo>
                    <a:pt x="18" y="56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5" name="Freeform 1079"/>
            <p:cNvSpPr>
              <a:spLocks noEditPoints="1"/>
            </p:cNvSpPr>
            <p:nvPr/>
          </p:nvSpPr>
          <p:spPr bwMode="auto">
            <a:xfrm>
              <a:off x="3028" y="1801"/>
              <a:ext cx="15" cy="15"/>
            </a:xfrm>
            <a:custGeom>
              <a:avLst/>
              <a:gdLst/>
              <a:ahLst/>
              <a:cxnLst>
                <a:cxn ang="0">
                  <a:pos x="30" y="60"/>
                </a:cxn>
                <a:cxn ang="0">
                  <a:pos x="37" y="60"/>
                </a:cxn>
                <a:cxn ang="0">
                  <a:pos x="43" y="58"/>
                </a:cxn>
                <a:cxn ang="0">
                  <a:pos x="48" y="56"/>
                </a:cxn>
                <a:cxn ang="0">
                  <a:pos x="53" y="53"/>
                </a:cxn>
                <a:cxn ang="0">
                  <a:pos x="56" y="49"/>
                </a:cxn>
                <a:cxn ang="0">
                  <a:pos x="59" y="44"/>
                </a:cxn>
                <a:cxn ang="0">
                  <a:pos x="61" y="36"/>
                </a:cxn>
                <a:cxn ang="0">
                  <a:pos x="61" y="29"/>
                </a:cxn>
                <a:cxn ang="0">
                  <a:pos x="61" y="22"/>
                </a:cxn>
                <a:cxn ang="0">
                  <a:pos x="59" y="16"/>
                </a:cxn>
                <a:cxn ang="0">
                  <a:pos x="56" y="11"/>
                </a:cxn>
                <a:cxn ang="0">
                  <a:pos x="53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0"/>
                </a:cxn>
                <a:cxn ang="0">
                  <a:pos x="30" y="0"/>
                </a:cxn>
                <a:cxn ang="0">
                  <a:pos x="25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4"/>
                </a:cxn>
                <a:cxn ang="0">
                  <a:pos x="5" y="49"/>
                </a:cxn>
                <a:cxn ang="0">
                  <a:pos x="9" y="53"/>
                </a:cxn>
                <a:cxn ang="0">
                  <a:pos x="13" y="56"/>
                </a:cxn>
                <a:cxn ang="0">
                  <a:pos x="18" y="58"/>
                </a:cxn>
                <a:cxn ang="0">
                  <a:pos x="24" y="60"/>
                </a:cxn>
                <a:cxn ang="0">
                  <a:pos x="30" y="60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2"/>
                </a:cxn>
                <a:cxn ang="0">
                  <a:pos x="18" y="35"/>
                </a:cxn>
                <a:cxn ang="0">
                  <a:pos x="17" y="29"/>
                </a:cxn>
                <a:cxn ang="0">
                  <a:pos x="18" y="24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4" y="11"/>
                </a:cxn>
                <a:cxn ang="0">
                  <a:pos x="38" y="14"/>
                </a:cxn>
                <a:cxn ang="0">
                  <a:pos x="40" y="16"/>
                </a:cxn>
                <a:cxn ang="0">
                  <a:pos x="43" y="19"/>
                </a:cxn>
                <a:cxn ang="0">
                  <a:pos x="44" y="24"/>
                </a:cxn>
                <a:cxn ang="0">
                  <a:pos x="44" y="29"/>
                </a:cxn>
                <a:cxn ang="0">
                  <a:pos x="44" y="35"/>
                </a:cxn>
                <a:cxn ang="0">
                  <a:pos x="42" y="42"/>
                </a:cxn>
                <a:cxn ang="0">
                  <a:pos x="40" y="45"/>
                </a:cxn>
                <a:cxn ang="0">
                  <a:pos x="37" y="47"/>
                </a:cxn>
                <a:cxn ang="0">
                  <a:pos x="34" y="48"/>
                </a:cxn>
                <a:cxn ang="0">
                  <a:pos x="30" y="49"/>
                </a:cxn>
              </a:cxnLst>
              <a:rect l="0" t="0" r="r" b="b"/>
              <a:pathLst>
                <a:path w="61" h="60">
                  <a:moveTo>
                    <a:pt x="30" y="60"/>
                  </a:moveTo>
                  <a:lnTo>
                    <a:pt x="37" y="60"/>
                  </a:lnTo>
                  <a:lnTo>
                    <a:pt x="43" y="58"/>
                  </a:lnTo>
                  <a:lnTo>
                    <a:pt x="48" y="56"/>
                  </a:lnTo>
                  <a:lnTo>
                    <a:pt x="53" y="53"/>
                  </a:lnTo>
                  <a:lnTo>
                    <a:pt x="56" y="49"/>
                  </a:lnTo>
                  <a:lnTo>
                    <a:pt x="59" y="44"/>
                  </a:lnTo>
                  <a:lnTo>
                    <a:pt x="61" y="36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9" y="16"/>
                  </a:lnTo>
                  <a:lnTo>
                    <a:pt x="56" y="11"/>
                  </a:lnTo>
                  <a:lnTo>
                    <a:pt x="53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4"/>
                  </a:lnTo>
                  <a:lnTo>
                    <a:pt x="5" y="49"/>
                  </a:lnTo>
                  <a:lnTo>
                    <a:pt x="9" y="53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close/>
                  <a:moveTo>
                    <a:pt x="30" y="49"/>
                  </a:move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2"/>
                  </a:lnTo>
                  <a:lnTo>
                    <a:pt x="18" y="35"/>
                  </a:lnTo>
                  <a:lnTo>
                    <a:pt x="17" y="29"/>
                  </a:lnTo>
                  <a:lnTo>
                    <a:pt x="18" y="24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4" y="11"/>
                  </a:lnTo>
                  <a:lnTo>
                    <a:pt x="38" y="14"/>
                  </a:lnTo>
                  <a:lnTo>
                    <a:pt x="40" y="16"/>
                  </a:lnTo>
                  <a:lnTo>
                    <a:pt x="43" y="19"/>
                  </a:lnTo>
                  <a:lnTo>
                    <a:pt x="44" y="24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42" y="42"/>
                  </a:lnTo>
                  <a:lnTo>
                    <a:pt x="40" y="45"/>
                  </a:lnTo>
                  <a:lnTo>
                    <a:pt x="37" y="47"/>
                  </a:lnTo>
                  <a:lnTo>
                    <a:pt x="34" y="48"/>
                  </a:lnTo>
                  <a:lnTo>
                    <a:pt x="30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6" name="Freeform 1080"/>
            <p:cNvSpPr>
              <a:spLocks/>
            </p:cNvSpPr>
            <p:nvPr/>
          </p:nvSpPr>
          <p:spPr bwMode="auto">
            <a:xfrm>
              <a:off x="3045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4" y="30"/>
                </a:cxn>
                <a:cxn ang="0">
                  <a:pos x="7" y="32"/>
                </a:cxn>
                <a:cxn ang="0">
                  <a:pos x="10" y="34"/>
                </a:cxn>
                <a:cxn ang="0">
                  <a:pos x="15" y="35"/>
                </a:cxn>
                <a:cxn ang="0">
                  <a:pos x="23" y="35"/>
                </a:cxn>
                <a:cxn ang="0">
                  <a:pos x="29" y="35"/>
                </a:cxn>
                <a:cxn ang="0">
                  <a:pos x="35" y="34"/>
                </a:cxn>
                <a:cxn ang="0">
                  <a:pos x="35" y="56"/>
                </a:cxn>
                <a:cxn ang="0">
                  <a:pos x="51" y="56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3"/>
                </a:cxn>
                <a:cxn ang="0">
                  <a:pos x="30" y="24"/>
                </a:cxn>
                <a:cxn ang="0">
                  <a:pos x="26" y="24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8" y="22"/>
                </a:cxn>
                <a:cxn ang="0">
                  <a:pos x="17" y="21"/>
                </a:cxn>
                <a:cxn ang="0">
                  <a:pos x="16" y="18"/>
                </a:cxn>
                <a:cxn ang="0">
                  <a:pos x="16" y="16"/>
                </a:cxn>
                <a:cxn ang="0">
                  <a:pos x="16" y="0"/>
                </a:cxn>
                <a:cxn ang="0">
                  <a:pos x="0" y="0"/>
                </a:cxn>
              </a:cxnLst>
              <a:rect l="0" t="0" r="r" b="b"/>
              <a:pathLst>
                <a:path w="51" h="56">
                  <a:moveTo>
                    <a:pt x="0" y="0"/>
                  </a:moveTo>
                  <a:lnTo>
                    <a:pt x="0" y="17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7" y="32"/>
                  </a:lnTo>
                  <a:lnTo>
                    <a:pt x="10" y="34"/>
                  </a:lnTo>
                  <a:lnTo>
                    <a:pt x="15" y="35"/>
                  </a:lnTo>
                  <a:lnTo>
                    <a:pt x="23" y="35"/>
                  </a:lnTo>
                  <a:lnTo>
                    <a:pt x="29" y="35"/>
                  </a:lnTo>
                  <a:lnTo>
                    <a:pt x="35" y="34"/>
                  </a:lnTo>
                  <a:lnTo>
                    <a:pt x="35" y="56"/>
                  </a:lnTo>
                  <a:lnTo>
                    <a:pt x="51" y="56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3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8" y="22"/>
                  </a:lnTo>
                  <a:lnTo>
                    <a:pt x="17" y="21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7" name="Freeform 1081"/>
            <p:cNvSpPr>
              <a:spLocks/>
            </p:cNvSpPr>
            <p:nvPr/>
          </p:nvSpPr>
          <p:spPr bwMode="auto">
            <a:xfrm>
              <a:off x="3060" y="1801"/>
              <a:ext cx="14" cy="14"/>
            </a:xfrm>
            <a:custGeom>
              <a:avLst/>
              <a:gdLst/>
              <a:ahLst/>
              <a:cxnLst>
                <a:cxn ang="0">
                  <a:pos x="19" y="11"/>
                </a:cxn>
                <a:cxn ang="0">
                  <a:pos x="19" y="56"/>
                </a:cxn>
                <a:cxn ang="0">
                  <a:pos x="35" y="56"/>
                </a:cxn>
                <a:cxn ang="0">
                  <a:pos x="35" y="11"/>
                </a:cxn>
                <a:cxn ang="0">
                  <a:pos x="54" y="11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9" y="11"/>
                </a:cxn>
              </a:cxnLst>
              <a:rect l="0" t="0" r="r" b="b"/>
              <a:pathLst>
                <a:path w="54" h="56">
                  <a:moveTo>
                    <a:pt x="19" y="11"/>
                  </a:moveTo>
                  <a:lnTo>
                    <a:pt x="19" y="56"/>
                  </a:lnTo>
                  <a:lnTo>
                    <a:pt x="35" y="56"/>
                  </a:lnTo>
                  <a:lnTo>
                    <a:pt x="35" y="11"/>
                  </a:lnTo>
                  <a:lnTo>
                    <a:pt x="54" y="1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8" name="Freeform 1082"/>
            <p:cNvSpPr>
              <a:spLocks noEditPoints="1"/>
            </p:cNvSpPr>
            <p:nvPr/>
          </p:nvSpPr>
          <p:spPr bwMode="auto">
            <a:xfrm>
              <a:off x="3075" y="1801"/>
              <a:ext cx="15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4"/>
                </a:cxn>
                <a:cxn ang="0">
                  <a:pos x="29" y="25"/>
                </a:cxn>
                <a:cxn ang="0">
                  <a:pos x="14" y="27"/>
                </a:cxn>
                <a:cxn ang="0">
                  <a:pos x="5" y="33"/>
                </a:cxn>
                <a:cxn ang="0">
                  <a:pos x="1" y="39"/>
                </a:cxn>
                <a:cxn ang="0">
                  <a:pos x="1" y="48"/>
                </a:cxn>
                <a:cxn ang="0">
                  <a:pos x="7" y="56"/>
                </a:cxn>
                <a:cxn ang="0">
                  <a:pos x="14" y="60"/>
                </a:cxn>
                <a:cxn ang="0">
                  <a:pos x="25" y="60"/>
                </a:cxn>
                <a:cxn ang="0">
                  <a:pos x="35" y="56"/>
                </a:cxn>
                <a:cxn ang="0">
                  <a:pos x="39" y="53"/>
                </a:cxn>
                <a:cxn ang="0">
                  <a:pos x="59" y="58"/>
                </a:cxn>
                <a:cxn ang="0">
                  <a:pos x="57" y="56"/>
                </a:cxn>
                <a:cxn ang="0">
                  <a:pos x="56" y="51"/>
                </a:cxn>
                <a:cxn ang="0">
                  <a:pos x="56" y="20"/>
                </a:cxn>
                <a:cxn ang="0">
                  <a:pos x="54" y="15"/>
                </a:cxn>
                <a:cxn ang="0">
                  <a:pos x="52" y="8"/>
                </a:cxn>
                <a:cxn ang="0">
                  <a:pos x="44" y="2"/>
                </a:cxn>
                <a:cxn ang="0">
                  <a:pos x="30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0"/>
                </a:cxn>
                <a:cxn ang="0">
                  <a:pos x="39" y="34"/>
                </a:cxn>
                <a:cxn ang="0">
                  <a:pos x="37" y="42"/>
                </a:cxn>
                <a:cxn ang="0">
                  <a:pos x="34" y="46"/>
                </a:cxn>
                <a:cxn ang="0">
                  <a:pos x="27" y="49"/>
                </a:cxn>
                <a:cxn ang="0">
                  <a:pos x="21" y="48"/>
                </a:cxn>
                <a:cxn ang="0">
                  <a:pos x="18" y="43"/>
                </a:cxn>
                <a:cxn ang="0">
                  <a:pos x="19" y="38"/>
                </a:cxn>
                <a:cxn ang="0">
                  <a:pos x="22" y="36"/>
                </a:cxn>
                <a:cxn ang="0">
                  <a:pos x="28" y="34"/>
                </a:cxn>
                <a:cxn ang="0">
                  <a:pos x="39" y="31"/>
                </a:cxn>
              </a:cxnLst>
              <a:rect l="0" t="0" r="r" b="b"/>
              <a:pathLst>
                <a:path w="59" h="60">
                  <a:moveTo>
                    <a:pt x="19" y="20"/>
                  </a:moveTo>
                  <a:lnTo>
                    <a:pt x="20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5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7" y="23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29" y="25"/>
                  </a:lnTo>
                  <a:lnTo>
                    <a:pt x="22" y="26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5" y="33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3" y="54"/>
                  </a:lnTo>
                  <a:lnTo>
                    <a:pt x="7" y="56"/>
                  </a:lnTo>
                  <a:lnTo>
                    <a:pt x="10" y="58"/>
                  </a:lnTo>
                  <a:lnTo>
                    <a:pt x="14" y="60"/>
                  </a:lnTo>
                  <a:lnTo>
                    <a:pt x="20" y="60"/>
                  </a:lnTo>
                  <a:lnTo>
                    <a:pt x="25" y="60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59" y="58"/>
                  </a:lnTo>
                  <a:lnTo>
                    <a:pt x="59" y="57"/>
                  </a:lnTo>
                  <a:lnTo>
                    <a:pt x="57" y="56"/>
                  </a:lnTo>
                  <a:lnTo>
                    <a:pt x="56" y="54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5" y="13"/>
                  </a:lnTo>
                  <a:lnTo>
                    <a:pt x="3" y="20"/>
                  </a:lnTo>
                  <a:lnTo>
                    <a:pt x="19" y="20"/>
                  </a:lnTo>
                  <a:close/>
                  <a:moveTo>
                    <a:pt x="39" y="34"/>
                  </a:moveTo>
                  <a:lnTo>
                    <a:pt x="38" y="38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7" y="49"/>
                  </a:lnTo>
                  <a:lnTo>
                    <a:pt x="24" y="49"/>
                  </a:lnTo>
                  <a:lnTo>
                    <a:pt x="21" y="48"/>
                  </a:lnTo>
                  <a:lnTo>
                    <a:pt x="19" y="46"/>
                  </a:lnTo>
                  <a:lnTo>
                    <a:pt x="18" y="43"/>
                  </a:lnTo>
                  <a:lnTo>
                    <a:pt x="18" y="39"/>
                  </a:lnTo>
                  <a:lnTo>
                    <a:pt x="19" y="38"/>
                  </a:lnTo>
                  <a:lnTo>
                    <a:pt x="20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34" y="33"/>
                  </a:lnTo>
                  <a:lnTo>
                    <a:pt x="39" y="31"/>
                  </a:lnTo>
                  <a:lnTo>
                    <a:pt x="39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9" name="Freeform 1083"/>
            <p:cNvSpPr>
              <a:spLocks/>
            </p:cNvSpPr>
            <p:nvPr/>
          </p:nvSpPr>
          <p:spPr bwMode="auto">
            <a:xfrm>
              <a:off x="3108" y="1967"/>
              <a:ext cx="89" cy="90"/>
            </a:xfrm>
            <a:custGeom>
              <a:avLst/>
              <a:gdLst/>
              <a:ahLst/>
              <a:cxnLst>
                <a:cxn ang="0">
                  <a:pos x="145" y="357"/>
                </a:cxn>
                <a:cxn ang="0">
                  <a:pos x="357" y="145"/>
                </a:cxn>
                <a:cxn ang="0">
                  <a:pos x="211" y="0"/>
                </a:cxn>
                <a:cxn ang="0">
                  <a:pos x="0" y="211"/>
                </a:cxn>
                <a:cxn ang="0">
                  <a:pos x="145" y="357"/>
                </a:cxn>
              </a:cxnLst>
              <a:rect l="0" t="0" r="r" b="b"/>
              <a:pathLst>
                <a:path w="357" h="357">
                  <a:moveTo>
                    <a:pt x="145" y="357"/>
                  </a:moveTo>
                  <a:lnTo>
                    <a:pt x="357" y="145"/>
                  </a:lnTo>
                  <a:lnTo>
                    <a:pt x="211" y="0"/>
                  </a:lnTo>
                  <a:lnTo>
                    <a:pt x="0" y="211"/>
                  </a:lnTo>
                  <a:lnTo>
                    <a:pt x="145" y="3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0" name="Freeform 1084"/>
            <p:cNvSpPr>
              <a:spLocks/>
            </p:cNvSpPr>
            <p:nvPr/>
          </p:nvSpPr>
          <p:spPr bwMode="auto">
            <a:xfrm>
              <a:off x="3108" y="1967"/>
              <a:ext cx="89" cy="90"/>
            </a:xfrm>
            <a:custGeom>
              <a:avLst/>
              <a:gdLst/>
              <a:ahLst/>
              <a:cxnLst>
                <a:cxn ang="0">
                  <a:pos x="145" y="357"/>
                </a:cxn>
                <a:cxn ang="0">
                  <a:pos x="357" y="145"/>
                </a:cxn>
                <a:cxn ang="0">
                  <a:pos x="211" y="0"/>
                </a:cxn>
                <a:cxn ang="0">
                  <a:pos x="0" y="211"/>
                </a:cxn>
                <a:cxn ang="0">
                  <a:pos x="145" y="357"/>
                </a:cxn>
              </a:cxnLst>
              <a:rect l="0" t="0" r="r" b="b"/>
              <a:pathLst>
                <a:path w="357" h="357">
                  <a:moveTo>
                    <a:pt x="145" y="357"/>
                  </a:moveTo>
                  <a:lnTo>
                    <a:pt x="357" y="145"/>
                  </a:lnTo>
                  <a:lnTo>
                    <a:pt x="211" y="0"/>
                  </a:lnTo>
                  <a:lnTo>
                    <a:pt x="0" y="211"/>
                  </a:lnTo>
                  <a:lnTo>
                    <a:pt x="145" y="35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1" name="Line 1085"/>
            <p:cNvSpPr>
              <a:spLocks noChangeShapeType="1"/>
            </p:cNvSpPr>
            <p:nvPr/>
          </p:nvSpPr>
          <p:spPr bwMode="auto">
            <a:xfrm flipV="1">
              <a:off x="3144" y="1967"/>
              <a:ext cx="17" cy="90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2" name="Line 1086"/>
            <p:cNvSpPr>
              <a:spLocks noChangeShapeType="1"/>
            </p:cNvSpPr>
            <p:nvPr/>
          </p:nvSpPr>
          <p:spPr bwMode="auto">
            <a:xfrm flipV="1">
              <a:off x="3108" y="2004"/>
              <a:ext cx="89" cy="16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3" name="Freeform 1087"/>
            <p:cNvSpPr>
              <a:spLocks/>
            </p:cNvSpPr>
            <p:nvPr/>
          </p:nvSpPr>
          <p:spPr bwMode="auto">
            <a:xfrm>
              <a:off x="3108" y="1967"/>
              <a:ext cx="53" cy="53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52" y="53"/>
                </a:cxn>
                <a:cxn ang="0">
                  <a:pos x="211" y="0"/>
                </a:cxn>
              </a:cxnLst>
              <a:rect l="0" t="0" r="r" b="b"/>
              <a:pathLst>
                <a:path w="211" h="211">
                  <a:moveTo>
                    <a:pt x="0" y="211"/>
                  </a:moveTo>
                  <a:lnTo>
                    <a:pt x="52" y="53"/>
                  </a:lnTo>
                  <a:lnTo>
                    <a:pt x="211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4" name="Freeform 1088"/>
            <p:cNvSpPr>
              <a:spLocks/>
            </p:cNvSpPr>
            <p:nvPr/>
          </p:nvSpPr>
          <p:spPr bwMode="auto">
            <a:xfrm>
              <a:off x="3132" y="1949"/>
              <a:ext cx="10" cy="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6"/>
                </a:cxn>
                <a:cxn ang="0">
                  <a:pos x="23" y="16"/>
                </a:cxn>
                <a:cxn ang="0">
                  <a:pos x="25" y="25"/>
                </a:cxn>
                <a:cxn ang="0">
                  <a:pos x="31" y="42"/>
                </a:cxn>
                <a:cxn ang="0">
                  <a:pos x="32" y="51"/>
                </a:cxn>
                <a:cxn ang="0">
                  <a:pos x="34" y="63"/>
                </a:cxn>
                <a:cxn ang="0">
                  <a:pos x="35" y="74"/>
                </a:cxn>
                <a:cxn ang="0">
                  <a:pos x="36" y="84"/>
                </a:cxn>
                <a:cxn ang="0">
                  <a:pos x="37" y="95"/>
                </a:cxn>
                <a:cxn ang="0">
                  <a:pos x="38" y="104"/>
                </a:cxn>
                <a:cxn ang="0">
                  <a:pos x="38" y="118"/>
                </a:cxn>
                <a:cxn ang="0">
                  <a:pos x="38" y="129"/>
                </a:cxn>
                <a:cxn ang="0">
                  <a:pos x="37" y="142"/>
                </a:cxn>
                <a:cxn ang="0">
                  <a:pos x="37" y="152"/>
                </a:cxn>
                <a:cxn ang="0">
                  <a:pos x="36" y="160"/>
                </a:cxn>
                <a:cxn ang="0">
                  <a:pos x="35" y="172"/>
                </a:cxn>
                <a:cxn ang="0">
                  <a:pos x="34" y="182"/>
                </a:cxn>
                <a:cxn ang="0">
                  <a:pos x="32" y="193"/>
                </a:cxn>
                <a:cxn ang="0">
                  <a:pos x="29" y="203"/>
                </a:cxn>
                <a:cxn ang="0">
                  <a:pos x="26" y="214"/>
                </a:cxn>
                <a:cxn ang="0">
                  <a:pos x="24" y="223"/>
                </a:cxn>
                <a:cxn ang="0">
                  <a:pos x="21" y="233"/>
                </a:cxn>
                <a:cxn ang="0">
                  <a:pos x="18" y="242"/>
                </a:cxn>
                <a:cxn ang="0">
                  <a:pos x="14" y="251"/>
                </a:cxn>
                <a:cxn ang="0">
                  <a:pos x="13" y="253"/>
                </a:cxn>
                <a:cxn ang="0">
                  <a:pos x="0" y="247"/>
                </a:cxn>
                <a:cxn ang="0">
                  <a:pos x="4" y="240"/>
                </a:cxn>
                <a:cxn ang="0">
                  <a:pos x="8" y="232"/>
                </a:cxn>
                <a:cxn ang="0">
                  <a:pos x="11" y="223"/>
                </a:cxn>
                <a:cxn ang="0">
                  <a:pos x="13" y="213"/>
                </a:cxn>
                <a:cxn ang="0">
                  <a:pos x="16" y="201"/>
                </a:cxn>
                <a:cxn ang="0">
                  <a:pos x="18" y="190"/>
                </a:cxn>
                <a:cxn ang="0">
                  <a:pos x="19" y="181"/>
                </a:cxn>
                <a:cxn ang="0">
                  <a:pos x="21" y="168"/>
                </a:cxn>
                <a:cxn ang="0">
                  <a:pos x="22" y="157"/>
                </a:cxn>
                <a:cxn ang="0">
                  <a:pos x="23" y="146"/>
                </a:cxn>
                <a:cxn ang="0">
                  <a:pos x="23" y="136"/>
                </a:cxn>
                <a:cxn ang="0">
                  <a:pos x="24" y="127"/>
                </a:cxn>
                <a:cxn ang="0">
                  <a:pos x="23" y="116"/>
                </a:cxn>
                <a:cxn ang="0">
                  <a:pos x="23" y="103"/>
                </a:cxn>
                <a:cxn ang="0">
                  <a:pos x="22" y="92"/>
                </a:cxn>
                <a:cxn ang="0">
                  <a:pos x="22" y="81"/>
                </a:cxn>
                <a:cxn ang="0">
                  <a:pos x="20" y="69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5" y="37"/>
                </a:cxn>
                <a:cxn ang="0">
                  <a:pos x="12" y="26"/>
                </a:cxn>
                <a:cxn ang="0">
                  <a:pos x="9" y="16"/>
                </a:cxn>
                <a:cxn ang="0">
                  <a:pos x="5" y="7"/>
                </a:cxn>
                <a:cxn ang="0">
                  <a:pos x="18" y="0"/>
                </a:cxn>
              </a:cxnLst>
              <a:rect l="0" t="0" r="r" b="b"/>
              <a:pathLst>
                <a:path w="38" h="253">
                  <a:moveTo>
                    <a:pt x="18" y="0"/>
                  </a:moveTo>
                  <a:lnTo>
                    <a:pt x="20" y="6"/>
                  </a:lnTo>
                  <a:lnTo>
                    <a:pt x="23" y="16"/>
                  </a:lnTo>
                  <a:lnTo>
                    <a:pt x="25" y="25"/>
                  </a:lnTo>
                  <a:lnTo>
                    <a:pt x="31" y="42"/>
                  </a:lnTo>
                  <a:lnTo>
                    <a:pt x="32" y="51"/>
                  </a:lnTo>
                  <a:lnTo>
                    <a:pt x="34" y="63"/>
                  </a:lnTo>
                  <a:lnTo>
                    <a:pt x="35" y="74"/>
                  </a:lnTo>
                  <a:lnTo>
                    <a:pt x="36" y="84"/>
                  </a:lnTo>
                  <a:lnTo>
                    <a:pt x="37" y="95"/>
                  </a:lnTo>
                  <a:lnTo>
                    <a:pt x="38" y="104"/>
                  </a:lnTo>
                  <a:lnTo>
                    <a:pt x="38" y="118"/>
                  </a:lnTo>
                  <a:lnTo>
                    <a:pt x="38" y="129"/>
                  </a:lnTo>
                  <a:lnTo>
                    <a:pt x="37" y="142"/>
                  </a:lnTo>
                  <a:lnTo>
                    <a:pt x="37" y="152"/>
                  </a:lnTo>
                  <a:lnTo>
                    <a:pt x="36" y="160"/>
                  </a:lnTo>
                  <a:lnTo>
                    <a:pt x="35" y="172"/>
                  </a:lnTo>
                  <a:lnTo>
                    <a:pt x="34" y="182"/>
                  </a:lnTo>
                  <a:lnTo>
                    <a:pt x="32" y="193"/>
                  </a:lnTo>
                  <a:lnTo>
                    <a:pt x="29" y="203"/>
                  </a:lnTo>
                  <a:lnTo>
                    <a:pt x="26" y="214"/>
                  </a:lnTo>
                  <a:lnTo>
                    <a:pt x="24" y="223"/>
                  </a:lnTo>
                  <a:lnTo>
                    <a:pt x="21" y="233"/>
                  </a:lnTo>
                  <a:lnTo>
                    <a:pt x="18" y="242"/>
                  </a:lnTo>
                  <a:lnTo>
                    <a:pt x="14" y="251"/>
                  </a:lnTo>
                  <a:lnTo>
                    <a:pt x="13" y="253"/>
                  </a:lnTo>
                  <a:lnTo>
                    <a:pt x="0" y="247"/>
                  </a:lnTo>
                  <a:lnTo>
                    <a:pt x="4" y="240"/>
                  </a:lnTo>
                  <a:lnTo>
                    <a:pt x="8" y="232"/>
                  </a:lnTo>
                  <a:lnTo>
                    <a:pt x="11" y="223"/>
                  </a:lnTo>
                  <a:lnTo>
                    <a:pt x="13" y="213"/>
                  </a:lnTo>
                  <a:lnTo>
                    <a:pt x="16" y="201"/>
                  </a:lnTo>
                  <a:lnTo>
                    <a:pt x="18" y="190"/>
                  </a:lnTo>
                  <a:lnTo>
                    <a:pt x="19" y="181"/>
                  </a:lnTo>
                  <a:lnTo>
                    <a:pt x="21" y="168"/>
                  </a:lnTo>
                  <a:lnTo>
                    <a:pt x="22" y="157"/>
                  </a:lnTo>
                  <a:lnTo>
                    <a:pt x="23" y="146"/>
                  </a:lnTo>
                  <a:lnTo>
                    <a:pt x="23" y="136"/>
                  </a:lnTo>
                  <a:lnTo>
                    <a:pt x="24" y="127"/>
                  </a:lnTo>
                  <a:lnTo>
                    <a:pt x="23" y="116"/>
                  </a:lnTo>
                  <a:lnTo>
                    <a:pt x="23" y="103"/>
                  </a:lnTo>
                  <a:lnTo>
                    <a:pt x="22" y="92"/>
                  </a:lnTo>
                  <a:lnTo>
                    <a:pt x="22" y="81"/>
                  </a:lnTo>
                  <a:lnTo>
                    <a:pt x="20" y="69"/>
                  </a:lnTo>
                  <a:lnTo>
                    <a:pt x="18" y="57"/>
                  </a:lnTo>
                  <a:lnTo>
                    <a:pt x="17" y="47"/>
                  </a:lnTo>
                  <a:lnTo>
                    <a:pt x="15" y="37"/>
                  </a:lnTo>
                  <a:lnTo>
                    <a:pt x="12" y="26"/>
                  </a:lnTo>
                  <a:lnTo>
                    <a:pt x="9" y="16"/>
                  </a:lnTo>
                  <a:lnTo>
                    <a:pt x="5" y="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5" name="Freeform 1089"/>
            <p:cNvSpPr>
              <a:spLocks/>
            </p:cNvSpPr>
            <p:nvPr/>
          </p:nvSpPr>
          <p:spPr bwMode="auto">
            <a:xfrm>
              <a:off x="3132" y="1949"/>
              <a:ext cx="10" cy="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6"/>
                </a:cxn>
                <a:cxn ang="0">
                  <a:pos x="23" y="16"/>
                </a:cxn>
                <a:cxn ang="0">
                  <a:pos x="25" y="25"/>
                </a:cxn>
                <a:cxn ang="0">
                  <a:pos x="31" y="42"/>
                </a:cxn>
                <a:cxn ang="0">
                  <a:pos x="32" y="51"/>
                </a:cxn>
                <a:cxn ang="0">
                  <a:pos x="34" y="63"/>
                </a:cxn>
                <a:cxn ang="0">
                  <a:pos x="35" y="74"/>
                </a:cxn>
                <a:cxn ang="0">
                  <a:pos x="36" y="84"/>
                </a:cxn>
                <a:cxn ang="0">
                  <a:pos x="37" y="95"/>
                </a:cxn>
                <a:cxn ang="0">
                  <a:pos x="38" y="104"/>
                </a:cxn>
                <a:cxn ang="0">
                  <a:pos x="38" y="118"/>
                </a:cxn>
                <a:cxn ang="0">
                  <a:pos x="38" y="129"/>
                </a:cxn>
                <a:cxn ang="0">
                  <a:pos x="37" y="142"/>
                </a:cxn>
                <a:cxn ang="0">
                  <a:pos x="37" y="152"/>
                </a:cxn>
                <a:cxn ang="0">
                  <a:pos x="36" y="160"/>
                </a:cxn>
                <a:cxn ang="0">
                  <a:pos x="35" y="172"/>
                </a:cxn>
                <a:cxn ang="0">
                  <a:pos x="34" y="182"/>
                </a:cxn>
                <a:cxn ang="0">
                  <a:pos x="32" y="193"/>
                </a:cxn>
                <a:cxn ang="0">
                  <a:pos x="29" y="203"/>
                </a:cxn>
                <a:cxn ang="0">
                  <a:pos x="26" y="214"/>
                </a:cxn>
                <a:cxn ang="0">
                  <a:pos x="24" y="223"/>
                </a:cxn>
                <a:cxn ang="0">
                  <a:pos x="21" y="233"/>
                </a:cxn>
                <a:cxn ang="0">
                  <a:pos x="18" y="242"/>
                </a:cxn>
                <a:cxn ang="0">
                  <a:pos x="14" y="251"/>
                </a:cxn>
                <a:cxn ang="0">
                  <a:pos x="13" y="253"/>
                </a:cxn>
                <a:cxn ang="0">
                  <a:pos x="0" y="247"/>
                </a:cxn>
                <a:cxn ang="0">
                  <a:pos x="4" y="240"/>
                </a:cxn>
                <a:cxn ang="0">
                  <a:pos x="8" y="232"/>
                </a:cxn>
                <a:cxn ang="0">
                  <a:pos x="11" y="223"/>
                </a:cxn>
                <a:cxn ang="0">
                  <a:pos x="13" y="213"/>
                </a:cxn>
                <a:cxn ang="0">
                  <a:pos x="16" y="201"/>
                </a:cxn>
                <a:cxn ang="0">
                  <a:pos x="18" y="190"/>
                </a:cxn>
                <a:cxn ang="0">
                  <a:pos x="19" y="181"/>
                </a:cxn>
                <a:cxn ang="0">
                  <a:pos x="21" y="168"/>
                </a:cxn>
                <a:cxn ang="0">
                  <a:pos x="22" y="157"/>
                </a:cxn>
                <a:cxn ang="0">
                  <a:pos x="23" y="146"/>
                </a:cxn>
                <a:cxn ang="0">
                  <a:pos x="23" y="136"/>
                </a:cxn>
                <a:cxn ang="0">
                  <a:pos x="24" y="127"/>
                </a:cxn>
                <a:cxn ang="0">
                  <a:pos x="23" y="116"/>
                </a:cxn>
                <a:cxn ang="0">
                  <a:pos x="23" y="103"/>
                </a:cxn>
                <a:cxn ang="0">
                  <a:pos x="22" y="92"/>
                </a:cxn>
                <a:cxn ang="0">
                  <a:pos x="22" y="81"/>
                </a:cxn>
                <a:cxn ang="0">
                  <a:pos x="20" y="69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5" y="37"/>
                </a:cxn>
                <a:cxn ang="0">
                  <a:pos x="12" y="26"/>
                </a:cxn>
                <a:cxn ang="0">
                  <a:pos x="9" y="16"/>
                </a:cxn>
                <a:cxn ang="0">
                  <a:pos x="5" y="7"/>
                </a:cxn>
                <a:cxn ang="0">
                  <a:pos x="18" y="0"/>
                </a:cxn>
              </a:cxnLst>
              <a:rect l="0" t="0" r="r" b="b"/>
              <a:pathLst>
                <a:path w="38" h="253">
                  <a:moveTo>
                    <a:pt x="18" y="0"/>
                  </a:moveTo>
                  <a:lnTo>
                    <a:pt x="20" y="6"/>
                  </a:lnTo>
                  <a:lnTo>
                    <a:pt x="23" y="16"/>
                  </a:lnTo>
                  <a:lnTo>
                    <a:pt x="25" y="25"/>
                  </a:lnTo>
                  <a:lnTo>
                    <a:pt x="31" y="42"/>
                  </a:lnTo>
                  <a:lnTo>
                    <a:pt x="32" y="51"/>
                  </a:lnTo>
                  <a:lnTo>
                    <a:pt x="34" y="63"/>
                  </a:lnTo>
                  <a:lnTo>
                    <a:pt x="35" y="74"/>
                  </a:lnTo>
                  <a:lnTo>
                    <a:pt x="36" y="84"/>
                  </a:lnTo>
                  <a:lnTo>
                    <a:pt x="37" y="95"/>
                  </a:lnTo>
                  <a:lnTo>
                    <a:pt x="38" y="104"/>
                  </a:lnTo>
                  <a:lnTo>
                    <a:pt x="38" y="118"/>
                  </a:lnTo>
                  <a:lnTo>
                    <a:pt x="38" y="129"/>
                  </a:lnTo>
                  <a:lnTo>
                    <a:pt x="37" y="142"/>
                  </a:lnTo>
                  <a:lnTo>
                    <a:pt x="37" y="152"/>
                  </a:lnTo>
                  <a:lnTo>
                    <a:pt x="36" y="160"/>
                  </a:lnTo>
                  <a:lnTo>
                    <a:pt x="35" y="172"/>
                  </a:lnTo>
                  <a:lnTo>
                    <a:pt x="34" y="182"/>
                  </a:lnTo>
                  <a:lnTo>
                    <a:pt x="32" y="193"/>
                  </a:lnTo>
                  <a:lnTo>
                    <a:pt x="29" y="203"/>
                  </a:lnTo>
                  <a:lnTo>
                    <a:pt x="26" y="214"/>
                  </a:lnTo>
                  <a:lnTo>
                    <a:pt x="24" y="223"/>
                  </a:lnTo>
                  <a:lnTo>
                    <a:pt x="21" y="233"/>
                  </a:lnTo>
                  <a:lnTo>
                    <a:pt x="18" y="242"/>
                  </a:lnTo>
                  <a:lnTo>
                    <a:pt x="14" y="251"/>
                  </a:lnTo>
                  <a:lnTo>
                    <a:pt x="13" y="253"/>
                  </a:lnTo>
                  <a:lnTo>
                    <a:pt x="0" y="247"/>
                  </a:lnTo>
                  <a:lnTo>
                    <a:pt x="4" y="240"/>
                  </a:lnTo>
                  <a:lnTo>
                    <a:pt x="8" y="232"/>
                  </a:lnTo>
                  <a:lnTo>
                    <a:pt x="11" y="223"/>
                  </a:lnTo>
                  <a:lnTo>
                    <a:pt x="13" y="213"/>
                  </a:lnTo>
                  <a:lnTo>
                    <a:pt x="16" y="201"/>
                  </a:lnTo>
                  <a:lnTo>
                    <a:pt x="18" y="190"/>
                  </a:lnTo>
                  <a:lnTo>
                    <a:pt x="19" y="181"/>
                  </a:lnTo>
                  <a:lnTo>
                    <a:pt x="21" y="168"/>
                  </a:lnTo>
                  <a:lnTo>
                    <a:pt x="22" y="157"/>
                  </a:lnTo>
                  <a:lnTo>
                    <a:pt x="23" y="146"/>
                  </a:lnTo>
                  <a:lnTo>
                    <a:pt x="23" y="136"/>
                  </a:lnTo>
                  <a:lnTo>
                    <a:pt x="24" y="127"/>
                  </a:lnTo>
                  <a:lnTo>
                    <a:pt x="23" y="116"/>
                  </a:lnTo>
                  <a:lnTo>
                    <a:pt x="23" y="103"/>
                  </a:lnTo>
                  <a:lnTo>
                    <a:pt x="22" y="92"/>
                  </a:lnTo>
                  <a:lnTo>
                    <a:pt x="22" y="81"/>
                  </a:lnTo>
                  <a:lnTo>
                    <a:pt x="20" y="69"/>
                  </a:lnTo>
                  <a:lnTo>
                    <a:pt x="18" y="57"/>
                  </a:lnTo>
                  <a:lnTo>
                    <a:pt x="17" y="47"/>
                  </a:lnTo>
                  <a:lnTo>
                    <a:pt x="15" y="37"/>
                  </a:lnTo>
                  <a:lnTo>
                    <a:pt x="12" y="26"/>
                  </a:lnTo>
                  <a:lnTo>
                    <a:pt x="9" y="16"/>
                  </a:lnTo>
                  <a:lnTo>
                    <a:pt x="5" y="7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6" name="Freeform 1090"/>
            <p:cNvSpPr>
              <a:spLocks/>
            </p:cNvSpPr>
            <p:nvPr/>
          </p:nvSpPr>
          <p:spPr bwMode="auto">
            <a:xfrm>
              <a:off x="3126" y="1953"/>
              <a:ext cx="7" cy="5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1" y="10"/>
                </a:cxn>
                <a:cxn ang="0">
                  <a:pos x="24" y="27"/>
                </a:cxn>
                <a:cxn ang="0">
                  <a:pos x="26" y="36"/>
                </a:cxn>
                <a:cxn ang="0">
                  <a:pos x="28" y="48"/>
                </a:cxn>
                <a:cxn ang="0">
                  <a:pos x="29" y="59"/>
                </a:cxn>
                <a:cxn ang="0">
                  <a:pos x="30" y="69"/>
                </a:cxn>
                <a:cxn ang="0">
                  <a:pos x="31" y="80"/>
                </a:cxn>
                <a:cxn ang="0">
                  <a:pos x="31" y="89"/>
                </a:cxn>
                <a:cxn ang="0">
                  <a:pos x="32" y="103"/>
                </a:cxn>
                <a:cxn ang="0">
                  <a:pos x="32" y="114"/>
                </a:cxn>
                <a:cxn ang="0">
                  <a:pos x="31" y="127"/>
                </a:cxn>
                <a:cxn ang="0">
                  <a:pos x="31" y="137"/>
                </a:cxn>
                <a:cxn ang="0">
                  <a:pos x="30" y="145"/>
                </a:cxn>
                <a:cxn ang="0">
                  <a:pos x="29" y="157"/>
                </a:cxn>
                <a:cxn ang="0">
                  <a:pos x="27" y="167"/>
                </a:cxn>
                <a:cxn ang="0">
                  <a:pos x="26" y="178"/>
                </a:cxn>
                <a:cxn ang="0">
                  <a:pos x="24" y="188"/>
                </a:cxn>
                <a:cxn ang="0">
                  <a:pos x="22" y="199"/>
                </a:cxn>
                <a:cxn ang="0">
                  <a:pos x="19" y="208"/>
                </a:cxn>
                <a:cxn ang="0">
                  <a:pos x="16" y="218"/>
                </a:cxn>
                <a:cxn ang="0">
                  <a:pos x="14" y="225"/>
                </a:cxn>
                <a:cxn ang="0">
                  <a:pos x="0" y="219"/>
                </a:cxn>
                <a:cxn ang="0">
                  <a:pos x="2" y="217"/>
                </a:cxn>
                <a:cxn ang="0">
                  <a:pos x="5" y="208"/>
                </a:cxn>
                <a:cxn ang="0">
                  <a:pos x="8" y="198"/>
                </a:cxn>
                <a:cxn ang="0">
                  <a:pos x="11" y="186"/>
                </a:cxn>
                <a:cxn ang="0">
                  <a:pos x="13" y="175"/>
                </a:cxn>
                <a:cxn ang="0">
                  <a:pos x="15" y="166"/>
                </a:cxn>
                <a:cxn ang="0">
                  <a:pos x="16" y="153"/>
                </a:cxn>
                <a:cxn ang="0">
                  <a:pos x="17" y="142"/>
                </a:cxn>
                <a:cxn ang="0">
                  <a:pos x="18" y="131"/>
                </a:cxn>
                <a:cxn ang="0">
                  <a:pos x="19" y="121"/>
                </a:cxn>
                <a:cxn ang="0">
                  <a:pos x="19" y="112"/>
                </a:cxn>
                <a:cxn ang="0">
                  <a:pos x="19" y="101"/>
                </a:cxn>
                <a:cxn ang="0">
                  <a:pos x="18" y="88"/>
                </a:cxn>
                <a:cxn ang="0">
                  <a:pos x="18" y="77"/>
                </a:cxn>
                <a:cxn ang="0">
                  <a:pos x="17" y="66"/>
                </a:cxn>
                <a:cxn ang="0">
                  <a:pos x="15" y="54"/>
                </a:cxn>
                <a:cxn ang="0">
                  <a:pos x="14" y="42"/>
                </a:cxn>
                <a:cxn ang="0">
                  <a:pos x="12" y="32"/>
                </a:cxn>
                <a:cxn ang="0">
                  <a:pos x="9" y="22"/>
                </a:cxn>
                <a:cxn ang="0">
                  <a:pos x="5" y="11"/>
                </a:cxn>
                <a:cxn ang="0">
                  <a:pos x="3" y="6"/>
                </a:cxn>
                <a:cxn ang="0">
                  <a:pos x="18" y="0"/>
                </a:cxn>
              </a:cxnLst>
              <a:rect l="0" t="0" r="r" b="b"/>
              <a:pathLst>
                <a:path w="32" h="225">
                  <a:moveTo>
                    <a:pt x="18" y="0"/>
                  </a:moveTo>
                  <a:lnTo>
                    <a:pt x="21" y="10"/>
                  </a:lnTo>
                  <a:lnTo>
                    <a:pt x="24" y="27"/>
                  </a:lnTo>
                  <a:lnTo>
                    <a:pt x="26" y="36"/>
                  </a:lnTo>
                  <a:lnTo>
                    <a:pt x="28" y="48"/>
                  </a:lnTo>
                  <a:lnTo>
                    <a:pt x="29" y="59"/>
                  </a:lnTo>
                  <a:lnTo>
                    <a:pt x="30" y="69"/>
                  </a:lnTo>
                  <a:lnTo>
                    <a:pt x="31" y="80"/>
                  </a:lnTo>
                  <a:lnTo>
                    <a:pt x="31" y="89"/>
                  </a:lnTo>
                  <a:lnTo>
                    <a:pt x="32" y="103"/>
                  </a:lnTo>
                  <a:lnTo>
                    <a:pt x="32" y="114"/>
                  </a:lnTo>
                  <a:lnTo>
                    <a:pt x="31" y="127"/>
                  </a:lnTo>
                  <a:lnTo>
                    <a:pt x="31" y="137"/>
                  </a:lnTo>
                  <a:lnTo>
                    <a:pt x="30" y="145"/>
                  </a:lnTo>
                  <a:lnTo>
                    <a:pt x="29" y="157"/>
                  </a:lnTo>
                  <a:lnTo>
                    <a:pt x="27" y="167"/>
                  </a:lnTo>
                  <a:lnTo>
                    <a:pt x="26" y="178"/>
                  </a:lnTo>
                  <a:lnTo>
                    <a:pt x="24" y="188"/>
                  </a:lnTo>
                  <a:lnTo>
                    <a:pt x="22" y="199"/>
                  </a:lnTo>
                  <a:lnTo>
                    <a:pt x="19" y="208"/>
                  </a:lnTo>
                  <a:lnTo>
                    <a:pt x="16" y="218"/>
                  </a:lnTo>
                  <a:lnTo>
                    <a:pt x="14" y="225"/>
                  </a:lnTo>
                  <a:lnTo>
                    <a:pt x="0" y="219"/>
                  </a:lnTo>
                  <a:lnTo>
                    <a:pt x="2" y="217"/>
                  </a:lnTo>
                  <a:lnTo>
                    <a:pt x="5" y="208"/>
                  </a:lnTo>
                  <a:lnTo>
                    <a:pt x="8" y="198"/>
                  </a:lnTo>
                  <a:lnTo>
                    <a:pt x="11" y="186"/>
                  </a:lnTo>
                  <a:lnTo>
                    <a:pt x="13" y="175"/>
                  </a:lnTo>
                  <a:lnTo>
                    <a:pt x="15" y="166"/>
                  </a:lnTo>
                  <a:lnTo>
                    <a:pt x="16" y="153"/>
                  </a:lnTo>
                  <a:lnTo>
                    <a:pt x="17" y="142"/>
                  </a:lnTo>
                  <a:lnTo>
                    <a:pt x="18" y="131"/>
                  </a:lnTo>
                  <a:lnTo>
                    <a:pt x="19" y="121"/>
                  </a:lnTo>
                  <a:lnTo>
                    <a:pt x="19" y="112"/>
                  </a:lnTo>
                  <a:lnTo>
                    <a:pt x="19" y="101"/>
                  </a:lnTo>
                  <a:lnTo>
                    <a:pt x="18" y="88"/>
                  </a:lnTo>
                  <a:lnTo>
                    <a:pt x="18" y="77"/>
                  </a:lnTo>
                  <a:lnTo>
                    <a:pt x="17" y="66"/>
                  </a:lnTo>
                  <a:lnTo>
                    <a:pt x="15" y="54"/>
                  </a:lnTo>
                  <a:lnTo>
                    <a:pt x="14" y="42"/>
                  </a:lnTo>
                  <a:lnTo>
                    <a:pt x="12" y="32"/>
                  </a:lnTo>
                  <a:lnTo>
                    <a:pt x="9" y="22"/>
                  </a:lnTo>
                  <a:lnTo>
                    <a:pt x="5" y="11"/>
                  </a:lnTo>
                  <a:lnTo>
                    <a:pt x="3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7" name="Freeform 1091"/>
            <p:cNvSpPr>
              <a:spLocks/>
            </p:cNvSpPr>
            <p:nvPr/>
          </p:nvSpPr>
          <p:spPr bwMode="auto">
            <a:xfrm>
              <a:off x="3126" y="1953"/>
              <a:ext cx="7" cy="5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1" y="10"/>
                </a:cxn>
                <a:cxn ang="0">
                  <a:pos x="24" y="27"/>
                </a:cxn>
                <a:cxn ang="0">
                  <a:pos x="26" y="36"/>
                </a:cxn>
                <a:cxn ang="0">
                  <a:pos x="28" y="48"/>
                </a:cxn>
                <a:cxn ang="0">
                  <a:pos x="29" y="59"/>
                </a:cxn>
                <a:cxn ang="0">
                  <a:pos x="30" y="69"/>
                </a:cxn>
                <a:cxn ang="0">
                  <a:pos x="31" y="80"/>
                </a:cxn>
                <a:cxn ang="0">
                  <a:pos x="31" y="89"/>
                </a:cxn>
                <a:cxn ang="0">
                  <a:pos x="32" y="103"/>
                </a:cxn>
                <a:cxn ang="0">
                  <a:pos x="32" y="114"/>
                </a:cxn>
                <a:cxn ang="0">
                  <a:pos x="31" y="127"/>
                </a:cxn>
                <a:cxn ang="0">
                  <a:pos x="31" y="137"/>
                </a:cxn>
                <a:cxn ang="0">
                  <a:pos x="30" y="145"/>
                </a:cxn>
                <a:cxn ang="0">
                  <a:pos x="29" y="157"/>
                </a:cxn>
                <a:cxn ang="0">
                  <a:pos x="27" y="167"/>
                </a:cxn>
                <a:cxn ang="0">
                  <a:pos x="26" y="178"/>
                </a:cxn>
                <a:cxn ang="0">
                  <a:pos x="24" y="188"/>
                </a:cxn>
                <a:cxn ang="0">
                  <a:pos x="22" y="199"/>
                </a:cxn>
                <a:cxn ang="0">
                  <a:pos x="19" y="208"/>
                </a:cxn>
                <a:cxn ang="0">
                  <a:pos x="16" y="218"/>
                </a:cxn>
                <a:cxn ang="0">
                  <a:pos x="14" y="225"/>
                </a:cxn>
                <a:cxn ang="0">
                  <a:pos x="0" y="219"/>
                </a:cxn>
                <a:cxn ang="0">
                  <a:pos x="2" y="217"/>
                </a:cxn>
                <a:cxn ang="0">
                  <a:pos x="5" y="208"/>
                </a:cxn>
                <a:cxn ang="0">
                  <a:pos x="8" y="198"/>
                </a:cxn>
                <a:cxn ang="0">
                  <a:pos x="11" y="186"/>
                </a:cxn>
                <a:cxn ang="0">
                  <a:pos x="13" y="175"/>
                </a:cxn>
                <a:cxn ang="0">
                  <a:pos x="15" y="166"/>
                </a:cxn>
                <a:cxn ang="0">
                  <a:pos x="16" y="153"/>
                </a:cxn>
                <a:cxn ang="0">
                  <a:pos x="17" y="142"/>
                </a:cxn>
                <a:cxn ang="0">
                  <a:pos x="18" y="131"/>
                </a:cxn>
                <a:cxn ang="0">
                  <a:pos x="19" y="121"/>
                </a:cxn>
                <a:cxn ang="0">
                  <a:pos x="19" y="112"/>
                </a:cxn>
                <a:cxn ang="0">
                  <a:pos x="19" y="101"/>
                </a:cxn>
                <a:cxn ang="0">
                  <a:pos x="18" y="88"/>
                </a:cxn>
                <a:cxn ang="0">
                  <a:pos x="18" y="77"/>
                </a:cxn>
                <a:cxn ang="0">
                  <a:pos x="17" y="66"/>
                </a:cxn>
                <a:cxn ang="0">
                  <a:pos x="15" y="54"/>
                </a:cxn>
                <a:cxn ang="0">
                  <a:pos x="14" y="42"/>
                </a:cxn>
                <a:cxn ang="0">
                  <a:pos x="12" y="32"/>
                </a:cxn>
                <a:cxn ang="0">
                  <a:pos x="9" y="22"/>
                </a:cxn>
                <a:cxn ang="0">
                  <a:pos x="5" y="11"/>
                </a:cxn>
                <a:cxn ang="0">
                  <a:pos x="3" y="6"/>
                </a:cxn>
                <a:cxn ang="0">
                  <a:pos x="18" y="0"/>
                </a:cxn>
              </a:cxnLst>
              <a:rect l="0" t="0" r="r" b="b"/>
              <a:pathLst>
                <a:path w="32" h="225">
                  <a:moveTo>
                    <a:pt x="18" y="0"/>
                  </a:moveTo>
                  <a:lnTo>
                    <a:pt x="21" y="10"/>
                  </a:lnTo>
                  <a:lnTo>
                    <a:pt x="24" y="27"/>
                  </a:lnTo>
                  <a:lnTo>
                    <a:pt x="26" y="36"/>
                  </a:lnTo>
                  <a:lnTo>
                    <a:pt x="28" y="48"/>
                  </a:lnTo>
                  <a:lnTo>
                    <a:pt x="29" y="59"/>
                  </a:lnTo>
                  <a:lnTo>
                    <a:pt x="30" y="69"/>
                  </a:lnTo>
                  <a:lnTo>
                    <a:pt x="31" y="80"/>
                  </a:lnTo>
                  <a:lnTo>
                    <a:pt x="31" y="89"/>
                  </a:lnTo>
                  <a:lnTo>
                    <a:pt x="32" y="103"/>
                  </a:lnTo>
                  <a:lnTo>
                    <a:pt x="32" y="114"/>
                  </a:lnTo>
                  <a:lnTo>
                    <a:pt x="31" y="127"/>
                  </a:lnTo>
                  <a:lnTo>
                    <a:pt x="31" y="137"/>
                  </a:lnTo>
                  <a:lnTo>
                    <a:pt x="30" y="145"/>
                  </a:lnTo>
                  <a:lnTo>
                    <a:pt x="29" y="157"/>
                  </a:lnTo>
                  <a:lnTo>
                    <a:pt x="27" y="167"/>
                  </a:lnTo>
                  <a:lnTo>
                    <a:pt x="26" y="178"/>
                  </a:lnTo>
                  <a:lnTo>
                    <a:pt x="24" y="188"/>
                  </a:lnTo>
                  <a:lnTo>
                    <a:pt x="22" y="199"/>
                  </a:lnTo>
                  <a:lnTo>
                    <a:pt x="19" y="208"/>
                  </a:lnTo>
                  <a:lnTo>
                    <a:pt x="16" y="218"/>
                  </a:lnTo>
                  <a:lnTo>
                    <a:pt x="14" y="225"/>
                  </a:lnTo>
                  <a:lnTo>
                    <a:pt x="0" y="219"/>
                  </a:lnTo>
                  <a:lnTo>
                    <a:pt x="2" y="217"/>
                  </a:lnTo>
                  <a:lnTo>
                    <a:pt x="5" y="208"/>
                  </a:lnTo>
                  <a:lnTo>
                    <a:pt x="8" y="198"/>
                  </a:lnTo>
                  <a:lnTo>
                    <a:pt x="11" y="186"/>
                  </a:lnTo>
                  <a:lnTo>
                    <a:pt x="13" y="175"/>
                  </a:lnTo>
                  <a:lnTo>
                    <a:pt x="15" y="166"/>
                  </a:lnTo>
                  <a:lnTo>
                    <a:pt x="16" y="153"/>
                  </a:lnTo>
                  <a:lnTo>
                    <a:pt x="17" y="142"/>
                  </a:lnTo>
                  <a:lnTo>
                    <a:pt x="18" y="131"/>
                  </a:lnTo>
                  <a:lnTo>
                    <a:pt x="19" y="121"/>
                  </a:lnTo>
                  <a:lnTo>
                    <a:pt x="19" y="112"/>
                  </a:lnTo>
                  <a:lnTo>
                    <a:pt x="19" y="101"/>
                  </a:lnTo>
                  <a:lnTo>
                    <a:pt x="18" y="88"/>
                  </a:lnTo>
                  <a:lnTo>
                    <a:pt x="18" y="77"/>
                  </a:lnTo>
                  <a:lnTo>
                    <a:pt x="17" y="66"/>
                  </a:lnTo>
                  <a:lnTo>
                    <a:pt x="15" y="54"/>
                  </a:lnTo>
                  <a:lnTo>
                    <a:pt x="14" y="42"/>
                  </a:lnTo>
                  <a:lnTo>
                    <a:pt x="12" y="32"/>
                  </a:lnTo>
                  <a:lnTo>
                    <a:pt x="9" y="22"/>
                  </a:lnTo>
                  <a:lnTo>
                    <a:pt x="5" y="11"/>
                  </a:lnTo>
                  <a:lnTo>
                    <a:pt x="3" y="6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8" name="Freeform 1092"/>
            <p:cNvSpPr>
              <a:spLocks/>
            </p:cNvSpPr>
            <p:nvPr/>
          </p:nvSpPr>
          <p:spPr bwMode="auto">
            <a:xfrm>
              <a:off x="3118" y="1956"/>
              <a:ext cx="7" cy="49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9" y="14"/>
                </a:cxn>
                <a:cxn ang="0">
                  <a:pos x="20" y="23"/>
                </a:cxn>
                <a:cxn ang="0">
                  <a:pos x="22" y="35"/>
                </a:cxn>
                <a:cxn ang="0">
                  <a:pos x="23" y="46"/>
                </a:cxn>
                <a:cxn ang="0">
                  <a:pos x="25" y="56"/>
                </a:cxn>
                <a:cxn ang="0">
                  <a:pos x="25" y="67"/>
                </a:cxn>
                <a:cxn ang="0">
                  <a:pos x="26" y="76"/>
                </a:cxn>
                <a:cxn ang="0">
                  <a:pos x="26" y="90"/>
                </a:cxn>
                <a:cxn ang="0">
                  <a:pos x="26" y="103"/>
                </a:cxn>
                <a:cxn ang="0">
                  <a:pos x="25" y="114"/>
                </a:cxn>
                <a:cxn ang="0">
                  <a:pos x="25" y="124"/>
                </a:cxn>
                <a:cxn ang="0">
                  <a:pos x="24" y="132"/>
                </a:cxn>
                <a:cxn ang="0">
                  <a:pos x="23" y="144"/>
                </a:cxn>
                <a:cxn ang="0">
                  <a:pos x="22" y="154"/>
                </a:cxn>
                <a:cxn ang="0">
                  <a:pos x="20" y="165"/>
                </a:cxn>
                <a:cxn ang="0">
                  <a:pos x="18" y="175"/>
                </a:cxn>
                <a:cxn ang="0">
                  <a:pos x="15" y="186"/>
                </a:cxn>
                <a:cxn ang="0">
                  <a:pos x="13" y="195"/>
                </a:cxn>
                <a:cxn ang="0">
                  <a:pos x="12" y="198"/>
                </a:cxn>
                <a:cxn ang="0">
                  <a:pos x="0" y="192"/>
                </a:cxn>
                <a:cxn ang="0">
                  <a:pos x="2" y="185"/>
                </a:cxn>
                <a:cxn ang="0">
                  <a:pos x="5" y="173"/>
                </a:cxn>
                <a:cxn ang="0">
                  <a:pos x="7" y="162"/>
                </a:cxn>
                <a:cxn ang="0">
                  <a:pos x="9" y="153"/>
                </a:cxn>
                <a:cxn ang="0">
                  <a:pos x="10" y="140"/>
                </a:cxn>
                <a:cxn ang="0">
                  <a:pos x="11" y="129"/>
                </a:cxn>
                <a:cxn ang="0">
                  <a:pos x="12" y="118"/>
                </a:cxn>
                <a:cxn ang="0">
                  <a:pos x="12" y="108"/>
                </a:cxn>
                <a:cxn ang="0">
                  <a:pos x="13" y="99"/>
                </a:cxn>
                <a:cxn ang="0">
                  <a:pos x="13" y="88"/>
                </a:cxn>
                <a:cxn ang="0">
                  <a:pos x="12" y="75"/>
                </a:cxn>
                <a:cxn ang="0">
                  <a:pos x="12" y="64"/>
                </a:cxn>
                <a:cxn ang="0">
                  <a:pos x="11" y="53"/>
                </a:cxn>
                <a:cxn ang="0">
                  <a:pos x="9" y="41"/>
                </a:cxn>
                <a:cxn ang="0">
                  <a:pos x="7" y="29"/>
                </a:cxn>
                <a:cxn ang="0">
                  <a:pos x="6" y="19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15" y="0"/>
                </a:cxn>
                <a:cxn ang="0">
                  <a:pos x="17" y="5"/>
                </a:cxn>
              </a:cxnLst>
              <a:rect l="0" t="0" r="r" b="b"/>
              <a:pathLst>
                <a:path w="26" h="198">
                  <a:moveTo>
                    <a:pt x="17" y="5"/>
                  </a:moveTo>
                  <a:lnTo>
                    <a:pt x="19" y="14"/>
                  </a:lnTo>
                  <a:lnTo>
                    <a:pt x="20" y="23"/>
                  </a:lnTo>
                  <a:lnTo>
                    <a:pt x="22" y="35"/>
                  </a:lnTo>
                  <a:lnTo>
                    <a:pt x="23" y="46"/>
                  </a:lnTo>
                  <a:lnTo>
                    <a:pt x="25" y="56"/>
                  </a:lnTo>
                  <a:lnTo>
                    <a:pt x="25" y="67"/>
                  </a:lnTo>
                  <a:lnTo>
                    <a:pt x="26" y="76"/>
                  </a:lnTo>
                  <a:lnTo>
                    <a:pt x="26" y="90"/>
                  </a:lnTo>
                  <a:lnTo>
                    <a:pt x="26" y="103"/>
                  </a:lnTo>
                  <a:lnTo>
                    <a:pt x="25" y="114"/>
                  </a:lnTo>
                  <a:lnTo>
                    <a:pt x="25" y="124"/>
                  </a:lnTo>
                  <a:lnTo>
                    <a:pt x="24" y="132"/>
                  </a:lnTo>
                  <a:lnTo>
                    <a:pt x="23" y="144"/>
                  </a:lnTo>
                  <a:lnTo>
                    <a:pt x="22" y="154"/>
                  </a:lnTo>
                  <a:lnTo>
                    <a:pt x="20" y="165"/>
                  </a:lnTo>
                  <a:lnTo>
                    <a:pt x="18" y="175"/>
                  </a:lnTo>
                  <a:lnTo>
                    <a:pt x="15" y="186"/>
                  </a:lnTo>
                  <a:lnTo>
                    <a:pt x="13" y="195"/>
                  </a:lnTo>
                  <a:lnTo>
                    <a:pt x="12" y="198"/>
                  </a:lnTo>
                  <a:lnTo>
                    <a:pt x="0" y="192"/>
                  </a:lnTo>
                  <a:lnTo>
                    <a:pt x="2" y="185"/>
                  </a:lnTo>
                  <a:lnTo>
                    <a:pt x="5" y="173"/>
                  </a:lnTo>
                  <a:lnTo>
                    <a:pt x="7" y="162"/>
                  </a:lnTo>
                  <a:lnTo>
                    <a:pt x="9" y="153"/>
                  </a:lnTo>
                  <a:lnTo>
                    <a:pt x="10" y="140"/>
                  </a:lnTo>
                  <a:lnTo>
                    <a:pt x="11" y="129"/>
                  </a:lnTo>
                  <a:lnTo>
                    <a:pt x="12" y="118"/>
                  </a:lnTo>
                  <a:lnTo>
                    <a:pt x="12" y="108"/>
                  </a:lnTo>
                  <a:lnTo>
                    <a:pt x="13" y="99"/>
                  </a:lnTo>
                  <a:lnTo>
                    <a:pt x="13" y="88"/>
                  </a:lnTo>
                  <a:lnTo>
                    <a:pt x="12" y="75"/>
                  </a:lnTo>
                  <a:lnTo>
                    <a:pt x="12" y="64"/>
                  </a:lnTo>
                  <a:lnTo>
                    <a:pt x="11" y="53"/>
                  </a:lnTo>
                  <a:lnTo>
                    <a:pt x="9" y="41"/>
                  </a:lnTo>
                  <a:lnTo>
                    <a:pt x="7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3" y="6"/>
                  </a:lnTo>
                  <a:lnTo>
                    <a:pt x="15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9" name="Freeform 1093"/>
            <p:cNvSpPr>
              <a:spLocks/>
            </p:cNvSpPr>
            <p:nvPr/>
          </p:nvSpPr>
          <p:spPr bwMode="auto">
            <a:xfrm>
              <a:off x="3118" y="1956"/>
              <a:ext cx="7" cy="49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9" y="14"/>
                </a:cxn>
                <a:cxn ang="0">
                  <a:pos x="20" y="23"/>
                </a:cxn>
                <a:cxn ang="0">
                  <a:pos x="22" y="35"/>
                </a:cxn>
                <a:cxn ang="0">
                  <a:pos x="23" y="46"/>
                </a:cxn>
                <a:cxn ang="0">
                  <a:pos x="25" y="56"/>
                </a:cxn>
                <a:cxn ang="0">
                  <a:pos x="25" y="67"/>
                </a:cxn>
                <a:cxn ang="0">
                  <a:pos x="26" y="76"/>
                </a:cxn>
                <a:cxn ang="0">
                  <a:pos x="26" y="90"/>
                </a:cxn>
                <a:cxn ang="0">
                  <a:pos x="26" y="103"/>
                </a:cxn>
                <a:cxn ang="0">
                  <a:pos x="25" y="114"/>
                </a:cxn>
                <a:cxn ang="0">
                  <a:pos x="25" y="124"/>
                </a:cxn>
                <a:cxn ang="0">
                  <a:pos x="24" y="132"/>
                </a:cxn>
                <a:cxn ang="0">
                  <a:pos x="23" y="144"/>
                </a:cxn>
                <a:cxn ang="0">
                  <a:pos x="22" y="154"/>
                </a:cxn>
                <a:cxn ang="0">
                  <a:pos x="20" y="165"/>
                </a:cxn>
                <a:cxn ang="0">
                  <a:pos x="18" y="175"/>
                </a:cxn>
                <a:cxn ang="0">
                  <a:pos x="15" y="186"/>
                </a:cxn>
                <a:cxn ang="0">
                  <a:pos x="13" y="195"/>
                </a:cxn>
                <a:cxn ang="0">
                  <a:pos x="12" y="198"/>
                </a:cxn>
                <a:cxn ang="0">
                  <a:pos x="0" y="192"/>
                </a:cxn>
                <a:cxn ang="0">
                  <a:pos x="2" y="185"/>
                </a:cxn>
                <a:cxn ang="0">
                  <a:pos x="5" y="173"/>
                </a:cxn>
                <a:cxn ang="0">
                  <a:pos x="7" y="162"/>
                </a:cxn>
                <a:cxn ang="0">
                  <a:pos x="9" y="153"/>
                </a:cxn>
                <a:cxn ang="0">
                  <a:pos x="10" y="140"/>
                </a:cxn>
                <a:cxn ang="0">
                  <a:pos x="11" y="129"/>
                </a:cxn>
                <a:cxn ang="0">
                  <a:pos x="12" y="118"/>
                </a:cxn>
                <a:cxn ang="0">
                  <a:pos x="12" y="108"/>
                </a:cxn>
                <a:cxn ang="0">
                  <a:pos x="13" y="99"/>
                </a:cxn>
                <a:cxn ang="0">
                  <a:pos x="13" y="88"/>
                </a:cxn>
                <a:cxn ang="0">
                  <a:pos x="12" y="75"/>
                </a:cxn>
                <a:cxn ang="0">
                  <a:pos x="12" y="64"/>
                </a:cxn>
                <a:cxn ang="0">
                  <a:pos x="11" y="53"/>
                </a:cxn>
                <a:cxn ang="0">
                  <a:pos x="9" y="41"/>
                </a:cxn>
                <a:cxn ang="0">
                  <a:pos x="7" y="29"/>
                </a:cxn>
                <a:cxn ang="0">
                  <a:pos x="6" y="19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15" y="0"/>
                </a:cxn>
                <a:cxn ang="0">
                  <a:pos x="17" y="5"/>
                </a:cxn>
              </a:cxnLst>
              <a:rect l="0" t="0" r="r" b="b"/>
              <a:pathLst>
                <a:path w="26" h="198">
                  <a:moveTo>
                    <a:pt x="17" y="5"/>
                  </a:moveTo>
                  <a:lnTo>
                    <a:pt x="19" y="14"/>
                  </a:lnTo>
                  <a:lnTo>
                    <a:pt x="20" y="23"/>
                  </a:lnTo>
                  <a:lnTo>
                    <a:pt x="22" y="35"/>
                  </a:lnTo>
                  <a:lnTo>
                    <a:pt x="23" y="46"/>
                  </a:lnTo>
                  <a:lnTo>
                    <a:pt x="25" y="56"/>
                  </a:lnTo>
                  <a:lnTo>
                    <a:pt x="25" y="67"/>
                  </a:lnTo>
                  <a:lnTo>
                    <a:pt x="26" y="76"/>
                  </a:lnTo>
                  <a:lnTo>
                    <a:pt x="26" y="90"/>
                  </a:lnTo>
                  <a:lnTo>
                    <a:pt x="26" y="103"/>
                  </a:lnTo>
                  <a:lnTo>
                    <a:pt x="25" y="114"/>
                  </a:lnTo>
                  <a:lnTo>
                    <a:pt x="25" y="124"/>
                  </a:lnTo>
                  <a:lnTo>
                    <a:pt x="24" y="132"/>
                  </a:lnTo>
                  <a:lnTo>
                    <a:pt x="23" y="144"/>
                  </a:lnTo>
                  <a:lnTo>
                    <a:pt x="22" y="154"/>
                  </a:lnTo>
                  <a:lnTo>
                    <a:pt x="20" y="165"/>
                  </a:lnTo>
                  <a:lnTo>
                    <a:pt x="18" y="175"/>
                  </a:lnTo>
                  <a:lnTo>
                    <a:pt x="15" y="186"/>
                  </a:lnTo>
                  <a:lnTo>
                    <a:pt x="13" y="195"/>
                  </a:lnTo>
                  <a:lnTo>
                    <a:pt x="12" y="198"/>
                  </a:lnTo>
                  <a:lnTo>
                    <a:pt x="0" y="192"/>
                  </a:lnTo>
                  <a:lnTo>
                    <a:pt x="2" y="185"/>
                  </a:lnTo>
                  <a:lnTo>
                    <a:pt x="5" y="173"/>
                  </a:lnTo>
                  <a:lnTo>
                    <a:pt x="7" y="162"/>
                  </a:lnTo>
                  <a:lnTo>
                    <a:pt x="9" y="153"/>
                  </a:lnTo>
                  <a:lnTo>
                    <a:pt x="10" y="140"/>
                  </a:lnTo>
                  <a:lnTo>
                    <a:pt x="11" y="129"/>
                  </a:lnTo>
                  <a:lnTo>
                    <a:pt x="12" y="118"/>
                  </a:lnTo>
                  <a:lnTo>
                    <a:pt x="12" y="108"/>
                  </a:lnTo>
                  <a:lnTo>
                    <a:pt x="13" y="99"/>
                  </a:lnTo>
                  <a:lnTo>
                    <a:pt x="13" y="88"/>
                  </a:lnTo>
                  <a:lnTo>
                    <a:pt x="12" y="75"/>
                  </a:lnTo>
                  <a:lnTo>
                    <a:pt x="12" y="64"/>
                  </a:lnTo>
                  <a:lnTo>
                    <a:pt x="11" y="53"/>
                  </a:lnTo>
                  <a:lnTo>
                    <a:pt x="9" y="41"/>
                  </a:lnTo>
                  <a:lnTo>
                    <a:pt x="7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3" y="6"/>
                  </a:lnTo>
                  <a:lnTo>
                    <a:pt x="15" y="0"/>
                  </a:lnTo>
                  <a:lnTo>
                    <a:pt x="17" y="5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0" name="Freeform 1094"/>
            <p:cNvSpPr>
              <a:spLocks/>
            </p:cNvSpPr>
            <p:nvPr/>
          </p:nvSpPr>
          <p:spPr bwMode="auto">
            <a:xfrm>
              <a:off x="3112" y="1959"/>
              <a:ext cx="5" cy="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0"/>
                </a:cxn>
                <a:cxn ang="0">
                  <a:pos x="20" y="21"/>
                </a:cxn>
                <a:cxn ang="0">
                  <a:pos x="22" y="32"/>
                </a:cxn>
                <a:cxn ang="0">
                  <a:pos x="23" y="42"/>
                </a:cxn>
                <a:cxn ang="0">
                  <a:pos x="23" y="53"/>
                </a:cxn>
                <a:cxn ang="0">
                  <a:pos x="24" y="62"/>
                </a:cxn>
                <a:cxn ang="0">
                  <a:pos x="24" y="76"/>
                </a:cxn>
                <a:cxn ang="0">
                  <a:pos x="24" y="88"/>
                </a:cxn>
                <a:cxn ang="0">
                  <a:pos x="24" y="100"/>
                </a:cxn>
                <a:cxn ang="0">
                  <a:pos x="23" y="110"/>
                </a:cxn>
                <a:cxn ang="0">
                  <a:pos x="22" y="119"/>
                </a:cxn>
                <a:cxn ang="0">
                  <a:pos x="21" y="130"/>
                </a:cxn>
                <a:cxn ang="0">
                  <a:pos x="20" y="140"/>
                </a:cxn>
                <a:cxn ang="0">
                  <a:pos x="18" y="151"/>
                </a:cxn>
                <a:cxn ang="0">
                  <a:pos x="16" y="161"/>
                </a:cxn>
                <a:cxn ang="0">
                  <a:pos x="14" y="172"/>
                </a:cxn>
                <a:cxn ang="0">
                  <a:pos x="0" y="166"/>
                </a:cxn>
                <a:cxn ang="0">
                  <a:pos x="3" y="159"/>
                </a:cxn>
                <a:cxn ang="0">
                  <a:pos x="5" y="148"/>
                </a:cxn>
                <a:cxn ang="0">
                  <a:pos x="6" y="139"/>
                </a:cxn>
                <a:cxn ang="0">
                  <a:pos x="8" y="127"/>
                </a:cxn>
                <a:cxn ang="0">
                  <a:pos x="9" y="115"/>
                </a:cxn>
                <a:cxn ang="0">
                  <a:pos x="9" y="104"/>
                </a:cxn>
                <a:cxn ang="0">
                  <a:pos x="10" y="94"/>
                </a:cxn>
                <a:cxn ang="0">
                  <a:pos x="10" y="85"/>
                </a:cxn>
                <a:cxn ang="0">
                  <a:pos x="10" y="74"/>
                </a:cxn>
                <a:cxn ang="0">
                  <a:pos x="9" y="61"/>
                </a:cxn>
                <a:cxn ang="0">
                  <a:pos x="9" y="50"/>
                </a:cxn>
                <a:cxn ang="0">
                  <a:pos x="8" y="39"/>
                </a:cxn>
                <a:cxn ang="0">
                  <a:pos x="7" y="28"/>
                </a:cxn>
                <a:cxn ang="0">
                  <a:pos x="5" y="16"/>
                </a:cxn>
                <a:cxn ang="0">
                  <a:pos x="3" y="6"/>
                </a:cxn>
                <a:cxn ang="0">
                  <a:pos x="17" y="0"/>
                </a:cxn>
              </a:cxnLst>
              <a:rect l="0" t="0" r="r" b="b"/>
              <a:pathLst>
                <a:path w="24" h="172">
                  <a:moveTo>
                    <a:pt x="17" y="0"/>
                  </a:moveTo>
                  <a:lnTo>
                    <a:pt x="19" y="10"/>
                  </a:lnTo>
                  <a:lnTo>
                    <a:pt x="20" y="21"/>
                  </a:lnTo>
                  <a:lnTo>
                    <a:pt x="22" y="32"/>
                  </a:lnTo>
                  <a:lnTo>
                    <a:pt x="23" y="42"/>
                  </a:lnTo>
                  <a:lnTo>
                    <a:pt x="23" y="53"/>
                  </a:lnTo>
                  <a:lnTo>
                    <a:pt x="24" y="62"/>
                  </a:lnTo>
                  <a:lnTo>
                    <a:pt x="24" y="76"/>
                  </a:lnTo>
                  <a:lnTo>
                    <a:pt x="24" y="88"/>
                  </a:lnTo>
                  <a:lnTo>
                    <a:pt x="24" y="100"/>
                  </a:lnTo>
                  <a:lnTo>
                    <a:pt x="23" y="110"/>
                  </a:lnTo>
                  <a:lnTo>
                    <a:pt x="22" y="119"/>
                  </a:lnTo>
                  <a:lnTo>
                    <a:pt x="21" y="130"/>
                  </a:lnTo>
                  <a:lnTo>
                    <a:pt x="20" y="140"/>
                  </a:lnTo>
                  <a:lnTo>
                    <a:pt x="18" y="151"/>
                  </a:lnTo>
                  <a:lnTo>
                    <a:pt x="16" y="161"/>
                  </a:lnTo>
                  <a:lnTo>
                    <a:pt x="14" y="172"/>
                  </a:lnTo>
                  <a:lnTo>
                    <a:pt x="0" y="166"/>
                  </a:lnTo>
                  <a:lnTo>
                    <a:pt x="3" y="159"/>
                  </a:lnTo>
                  <a:lnTo>
                    <a:pt x="5" y="148"/>
                  </a:lnTo>
                  <a:lnTo>
                    <a:pt x="6" y="139"/>
                  </a:lnTo>
                  <a:lnTo>
                    <a:pt x="8" y="127"/>
                  </a:lnTo>
                  <a:lnTo>
                    <a:pt x="9" y="115"/>
                  </a:lnTo>
                  <a:lnTo>
                    <a:pt x="9" y="104"/>
                  </a:lnTo>
                  <a:lnTo>
                    <a:pt x="10" y="94"/>
                  </a:lnTo>
                  <a:lnTo>
                    <a:pt x="10" y="85"/>
                  </a:lnTo>
                  <a:lnTo>
                    <a:pt x="10" y="74"/>
                  </a:lnTo>
                  <a:lnTo>
                    <a:pt x="9" y="61"/>
                  </a:lnTo>
                  <a:lnTo>
                    <a:pt x="9" y="50"/>
                  </a:lnTo>
                  <a:lnTo>
                    <a:pt x="8" y="39"/>
                  </a:lnTo>
                  <a:lnTo>
                    <a:pt x="7" y="28"/>
                  </a:lnTo>
                  <a:lnTo>
                    <a:pt x="5" y="16"/>
                  </a:lnTo>
                  <a:lnTo>
                    <a:pt x="3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1" name="Freeform 1095"/>
            <p:cNvSpPr>
              <a:spLocks/>
            </p:cNvSpPr>
            <p:nvPr/>
          </p:nvSpPr>
          <p:spPr bwMode="auto">
            <a:xfrm>
              <a:off x="3112" y="1959"/>
              <a:ext cx="5" cy="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0"/>
                </a:cxn>
                <a:cxn ang="0">
                  <a:pos x="20" y="21"/>
                </a:cxn>
                <a:cxn ang="0">
                  <a:pos x="22" y="32"/>
                </a:cxn>
                <a:cxn ang="0">
                  <a:pos x="23" y="42"/>
                </a:cxn>
                <a:cxn ang="0">
                  <a:pos x="23" y="53"/>
                </a:cxn>
                <a:cxn ang="0">
                  <a:pos x="24" y="62"/>
                </a:cxn>
                <a:cxn ang="0">
                  <a:pos x="24" y="76"/>
                </a:cxn>
                <a:cxn ang="0">
                  <a:pos x="24" y="88"/>
                </a:cxn>
                <a:cxn ang="0">
                  <a:pos x="24" y="100"/>
                </a:cxn>
                <a:cxn ang="0">
                  <a:pos x="23" y="110"/>
                </a:cxn>
                <a:cxn ang="0">
                  <a:pos x="22" y="119"/>
                </a:cxn>
                <a:cxn ang="0">
                  <a:pos x="21" y="130"/>
                </a:cxn>
                <a:cxn ang="0">
                  <a:pos x="20" y="140"/>
                </a:cxn>
                <a:cxn ang="0">
                  <a:pos x="18" y="151"/>
                </a:cxn>
                <a:cxn ang="0">
                  <a:pos x="16" y="161"/>
                </a:cxn>
                <a:cxn ang="0">
                  <a:pos x="14" y="172"/>
                </a:cxn>
                <a:cxn ang="0">
                  <a:pos x="0" y="166"/>
                </a:cxn>
                <a:cxn ang="0">
                  <a:pos x="3" y="159"/>
                </a:cxn>
                <a:cxn ang="0">
                  <a:pos x="5" y="148"/>
                </a:cxn>
                <a:cxn ang="0">
                  <a:pos x="6" y="139"/>
                </a:cxn>
                <a:cxn ang="0">
                  <a:pos x="8" y="127"/>
                </a:cxn>
                <a:cxn ang="0">
                  <a:pos x="9" y="115"/>
                </a:cxn>
                <a:cxn ang="0">
                  <a:pos x="9" y="104"/>
                </a:cxn>
                <a:cxn ang="0">
                  <a:pos x="10" y="94"/>
                </a:cxn>
                <a:cxn ang="0">
                  <a:pos x="10" y="85"/>
                </a:cxn>
                <a:cxn ang="0">
                  <a:pos x="10" y="74"/>
                </a:cxn>
                <a:cxn ang="0">
                  <a:pos x="9" y="61"/>
                </a:cxn>
                <a:cxn ang="0">
                  <a:pos x="9" y="50"/>
                </a:cxn>
                <a:cxn ang="0">
                  <a:pos x="8" y="39"/>
                </a:cxn>
                <a:cxn ang="0">
                  <a:pos x="7" y="28"/>
                </a:cxn>
                <a:cxn ang="0">
                  <a:pos x="5" y="16"/>
                </a:cxn>
                <a:cxn ang="0">
                  <a:pos x="3" y="6"/>
                </a:cxn>
                <a:cxn ang="0">
                  <a:pos x="17" y="0"/>
                </a:cxn>
              </a:cxnLst>
              <a:rect l="0" t="0" r="r" b="b"/>
              <a:pathLst>
                <a:path w="24" h="172">
                  <a:moveTo>
                    <a:pt x="17" y="0"/>
                  </a:moveTo>
                  <a:lnTo>
                    <a:pt x="19" y="10"/>
                  </a:lnTo>
                  <a:lnTo>
                    <a:pt x="20" y="21"/>
                  </a:lnTo>
                  <a:lnTo>
                    <a:pt x="22" y="32"/>
                  </a:lnTo>
                  <a:lnTo>
                    <a:pt x="23" y="42"/>
                  </a:lnTo>
                  <a:lnTo>
                    <a:pt x="23" y="53"/>
                  </a:lnTo>
                  <a:lnTo>
                    <a:pt x="24" y="62"/>
                  </a:lnTo>
                  <a:lnTo>
                    <a:pt x="24" y="76"/>
                  </a:lnTo>
                  <a:lnTo>
                    <a:pt x="24" y="88"/>
                  </a:lnTo>
                  <a:lnTo>
                    <a:pt x="24" y="100"/>
                  </a:lnTo>
                  <a:lnTo>
                    <a:pt x="23" y="110"/>
                  </a:lnTo>
                  <a:lnTo>
                    <a:pt x="22" y="119"/>
                  </a:lnTo>
                  <a:lnTo>
                    <a:pt x="21" y="130"/>
                  </a:lnTo>
                  <a:lnTo>
                    <a:pt x="20" y="140"/>
                  </a:lnTo>
                  <a:lnTo>
                    <a:pt x="18" y="151"/>
                  </a:lnTo>
                  <a:lnTo>
                    <a:pt x="16" y="161"/>
                  </a:lnTo>
                  <a:lnTo>
                    <a:pt x="14" y="172"/>
                  </a:lnTo>
                  <a:lnTo>
                    <a:pt x="0" y="166"/>
                  </a:lnTo>
                  <a:lnTo>
                    <a:pt x="3" y="159"/>
                  </a:lnTo>
                  <a:lnTo>
                    <a:pt x="5" y="148"/>
                  </a:lnTo>
                  <a:lnTo>
                    <a:pt x="6" y="139"/>
                  </a:lnTo>
                  <a:lnTo>
                    <a:pt x="8" y="127"/>
                  </a:lnTo>
                  <a:lnTo>
                    <a:pt x="9" y="115"/>
                  </a:lnTo>
                  <a:lnTo>
                    <a:pt x="9" y="104"/>
                  </a:lnTo>
                  <a:lnTo>
                    <a:pt x="10" y="94"/>
                  </a:lnTo>
                  <a:lnTo>
                    <a:pt x="10" y="85"/>
                  </a:lnTo>
                  <a:lnTo>
                    <a:pt x="10" y="74"/>
                  </a:lnTo>
                  <a:lnTo>
                    <a:pt x="9" y="61"/>
                  </a:lnTo>
                  <a:lnTo>
                    <a:pt x="9" y="50"/>
                  </a:lnTo>
                  <a:lnTo>
                    <a:pt x="8" y="39"/>
                  </a:lnTo>
                  <a:lnTo>
                    <a:pt x="7" y="28"/>
                  </a:lnTo>
                  <a:lnTo>
                    <a:pt x="5" y="16"/>
                  </a:lnTo>
                  <a:lnTo>
                    <a:pt x="3" y="6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2" name="Freeform 1096"/>
            <p:cNvSpPr>
              <a:spLocks/>
            </p:cNvSpPr>
            <p:nvPr/>
          </p:nvSpPr>
          <p:spPr bwMode="auto">
            <a:xfrm>
              <a:off x="3105" y="1963"/>
              <a:ext cx="5" cy="3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9"/>
                </a:cxn>
                <a:cxn ang="0">
                  <a:pos x="17" y="20"/>
                </a:cxn>
                <a:cxn ang="0">
                  <a:pos x="18" y="30"/>
                </a:cxn>
                <a:cxn ang="0">
                  <a:pos x="19" y="41"/>
                </a:cxn>
                <a:cxn ang="0">
                  <a:pos x="19" y="50"/>
                </a:cxn>
                <a:cxn ang="0">
                  <a:pos x="19" y="64"/>
                </a:cxn>
                <a:cxn ang="0">
                  <a:pos x="19" y="75"/>
                </a:cxn>
                <a:cxn ang="0">
                  <a:pos x="19" y="88"/>
                </a:cxn>
                <a:cxn ang="0">
                  <a:pos x="18" y="98"/>
                </a:cxn>
                <a:cxn ang="0">
                  <a:pos x="18" y="106"/>
                </a:cxn>
                <a:cxn ang="0">
                  <a:pos x="16" y="118"/>
                </a:cxn>
                <a:cxn ang="0">
                  <a:pos x="15" y="128"/>
                </a:cxn>
                <a:cxn ang="0">
                  <a:pos x="13" y="139"/>
                </a:cxn>
                <a:cxn ang="0">
                  <a:pos x="13" y="145"/>
                </a:cxn>
                <a:cxn ang="0">
                  <a:pos x="0" y="139"/>
                </a:cxn>
                <a:cxn ang="0">
                  <a:pos x="1" y="136"/>
                </a:cxn>
                <a:cxn ang="0">
                  <a:pos x="2" y="127"/>
                </a:cxn>
                <a:cxn ang="0">
                  <a:pos x="4" y="114"/>
                </a:cxn>
                <a:cxn ang="0">
                  <a:pos x="5" y="103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7" y="73"/>
                </a:cxn>
                <a:cxn ang="0">
                  <a:pos x="6" y="62"/>
                </a:cxn>
                <a:cxn ang="0">
                  <a:pos x="6" y="49"/>
                </a:cxn>
                <a:cxn ang="0">
                  <a:pos x="5" y="38"/>
                </a:cxn>
                <a:cxn ang="0">
                  <a:pos x="5" y="27"/>
                </a:cxn>
                <a:cxn ang="0">
                  <a:pos x="3" y="15"/>
                </a:cxn>
                <a:cxn ang="0">
                  <a:pos x="0" y="6"/>
                </a:cxn>
                <a:cxn ang="0">
                  <a:pos x="13" y="0"/>
                </a:cxn>
              </a:cxnLst>
              <a:rect l="0" t="0" r="r" b="b"/>
              <a:pathLst>
                <a:path w="19" h="145">
                  <a:moveTo>
                    <a:pt x="13" y="0"/>
                  </a:moveTo>
                  <a:lnTo>
                    <a:pt x="15" y="9"/>
                  </a:lnTo>
                  <a:lnTo>
                    <a:pt x="17" y="20"/>
                  </a:lnTo>
                  <a:lnTo>
                    <a:pt x="18" y="30"/>
                  </a:lnTo>
                  <a:lnTo>
                    <a:pt x="19" y="41"/>
                  </a:lnTo>
                  <a:lnTo>
                    <a:pt x="19" y="50"/>
                  </a:lnTo>
                  <a:lnTo>
                    <a:pt x="19" y="64"/>
                  </a:lnTo>
                  <a:lnTo>
                    <a:pt x="19" y="75"/>
                  </a:lnTo>
                  <a:lnTo>
                    <a:pt x="19" y="88"/>
                  </a:lnTo>
                  <a:lnTo>
                    <a:pt x="18" y="98"/>
                  </a:lnTo>
                  <a:lnTo>
                    <a:pt x="18" y="106"/>
                  </a:lnTo>
                  <a:lnTo>
                    <a:pt x="16" y="118"/>
                  </a:lnTo>
                  <a:lnTo>
                    <a:pt x="15" y="128"/>
                  </a:lnTo>
                  <a:lnTo>
                    <a:pt x="13" y="139"/>
                  </a:lnTo>
                  <a:lnTo>
                    <a:pt x="13" y="145"/>
                  </a:lnTo>
                  <a:lnTo>
                    <a:pt x="0" y="139"/>
                  </a:lnTo>
                  <a:lnTo>
                    <a:pt x="1" y="136"/>
                  </a:lnTo>
                  <a:lnTo>
                    <a:pt x="2" y="127"/>
                  </a:lnTo>
                  <a:lnTo>
                    <a:pt x="4" y="114"/>
                  </a:lnTo>
                  <a:lnTo>
                    <a:pt x="5" y="103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7" y="73"/>
                  </a:lnTo>
                  <a:lnTo>
                    <a:pt x="6" y="62"/>
                  </a:lnTo>
                  <a:lnTo>
                    <a:pt x="6" y="49"/>
                  </a:lnTo>
                  <a:lnTo>
                    <a:pt x="5" y="38"/>
                  </a:lnTo>
                  <a:lnTo>
                    <a:pt x="5" y="27"/>
                  </a:lnTo>
                  <a:lnTo>
                    <a:pt x="3" y="15"/>
                  </a:lnTo>
                  <a:lnTo>
                    <a:pt x="0" y="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3" name="Freeform 1097"/>
            <p:cNvSpPr>
              <a:spLocks/>
            </p:cNvSpPr>
            <p:nvPr/>
          </p:nvSpPr>
          <p:spPr bwMode="auto">
            <a:xfrm>
              <a:off x="3105" y="1963"/>
              <a:ext cx="5" cy="3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9"/>
                </a:cxn>
                <a:cxn ang="0">
                  <a:pos x="17" y="20"/>
                </a:cxn>
                <a:cxn ang="0">
                  <a:pos x="18" y="30"/>
                </a:cxn>
                <a:cxn ang="0">
                  <a:pos x="19" y="41"/>
                </a:cxn>
                <a:cxn ang="0">
                  <a:pos x="19" y="50"/>
                </a:cxn>
                <a:cxn ang="0">
                  <a:pos x="19" y="64"/>
                </a:cxn>
                <a:cxn ang="0">
                  <a:pos x="19" y="75"/>
                </a:cxn>
                <a:cxn ang="0">
                  <a:pos x="19" y="88"/>
                </a:cxn>
                <a:cxn ang="0">
                  <a:pos x="18" y="98"/>
                </a:cxn>
                <a:cxn ang="0">
                  <a:pos x="18" y="106"/>
                </a:cxn>
                <a:cxn ang="0">
                  <a:pos x="16" y="118"/>
                </a:cxn>
                <a:cxn ang="0">
                  <a:pos x="15" y="128"/>
                </a:cxn>
                <a:cxn ang="0">
                  <a:pos x="13" y="139"/>
                </a:cxn>
                <a:cxn ang="0">
                  <a:pos x="13" y="145"/>
                </a:cxn>
                <a:cxn ang="0">
                  <a:pos x="0" y="139"/>
                </a:cxn>
                <a:cxn ang="0">
                  <a:pos x="1" y="136"/>
                </a:cxn>
                <a:cxn ang="0">
                  <a:pos x="2" y="127"/>
                </a:cxn>
                <a:cxn ang="0">
                  <a:pos x="4" y="114"/>
                </a:cxn>
                <a:cxn ang="0">
                  <a:pos x="5" y="103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7" y="73"/>
                </a:cxn>
                <a:cxn ang="0">
                  <a:pos x="6" y="62"/>
                </a:cxn>
                <a:cxn ang="0">
                  <a:pos x="6" y="49"/>
                </a:cxn>
                <a:cxn ang="0">
                  <a:pos x="5" y="38"/>
                </a:cxn>
                <a:cxn ang="0">
                  <a:pos x="5" y="27"/>
                </a:cxn>
                <a:cxn ang="0">
                  <a:pos x="3" y="15"/>
                </a:cxn>
                <a:cxn ang="0">
                  <a:pos x="0" y="6"/>
                </a:cxn>
                <a:cxn ang="0">
                  <a:pos x="13" y="0"/>
                </a:cxn>
              </a:cxnLst>
              <a:rect l="0" t="0" r="r" b="b"/>
              <a:pathLst>
                <a:path w="19" h="145">
                  <a:moveTo>
                    <a:pt x="13" y="0"/>
                  </a:moveTo>
                  <a:lnTo>
                    <a:pt x="15" y="9"/>
                  </a:lnTo>
                  <a:lnTo>
                    <a:pt x="17" y="20"/>
                  </a:lnTo>
                  <a:lnTo>
                    <a:pt x="18" y="30"/>
                  </a:lnTo>
                  <a:lnTo>
                    <a:pt x="19" y="41"/>
                  </a:lnTo>
                  <a:lnTo>
                    <a:pt x="19" y="50"/>
                  </a:lnTo>
                  <a:lnTo>
                    <a:pt x="19" y="64"/>
                  </a:lnTo>
                  <a:lnTo>
                    <a:pt x="19" y="75"/>
                  </a:lnTo>
                  <a:lnTo>
                    <a:pt x="19" y="88"/>
                  </a:lnTo>
                  <a:lnTo>
                    <a:pt x="18" y="98"/>
                  </a:lnTo>
                  <a:lnTo>
                    <a:pt x="18" y="106"/>
                  </a:lnTo>
                  <a:lnTo>
                    <a:pt x="16" y="118"/>
                  </a:lnTo>
                  <a:lnTo>
                    <a:pt x="15" y="128"/>
                  </a:lnTo>
                  <a:lnTo>
                    <a:pt x="13" y="139"/>
                  </a:lnTo>
                  <a:lnTo>
                    <a:pt x="13" y="145"/>
                  </a:lnTo>
                  <a:lnTo>
                    <a:pt x="0" y="139"/>
                  </a:lnTo>
                  <a:lnTo>
                    <a:pt x="1" y="136"/>
                  </a:lnTo>
                  <a:lnTo>
                    <a:pt x="2" y="127"/>
                  </a:lnTo>
                  <a:lnTo>
                    <a:pt x="4" y="114"/>
                  </a:lnTo>
                  <a:lnTo>
                    <a:pt x="5" y="103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7" y="73"/>
                  </a:lnTo>
                  <a:lnTo>
                    <a:pt x="6" y="62"/>
                  </a:lnTo>
                  <a:lnTo>
                    <a:pt x="6" y="49"/>
                  </a:lnTo>
                  <a:lnTo>
                    <a:pt x="5" y="38"/>
                  </a:lnTo>
                  <a:lnTo>
                    <a:pt x="5" y="27"/>
                  </a:lnTo>
                  <a:lnTo>
                    <a:pt x="3" y="15"/>
                  </a:lnTo>
                  <a:lnTo>
                    <a:pt x="0" y="6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4" name="Freeform 1098"/>
            <p:cNvSpPr>
              <a:spLocks/>
            </p:cNvSpPr>
            <p:nvPr/>
          </p:nvSpPr>
          <p:spPr bwMode="auto">
            <a:xfrm>
              <a:off x="3098" y="1965"/>
              <a:ext cx="5" cy="3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" y="8"/>
                </a:cxn>
                <a:cxn ang="0">
                  <a:pos x="18" y="15"/>
                </a:cxn>
                <a:cxn ang="0">
                  <a:pos x="19" y="27"/>
                </a:cxn>
                <a:cxn ang="0">
                  <a:pos x="20" y="36"/>
                </a:cxn>
                <a:cxn ang="0">
                  <a:pos x="20" y="49"/>
                </a:cxn>
                <a:cxn ang="0">
                  <a:pos x="20" y="61"/>
                </a:cxn>
                <a:cxn ang="0">
                  <a:pos x="19" y="74"/>
                </a:cxn>
                <a:cxn ang="0">
                  <a:pos x="19" y="83"/>
                </a:cxn>
                <a:cxn ang="0">
                  <a:pos x="18" y="92"/>
                </a:cxn>
                <a:cxn ang="0">
                  <a:pos x="17" y="104"/>
                </a:cxn>
                <a:cxn ang="0">
                  <a:pos x="16" y="114"/>
                </a:cxn>
                <a:cxn ang="0">
                  <a:pos x="13" y="124"/>
                </a:cxn>
                <a:cxn ang="0">
                  <a:pos x="0" y="118"/>
                </a:cxn>
                <a:cxn ang="0">
                  <a:pos x="2" y="112"/>
                </a:cxn>
                <a:cxn ang="0">
                  <a:pos x="3" y="101"/>
                </a:cxn>
                <a:cxn ang="0">
                  <a:pos x="5" y="89"/>
                </a:cxn>
                <a:cxn ang="0">
                  <a:pos x="5" y="78"/>
                </a:cxn>
                <a:cxn ang="0">
                  <a:pos x="6" y="67"/>
                </a:cxn>
                <a:cxn ang="0">
                  <a:pos x="6" y="59"/>
                </a:cxn>
                <a:cxn ang="0">
                  <a:pos x="6" y="48"/>
                </a:cxn>
                <a:cxn ang="0">
                  <a:pos x="6" y="34"/>
                </a:cxn>
                <a:cxn ang="0">
                  <a:pos x="5" y="24"/>
                </a:cxn>
                <a:cxn ang="0">
                  <a:pos x="4" y="12"/>
                </a:cxn>
                <a:cxn ang="0">
                  <a:pos x="3" y="7"/>
                </a:cxn>
                <a:cxn ang="0">
                  <a:pos x="17" y="0"/>
                </a:cxn>
              </a:cxnLst>
              <a:rect l="0" t="0" r="r" b="b"/>
              <a:pathLst>
                <a:path w="20" h="124">
                  <a:moveTo>
                    <a:pt x="17" y="0"/>
                  </a:moveTo>
                  <a:lnTo>
                    <a:pt x="18" y="8"/>
                  </a:lnTo>
                  <a:lnTo>
                    <a:pt x="18" y="15"/>
                  </a:lnTo>
                  <a:lnTo>
                    <a:pt x="19" y="27"/>
                  </a:lnTo>
                  <a:lnTo>
                    <a:pt x="20" y="36"/>
                  </a:lnTo>
                  <a:lnTo>
                    <a:pt x="20" y="49"/>
                  </a:lnTo>
                  <a:lnTo>
                    <a:pt x="20" y="61"/>
                  </a:lnTo>
                  <a:lnTo>
                    <a:pt x="19" y="74"/>
                  </a:lnTo>
                  <a:lnTo>
                    <a:pt x="19" y="83"/>
                  </a:lnTo>
                  <a:lnTo>
                    <a:pt x="18" y="92"/>
                  </a:lnTo>
                  <a:lnTo>
                    <a:pt x="17" y="104"/>
                  </a:lnTo>
                  <a:lnTo>
                    <a:pt x="16" y="114"/>
                  </a:lnTo>
                  <a:lnTo>
                    <a:pt x="13" y="124"/>
                  </a:lnTo>
                  <a:lnTo>
                    <a:pt x="0" y="118"/>
                  </a:lnTo>
                  <a:lnTo>
                    <a:pt x="2" y="112"/>
                  </a:lnTo>
                  <a:lnTo>
                    <a:pt x="3" y="101"/>
                  </a:lnTo>
                  <a:lnTo>
                    <a:pt x="5" y="89"/>
                  </a:lnTo>
                  <a:lnTo>
                    <a:pt x="5" y="78"/>
                  </a:lnTo>
                  <a:lnTo>
                    <a:pt x="6" y="67"/>
                  </a:lnTo>
                  <a:lnTo>
                    <a:pt x="6" y="59"/>
                  </a:lnTo>
                  <a:lnTo>
                    <a:pt x="6" y="48"/>
                  </a:lnTo>
                  <a:lnTo>
                    <a:pt x="6" y="34"/>
                  </a:lnTo>
                  <a:lnTo>
                    <a:pt x="5" y="24"/>
                  </a:lnTo>
                  <a:lnTo>
                    <a:pt x="4" y="12"/>
                  </a:lnTo>
                  <a:lnTo>
                    <a:pt x="3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5" name="Freeform 1099"/>
            <p:cNvSpPr>
              <a:spLocks/>
            </p:cNvSpPr>
            <p:nvPr/>
          </p:nvSpPr>
          <p:spPr bwMode="auto">
            <a:xfrm>
              <a:off x="3098" y="1965"/>
              <a:ext cx="5" cy="3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" y="8"/>
                </a:cxn>
                <a:cxn ang="0">
                  <a:pos x="18" y="15"/>
                </a:cxn>
                <a:cxn ang="0">
                  <a:pos x="19" y="27"/>
                </a:cxn>
                <a:cxn ang="0">
                  <a:pos x="20" y="36"/>
                </a:cxn>
                <a:cxn ang="0">
                  <a:pos x="20" y="49"/>
                </a:cxn>
                <a:cxn ang="0">
                  <a:pos x="20" y="61"/>
                </a:cxn>
                <a:cxn ang="0">
                  <a:pos x="19" y="74"/>
                </a:cxn>
                <a:cxn ang="0">
                  <a:pos x="19" y="83"/>
                </a:cxn>
                <a:cxn ang="0">
                  <a:pos x="18" y="92"/>
                </a:cxn>
                <a:cxn ang="0">
                  <a:pos x="17" y="104"/>
                </a:cxn>
                <a:cxn ang="0">
                  <a:pos x="16" y="114"/>
                </a:cxn>
                <a:cxn ang="0">
                  <a:pos x="13" y="124"/>
                </a:cxn>
                <a:cxn ang="0">
                  <a:pos x="0" y="118"/>
                </a:cxn>
                <a:cxn ang="0">
                  <a:pos x="2" y="112"/>
                </a:cxn>
                <a:cxn ang="0">
                  <a:pos x="3" y="101"/>
                </a:cxn>
                <a:cxn ang="0">
                  <a:pos x="5" y="89"/>
                </a:cxn>
                <a:cxn ang="0">
                  <a:pos x="5" y="78"/>
                </a:cxn>
                <a:cxn ang="0">
                  <a:pos x="6" y="67"/>
                </a:cxn>
                <a:cxn ang="0">
                  <a:pos x="6" y="59"/>
                </a:cxn>
                <a:cxn ang="0">
                  <a:pos x="6" y="48"/>
                </a:cxn>
                <a:cxn ang="0">
                  <a:pos x="6" y="34"/>
                </a:cxn>
                <a:cxn ang="0">
                  <a:pos x="5" y="24"/>
                </a:cxn>
                <a:cxn ang="0">
                  <a:pos x="4" y="12"/>
                </a:cxn>
                <a:cxn ang="0">
                  <a:pos x="3" y="7"/>
                </a:cxn>
                <a:cxn ang="0">
                  <a:pos x="17" y="0"/>
                </a:cxn>
              </a:cxnLst>
              <a:rect l="0" t="0" r="r" b="b"/>
              <a:pathLst>
                <a:path w="20" h="124">
                  <a:moveTo>
                    <a:pt x="17" y="0"/>
                  </a:moveTo>
                  <a:lnTo>
                    <a:pt x="18" y="8"/>
                  </a:lnTo>
                  <a:lnTo>
                    <a:pt x="18" y="15"/>
                  </a:lnTo>
                  <a:lnTo>
                    <a:pt x="19" y="27"/>
                  </a:lnTo>
                  <a:lnTo>
                    <a:pt x="20" y="36"/>
                  </a:lnTo>
                  <a:lnTo>
                    <a:pt x="20" y="49"/>
                  </a:lnTo>
                  <a:lnTo>
                    <a:pt x="20" y="61"/>
                  </a:lnTo>
                  <a:lnTo>
                    <a:pt x="19" y="74"/>
                  </a:lnTo>
                  <a:lnTo>
                    <a:pt x="19" y="83"/>
                  </a:lnTo>
                  <a:lnTo>
                    <a:pt x="18" y="92"/>
                  </a:lnTo>
                  <a:lnTo>
                    <a:pt x="17" y="104"/>
                  </a:lnTo>
                  <a:lnTo>
                    <a:pt x="16" y="114"/>
                  </a:lnTo>
                  <a:lnTo>
                    <a:pt x="13" y="124"/>
                  </a:lnTo>
                  <a:lnTo>
                    <a:pt x="0" y="118"/>
                  </a:lnTo>
                  <a:lnTo>
                    <a:pt x="2" y="112"/>
                  </a:lnTo>
                  <a:lnTo>
                    <a:pt x="3" y="101"/>
                  </a:lnTo>
                  <a:lnTo>
                    <a:pt x="5" y="89"/>
                  </a:lnTo>
                  <a:lnTo>
                    <a:pt x="5" y="78"/>
                  </a:lnTo>
                  <a:lnTo>
                    <a:pt x="6" y="67"/>
                  </a:lnTo>
                  <a:lnTo>
                    <a:pt x="6" y="59"/>
                  </a:lnTo>
                  <a:lnTo>
                    <a:pt x="6" y="48"/>
                  </a:lnTo>
                  <a:lnTo>
                    <a:pt x="6" y="34"/>
                  </a:lnTo>
                  <a:lnTo>
                    <a:pt x="5" y="24"/>
                  </a:lnTo>
                  <a:lnTo>
                    <a:pt x="4" y="12"/>
                  </a:lnTo>
                  <a:lnTo>
                    <a:pt x="3" y="7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6" name="Freeform 1100"/>
            <p:cNvSpPr>
              <a:spLocks/>
            </p:cNvSpPr>
            <p:nvPr/>
          </p:nvSpPr>
          <p:spPr bwMode="auto">
            <a:xfrm>
              <a:off x="3092" y="1968"/>
              <a:ext cx="4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9"/>
                </a:cxn>
                <a:cxn ang="0">
                  <a:pos x="16" y="18"/>
                </a:cxn>
                <a:cxn ang="0">
                  <a:pos x="16" y="27"/>
                </a:cxn>
                <a:cxn ang="0">
                  <a:pos x="16" y="40"/>
                </a:cxn>
                <a:cxn ang="0">
                  <a:pos x="16" y="52"/>
                </a:cxn>
                <a:cxn ang="0">
                  <a:pos x="16" y="64"/>
                </a:cxn>
                <a:cxn ang="0">
                  <a:pos x="15" y="74"/>
                </a:cxn>
                <a:cxn ang="0">
                  <a:pos x="15" y="84"/>
                </a:cxn>
                <a:cxn ang="0">
                  <a:pos x="15" y="93"/>
                </a:cxn>
                <a:cxn ang="0">
                  <a:pos x="14" y="97"/>
                </a:cxn>
                <a:cxn ang="0">
                  <a:pos x="0" y="90"/>
                </a:cxn>
                <a:cxn ang="0">
                  <a:pos x="2" y="80"/>
                </a:cxn>
                <a:cxn ang="0">
                  <a:pos x="2" y="69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3" y="37"/>
                </a:cxn>
                <a:cxn ang="0">
                  <a:pos x="3" y="25"/>
                </a:cxn>
                <a:cxn ang="0">
                  <a:pos x="2" y="15"/>
                </a:cxn>
                <a:cxn ang="0">
                  <a:pos x="1" y="6"/>
                </a:cxn>
                <a:cxn ang="0">
                  <a:pos x="14" y="0"/>
                </a:cxn>
              </a:cxnLst>
              <a:rect l="0" t="0" r="r" b="b"/>
              <a:pathLst>
                <a:path w="16" h="97">
                  <a:moveTo>
                    <a:pt x="14" y="0"/>
                  </a:moveTo>
                  <a:lnTo>
                    <a:pt x="15" y="9"/>
                  </a:lnTo>
                  <a:lnTo>
                    <a:pt x="16" y="18"/>
                  </a:lnTo>
                  <a:lnTo>
                    <a:pt x="16" y="27"/>
                  </a:lnTo>
                  <a:lnTo>
                    <a:pt x="16" y="40"/>
                  </a:lnTo>
                  <a:lnTo>
                    <a:pt x="16" y="52"/>
                  </a:lnTo>
                  <a:lnTo>
                    <a:pt x="16" y="64"/>
                  </a:lnTo>
                  <a:lnTo>
                    <a:pt x="15" y="74"/>
                  </a:lnTo>
                  <a:lnTo>
                    <a:pt x="15" y="84"/>
                  </a:lnTo>
                  <a:lnTo>
                    <a:pt x="15" y="93"/>
                  </a:lnTo>
                  <a:lnTo>
                    <a:pt x="14" y="97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3" y="58"/>
                  </a:lnTo>
                  <a:lnTo>
                    <a:pt x="3" y="50"/>
                  </a:lnTo>
                  <a:lnTo>
                    <a:pt x="3" y="37"/>
                  </a:lnTo>
                  <a:lnTo>
                    <a:pt x="3" y="25"/>
                  </a:lnTo>
                  <a:lnTo>
                    <a:pt x="2" y="15"/>
                  </a:lnTo>
                  <a:lnTo>
                    <a:pt x="1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7" name="Freeform 1101"/>
            <p:cNvSpPr>
              <a:spLocks/>
            </p:cNvSpPr>
            <p:nvPr/>
          </p:nvSpPr>
          <p:spPr bwMode="auto">
            <a:xfrm>
              <a:off x="3092" y="1968"/>
              <a:ext cx="4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9"/>
                </a:cxn>
                <a:cxn ang="0">
                  <a:pos x="16" y="18"/>
                </a:cxn>
                <a:cxn ang="0">
                  <a:pos x="16" y="27"/>
                </a:cxn>
                <a:cxn ang="0">
                  <a:pos x="16" y="40"/>
                </a:cxn>
                <a:cxn ang="0">
                  <a:pos x="16" y="52"/>
                </a:cxn>
                <a:cxn ang="0">
                  <a:pos x="16" y="64"/>
                </a:cxn>
                <a:cxn ang="0">
                  <a:pos x="15" y="74"/>
                </a:cxn>
                <a:cxn ang="0">
                  <a:pos x="15" y="84"/>
                </a:cxn>
                <a:cxn ang="0">
                  <a:pos x="15" y="93"/>
                </a:cxn>
                <a:cxn ang="0">
                  <a:pos x="14" y="97"/>
                </a:cxn>
                <a:cxn ang="0">
                  <a:pos x="0" y="90"/>
                </a:cxn>
                <a:cxn ang="0">
                  <a:pos x="2" y="80"/>
                </a:cxn>
                <a:cxn ang="0">
                  <a:pos x="2" y="69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3" y="37"/>
                </a:cxn>
                <a:cxn ang="0">
                  <a:pos x="3" y="25"/>
                </a:cxn>
                <a:cxn ang="0">
                  <a:pos x="2" y="15"/>
                </a:cxn>
                <a:cxn ang="0">
                  <a:pos x="1" y="6"/>
                </a:cxn>
                <a:cxn ang="0">
                  <a:pos x="14" y="0"/>
                </a:cxn>
              </a:cxnLst>
              <a:rect l="0" t="0" r="r" b="b"/>
              <a:pathLst>
                <a:path w="16" h="97">
                  <a:moveTo>
                    <a:pt x="14" y="0"/>
                  </a:moveTo>
                  <a:lnTo>
                    <a:pt x="15" y="9"/>
                  </a:lnTo>
                  <a:lnTo>
                    <a:pt x="16" y="18"/>
                  </a:lnTo>
                  <a:lnTo>
                    <a:pt x="16" y="27"/>
                  </a:lnTo>
                  <a:lnTo>
                    <a:pt x="16" y="40"/>
                  </a:lnTo>
                  <a:lnTo>
                    <a:pt x="16" y="52"/>
                  </a:lnTo>
                  <a:lnTo>
                    <a:pt x="16" y="64"/>
                  </a:lnTo>
                  <a:lnTo>
                    <a:pt x="15" y="74"/>
                  </a:lnTo>
                  <a:lnTo>
                    <a:pt x="15" y="84"/>
                  </a:lnTo>
                  <a:lnTo>
                    <a:pt x="15" y="93"/>
                  </a:lnTo>
                  <a:lnTo>
                    <a:pt x="14" y="97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3" y="58"/>
                  </a:lnTo>
                  <a:lnTo>
                    <a:pt x="3" y="50"/>
                  </a:lnTo>
                  <a:lnTo>
                    <a:pt x="3" y="37"/>
                  </a:lnTo>
                  <a:lnTo>
                    <a:pt x="3" y="25"/>
                  </a:lnTo>
                  <a:lnTo>
                    <a:pt x="2" y="15"/>
                  </a:lnTo>
                  <a:lnTo>
                    <a:pt x="1" y="6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8" name="Freeform 1102"/>
            <p:cNvSpPr>
              <a:spLocks/>
            </p:cNvSpPr>
            <p:nvPr/>
          </p:nvSpPr>
          <p:spPr bwMode="auto">
            <a:xfrm>
              <a:off x="3085" y="1972"/>
              <a:ext cx="4" cy="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4" y="12"/>
                </a:cxn>
                <a:cxn ang="0">
                  <a:pos x="15" y="26"/>
                </a:cxn>
                <a:cxn ang="0">
                  <a:pos x="15" y="38"/>
                </a:cxn>
                <a:cxn ang="0">
                  <a:pos x="14" y="50"/>
                </a:cxn>
                <a:cxn ang="0">
                  <a:pos x="14" y="60"/>
                </a:cxn>
                <a:cxn ang="0">
                  <a:pos x="12" y="71"/>
                </a:cxn>
                <a:cxn ang="0">
                  <a:pos x="0" y="64"/>
                </a:cxn>
                <a:cxn ang="0">
                  <a:pos x="1" y="54"/>
                </a:cxn>
                <a:cxn ang="0">
                  <a:pos x="1" y="44"/>
                </a:cxn>
                <a:cxn ang="0">
                  <a:pos x="2" y="35"/>
                </a:cxn>
                <a:cxn ang="0">
                  <a:pos x="1" y="23"/>
                </a:cxn>
                <a:cxn ang="0">
                  <a:pos x="1" y="11"/>
                </a:cxn>
                <a:cxn ang="0">
                  <a:pos x="0" y="5"/>
                </a:cxn>
                <a:cxn ang="0">
                  <a:pos x="13" y="0"/>
                </a:cxn>
              </a:cxnLst>
              <a:rect l="0" t="0" r="r" b="b"/>
              <a:pathLst>
                <a:path w="15" h="71">
                  <a:moveTo>
                    <a:pt x="13" y="0"/>
                  </a:moveTo>
                  <a:lnTo>
                    <a:pt x="14" y="12"/>
                  </a:lnTo>
                  <a:lnTo>
                    <a:pt x="15" y="26"/>
                  </a:lnTo>
                  <a:lnTo>
                    <a:pt x="15" y="38"/>
                  </a:lnTo>
                  <a:lnTo>
                    <a:pt x="14" y="50"/>
                  </a:lnTo>
                  <a:lnTo>
                    <a:pt x="14" y="60"/>
                  </a:lnTo>
                  <a:lnTo>
                    <a:pt x="12" y="71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1" y="44"/>
                  </a:lnTo>
                  <a:lnTo>
                    <a:pt x="2" y="35"/>
                  </a:lnTo>
                  <a:lnTo>
                    <a:pt x="1" y="23"/>
                  </a:lnTo>
                  <a:lnTo>
                    <a:pt x="1" y="11"/>
                  </a:lnTo>
                  <a:lnTo>
                    <a:pt x="0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9" name="Freeform 1103"/>
            <p:cNvSpPr>
              <a:spLocks/>
            </p:cNvSpPr>
            <p:nvPr/>
          </p:nvSpPr>
          <p:spPr bwMode="auto">
            <a:xfrm>
              <a:off x="3085" y="1972"/>
              <a:ext cx="4" cy="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4" y="12"/>
                </a:cxn>
                <a:cxn ang="0">
                  <a:pos x="15" y="26"/>
                </a:cxn>
                <a:cxn ang="0">
                  <a:pos x="15" y="38"/>
                </a:cxn>
                <a:cxn ang="0">
                  <a:pos x="14" y="50"/>
                </a:cxn>
                <a:cxn ang="0">
                  <a:pos x="14" y="60"/>
                </a:cxn>
                <a:cxn ang="0">
                  <a:pos x="12" y="71"/>
                </a:cxn>
                <a:cxn ang="0">
                  <a:pos x="0" y="64"/>
                </a:cxn>
                <a:cxn ang="0">
                  <a:pos x="1" y="54"/>
                </a:cxn>
                <a:cxn ang="0">
                  <a:pos x="1" y="44"/>
                </a:cxn>
                <a:cxn ang="0">
                  <a:pos x="2" y="35"/>
                </a:cxn>
                <a:cxn ang="0">
                  <a:pos x="1" y="23"/>
                </a:cxn>
                <a:cxn ang="0">
                  <a:pos x="1" y="11"/>
                </a:cxn>
                <a:cxn ang="0">
                  <a:pos x="0" y="5"/>
                </a:cxn>
                <a:cxn ang="0">
                  <a:pos x="13" y="0"/>
                </a:cxn>
              </a:cxnLst>
              <a:rect l="0" t="0" r="r" b="b"/>
              <a:pathLst>
                <a:path w="15" h="71">
                  <a:moveTo>
                    <a:pt x="13" y="0"/>
                  </a:moveTo>
                  <a:lnTo>
                    <a:pt x="14" y="12"/>
                  </a:lnTo>
                  <a:lnTo>
                    <a:pt x="15" y="26"/>
                  </a:lnTo>
                  <a:lnTo>
                    <a:pt x="15" y="38"/>
                  </a:lnTo>
                  <a:lnTo>
                    <a:pt x="14" y="50"/>
                  </a:lnTo>
                  <a:lnTo>
                    <a:pt x="14" y="60"/>
                  </a:lnTo>
                  <a:lnTo>
                    <a:pt x="12" y="71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1" y="44"/>
                  </a:lnTo>
                  <a:lnTo>
                    <a:pt x="2" y="35"/>
                  </a:lnTo>
                  <a:lnTo>
                    <a:pt x="1" y="23"/>
                  </a:lnTo>
                  <a:lnTo>
                    <a:pt x="1" y="11"/>
                  </a:lnTo>
                  <a:lnTo>
                    <a:pt x="0" y="5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0" name="Freeform 1104"/>
            <p:cNvSpPr>
              <a:spLocks/>
            </p:cNvSpPr>
            <p:nvPr/>
          </p:nvSpPr>
          <p:spPr bwMode="auto">
            <a:xfrm>
              <a:off x="3079" y="1974"/>
              <a:ext cx="3" cy="12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4" y="20"/>
                </a:cxn>
                <a:cxn ang="0">
                  <a:pos x="14" y="32"/>
                </a:cxn>
                <a:cxn ang="0">
                  <a:pos x="13" y="42"/>
                </a:cxn>
                <a:cxn ang="0">
                  <a:pos x="12" y="48"/>
                </a:cxn>
                <a:cxn ang="0">
                  <a:pos x="0" y="42"/>
                </a:cxn>
                <a:cxn ang="0">
                  <a:pos x="1" y="30"/>
                </a:cxn>
                <a:cxn ang="0">
                  <a:pos x="1" y="18"/>
                </a:cxn>
                <a:cxn ang="0">
                  <a:pos x="1" y="7"/>
                </a:cxn>
                <a:cxn ang="0">
                  <a:pos x="13" y="0"/>
                </a:cxn>
                <a:cxn ang="0">
                  <a:pos x="13" y="7"/>
                </a:cxn>
              </a:cxnLst>
              <a:rect l="0" t="0" r="r" b="b"/>
              <a:pathLst>
                <a:path w="14" h="48">
                  <a:moveTo>
                    <a:pt x="13" y="7"/>
                  </a:moveTo>
                  <a:lnTo>
                    <a:pt x="14" y="20"/>
                  </a:lnTo>
                  <a:lnTo>
                    <a:pt x="14" y="32"/>
                  </a:lnTo>
                  <a:lnTo>
                    <a:pt x="13" y="42"/>
                  </a:lnTo>
                  <a:lnTo>
                    <a:pt x="12" y="48"/>
                  </a:lnTo>
                  <a:lnTo>
                    <a:pt x="0" y="42"/>
                  </a:lnTo>
                  <a:lnTo>
                    <a:pt x="1" y="30"/>
                  </a:lnTo>
                  <a:lnTo>
                    <a:pt x="1" y="18"/>
                  </a:lnTo>
                  <a:lnTo>
                    <a:pt x="1" y="7"/>
                  </a:lnTo>
                  <a:lnTo>
                    <a:pt x="13" y="0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1" name="Freeform 1105"/>
            <p:cNvSpPr>
              <a:spLocks/>
            </p:cNvSpPr>
            <p:nvPr/>
          </p:nvSpPr>
          <p:spPr bwMode="auto">
            <a:xfrm>
              <a:off x="3079" y="1974"/>
              <a:ext cx="3" cy="12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4" y="20"/>
                </a:cxn>
                <a:cxn ang="0">
                  <a:pos x="14" y="32"/>
                </a:cxn>
                <a:cxn ang="0">
                  <a:pos x="13" y="42"/>
                </a:cxn>
                <a:cxn ang="0">
                  <a:pos x="12" y="48"/>
                </a:cxn>
                <a:cxn ang="0">
                  <a:pos x="0" y="42"/>
                </a:cxn>
                <a:cxn ang="0">
                  <a:pos x="1" y="30"/>
                </a:cxn>
                <a:cxn ang="0">
                  <a:pos x="1" y="18"/>
                </a:cxn>
                <a:cxn ang="0">
                  <a:pos x="1" y="7"/>
                </a:cxn>
                <a:cxn ang="0">
                  <a:pos x="13" y="0"/>
                </a:cxn>
                <a:cxn ang="0">
                  <a:pos x="13" y="7"/>
                </a:cxn>
              </a:cxnLst>
              <a:rect l="0" t="0" r="r" b="b"/>
              <a:pathLst>
                <a:path w="14" h="48">
                  <a:moveTo>
                    <a:pt x="13" y="7"/>
                  </a:moveTo>
                  <a:lnTo>
                    <a:pt x="14" y="20"/>
                  </a:lnTo>
                  <a:lnTo>
                    <a:pt x="14" y="32"/>
                  </a:lnTo>
                  <a:lnTo>
                    <a:pt x="13" y="42"/>
                  </a:lnTo>
                  <a:lnTo>
                    <a:pt x="12" y="48"/>
                  </a:lnTo>
                  <a:lnTo>
                    <a:pt x="0" y="42"/>
                  </a:lnTo>
                  <a:lnTo>
                    <a:pt x="1" y="30"/>
                  </a:lnTo>
                  <a:lnTo>
                    <a:pt x="1" y="18"/>
                  </a:lnTo>
                  <a:lnTo>
                    <a:pt x="1" y="7"/>
                  </a:lnTo>
                  <a:lnTo>
                    <a:pt x="13" y="0"/>
                  </a:lnTo>
                  <a:lnTo>
                    <a:pt x="13" y="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2" name="Freeform 1106"/>
            <p:cNvSpPr>
              <a:spLocks/>
            </p:cNvSpPr>
            <p:nvPr/>
          </p:nvSpPr>
          <p:spPr bwMode="auto">
            <a:xfrm>
              <a:off x="3029" y="1938"/>
              <a:ext cx="50" cy="73"/>
            </a:xfrm>
            <a:custGeom>
              <a:avLst/>
              <a:gdLst/>
              <a:ahLst/>
              <a:cxnLst>
                <a:cxn ang="0">
                  <a:pos x="89" y="256"/>
                </a:cxn>
                <a:cxn ang="0">
                  <a:pos x="73" y="238"/>
                </a:cxn>
                <a:cxn ang="0">
                  <a:pos x="47" y="223"/>
                </a:cxn>
                <a:cxn ang="0">
                  <a:pos x="13" y="212"/>
                </a:cxn>
                <a:cxn ang="0">
                  <a:pos x="15" y="196"/>
                </a:cxn>
                <a:cxn ang="0">
                  <a:pos x="26" y="170"/>
                </a:cxn>
                <a:cxn ang="0">
                  <a:pos x="4" y="131"/>
                </a:cxn>
                <a:cxn ang="0">
                  <a:pos x="1" y="104"/>
                </a:cxn>
                <a:cxn ang="0">
                  <a:pos x="1" y="74"/>
                </a:cxn>
                <a:cxn ang="0">
                  <a:pos x="26" y="26"/>
                </a:cxn>
                <a:cxn ang="0">
                  <a:pos x="35" y="18"/>
                </a:cxn>
                <a:cxn ang="0">
                  <a:pos x="58" y="8"/>
                </a:cxn>
                <a:cxn ang="0">
                  <a:pos x="106" y="0"/>
                </a:cxn>
                <a:cxn ang="0">
                  <a:pos x="132" y="4"/>
                </a:cxn>
                <a:cxn ang="0">
                  <a:pos x="151" y="12"/>
                </a:cxn>
                <a:cxn ang="0">
                  <a:pos x="164" y="16"/>
                </a:cxn>
                <a:cxn ang="0">
                  <a:pos x="176" y="38"/>
                </a:cxn>
                <a:cxn ang="0">
                  <a:pos x="182" y="61"/>
                </a:cxn>
                <a:cxn ang="0">
                  <a:pos x="190" y="72"/>
                </a:cxn>
                <a:cxn ang="0">
                  <a:pos x="192" y="81"/>
                </a:cxn>
                <a:cxn ang="0">
                  <a:pos x="185" y="94"/>
                </a:cxn>
                <a:cxn ang="0">
                  <a:pos x="190" y="106"/>
                </a:cxn>
                <a:cxn ang="0">
                  <a:pos x="201" y="126"/>
                </a:cxn>
                <a:cxn ang="0">
                  <a:pos x="199" y="138"/>
                </a:cxn>
                <a:cxn ang="0">
                  <a:pos x="186" y="140"/>
                </a:cxn>
                <a:cxn ang="0">
                  <a:pos x="183" y="151"/>
                </a:cxn>
                <a:cxn ang="0">
                  <a:pos x="186" y="157"/>
                </a:cxn>
                <a:cxn ang="0">
                  <a:pos x="165" y="167"/>
                </a:cxn>
                <a:cxn ang="0">
                  <a:pos x="164" y="172"/>
                </a:cxn>
                <a:cxn ang="0">
                  <a:pos x="175" y="180"/>
                </a:cxn>
                <a:cxn ang="0">
                  <a:pos x="173" y="186"/>
                </a:cxn>
                <a:cxn ang="0">
                  <a:pos x="167" y="188"/>
                </a:cxn>
                <a:cxn ang="0">
                  <a:pos x="167" y="201"/>
                </a:cxn>
                <a:cxn ang="0">
                  <a:pos x="161" y="216"/>
                </a:cxn>
                <a:cxn ang="0">
                  <a:pos x="149" y="220"/>
                </a:cxn>
                <a:cxn ang="0">
                  <a:pos x="133" y="215"/>
                </a:cxn>
                <a:cxn ang="0">
                  <a:pos x="116" y="209"/>
                </a:cxn>
                <a:cxn ang="0">
                  <a:pos x="113" y="217"/>
                </a:cxn>
                <a:cxn ang="0">
                  <a:pos x="104" y="234"/>
                </a:cxn>
                <a:cxn ang="0">
                  <a:pos x="102" y="252"/>
                </a:cxn>
                <a:cxn ang="0">
                  <a:pos x="108" y="276"/>
                </a:cxn>
                <a:cxn ang="0">
                  <a:pos x="110" y="295"/>
                </a:cxn>
              </a:cxnLst>
              <a:rect l="0" t="0" r="r" b="b"/>
              <a:pathLst>
                <a:path w="202" h="295">
                  <a:moveTo>
                    <a:pt x="109" y="294"/>
                  </a:moveTo>
                  <a:lnTo>
                    <a:pt x="89" y="256"/>
                  </a:lnTo>
                  <a:lnTo>
                    <a:pt x="83" y="247"/>
                  </a:lnTo>
                  <a:lnTo>
                    <a:pt x="73" y="238"/>
                  </a:lnTo>
                  <a:lnTo>
                    <a:pt x="64" y="233"/>
                  </a:lnTo>
                  <a:lnTo>
                    <a:pt x="47" y="223"/>
                  </a:lnTo>
                  <a:lnTo>
                    <a:pt x="24" y="214"/>
                  </a:lnTo>
                  <a:lnTo>
                    <a:pt x="13" y="212"/>
                  </a:lnTo>
                  <a:lnTo>
                    <a:pt x="2" y="217"/>
                  </a:lnTo>
                  <a:lnTo>
                    <a:pt x="15" y="196"/>
                  </a:lnTo>
                  <a:lnTo>
                    <a:pt x="19" y="181"/>
                  </a:lnTo>
                  <a:lnTo>
                    <a:pt x="26" y="170"/>
                  </a:lnTo>
                  <a:lnTo>
                    <a:pt x="7" y="140"/>
                  </a:lnTo>
                  <a:lnTo>
                    <a:pt x="4" y="131"/>
                  </a:lnTo>
                  <a:lnTo>
                    <a:pt x="3" y="119"/>
                  </a:lnTo>
                  <a:lnTo>
                    <a:pt x="1" y="104"/>
                  </a:lnTo>
                  <a:lnTo>
                    <a:pt x="0" y="94"/>
                  </a:lnTo>
                  <a:lnTo>
                    <a:pt x="1" y="74"/>
                  </a:lnTo>
                  <a:lnTo>
                    <a:pt x="10" y="50"/>
                  </a:lnTo>
                  <a:lnTo>
                    <a:pt x="26" y="26"/>
                  </a:lnTo>
                  <a:lnTo>
                    <a:pt x="31" y="20"/>
                  </a:lnTo>
                  <a:lnTo>
                    <a:pt x="35" y="18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66" y="5"/>
                  </a:lnTo>
                  <a:lnTo>
                    <a:pt x="106" y="0"/>
                  </a:lnTo>
                  <a:lnTo>
                    <a:pt x="126" y="4"/>
                  </a:lnTo>
                  <a:lnTo>
                    <a:pt x="132" y="4"/>
                  </a:lnTo>
                  <a:lnTo>
                    <a:pt x="143" y="7"/>
                  </a:lnTo>
                  <a:lnTo>
                    <a:pt x="151" y="12"/>
                  </a:lnTo>
                  <a:lnTo>
                    <a:pt x="158" y="12"/>
                  </a:lnTo>
                  <a:lnTo>
                    <a:pt x="164" y="16"/>
                  </a:lnTo>
                  <a:lnTo>
                    <a:pt x="169" y="27"/>
                  </a:lnTo>
                  <a:lnTo>
                    <a:pt x="176" y="38"/>
                  </a:lnTo>
                  <a:lnTo>
                    <a:pt x="180" y="52"/>
                  </a:lnTo>
                  <a:lnTo>
                    <a:pt x="182" y="61"/>
                  </a:lnTo>
                  <a:lnTo>
                    <a:pt x="186" y="69"/>
                  </a:lnTo>
                  <a:lnTo>
                    <a:pt x="190" y="72"/>
                  </a:lnTo>
                  <a:lnTo>
                    <a:pt x="192" y="75"/>
                  </a:lnTo>
                  <a:lnTo>
                    <a:pt x="192" y="81"/>
                  </a:lnTo>
                  <a:lnTo>
                    <a:pt x="187" y="89"/>
                  </a:lnTo>
                  <a:lnTo>
                    <a:pt x="185" y="94"/>
                  </a:lnTo>
                  <a:lnTo>
                    <a:pt x="184" y="97"/>
                  </a:lnTo>
                  <a:lnTo>
                    <a:pt x="190" y="106"/>
                  </a:lnTo>
                  <a:lnTo>
                    <a:pt x="196" y="118"/>
                  </a:lnTo>
                  <a:lnTo>
                    <a:pt x="201" y="126"/>
                  </a:lnTo>
                  <a:lnTo>
                    <a:pt x="202" y="134"/>
                  </a:lnTo>
                  <a:lnTo>
                    <a:pt x="199" y="138"/>
                  </a:lnTo>
                  <a:lnTo>
                    <a:pt x="193" y="139"/>
                  </a:lnTo>
                  <a:lnTo>
                    <a:pt x="186" y="140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85" y="152"/>
                  </a:lnTo>
                  <a:lnTo>
                    <a:pt x="186" y="157"/>
                  </a:lnTo>
                  <a:lnTo>
                    <a:pt x="181" y="161"/>
                  </a:lnTo>
                  <a:lnTo>
                    <a:pt x="165" y="167"/>
                  </a:lnTo>
                  <a:lnTo>
                    <a:pt x="161" y="167"/>
                  </a:lnTo>
                  <a:lnTo>
                    <a:pt x="164" y="172"/>
                  </a:lnTo>
                  <a:lnTo>
                    <a:pt x="173" y="178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3" y="186"/>
                  </a:lnTo>
                  <a:lnTo>
                    <a:pt x="168" y="187"/>
                  </a:lnTo>
                  <a:lnTo>
                    <a:pt x="167" y="188"/>
                  </a:lnTo>
                  <a:lnTo>
                    <a:pt x="167" y="195"/>
                  </a:lnTo>
                  <a:lnTo>
                    <a:pt x="167" y="201"/>
                  </a:lnTo>
                  <a:lnTo>
                    <a:pt x="165" y="209"/>
                  </a:lnTo>
                  <a:lnTo>
                    <a:pt x="161" y="216"/>
                  </a:lnTo>
                  <a:lnTo>
                    <a:pt x="156" y="218"/>
                  </a:lnTo>
                  <a:lnTo>
                    <a:pt x="149" y="220"/>
                  </a:lnTo>
                  <a:lnTo>
                    <a:pt x="144" y="219"/>
                  </a:lnTo>
                  <a:lnTo>
                    <a:pt x="133" y="215"/>
                  </a:lnTo>
                  <a:lnTo>
                    <a:pt x="125" y="210"/>
                  </a:lnTo>
                  <a:lnTo>
                    <a:pt x="116" y="209"/>
                  </a:lnTo>
                  <a:lnTo>
                    <a:pt x="112" y="209"/>
                  </a:lnTo>
                  <a:lnTo>
                    <a:pt x="113" y="217"/>
                  </a:lnTo>
                  <a:lnTo>
                    <a:pt x="106" y="226"/>
                  </a:lnTo>
                  <a:lnTo>
                    <a:pt x="104" y="234"/>
                  </a:lnTo>
                  <a:lnTo>
                    <a:pt x="101" y="241"/>
                  </a:lnTo>
                  <a:lnTo>
                    <a:pt x="102" y="252"/>
                  </a:lnTo>
                  <a:lnTo>
                    <a:pt x="106" y="266"/>
                  </a:lnTo>
                  <a:lnTo>
                    <a:pt x="108" y="276"/>
                  </a:lnTo>
                  <a:lnTo>
                    <a:pt x="116" y="294"/>
                  </a:lnTo>
                  <a:lnTo>
                    <a:pt x="110" y="295"/>
                  </a:lnTo>
                  <a:lnTo>
                    <a:pt x="109" y="29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3" name="Freeform 1107"/>
            <p:cNvSpPr>
              <a:spLocks/>
            </p:cNvSpPr>
            <p:nvPr/>
          </p:nvSpPr>
          <p:spPr bwMode="auto">
            <a:xfrm>
              <a:off x="3029" y="1938"/>
              <a:ext cx="50" cy="73"/>
            </a:xfrm>
            <a:custGeom>
              <a:avLst/>
              <a:gdLst/>
              <a:ahLst/>
              <a:cxnLst>
                <a:cxn ang="0">
                  <a:pos x="89" y="256"/>
                </a:cxn>
                <a:cxn ang="0">
                  <a:pos x="73" y="238"/>
                </a:cxn>
                <a:cxn ang="0">
                  <a:pos x="47" y="223"/>
                </a:cxn>
                <a:cxn ang="0">
                  <a:pos x="13" y="212"/>
                </a:cxn>
                <a:cxn ang="0">
                  <a:pos x="15" y="196"/>
                </a:cxn>
                <a:cxn ang="0">
                  <a:pos x="26" y="170"/>
                </a:cxn>
                <a:cxn ang="0">
                  <a:pos x="4" y="131"/>
                </a:cxn>
                <a:cxn ang="0">
                  <a:pos x="1" y="104"/>
                </a:cxn>
                <a:cxn ang="0">
                  <a:pos x="1" y="74"/>
                </a:cxn>
                <a:cxn ang="0">
                  <a:pos x="26" y="26"/>
                </a:cxn>
                <a:cxn ang="0">
                  <a:pos x="35" y="18"/>
                </a:cxn>
                <a:cxn ang="0">
                  <a:pos x="58" y="8"/>
                </a:cxn>
                <a:cxn ang="0">
                  <a:pos x="106" y="0"/>
                </a:cxn>
                <a:cxn ang="0">
                  <a:pos x="132" y="4"/>
                </a:cxn>
                <a:cxn ang="0">
                  <a:pos x="151" y="12"/>
                </a:cxn>
                <a:cxn ang="0">
                  <a:pos x="164" y="16"/>
                </a:cxn>
                <a:cxn ang="0">
                  <a:pos x="176" y="38"/>
                </a:cxn>
                <a:cxn ang="0">
                  <a:pos x="182" y="61"/>
                </a:cxn>
                <a:cxn ang="0">
                  <a:pos x="190" y="72"/>
                </a:cxn>
                <a:cxn ang="0">
                  <a:pos x="192" y="81"/>
                </a:cxn>
                <a:cxn ang="0">
                  <a:pos x="185" y="94"/>
                </a:cxn>
                <a:cxn ang="0">
                  <a:pos x="190" y="106"/>
                </a:cxn>
                <a:cxn ang="0">
                  <a:pos x="201" y="126"/>
                </a:cxn>
                <a:cxn ang="0">
                  <a:pos x="199" y="138"/>
                </a:cxn>
                <a:cxn ang="0">
                  <a:pos x="186" y="140"/>
                </a:cxn>
                <a:cxn ang="0">
                  <a:pos x="183" y="151"/>
                </a:cxn>
                <a:cxn ang="0">
                  <a:pos x="186" y="157"/>
                </a:cxn>
                <a:cxn ang="0">
                  <a:pos x="165" y="167"/>
                </a:cxn>
                <a:cxn ang="0">
                  <a:pos x="164" y="172"/>
                </a:cxn>
                <a:cxn ang="0">
                  <a:pos x="175" y="180"/>
                </a:cxn>
                <a:cxn ang="0">
                  <a:pos x="173" y="186"/>
                </a:cxn>
                <a:cxn ang="0">
                  <a:pos x="167" y="188"/>
                </a:cxn>
                <a:cxn ang="0">
                  <a:pos x="167" y="201"/>
                </a:cxn>
                <a:cxn ang="0">
                  <a:pos x="161" y="216"/>
                </a:cxn>
                <a:cxn ang="0">
                  <a:pos x="149" y="220"/>
                </a:cxn>
                <a:cxn ang="0">
                  <a:pos x="133" y="215"/>
                </a:cxn>
                <a:cxn ang="0">
                  <a:pos x="116" y="209"/>
                </a:cxn>
                <a:cxn ang="0">
                  <a:pos x="113" y="217"/>
                </a:cxn>
                <a:cxn ang="0">
                  <a:pos x="104" y="234"/>
                </a:cxn>
                <a:cxn ang="0">
                  <a:pos x="102" y="252"/>
                </a:cxn>
                <a:cxn ang="0">
                  <a:pos x="108" y="276"/>
                </a:cxn>
                <a:cxn ang="0">
                  <a:pos x="110" y="295"/>
                </a:cxn>
              </a:cxnLst>
              <a:rect l="0" t="0" r="r" b="b"/>
              <a:pathLst>
                <a:path w="202" h="295">
                  <a:moveTo>
                    <a:pt x="109" y="294"/>
                  </a:moveTo>
                  <a:lnTo>
                    <a:pt x="89" y="256"/>
                  </a:lnTo>
                  <a:lnTo>
                    <a:pt x="83" y="247"/>
                  </a:lnTo>
                  <a:lnTo>
                    <a:pt x="73" y="238"/>
                  </a:lnTo>
                  <a:lnTo>
                    <a:pt x="64" y="233"/>
                  </a:lnTo>
                  <a:lnTo>
                    <a:pt x="47" y="223"/>
                  </a:lnTo>
                  <a:lnTo>
                    <a:pt x="24" y="214"/>
                  </a:lnTo>
                  <a:lnTo>
                    <a:pt x="13" y="212"/>
                  </a:lnTo>
                  <a:lnTo>
                    <a:pt x="2" y="217"/>
                  </a:lnTo>
                  <a:lnTo>
                    <a:pt x="15" y="196"/>
                  </a:lnTo>
                  <a:lnTo>
                    <a:pt x="19" y="181"/>
                  </a:lnTo>
                  <a:lnTo>
                    <a:pt x="26" y="170"/>
                  </a:lnTo>
                  <a:lnTo>
                    <a:pt x="7" y="140"/>
                  </a:lnTo>
                  <a:lnTo>
                    <a:pt x="4" y="131"/>
                  </a:lnTo>
                  <a:lnTo>
                    <a:pt x="3" y="119"/>
                  </a:lnTo>
                  <a:lnTo>
                    <a:pt x="1" y="104"/>
                  </a:lnTo>
                  <a:lnTo>
                    <a:pt x="0" y="94"/>
                  </a:lnTo>
                  <a:lnTo>
                    <a:pt x="1" y="74"/>
                  </a:lnTo>
                  <a:lnTo>
                    <a:pt x="10" y="50"/>
                  </a:lnTo>
                  <a:lnTo>
                    <a:pt x="26" y="26"/>
                  </a:lnTo>
                  <a:lnTo>
                    <a:pt x="31" y="20"/>
                  </a:lnTo>
                  <a:lnTo>
                    <a:pt x="35" y="18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66" y="5"/>
                  </a:lnTo>
                  <a:lnTo>
                    <a:pt x="106" y="0"/>
                  </a:lnTo>
                  <a:lnTo>
                    <a:pt x="126" y="4"/>
                  </a:lnTo>
                  <a:lnTo>
                    <a:pt x="132" y="4"/>
                  </a:lnTo>
                  <a:lnTo>
                    <a:pt x="143" y="7"/>
                  </a:lnTo>
                  <a:lnTo>
                    <a:pt x="151" y="12"/>
                  </a:lnTo>
                  <a:lnTo>
                    <a:pt x="158" y="12"/>
                  </a:lnTo>
                  <a:lnTo>
                    <a:pt x="164" y="16"/>
                  </a:lnTo>
                  <a:lnTo>
                    <a:pt x="169" y="27"/>
                  </a:lnTo>
                  <a:lnTo>
                    <a:pt x="176" y="38"/>
                  </a:lnTo>
                  <a:lnTo>
                    <a:pt x="180" y="52"/>
                  </a:lnTo>
                  <a:lnTo>
                    <a:pt x="182" y="61"/>
                  </a:lnTo>
                  <a:lnTo>
                    <a:pt x="186" y="69"/>
                  </a:lnTo>
                  <a:lnTo>
                    <a:pt x="190" y="72"/>
                  </a:lnTo>
                  <a:lnTo>
                    <a:pt x="192" y="75"/>
                  </a:lnTo>
                  <a:lnTo>
                    <a:pt x="192" y="81"/>
                  </a:lnTo>
                  <a:lnTo>
                    <a:pt x="187" y="89"/>
                  </a:lnTo>
                  <a:lnTo>
                    <a:pt x="185" y="94"/>
                  </a:lnTo>
                  <a:lnTo>
                    <a:pt x="184" y="97"/>
                  </a:lnTo>
                  <a:lnTo>
                    <a:pt x="190" y="106"/>
                  </a:lnTo>
                  <a:lnTo>
                    <a:pt x="196" y="118"/>
                  </a:lnTo>
                  <a:lnTo>
                    <a:pt x="201" y="126"/>
                  </a:lnTo>
                  <a:lnTo>
                    <a:pt x="202" y="134"/>
                  </a:lnTo>
                  <a:lnTo>
                    <a:pt x="199" y="138"/>
                  </a:lnTo>
                  <a:lnTo>
                    <a:pt x="193" y="139"/>
                  </a:lnTo>
                  <a:lnTo>
                    <a:pt x="186" y="140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85" y="152"/>
                  </a:lnTo>
                  <a:lnTo>
                    <a:pt x="186" y="157"/>
                  </a:lnTo>
                  <a:lnTo>
                    <a:pt x="181" y="161"/>
                  </a:lnTo>
                  <a:lnTo>
                    <a:pt x="165" y="167"/>
                  </a:lnTo>
                  <a:lnTo>
                    <a:pt x="161" y="167"/>
                  </a:lnTo>
                  <a:lnTo>
                    <a:pt x="164" y="172"/>
                  </a:lnTo>
                  <a:lnTo>
                    <a:pt x="173" y="178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3" y="186"/>
                  </a:lnTo>
                  <a:lnTo>
                    <a:pt x="168" y="187"/>
                  </a:lnTo>
                  <a:lnTo>
                    <a:pt x="167" y="188"/>
                  </a:lnTo>
                  <a:lnTo>
                    <a:pt x="167" y="195"/>
                  </a:lnTo>
                  <a:lnTo>
                    <a:pt x="167" y="201"/>
                  </a:lnTo>
                  <a:lnTo>
                    <a:pt x="165" y="209"/>
                  </a:lnTo>
                  <a:lnTo>
                    <a:pt x="161" y="216"/>
                  </a:lnTo>
                  <a:lnTo>
                    <a:pt x="156" y="218"/>
                  </a:lnTo>
                  <a:lnTo>
                    <a:pt x="149" y="220"/>
                  </a:lnTo>
                  <a:lnTo>
                    <a:pt x="144" y="219"/>
                  </a:lnTo>
                  <a:lnTo>
                    <a:pt x="133" y="215"/>
                  </a:lnTo>
                  <a:lnTo>
                    <a:pt x="125" y="210"/>
                  </a:lnTo>
                  <a:lnTo>
                    <a:pt x="116" y="209"/>
                  </a:lnTo>
                  <a:lnTo>
                    <a:pt x="112" y="209"/>
                  </a:lnTo>
                  <a:lnTo>
                    <a:pt x="113" y="217"/>
                  </a:lnTo>
                  <a:lnTo>
                    <a:pt x="106" y="226"/>
                  </a:lnTo>
                  <a:lnTo>
                    <a:pt x="104" y="234"/>
                  </a:lnTo>
                  <a:lnTo>
                    <a:pt x="101" y="241"/>
                  </a:lnTo>
                  <a:lnTo>
                    <a:pt x="102" y="252"/>
                  </a:lnTo>
                  <a:lnTo>
                    <a:pt x="106" y="266"/>
                  </a:lnTo>
                  <a:lnTo>
                    <a:pt x="108" y="276"/>
                  </a:lnTo>
                  <a:lnTo>
                    <a:pt x="116" y="294"/>
                  </a:lnTo>
                  <a:lnTo>
                    <a:pt x="110" y="295"/>
                  </a:lnTo>
                  <a:lnTo>
                    <a:pt x="109" y="294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4" name="Freeform 1108"/>
            <p:cNvSpPr>
              <a:spLocks/>
            </p:cNvSpPr>
            <p:nvPr/>
          </p:nvSpPr>
          <p:spPr bwMode="auto">
            <a:xfrm>
              <a:off x="3069" y="1961"/>
              <a:ext cx="6" cy="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" y="8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4" y="0"/>
                </a:cxn>
                <a:cxn ang="0">
                  <a:pos x="20" y="4"/>
                </a:cxn>
                <a:cxn ang="0">
                  <a:pos x="14" y="7"/>
                </a:cxn>
                <a:cxn ang="0">
                  <a:pos x="14" y="14"/>
                </a:cxn>
                <a:cxn ang="0">
                  <a:pos x="10" y="15"/>
                </a:cxn>
                <a:cxn ang="0">
                  <a:pos x="11" y="10"/>
                </a:cxn>
                <a:cxn ang="0">
                  <a:pos x="10" y="8"/>
                </a:cxn>
                <a:cxn ang="0">
                  <a:pos x="0" y="9"/>
                </a:cxn>
              </a:cxnLst>
              <a:rect l="0" t="0" r="r" b="b"/>
              <a:pathLst>
                <a:path w="24" h="15">
                  <a:moveTo>
                    <a:pt x="0" y="9"/>
                  </a:moveTo>
                  <a:lnTo>
                    <a:pt x="6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5" name="Freeform 1109"/>
            <p:cNvSpPr>
              <a:spLocks/>
            </p:cNvSpPr>
            <p:nvPr/>
          </p:nvSpPr>
          <p:spPr bwMode="auto">
            <a:xfrm>
              <a:off x="3069" y="1961"/>
              <a:ext cx="6" cy="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" y="8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4" y="0"/>
                </a:cxn>
                <a:cxn ang="0">
                  <a:pos x="20" y="4"/>
                </a:cxn>
                <a:cxn ang="0">
                  <a:pos x="14" y="7"/>
                </a:cxn>
                <a:cxn ang="0">
                  <a:pos x="14" y="14"/>
                </a:cxn>
                <a:cxn ang="0">
                  <a:pos x="10" y="15"/>
                </a:cxn>
                <a:cxn ang="0">
                  <a:pos x="11" y="10"/>
                </a:cxn>
                <a:cxn ang="0">
                  <a:pos x="10" y="8"/>
                </a:cxn>
                <a:cxn ang="0">
                  <a:pos x="0" y="9"/>
                </a:cxn>
              </a:cxnLst>
              <a:rect l="0" t="0" r="r" b="b"/>
              <a:pathLst>
                <a:path w="24" h="15">
                  <a:moveTo>
                    <a:pt x="0" y="9"/>
                  </a:moveTo>
                  <a:lnTo>
                    <a:pt x="6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6" name="Line 1110"/>
            <p:cNvSpPr>
              <a:spLocks noChangeShapeType="1"/>
            </p:cNvSpPr>
            <p:nvPr/>
          </p:nvSpPr>
          <p:spPr bwMode="auto">
            <a:xfrm flipV="1">
              <a:off x="2932" y="2022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7" name="Freeform 1111"/>
            <p:cNvSpPr>
              <a:spLocks/>
            </p:cNvSpPr>
            <p:nvPr/>
          </p:nvSpPr>
          <p:spPr bwMode="auto">
            <a:xfrm>
              <a:off x="2928" y="2011"/>
              <a:ext cx="8" cy="12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15" y="0"/>
                </a:cxn>
                <a:cxn ang="0">
                  <a:pos x="30" y="47"/>
                </a:cxn>
                <a:cxn ang="0">
                  <a:pos x="0" y="47"/>
                </a:cxn>
              </a:cxnLst>
              <a:rect l="0" t="0" r="r" b="b"/>
              <a:pathLst>
                <a:path w="30" h="47">
                  <a:moveTo>
                    <a:pt x="0" y="47"/>
                  </a:moveTo>
                  <a:lnTo>
                    <a:pt x="15" y="0"/>
                  </a:lnTo>
                  <a:lnTo>
                    <a:pt x="30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8" name="Line 1112"/>
            <p:cNvSpPr>
              <a:spLocks noChangeShapeType="1"/>
            </p:cNvSpPr>
            <p:nvPr/>
          </p:nvSpPr>
          <p:spPr bwMode="auto">
            <a:xfrm>
              <a:off x="2976" y="2011"/>
              <a:ext cx="1" cy="19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9" name="Freeform 1113"/>
            <p:cNvSpPr>
              <a:spLocks/>
            </p:cNvSpPr>
            <p:nvPr/>
          </p:nvSpPr>
          <p:spPr bwMode="auto">
            <a:xfrm>
              <a:off x="2972" y="2029"/>
              <a:ext cx="8" cy="1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6" y="47"/>
                </a:cxn>
                <a:cxn ang="0">
                  <a:pos x="0" y="0"/>
                </a:cxn>
                <a:cxn ang="0">
                  <a:pos x="31" y="0"/>
                </a:cxn>
              </a:cxnLst>
              <a:rect l="0" t="0" r="r" b="b"/>
              <a:pathLst>
                <a:path w="31" h="47">
                  <a:moveTo>
                    <a:pt x="31" y="0"/>
                  </a:moveTo>
                  <a:lnTo>
                    <a:pt x="16" y="47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0" name="Line 1114"/>
            <p:cNvSpPr>
              <a:spLocks noChangeShapeType="1"/>
            </p:cNvSpPr>
            <p:nvPr/>
          </p:nvSpPr>
          <p:spPr bwMode="auto">
            <a:xfrm flipH="1">
              <a:off x="2878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1" name="Line 1115"/>
            <p:cNvSpPr>
              <a:spLocks noChangeShapeType="1"/>
            </p:cNvSpPr>
            <p:nvPr/>
          </p:nvSpPr>
          <p:spPr bwMode="auto">
            <a:xfrm flipH="1">
              <a:off x="2873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2" name="Line 1116"/>
            <p:cNvSpPr>
              <a:spLocks noChangeShapeType="1"/>
            </p:cNvSpPr>
            <p:nvPr/>
          </p:nvSpPr>
          <p:spPr bwMode="auto">
            <a:xfrm flipH="1">
              <a:off x="2869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3" name="Line 1117"/>
            <p:cNvSpPr>
              <a:spLocks noChangeShapeType="1"/>
            </p:cNvSpPr>
            <p:nvPr/>
          </p:nvSpPr>
          <p:spPr bwMode="auto">
            <a:xfrm flipH="1">
              <a:off x="2864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4" name="Line 1118"/>
            <p:cNvSpPr>
              <a:spLocks noChangeShapeType="1"/>
            </p:cNvSpPr>
            <p:nvPr/>
          </p:nvSpPr>
          <p:spPr bwMode="auto">
            <a:xfrm flipH="1">
              <a:off x="2860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5" name="Line 1119"/>
            <p:cNvSpPr>
              <a:spLocks noChangeShapeType="1"/>
            </p:cNvSpPr>
            <p:nvPr/>
          </p:nvSpPr>
          <p:spPr bwMode="auto">
            <a:xfrm flipH="1">
              <a:off x="2855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6" name="Line 1120"/>
            <p:cNvSpPr>
              <a:spLocks noChangeShapeType="1"/>
            </p:cNvSpPr>
            <p:nvPr/>
          </p:nvSpPr>
          <p:spPr bwMode="auto">
            <a:xfrm flipH="1">
              <a:off x="2851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7" name="Line 1121"/>
            <p:cNvSpPr>
              <a:spLocks noChangeShapeType="1"/>
            </p:cNvSpPr>
            <p:nvPr/>
          </p:nvSpPr>
          <p:spPr bwMode="auto">
            <a:xfrm flipH="1">
              <a:off x="2846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8" name="Line 1122"/>
            <p:cNvSpPr>
              <a:spLocks noChangeShapeType="1"/>
            </p:cNvSpPr>
            <p:nvPr/>
          </p:nvSpPr>
          <p:spPr bwMode="auto">
            <a:xfrm flipH="1">
              <a:off x="2842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9" name="Line 1123"/>
            <p:cNvSpPr>
              <a:spLocks noChangeShapeType="1"/>
            </p:cNvSpPr>
            <p:nvPr/>
          </p:nvSpPr>
          <p:spPr bwMode="auto">
            <a:xfrm flipH="1">
              <a:off x="2837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40" name="Line 1124"/>
            <p:cNvSpPr>
              <a:spLocks noChangeShapeType="1"/>
            </p:cNvSpPr>
            <p:nvPr/>
          </p:nvSpPr>
          <p:spPr bwMode="auto">
            <a:xfrm flipH="1">
              <a:off x="2833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41" name="Line 1125"/>
            <p:cNvSpPr>
              <a:spLocks noChangeShapeType="1"/>
            </p:cNvSpPr>
            <p:nvPr/>
          </p:nvSpPr>
          <p:spPr bwMode="auto">
            <a:xfrm flipH="1">
              <a:off x="2828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24742" name="Line 1126"/>
          <p:cNvSpPr>
            <a:spLocks noChangeShapeType="1"/>
          </p:cNvSpPr>
          <p:nvPr/>
        </p:nvSpPr>
        <p:spPr bwMode="auto">
          <a:xfrm flipH="1">
            <a:off x="4483100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3" name="Line 1127"/>
          <p:cNvSpPr>
            <a:spLocks noChangeShapeType="1"/>
          </p:cNvSpPr>
          <p:nvPr/>
        </p:nvSpPr>
        <p:spPr bwMode="auto">
          <a:xfrm flipH="1">
            <a:off x="4475163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4" name="Line 1128"/>
          <p:cNvSpPr>
            <a:spLocks noChangeShapeType="1"/>
          </p:cNvSpPr>
          <p:nvPr/>
        </p:nvSpPr>
        <p:spPr bwMode="auto">
          <a:xfrm flipH="1">
            <a:off x="4468813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5" name="Line 1129"/>
          <p:cNvSpPr>
            <a:spLocks noChangeShapeType="1"/>
          </p:cNvSpPr>
          <p:nvPr/>
        </p:nvSpPr>
        <p:spPr bwMode="auto">
          <a:xfrm flipH="1">
            <a:off x="4460875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6" name="Line 1130"/>
          <p:cNvSpPr>
            <a:spLocks noChangeShapeType="1"/>
          </p:cNvSpPr>
          <p:nvPr/>
        </p:nvSpPr>
        <p:spPr bwMode="auto">
          <a:xfrm flipH="1">
            <a:off x="4454525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7" name="Line 1131"/>
          <p:cNvSpPr>
            <a:spLocks noChangeShapeType="1"/>
          </p:cNvSpPr>
          <p:nvPr/>
        </p:nvSpPr>
        <p:spPr bwMode="auto">
          <a:xfrm flipH="1">
            <a:off x="444658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8" name="Line 1132"/>
          <p:cNvSpPr>
            <a:spLocks noChangeShapeType="1"/>
          </p:cNvSpPr>
          <p:nvPr/>
        </p:nvSpPr>
        <p:spPr bwMode="auto">
          <a:xfrm flipH="1">
            <a:off x="444023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9" name="Line 1133"/>
          <p:cNvSpPr>
            <a:spLocks noChangeShapeType="1"/>
          </p:cNvSpPr>
          <p:nvPr/>
        </p:nvSpPr>
        <p:spPr bwMode="auto">
          <a:xfrm flipH="1">
            <a:off x="443388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0" name="Line 1134"/>
          <p:cNvSpPr>
            <a:spLocks noChangeShapeType="1"/>
          </p:cNvSpPr>
          <p:nvPr/>
        </p:nvSpPr>
        <p:spPr bwMode="auto">
          <a:xfrm flipH="1">
            <a:off x="4425950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1" name="Line 1135"/>
          <p:cNvSpPr>
            <a:spLocks noChangeShapeType="1"/>
          </p:cNvSpPr>
          <p:nvPr/>
        </p:nvSpPr>
        <p:spPr bwMode="auto">
          <a:xfrm flipV="1">
            <a:off x="4421188" y="33305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2" name="Line 1136"/>
          <p:cNvSpPr>
            <a:spLocks noChangeShapeType="1"/>
          </p:cNvSpPr>
          <p:nvPr/>
        </p:nvSpPr>
        <p:spPr bwMode="auto">
          <a:xfrm flipV="1">
            <a:off x="4421188" y="33226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3" name="Line 1137"/>
          <p:cNvSpPr>
            <a:spLocks noChangeShapeType="1"/>
          </p:cNvSpPr>
          <p:nvPr/>
        </p:nvSpPr>
        <p:spPr bwMode="auto">
          <a:xfrm flipV="1">
            <a:off x="4421188" y="33162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4" name="Line 1138"/>
          <p:cNvSpPr>
            <a:spLocks noChangeShapeType="1"/>
          </p:cNvSpPr>
          <p:nvPr/>
        </p:nvSpPr>
        <p:spPr bwMode="auto">
          <a:xfrm flipV="1">
            <a:off x="4421188" y="33083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5" name="Line 1139"/>
          <p:cNvSpPr>
            <a:spLocks noChangeShapeType="1"/>
          </p:cNvSpPr>
          <p:nvPr/>
        </p:nvSpPr>
        <p:spPr bwMode="auto">
          <a:xfrm flipV="1">
            <a:off x="4421188" y="33020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6" name="Line 1140"/>
          <p:cNvSpPr>
            <a:spLocks noChangeShapeType="1"/>
          </p:cNvSpPr>
          <p:nvPr/>
        </p:nvSpPr>
        <p:spPr bwMode="auto">
          <a:xfrm flipV="1">
            <a:off x="4421188" y="32956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7" name="Line 1141"/>
          <p:cNvSpPr>
            <a:spLocks noChangeShapeType="1"/>
          </p:cNvSpPr>
          <p:nvPr/>
        </p:nvSpPr>
        <p:spPr bwMode="auto">
          <a:xfrm flipV="1">
            <a:off x="4421188" y="32877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8" name="Line 1142"/>
          <p:cNvSpPr>
            <a:spLocks noChangeShapeType="1"/>
          </p:cNvSpPr>
          <p:nvPr/>
        </p:nvSpPr>
        <p:spPr bwMode="auto">
          <a:xfrm flipV="1">
            <a:off x="4421188" y="32813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9" name="Line 1143"/>
          <p:cNvSpPr>
            <a:spLocks noChangeShapeType="1"/>
          </p:cNvSpPr>
          <p:nvPr/>
        </p:nvSpPr>
        <p:spPr bwMode="auto">
          <a:xfrm flipV="1">
            <a:off x="4421188" y="32734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0" name="Line 1144"/>
          <p:cNvSpPr>
            <a:spLocks noChangeShapeType="1"/>
          </p:cNvSpPr>
          <p:nvPr/>
        </p:nvSpPr>
        <p:spPr bwMode="auto">
          <a:xfrm flipV="1">
            <a:off x="4421188" y="32670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1" name="Line 1145"/>
          <p:cNvSpPr>
            <a:spLocks noChangeShapeType="1"/>
          </p:cNvSpPr>
          <p:nvPr/>
        </p:nvSpPr>
        <p:spPr bwMode="auto">
          <a:xfrm flipV="1">
            <a:off x="4421188" y="32591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2" name="Line 1146"/>
          <p:cNvSpPr>
            <a:spLocks noChangeShapeType="1"/>
          </p:cNvSpPr>
          <p:nvPr/>
        </p:nvSpPr>
        <p:spPr bwMode="auto">
          <a:xfrm flipV="1">
            <a:off x="4421188" y="32527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3" name="Line 1147"/>
          <p:cNvSpPr>
            <a:spLocks noChangeShapeType="1"/>
          </p:cNvSpPr>
          <p:nvPr/>
        </p:nvSpPr>
        <p:spPr bwMode="auto">
          <a:xfrm flipV="1">
            <a:off x="4421188" y="32448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4" name="Line 1148"/>
          <p:cNvSpPr>
            <a:spLocks noChangeShapeType="1"/>
          </p:cNvSpPr>
          <p:nvPr/>
        </p:nvSpPr>
        <p:spPr bwMode="auto">
          <a:xfrm flipV="1">
            <a:off x="4421188" y="32385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5" name="Line 1149"/>
          <p:cNvSpPr>
            <a:spLocks noChangeShapeType="1"/>
          </p:cNvSpPr>
          <p:nvPr/>
        </p:nvSpPr>
        <p:spPr bwMode="auto">
          <a:xfrm flipV="1">
            <a:off x="4421188" y="32305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6" name="Line 1150"/>
          <p:cNvSpPr>
            <a:spLocks noChangeShapeType="1"/>
          </p:cNvSpPr>
          <p:nvPr/>
        </p:nvSpPr>
        <p:spPr bwMode="auto">
          <a:xfrm flipV="1">
            <a:off x="4421188" y="32242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7" name="Line 1151"/>
          <p:cNvSpPr>
            <a:spLocks noChangeShapeType="1"/>
          </p:cNvSpPr>
          <p:nvPr/>
        </p:nvSpPr>
        <p:spPr bwMode="auto">
          <a:xfrm flipV="1">
            <a:off x="4421188" y="32162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8" name="Line 1152"/>
          <p:cNvSpPr>
            <a:spLocks noChangeShapeType="1"/>
          </p:cNvSpPr>
          <p:nvPr/>
        </p:nvSpPr>
        <p:spPr bwMode="auto">
          <a:xfrm flipV="1">
            <a:off x="4421188" y="32099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9" name="Line 1153"/>
          <p:cNvSpPr>
            <a:spLocks noChangeShapeType="1"/>
          </p:cNvSpPr>
          <p:nvPr/>
        </p:nvSpPr>
        <p:spPr bwMode="auto">
          <a:xfrm flipV="1">
            <a:off x="4421188" y="32019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0" name="Line 1154"/>
          <p:cNvSpPr>
            <a:spLocks noChangeShapeType="1"/>
          </p:cNvSpPr>
          <p:nvPr/>
        </p:nvSpPr>
        <p:spPr bwMode="auto">
          <a:xfrm flipV="1">
            <a:off x="4421188" y="31956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1" name="Line 1155"/>
          <p:cNvSpPr>
            <a:spLocks noChangeShapeType="1"/>
          </p:cNvSpPr>
          <p:nvPr/>
        </p:nvSpPr>
        <p:spPr bwMode="auto">
          <a:xfrm flipV="1">
            <a:off x="4421188" y="31877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2" name="Line 1156"/>
          <p:cNvSpPr>
            <a:spLocks noChangeShapeType="1"/>
          </p:cNvSpPr>
          <p:nvPr/>
        </p:nvSpPr>
        <p:spPr bwMode="auto">
          <a:xfrm flipV="1">
            <a:off x="4421188" y="31813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3" name="Line 1157"/>
          <p:cNvSpPr>
            <a:spLocks noChangeShapeType="1"/>
          </p:cNvSpPr>
          <p:nvPr/>
        </p:nvSpPr>
        <p:spPr bwMode="auto">
          <a:xfrm flipV="1">
            <a:off x="4421188" y="31734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4" name="Line 1158"/>
          <p:cNvSpPr>
            <a:spLocks noChangeShapeType="1"/>
          </p:cNvSpPr>
          <p:nvPr/>
        </p:nvSpPr>
        <p:spPr bwMode="auto">
          <a:xfrm flipV="1">
            <a:off x="4421188" y="31670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5" name="Line 1159"/>
          <p:cNvSpPr>
            <a:spLocks noChangeShapeType="1"/>
          </p:cNvSpPr>
          <p:nvPr/>
        </p:nvSpPr>
        <p:spPr bwMode="auto">
          <a:xfrm flipV="1">
            <a:off x="4421188" y="31591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6" name="Line 1160"/>
          <p:cNvSpPr>
            <a:spLocks noChangeShapeType="1"/>
          </p:cNvSpPr>
          <p:nvPr/>
        </p:nvSpPr>
        <p:spPr bwMode="auto">
          <a:xfrm flipV="1">
            <a:off x="4421188" y="31527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7" name="Line 1161"/>
          <p:cNvSpPr>
            <a:spLocks noChangeShapeType="1"/>
          </p:cNvSpPr>
          <p:nvPr/>
        </p:nvSpPr>
        <p:spPr bwMode="auto">
          <a:xfrm flipV="1">
            <a:off x="4421188" y="31448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8" name="Line 1162"/>
          <p:cNvSpPr>
            <a:spLocks noChangeShapeType="1"/>
          </p:cNvSpPr>
          <p:nvPr/>
        </p:nvSpPr>
        <p:spPr bwMode="auto">
          <a:xfrm flipV="1">
            <a:off x="4421188" y="31384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9" name="Line 1163"/>
          <p:cNvSpPr>
            <a:spLocks noChangeShapeType="1"/>
          </p:cNvSpPr>
          <p:nvPr/>
        </p:nvSpPr>
        <p:spPr bwMode="auto">
          <a:xfrm flipV="1">
            <a:off x="4421188" y="31305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0" name="Line 1164"/>
          <p:cNvSpPr>
            <a:spLocks noChangeShapeType="1"/>
          </p:cNvSpPr>
          <p:nvPr/>
        </p:nvSpPr>
        <p:spPr bwMode="auto">
          <a:xfrm flipV="1">
            <a:off x="4421188" y="31242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1" name="Line 1165"/>
          <p:cNvSpPr>
            <a:spLocks noChangeShapeType="1"/>
          </p:cNvSpPr>
          <p:nvPr/>
        </p:nvSpPr>
        <p:spPr bwMode="auto">
          <a:xfrm flipV="1">
            <a:off x="4421188" y="31162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2" name="Line 1166"/>
          <p:cNvSpPr>
            <a:spLocks noChangeShapeType="1"/>
          </p:cNvSpPr>
          <p:nvPr/>
        </p:nvSpPr>
        <p:spPr bwMode="auto">
          <a:xfrm flipV="1">
            <a:off x="4421188" y="31099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3" name="Line 1167"/>
          <p:cNvSpPr>
            <a:spLocks noChangeShapeType="1"/>
          </p:cNvSpPr>
          <p:nvPr/>
        </p:nvSpPr>
        <p:spPr bwMode="auto">
          <a:xfrm flipV="1">
            <a:off x="4421188" y="31019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4" name="Line 1168"/>
          <p:cNvSpPr>
            <a:spLocks noChangeShapeType="1"/>
          </p:cNvSpPr>
          <p:nvPr/>
        </p:nvSpPr>
        <p:spPr bwMode="auto">
          <a:xfrm flipV="1">
            <a:off x="4421188" y="30956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5" name="Line 1169"/>
          <p:cNvSpPr>
            <a:spLocks noChangeShapeType="1"/>
          </p:cNvSpPr>
          <p:nvPr/>
        </p:nvSpPr>
        <p:spPr bwMode="auto">
          <a:xfrm flipV="1">
            <a:off x="4421188" y="30876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6" name="Line 1170"/>
          <p:cNvSpPr>
            <a:spLocks noChangeShapeType="1"/>
          </p:cNvSpPr>
          <p:nvPr/>
        </p:nvSpPr>
        <p:spPr bwMode="auto">
          <a:xfrm flipV="1">
            <a:off x="4421188" y="30813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7" name="Line 1171"/>
          <p:cNvSpPr>
            <a:spLocks noChangeShapeType="1"/>
          </p:cNvSpPr>
          <p:nvPr/>
        </p:nvSpPr>
        <p:spPr bwMode="auto">
          <a:xfrm flipV="1">
            <a:off x="4421188" y="30734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8" name="Line 1172"/>
          <p:cNvSpPr>
            <a:spLocks noChangeShapeType="1"/>
          </p:cNvSpPr>
          <p:nvPr/>
        </p:nvSpPr>
        <p:spPr bwMode="auto">
          <a:xfrm flipV="1">
            <a:off x="4421188" y="30670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9" name="Line 1173"/>
          <p:cNvSpPr>
            <a:spLocks noChangeShapeType="1"/>
          </p:cNvSpPr>
          <p:nvPr/>
        </p:nvSpPr>
        <p:spPr bwMode="auto">
          <a:xfrm flipV="1">
            <a:off x="4421188" y="30591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0" name="Line 1174"/>
          <p:cNvSpPr>
            <a:spLocks noChangeShapeType="1"/>
          </p:cNvSpPr>
          <p:nvPr/>
        </p:nvSpPr>
        <p:spPr bwMode="auto">
          <a:xfrm flipV="1">
            <a:off x="4421188" y="30527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1" name="Line 1175"/>
          <p:cNvSpPr>
            <a:spLocks noChangeShapeType="1"/>
          </p:cNvSpPr>
          <p:nvPr/>
        </p:nvSpPr>
        <p:spPr bwMode="auto">
          <a:xfrm flipV="1">
            <a:off x="4421188" y="30448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2" name="Line 1176"/>
          <p:cNvSpPr>
            <a:spLocks noChangeShapeType="1"/>
          </p:cNvSpPr>
          <p:nvPr/>
        </p:nvSpPr>
        <p:spPr bwMode="auto">
          <a:xfrm flipV="1">
            <a:off x="4421188" y="30384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3" name="Line 1177"/>
          <p:cNvSpPr>
            <a:spLocks noChangeShapeType="1"/>
          </p:cNvSpPr>
          <p:nvPr/>
        </p:nvSpPr>
        <p:spPr bwMode="auto">
          <a:xfrm flipV="1">
            <a:off x="4421188" y="30321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4" name="Freeform 1178"/>
          <p:cNvSpPr>
            <a:spLocks/>
          </p:cNvSpPr>
          <p:nvPr/>
        </p:nvSpPr>
        <p:spPr bwMode="auto">
          <a:xfrm>
            <a:off x="4568825" y="3327400"/>
            <a:ext cx="15875" cy="1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13"/>
              </a:cxn>
              <a:cxn ang="0">
                <a:pos x="0" y="26"/>
              </a:cxn>
              <a:cxn ang="0">
                <a:pos x="0" y="0"/>
              </a:cxn>
            </a:cxnLst>
            <a:rect l="0" t="0" r="r" b="b"/>
            <a:pathLst>
              <a:path w="41" h="26">
                <a:moveTo>
                  <a:pt x="0" y="0"/>
                </a:moveTo>
                <a:lnTo>
                  <a:pt x="41" y="13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rgbClr val="1F5CA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5" name="Line 1179"/>
          <p:cNvSpPr>
            <a:spLocks noChangeShapeType="1"/>
          </p:cNvSpPr>
          <p:nvPr/>
        </p:nvSpPr>
        <p:spPr bwMode="auto">
          <a:xfrm flipH="1">
            <a:off x="4568825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6" name="Line 1180"/>
          <p:cNvSpPr>
            <a:spLocks noChangeShapeType="1"/>
          </p:cNvSpPr>
          <p:nvPr/>
        </p:nvSpPr>
        <p:spPr bwMode="auto">
          <a:xfrm flipH="1">
            <a:off x="4560888" y="32623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7" name="Line 1181"/>
          <p:cNvSpPr>
            <a:spLocks noChangeShapeType="1"/>
          </p:cNvSpPr>
          <p:nvPr/>
        </p:nvSpPr>
        <p:spPr bwMode="auto">
          <a:xfrm flipH="1">
            <a:off x="4554538" y="32623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8" name="Line 1182"/>
          <p:cNvSpPr>
            <a:spLocks noChangeShapeType="1"/>
          </p:cNvSpPr>
          <p:nvPr/>
        </p:nvSpPr>
        <p:spPr bwMode="auto">
          <a:xfrm flipH="1">
            <a:off x="4546600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9" name="Line 1183"/>
          <p:cNvSpPr>
            <a:spLocks noChangeShapeType="1"/>
          </p:cNvSpPr>
          <p:nvPr/>
        </p:nvSpPr>
        <p:spPr bwMode="auto">
          <a:xfrm flipH="1">
            <a:off x="4540250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0" name="Line 1184"/>
          <p:cNvSpPr>
            <a:spLocks noChangeShapeType="1"/>
          </p:cNvSpPr>
          <p:nvPr/>
        </p:nvSpPr>
        <p:spPr bwMode="auto">
          <a:xfrm flipV="1">
            <a:off x="4537075" y="32575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1" name="Line 1185"/>
          <p:cNvSpPr>
            <a:spLocks noChangeShapeType="1"/>
          </p:cNvSpPr>
          <p:nvPr/>
        </p:nvSpPr>
        <p:spPr bwMode="auto">
          <a:xfrm flipV="1">
            <a:off x="4537075" y="32512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2" name="Line 1186"/>
          <p:cNvSpPr>
            <a:spLocks noChangeShapeType="1"/>
          </p:cNvSpPr>
          <p:nvPr/>
        </p:nvSpPr>
        <p:spPr bwMode="auto">
          <a:xfrm flipV="1">
            <a:off x="4537075" y="32432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3" name="Line 1187"/>
          <p:cNvSpPr>
            <a:spLocks noChangeShapeType="1"/>
          </p:cNvSpPr>
          <p:nvPr/>
        </p:nvSpPr>
        <p:spPr bwMode="auto">
          <a:xfrm flipV="1">
            <a:off x="4537075" y="32369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4" name="Line 1188"/>
          <p:cNvSpPr>
            <a:spLocks noChangeShapeType="1"/>
          </p:cNvSpPr>
          <p:nvPr/>
        </p:nvSpPr>
        <p:spPr bwMode="auto">
          <a:xfrm flipV="1">
            <a:off x="4537075" y="32289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5" name="Line 1189"/>
          <p:cNvSpPr>
            <a:spLocks noChangeShapeType="1"/>
          </p:cNvSpPr>
          <p:nvPr/>
        </p:nvSpPr>
        <p:spPr bwMode="auto">
          <a:xfrm flipV="1">
            <a:off x="4537075" y="32226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6" name="Line 1190"/>
          <p:cNvSpPr>
            <a:spLocks noChangeShapeType="1"/>
          </p:cNvSpPr>
          <p:nvPr/>
        </p:nvSpPr>
        <p:spPr bwMode="auto">
          <a:xfrm flipV="1">
            <a:off x="4537075" y="32146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7" name="Line 1191"/>
          <p:cNvSpPr>
            <a:spLocks noChangeShapeType="1"/>
          </p:cNvSpPr>
          <p:nvPr/>
        </p:nvSpPr>
        <p:spPr bwMode="auto">
          <a:xfrm flipV="1">
            <a:off x="4537075" y="32067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8" name="Line 1192"/>
          <p:cNvSpPr>
            <a:spLocks noChangeShapeType="1"/>
          </p:cNvSpPr>
          <p:nvPr/>
        </p:nvSpPr>
        <p:spPr bwMode="auto">
          <a:xfrm flipV="1">
            <a:off x="4537075" y="32004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9" name="Line 1193"/>
          <p:cNvSpPr>
            <a:spLocks noChangeShapeType="1"/>
          </p:cNvSpPr>
          <p:nvPr/>
        </p:nvSpPr>
        <p:spPr bwMode="auto">
          <a:xfrm flipV="1">
            <a:off x="4537075" y="31940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0" name="Line 1194"/>
          <p:cNvSpPr>
            <a:spLocks noChangeShapeType="1"/>
          </p:cNvSpPr>
          <p:nvPr/>
        </p:nvSpPr>
        <p:spPr bwMode="auto">
          <a:xfrm flipV="1">
            <a:off x="4537075" y="31861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1" name="Line 1195"/>
          <p:cNvSpPr>
            <a:spLocks noChangeShapeType="1"/>
          </p:cNvSpPr>
          <p:nvPr/>
        </p:nvSpPr>
        <p:spPr bwMode="auto">
          <a:xfrm flipV="1">
            <a:off x="4537075" y="31797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2" name="Line 1196"/>
          <p:cNvSpPr>
            <a:spLocks noChangeShapeType="1"/>
          </p:cNvSpPr>
          <p:nvPr/>
        </p:nvSpPr>
        <p:spPr bwMode="auto">
          <a:xfrm flipV="1">
            <a:off x="4537075" y="31718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3" name="Line 1197"/>
          <p:cNvSpPr>
            <a:spLocks noChangeShapeType="1"/>
          </p:cNvSpPr>
          <p:nvPr/>
        </p:nvSpPr>
        <p:spPr bwMode="auto">
          <a:xfrm flipV="1">
            <a:off x="4537075" y="31654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4" name="Line 1198"/>
          <p:cNvSpPr>
            <a:spLocks noChangeShapeType="1"/>
          </p:cNvSpPr>
          <p:nvPr/>
        </p:nvSpPr>
        <p:spPr bwMode="auto">
          <a:xfrm flipV="1">
            <a:off x="4537075" y="31575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5" name="Line 1199"/>
          <p:cNvSpPr>
            <a:spLocks noChangeShapeType="1"/>
          </p:cNvSpPr>
          <p:nvPr/>
        </p:nvSpPr>
        <p:spPr bwMode="auto">
          <a:xfrm flipV="1">
            <a:off x="4537075" y="31511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6" name="Line 1200"/>
          <p:cNvSpPr>
            <a:spLocks noChangeShapeType="1"/>
          </p:cNvSpPr>
          <p:nvPr/>
        </p:nvSpPr>
        <p:spPr bwMode="auto">
          <a:xfrm flipV="1">
            <a:off x="4537075" y="31432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7" name="Line 1201"/>
          <p:cNvSpPr>
            <a:spLocks noChangeShapeType="1"/>
          </p:cNvSpPr>
          <p:nvPr/>
        </p:nvSpPr>
        <p:spPr bwMode="auto">
          <a:xfrm flipV="1">
            <a:off x="4537075" y="31369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8" name="Line 1202"/>
          <p:cNvSpPr>
            <a:spLocks noChangeShapeType="1"/>
          </p:cNvSpPr>
          <p:nvPr/>
        </p:nvSpPr>
        <p:spPr bwMode="auto">
          <a:xfrm flipV="1">
            <a:off x="4537075" y="31289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9" name="Line 1203"/>
          <p:cNvSpPr>
            <a:spLocks noChangeShapeType="1"/>
          </p:cNvSpPr>
          <p:nvPr/>
        </p:nvSpPr>
        <p:spPr bwMode="auto">
          <a:xfrm flipV="1">
            <a:off x="4537075" y="31226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0" name="Line 1204"/>
          <p:cNvSpPr>
            <a:spLocks noChangeShapeType="1"/>
          </p:cNvSpPr>
          <p:nvPr/>
        </p:nvSpPr>
        <p:spPr bwMode="auto">
          <a:xfrm flipV="1">
            <a:off x="4537075" y="31146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1" name="Line 1205"/>
          <p:cNvSpPr>
            <a:spLocks noChangeShapeType="1"/>
          </p:cNvSpPr>
          <p:nvPr/>
        </p:nvSpPr>
        <p:spPr bwMode="auto">
          <a:xfrm flipV="1">
            <a:off x="4537075" y="31083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2" name="Line 1206"/>
          <p:cNvSpPr>
            <a:spLocks noChangeShapeType="1"/>
          </p:cNvSpPr>
          <p:nvPr/>
        </p:nvSpPr>
        <p:spPr bwMode="auto">
          <a:xfrm flipV="1">
            <a:off x="4537075" y="31003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3" name="Line 1207"/>
          <p:cNvSpPr>
            <a:spLocks noChangeShapeType="1"/>
          </p:cNvSpPr>
          <p:nvPr/>
        </p:nvSpPr>
        <p:spPr bwMode="auto">
          <a:xfrm flipV="1">
            <a:off x="4537075" y="30940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4" name="Line 1208"/>
          <p:cNvSpPr>
            <a:spLocks noChangeShapeType="1"/>
          </p:cNvSpPr>
          <p:nvPr/>
        </p:nvSpPr>
        <p:spPr bwMode="auto">
          <a:xfrm flipV="1">
            <a:off x="4537075" y="30861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5" name="Line 1209"/>
          <p:cNvSpPr>
            <a:spLocks noChangeShapeType="1"/>
          </p:cNvSpPr>
          <p:nvPr/>
        </p:nvSpPr>
        <p:spPr bwMode="auto">
          <a:xfrm flipV="1">
            <a:off x="4537075" y="30797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6" name="Line 1210"/>
          <p:cNvSpPr>
            <a:spLocks noChangeShapeType="1"/>
          </p:cNvSpPr>
          <p:nvPr/>
        </p:nvSpPr>
        <p:spPr bwMode="auto">
          <a:xfrm flipV="1">
            <a:off x="4537075" y="30718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7" name="Line 1211"/>
          <p:cNvSpPr>
            <a:spLocks noChangeShapeType="1"/>
          </p:cNvSpPr>
          <p:nvPr/>
        </p:nvSpPr>
        <p:spPr bwMode="auto">
          <a:xfrm flipV="1">
            <a:off x="4537075" y="30654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8" name="Line 1212"/>
          <p:cNvSpPr>
            <a:spLocks noChangeShapeType="1"/>
          </p:cNvSpPr>
          <p:nvPr/>
        </p:nvSpPr>
        <p:spPr bwMode="auto">
          <a:xfrm flipV="1">
            <a:off x="4537075" y="30575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9" name="Line 1213"/>
          <p:cNvSpPr>
            <a:spLocks noChangeShapeType="1"/>
          </p:cNvSpPr>
          <p:nvPr/>
        </p:nvSpPr>
        <p:spPr bwMode="auto">
          <a:xfrm flipV="1">
            <a:off x="4537075" y="30511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0" name="Line 1214"/>
          <p:cNvSpPr>
            <a:spLocks noChangeShapeType="1"/>
          </p:cNvSpPr>
          <p:nvPr/>
        </p:nvSpPr>
        <p:spPr bwMode="auto">
          <a:xfrm flipV="1">
            <a:off x="4537075" y="30432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1" name="Line 1215"/>
          <p:cNvSpPr>
            <a:spLocks noChangeShapeType="1"/>
          </p:cNvSpPr>
          <p:nvPr/>
        </p:nvSpPr>
        <p:spPr bwMode="auto">
          <a:xfrm flipV="1">
            <a:off x="4537075" y="30368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2" name="Line 1216"/>
          <p:cNvSpPr>
            <a:spLocks noChangeShapeType="1"/>
          </p:cNvSpPr>
          <p:nvPr/>
        </p:nvSpPr>
        <p:spPr bwMode="auto">
          <a:xfrm flipV="1">
            <a:off x="4537075" y="30289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3" name="Freeform 1217"/>
          <p:cNvSpPr>
            <a:spLocks/>
          </p:cNvSpPr>
          <p:nvPr/>
        </p:nvSpPr>
        <p:spPr bwMode="auto">
          <a:xfrm>
            <a:off x="4568825" y="3257550"/>
            <a:ext cx="15875" cy="9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14"/>
              </a:cxn>
              <a:cxn ang="0">
                <a:pos x="0" y="28"/>
              </a:cxn>
              <a:cxn ang="0">
                <a:pos x="0" y="0"/>
              </a:cxn>
            </a:cxnLst>
            <a:rect l="0" t="0" r="r" b="b"/>
            <a:pathLst>
              <a:path w="41" h="28">
                <a:moveTo>
                  <a:pt x="0" y="0"/>
                </a:moveTo>
                <a:lnTo>
                  <a:pt x="41" y="14"/>
                </a:lnTo>
                <a:lnTo>
                  <a:pt x="0" y="28"/>
                </a:lnTo>
                <a:lnTo>
                  <a:pt x="0" y="0"/>
                </a:lnTo>
                <a:close/>
              </a:path>
            </a:pathLst>
          </a:custGeom>
          <a:solidFill>
            <a:srgbClr val="1F5CA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4" name="Freeform 1218"/>
          <p:cNvSpPr>
            <a:spLocks/>
          </p:cNvSpPr>
          <p:nvPr/>
        </p:nvSpPr>
        <p:spPr bwMode="auto">
          <a:xfrm>
            <a:off x="4467225" y="3028950"/>
            <a:ext cx="1492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3"/>
              </a:cxn>
              <a:cxn ang="0">
                <a:pos x="376" y="353"/>
              </a:cxn>
            </a:cxnLst>
            <a:rect l="0" t="0" r="r" b="b"/>
            <a:pathLst>
              <a:path w="376" h="353">
                <a:moveTo>
                  <a:pt x="0" y="0"/>
                </a:moveTo>
                <a:lnTo>
                  <a:pt x="0" y="353"/>
                </a:lnTo>
                <a:lnTo>
                  <a:pt x="376" y="353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5" name="Freeform 1219"/>
          <p:cNvSpPr>
            <a:spLocks/>
          </p:cNvSpPr>
          <p:nvPr/>
        </p:nvSpPr>
        <p:spPr bwMode="auto">
          <a:xfrm>
            <a:off x="4584700" y="3028950"/>
            <a:ext cx="22225" cy="46038"/>
          </a:xfrm>
          <a:custGeom>
            <a:avLst/>
            <a:gdLst/>
            <a:ahLst/>
            <a:cxnLst>
              <a:cxn ang="0">
                <a:pos x="58" y="118"/>
              </a:cxn>
              <a:cxn ang="0">
                <a:pos x="0" y="118"/>
              </a:cxn>
              <a:cxn ang="0">
                <a:pos x="0" y="0"/>
              </a:cxn>
            </a:cxnLst>
            <a:rect l="0" t="0" r="r" b="b"/>
            <a:pathLst>
              <a:path w="58" h="118">
                <a:moveTo>
                  <a:pt x="58" y="118"/>
                </a:moveTo>
                <a:lnTo>
                  <a:pt x="0" y="118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6" name="Freeform 1220"/>
          <p:cNvSpPr>
            <a:spLocks/>
          </p:cNvSpPr>
          <p:nvPr/>
        </p:nvSpPr>
        <p:spPr bwMode="auto">
          <a:xfrm>
            <a:off x="4584700" y="3028950"/>
            <a:ext cx="211138" cy="163513"/>
          </a:xfrm>
          <a:custGeom>
            <a:avLst/>
            <a:gdLst/>
            <a:ahLst/>
            <a:cxnLst>
              <a:cxn ang="0">
                <a:pos x="0" y="219"/>
              </a:cxn>
              <a:cxn ang="0">
                <a:pos x="7" y="245"/>
              </a:cxn>
              <a:cxn ang="0">
                <a:pos x="19" y="269"/>
              </a:cxn>
              <a:cxn ang="0">
                <a:pos x="37" y="290"/>
              </a:cxn>
              <a:cxn ang="0">
                <a:pos x="60" y="306"/>
              </a:cxn>
              <a:cxn ang="0">
                <a:pos x="75" y="325"/>
              </a:cxn>
              <a:cxn ang="0">
                <a:pos x="86" y="352"/>
              </a:cxn>
              <a:cxn ang="0">
                <a:pos x="103" y="375"/>
              </a:cxn>
              <a:cxn ang="0">
                <a:pos x="125" y="393"/>
              </a:cxn>
              <a:cxn ang="0">
                <a:pos x="153" y="406"/>
              </a:cxn>
              <a:cxn ang="0">
                <a:pos x="181" y="412"/>
              </a:cxn>
              <a:cxn ang="0">
                <a:pos x="211" y="411"/>
              </a:cxn>
              <a:cxn ang="0">
                <a:pos x="239" y="403"/>
              </a:cxn>
              <a:cxn ang="0">
                <a:pos x="266" y="390"/>
              </a:cxn>
              <a:cxn ang="0">
                <a:pos x="291" y="403"/>
              </a:cxn>
              <a:cxn ang="0">
                <a:pos x="320" y="411"/>
              </a:cxn>
              <a:cxn ang="0">
                <a:pos x="351" y="412"/>
              </a:cxn>
              <a:cxn ang="0">
                <a:pos x="379" y="406"/>
              </a:cxn>
              <a:cxn ang="0">
                <a:pos x="406" y="393"/>
              </a:cxn>
              <a:cxn ang="0">
                <a:pos x="428" y="375"/>
              </a:cxn>
              <a:cxn ang="0">
                <a:pos x="445" y="352"/>
              </a:cxn>
              <a:cxn ang="0">
                <a:pos x="456" y="325"/>
              </a:cxn>
              <a:cxn ang="0">
                <a:pos x="471" y="306"/>
              </a:cxn>
              <a:cxn ang="0">
                <a:pos x="493" y="290"/>
              </a:cxn>
              <a:cxn ang="0">
                <a:pos x="513" y="269"/>
              </a:cxn>
              <a:cxn ang="0">
                <a:pos x="525" y="245"/>
              </a:cxn>
              <a:cxn ang="0">
                <a:pos x="531" y="219"/>
              </a:cxn>
              <a:cxn ang="0">
                <a:pos x="531" y="192"/>
              </a:cxn>
              <a:cxn ang="0">
                <a:pos x="524" y="165"/>
              </a:cxn>
              <a:cxn ang="0">
                <a:pos x="510" y="140"/>
              </a:cxn>
              <a:cxn ang="0">
                <a:pos x="490" y="119"/>
              </a:cxn>
              <a:cxn ang="0">
                <a:pos x="466" y="103"/>
              </a:cxn>
              <a:cxn ang="0">
                <a:pos x="456" y="87"/>
              </a:cxn>
              <a:cxn ang="0">
                <a:pos x="445" y="60"/>
              </a:cxn>
              <a:cxn ang="0">
                <a:pos x="428" y="38"/>
              </a:cxn>
              <a:cxn ang="0">
                <a:pos x="406" y="19"/>
              </a:cxn>
              <a:cxn ang="0">
                <a:pos x="379" y="7"/>
              </a:cxn>
              <a:cxn ang="0">
                <a:pos x="351" y="0"/>
              </a:cxn>
              <a:cxn ang="0">
                <a:pos x="320" y="1"/>
              </a:cxn>
              <a:cxn ang="0">
                <a:pos x="291" y="9"/>
              </a:cxn>
              <a:cxn ang="0">
                <a:pos x="266" y="23"/>
              </a:cxn>
              <a:cxn ang="0">
                <a:pos x="239" y="9"/>
              </a:cxn>
              <a:cxn ang="0">
                <a:pos x="211" y="1"/>
              </a:cxn>
              <a:cxn ang="0">
                <a:pos x="181" y="0"/>
              </a:cxn>
              <a:cxn ang="0">
                <a:pos x="153" y="7"/>
              </a:cxn>
              <a:cxn ang="0">
                <a:pos x="125" y="19"/>
              </a:cxn>
              <a:cxn ang="0">
                <a:pos x="103" y="38"/>
              </a:cxn>
              <a:cxn ang="0">
                <a:pos x="86" y="60"/>
              </a:cxn>
              <a:cxn ang="0">
                <a:pos x="75" y="87"/>
              </a:cxn>
              <a:cxn ang="0">
                <a:pos x="60" y="106"/>
              </a:cxn>
              <a:cxn ang="0">
                <a:pos x="37" y="123"/>
              </a:cxn>
              <a:cxn ang="0">
                <a:pos x="19" y="143"/>
              </a:cxn>
              <a:cxn ang="0">
                <a:pos x="7" y="167"/>
              </a:cxn>
              <a:cxn ang="0">
                <a:pos x="0" y="193"/>
              </a:cxn>
            </a:cxnLst>
            <a:rect l="0" t="0" r="r" b="b"/>
            <a:pathLst>
              <a:path w="532" h="412">
                <a:moveTo>
                  <a:pt x="0" y="206"/>
                </a:moveTo>
                <a:lnTo>
                  <a:pt x="0" y="219"/>
                </a:lnTo>
                <a:lnTo>
                  <a:pt x="3" y="233"/>
                </a:lnTo>
                <a:lnTo>
                  <a:pt x="7" y="245"/>
                </a:lnTo>
                <a:lnTo>
                  <a:pt x="12" y="258"/>
                </a:lnTo>
                <a:lnTo>
                  <a:pt x="19" y="269"/>
                </a:lnTo>
                <a:lnTo>
                  <a:pt x="28" y="281"/>
                </a:lnTo>
                <a:lnTo>
                  <a:pt x="37" y="290"/>
                </a:lnTo>
                <a:lnTo>
                  <a:pt x="49" y="298"/>
                </a:lnTo>
                <a:lnTo>
                  <a:pt x="60" y="306"/>
                </a:lnTo>
                <a:lnTo>
                  <a:pt x="73" y="311"/>
                </a:lnTo>
                <a:lnTo>
                  <a:pt x="75" y="325"/>
                </a:lnTo>
                <a:lnTo>
                  <a:pt x="79" y="339"/>
                </a:lnTo>
                <a:lnTo>
                  <a:pt x="86" y="352"/>
                </a:lnTo>
                <a:lnTo>
                  <a:pt x="94" y="364"/>
                </a:lnTo>
                <a:lnTo>
                  <a:pt x="103" y="375"/>
                </a:lnTo>
                <a:lnTo>
                  <a:pt x="114" y="385"/>
                </a:lnTo>
                <a:lnTo>
                  <a:pt x="125" y="393"/>
                </a:lnTo>
                <a:lnTo>
                  <a:pt x="138" y="400"/>
                </a:lnTo>
                <a:lnTo>
                  <a:pt x="153" y="406"/>
                </a:lnTo>
                <a:lnTo>
                  <a:pt x="167" y="410"/>
                </a:lnTo>
                <a:lnTo>
                  <a:pt x="181" y="412"/>
                </a:lnTo>
                <a:lnTo>
                  <a:pt x="197" y="412"/>
                </a:lnTo>
                <a:lnTo>
                  <a:pt x="211" y="411"/>
                </a:lnTo>
                <a:lnTo>
                  <a:pt x="226" y="408"/>
                </a:lnTo>
                <a:lnTo>
                  <a:pt x="239" y="403"/>
                </a:lnTo>
                <a:lnTo>
                  <a:pt x="254" y="398"/>
                </a:lnTo>
                <a:lnTo>
                  <a:pt x="266" y="390"/>
                </a:lnTo>
                <a:lnTo>
                  <a:pt x="278" y="398"/>
                </a:lnTo>
                <a:lnTo>
                  <a:pt x="291" y="403"/>
                </a:lnTo>
                <a:lnTo>
                  <a:pt x="306" y="408"/>
                </a:lnTo>
                <a:lnTo>
                  <a:pt x="320" y="411"/>
                </a:lnTo>
                <a:lnTo>
                  <a:pt x="335" y="412"/>
                </a:lnTo>
                <a:lnTo>
                  <a:pt x="351" y="412"/>
                </a:lnTo>
                <a:lnTo>
                  <a:pt x="365" y="410"/>
                </a:lnTo>
                <a:lnTo>
                  <a:pt x="379" y="406"/>
                </a:lnTo>
                <a:lnTo>
                  <a:pt x="392" y="400"/>
                </a:lnTo>
                <a:lnTo>
                  <a:pt x="406" y="393"/>
                </a:lnTo>
                <a:lnTo>
                  <a:pt x="418" y="385"/>
                </a:lnTo>
                <a:lnTo>
                  <a:pt x="428" y="375"/>
                </a:lnTo>
                <a:lnTo>
                  <a:pt x="437" y="364"/>
                </a:lnTo>
                <a:lnTo>
                  <a:pt x="445" y="352"/>
                </a:lnTo>
                <a:lnTo>
                  <a:pt x="452" y="339"/>
                </a:lnTo>
                <a:lnTo>
                  <a:pt x="456" y="325"/>
                </a:lnTo>
                <a:lnTo>
                  <a:pt x="459" y="311"/>
                </a:lnTo>
                <a:lnTo>
                  <a:pt x="471" y="306"/>
                </a:lnTo>
                <a:lnTo>
                  <a:pt x="483" y="298"/>
                </a:lnTo>
                <a:lnTo>
                  <a:pt x="493" y="290"/>
                </a:lnTo>
                <a:lnTo>
                  <a:pt x="504" y="281"/>
                </a:lnTo>
                <a:lnTo>
                  <a:pt x="513" y="269"/>
                </a:lnTo>
                <a:lnTo>
                  <a:pt x="519" y="258"/>
                </a:lnTo>
                <a:lnTo>
                  <a:pt x="525" y="245"/>
                </a:lnTo>
                <a:lnTo>
                  <a:pt x="529" y="233"/>
                </a:lnTo>
                <a:lnTo>
                  <a:pt x="531" y="219"/>
                </a:lnTo>
                <a:lnTo>
                  <a:pt x="532" y="206"/>
                </a:lnTo>
                <a:lnTo>
                  <a:pt x="531" y="192"/>
                </a:lnTo>
                <a:lnTo>
                  <a:pt x="529" y="179"/>
                </a:lnTo>
                <a:lnTo>
                  <a:pt x="524" y="165"/>
                </a:lnTo>
                <a:lnTo>
                  <a:pt x="518" y="152"/>
                </a:lnTo>
                <a:lnTo>
                  <a:pt x="510" y="140"/>
                </a:lnTo>
                <a:lnTo>
                  <a:pt x="501" y="129"/>
                </a:lnTo>
                <a:lnTo>
                  <a:pt x="490" y="119"/>
                </a:lnTo>
                <a:lnTo>
                  <a:pt x="478" y="110"/>
                </a:lnTo>
                <a:lnTo>
                  <a:pt x="466" y="103"/>
                </a:lnTo>
                <a:lnTo>
                  <a:pt x="459" y="100"/>
                </a:lnTo>
                <a:lnTo>
                  <a:pt x="456" y="87"/>
                </a:lnTo>
                <a:lnTo>
                  <a:pt x="452" y="74"/>
                </a:lnTo>
                <a:lnTo>
                  <a:pt x="445" y="60"/>
                </a:lnTo>
                <a:lnTo>
                  <a:pt x="437" y="49"/>
                </a:lnTo>
                <a:lnTo>
                  <a:pt x="428" y="38"/>
                </a:lnTo>
                <a:lnTo>
                  <a:pt x="418" y="28"/>
                </a:lnTo>
                <a:lnTo>
                  <a:pt x="406" y="19"/>
                </a:lnTo>
                <a:lnTo>
                  <a:pt x="392" y="12"/>
                </a:lnTo>
                <a:lnTo>
                  <a:pt x="379" y="7"/>
                </a:lnTo>
                <a:lnTo>
                  <a:pt x="365" y="3"/>
                </a:lnTo>
                <a:lnTo>
                  <a:pt x="351" y="0"/>
                </a:lnTo>
                <a:lnTo>
                  <a:pt x="335" y="0"/>
                </a:lnTo>
                <a:lnTo>
                  <a:pt x="320" y="1"/>
                </a:lnTo>
                <a:lnTo>
                  <a:pt x="306" y="4"/>
                </a:lnTo>
                <a:lnTo>
                  <a:pt x="291" y="9"/>
                </a:lnTo>
                <a:lnTo>
                  <a:pt x="278" y="15"/>
                </a:lnTo>
                <a:lnTo>
                  <a:pt x="266" y="23"/>
                </a:lnTo>
                <a:lnTo>
                  <a:pt x="254" y="15"/>
                </a:lnTo>
                <a:lnTo>
                  <a:pt x="239" y="9"/>
                </a:lnTo>
                <a:lnTo>
                  <a:pt x="226" y="4"/>
                </a:lnTo>
                <a:lnTo>
                  <a:pt x="211" y="1"/>
                </a:lnTo>
                <a:lnTo>
                  <a:pt x="197" y="0"/>
                </a:lnTo>
                <a:lnTo>
                  <a:pt x="181" y="0"/>
                </a:lnTo>
                <a:lnTo>
                  <a:pt x="167" y="3"/>
                </a:lnTo>
                <a:lnTo>
                  <a:pt x="153" y="7"/>
                </a:lnTo>
                <a:lnTo>
                  <a:pt x="138" y="12"/>
                </a:lnTo>
                <a:lnTo>
                  <a:pt x="125" y="19"/>
                </a:lnTo>
                <a:lnTo>
                  <a:pt x="114" y="28"/>
                </a:lnTo>
                <a:lnTo>
                  <a:pt x="103" y="38"/>
                </a:lnTo>
                <a:lnTo>
                  <a:pt x="94" y="49"/>
                </a:lnTo>
                <a:lnTo>
                  <a:pt x="86" y="60"/>
                </a:lnTo>
                <a:lnTo>
                  <a:pt x="79" y="74"/>
                </a:lnTo>
                <a:lnTo>
                  <a:pt x="75" y="87"/>
                </a:lnTo>
                <a:lnTo>
                  <a:pt x="73" y="100"/>
                </a:lnTo>
                <a:lnTo>
                  <a:pt x="60" y="106"/>
                </a:lnTo>
                <a:lnTo>
                  <a:pt x="49" y="114"/>
                </a:lnTo>
                <a:lnTo>
                  <a:pt x="37" y="123"/>
                </a:lnTo>
                <a:lnTo>
                  <a:pt x="28" y="133"/>
                </a:lnTo>
                <a:lnTo>
                  <a:pt x="19" y="143"/>
                </a:lnTo>
                <a:lnTo>
                  <a:pt x="12" y="154"/>
                </a:lnTo>
                <a:lnTo>
                  <a:pt x="7" y="167"/>
                </a:lnTo>
                <a:lnTo>
                  <a:pt x="3" y="180"/>
                </a:lnTo>
                <a:lnTo>
                  <a:pt x="0" y="193"/>
                </a:lnTo>
                <a:lnTo>
                  <a:pt x="0" y="20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7" name="Freeform 1221"/>
          <p:cNvSpPr>
            <a:spLocks/>
          </p:cNvSpPr>
          <p:nvPr/>
        </p:nvSpPr>
        <p:spPr bwMode="auto">
          <a:xfrm>
            <a:off x="4584700" y="3028950"/>
            <a:ext cx="211138" cy="163513"/>
          </a:xfrm>
          <a:custGeom>
            <a:avLst/>
            <a:gdLst/>
            <a:ahLst/>
            <a:cxnLst>
              <a:cxn ang="0">
                <a:pos x="0" y="219"/>
              </a:cxn>
              <a:cxn ang="0">
                <a:pos x="7" y="245"/>
              </a:cxn>
              <a:cxn ang="0">
                <a:pos x="19" y="269"/>
              </a:cxn>
              <a:cxn ang="0">
                <a:pos x="37" y="290"/>
              </a:cxn>
              <a:cxn ang="0">
                <a:pos x="60" y="306"/>
              </a:cxn>
              <a:cxn ang="0">
                <a:pos x="75" y="325"/>
              </a:cxn>
              <a:cxn ang="0">
                <a:pos x="86" y="352"/>
              </a:cxn>
              <a:cxn ang="0">
                <a:pos x="103" y="375"/>
              </a:cxn>
              <a:cxn ang="0">
                <a:pos x="125" y="393"/>
              </a:cxn>
              <a:cxn ang="0">
                <a:pos x="153" y="406"/>
              </a:cxn>
              <a:cxn ang="0">
                <a:pos x="181" y="412"/>
              </a:cxn>
              <a:cxn ang="0">
                <a:pos x="211" y="411"/>
              </a:cxn>
              <a:cxn ang="0">
                <a:pos x="239" y="403"/>
              </a:cxn>
              <a:cxn ang="0">
                <a:pos x="266" y="390"/>
              </a:cxn>
              <a:cxn ang="0">
                <a:pos x="291" y="403"/>
              </a:cxn>
              <a:cxn ang="0">
                <a:pos x="320" y="411"/>
              </a:cxn>
              <a:cxn ang="0">
                <a:pos x="351" y="412"/>
              </a:cxn>
              <a:cxn ang="0">
                <a:pos x="379" y="406"/>
              </a:cxn>
              <a:cxn ang="0">
                <a:pos x="406" y="393"/>
              </a:cxn>
              <a:cxn ang="0">
                <a:pos x="428" y="375"/>
              </a:cxn>
              <a:cxn ang="0">
                <a:pos x="445" y="352"/>
              </a:cxn>
              <a:cxn ang="0">
                <a:pos x="456" y="325"/>
              </a:cxn>
              <a:cxn ang="0">
                <a:pos x="471" y="306"/>
              </a:cxn>
              <a:cxn ang="0">
                <a:pos x="493" y="290"/>
              </a:cxn>
              <a:cxn ang="0">
                <a:pos x="513" y="269"/>
              </a:cxn>
              <a:cxn ang="0">
                <a:pos x="525" y="245"/>
              </a:cxn>
              <a:cxn ang="0">
                <a:pos x="531" y="219"/>
              </a:cxn>
              <a:cxn ang="0">
                <a:pos x="531" y="192"/>
              </a:cxn>
              <a:cxn ang="0">
                <a:pos x="524" y="165"/>
              </a:cxn>
              <a:cxn ang="0">
                <a:pos x="510" y="140"/>
              </a:cxn>
              <a:cxn ang="0">
                <a:pos x="490" y="119"/>
              </a:cxn>
              <a:cxn ang="0">
                <a:pos x="466" y="103"/>
              </a:cxn>
              <a:cxn ang="0">
                <a:pos x="456" y="87"/>
              </a:cxn>
              <a:cxn ang="0">
                <a:pos x="445" y="60"/>
              </a:cxn>
              <a:cxn ang="0">
                <a:pos x="428" y="38"/>
              </a:cxn>
              <a:cxn ang="0">
                <a:pos x="406" y="19"/>
              </a:cxn>
              <a:cxn ang="0">
                <a:pos x="379" y="7"/>
              </a:cxn>
              <a:cxn ang="0">
                <a:pos x="351" y="0"/>
              </a:cxn>
              <a:cxn ang="0">
                <a:pos x="320" y="1"/>
              </a:cxn>
              <a:cxn ang="0">
                <a:pos x="291" y="9"/>
              </a:cxn>
              <a:cxn ang="0">
                <a:pos x="266" y="23"/>
              </a:cxn>
              <a:cxn ang="0">
                <a:pos x="239" y="9"/>
              </a:cxn>
              <a:cxn ang="0">
                <a:pos x="211" y="1"/>
              </a:cxn>
              <a:cxn ang="0">
                <a:pos x="181" y="0"/>
              </a:cxn>
              <a:cxn ang="0">
                <a:pos x="153" y="7"/>
              </a:cxn>
              <a:cxn ang="0">
                <a:pos x="125" y="19"/>
              </a:cxn>
              <a:cxn ang="0">
                <a:pos x="103" y="38"/>
              </a:cxn>
              <a:cxn ang="0">
                <a:pos x="86" y="60"/>
              </a:cxn>
              <a:cxn ang="0">
                <a:pos x="75" y="87"/>
              </a:cxn>
              <a:cxn ang="0">
                <a:pos x="60" y="106"/>
              </a:cxn>
              <a:cxn ang="0">
                <a:pos x="37" y="123"/>
              </a:cxn>
              <a:cxn ang="0">
                <a:pos x="19" y="143"/>
              </a:cxn>
              <a:cxn ang="0">
                <a:pos x="7" y="167"/>
              </a:cxn>
              <a:cxn ang="0">
                <a:pos x="0" y="193"/>
              </a:cxn>
            </a:cxnLst>
            <a:rect l="0" t="0" r="r" b="b"/>
            <a:pathLst>
              <a:path w="532" h="412">
                <a:moveTo>
                  <a:pt x="0" y="206"/>
                </a:moveTo>
                <a:lnTo>
                  <a:pt x="0" y="219"/>
                </a:lnTo>
                <a:lnTo>
                  <a:pt x="3" y="233"/>
                </a:lnTo>
                <a:lnTo>
                  <a:pt x="7" y="245"/>
                </a:lnTo>
                <a:lnTo>
                  <a:pt x="12" y="258"/>
                </a:lnTo>
                <a:lnTo>
                  <a:pt x="19" y="269"/>
                </a:lnTo>
                <a:lnTo>
                  <a:pt x="28" y="281"/>
                </a:lnTo>
                <a:lnTo>
                  <a:pt x="37" y="290"/>
                </a:lnTo>
                <a:lnTo>
                  <a:pt x="49" y="298"/>
                </a:lnTo>
                <a:lnTo>
                  <a:pt x="60" y="306"/>
                </a:lnTo>
                <a:lnTo>
                  <a:pt x="73" y="311"/>
                </a:lnTo>
                <a:lnTo>
                  <a:pt x="75" y="325"/>
                </a:lnTo>
                <a:lnTo>
                  <a:pt x="79" y="339"/>
                </a:lnTo>
                <a:lnTo>
                  <a:pt x="86" y="352"/>
                </a:lnTo>
                <a:lnTo>
                  <a:pt x="94" y="364"/>
                </a:lnTo>
                <a:lnTo>
                  <a:pt x="103" y="375"/>
                </a:lnTo>
                <a:lnTo>
                  <a:pt x="114" y="385"/>
                </a:lnTo>
                <a:lnTo>
                  <a:pt x="125" y="393"/>
                </a:lnTo>
                <a:lnTo>
                  <a:pt x="138" y="400"/>
                </a:lnTo>
                <a:lnTo>
                  <a:pt x="153" y="406"/>
                </a:lnTo>
                <a:lnTo>
                  <a:pt x="167" y="410"/>
                </a:lnTo>
                <a:lnTo>
                  <a:pt x="181" y="412"/>
                </a:lnTo>
                <a:lnTo>
                  <a:pt x="197" y="412"/>
                </a:lnTo>
                <a:lnTo>
                  <a:pt x="211" y="411"/>
                </a:lnTo>
                <a:lnTo>
                  <a:pt x="226" y="408"/>
                </a:lnTo>
                <a:lnTo>
                  <a:pt x="239" y="403"/>
                </a:lnTo>
                <a:lnTo>
                  <a:pt x="254" y="398"/>
                </a:lnTo>
                <a:lnTo>
                  <a:pt x="266" y="390"/>
                </a:lnTo>
                <a:lnTo>
                  <a:pt x="278" y="398"/>
                </a:lnTo>
                <a:lnTo>
                  <a:pt x="291" y="403"/>
                </a:lnTo>
                <a:lnTo>
                  <a:pt x="306" y="408"/>
                </a:lnTo>
                <a:lnTo>
                  <a:pt x="320" y="411"/>
                </a:lnTo>
                <a:lnTo>
                  <a:pt x="335" y="412"/>
                </a:lnTo>
                <a:lnTo>
                  <a:pt x="351" y="412"/>
                </a:lnTo>
                <a:lnTo>
                  <a:pt x="365" y="410"/>
                </a:lnTo>
                <a:lnTo>
                  <a:pt x="379" y="406"/>
                </a:lnTo>
                <a:lnTo>
                  <a:pt x="392" y="400"/>
                </a:lnTo>
                <a:lnTo>
                  <a:pt x="406" y="393"/>
                </a:lnTo>
                <a:lnTo>
                  <a:pt x="418" y="385"/>
                </a:lnTo>
                <a:lnTo>
                  <a:pt x="428" y="375"/>
                </a:lnTo>
                <a:lnTo>
                  <a:pt x="437" y="364"/>
                </a:lnTo>
                <a:lnTo>
                  <a:pt x="445" y="352"/>
                </a:lnTo>
                <a:lnTo>
                  <a:pt x="452" y="339"/>
                </a:lnTo>
                <a:lnTo>
                  <a:pt x="456" y="325"/>
                </a:lnTo>
                <a:lnTo>
                  <a:pt x="459" y="311"/>
                </a:lnTo>
                <a:lnTo>
                  <a:pt x="471" y="306"/>
                </a:lnTo>
                <a:lnTo>
                  <a:pt x="483" y="298"/>
                </a:lnTo>
                <a:lnTo>
                  <a:pt x="493" y="290"/>
                </a:lnTo>
                <a:lnTo>
                  <a:pt x="504" y="281"/>
                </a:lnTo>
                <a:lnTo>
                  <a:pt x="513" y="269"/>
                </a:lnTo>
                <a:lnTo>
                  <a:pt x="519" y="258"/>
                </a:lnTo>
                <a:lnTo>
                  <a:pt x="525" y="245"/>
                </a:lnTo>
                <a:lnTo>
                  <a:pt x="529" y="233"/>
                </a:lnTo>
                <a:lnTo>
                  <a:pt x="531" y="219"/>
                </a:lnTo>
                <a:lnTo>
                  <a:pt x="532" y="206"/>
                </a:lnTo>
                <a:lnTo>
                  <a:pt x="531" y="192"/>
                </a:lnTo>
                <a:lnTo>
                  <a:pt x="529" y="179"/>
                </a:lnTo>
                <a:lnTo>
                  <a:pt x="524" y="165"/>
                </a:lnTo>
                <a:lnTo>
                  <a:pt x="518" y="152"/>
                </a:lnTo>
                <a:lnTo>
                  <a:pt x="510" y="140"/>
                </a:lnTo>
                <a:lnTo>
                  <a:pt x="501" y="129"/>
                </a:lnTo>
                <a:lnTo>
                  <a:pt x="490" y="119"/>
                </a:lnTo>
                <a:lnTo>
                  <a:pt x="478" y="110"/>
                </a:lnTo>
                <a:lnTo>
                  <a:pt x="466" y="103"/>
                </a:lnTo>
                <a:lnTo>
                  <a:pt x="459" y="100"/>
                </a:lnTo>
                <a:lnTo>
                  <a:pt x="456" y="87"/>
                </a:lnTo>
                <a:lnTo>
                  <a:pt x="452" y="74"/>
                </a:lnTo>
                <a:lnTo>
                  <a:pt x="445" y="60"/>
                </a:lnTo>
                <a:lnTo>
                  <a:pt x="437" y="49"/>
                </a:lnTo>
                <a:lnTo>
                  <a:pt x="428" y="38"/>
                </a:lnTo>
                <a:lnTo>
                  <a:pt x="418" y="28"/>
                </a:lnTo>
                <a:lnTo>
                  <a:pt x="406" y="19"/>
                </a:lnTo>
                <a:lnTo>
                  <a:pt x="392" y="12"/>
                </a:lnTo>
                <a:lnTo>
                  <a:pt x="379" y="7"/>
                </a:lnTo>
                <a:lnTo>
                  <a:pt x="365" y="3"/>
                </a:lnTo>
                <a:lnTo>
                  <a:pt x="351" y="0"/>
                </a:lnTo>
                <a:lnTo>
                  <a:pt x="335" y="0"/>
                </a:lnTo>
                <a:lnTo>
                  <a:pt x="320" y="1"/>
                </a:lnTo>
                <a:lnTo>
                  <a:pt x="306" y="4"/>
                </a:lnTo>
                <a:lnTo>
                  <a:pt x="291" y="9"/>
                </a:lnTo>
                <a:lnTo>
                  <a:pt x="278" y="15"/>
                </a:lnTo>
                <a:lnTo>
                  <a:pt x="266" y="23"/>
                </a:lnTo>
                <a:lnTo>
                  <a:pt x="254" y="15"/>
                </a:lnTo>
                <a:lnTo>
                  <a:pt x="239" y="9"/>
                </a:lnTo>
                <a:lnTo>
                  <a:pt x="226" y="4"/>
                </a:lnTo>
                <a:lnTo>
                  <a:pt x="211" y="1"/>
                </a:lnTo>
                <a:lnTo>
                  <a:pt x="197" y="0"/>
                </a:lnTo>
                <a:lnTo>
                  <a:pt x="181" y="0"/>
                </a:lnTo>
                <a:lnTo>
                  <a:pt x="167" y="3"/>
                </a:lnTo>
                <a:lnTo>
                  <a:pt x="153" y="7"/>
                </a:lnTo>
                <a:lnTo>
                  <a:pt x="138" y="12"/>
                </a:lnTo>
                <a:lnTo>
                  <a:pt x="125" y="19"/>
                </a:lnTo>
                <a:lnTo>
                  <a:pt x="114" y="28"/>
                </a:lnTo>
                <a:lnTo>
                  <a:pt x="103" y="38"/>
                </a:lnTo>
                <a:lnTo>
                  <a:pt x="94" y="49"/>
                </a:lnTo>
                <a:lnTo>
                  <a:pt x="86" y="60"/>
                </a:lnTo>
                <a:lnTo>
                  <a:pt x="79" y="74"/>
                </a:lnTo>
                <a:lnTo>
                  <a:pt x="75" y="87"/>
                </a:lnTo>
                <a:lnTo>
                  <a:pt x="73" y="100"/>
                </a:lnTo>
                <a:lnTo>
                  <a:pt x="60" y="106"/>
                </a:lnTo>
                <a:lnTo>
                  <a:pt x="49" y="114"/>
                </a:lnTo>
                <a:lnTo>
                  <a:pt x="37" y="123"/>
                </a:lnTo>
                <a:lnTo>
                  <a:pt x="28" y="133"/>
                </a:lnTo>
                <a:lnTo>
                  <a:pt x="19" y="143"/>
                </a:lnTo>
                <a:lnTo>
                  <a:pt x="12" y="154"/>
                </a:lnTo>
                <a:lnTo>
                  <a:pt x="7" y="167"/>
                </a:lnTo>
                <a:lnTo>
                  <a:pt x="3" y="180"/>
                </a:lnTo>
                <a:lnTo>
                  <a:pt x="0" y="193"/>
                </a:lnTo>
                <a:lnTo>
                  <a:pt x="0" y="206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8" name="Freeform 1222"/>
          <p:cNvSpPr>
            <a:spLocks/>
          </p:cNvSpPr>
          <p:nvPr/>
        </p:nvSpPr>
        <p:spPr bwMode="auto">
          <a:xfrm>
            <a:off x="4646613" y="3097213"/>
            <a:ext cx="17462" cy="20637"/>
          </a:xfrm>
          <a:custGeom>
            <a:avLst/>
            <a:gdLst/>
            <a:ahLst/>
            <a:cxnLst>
              <a:cxn ang="0">
                <a:pos x="15" y="11"/>
              </a:cxn>
              <a:cxn ang="0">
                <a:pos x="15" y="53"/>
              </a:cxn>
              <a:cxn ang="0">
                <a:pos x="27" y="53"/>
              </a:cxn>
              <a:cxn ang="0">
                <a:pos x="27" y="11"/>
              </a:cxn>
              <a:cxn ang="0">
                <a:pos x="44" y="11"/>
              </a:cxn>
              <a:cxn ang="0">
                <a:pos x="44" y="0"/>
              </a:cxn>
              <a:cxn ang="0">
                <a:pos x="0" y="0"/>
              </a:cxn>
              <a:cxn ang="0">
                <a:pos x="0" y="11"/>
              </a:cxn>
              <a:cxn ang="0">
                <a:pos x="15" y="11"/>
              </a:cxn>
            </a:cxnLst>
            <a:rect l="0" t="0" r="r" b="b"/>
            <a:pathLst>
              <a:path w="44" h="53">
                <a:moveTo>
                  <a:pt x="15" y="11"/>
                </a:moveTo>
                <a:lnTo>
                  <a:pt x="15" y="53"/>
                </a:lnTo>
                <a:lnTo>
                  <a:pt x="27" y="53"/>
                </a:lnTo>
                <a:lnTo>
                  <a:pt x="27" y="11"/>
                </a:lnTo>
                <a:lnTo>
                  <a:pt x="44" y="11"/>
                </a:lnTo>
                <a:lnTo>
                  <a:pt x="44" y="0"/>
                </a:lnTo>
                <a:lnTo>
                  <a:pt x="0" y="0"/>
                </a:lnTo>
                <a:lnTo>
                  <a:pt x="0" y="11"/>
                </a:lnTo>
                <a:lnTo>
                  <a:pt x="15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9" name="Freeform 1223"/>
          <p:cNvSpPr>
            <a:spLocks noEditPoints="1"/>
          </p:cNvSpPr>
          <p:nvPr/>
        </p:nvSpPr>
        <p:spPr bwMode="auto">
          <a:xfrm>
            <a:off x="4662488" y="3097213"/>
            <a:ext cx="22225" cy="25400"/>
          </a:xfrm>
          <a:custGeom>
            <a:avLst/>
            <a:gdLst/>
            <a:ahLst/>
            <a:cxnLst>
              <a:cxn ang="0">
                <a:pos x="24" y="67"/>
              </a:cxn>
              <a:cxn ang="0">
                <a:pos x="35" y="67"/>
              </a:cxn>
              <a:cxn ang="0">
                <a:pos x="35" y="54"/>
              </a:cxn>
              <a:cxn ang="0">
                <a:pos x="41" y="54"/>
              </a:cxn>
              <a:cxn ang="0">
                <a:pos x="47" y="51"/>
              </a:cxn>
              <a:cxn ang="0">
                <a:pos x="52" y="49"/>
              </a:cxn>
              <a:cxn ang="0">
                <a:pos x="55" y="47"/>
              </a:cxn>
              <a:cxn ang="0">
                <a:pos x="57" y="44"/>
              </a:cxn>
              <a:cxn ang="0">
                <a:pos x="58" y="40"/>
              </a:cxn>
              <a:cxn ang="0">
                <a:pos x="59" y="37"/>
              </a:cxn>
              <a:cxn ang="0">
                <a:pos x="59" y="33"/>
              </a:cxn>
              <a:cxn ang="0">
                <a:pos x="59" y="31"/>
              </a:cxn>
              <a:cxn ang="0">
                <a:pos x="59" y="28"/>
              </a:cxn>
              <a:cxn ang="0">
                <a:pos x="57" y="24"/>
              </a:cxn>
              <a:cxn ang="0">
                <a:pos x="55" y="21"/>
              </a:cxn>
              <a:cxn ang="0">
                <a:pos x="52" y="18"/>
              </a:cxn>
              <a:cxn ang="0">
                <a:pos x="47" y="16"/>
              </a:cxn>
              <a:cxn ang="0">
                <a:pos x="42" y="15"/>
              </a:cxn>
              <a:cxn ang="0">
                <a:pos x="35" y="14"/>
              </a:cxn>
              <a:cxn ang="0">
                <a:pos x="35" y="0"/>
              </a:cxn>
              <a:cxn ang="0">
                <a:pos x="24" y="0"/>
              </a:cxn>
              <a:cxn ang="0">
                <a:pos x="24" y="14"/>
              </a:cxn>
              <a:cxn ang="0">
                <a:pos x="17" y="15"/>
              </a:cxn>
              <a:cxn ang="0">
                <a:pos x="9" y="17"/>
              </a:cxn>
              <a:cxn ang="0">
                <a:pos x="6" y="20"/>
              </a:cxn>
              <a:cxn ang="0">
                <a:pos x="3" y="23"/>
              </a:cxn>
              <a:cxn ang="0">
                <a:pos x="1" y="28"/>
              </a:cxn>
              <a:cxn ang="0">
                <a:pos x="0" y="33"/>
              </a:cxn>
              <a:cxn ang="0">
                <a:pos x="1" y="36"/>
              </a:cxn>
              <a:cxn ang="0">
                <a:pos x="1" y="39"/>
              </a:cxn>
              <a:cxn ang="0">
                <a:pos x="2" y="42"/>
              </a:cxn>
              <a:cxn ang="0">
                <a:pos x="4" y="45"/>
              </a:cxn>
              <a:cxn ang="0">
                <a:pos x="7" y="48"/>
              </a:cxn>
              <a:cxn ang="0">
                <a:pos x="11" y="51"/>
              </a:cxn>
              <a:cxn ang="0">
                <a:pos x="17" y="54"/>
              </a:cxn>
              <a:cxn ang="0">
                <a:pos x="24" y="54"/>
              </a:cxn>
              <a:cxn ang="0">
                <a:pos x="24" y="67"/>
              </a:cxn>
              <a:cxn ang="0">
                <a:pos x="24" y="46"/>
              </a:cxn>
              <a:cxn ang="0">
                <a:pos x="20" y="45"/>
              </a:cxn>
              <a:cxn ang="0">
                <a:pos x="17" y="44"/>
              </a:cxn>
              <a:cxn ang="0">
                <a:pos x="15" y="42"/>
              </a:cxn>
              <a:cxn ang="0">
                <a:pos x="13" y="40"/>
              </a:cxn>
              <a:cxn ang="0">
                <a:pos x="12" y="37"/>
              </a:cxn>
              <a:cxn ang="0">
                <a:pos x="12" y="33"/>
              </a:cxn>
              <a:cxn ang="0">
                <a:pos x="13" y="28"/>
              </a:cxn>
              <a:cxn ang="0">
                <a:pos x="15" y="25"/>
              </a:cxn>
              <a:cxn ang="0">
                <a:pos x="19" y="22"/>
              </a:cxn>
              <a:cxn ang="0">
                <a:pos x="23" y="22"/>
              </a:cxn>
              <a:cxn ang="0">
                <a:pos x="24" y="22"/>
              </a:cxn>
              <a:cxn ang="0">
                <a:pos x="24" y="46"/>
              </a:cxn>
              <a:cxn ang="0">
                <a:pos x="35" y="22"/>
              </a:cxn>
              <a:cxn ang="0">
                <a:pos x="40" y="22"/>
              </a:cxn>
              <a:cxn ang="0">
                <a:pos x="44" y="24"/>
              </a:cxn>
              <a:cxn ang="0">
                <a:pos x="46" y="28"/>
              </a:cxn>
              <a:cxn ang="0">
                <a:pos x="47" y="33"/>
              </a:cxn>
              <a:cxn ang="0">
                <a:pos x="46" y="36"/>
              </a:cxn>
              <a:cxn ang="0">
                <a:pos x="46" y="39"/>
              </a:cxn>
              <a:cxn ang="0">
                <a:pos x="44" y="41"/>
              </a:cxn>
              <a:cxn ang="0">
                <a:pos x="43" y="43"/>
              </a:cxn>
              <a:cxn ang="0">
                <a:pos x="39" y="45"/>
              </a:cxn>
              <a:cxn ang="0">
                <a:pos x="35" y="46"/>
              </a:cxn>
              <a:cxn ang="0">
                <a:pos x="35" y="22"/>
              </a:cxn>
            </a:cxnLst>
            <a:rect l="0" t="0" r="r" b="b"/>
            <a:pathLst>
              <a:path w="59" h="67">
                <a:moveTo>
                  <a:pt x="24" y="67"/>
                </a:moveTo>
                <a:lnTo>
                  <a:pt x="35" y="67"/>
                </a:lnTo>
                <a:lnTo>
                  <a:pt x="35" y="54"/>
                </a:lnTo>
                <a:lnTo>
                  <a:pt x="41" y="54"/>
                </a:lnTo>
                <a:lnTo>
                  <a:pt x="47" y="51"/>
                </a:lnTo>
                <a:lnTo>
                  <a:pt x="52" y="49"/>
                </a:lnTo>
                <a:lnTo>
                  <a:pt x="55" y="47"/>
                </a:lnTo>
                <a:lnTo>
                  <a:pt x="57" y="44"/>
                </a:lnTo>
                <a:lnTo>
                  <a:pt x="58" y="40"/>
                </a:lnTo>
                <a:lnTo>
                  <a:pt x="59" y="37"/>
                </a:lnTo>
                <a:lnTo>
                  <a:pt x="59" y="33"/>
                </a:lnTo>
                <a:lnTo>
                  <a:pt x="59" y="31"/>
                </a:lnTo>
                <a:lnTo>
                  <a:pt x="59" y="28"/>
                </a:lnTo>
                <a:lnTo>
                  <a:pt x="57" y="24"/>
                </a:lnTo>
                <a:lnTo>
                  <a:pt x="55" y="21"/>
                </a:lnTo>
                <a:lnTo>
                  <a:pt x="52" y="18"/>
                </a:lnTo>
                <a:lnTo>
                  <a:pt x="47" y="16"/>
                </a:lnTo>
                <a:lnTo>
                  <a:pt x="42" y="15"/>
                </a:lnTo>
                <a:lnTo>
                  <a:pt x="35" y="14"/>
                </a:lnTo>
                <a:lnTo>
                  <a:pt x="35" y="0"/>
                </a:lnTo>
                <a:lnTo>
                  <a:pt x="24" y="0"/>
                </a:lnTo>
                <a:lnTo>
                  <a:pt x="24" y="14"/>
                </a:lnTo>
                <a:lnTo>
                  <a:pt x="17" y="15"/>
                </a:lnTo>
                <a:lnTo>
                  <a:pt x="9" y="17"/>
                </a:lnTo>
                <a:lnTo>
                  <a:pt x="6" y="20"/>
                </a:lnTo>
                <a:lnTo>
                  <a:pt x="3" y="23"/>
                </a:lnTo>
                <a:lnTo>
                  <a:pt x="1" y="28"/>
                </a:lnTo>
                <a:lnTo>
                  <a:pt x="0" y="33"/>
                </a:lnTo>
                <a:lnTo>
                  <a:pt x="1" y="36"/>
                </a:lnTo>
                <a:lnTo>
                  <a:pt x="1" y="39"/>
                </a:lnTo>
                <a:lnTo>
                  <a:pt x="2" y="42"/>
                </a:lnTo>
                <a:lnTo>
                  <a:pt x="4" y="45"/>
                </a:lnTo>
                <a:lnTo>
                  <a:pt x="7" y="48"/>
                </a:lnTo>
                <a:lnTo>
                  <a:pt x="11" y="51"/>
                </a:lnTo>
                <a:lnTo>
                  <a:pt x="17" y="54"/>
                </a:lnTo>
                <a:lnTo>
                  <a:pt x="24" y="54"/>
                </a:lnTo>
                <a:lnTo>
                  <a:pt x="24" y="67"/>
                </a:lnTo>
                <a:close/>
                <a:moveTo>
                  <a:pt x="24" y="46"/>
                </a:moveTo>
                <a:lnTo>
                  <a:pt x="20" y="45"/>
                </a:lnTo>
                <a:lnTo>
                  <a:pt x="17" y="44"/>
                </a:lnTo>
                <a:lnTo>
                  <a:pt x="15" y="42"/>
                </a:lnTo>
                <a:lnTo>
                  <a:pt x="13" y="40"/>
                </a:lnTo>
                <a:lnTo>
                  <a:pt x="12" y="37"/>
                </a:lnTo>
                <a:lnTo>
                  <a:pt x="12" y="33"/>
                </a:lnTo>
                <a:lnTo>
                  <a:pt x="13" y="28"/>
                </a:lnTo>
                <a:lnTo>
                  <a:pt x="15" y="25"/>
                </a:lnTo>
                <a:lnTo>
                  <a:pt x="19" y="22"/>
                </a:lnTo>
                <a:lnTo>
                  <a:pt x="23" y="22"/>
                </a:lnTo>
                <a:lnTo>
                  <a:pt x="24" y="22"/>
                </a:lnTo>
                <a:lnTo>
                  <a:pt x="24" y="46"/>
                </a:lnTo>
                <a:close/>
                <a:moveTo>
                  <a:pt x="35" y="22"/>
                </a:moveTo>
                <a:lnTo>
                  <a:pt x="40" y="22"/>
                </a:lnTo>
                <a:lnTo>
                  <a:pt x="44" y="24"/>
                </a:lnTo>
                <a:lnTo>
                  <a:pt x="46" y="28"/>
                </a:lnTo>
                <a:lnTo>
                  <a:pt x="47" y="33"/>
                </a:lnTo>
                <a:lnTo>
                  <a:pt x="46" y="36"/>
                </a:lnTo>
                <a:lnTo>
                  <a:pt x="46" y="39"/>
                </a:lnTo>
                <a:lnTo>
                  <a:pt x="44" y="41"/>
                </a:lnTo>
                <a:lnTo>
                  <a:pt x="43" y="43"/>
                </a:lnTo>
                <a:lnTo>
                  <a:pt x="39" y="45"/>
                </a:lnTo>
                <a:lnTo>
                  <a:pt x="35" y="46"/>
                </a:lnTo>
                <a:lnTo>
                  <a:pt x="35" y="2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0" name="Freeform 1224"/>
          <p:cNvSpPr>
            <a:spLocks noEditPoints="1"/>
          </p:cNvSpPr>
          <p:nvPr/>
        </p:nvSpPr>
        <p:spPr bwMode="auto">
          <a:xfrm>
            <a:off x="4687888" y="3095625"/>
            <a:ext cx="20637" cy="22225"/>
          </a:xfrm>
          <a:custGeom>
            <a:avLst/>
            <a:gdLst/>
            <a:ahLst/>
            <a:cxnLst>
              <a:cxn ang="0">
                <a:pos x="26" y="57"/>
              </a:cxn>
              <a:cxn ang="0">
                <a:pos x="32" y="56"/>
              </a:cxn>
              <a:cxn ang="0">
                <a:pos x="39" y="55"/>
              </a:cxn>
              <a:cxn ang="0">
                <a:pos x="43" y="51"/>
              </a:cxn>
              <a:cxn ang="0">
                <a:pos x="47" y="48"/>
              </a:cxn>
              <a:cxn ang="0">
                <a:pos x="50" y="44"/>
              </a:cxn>
              <a:cxn ang="0">
                <a:pos x="52" y="39"/>
              </a:cxn>
              <a:cxn ang="0">
                <a:pos x="53" y="34"/>
              </a:cxn>
              <a:cxn ang="0">
                <a:pos x="53" y="29"/>
              </a:cxn>
              <a:cxn ang="0">
                <a:pos x="53" y="23"/>
              </a:cxn>
              <a:cxn ang="0">
                <a:pos x="52" y="18"/>
              </a:cxn>
              <a:cxn ang="0">
                <a:pos x="50" y="13"/>
              </a:cxn>
              <a:cxn ang="0">
                <a:pos x="47" y="9"/>
              </a:cxn>
              <a:cxn ang="0">
                <a:pos x="43" y="6"/>
              </a:cxn>
              <a:cxn ang="0">
                <a:pos x="39" y="4"/>
              </a:cxn>
              <a:cxn ang="0">
                <a:pos x="32" y="1"/>
              </a:cxn>
              <a:cxn ang="0">
                <a:pos x="26" y="0"/>
              </a:cxn>
              <a:cxn ang="0">
                <a:pos x="19" y="1"/>
              </a:cxn>
              <a:cxn ang="0">
                <a:pos x="14" y="4"/>
              </a:cxn>
              <a:cxn ang="0">
                <a:pos x="9" y="7"/>
              </a:cxn>
              <a:cxn ang="0">
                <a:pos x="6" y="11"/>
              </a:cxn>
              <a:cxn ang="0">
                <a:pos x="3" y="15"/>
              </a:cxn>
              <a:cxn ang="0">
                <a:pos x="1" y="19"/>
              </a:cxn>
              <a:cxn ang="0">
                <a:pos x="1" y="24"/>
              </a:cxn>
              <a:cxn ang="0">
                <a:pos x="0" y="29"/>
              </a:cxn>
              <a:cxn ang="0">
                <a:pos x="1" y="33"/>
              </a:cxn>
              <a:cxn ang="0">
                <a:pos x="1" y="38"/>
              </a:cxn>
              <a:cxn ang="0">
                <a:pos x="3" y="42"/>
              </a:cxn>
              <a:cxn ang="0">
                <a:pos x="6" y="47"/>
              </a:cxn>
              <a:cxn ang="0">
                <a:pos x="9" y="50"/>
              </a:cxn>
              <a:cxn ang="0">
                <a:pos x="14" y="53"/>
              </a:cxn>
              <a:cxn ang="0">
                <a:pos x="19" y="56"/>
              </a:cxn>
              <a:cxn ang="0">
                <a:pos x="26" y="57"/>
              </a:cxn>
              <a:cxn ang="0">
                <a:pos x="26" y="46"/>
              </a:cxn>
              <a:cxn ang="0">
                <a:pos x="24" y="46"/>
              </a:cxn>
              <a:cxn ang="0">
                <a:pos x="21" y="45"/>
              </a:cxn>
              <a:cxn ang="0">
                <a:pos x="19" y="44"/>
              </a:cxn>
              <a:cxn ang="0">
                <a:pos x="17" y="42"/>
              </a:cxn>
              <a:cxn ang="0">
                <a:pos x="16" y="40"/>
              </a:cxn>
              <a:cxn ang="0">
                <a:pos x="14" y="37"/>
              </a:cxn>
              <a:cxn ang="0">
                <a:pos x="14" y="33"/>
              </a:cxn>
              <a:cxn ang="0">
                <a:pos x="13" y="29"/>
              </a:cxn>
              <a:cxn ang="0">
                <a:pos x="14" y="25"/>
              </a:cxn>
              <a:cxn ang="0">
                <a:pos x="14" y="21"/>
              </a:cxn>
              <a:cxn ang="0">
                <a:pos x="15" y="18"/>
              </a:cxn>
              <a:cxn ang="0">
                <a:pos x="17" y="16"/>
              </a:cxn>
              <a:cxn ang="0">
                <a:pos x="18" y="14"/>
              </a:cxn>
              <a:cxn ang="0">
                <a:pos x="21" y="12"/>
              </a:cxn>
              <a:cxn ang="0">
                <a:pos x="23" y="12"/>
              </a:cxn>
              <a:cxn ang="0">
                <a:pos x="26" y="11"/>
              </a:cxn>
              <a:cxn ang="0">
                <a:pos x="30" y="12"/>
              </a:cxn>
              <a:cxn ang="0">
                <a:pos x="33" y="13"/>
              </a:cxn>
              <a:cxn ang="0">
                <a:pos x="37" y="16"/>
              </a:cxn>
              <a:cxn ang="0">
                <a:pos x="38" y="18"/>
              </a:cxn>
              <a:cxn ang="0">
                <a:pos x="40" y="24"/>
              </a:cxn>
              <a:cxn ang="0">
                <a:pos x="40" y="29"/>
              </a:cxn>
              <a:cxn ang="0">
                <a:pos x="40" y="33"/>
              </a:cxn>
              <a:cxn ang="0">
                <a:pos x="38" y="39"/>
              </a:cxn>
              <a:cxn ang="0">
                <a:pos x="37" y="41"/>
              </a:cxn>
              <a:cxn ang="0">
                <a:pos x="33" y="44"/>
              </a:cxn>
              <a:cxn ang="0">
                <a:pos x="30" y="45"/>
              </a:cxn>
              <a:cxn ang="0">
                <a:pos x="26" y="46"/>
              </a:cxn>
            </a:cxnLst>
            <a:rect l="0" t="0" r="r" b="b"/>
            <a:pathLst>
              <a:path w="53" h="57">
                <a:moveTo>
                  <a:pt x="26" y="57"/>
                </a:moveTo>
                <a:lnTo>
                  <a:pt x="32" y="56"/>
                </a:lnTo>
                <a:lnTo>
                  <a:pt x="39" y="55"/>
                </a:lnTo>
                <a:lnTo>
                  <a:pt x="43" y="51"/>
                </a:lnTo>
                <a:lnTo>
                  <a:pt x="47" y="48"/>
                </a:lnTo>
                <a:lnTo>
                  <a:pt x="50" y="44"/>
                </a:lnTo>
                <a:lnTo>
                  <a:pt x="52" y="39"/>
                </a:lnTo>
                <a:lnTo>
                  <a:pt x="53" y="34"/>
                </a:lnTo>
                <a:lnTo>
                  <a:pt x="53" y="29"/>
                </a:lnTo>
                <a:lnTo>
                  <a:pt x="53" y="23"/>
                </a:lnTo>
                <a:lnTo>
                  <a:pt x="52" y="18"/>
                </a:lnTo>
                <a:lnTo>
                  <a:pt x="50" y="13"/>
                </a:lnTo>
                <a:lnTo>
                  <a:pt x="47" y="9"/>
                </a:lnTo>
                <a:lnTo>
                  <a:pt x="43" y="6"/>
                </a:lnTo>
                <a:lnTo>
                  <a:pt x="39" y="4"/>
                </a:lnTo>
                <a:lnTo>
                  <a:pt x="32" y="1"/>
                </a:lnTo>
                <a:lnTo>
                  <a:pt x="26" y="0"/>
                </a:lnTo>
                <a:lnTo>
                  <a:pt x="19" y="1"/>
                </a:lnTo>
                <a:lnTo>
                  <a:pt x="14" y="4"/>
                </a:lnTo>
                <a:lnTo>
                  <a:pt x="9" y="7"/>
                </a:lnTo>
                <a:lnTo>
                  <a:pt x="6" y="11"/>
                </a:lnTo>
                <a:lnTo>
                  <a:pt x="3" y="15"/>
                </a:lnTo>
                <a:lnTo>
                  <a:pt x="1" y="19"/>
                </a:lnTo>
                <a:lnTo>
                  <a:pt x="1" y="24"/>
                </a:lnTo>
                <a:lnTo>
                  <a:pt x="0" y="29"/>
                </a:lnTo>
                <a:lnTo>
                  <a:pt x="1" y="33"/>
                </a:lnTo>
                <a:lnTo>
                  <a:pt x="1" y="38"/>
                </a:lnTo>
                <a:lnTo>
                  <a:pt x="3" y="42"/>
                </a:lnTo>
                <a:lnTo>
                  <a:pt x="6" y="47"/>
                </a:lnTo>
                <a:lnTo>
                  <a:pt x="9" y="50"/>
                </a:lnTo>
                <a:lnTo>
                  <a:pt x="14" y="53"/>
                </a:lnTo>
                <a:lnTo>
                  <a:pt x="19" y="56"/>
                </a:lnTo>
                <a:lnTo>
                  <a:pt x="26" y="57"/>
                </a:lnTo>
                <a:close/>
                <a:moveTo>
                  <a:pt x="26" y="46"/>
                </a:moveTo>
                <a:lnTo>
                  <a:pt x="24" y="46"/>
                </a:lnTo>
                <a:lnTo>
                  <a:pt x="21" y="45"/>
                </a:lnTo>
                <a:lnTo>
                  <a:pt x="19" y="44"/>
                </a:lnTo>
                <a:lnTo>
                  <a:pt x="17" y="42"/>
                </a:lnTo>
                <a:lnTo>
                  <a:pt x="16" y="40"/>
                </a:lnTo>
                <a:lnTo>
                  <a:pt x="14" y="37"/>
                </a:lnTo>
                <a:lnTo>
                  <a:pt x="14" y="33"/>
                </a:lnTo>
                <a:lnTo>
                  <a:pt x="13" y="29"/>
                </a:lnTo>
                <a:lnTo>
                  <a:pt x="14" y="25"/>
                </a:lnTo>
                <a:lnTo>
                  <a:pt x="14" y="21"/>
                </a:lnTo>
                <a:lnTo>
                  <a:pt x="15" y="18"/>
                </a:lnTo>
                <a:lnTo>
                  <a:pt x="17" y="16"/>
                </a:lnTo>
                <a:lnTo>
                  <a:pt x="18" y="14"/>
                </a:lnTo>
                <a:lnTo>
                  <a:pt x="21" y="12"/>
                </a:lnTo>
                <a:lnTo>
                  <a:pt x="23" y="12"/>
                </a:lnTo>
                <a:lnTo>
                  <a:pt x="26" y="11"/>
                </a:lnTo>
                <a:lnTo>
                  <a:pt x="30" y="12"/>
                </a:lnTo>
                <a:lnTo>
                  <a:pt x="33" y="13"/>
                </a:lnTo>
                <a:lnTo>
                  <a:pt x="37" y="16"/>
                </a:lnTo>
                <a:lnTo>
                  <a:pt x="38" y="18"/>
                </a:lnTo>
                <a:lnTo>
                  <a:pt x="40" y="24"/>
                </a:lnTo>
                <a:lnTo>
                  <a:pt x="40" y="29"/>
                </a:lnTo>
                <a:lnTo>
                  <a:pt x="40" y="33"/>
                </a:lnTo>
                <a:lnTo>
                  <a:pt x="38" y="39"/>
                </a:lnTo>
                <a:lnTo>
                  <a:pt x="37" y="41"/>
                </a:lnTo>
                <a:lnTo>
                  <a:pt x="33" y="44"/>
                </a:lnTo>
                <a:lnTo>
                  <a:pt x="30" y="45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1" name="Freeform 1225"/>
          <p:cNvSpPr>
            <a:spLocks/>
          </p:cNvSpPr>
          <p:nvPr/>
        </p:nvSpPr>
        <p:spPr bwMode="auto">
          <a:xfrm>
            <a:off x="4713288" y="3097213"/>
            <a:ext cx="17462" cy="20637"/>
          </a:xfrm>
          <a:custGeom>
            <a:avLst/>
            <a:gdLst/>
            <a:ahLst/>
            <a:cxnLst>
              <a:cxn ang="0">
                <a:pos x="12" y="11"/>
              </a:cxn>
              <a:cxn ang="0">
                <a:pos x="32" y="11"/>
              </a:cxn>
              <a:cxn ang="0">
                <a:pos x="32" y="53"/>
              </a:cxn>
              <a:cxn ang="0">
                <a:pos x="45" y="53"/>
              </a:cxn>
              <a:cxn ang="0">
                <a:pos x="45" y="0"/>
              </a:cxn>
              <a:cxn ang="0">
                <a:pos x="0" y="0"/>
              </a:cxn>
              <a:cxn ang="0">
                <a:pos x="0" y="53"/>
              </a:cxn>
              <a:cxn ang="0">
                <a:pos x="12" y="53"/>
              </a:cxn>
              <a:cxn ang="0">
                <a:pos x="12" y="11"/>
              </a:cxn>
            </a:cxnLst>
            <a:rect l="0" t="0" r="r" b="b"/>
            <a:pathLst>
              <a:path w="45" h="53">
                <a:moveTo>
                  <a:pt x="12" y="11"/>
                </a:moveTo>
                <a:lnTo>
                  <a:pt x="32" y="11"/>
                </a:lnTo>
                <a:lnTo>
                  <a:pt x="32" y="53"/>
                </a:lnTo>
                <a:lnTo>
                  <a:pt x="45" y="53"/>
                </a:lnTo>
                <a:lnTo>
                  <a:pt x="45" y="0"/>
                </a:lnTo>
                <a:lnTo>
                  <a:pt x="0" y="0"/>
                </a:lnTo>
                <a:lnTo>
                  <a:pt x="0" y="53"/>
                </a:lnTo>
                <a:lnTo>
                  <a:pt x="12" y="53"/>
                </a:lnTo>
                <a:lnTo>
                  <a:pt x="12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2" name="Rectangle 1226"/>
          <p:cNvSpPr>
            <a:spLocks noChangeArrowheads="1"/>
          </p:cNvSpPr>
          <p:nvPr/>
        </p:nvSpPr>
        <p:spPr bwMode="auto">
          <a:xfrm>
            <a:off x="4397375" y="2935288"/>
            <a:ext cx="93663" cy="936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3" name="Rectangle 1227"/>
          <p:cNvSpPr>
            <a:spLocks noChangeArrowheads="1"/>
          </p:cNvSpPr>
          <p:nvPr/>
        </p:nvSpPr>
        <p:spPr bwMode="auto">
          <a:xfrm>
            <a:off x="4397375" y="2935288"/>
            <a:ext cx="93663" cy="93662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4" name="Rectangle 1228"/>
          <p:cNvSpPr>
            <a:spLocks noChangeArrowheads="1"/>
          </p:cNvSpPr>
          <p:nvPr/>
        </p:nvSpPr>
        <p:spPr bwMode="auto">
          <a:xfrm>
            <a:off x="4416425" y="2949575"/>
            <a:ext cx="55563" cy="650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5" name="Freeform 1229"/>
          <p:cNvSpPr>
            <a:spLocks/>
          </p:cNvSpPr>
          <p:nvPr/>
        </p:nvSpPr>
        <p:spPr bwMode="auto">
          <a:xfrm>
            <a:off x="4421188" y="2952750"/>
            <a:ext cx="15875" cy="57150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5"/>
              </a:cxn>
              <a:cxn ang="0">
                <a:pos x="6" y="0"/>
              </a:cxn>
              <a:cxn ang="0">
                <a:pos x="34" y="0"/>
              </a:cxn>
              <a:cxn ang="0">
                <a:pos x="39" y="5"/>
              </a:cxn>
              <a:cxn ang="0">
                <a:pos x="39" y="31"/>
              </a:cxn>
              <a:cxn ang="0">
                <a:pos x="34" y="41"/>
              </a:cxn>
              <a:cxn ang="0">
                <a:pos x="34" y="102"/>
              </a:cxn>
              <a:cxn ang="0">
                <a:pos x="39" y="113"/>
              </a:cxn>
              <a:cxn ang="0">
                <a:pos x="39" y="137"/>
              </a:cxn>
              <a:cxn ang="0">
                <a:pos x="34" y="143"/>
              </a:cxn>
              <a:cxn ang="0">
                <a:pos x="6" y="143"/>
              </a:cxn>
              <a:cxn ang="0">
                <a:pos x="0" y="137"/>
              </a:cxn>
              <a:cxn ang="0">
                <a:pos x="0" y="113"/>
              </a:cxn>
              <a:cxn ang="0">
                <a:pos x="6" y="102"/>
              </a:cxn>
              <a:cxn ang="0">
                <a:pos x="6" y="41"/>
              </a:cxn>
              <a:cxn ang="0">
                <a:pos x="0" y="31"/>
              </a:cxn>
            </a:cxnLst>
            <a:rect l="0" t="0" r="r" b="b"/>
            <a:pathLst>
              <a:path w="39" h="143">
                <a:moveTo>
                  <a:pt x="0" y="31"/>
                </a:moveTo>
                <a:lnTo>
                  <a:pt x="0" y="5"/>
                </a:lnTo>
                <a:lnTo>
                  <a:pt x="6" y="0"/>
                </a:lnTo>
                <a:lnTo>
                  <a:pt x="34" y="0"/>
                </a:lnTo>
                <a:lnTo>
                  <a:pt x="39" y="5"/>
                </a:lnTo>
                <a:lnTo>
                  <a:pt x="39" y="31"/>
                </a:lnTo>
                <a:lnTo>
                  <a:pt x="34" y="41"/>
                </a:lnTo>
                <a:lnTo>
                  <a:pt x="34" y="102"/>
                </a:lnTo>
                <a:lnTo>
                  <a:pt x="39" y="113"/>
                </a:lnTo>
                <a:lnTo>
                  <a:pt x="39" y="137"/>
                </a:lnTo>
                <a:lnTo>
                  <a:pt x="34" y="143"/>
                </a:lnTo>
                <a:lnTo>
                  <a:pt x="6" y="143"/>
                </a:lnTo>
                <a:lnTo>
                  <a:pt x="0" y="137"/>
                </a:lnTo>
                <a:lnTo>
                  <a:pt x="0" y="113"/>
                </a:lnTo>
                <a:lnTo>
                  <a:pt x="6" y="102"/>
                </a:lnTo>
                <a:lnTo>
                  <a:pt x="6" y="41"/>
                </a:lnTo>
                <a:lnTo>
                  <a:pt x="0" y="31"/>
                </a:lnTo>
              </a:path>
            </a:pathLst>
          </a:cu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6" name="Rectangle 1230"/>
          <p:cNvSpPr>
            <a:spLocks noChangeArrowheads="1"/>
          </p:cNvSpPr>
          <p:nvPr/>
        </p:nvSpPr>
        <p:spPr bwMode="auto">
          <a:xfrm>
            <a:off x="4441825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7" name="Rectangle 1231"/>
          <p:cNvSpPr>
            <a:spLocks noChangeArrowheads="1"/>
          </p:cNvSpPr>
          <p:nvPr/>
        </p:nvSpPr>
        <p:spPr bwMode="auto">
          <a:xfrm>
            <a:off x="4454525" y="2952750"/>
            <a:ext cx="12700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8" name="Rectangle 1232"/>
          <p:cNvSpPr>
            <a:spLocks noChangeArrowheads="1"/>
          </p:cNvSpPr>
          <p:nvPr/>
        </p:nvSpPr>
        <p:spPr bwMode="auto">
          <a:xfrm>
            <a:off x="4441825" y="2989263"/>
            <a:ext cx="25400" cy="206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9" name="Line 1233"/>
          <p:cNvSpPr>
            <a:spLocks noChangeShapeType="1"/>
          </p:cNvSpPr>
          <p:nvPr/>
        </p:nvSpPr>
        <p:spPr bwMode="auto">
          <a:xfrm>
            <a:off x="4441825" y="298608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0" name="Line 1234"/>
          <p:cNvSpPr>
            <a:spLocks noChangeShapeType="1"/>
          </p:cNvSpPr>
          <p:nvPr/>
        </p:nvSpPr>
        <p:spPr bwMode="auto">
          <a:xfrm>
            <a:off x="4441825" y="2982913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1" name="Line 1235"/>
          <p:cNvSpPr>
            <a:spLocks noChangeShapeType="1"/>
          </p:cNvSpPr>
          <p:nvPr/>
        </p:nvSpPr>
        <p:spPr bwMode="auto">
          <a:xfrm>
            <a:off x="4441825" y="2981325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2" name="Line 1236"/>
          <p:cNvSpPr>
            <a:spLocks noChangeShapeType="1"/>
          </p:cNvSpPr>
          <p:nvPr/>
        </p:nvSpPr>
        <p:spPr bwMode="auto">
          <a:xfrm>
            <a:off x="4441825" y="297973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3" name="Line 1237"/>
          <p:cNvSpPr>
            <a:spLocks noChangeShapeType="1"/>
          </p:cNvSpPr>
          <p:nvPr/>
        </p:nvSpPr>
        <p:spPr bwMode="auto">
          <a:xfrm>
            <a:off x="4441825" y="2978150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4" name="Line 1238"/>
          <p:cNvSpPr>
            <a:spLocks noChangeShapeType="1"/>
          </p:cNvSpPr>
          <p:nvPr/>
        </p:nvSpPr>
        <p:spPr bwMode="auto">
          <a:xfrm>
            <a:off x="4454525" y="2959100"/>
            <a:ext cx="127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5" name="Line 1239"/>
          <p:cNvSpPr>
            <a:spLocks noChangeShapeType="1"/>
          </p:cNvSpPr>
          <p:nvPr/>
        </p:nvSpPr>
        <p:spPr bwMode="auto">
          <a:xfrm>
            <a:off x="4454525" y="2968625"/>
            <a:ext cx="127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6" name="Line 1240"/>
          <p:cNvSpPr>
            <a:spLocks noChangeShapeType="1"/>
          </p:cNvSpPr>
          <p:nvPr/>
        </p:nvSpPr>
        <p:spPr bwMode="auto">
          <a:xfrm>
            <a:off x="4454525" y="2963863"/>
            <a:ext cx="127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7" name="Line 1241"/>
          <p:cNvSpPr>
            <a:spLocks noChangeShapeType="1"/>
          </p:cNvSpPr>
          <p:nvPr/>
        </p:nvSpPr>
        <p:spPr bwMode="auto">
          <a:xfrm>
            <a:off x="4441825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8" name="Line 1242"/>
          <p:cNvSpPr>
            <a:spLocks noChangeShapeType="1"/>
          </p:cNvSpPr>
          <p:nvPr/>
        </p:nvSpPr>
        <p:spPr bwMode="auto">
          <a:xfrm>
            <a:off x="4441825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9" name="Line 1243"/>
          <p:cNvSpPr>
            <a:spLocks noChangeShapeType="1"/>
          </p:cNvSpPr>
          <p:nvPr/>
        </p:nvSpPr>
        <p:spPr bwMode="auto">
          <a:xfrm>
            <a:off x="4441825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0" name="Line 1244"/>
          <p:cNvSpPr>
            <a:spLocks noChangeShapeType="1"/>
          </p:cNvSpPr>
          <p:nvPr/>
        </p:nvSpPr>
        <p:spPr bwMode="auto">
          <a:xfrm>
            <a:off x="4441825" y="3003550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1" name="Line 1245"/>
          <p:cNvSpPr>
            <a:spLocks noChangeShapeType="1"/>
          </p:cNvSpPr>
          <p:nvPr/>
        </p:nvSpPr>
        <p:spPr bwMode="auto">
          <a:xfrm>
            <a:off x="4441825" y="299878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2" name="Line 1246"/>
          <p:cNvSpPr>
            <a:spLocks noChangeShapeType="1"/>
          </p:cNvSpPr>
          <p:nvPr/>
        </p:nvSpPr>
        <p:spPr bwMode="auto">
          <a:xfrm>
            <a:off x="4441825" y="2994025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3" name="Line 1247"/>
          <p:cNvSpPr>
            <a:spLocks noChangeShapeType="1"/>
          </p:cNvSpPr>
          <p:nvPr/>
        </p:nvSpPr>
        <p:spPr bwMode="auto">
          <a:xfrm>
            <a:off x="4457700" y="2989263"/>
            <a:ext cx="1588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4" name="Line 1248"/>
          <p:cNvSpPr>
            <a:spLocks noChangeShapeType="1"/>
          </p:cNvSpPr>
          <p:nvPr/>
        </p:nvSpPr>
        <p:spPr bwMode="auto">
          <a:xfrm>
            <a:off x="4449763" y="2989263"/>
            <a:ext cx="1587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5" name="Rectangle 1249"/>
          <p:cNvSpPr>
            <a:spLocks noChangeArrowheads="1"/>
          </p:cNvSpPr>
          <p:nvPr/>
        </p:nvSpPr>
        <p:spPr bwMode="auto">
          <a:xfrm>
            <a:off x="4514850" y="2935288"/>
            <a:ext cx="92075" cy="936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6" name="Rectangle 1250"/>
          <p:cNvSpPr>
            <a:spLocks noChangeArrowheads="1"/>
          </p:cNvSpPr>
          <p:nvPr/>
        </p:nvSpPr>
        <p:spPr bwMode="auto">
          <a:xfrm>
            <a:off x="4514850" y="2935288"/>
            <a:ext cx="92075" cy="93662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7" name="Rectangle 1251"/>
          <p:cNvSpPr>
            <a:spLocks noChangeArrowheads="1"/>
          </p:cNvSpPr>
          <p:nvPr/>
        </p:nvSpPr>
        <p:spPr bwMode="auto">
          <a:xfrm>
            <a:off x="4533900" y="2949575"/>
            <a:ext cx="53975" cy="650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8" name="Freeform 1252"/>
          <p:cNvSpPr>
            <a:spLocks/>
          </p:cNvSpPr>
          <p:nvPr/>
        </p:nvSpPr>
        <p:spPr bwMode="auto">
          <a:xfrm>
            <a:off x="4538663" y="2952750"/>
            <a:ext cx="15875" cy="57150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0" y="5"/>
              </a:cxn>
              <a:cxn ang="0">
                <a:pos x="40" y="31"/>
              </a:cxn>
              <a:cxn ang="0">
                <a:pos x="35" y="41"/>
              </a:cxn>
              <a:cxn ang="0">
                <a:pos x="35" y="102"/>
              </a:cxn>
              <a:cxn ang="0">
                <a:pos x="40" y="113"/>
              </a:cxn>
              <a:cxn ang="0">
                <a:pos x="40" y="137"/>
              </a:cxn>
              <a:cxn ang="0">
                <a:pos x="35" y="143"/>
              </a:cxn>
              <a:cxn ang="0">
                <a:pos x="5" y="143"/>
              </a:cxn>
              <a:cxn ang="0">
                <a:pos x="0" y="137"/>
              </a:cxn>
              <a:cxn ang="0">
                <a:pos x="0" y="113"/>
              </a:cxn>
              <a:cxn ang="0">
                <a:pos x="5" y="102"/>
              </a:cxn>
              <a:cxn ang="0">
                <a:pos x="5" y="41"/>
              </a:cxn>
              <a:cxn ang="0">
                <a:pos x="0" y="31"/>
              </a:cxn>
            </a:cxnLst>
            <a:rect l="0" t="0" r="r" b="b"/>
            <a:pathLst>
              <a:path w="40" h="143">
                <a:moveTo>
                  <a:pt x="0" y="31"/>
                </a:moveTo>
                <a:lnTo>
                  <a:pt x="0" y="5"/>
                </a:lnTo>
                <a:lnTo>
                  <a:pt x="5" y="0"/>
                </a:lnTo>
                <a:lnTo>
                  <a:pt x="35" y="0"/>
                </a:lnTo>
                <a:lnTo>
                  <a:pt x="40" y="5"/>
                </a:lnTo>
                <a:lnTo>
                  <a:pt x="40" y="31"/>
                </a:lnTo>
                <a:lnTo>
                  <a:pt x="35" y="41"/>
                </a:lnTo>
                <a:lnTo>
                  <a:pt x="35" y="102"/>
                </a:lnTo>
                <a:lnTo>
                  <a:pt x="40" y="113"/>
                </a:lnTo>
                <a:lnTo>
                  <a:pt x="40" y="137"/>
                </a:lnTo>
                <a:lnTo>
                  <a:pt x="35" y="143"/>
                </a:lnTo>
                <a:lnTo>
                  <a:pt x="5" y="143"/>
                </a:lnTo>
                <a:lnTo>
                  <a:pt x="0" y="137"/>
                </a:lnTo>
                <a:lnTo>
                  <a:pt x="0" y="113"/>
                </a:lnTo>
                <a:lnTo>
                  <a:pt x="5" y="102"/>
                </a:lnTo>
                <a:lnTo>
                  <a:pt x="5" y="41"/>
                </a:lnTo>
                <a:lnTo>
                  <a:pt x="0" y="31"/>
                </a:lnTo>
              </a:path>
            </a:pathLst>
          </a:cu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9" name="Rectangle 1253"/>
          <p:cNvSpPr>
            <a:spLocks noChangeArrowheads="1"/>
          </p:cNvSpPr>
          <p:nvPr/>
        </p:nvSpPr>
        <p:spPr bwMode="auto">
          <a:xfrm>
            <a:off x="4559300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0" name="Rectangle 1254"/>
          <p:cNvSpPr>
            <a:spLocks noChangeArrowheads="1"/>
          </p:cNvSpPr>
          <p:nvPr/>
        </p:nvSpPr>
        <p:spPr bwMode="auto">
          <a:xfrm>
            <a:off x="4572000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1" name="Rectangle 1255"/>
          <p:cNvSpPr>
            <a:spLocks noChangeArrowheads="1"/>
          </p:cNvSpPr>
          <p:nvPr/>
        </p:nvSpPr>
        <p:spPr bwMode="auto">
          <a:xfrm>
            <a:off x="4559300" y="2989263"/>
            <a:ext cx="23813" cy="206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2" name="Line 1256"/>
          <p:cNvSpPr>
            <a:spLocks noChangeShapeType="1"/>
          </p:cNvSpPr>
          <p:nvPr/>
        </p:nvSpPr>
        <p:spPr bwMode="auto">
          <a:xfrm>
            <a:off x="4559300" y="298608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3" name="Line 1257"/>
          <p:cNvSpPr>
            <a:spLocks noChangeShapeType="1"/>
          </p:cNvSpPr>
          <p:nvPr/>
        </p:nvSpPr>
        <p:spPr bwMode="auto">
          <a:xfrm>
            <a:off x="4559300" y="2982913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4" name="Line 1258"/>
          <p:cNvSpPr>
            <a:spLocks noChangeShapeType="1"/>
          </p:cNvSpPr>
          <p:nvPr/>
        </p:nvSpPr>
        <p:spPr bwMode="auto">
          <a:xfrm>
            <a:off x="4559300" y="2981325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5" name="Line 1259"/>
          <p:cNvSpPr>
            <a:spLocks noChangeShapeType="1"/>
          </p:cNvSpPr>
          <p:nvPr/>
        </p:nvSpPr>
        <p:spPr bwMode="auto">
          <a:xfrm>
            <a:off x="4559300" y="297973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6" name="Line 1260"/>
          <p:cNvSpPr>
            <a:spLocks noChangeShapeType="1"/>
          </p:cNvSpPr>
          <p:nvPr/>
        </p:nvSpPr>
        <p:spPr bwMode="auto">
          <a:xfrm>
            <a:off x="4559300" y="2978150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7" name="Line 1261"/>
          <p:cNvSpPr>
            <a:spLocks noChangeShapeType="1"/>
          </p:cNvSpPr>
          <p:nvPr/>
        </p:nvSpPr>
        <p:spPr bwMode="auto">
          <a:xfrm>
            <a:off x="4572000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8" name="Line 1262"/>
          <p:cNvSpPr>
            <a:spLocks noChangeShapeType="1"/>
          </p:cNvSpPr>
          <p:nvPr/>
        </p:nvSpPr>
        <p:spPr bwMode="auto">
          <a:xfrm>
            <a:off x="4572000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9" name="Line 1263"/>
          <p:cNvSpPr>
            <a:spLocks noChangeShapeType="1"/>
          </p:cNvSpPr>
          <p:nvPr/>
        </p:nvSpPr>
        <p:spPr bwMode="auto">
          <a:xfrm>
            <a:off x="4572000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0" name="Line 1264"/>
          <p:cNvSpPr>
            <a:spLocks noChangeShapeType="1"/>
          </p:cNvSpPr>
          <p:nvPr/>
        </p:nvSpPr>
        <p:spPr bwMode="auto">
          <a:xfrm>
            <a:off x="4559300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1" name="Line 1265"/>
          <p:cNvSpPr>
            <a:spLocks noChangeShapeType="1"/>
          </p:cNvSpPr>
          <p:nvPr/>
        </p:nvSpPr>
        <p:spPr bwMode="auto">
          <a:xfrm>
            <a:off x="4559300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2" name="Line 1266"/>
          <p:cNvSpPr>
            <a:spLocks noChangeShapeType="1"/>
          </p:cNvSpPr>
          <p:nvPr/>
        </p:nvSpPr>
        <p:spPr bwMode="auto">
          <a:xfrm>
            <a:off x="4559300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3" name="Line 1267"/>
          <p:cNvSpPr>
            <a:spLocks noChangeShapeType="1"/>
          </p:cNvSpPr>
          <p:nvPr/>
        </p:nvSpPr>
        <p:spPr bwMode="auto">
          <a:xfrm>
            <a:off x="4559300" y="3003550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4" name="Line 1268"/>
          <p:cNvSpPr>
            <a:spLocks noChangeShapeType="1"/>
          </p:cNvSpPr>
          <p:nvPr/>
        </p:nvSpPr>
        <p:spPr bwMode="auto">
          <a:xfrm>
            <a:off x="4559300" y="299878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5" name="Line 1269"/>
          <p:cNvSpPr>
            <a:spLocks noChangeShapeType="1"/>
          </p:cNvSpPr>
          <p:nvPr/>
        </p:nvSpPr>
        <p:spPr bwMode="auto">
          <a:xfrm>
            <a:off x="4559300" y="2994025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6" name="Line 1270"/>
          <p:cNvSpPr>
            <a:spLocks noChangeShapeType="1"/>
          </p:cNvSpPr>
          <p:nvPr/>
        </p:nvSpPr>
        <p:spPr bwMode="auto">
          <a:xfrm>
            <a:off x="4575175" y="2989263"/>
            <a:ext cx="1588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7" name="Line 1271"/>
          <p:cNvSpPr>
            <a:spLocks noChangeShapeType="1"/>
          </p:cNvSpPr>
          <p:nvPr/>
        </p:nvSpPr>
        <p:spPr bwMode="auto">
          <a:xfrm>
            <a:off x="4567238" y="2989263"/>
            <a:ext cx="1587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8" name="Freeform 1272"/>
          <p:cNvSpPr>
            <a:spLocks/>
          </p:cNvSpPr>
          <p:nvPr/>
        </p:nvSpPr>
        <p:spPr bwMode="auto">
          <a:xfrm>
            <a:off x="4584700" y="3238500"/>
            <a:ext cx="303213" cy="117475"/>
          </a:xfrm>
          <a:custGeom>
            <a:avLst/>
            <a:gdLst/>
            <a:ahLst/>
            <a:cxnLst>
              <a:cxn ang="0">
                <a:pos x="58" y="294"/>
              </a:cxn>
              <a:cxn ang="0">
                <a:pos x="707" y="294"/>
              </a:cxn>
              <a:cxn ang="0">
                <a:pos x="717" y="293"/>
              </a:cxn>
              <a:cxn ang="0">
                <a:pos x="726" y="290"/>
              </a:cxn>
              <a:cxn ang="0">
                <a:pos x="736" y="286"/>
              </a:cxn>
              <a:cxn ang="0">
                <a:pos x="744" y="280"/>
              </a:cxn>
              <a:cxn ang="0">
                <a:pos x="751" y="273"/>
              </a:cxn>
              <a:cxn ang="0">
                <a:pos x="758" y="265"/>
              </a:cxn>
              <a:cxn ang="0">
                <a:pos x="762" y="256"/>
              </a:cxn>
              <a:cxn ang="0">
                <a:pos x="765" y="245"/>
              </a:cxn>
              <a:cxn ang="0">
                <a:pos x="766" y="235"/>
              </a:cxn>
              <a:cxn ang="0">
                <a:pos x="766" y="58"/>
              </a:cxn>
              <a:cxn ang="0">
                <a:pos x="765" y="48"/>
              </a:cxn>
              <a:cxn ang="0">
                <a:pos x="762" y="38"/>
              </a:cxn>
              <a:cxn ang="0">
                <a:pos x="758" y="28"/>
              </a:cxn>
              <a:cxn ang="0">
                <a:pos x="751" y="21"/>
              </a:cxn>
              <a:cxn ang="0">
                <a:pos x="744" y="13"/>
              </a:cxn>
              <a:cxn ang="0">
                <a:pos x="736" y="7"/>
              </a:cxn>
              <a:cxn ang="0">
                <a:pos x="726" y="3"/>
              </a:cxn>
              <a:cxn ang="0">
                <a:pos x="717" y="1"/>
              </a:cxn>
              <a:cxn ang="0">
                <a:pos x="707" y="0"/>
              </a:cxn>
              <a:cxn ang="0">
                <a:pos x="58" y="0"/>
              </a:cxn>
              <a:cxn ang="0">
                <a:pos x="48" y="1"/>
              </a:cxn>
              <a:cxn ang="0">
                <a:pos x="37" y="3"/>
              </a:cxn>
              <a:cxn ang="0">
                <a:pos x="29" y="7"/>
              </a:cxn>
              <a:cxn ang="0">
                <a:pos x="20" y="13"/>
              </a:cxn>
              <a:cxn ang="0">
                <a:pos x="13" y="21"/>
              </a:cxn>
              <a:cxn ang="0">
                <a:pos x="7" y="28"/>
              </a:cxn>
              <a:cxn ang="0">
                <a:pos x="3" y="38"/>
              </a:cxn>
              <a:cxn ang="0">
                <a:pos x="0" y="48"/>
              </a:cxn>
              <a:cxn ang="0">
                <a:pos x="0" y="58"/>
              </a:cxn>
              <a:cxn ang="0">
                <a:pos x="0" y="235"/>
              </a:cxn>
              <a:cxn ang="0">
                <a:pos x="0" y="245"/>
              </a:cxn>
              <a:cxn ang="0">
                <a:pos x="3" y="256"/>
              </a:cxn>
              <a:cxn ang="0">
                <a:pos x="7" y="265"/>
              </a:cxn>
              <a:cxn ang="0">
                <a:pos x="13" y="273"/>
              </a:cxn>
              <a:cxn ang="0">
                <a:pos x="20" y="280"/>
              </a:cxn>
              <a:cxn ang="0">
                <a:pos x="29" y="286"/>
              </a:cxn>
              <a:cxn ang="0">
                <a:pos x="37" y="290"/>
              </a:cxn>
              <a:cxn ang="0">
                <a:pos x="48" y="293"/>
              </a:cxn>
              <a:cxn ang="0">
                <a:pos x="58" y="294"/>
              </a:cxn>
            </a:cxnLst>
            <a:rect l="0" t="0" r="r" b="b"/>
            <a:pathLst>
              <a:path w="766" h="294">
                <a:moveTo>
                  <a:pt x="58" y="294"/>
                </a:moveTo>
                <a:lnTo>
                  <a:pt x="707" y="294"/>
                </a:lnTo>
                <a:lnTo>
                  <a:pt x="717" y="293"/>
                </a:lnTo>
                <a:lnTo>
                  <a:pt x="726" y="290"/>
                </a:lnTo>
                <a:lnTo>
                  <a:pt x="736" y="286"/>
                </a:lnTo>
                <a:lnTo>
                  <a:pt x="744" y="280"/>
                </a:lnTo>
                <a:lnTo>
                  <a:pt x="751" y="273"/>
                </a:lnTo>
                <a:lnTo>
                  <a:pt x="758" y="265"/>
                </a:lnTo>
                <a:lnTo>
                  <a:pt x="762" y="256"/>
                </a:lnTo>
                <a:lnTo>
                  <a:pt x="765" y="245"/>
                </a:lnTo>
                <a:lnTo>
                  <a:pt x="766" y="235"/>
                </a:lnTo>
                <a:lnTo>
                  <a:pt x="766" y="58"/>
                </a:lnTo>
                <a:lnTo>
                  <a:pt x="765" y="48"/>
                </a:lnTo>
                <a:lnTo>
                  <a:pt x="762" y="38"/>
                </a:lnTo>
                <a:lnTo>
                  <a:pt x="758" y="28"/>
                </a:lnTo>
                <a:lnTo>
                  <a:pt x="751" y="21"/>
                </a:lnTo>
                <a:lnTo>
                  <a:pt x="744" y="13"/>
                </a:lnTo>
                <a:lnTo>
                  <a:pt x="736" y="7"/>
                </a:lnTo>
                <a:lnTo>
                  <a:pt x="726" y="3"/>
                </a:lnTo>
                <a:lnTo>
                  <a:pt x="717" y="1"/>
                </a:lnTo>
                <a:lnTo>
                  <a:pt x="707" y="0"/>
                </a:lnTo>
                <a:lnTo>
                  <a:pt x="58" y="0"/>
                </a:lnTo>
                <a:lnTo>
                  <a:pt x="48" y="1"/>
                </a:lnTo>
                <a:lnTo>
                  <a:pt x="37" y="3"/>
                </a:lnTo>
                <a:lnTo>
                  <a:pt x="29" y="7"/>
                </a:lnTo>
                <a:lnTo>
                  <a:pt x="20" y="13"/>
                </a:lnTo>
                <a:lnTo>
                  <a:pt x="13" y="21"/>
                </a:lnTo>
                <a:lnTo>
                  <a:pt x="7" y="28"/>
                </a:lnTo>
                <a:lnTo>
                  <a:pt x="3" y="38"/>
                </a:lnTo>
                <a:lnTo>
                  <a:pt x="0" y="48"/>
                </a:lnTo>
                <a:lnTo>
                  <a:pt x="0" y="58"/>
                </a:lnTo>
                <a:lnTo>
                  <a:pt x="0" y="235"/>
                </a:lnTo>
                <a:lnTo>
                  <a:pt x="0" y="245"/>
                </a:lnTo>
                <a:lnTo>
                  <a:pt x="3" y="256"/>
                </a:lnTo>
                <a:lnTo>
                  <a:pt x="7" y="265"/>
                </a:lnTo>
                <a:lnTo>
                  <a:pt x="13" y="273"/>
                </a:lnTo>
                <a:lnTo>
                  <a:pt x="20" y="280"/>
                </a:lnTo>
                <a:lnTo>
                  <a:pt x="29" y="286"/>
                </a:lnTo>
                <a:lnTo>
                  <a:pt x="37" y="290"/>
                </a:lnTo>
                <a:lnTo>
                  <a:pt x="48" y="293"/>
                </a:lnTo>
                <a:lnTo>
                  <a:pt x="58" y="294"/>
                </a:lnTo>
                <a:close/>
              </a:path>
            </a:pathLst>
          </a:custGeom>
          <a:solidFill>
            <a:srgbClr val="D5D4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9" name="Freeform 1273"/>
          <p:cNvSpPr>
            <a:spLocks/>
          </p:cNvSpPr>
          <p:nvPr/>
        </p:nvSpPr>
        <p:spPr bwMode="auto">
          <a:xfrm>
            <a:off x="4584700" y="3238500"/>
            <a:ext cx="303213" cy="117475"/>
          </a:xfrm>
          <a:custGeom>
            <a:avLst/>
            <a:gdLst/>
            <a:ahLst/>
            <a:cxnLst>
              <a:cxn ang="0">
                <a:pos x="58" y="294"/>
              </a:cxn>
              <a:cxn ang="0">
                <a:pos x="707" y="294"/>
              </a:cxn>
              <a:cxn ang="0">
                <a:pos x="717" y="293"/>
              </a:cxn>
              <a:cxn ang="0">
                <a:pos x="726" y="290"/>
              </a:cxn>
              <a:cxn ang="0">
                <a:pos x="736" y="286"/>
              </a:cxn>
              <a:cxn ang="0">
                <a:pos x="744" y="280"/>
              </a:cxn>
              <a:cxn ang="0">
                <a:pos x="751" y="273"/>
              </a:cxn>
              <a:cxn ang="0">
                <a:pos x="758" y="265"/>
              </a:cxn>
              <a:cxn ang="0">
                <a:pos x="762" y="256"/>
              </a:cxn>
              <a:cxn ang="0">
                <a:pos x="765" y="245"/>
              </a:cxn>
              <a:cxn ang="0">
                <a:pos x="766" y="235"/>
              </a:cxn>
              <a:cxn ang="0">
                <a:pos x="766" y="58"/>
              </a:cxn>
              <a:cxn ang="0">
                <a:pos x="765" y="48"/>
              </a:cxn>
              <a:cxn ang="0">
                <a:pos x="762" y="38"/>
              </a:cxn>
              <a:cxn ang="0">
                <a:pos x="758" y="28"/>
              </a:cxn>
              <a:cxn ang="0">
                <a:pos x="751" y="21"/>
              </a:cxn>
              <a:cxn ang="0">
                <a:pos x="744" y="13"/>
              </a:cxn>
              <a:cxn ang="0">
                <a:pos x="736" y="7"/>
              </a:cxn>
              <a:cxn ang="0">
                <a:pos x="726" y="3"/>
              </a:cxn>
              <a:cxn ang="0">
                <a:pos x="717" y="1"/>
              </a:cxn>
              <a:cxn ang="0">
                <a:pos x="707" y="0"/>
              </a:cxn>
              <a:cxn ang="0">
                <a:pos x="58" y="0"/>
              </a:cxn>
              <a:cxn ang="0">
                <a:pos x="48" y="1"/>
              </a:cxn>
              <a:cxn ang="0">
                <a:pos x="37" y="3"/>
              </a:cxn>
              <a:cxn ang="0">
                <a:pos x="29" y="7"/>
              </a:cxn>
              <a:cxn ang="0">
                <a:pos x="20" y="13"/>
              </a:cxn>
              <a:cxn ang="0">
                <a:pos x="13" y="21"/>
              </a:cxn>
              <a:cxn ang="0">
                <a:pos x="7" y="28"/>
              </a:cxn>
              <a:cxn ang="0">
                <a:pos x="3" y="38"/>
              </a:cxn>
              <a:cxn ang="0">
                <a:pos x="0" y="48"/>
              </a:cxn>
              <a:cxn ang="0">
                <a:pos x="0" y="58"/>
              </a:cxn>
              <a:cxn ang="0">
                <a:pos x="0" y="235"/>
              </a:cxn>
              <a:cxn ang="0">
                <a:pos x="0" y="245"/>
              </a:cxn>
              <a:cxn ang="0">
                <a:pos x="3" y="256"/>
              </a:cxn>
              <a:cxn ang="0">
                <a:pos x="7" y="265"/>
              </a:cxn>
              <a:cxn ang="0">
                <a:pos x="13" y="273"/>
              </a:cxn>
              <a:cxn ang="0">
                <a:pos x="20" y="280"/>
              </a:cxn>
              <a:cxn ang="0">
                <a:pos x="29" y="286"/>
              </a:cxn>
              <a:cxn ang="0">
                <a:pos x="37" y="290"/>
              </a:cxn>
              <a:cxn ang="0">
                <a:pos x="48" y="293"/>
              </a:cxn>
              <a:cxn ang="0">
                <a:pos x="58" y="294"/>
              </a:cxn>
            </a:cxnLst>
            <a:rect l="0" t="0" r="r" b="b"/>
            <a:pathLst>
              <a:path w="766" h="294">
                <a:moveTo>
                  <a:pt x="58" y="294"/>
                </a:moveTo>
                <a:lnTo>
                  <a:pt x="707" y="294"/>
                </a:lnTo>
                <a:lnTo>
                  <a:pt x="717" y="293"/>
                </a:lnTo>
                <a:lnTo>
                  <a:pt x="726" y="290"/>
                </a:lnTo>
                <a:lnTo>
                  <a:pt x="736" y="286"/>
                </a:lnTo>
                <a:lnTo>
                  <a:pt x="744" y="280"/>
                </a:lnTo>
                <a:lnTo>
                  <a:pt x="751" y="273"/>
                </a:lnTo>
                <a:lnTo>
                  <a:pt x="758" y="265"/>
                </a:lnTo>
                <a:lnTo>
                  <a:pt x="762" y="256"/>
                </a:lnTo>
                <a:lnTo>
                  <a:pt x="765" y="245"/>
                </a:lnTo>
                <a:lnTo>
                  <a:pt x="766" y="235"/>
                </a:lnTo>
                <a:lnTo>
                  <a:pt x="766" y="58"/>
                </a:lnTo>
                <a:lnTo>
                  <a:pt x="765" y="48"/>
                </a:lnTo>
                <a:lnTo>
                  <a:pt x="762" y="38"/>
                </a:lnTo>
                <a:lnTo>
                  <a:pt x="758" y="28"/>
                </a:lnTo>
                <a:lnTo>
                  <a:pt x="751" y="21"/>
                </a:lnTo>
                <a:lnTo>
                  <a:pt x="744" y="13"/>
                </a:lnTo>
                <a:lnTo>
                  <a:pt x="736" y="7"/>
                </a:lnTo>
                <a:lnTo>
                  <a:pt x="726" y="3"/>
                </a:lnTo>
                <a:lnTo>
                  <a:pt x="717" y="1"/>
                </a:lnTo>
                <a:lnTo>
                  <a:pt x="707" y="0"/>
                </a:lnTo>
                <a:lnTo>
                  <a:pt x="58" y="0"/>
                </a:lnTo>
                <a:lnTo>
                  <a:pt x="48" y="1"/>
                </a:lnTo>
                <a:lnTo>
                  <a:pt x="37" y="3"/>
                </a:lnTo>
                <a:lnTo>
                  <a:pt x="29" y="7"/>
                </a:lnTo>
                <a:lnTo>
                  <a:pt x="20" y="13"/>
                </a:lnTo>
                <a:lnTo>
                  <a:pt x="13" y="21"/>
                </a:lnTo>
                <a:lnTo>
                  <a:pt x="7" y="28"/>
                </a:lnTo>
                <a:lnTo>
                  <a:pt x="3" y="38"/>
                </a:lnTo>
                <a:lnTo>
                  <a:pt x="0" y="48"/>
                </a:lnTo>
                <a:lnTo>
                  <a:pt x="0" y="58"/>
                </a:lnTo>
                <a:lnTo>
                  <a:pt x="0" y="235"/>
                </a:lnTo>
                <a:lnTo>
                  <a:pt x="0" y="245"/>
                </a:lnTo>
                <a:lnTo>
                  <a:pt x="3" y="256"/>
                </a:lnTo>
                <a:lnTo>
                  <a:pt x="7" y="265"/>
                </a:lnTo>
                <a:lnTo>
                  <a:pt x="13" y="273"/>
                </a:lnTo>
                <a:lnTo>
                  <a:pt x="20" y="280"/>
                </a:lnTo>
                <a:lnTo>
                  <a:pt x="29" y="286"/>
                </a:lnTo>
                <a:lnTo>
                  <a:pt x="37" y="290"/>
                </a:lnTo>
                <a:lnTo>
                  <a:pt x="48" y="293"/>
                </a:lnTo>
                <a:lnTo>
                  <a:pt x="58" y="294"/>
                </a:lnTo>
              </a:path>
            </a:pathLst>
          </a:custGeom>
          <a:noFill/>
          <a:ln w="0">
            <a:solidFill>
              <a:srgbClr val="16141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0" name="Freeform 1274"/>
          <p:cNvSpPr>
            <a:spLocks/>
          </p:cNvSpPr>
          <p:nvPr/>
        </p:nvSpPr>
        <p:spPr bwMode="auto">
          <a:xfrm>
            <a:off x="4621213" y="3271838"/>
            <a:ext cx="33337" cy="39687"/>
          </a:xfrm>
          <a:custGeom>
            <a:avLst/>
            <a:gdLst/>
            <a:ahLst/>
            <a:cxnLst>
              <a:cxn ang="0">
                <a:pos x="24" y="21"/>
              </a:cxn>
              <a:cxn ang="0">
                <a:pos x="63" y="21"/>
              </a:cxn>
              <a:cxn ang="0">
                <a:pos x="63" y="102"/>
              </a:cxn>
              <a:cxn ang="0">
                <a:pos x="87" y="102"/>
              </a:cxn>
              <a:cxn ang="0">
                <a:pos x="87" y="0"/>
              </a:cxn>
              <a:cxn ang="0">
                <a:pos x="0" y="0"/>
              </a:cxn>
              <a:cxn ang="0">
                <a:pos x="0" y="102"/>
              </a:cxn>
              <a:cxn ang="0">
                <a:pos x="24" y="102"/>
              </a:cxn>
              <a:cxn ang="0">
                <a:pos x="24" y="21"/>
              </a:cxn>
            </a:cxnLst>
            <a:rect l="0" t="0" r="r" b="b"/>
            <a:pathLst>
              <a:path w="87" h="102">
                <a:moveTo>
                  <a:pt x="24" y="21"/>
                </a:moveTo>
                <a:lnTo>
                  <a:pt x="63" y="21"/>
                </a:lnTo>
                <a:lnTo>
                  <a:pt x="63" y="102"/>
                </a:lnTo>
                <a:lnTo>
                  <a:pt x="87" y="102"/>
                </a:lnTo>
                <a:lnTo>
                  <a:pt x="87" y="0"/>
                </a:lnTo>
                <a:lnTo>
                  <a:pt x="0" y="0"/>
                </a:lnTo>
                <a:lnTo>
                  <a:pt x="0" y="102"/>
                </a:lnTo>
                <a:lnTo>
                  <a:pt x="24" y="102"/>
                </a:lnTo>
                <a:lnTo>
                  <a:pt x="24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1" name="Freeform 1275"/>
          <p:cNvSpPr>
            <a:spLocks noEditPoints="1"/>
          </p:cNvSpPr>
          <p:nvPr/>
        </p:nvSpPr>
        <p:spPr bwMode="auto">
          <a:xfrm>
            <a:off x="4664075" y="3271838"/>
            <a:ext cx="33338" cy="39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02"/>
              </a:cxn>
              <a:cxn ang="0">
                <a:pos x="23" y="102"/>
              </a:cxn>
              <a:cxn ang="0">
                <a:pos x="23" y="67"/>
              </a:cxn>
              <a:cxn ang="0">
                <a:pos x="47" y="67"/>
              </a:cxn>
              <a:cxn ang="0">
                <a:pos x="52" y="67"/>
              </a:cxn>
              <a:cxn ang="0">
                <a:pos x="58" y="66"/>
              </a:cxn>
              <a:cxn ang="0">
                <a:pos x="64" y="64"/>
              </a:cxn>
              <a:cxn ang="0">
                <a:pos x="70" y="62"/>
              </a:cxn>
              <a:cxn ang="0">
                <a:pos x="73" y="60"/>
              </a:cxn>
              <a:cxn ang="0">
                <a:pos x="76" y="58"/>
              </a:cxn>
              <a:cxn ang="0">
                <a:pos x="78" y="55"/>
              </a:cxn>
              <a:cxn ang="0">
                <a:pos x="81" y="52"/>
              </a:cxn>
              <a:cxn ang="0">
                <a:pos x="82" y="48"/>
              </a:cxn>
              <a:cxn ang="0">
                <a:pos x="84" y="44"/>
              </a:cxn>
              <a:cxn ang="0">
                <a:pos x="85" y="39"/>
              </a:cxn>
              <a:cxn ang="0">
                <a:pos x="85" y="33"/>
              </a:cxn>
              <a:cxn ang="0">
                <a:pos x="84" y="25"/>
              </a:cxn>
              <a:cxn ang="0">
                <a:pos x="82" y="17"/>
              </a:cxn>
              <a:cxn ang="0">
                <a:pos x="78" y="11"/>
              </a:cxn>
              <a:cxn ang="0">
                <a:pos x="74" y="7"/>
              </a:cxn>
              <a:cxn ang="0">
                <a:pos x="68" y="4"/>
              </a:cxn>
              <a:cxn ang="0">
                <a:pos x="62" y="2"/>
              </a:cxn>
              <a:cxn ang="0">
                <a:pos x="55" y="0"/>
              </a:cxn>
              <a:cxn ang="0">
                <a:pos x="47" y="0"/>
              </a:cxn>
              <a:cxn ang="0">
                <a:pos x="0" y="0"/>
              </a:cxn>
              <a:cxn ang="0">
                <a:pos x="23" y="21"/>
              </a:cxn>
              <a:cxn ang="0">
                <a:pos x="42" y="21"/>
              </a:cxn>
              <a:cxn ang="0">
                <a:pos x="47" y="21"/>
              </a:cxn>
              <a:cxn ang="0">
                <a:pos x="53" y="22"/>
              </a:cxn>
              <a:cxn ang="0">
                <a:pos x="55" y="23"/>
              </a:cxn>
              <a:cxn ang="0">
                <a:pos x="57" y="26"/>
              </a:cxn>
              <a:cxn ang="0">
                <a:pos x="59" y="29"/>
              </a:cxn>
              <a:cxn ang="0">
                <a:pos x="59" y="34"/>
              </a:cxn>
              <a:cxn ang="0">
                <a:pos x="59" y="37"/>
              </a:cxn>
              <a:cxn ang="0">
                <a:pos x="58" y="40"/>
              </a:cxn>
              <a:cxn ang="0">
                <a:pos x="57" y="42"/>
              </a:cxn>
              <a:cxn ang="0">
                <a:pos x="55" y="44"/>
              </a:cxn>
              <a:cxn ang="0">
                <a:pos x="53" y="45"/>
              </a:cxn>
              <a:cxn ang="0">
                <a:pos x="50" y="46"/>
              </a:cxn>
              <a:cxn ang="0">
                <a:pos x="46" y="47"/>
              </a:cxn>
              <a:cxn ang="0">
                <a:pos x="42" y="47"/>
              </a:cxn>
              <a:cxn ang="0">
                <a:pos x="23" y="47"/>
              </a:cxn>
              <a:cxn ang="0">
                <a:pos x="23" y="21"/>
              </a:cxn>
            </a:cxnLst>
            <a:rect l="0" t="0" r="r" b="b"/>
            <a:pathLst>
              <a:path w="85" h="102">
                <a:moveTo>
                  <a:pt x="0" y="0"/>
                </a:moveTo>
                <a:lnTo>
                  <a:pt x="0" y="102"/>
                </a:lnTo>
                <a:lnTo>
                  <a:pt x="23" y="102"/>
                </a:lnTo>
                <a:lnTo>
                  <a:pt x="23" y="67"/>
                </a:lnTo>
                <a:lnTo>
                  <a:pt x="47" y="67"/>
                </a:lnTo>
                <a:lnTo>
                  <a:pt x="52" y="67"/>
                </a:lnTo>
                <a:lnTo>
                  <a:pt x="58" y="66"/>
                </a:lnTo>
                <a:lnTo>
                  <a:pt x="64" y="64"/>
                </a:lnTo>
                <a:lnTo>
                  <a:pt x="70" y="62"/>
                </a:lnTo>
                <a:lnTo>
                  <a:pt x="73" y="60"/>
                </a:lnTo>
                <a:lnTo>
                  <a:pt x="76" y="58"/>
                </a:lnTo>
                <a:lnTo>
                  <a:pt x="78" y="55"/>
                </a:lnTo>
                <a:lnTo>
                  <a:pt x="81" y="52"/>
                </a:lnTo>
                <a:lnTo>
                  <a:pt x="82" y="48"/>
                </a:lnTo>
                <a:lnTo>
                  <a:pt x="84" y="44"/>
                </a:lnTo>
                <a:lnTo>
                  <a:pt x="85" y="39"/>
                </a:lnTo>
                <a:lnTo>
                  <a:pt x="85" y="33"/>
                </a:lnTo>
                <a:lnTo>
                  <a:pt x="84" y="25"/>
                </a:lnTo>
                <a:lnTo>
                  <a:pt x="82" y="17"/>
                </a:lnTo>
                <a:lnTo>
                  <a:pt x="78" y="11"/>
                </a:lnTo>
                <a:lnTo>
                  <a:pt x="74" y="7"/>
                </a:lnTo>
                <a:lnTo>
                  <a:pt x="68" y="4"/>
                </a:lnTo>
                <a:lnTo>
                  <a:pt x="62" y="2"/>
                </a:lnTo>
                <a:lnTo>
                  <a:pt x="55" y="0"/>
                </a:lnTo>
                <a:lnTo>
                  <a:pt x="47" y="0"/>
                </a:lnTo>
                <a:lnTo>
                  <a:pt x="0" y="0"/>
                </a:lnTo>
                <a:close/>
                <a:moveTo>
                  <a:pt x="23" y="21"/>
                </a:moveTo>
                <a:lnTo>
                  <a:pt x="42" y="21"/>
                </a:lnTo>
                <a:lnTo>
                  <a:pt x="47" y="21"/>
                </a:lnTo>
                <a:lnTo>
                  <a:pt x="53" y="22"/>
                </a:lnTo>
                <a:lnTo>
                  <a:pt x="55" y="23"/>
                </a:lnTo>
                <a:lnTo>
                  <a:pt x="57" y="26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40"/>
                </a:lnTo>
                <a:lnTo>
                  <a:pt x="57" y="42"/>
                </a:lnTo>
                <a:lnTo>
                  <a:pt x="55" y="44"/>
                </a:lnTo>
                <a:lnTo>
                  <a:pt x="53" y="45"/>
                </a:lnTo>
                <a:lnTo>
                  <a:pt x="50" y="46"/>
                </a:lnTo>
                <a:lnTo>
                  <a:pt x="46" y="47"/>
                </a:lnTo>
                <a:lnTo>
                  <a:pt x="42" y="47"/>
                </a:lnTo>
                <a:lnTo>
                  <a:pt x="23" y="47"/>
                </a:lnTo>
                <a:lnTo>
                  <a:pt x="23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2" name="Freeform 1276"/>
          <p:cNvSpPr>
            <a:spLocks noEditPoints="1"/>
          </p:cNvSpPr>
          <p:nvPr/>
        </p:nvSpPr>
        <p:spPr bwMode="auto">
          <a:xfrm>
            <a:off x="4702175" y="3270250"/>
            <a:ext cx="41275" cy="42863"/>
          </a:xfrm>
          <a:custGeom>
            <a:avLst/>
            <a:gdLst/>
            <a:ahLst/>
            <a:cxnLst>
              <a:cxn ang="0">
                <a:pos x="58" y="108"/>
              </a:cxn>
              <a:cxn ang="0">
                <a:pos x="69" y="106"/>
              </a:cxn>
              <a:cxn ang="0">
                <a:pos x="78" y="102"/>
              </a:cxn>
              <a:cxn ang="0">
                <a:pos x="86" y="96"/>
              </a:cxn>
              <a:cxn ang="0">
                <a:pos x="92" y="89"/>
              </a:cxn>
              <a:cxn ang="0">
                <a:pos x="97" y="81"/>
              </a:cxn>
              <a:cxn ang="0">
                <a:pos x="102" y="65"/>
              </a:cxn>
              <a:cxn ang="0">
                <a:pos x="102" y="43"/>
              </a:cxn>
              <a:cxn ang="0">
                <a:pos x="95" y="24"/>
              </a:cxn>
              <a:cxn ang="0">
                <a:pos x="86" y="12"/>
              </a:cxn>
              <a:cxn ang="0">
                <a:pos x="78" y="6"/>
              </a:cxn>
              <a:cxn ang="0">
                <a:pos x="69" y="3"/>
              </a:cxn>
              <a:cxn ang="0">
                <a:pos x="58" y="1"/>
              </a:cxn>
              <a:cxn ang="0">
                <a:pos x="43" y="1"/>
              </a:cxn>
              <a:cxn ang="0">
                <a:pos x="31" y="3"/>
              </a:cxn>
              <a:cxn ang="0">
                <a:pos x="21" y="8"/>
              </a:cxn>
              <a:cxn ang="0">
                <a:pos x="13" y="14"/>
              </a:cxn>
              <a:cxn ang="0">
                <a:pos x="5" y="27"/>
              </a:cxn>
              <a:cxn ang="0">
                <a:pos x="0" y="45"/>
              </a:cxn>
              <a:cxn ang="0">
                <a:pos x="0" y="63"/>
              </a:cxn>
              <a:cxn ang="0">
                <a:pos x="5" y="82"/>
              </a:cxn>
              <a:cxn ang="0">
                <a:pos x="13" y="94"/>
              </a:cxn>
              <a:cxn ang="0">
                <a:pos x="21" y="100"/>
              </a:cxn>
              <a:cxn ang="0">
                <a:pos x="31" y="105"/>
              </a:cxn>
              <a:cxn ang="0">
                <a:pos x="43" y="108"/>
              </a:cxn>
              <a:cxn ang="0">
                <a:pos x="51" y="89"/>
              </a:cxn>
              <a:cxn ang="0">
                <a:pos x="41" y="87"/>
              </a:cxn>
              <a:cxn ang="0">
                <a:pos x="33" y="82"/>
              </a:cxn>
              <a:cxn ang="0">
                <a:pos x="27" y="70"/>
              </a:cxn>
              <a:cxn ang="0">
                <a:pos x="25" y="54"/>
              </a:cxn>
              <a:cxn ang="0">
                <a:pos x="27" y="39"/>
              </a:cxn>
              <a:cxn ang="0">
                <a:pos x="32" y="29"/>
              </a:cxn>
              <a:cxn ang="0">
                <a:pos x="40" y="22"/>
              </a:cxn>
              <a:cxn ang="0">
                <a:pos x="51" y="20"/>
              </a:cxn>
              <a:cxn ang="0">
                <a:pos x="59" y="21"/>
              </a:cxn>
              <a:cxn ang="0">
                <a:pos x="65" y="25"/>
              </a:cxn>
              <a:cxn ang="0">
                <a:pos x="73" y="34"/>
              </a:cxn>
              <a:cxn ang="0">
                <a:pos x="76" y="45"/>
              </a:cxn>
              <a:cxn ang="0">
                <a:pos x="77" y="54"/>
              </a:cxn>
              <a:cxn ang="0">
                <a:pos x="76" y="63"/>
              </a:cxn>
              <a:cxn ang="0">
                <a:pos x="73" y="75"/>
              </a:cxn>
              <a:cxn ang="0">
                <a:pos x="65" y="84"/>
              </a:cxn>
              <a:cxn ang="0">
                <a:pos x="59" y="87"/>
              </a:cxn>
              <a:cxn ang="0">
                <a:pos x="51" y="89"/>
              </a:cxn>
            </a:cxnLst>
            <a:rect l="0" t="0" r="r" b="b"/>
            <a:pathLst>
              <a:path w="103" h="108">
                <a:moveTo>
                  <a:pt x="51" y="108"/>
                </a:moveTo>
                <a:lnTo>
                  <a:pt x="58" y="108"/>
                </a:lnTo>
                <a:lnTo>
                  <a:pt x="63" y="107"/>
                </a:lnTo>
                <a:lnTo>
                  <a:pt x="69" y="106"/>
                </a:lnTo>
                <a:lnTo>
                  <a:pt x="74" y="104"/>
                </a:lnTo>
                <a:lnTo>
                  <a:pt x="78" y="102"/>
                </a:lnTo>
                <a:lnTo>
                  <a:pt x="82" y="99"/>
                </a:lnTo>
                <a:lnTo>
                  <a:pt x="86" y="96"/>
                </a:lnTo>
                <a:lnTo>
                  <a:pt x="90" y="93"/>
                </a:lnTo>
                <a:lnTo>
                  <a:pt x="92" y="89"/>
                </a:lnTo>
                <a:lnTo>
                  <a:pt x="95" y="85"/>
                </a:lnTo>
                <a:lnTo>
                  <a:pt x="97" y="81"/>
                </a:lnTo>
                <a:lnTo>
                  <a:pt x="99" y="76"/>
                </a:lnTo>
                <a:lnTo>
                  <a:pt x="102" y="65"/>
                </a:lnTo>
                <a:lnTo>
                  <a:pt x="103" y="54"/>
                </a:lnTo>
                <a:lnTo>
                  <a:pt x="102" y="43"/>
                </a:lnTo>
                <a:lnTo>
                  <a:pt x="99" y="33"/>
                </a:lnTo>
                <a:lnTo>
                  <a:pt x="95" y="24"/>
                </a:lnTo>
                <a:lnTo>
                  <a:pt x="90" y="15"/>
                </a:lnTo>
                <a:lnTo>
                  <a:pt x="86" y="12"/>
                </a:lnTo>
                <a:lnTo>
                  <a:pt x="82" y="9"/>
                </a:lnTo>
                <a:lnTo>
                  <a:pt x="78" y="6"/>
                </a:lnTo>
                <a:lnTo>
                  <a:pt x="74" y="4"/>
                </a:lnTo>
                <a:lnTo>
                  <a:pt x="69" y="3"/>
                </a:lnTo>
                <a:lnTo>
                  <a:pt x="63" y="1"/>
                </a:lnTo>
                <a:lnTo>
                  <a:pt x="58" y="1"/>
                </a:lnTo>
                <a:lnTo>
                  <a:pt x="51" y="0"/>
                </a:lnTo>
                <a:lnTo>
                  <a:pt x="43" y="1"/>
                </a:lnTo>
                <a:lnTo>
                  <a:pt x="37" y="2"/>
                </a:lnTo>
                <a:lnTo>
                  <a:pt x="31" y="3"/>
                </a:lnTo>
                <a:lnTo>
                  <a:pt x="26" y="5"/>
                </a:lnTo>
                <a:lnTo>
                  <a:pt x="21" y="8"/>
                </a:lnTo>
                <a:lnTo>
                  <a:pt x="17" y="11"/>
                </a:lnTo>
                <a:lnTo>
                  <a:pt x="13" y="14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5"/>
                </a:lnTo>
                <a:lnTo>
                  <a:pt x="0" y="54"/>
                </a:lnTo>
                <a:lnTo>
                  <a:pt x="0" y="63"/>
                </a:lnTo>
                <a:lnTo>
                  <a:pt x="2" y="72"/>
                </a:lnTo>
                <a:lnTo>
                  <a:pt x="5" y="82"/>
                </a:lnTo>
                <a:lnTo>
                  <a:pt x="10" y="90"/>
                </a:lnTo>
                <a:lnTo>
                  <a:pt x="13" y="94"/>
                </a:lnTo>
                <a:lnTo>
                  <a:pt x="17" y="97"/>
                </a:lnTo>
                <a:lnTo>
                  <a:pt x="21" y="100"/>
                </a:lnTo>
                <a:lnTo>
                  <a:pt x="26" y="103"/>
                </a:lnTo>
                <a:lnTo>
                  <a:pt x="31" y="105"/>
                </a:lnTo>
                <a:lnTo>
                  <a:pt x="37" y="107"/>
                </a:lnTo>
                <a:lnTo>
                  <a:pt x="43" y="108"/>
                </a:lnTo>
                <a:lnTo>
                  <a:pt x="51" y="108"/>
                </a:lnTo>
                <a:close/>
                <a:moveTo>
                  <a:pt x="51" y="89"/>
                </a:moveTo>
                <a:lnTo>
                  <a:pt x="45" y="88"/>
                </a:lnTo>
                <a:lnTo>
                  <a:pt x="41" y="87"/>
                </a:lnTo>
                <a:lnTo>
                  <a:pt x="37" y="85"/>
                </a:lnTo>
                <a:lnTo>
                  <a:pt x="33" y="82"/>
                </a:lnTo>
                <a:lnTo>
                  <a:pt x="30" y="77"/>
                </a:lnTo>
                <a:lnTo>
                  <a:pt x="27" y="70"/>
                </a:lnTo>
                <a:lnTo>
                  <a:pt x="26" y="63"/>
                </a:lnTo>
                <a:lnTo>
                  <a:pt x="25" y="54"/>
                </a:lnTo>
                <a:lnTo>
                  <a:pt x="26" y="46"/>
                </a:lnTo>
                <a:lnTo>
                  <a:pt x="27" y="39"/>
                </a:lnTo>
                <a:lnTo>
                  <a:pt x="29" y="33"/>
                </a:lnTo>
                <a:lnTo>
                  <a:pt x="32" y="29"/>
                </a:lnTo>
                <a:lnTo>
                  <a:pt x="35" y="25"/>
                </a:lnTo>
                <a:lnTo>
                  <a:pt x="40" y="22"/>
                </a:lnTo>
                <a:lnTo>
                  <a:pt x="45" y="20"/>
                </a:lnTo>
                <a:lnTo>
                  <a:pt x="51" y="20"/>
                </a:lnTo>
                <a:lnTo>
                  <a:pt x="56" y="20"/>
                </a:lnTo>
                <a:lnTo>
                  <a:pt x="59" y="21"/>
                </a:lnTo>
                <a:lnTo>
                  <a:pt x="63" y="22"/>
                </a:lnTo>
                <a:lnTo>
                  <a:pt x="65" y="25"/>
                </a:lnTo>
                <a:lnTo>
                  <a:pt x="70" y="29"/>
                </a:lnTo>
                <a:lnTo>
                  <a:pt x="73" y="34"/>
                </a:lnTo>
                <a:lnTo>
                  <a:pt x="75" y="40"/>
                </a:lnTo>
                <a:lnTo>
                  <a:pt x="76" y="45"/>
                </a:lnTo>
                <a:lnTo>
                  <a:pt x="76" y="50"/>
                </a:lnTo>
                <a:lnTo>
                  <a:pt x="77" y="54"/>
                </a:lnTo>
                <a:lnTo>
                  <a:pt x="76" y="58"/>
                </a:lnTo>
                <a:lnTo>
                  <a:pt x="76" y="63"/>
                </a:lnTo>
                <a:lnTo>
                  <a:pt x="75" y="68"/>
                </a:lnTo>
                <a:lnTo>
                  <a:pt x="73" y="75"/>
                </a:lnTo>
                <a:lnTo>
                  <a:pt x="70" y="80"/>
                </a:lnTo>
                <a:lnTo>
                  <a:pt x="65" y="84"/>
                </a:lnTo>
                <a:lnTo>
                  <a:pt x="63" y="86"/>
                </a:lnTo>
                <a:lnTo>
                  <a:pt x="59" y="87"/>
                </a:lnTo>
                <a:lnTo>
                  <a:pt x="56" y="88"/>
                </a:lnTo>
                <a:lnTo>
                  <a:pt x="51" y="8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3" name="Freeform 1277"/>
          <p:cNvSpPr>
            <a:spLocks/>
          </p:cNvSpPr>
          <p:nvPr/>
        </p:nvSpPr>
        <p:spPr bwMode="auto">
          <a:xfrm>
            <a:off x="4746625" y="3271838"/>
            <a:ext cx="33338" cy="39687"/>
          </a:xfrm>
          <a:custGeom>
            <a:avLst/>
            <a:gdLst/>
            <a:ahLst/>
            <a:cxnLst>
              <a:cxn ang="0">
                <a:pos x="30" y="21"/>
              </a:cxn>
              <a:cxn ang="0">
                <a:pos x="30" y="102"/>
              </a:cxn>
              <a:cxn ang="0">
                <a:pos x="55" y="102"/>
              </a:cxn>
              <a:cxn ang="0">
                <a:pos x="55" y="21"/>
              </a:cxn>
              <a:cxn ang="0">
                <a:pos x="85" y="21"/>
              </a:cxn>
              <a:cxn ang="0">
                <a:pos x="85" y="0"/>
              </a:cxn>
              <a:cxn ang="0">
                <a:pos x="0" y="0"/>
              </a:cxn>
              <a:cxn ang="0">
                <a:pos x="0" y="21"/>
              </a:cxn>
              <a:cxn ang="0">
                <a:pos x="30" y="21"/>
              </a:cxn>
            </a:cxnLst>
            <a:rect l="0" t="0" r="r" b="b"/>
            <a:pathLst>
              <a:path w="85" h="102">
                <a:moveTo>
                  <a:pt x="30" y="21"/>
                </a:moveTo>
                <a:lnTo>
                  <a:pt x="30" y="102"/>
                </a:lnTo>
                <a:lnTo>
                  <a:pt x="55" y="102"/>
                </a:lnTo>
                <a:lnTo>
                  <a:pt x="55" y="21"/>
                </a:lnTo>
                <a:lnTo>
                  <a:pt x="85" y="21"/>
                </a:lnTo>
                <a:lnTo>
                  <a:pt x="85" y="0"/>
                </a:lnTo>
                <a:lnTo>
                  <a:pt x="0" y="0"/>
                </a:lnTo>
                <a:lnTo>
                  <a:pt x="0" y="21"/>
                </a:lnTo>
                <a:lnTo>
                  <a:pt x="30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4" name="Freeform 1278"/>
          <p:cNvSpPr>
            <a:spLocks/>
          </p:cNvSpPr>
          <p:nvPr/>
        </p:nvSpPr>
        <p:spPr bwMode="auto">
          <a:xfrm>
            <a:off x="4784725" y="3271838"/>
            <a:ext cx="33338" cy="39687"/>
          </a:xfrm>
          <a:custGeom>
            <a:avLst/>
            <a:gdLst/>
            <a:ahLst/>
            <a:cxnLst>
              <a:cxn ang="0">
                <a:pos x="23" y="41"/>
              </a:cxn>
              <a:cxn ang="0">
                <a:pos x="23" y="21"/>
              </a:cxn>
              <a:cxn ang="0">
                <a:pos x="80" y="21"/>
              </a:cxn>
              <a:cxn ang="0">
                <a:pos x="80" y="0"/>
              </a:cxn>
              <a:cxn ang="0">
                <a:pos x="0" y="0"/>
              </a:cxn>
              <a:cxn ang="0">
                <a:pos x="0" y="102"/>
              </a:cxn>
              <a:cxn ang="0">
                <a:pos x="81" y="102"/>
              </a:cxn>
              <a:cxn ang="0">
                <a:pos x="81" y="83"/>
              </a:cxn>
              <a:cxn ang="0">
                <a:pos x="23" y="83"/>
              </a:cxn>
              <a:cxn ang="0">
                <a:pos x="23" y="59"/>
              </a:cxn>
              <a:cxn ang="0">
                <a:pos x="73" y="59"/>
              </a:cxn>
              <a:cxn ang="0">
                <a:pos x="73" y="41"/>
              </a:cxn>
              <a:cxn ang="0">
                <a:pos x="23" y="41"/>
              </a:cxn>
            </a:cxnLst>
            <a:rect l="0" t="0" r="r" b="b"/>
            <a:pathLst>
              <a:path w="81" h="102">
                <a:moveTo>
                  <a:pt x="23" y="41"/>
                </a:moveTo>
                <a:lnTo>
                  <a:pt x="23" y="21"/>
                </a:lnTo>
                <a:lnTo>
                  <a:pt x="80" y="21"/>
                </a:lnTo>
                <a:lnTo>
                  <a:pt x="80" y="0"/>
                </a:lnTo>
                <a:lnTo>
                  <a:pt x="0" y="0"/>
                </a:lnTo>
                <a:lnTo>
                  <a:pt x="0" y="102"/>
                </a:lnTo>
                <a:lnTo>
                  <a:pt x="81" y="102"/>
                </a:lnTo>
                <a:lnTo>
                  <a:pt x="81" y="83"/>
                </a:lnTo>
                <a:lnTo>
                  <a:pt x="23" y="83"/>
                </a:lnTo>
                <a:lnTo>
                  <a:pt x="23" y="59"/>
                </a:lnTo>
                <a:lnTo>
                  <a:pt x="73" y="59"/>
                </a:lnTo>
                <a:lnTo>
                  <a:pt x="73" y="41"/>
                </a:lnTo>
                <a:lnTo>
                  <a:pt x="23" y="4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5" name="Freeform 1279"/>
          <p:cNvSpPr>
            <a:spLocks noEditPoints="1"/>
          </p:cNvSpPr>
          <p:nvPr/>
        </p:nvSpPr>
        <p:spPr bwMode="auto">
          <a:xfrm>
            <a:off x="4822825" y="3262313"/>
            <a:ext cx="36513" cy="49212"/>
          </a:xfrm>
          <a:custGeom>
            <a:avLst/>
            <a:gdLst/>
            <a:ahLst/>
            <a:cxnLst>
              <a:cxn ang="0">
                <a:pos x="24" y="90"/>
              </a:cxn>
              <a:cxn ang="0">
                <a:pos x="24" y="24"/>
              </a:cxn>
              <a:cxn ang="0">
                <a:pos x="0" y="24"/>
              </a:cxn>
              <a:cxn ang="0">
                <a:pos x="0" y="126"/>
              </a:cxn>
              <a:cxn ang="0">
                <a:pos x="24" y="126"/>
              </a:cxn>
              <a:cxn ang="0">
                <a:pos x="65" y="60"/>
              </a:cxn>
              <a:cxn ang="0">
                <a:pos x="65" y="126"/>
              </a:cxn>
              <a:cxn ang="0">
                <a:pos x="88" y="126"/>
              </a:cxn>
              <a:cxn ang="0">
                <a:pos x="88" y="24"/>
              </a:cxn>
              <a:cxn ang="0">
                <a:pos x="65" y="24"/>
              </a:cxn>
              <a:cxn ang="0">
                <a:pos x="24" y="90"/>
              </a:cxn>
              <a:cxn ang="0">
                <a:pos x="16" y="0"/>
              </a:cxn>
              <a:cxn ang="0">
                <a:pos x="17" y="5"/>
              </a:cxn>
              <a:cxn ang="0">
                <a:pos x="19" y="10"/>
              </a:cxn>
              <a:cxn ang="0">
                <a:pos x="23" y="14"/>
              </a:cxn>
              <a:cxn ang="0">
                <a:pos x="27" y="16"/>
              </a:cxn>
              <a:cxn ang="0">
                <a:pos x="36" y="19"/>
              </a:cxn>
              <a:cxn ang="0">
                <a:pos x="44" y="19"/>
              </a:cxn>
              <a:cxn ang="0">
                <a:pos x="51" y="19"/>
              </a:cxn>
              <a:cxn ang="0">
                <a:pos x="60" y="16"/>
              </a:cxn>
              <a:cxn ang="0">
                <a:pos x="65" y="14"/>
              </a:cxn>
              <a:cxn ang="0">
                <a:pos x="69" y="11"/>
              </a:cxn>
              <a:cxn ang="0">
                <a:pos x="72" y="6"/>
              </a:cxn>
              <a:cxn ang="0">
                <a:pos x="73" y="0"/>
              </a:cxn>
              <a:cxn ang="0">
                <a:pos x="57" y="0"/>
              </a:cxn>
              <a:cxn ang="0">
                <a:pos x="57" y="3"/>
              </a:cxn>
              <a:cxn ang="0">
                <a:pos x="54" y="6"/>
              </a:cxn>
              <a:cxn ang="0">
                <a:pos x="50" y="8"/>
              </a:cxn>
              <a:cxn ang="0">
                <a:pos x="44" y="9"/>
              </a:cxn>
              <a:cxn ang="0">
                <a:pos x="38" y="8"/>
              </a:cxn>
              <a:cxn ang="0">
                <a:pos x="34" y="6"/>
              </a:cxn>
              <a:cxn ang="0">
                <a:pos x="32" y="3"/>
              </a:cxn>
              <a:cxn ang="0">
                <a:pos x="31" y="0"/>
              </a:cxn>
              <a:cxn ang="0">
                <a:pos x="16" y="0"/>
              </a:cxn>
            </a:cxnLst>
            <a:rect l="0" t="0" r="r" b="b"/>
            <a:pathLst>
              <a:path w="88" h="126">
                <a:moveTo>
                  <a:pt x="24" y="90"/>
                </a:moveTo>
                <a:lnTo>
                  <a:pt x="24" y="24"/>
                </a:lnTo>
                <a:lnTo>
                  <a:pt x="0" y="24"/>
                </a:lnTo>
                <a:lnTo>
                  <a:pt x="0" y="126"/>
                </a:lnTo>
                <a:lnTo>
                  <a:pt x="24" y="126"/>
                </a:lnTo>
                <a:lnTo>
                  <a:pt x="65" y="60"/>
                </a:lnTo>
                <a:lnTo>
                  <a:pt x="65" y="126"/>
                </a:lnTo>
                <a:lnTo>
                  <a:pt x="88" y="126"/>
                </a:lnTo>
                <a:lnTo>
                  <a:pt x="88" y="24"/>
                </a:lnTo>
                <a:lnTo>
                  <a:pt x="65" y="24"/>
                </a:lnTo>
                <a:lnTo>
                  <a:pt x="24" y="90"/>
                </a:lnTo>
                <a:close/>
                <a:moveTo>
                  <a:pt x="16" y="0"/>
                </a:moveTo>
                <a:lnTo>
                  <a:pt x="17" y="5"/>
                </a:lnTo>
                <a:lnTo>
                  <a:pt x="19" y="10"/>
                </a:lnTo>
                <a:lnTo>
                  <a:pt x="23" y="14"/>
                </a:lnTo>
                <a:lnTo>
                  <a:pt x="27" y="16"/>
                </a:lnTo>
                <a:lnTo>
                  <a:pt x="36" y="19"/>
                </a:lnTo>
                <a:lnTo>
                  <a:pt x="44" y="19"/>
                </a:lnTo>
                <a:lnTo>
                  <a:pt x="51" y="19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2" y="6"/>
                </a:lnTo>
                <a:lnTo>
                  <a:pt x="73" y="0"/>
                </a:lnTo>
                <a:lnTo>
                  <a:pt x="57" y="0"/>
                </a:lnTo>
                <a:lnTo>
                  <a:pt x="57" y="3"/>
                </a:lnTo>
                <a:lnTo>
                  <a:pt x="54" y="6"/>
                </a:lnTo>
                <a:lnTo>
                  <a:pt x="50" y="8"/>
                </a:lnTo>
                <a:lnTo>
                  <a:pt x="44" y="9"/>
                </a:lnTo>
                <a:lnTo>
                  <a:pt x="38" y="8"/>
                </a:lnTo>
                <a:lnTo>
                  <a:pt x="34" y="6"/>
                </a:lnTo>
                <a:lnTo>
                  <a:pt x="32" y="3"/>
                </a:lnTo>
                <a:lnTo>
                  <a:pt x="31" y="0"/>
                </a:lnTo>
                <a:lnTo>
                  <a:pt x="1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6" name="Freeform 1280"/>
          <p:cNvSpPr>
            <a:spLocks/>
          </p:cNvSpPr>
          <p:nvPr/>
        </p:nvSpPr>
        <p:spPr bwMode="auto">
          <a:xfrm>
            <a:off x="4019550" y="2921000"/>
            <a:ext cx="749300" cy="654050"/>
          </a:xfrm>
          <a:custGeom>
            <a:avLst/>
            <a:gdLst/>
            <a:ahLst/>
            <a:cxnLst>
              <a:cxn ang="0">
                <a:pos x="94" y="1650"/>
              </a:cxn>
              <a:cxn ang="0">
                <a:pos x="1791" y="1650"/>
              </a:cxn>
              <a:cxn ang="0">
                <a:pos x="1804" y="1649"/>
              </a:cxn>
              <a:cxn ang="0">
                <a:pos x="1817" y="1646"/>
              </a:cxn>
              <a:cxn ang="0">
                <a:pos x="1831" y="1641"/>
              </a:cxn>
              <a:cxn ang="0">
                <a:pos x="1842" y="1635"/>
              </a:cxn>
              <a:cxn ang="0">
                <a:pos x="1853" y="1627"/>
              </a:cxn>
              <a:cxn ang="0">
                <a:pos x="1862" y="1617"/>
              </a:cxn>
              <a:cxn ang="0">
                <a:pos x="1870" y="1606"/>
              </a:cxn>
              <a:cxn ang="0">
                <a:pos x="1877" y="1595"/>
              </a:cxn>
              <a:cxn ang="0">
                <a:pos x="1882" y="1583"/>
              </a:cxn>
              <a:cxn ang="0">
                <a:pos x="1885" y="1570"/>
              </a:cxn>
              <a:cxn ang="0">
                <a:pos x="1886" y="1555"/>
              </a:cxn>
              <a:cxn ang="0">
                <a:pos x="1886" y="95"/>
              </a:cxn>
              <a:cxn ang="0">
                <a:pos x="1885" y="80"/>
              </a:cxn>
              <a:cxn ang="0">
                <a:pos x="1882" y="68"/>
              </a:cxn>
              <a:cxn ang="0">
                <a:pos x="1877" y="55"/>
              </a:cxn>
              <a:cxn ang="0">
                <a:pos x="1870" y="44"/>
              </a:cxn>
              <a:cxn ang="0">
                <a:pos x="1862" y="32"/>
              </a:cxn>
              <a:cxn ang="0">
                <a:pos x="1853" y="23"/>
              </a:cxn>
              <a:cxn ang="0">
                <a:pos x="1842" y="15"/>
              </a:cxn>
              <a:cxn ang="0">
                <a:pos x="1831" y="9"/>
              </a:cxn>
              <a:cxn ang="0">
                <a:pos x="1817" y="4"/>
              </a:cxn>
              <a:cxn ang="0">
                <a:pos x="1804" y="1"/>
              </a:cxn>
              <a:cxn ang="0">
                <a:pos x="1791" y="0"/>
              </a:cxn>
              <a:cxn ang="0">
                <a:pos x="94" y="0"/>
              </a:cxn>
              <a:cxn ang="0">
                <a:pos x="80" y="1"/>
              </a:cxn>
              <a:cxn ang="0">
                <a:pos x="67" y="4"/>
              </a:cxn>
              <a:cxn ang="0">
                <a:pos x="55" y="9"/>
              </a:cxn>
              <a:cxn ang="0">
                <a:pos x="43" y="15"/>
              </a:cxn>
              <a:cxn ang="0">
                <a:pos x="32" y="23"/>
              </a:cxn>
              <a:cxn ang="0">
                <a:pos x="23" y="32"/>
              </a:cxn>
              <a:cxn ang="0">
                <a:pos x="14" y="44"/>
              </a:cxn>
              <a:cxn ang="0">
                <a:pos x="8" y="55"/>
              </a:cxn>
              <a:cxn ang="0">
                <a:pos x="4" y="68"/>
              </a:cxn>
              <a:cxn ang="0">
                <a:pos x="1" y="80"/>
              </a:cxn>
              <a:cxn ang="0">
                <a:pos x="0" y="95"/>
              </a:cxn>
              <a:cxn ang="0">
                <a:pos x="0" y="1555"/>
              </a:cxn>
              <a:cxn ang="0">
                <a:pos x="1" y="1570"/>
              </a:cxn>
              <a:cxn ang="0">
                <a:pos x="4" y="1583"/>
              </a:cxn>
              <a:cxn ang="0">
                <a:pos x="8" y="1595"/>
              </a:cxn>
              <a:cxn ang="0">
                <a:pos x="14" y="1606"/>
              </a:cxn>
              <a:cxn ang="0">
                <a:pos x="23" y="1617"/>
              </a:cxn>
              <a:cxn ang="0">
                <a:pos x="32" y="1627"/>
              </a:cxn>
              <a:cxn ang="0">
                <a:pos x="43" y="1635"/>
              </a:cxn>
              <a:cxn ang="0">
                <a:pos x="55" y="1641"/>
              </a:cxn>
              <a:cxn ang="0">
                <a:pos x="67" y="1646"/>
              </a:cxn>
              <a:cxn ang="0">
                <a:pos x="80" y="1649"/>
              </a:cxn>
              <a:cxn ang="0">
                <a:pos x="94" y="1650"/>
              </a:cxn>
            </a:cxnLst>
            <a:rect l="0" t="0" r="r" b="b"/>
            <a:pathLst>
              <a:path w="1886" h="1650">
                <a:moveTo>
                  <a:pt x="94" y="1650"/>
                </a:moveTo>
                <a:lnTo>
                  <a:pt x="1791" y="1650"/>
                </a:lnTo>
                <a:lnTo>
                  <a:pt x="1804" y="1649"/>
                </a:lnTo>
                <a:lnTo>
                  <a:pt x="1817" y="1646"/>
                </a:lnTo>
                <a:lnTo>
                  <a:pt x="1831" y="1641"/>
                </a:lnTo>
                <a:lnTo>
                  <a:pt x="1842" y="1635"/>
                </a:lnTo>
                <a:lnTo>
                  <a:pt x="1853" y="1627"/>
                </a:lnTo>
                <a:lnTo>
                  <a:pt x="1862" y="1617"/>
                </a:lnTo>
                <a:lnTo>
                  <a:pt x="1870" y="1606"/>
                </a:lnTo>
                <a:lnTo>
                  <a:pt x="1877" y="1595"/>
                </a:lnTo>
                <a:lnTo>
                  <a:pt x="1882" y="1583"/>
                </a:lnTo>
                <a:lnTo>
                  <a:pt x="1885" y="1570"/>
                </a:lnTo>
                <a:lnTo>
                  <a:pt x="1886" y="1555"/>
                </a:lnTo>
                <a:lnTo>
                  <a:pt x="1886" y="95"/>
                </a:lnTo>
                <a:lnTo>
                  <a:pt x="1885" y="80"/>
                </a:lnTo>
                <a:lnTo>
                  <a:pt x="1882" y="68"/>
                </a:lnTo>
                <a:lnTo>
                  <a:pt x="1877" y="55"/>
                </a:lnTo>
                <a:lnTo>
                  <a:pt x="1870" y="44"/>
                </a:lnTo>
                <a:lnTo>
                  <a:pt x="1862" y="32"/>
                </a:lnTo>
                <a:lnTo>
                  <a:pt x="1853" y="23"/>
                </a:lnTo>
                <a:lnTo>
                  <a:pt x="1842" y="15"/>
                </a:lnTo>
                <a:lnTo>
                  <a:pt x="1831" y="9"/>
                </a:lnTo>
                <a:lnTo>
                  <a:pt x="1817" y="4"/>
                </a:lnTo>
                <a:lnTo>
                  <a:pt x="1804" y="1"/>
                </a:lnTo>
                <a:lnTo>
                  <a:pt x="1791" y="0"/>
                </a:lnTo>
                <a:lnTo>
                  <a:pt x="94" y="0"/>
                </a:lnTo>
                <a:lnTo>
                  <a:pt x="80" y="1"/>
                </a:lnTo>
                <a:lnTo>
                  <a:pt x="67" y="4"/>
                </a:lnTo>
                <a:lnTo>
                  <a:pt x="55" y="9"/>
                </a:lnTo>
                <a:lnTo>
                  <a:pt x="43" y="15"/>
                </a:lnTo>
                <a:lnTo>
                  <a:pt x="32" y="23"/>
                </a:lnTo>
                <a:lnTo>
                  <a:pt x="23" y="32"/>
                </a:lnTo>
                <a:lnTo>
                  <a:pt x="14" y="44"/>
                </a:lnTo>
                <a:lnTo>
                  <a:pt x="8" y="55"/>
                </a:lnTo>
                <a:lnTo>
                  <a:pt x="4" y="68"/>
                </a:lnTo>
                <a:lnTo>
                  <a:pt x="1" y="80"/>
                </a:lnTo>
                <a:lnTo>
                  <a:pt x="0" y="95"/>
                </a:lnTo>
                <a:lnTo>
                  <a:pt x="0" y="1555"/>
                </a:lnTo>
                <a:lnTo>
                  <a:pt x="1" y="1570"/>
                </a:lnTo>
                <a:lnTo>
                  <a:pt x="4" y="1583"/>
                </a:lnTo>
                <a:lnTo>
                  <a:pt x="8" y="1595"/>
                </a:lnTo>
                <a:lnTo>
                  <a:pt x="14" y="1606"/>
                </a:lnTo>
                <a:lnTo>
                  <a:pt x="23" y="1617"/>
                </a:lnTo>
                <a:lnTo>
                  <a:pt x="32" y="1627"/>
                </a:lnTo>
                <a:lnTo>
                  <a:pt x="43" y="1635"/>
                </a:lnTo>
                <a:lnTo>
                  <a:pt x="55" y="1641"/>
                </a:lnTo>
                <a:lnTo>
                  <a:pt x="67" y="1646"/>
                </a:lnTo>
                <a:lnTo>
                  <a:pt x="80" y="1649"/>
                </a:lnTo>
                <a:lnTo>
                  <a:pt x="94" y="165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7" name="Freeform 1281"/>
          <p:cNvSpPr>
            <a:spLocks/>
          </p:cNvSpPr>
          <p:nvPr/>
        </p:nvSpPr>
        <p:spPr bwMode="auto">
          <a:xfrm>
            <a:off x="4057650" y="3571875"/>
            <a:ext cx="673100" cy="6350"/>
          </a:xfrm>
          <a:custGeom>
            <a:avLst/>
            <a:gdLst/>
            <a:ahLst/>
            <a:cxnLst>
              <a:cxn ang="0">
                <a:pos x="1698" y="14"/>
              </a:cxn>
              <a:cxn ang="0">
                <a:pos x="1697" y="0"/>
              </a:cxn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8" y="14"/>
              </a:cxn>
              <a:cxn ang="0">
                <a:pos x="1697" y="14"/>
              </a:cxn>
              <a:cxn ang="0">
                <a:pos x="1697" y="14"/>
              </a:cxn>
              <a:cxn ang="0">
                <a:pos x="1698" y="14"/>
              </a:cxn>
            </a:cxnLst>
            <a:rect l="0" t="0" r="r" b="b"/>
            <a:pathLst>
              <a:path w="1698" h="14">
                <a:moveTo>
                  <a:pt x="1698" y="14"/>
                </a:moveTo>
                <a:lnTo>
                  <a:pt x="1697" y="0"/>
                </a:lnTo>
                <a:lnTo>
                  <a:pt x="0" y="0"/>
                </a:lnTo>
                <a:lnTo>
                  <a:pt x="0" y="14"/>
                </a:lnTo>
                <a:lnTo>
                  <a:pt x="1697" y="14"/>
                </a:lnTo>
                <a:lnTo>
                  <a:pt x="1698" y="14"/>
                </a:lnTo>
                <a:lnTo>
                  <a:pt x="1697" y="14"/>
                </a:lnTo>
                <a:lnTo>
                  <a:pt x="1697" y="14"/>
                </a:lnTo>
                <a:lnTo>
                  <a:pt x="169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8" name="Freeform 1282"/>
          <p:cNvSpPr>
            <a:spLocks/>
          </p:cNvSpPr>
          <p:nvPr/>
        </p:nvSpPr>
        <p:spPr bwMode="auto">
          <a:xfrm>
            <a:off x="4730750" y="3571875"/>
            <a:ext cx="6350" cy="6350"/>
          </a:xfrm>
          <a:custGeom>
            <a:avLst/>
            <a:gdLst/>
            <a:ahLst/>
            <a:cxnLst>
              <a:cxn ang="0">
                <a:pos x="15" y="14"/>
              </a:cxn>
              <a:cxn ang="0">
                <a:pos x="13" y="0"/>
              </a:cxn>
              <a:cxn ang="0">
                <a:pos x="0" y="1"/>
              </a:cxn>
              <a:cxn ang="0">
                <a:pos x="1" y="15"/>
              </a:cxn>
              <a:cxn ang="0">
                <a:pos x="14" y="14"/>
              </a:cxn>
              <a:cxn ang="0">
                <a:pos x="15" y="14"/>
              </a:cxn>
              <a:cxn ang="0">
                <a:pos x="14" y="14"/>
              </a:cxn>
              <a:cxn ang="0">
                <a:pos x="14" y="14"/>
              </a:cxn>
              <a:cxn ang="0">
                <a:pos x="15" y="14"/>
              </a:cxn>
            </a:cxnLst>
            <a:rect l="0" t="0" r="r" b="b"/>
            <a:pathLst>
              <a:path w="15" h="15">
                <a:moveTo>
                  <a:pt x="15" y="14"/>
                </a:moveTo>
                <a:lnTo>
                  <a:pt x="13" y="0"/>
                </a:lnTo>
                <a:lnTo>
                  <a:pt x="0" y="1"/>
                </a:lnTo>
                <a:lnTo>
                  <a:pt x="1" y="15"/>
                </a:lnTo>
                <a:lnTo>
                  <a:pt x="14" y="14"/>
                </a:lnTo>
                <a:lnTo>
                  <a:pt x="15" y="14"/>
                </a:lnTo>
                <a:lnTo>
                  <a:pt x="14" y="14"/>
                </a:lnTo>
                <a:lnTo>
                  <a:pt x="14" y="14"/>
                </a:lnTo>
                <a:lnTo>
                  <a:pt x="15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9" name="Freeform 1283"/>
          <p:cNvSpPr>
            <a:spLocks/>
          </p:cNvSpPr>
          <p:nvPr/>
        </p:nvSpPr>
        <p:spPr bwMode="auto">
          <a:xfrm>
            <a:off x="4735513" y="3570288"/>
            <a:ext cx="6350" cy="7937"/>
          </a:xfrm>
          <a:custGeom>
            <a:avLst/>
            <a:gdLst/>
            <a:ahLst/>
            <a:cxnLst>
              <a:cxn ang="0">
                <a:pos x="18" y="14"/>
              </a:cxn>
              <a:cxn ang="0">
                <a:pos x="13" y="0"/>
              </a:cxn>
              <a:cxn ang="0">
                <a:pos x="0" y="3"/>
              </a:cxn>
              <a:cxn ang="0">
                <a:pos x="3" y="17"/>
              </a:cxn>
              <a:cxn ang="0">
                <a:pos x="15" y="14"/>
              </a:cxn>
              <a:cxn ang="0">
                <a:pos x="18" y="14"/>
              </a:cxn>
              <a:cxn ang="0">
                <a:pos x="15" y="14"/>
              </a:cxn>
              <a:cxn ang="0">
                <a:pos x="16" y="14"/>
              </a:cxn>
              <a:cxn ang="0">
                <a:pos x="18" y="14"/>
              </a:cxn>
            </a:cxnLst>
            <a:rect l="0" t="0" r="r" b="b"/>
            <a:pathLst>
              <a:path w="18" h="17">
                <a:moveTo>
                  <a:pt x="18" y="14"/>
                </a:moveTo>
                <a:lnTo>
                  <a:pt x="13" y="0"/>
                </a:lnTo>
                <a:lnTo>
                  <a:pt x="0" y="3"/>
                </a:lnTo>
                <a:lnTo>
                  <a:pt x="3" y="17"/>
                </a:lnTo>
                <a:lnTo>
                  <a:pt x="15" y="14"/>
                </a:lnTo>
                <a:lnTo>
                  <a:pt x="18" y="14"/>
                </a:lnTo>
                <a:lnTo>
                  <a:pt x="15" y="14"/>
                </a:lnTo>
                <a:lnTo>
                  <a:pt x="16" y="14"/>
                </a:lnTo>
                <a:lnTo>
                  <a:pt x="1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0" name="Freeform 1284"/>
          <p:cNvSpPr>
            <a:spLocks/>
          </p:cNvSpPr>
          <p:nvPr/>
        </p:nvSpPr>
        <p:spPr bwMode="auto">
          <a:xfrm>
            <a:off x="4740275" y="3568700"/>
            <a:ext cx="7938" cy="7938"/>
          </a:xfrm>
          <a:custGeom>
            <a:avLst/>
            <a:gdLst/>
            <a:ahLst/>
            <a:cxnLst>
              <a:cxn ang="0">
                <a:pos x="20" y="13"/>
              </a:cxn>
              <a:cxn ang="0">
                <a:pos x="14" y="0"/>
              </a:cxn>
              <a:cxn ang="0">
                <a:pos x="0" y="5"/>
              </a:cxn>
              <a:cxn ang="0">
                <a:pos x="7" y="18"/>
              </a:cxn>
              <a:cxn ang="0">
                <a:pos x="19" y="13"/>
              </a:cxn>
              <a:cxn ang="0">
                <a:pos x="20" y="13"/>
              </a:cxn>
              <a:cxn ang="0">
                <a:pos x="19" y="13"/>
              </a:cxn>
              <a:cxn ang="0">
                <a:pos x="20" y="13"/>
              </a:cxn>
              <a:cxn ang="0">
                <a:pos x="20" y="13"/>
              </a:cxn>
            </a:cxnLst>
            <a:rect l="0" t="0" r="r" b="b"/>
            <a:pathLst>
              <a:path w="20" h="18">
                <a:moveTo>
                  <a:pt x="20" y="13"/>
                </a:moveTo>
                <a:lnTo>
                  <a:pt x="14" y="0"/>
                </a:lnTo>
                <a:lnTo>
                  <a:pt x="0" y="5"/>
                </a:lnTo>
                <a:lnTo>
                  <a:pt x="7" y="18"/>
                </a:lnTo>
                <a:lnTo>
                  <a:pt x="19" y="13"/>
                </a:lnTo>
                <a:lnTo>
                  <a:pt x="20" y="13"/>
                </a:lnTo>
                <a:lnTo>
                  <a:pt x="19" y="13"/>
                </a:lnTo>
                <a:lnTo>
                  <a:pt x="20" y="13"/>
                </a:lnTo>
                <a:lnTo>
                  <a:pt x="2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1" name="Freeform 1285"/>
          <p:cNvSpPr>
            <a:spLocks/>
          </p:cNvSpPr>
          <p:nvPr/>
        </p:nvSpPr>
        <p:spPr bwMode="auto">
          <a:xfrm>
            <a:off x="4745038" y="3567113"/>
            <a:ext cx="7937" cy="7937"/>
          </a:xfrm>
          <a:custGeom>
            <a:avLst/>
            <a:gdLst/>
            <a:ahLst/>
            <a:cxnLst>
              <a:cxn ang="0">
                <a:pos x="19" y="12"/>
              </a:cxn>
              <a:cxn ang="0">
                <a:pos x="11" y="0"/>
              </a:cxn>
              <a:cxn ang="0">
                <a:pos x="0" y="6"/>
              </a:cxn>
              <a:cxn ang="0">
                <a:pos x="7" y="19"/>
              </a:cxn>
              <a:cxn ang="0">
                <a:pos x="18" y="12"/>
              </a:cxn>
              <a:cxn ang="0">
                <a:pos x="19" y="12"/>
              </a:cxn>
              <a:cxn ang="0">
                <a:pos x="18" y="12"/>
              </a:cxn>
              <a:cxn ang="0">
                <a:pos x="19" y="12"/>
              </a:cxn>
              <a:cxn ang="0">
                <a:pos x="19" y="12"/>
              </a:cxn>
            </a:cxnLst>
            <a:rect l="0" t="0" r="r" b="b"/>
            <a:pathLst>
              <a:path w="19" h="19">
                <a:moveTo>
                  <a:pt x="19" y="12"/>
                </a:moveTo>
                <a:lnTo>
                  <a:pt x="11" y="0"/>
                </a:lnTo>
                <a:lnTo>
                  <a:pt x="0" y="6"/>
                </a:lnTo>
                <a:lnTo>
                  <a:pt x="7" y="19"/>
                </a:lnTo>
                <a:lnTo>
                  <a:pt x="18" y="12"/>
                </a:lnTo>
                <a:lnTo>
                  <a:pt x="19" y="12"/>
                </a:lnTo>
                <a:lnTo>
                  <a:pt x="18" y="12"/>
                </a:lnTo>
                <a:lnTo>
                  <a:pt x="19" y="12"/>
                </a:lnTo>
                <a:lnTo>
                  <a:pt x="19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2" name="Freeform 1286"/>
          <p:cNvSpPr>
            <a:spLocks/>
          </p:cNvSpPr>
          <p:nvPr/>
        </p:nvSpPr>
        <p:spPr bwMode="auto">
          <a:xfrm>
            <a:off x="4749800" y="3563938"/>
            <a:ext cx="7938" cy="7937"/>
          </a:xfrm>
          <a:custGeom>
            <a:avLst/>
            <a:gdLst/>
            <a:ahLst/>
            <a:cxnLst>
              <a:cxn ang="0">
                <a:pos x="20" y="11"/>
              </a:cxn>
              <a:cxn ang="0">
                <a:pos x="11" y="0"/>
              </a:cxn>
              <a:cxn ang="0">
                <a:pos x="0" y="8"/>
              </a:cxn>
              <a:cxn ang="0">
                <a:pos x="8" y="20"/>
              </a:cxn>
              <a:cxn ang="0">
                <a:pos x="19" y="12"/>
              </a:cxn>
              <a:cxn ang="0">
                <a:pos x="20" y="11"/>
              </a:cxn>
              <a:cxn ang="0">
                <a:pos x="19" y="12"/>
              </a:cxn>
              <a:cxn ang="0">
                <a:pos x="19" y="12"/>
              </a:cxn>
              <a:cxn ang="0">
                <a:pos x="20" y="11"/>
              </a:cxn>
            </a:cxnLst>
            <a:rect l="0" t="0" r="r" b="b"/>
            <a:pathLst>
              <a:path w="20" h="20">
                <a:moveTo>
                  <a:pt x="20" y="11"/>
                </a:moveTo>
                <a:lnTo>
                  <a:pt x="11" y="0"/>
                </a:lnTo>
                <a:lnTo>
                  <a:pt x="0" y="8"/>
                </a:lnTo>
                <a:lnTo>
                  <a:pt x="8" y="20"/>
                </a:lnTo>
                <a:lnTo>
                  <a:pt x="19" y="12"/>
                </a:lnTo>
                <a:lnTo>
                  <a:pt x="20" y="11"/>
                </a:lnTo>
                <a:lnTo>
                  <a:pt x="19" y="12"/>
                </a:lnTo>
                <a:lnTo>
                  <a:pt x="19" y="12"/>
                </a:lnTo>
                <a:lnTo>
                  <a:pt x="2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3" name="Freeform 1287"/>
          <p:cNvSpPr>
            <a:spLocks/>
          </p:cNvSpPr>
          <p:nvPr/>
        </p:nvSpPr>
        <p:spPr bwMode="auto">
          <a:xfrm>
            <a:off x="4752975" y="3560763"/>
            <a:ext cx="7938" cy="7937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9" y="0"/>
              </a:cxn>
              <a:cxn ang="0">
                <a:pos x="0" y="10"/>
              </a:cxn>
              <a:cxn ang="0">
                <a:pos x="10" y="20"/>
              </a:cxn>
              <a:cxn ang="0">
                <a:pos x="19" y="11"/>
              </a:cxn>
              <a:cxn ang="0">
                <a:pos x="20" y="10"/>
              </a:cxn>
              <a:cxn ang="0">
                <a:pos x="19" y="11"/>
              </a:cxn>
              <a:cxn ang="0">
                <a:pos x="19" y="11"/>
              </a:cxn>
              <a:cxn ang="0">
                <a:pos x="20" y="10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9" y="0"/>
                </a:lnTo>
                <a:lnTo>
                  <a:pt x="0" y="10"/>
                </a:lnTo>
                <a:lnTo>
                  <a:pt x="10" y="20"/>
                </a:lnTo>
                <a:lnTo>
                  <a:pt x="19" y="11"/>
                </a:lnTo>
                <a:lnTo>
                  <a:pt x="20" y="10"/>
                </a:lnTo>
                <a:lnTo>
                  <a:pt x="19" y="11"/>
                </a:lnTo>
                <a:lnTo>
                  <a:pt x="19" y="11"/>
                </a:lnTo>
                <a:lnTo>
                  <a:pt x="2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4" name="Freeform 1288"/>
          <p:cNvSpPr>
            <a:spLocks/>
          </p:cNvSpPr>
          <p:nvPr/>
        </p:nvSpPr>
        <p:spPr bwMode="auto">
          <a:xfrm>
            <a:off x="4756150" y="3556000"/>
            <a:ext cx="7938" cy="7938"/>
          </a:xfrm>
          <a:custGeom>
            <a:avLst/>
            <a:gdLst/>
            <a:ahLst/>
            <a:cxnLst>
              <a:cxn ang="0">
                <a:pos x="21" y="8"/>
              </a:cxn>
              <a:cxn ang="0">
                <a:pos x="8" y="0"/>
              </a:cxn>
              <a:cxn ang="0">
                <a:pos x="0" y="11"/>
              </a:cxn>
              <a:cxn ang="0">
                <a:pos x="12" y="20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</a:cxnLst>
            <a:rect l="0" t="0" r="r" b="b"/>
            <a:pathLst>
              <a:path w="21" h="20">
                <a:moveTo>
                  <a:pt x="21" y="8"/>
                </a:moveTo>
                <a:lnTo>
                  <a:pt x="8" y="0"/>
                </a:lnTo>
                <a:lnTo>
                  <a:pt x="0" y="11"/>
                </a:lnTo>
                <a:lnTo>
                  <a:pt x="12" y="20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5" name="Freeform 1289"/>
          <p:cNvSpPr>
            <a:spLocks/>
          </p:cNvSpPr>
          <p:nvPr/>
        </p:nvSpPr>
        <p:spPr bwMode="auto">
          <a:xfrm>
            <a:off x="4759325" y="3551238"/>
            <a:ext cx="7938" cy="7937"/>
          </a:xfrm>
          <a:custGeom>
            <a:avLst/>
            <a:gdLst/>
            <a:ahLst/>
            <a:cxnLst>
              <a:cxn ang="0">
                <a:pos x="20" y="6"/>
              </a:cxn>
              <a:cxn ang="0">
                <a:pos x="6" y="0"/>
              </a:cxn>
              <a:cxn ang="0">
                <a:pos x="0" y="12"/>
              </a:cxn>
              <a:cxn ang="0">
                <a:pos x="13" y="19"/>
              </a:cxn>
              <a:cxn ang="0">
                <a:pos x="19" y="7"/>
              </a:cxn>
              <a:cxn ang="0">
                <a:pos x="20" y="6"/>
              </a:cxn>
              <a:cxn ang="0">
                <a:pos x="19" y="7"/>
              </a:cxn>
              <a:cxn ang="0">
                <a:pos x="20" y="7"/>
              </a:cxn>
              <a:cxn ang="0">
                <a:pos x="20" y="6"/>
              </a:cxn>
            </a:cxnLst>
            <a:rect l="0" t="0" r="r" b="b"/>
            <a:pathLst>
              <a:path w="20" h="19">
                <a:moveTo>
                  <a:pt x="20" y="6"/>
                </a:moveTo>
                <a:lnTo>
                  <a:pt x="6" y="0"/>
                </a:lnTo>
                <a:lnTo>
                  <a:pt x="0" y="12"/>
                </a:lnTo>
                <a:lnTo>
                  <a:pt x="13" y="19"/>
                </a:lnTo>
                <a:lnTo>
                  <a:pt x="19" y="7"/>
                </a:lnTo>
                <a:lnTo>
                  <a:pt x="20" y="6"/>
                </a:lnTo>
                <a:lnTo>
                  <a:pt x="19" y="7"/>
                </a:lnTo>
                <a:lnTo>
                  <a:pt x="20" y="7"/>
                </a:lnTo>
                <a:lnTo>
                  <a:pt x="20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6" name="Freeform 1290"/>
          <p:cNvSpPr>
            <a:spLocks/>
          </p:cNvSpPr>
          <p:nvPr/>
        </p:nvSpPr>
        <p:spPr bwMode="auto">
          <a:xfrm>
            <a:off x="4762500" y="3548063"/>
            <a:ext cx="6350" cy="6350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6" y="0"/>
              </a:cxn>
              <a:cxn ang="0">
                <a:pos x="0" y="13"/>
              </a:cxn>
              <a:cxn ang="0">
                <a:pos x="15" y="17"/>
              </a:cxn>
              <a:cxn ang="0">
                <a:pos x="19" y="5"/>
              </a:cxn>
              <a:cxn ang="0">
                <a:pos x="20" y="4"/>
              </a:cxn>
              <a:cxn ang="0">
                <a:pos x="19" y="5"/>
              </a:cxn>
              <a:cxn ang="0">
                <a:pos x="19" y="5"/>
              </a:cxn>
              <a:cxn ang="0">
                <a:pos x="20" y="4"/>
              </a:cxn>
            </a:cxnLst>
            <a:rect l="0" t="0" r="r" b="b"/>
            <a:pathLst>
              <a:path w="20" h="17">
                <a:moveTo>
                  <a:pt x="20" y="4"/>
                </a:moveTo>
                <a:lnTo>
                  <a:pt x="6" y="0"/>
                </a:lnTo>
                <a:lnTo>
                  <a:pt x="0" y="13"/>
                </a:lnTo>
                <a:lnTo>
                  <a:pt x="15" y="17"/>
                </a:lnTo>
                <a:lnTo>
                  <a:pt x="19" y="5"/>
                </a:lnTo>
                <a:lnTo>
                  <a:pt x="20" y="4"/>
                </a:lnTo>
                <a:lnTo>
                  <a:pt x="19" y="5"/>
                </a:lnTo>
                <a:lnTo>
                  <a:pt x="19" y="5"/>
                </a:lnTo>
                <a:lnTo>
                  <a:pt x="20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7" name="Freeform 1291"/>
          <p:cNvSpPr>
            <a:spLocks/>
          </p:cNvSpPr>
          <p:nvPr/>
        </p:nvSpPr>
        <p:spPr bwMode="auto">
          <a:xfrm>
            <a:off x="4764088" y="3543300"/>
            <a:ext cx="6350" cy="6350"/>
          </a:xfrm>
          <a:custGeom>
            <a:avLst/>
            <a:gdLst/>
            <a:ahLst/>
            <a:cxnLst>
              <a:cxn ang="0">
                <a:pos x="17" y="2"/>
              </a:cxn>
              <a:cxn ang="0">
                <a:pos x="3" y="0"/>
              </a:cxn>
              <a:cxn ang="0">
                <a:pos x="0" y="13"/>
              </a:cxn>
              <a:cxn ang="0">
                <a:pos x="14" y="16"/>
              </a:cxn>
              <a:cxn ang="0">
                <a:pos x="17" y="3"/>
              </a:cxn>
              <a:cxn ang="0">
                <a:pos x="17" y="2"/>
              </a:cxn>
              <a:cxn ang="0">
                <a:pos x="17" y="3"/>
              </a:cxn>
              <a:cxn ang="0">
                <a:pos x="17" y="3"/>
              </a:cxn>
              <a:cxn ang="0">
                <a:pos x="17" y="2"/>
              </a:cxn>
            </a:cxnLst>
            <a:rect l="0" t="0" r="r" b="b"/>
            <a:pathLst>
              <a:path w="17" h="16">
                <a:moveTo>
                  <a:pt x="17" y="2"/>
                </a:moveTo>
                <a:lnTo>
                  <a:pt x="3" y="0"/>
                </a:lnTo>
                <a:lnTo>
                  <a:pt x="0" y="13"/>
                </a:lnTo>
                <a:lnTo>
                  <a:pt x="14" y="16"/>
                </a:lnTo>
                <a:lnTo>
                  <a:pt x="17" y="3"/>
                </a:lnTo>
                <a:lnTo>
                  <a:pt x="17" y="2"/>
                </a:lnTo>
                <a:lnTo>
                  <a:pt x="17" y="3"/>
                </a:lnTo>
                <a:lnTo>
                  <a:pt x="17" y="3"/>
                </a:lnTo>
                <a:lnTo>
                  <a:pt x="17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8" name="Freeform 1292"/>
          <p:cNvSpPr>
            <a:spLocks/>
          </p:cNvSpPr>
          <p:nvPr/>
        </p:nvSpPr>
        <p:spPr bwMode="auto">
          <a:xfrm>
            <a:off x="4764088" y="3538538"/>
            <a:ext cx="6350" cy="4762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1" y="0"/>
              </a:cxn>
              <a:cxn ang="0">
                <a:pos x="0" y="14"/>
              </a:cxn>
              <a:cxn ang="0">
                <a:pos x="15" y="15"/>
              </a:cxn>
              <a:cxn ang="0">
                <a:pos x="16" y="1"/>
              </a:cxn>
              <a:cxn ang="0">
                <a:pos x="16" y="0"/>
              </a:cxn>
              <a:cxn ang="0">
                <a:pos x="16" y="1"/>
              </a:cxn>
              <a:cxn ang="0">
                <a:pos x="16" y="1"/>
              </a:cxn>
              <a:cxn ang="0">
                <a:pos x="16" y="0"/>
              </a:cxn>
            </a:cxnLst>
            <a:rect l="0" t="0" r="r" b="b"/>
            <a:pathLst>
              <a:path w="16" h="15">
                <a:moveTo>
                  <a:pt x="16" y="0"/>
                </a:moveTo>
                <a:lnTo>
                  <a:pt x="1" y="0"/>
                </a:lnTo>
                <a:lnTo>
                  <a:pt x="0" y="14"/>
                </a:lnTo>
                <a:lnTo>
                  <a:pt x="15" y="15"/>
                </a:lnTo>
                <a:lnTo>
                  <a:pt x="16" y="1"/>
                </a:lnTo>
                <a:lnTo>
                  <a:pt x="16" y="0"/>
                </a:lnTo>
                <a:lnTo>
                  <a:pt x="16" y="1"/>
                </a:lnTo>
                <a:lnTo>
                  <a:pt x="16" y="1"/>
                </a:lnTo>
                <a:lnTo>
                  <a:pt x="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9" name="Freeform 1293"/>
          <p:cNvSpPr>
            <a:spLocks/>
          </p:cNvSpPr>
          <p:nvPr/>
        </p:nvSpPr>
        <p:spPr bwMode="auto">
          <a:xfrm>
            <a:off x="4765675" y="2957513"/>
            <a:ext cx="4763" cy="581025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1"/>
              </a:cxn>
              <a:cxn ang="0">
                <a:pos x="0" y="1461"/>
              </a:cxn>
              <a:cxn ang="0">
                <a:pos x="15" y="1461"/>
              </a:cxn>
              <a:cxn ang="0">
                <a:pos x="15" y="1"/>
              </a:cxn>
              <a:cxn ang="0">
                <a:pos x="15" y="0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</a:cxnLst>
            <a:rect l="0" t="0" r="r" b="b"/>
            <a:pathLst>
              <a:path w="15" h="1461">
                <a:moveTo>
                  <a:pt x="15" y="0"/>
                </a:moveTo>
                <a:lnTo>
                  <a:pt x="0" y="1"/>
                </a:lnTo>
                <a:lnTo>
                  <a:pt x="0" y="1461"/>
                </a:lnTo>
                <a:lnTo>
                  <a:pt x="15" y="1461"/>
                </a:lnTo>
                <a:lnTo>
                  <a:pt x="15" y="1"/>
                </a:lnTo>
                <a:lnTo>
                  <a:pt x="15" y="0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0" name="Freeform 1294"/>
          <p:cNvSpPr>
            <a:spLocks/>
          </p:cNvSpPr>
          <p:nvPr/>
        </p:nvSpPr>
        <p:spPr bwMode="auto">
          <a:xfrm>
            <a:off x="4764088" y="2952750"/>
            <a:ext cx="6350" cy="4763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2"/>
              </a:cxn>
              <a:cxn ang="0">
                <a:pos x="1" y="16"/>
              </a:cxn>
              <a:cxn ang="0">
                <a:pos x="16" y="15"/>
              </a:cxn>
              <a:cxn ang="0">
                <a:pos x="15" y="1"/>
              </a:cxn>
              <a:cxn ang="0">
                <a:pos x="15" y="0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</a:cxnLst>
            <a:rect l="0" t="0" r="r" b="b"/>
            <a:pathLst>
              <a:path w="16" h="16">
                <a:moveTo>
                  <a:pt x="15" y="0"/>
                </a:moveTo>
                <a:lnTo>
                  <a:pt x="0" y="2"/>
                </a:lnTo>
                <a:lnTo>
                  <a:pt x="1" y="16"/>
                </a:lnTo>
                <a:lnTo>
                  <a:pt x="16" y="15"/>
                </a:lnTo>
                <a:lnTo>
                  <a:pt x="15" y="1"/>
                </a:lnTo>
                <a:lnTo>
                  <a:pt x="15" y="0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1" name="Freeform 1295"/>
          <p:cNvSpPr>
            <a:spLocks/>
          </p:cNvSpPr>
          <p:nvPr/>
        </p:nvSpPr>
        <p:spPr bwMode="auto">
          <a:xfrm>
            <a:off x="4764088" y="2946400"/>
            <a:ext cx="6350" cy="635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4"/>
              </a:cxn>
              <a:cxn ang="0">
                <a:pos x="3" y="17"/>
              </a:cxn>
              <a:cxn ang="0">
                <a:pos x="17" y="14"/>
              </a:cxn>
              <a:cxn ang="0">
                <a:pos x="14" y="1"/>
              </a:cxn>
              <a:cxn ang="0">
                <a:pos x="13" y="0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17" h="17">
                <a:moveTo>
                  <a:pt x="13" y="0"/>
                </a:moveTo>
                <a:lnTo>
                  <a:pt x="0" y="4"/>
                </a:lnTo>
                <a:lnTo>
                  <a:pt x="3" y="17"/>
                </a:lnTo>
                <a:lnTo>
                  <a:pt x="17" y="14"/>
                </a:lnTo>
                <a:lnTo>
                  <a:pt x="14" y="1"/>
                </a:lnTo>
                <a:lnTo>
                  <a:pt x="13" y="0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2" name="Freeform 1296"/>
          <p:cNvSpPr>
            <a:spLocks/>
          </p:cNvSpPr>
          <p:nvPr/>
        </p:nvSpPr>
        <p:spPr bwMode="auto">
          <a:xfrm>
            <a:off x="4762500" y="2941638"/>
            <a:ext cx="6350" cy="635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5"/>
              </a:cxn>
              <a:cxn ang="0">
                <a:pos x="6" y="18"/>
              </a:cxn>
              <a:cxn ang="0">
                <a:pos x="19" y="13"/>
              </a:cxn>
              <a:cxn ang="0">
                <a:pos x="15" y="1"/>
              </a:cxn>
              <a:cxn ang="0">
                <a:pos x="14" y="0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</a:cxnLst>
            <a:rect l="0" t="0" r="r" b="b"/>
            <a:pathLst>
              <a:path w="19" h="18">
                <a:moveTo>
                  <a:pt x="14" y="0"/>
                </a:moveTo>
                <a:lnTo>
                  <a:pt x="0" y="5"/>
                </a:lnTo>
                <a:lnTo>
                  <a:pt x="6" y="18"/>
                </a:lnTo>
                <a:lnTo>
                  <a:pt x="19" y="13"/>
                </a:lnTo>
                <a:lnTo>
                  <a:pt x="15" y="1"/>
                </a:lnTo>
                <a:lnTo>
                  <a:pt x="14" y="0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3" name="Freeform 1297"/>
          <p:cNvSpPr>
            <a:spLocks/>
          </p:cNvSpPr>
          <p:nvPr/>
        </p:nvSpPr>
        <p:spPr bwMode="auto">
          <a:xfrm>
            <a:off x="4759325" y="2936875"/>
            <a:ext cx="7938" cy="635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7"/>
              </a:cxn>
              <a:cxn ang="0">
                <a:pos x="6" y="19"/>
              </a:cxn>
              <a:cxn ang="0">
                <a:pos x="19" y="12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</a:cxnLst>
            <a:rect l="0" t="0" r="r" b="b"/>
            <a:pathLst>
              <a:path w="19" h="19">
                <a:moveTo>
                  <a:pt x="13" y="0"/>
                </a:moveTo>
                <a:lnTo>
                  <a:pt x="0" y="7"/>
                </a:lnTo>
                <a:lnTo>
                  <a:pt x="6" y="19"/>
                </a:lnTo>
                <a:lnTo>
                  <a:pt x="19" y="12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4" name="Freeform 1298"/>
          <p:cNvSpPr>
            <a:spLocks/>
          </p:cNvSpPr>
          <p:nvPr/>
        </p:nvSpPr>
        <p:spPr bwMode="auto">
          <a:xfrm>
            <a:off x="4756150" y="2932113"/>
            <a:ext cx="7938" cy="79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9"/>
              </a:cxn>
              <a:cxn ang="0">
                <a:pos x="8" y="21"/>
              </a:cxn>
              <a:cxn ang="0">
                <a:pos x="21" y="13"/>
              </a:cxn>
              <a:cxn ang="0">
                <a:pos x="12" y="1"/>
              </a:cxn>
              <a:cxn ang="0">
                <a:pos x="11" y="0"/>
              </a:cxn>
              <a:cxn ang="0">
                <a:pos x="12" y="1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21" h="21">
                <a:moveTo>
                  <a:pt x="11" y="0"/>
                </a:moveTo>
                <a:lnTo>
                  <a:pt x="0" y="9"/>
                </a:lnTo>
                <a:lnTo>
                  <a:pt x="8" y="21"/>
                </a:lnTo>
                <a:lnTo>
                  <a:pt x="21" y="13"/>
                </a:lnTo>
                <a:lnTo>
                  <a:pt x="12" y="1"/>
                </a:lnTo>
                <a:lnTo>
                  <a:pt x="11" y="0"/>
                </a:lnTo>
                <a:lnTo>
                  <a:pt x="12" y="1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5" name="Freeform 1299"/>
          <p:cNvSpPr>
            <a:spLocks/>
          </p:cNvSpPr>
          <p:nvPr/>
        </p:nvSpPr>
        <p:spPr bwMode="auto">
          <a:xfrm>
            <a:off x="4752975" y="2927350"/>
            <a:ext cx="7938" cy="793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1"/>
              </a:cxn>
              <a:cxn ang="0">
                <a:pos x="9" y="21"/>
              </a:cxn>
              <a:cxn ang="0">
                <a:pos x="19" y="10"/>
              </a:cxn>
              <a:cxn ang="0">
                <a:pos x="10" y="1"/>
              </a:cxn>
              <a:cxn ang="0">
                <a:pos x="9" y="0"/>
              </a:cxn>
              <a:cxn ang="0">
                <a:pos x="10" y="1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19" h="21">
                <a:moveTo>
                  <a:pt x="9" y="0"/>
                </a:moveTo>
                <a:lnTo>
                  <a:pt x="0" y="11"/>
                </a:lnTo>
                <a:lnTo>
                  <a:pt x="9" y="21"/>
                </a:lnTo>
                <a:lnTo>
                  <a:pt x="19" y="10"/>
                </a:lnTo>
                <a:lnTo>
                  <a:pt x="10" y="1"/>
                </a:lnTo>
                <a:lnTo>
                  <a:pt x="9" y="0"/>
                </a:lnTo>
                <a:lnTo>
                  <a:pt x="10" y="1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6" name="Freeform 1300"/>
          <p:cNvSpPr>
            <a:spLocks/>
          </p:cNvSpPr>
          <p:nvPr/>
        </p:nvSpPr>
        <p:spPr bwMode="auto">
          <a:xfrm>
            <a:off x="4749800" y="2924175"/>
            <a:ext cx="7938" cy="7938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12"/>
              </a:cxn>
              <a:cxn ang="0">
                <a:pos x="11" y="20"/>
              </a:cxn>
              <a:cxn ang="0">
                <a:pos x="19" y="8"/>
              </a:cxn>
              <a:cxn ang="0">
                <a:pos x="8" y="0"/>
              </a:cxn>
              <a:cxn ang="0">
                <a:pos x="7" y="0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</a:cxnLst>
            <a:rect l="0" t="0" r="r" b="b"/>
            <a:pathLst>
              <a:path w="19" h="20">
                <a:moveTo>
                  <a:pt x="7" y="0"/>
                </a:moveTo>
                <a:lnTo>
                  <a:pt x="0" y="12"/>
                </a:lnTo>
                <a:lnTo>
                  <a:pt x="11" y="20"/>
                </a:lnTo>
                <a:lnTo>
                  <a:pt x="19" y="8"/>
                </a:lnTo>
                <a:lnTo>
                  <a:pt x="8" y="0"/>
                </a:lnTo>
                <a:lnTo>
                  <a:pt x="7" y="0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7" name="Freeform 1301"/>
          <p:cNvSpPr>
            <a:spLocks/>
          </p:cNvSpPr>
          <p:nvPr/>
        </p:nvSpPr>
        <p:spPr bwMode="auto">
          <a:xfrm>
            <a:off x="4745038" y="2921000"/>
            <a:ext cx="6350" cy="793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13"/>
              </a:cxn>
              <a:cxn ang="0">
                <a:pos x="11" y="19"/>
              </a:cxn>
              <a:cxn ang="0">
                <a:pos x="18" y="7"/>
              </a:cxn>
              <a:cxn ang="0">
                <a:pos x="7" y="0"/>
              </a:cxn>
              <a:cxn ang="0">
                <a:pos x="6" y="0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</a:cxnLst>
            <a:rect l="0" t="0" r="r" b="b"/>
            <a:pathLst>
              <a:path w="18" h="19">
                <a:moveTo>
                  <a:pt x="6" y="0"/>
                </a:moveTo>
                <a:lnTo>
                  <a:pt x="0" y="13"/>
                </a:lnTo>
                <a:lnTo>
                  <a:pt x="11" y="19"/>
                </a:lnTo>
                <a:lnTo>
                  <a:pt x="18" y="7"/>
                </a:lnTo>
                <a:lnTo>
                  <a:pt x="7" y="0"/>
                </a:lnTo>
                <a:lnTo>
                  <a:pt x="6" y="0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8" name="Freeform 1302"/>
          <p:cNvSpPr>
            <a:spLocks/>
          </p:cNvSpPr>
          <p:nvPr/>
        </p:nvSpPr>
        <p:spPr bwMode="auto">
          <a:xfrm>
            <a:off x="4740275" y="2919413"/>
            <a:ext cx="635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14"/>
              </a:cxn>
              <a:cxn ang="0">
                <a:pos x="13" y="18"/>
              </a:cxn>
              <a:cxn ang="0">
                <a:pos x="18" y="5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18" h="18">
                <a:moveTo>
                  <a:pt x="4" y="0"/>
                </a:moveTo>
                <a:lnTo>
                  <a:pt x="0" y="14"/>
                </a:lnTo>
                <a:lnTo>
                  <a:pt x="13" y="18"/>
                </a:lnTo>
                <a:lnTo>
                  <a:pt x="18" y="5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9" name="Freeform 1303"/>
          <p:cNvSpPr>
            <a:spLocks/>
          </p:cNvSpPr>
          <p:nvPr/>
        </p:nvSpPr>
        <p:spPr bwMode="auto">
          <a:xfrm>
            <a:off x="4735513" y="2917825"/>
            <a:ext cx="6350" cy="6350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14"/>
              </a:cxn>
              <a:cxn ang="0">
                <a:pos x="12" y="17"/>
              </a:cxn>
              <a:cxn ang="0">
                <a:pos x="16" y="3"/>
              </a:cxn>
              <a:cxn ang="0">
                <a:pos x="3" y="0"/>
              </a:cxn>
              <a:cxn ang="0">
                <a:pos x="2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16" h="17">
                <a:moveTo>
                  <a:pt x="2" y="0"/>
                </a:moveTo>
                <a:lnTo>
                  <a:pt x="0" y="14"/>
                </a:lnTo>
                <a:lnTo>
                  <a:pt x="12" y="17"/>
                </a:lnTo>
                <a:lnTo>
                  <a:pt x="16" y="3"/>
                </a:lnTo>
                <a:lnTo>
                  <a:pt x="3" y="0"/>
                </a:lnTo>
                <a:lnTo>
                  <a:pt x="2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0" name="Freeform 1304"/>
          <p:cNvSpPr>
            <a:spLocks/>
          </p:cNvSpPr>
          <p:nvPr/>
        </p:nvSpPr>
        <p:spPr bwMode="auto">
          <a:xfrm>
            <a:off x="4730750" y="2917825"/>
            <a:ext cx="6350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3" y="15"/>
              </a:cxn>
              <a:cxn ang="0">
                <a:pos x="14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4" h="15">
                <a:moveTo>
                  <a:pt x="0" y="0"/>
                </a:moveTo>
                <a:lnTo>
                  <a:pt x="0" y="14"/>
                </a:lnTo>
                <a:lnTo>
                  <a:pt x="13" y="15"/>
                </a:lnTo>
                <a:lnTo>
                  <a:pt x="14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1" name="Freeform 1305"/>
          <p:cNvSpPr>
            <a:spLocks/>
          </p:cNvSpPr>
          <p:nvPr/>
        </p:nvSpPr>
        <p:spPr bwMode="auto">
          <a:xfrm>
            <a:off x="4057650" y="2917825"/>
            <a:ext cx="673100" cy="4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697" h="14">
                <a:moveTo>
                  <a:pt x="0" y="0"/>
                </a:moveTo>
                <a:lnTo>
                  <a:pt x="0" y="14"/>
                </a:lnTo>
                <a:lnTo>
                  <a:pt x="1697" y="14"/>
                </a:lnTo>
                <a:lnTo>
                  <a:pt x="169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2" name="Freeform 1306"/>
          <p:cNvSpPr>
            <a:spLocks/>
          </p:cNvSpPr>
          <p:nvPr/>
        </p:nvSpPr>
        <p:spPr bwMode="auto">
          <a:xfrm>
            <a:off x="4051300" y="2917825"/>
            <a:ext cx="6350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15"/>
              </a:cxn>
              <a:cxn ang="0">
                <a:pos x="17" y="14"/>
              </a:cxn>
              <a:cxn ang="0">
                <a:pos x="16" y="0"/>
              </a:cxn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17" h="15">
                <a:moveTo>
                  <a:pt x="0" y="1"/>
                </a:moveTo>
                <a:lnTo>
                  <a:pt x="2" y="15"/>
                </a:lnTo>
                <a:lnTo>
                  <a:pt x="17" y="14"/>
                </a:lnTo>
                <a:lnTo>
                  <a:pt x="16" y="0"/>
                </a:ln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3" name="Freeform 1307"/>
          <p:cNvSpPr>
            <a:spLocks/>
          </p:cNvSpPr>
          <p:nvPr/>
        </p:nvSpPr>
        <p:spPr bwMode="auto">
          <a:xfrm>
            <a:off x="4046538" y="2917825"/>
            <a:ext cx="6350" cy="6350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4" y="17"/>
              </a:cxn>
              <a:cxn ang="0">
                <a:pos x="17" y="14"/>
              </a:cxn>
              <a:cxn ang="0">
                <a:pos x="13" y="0"/>
              </a:cxn>
              <a:cxn ang="0">
                <a:pos x="1" y="3"/>
              </a:cxn>
              <a:cxn ang="0">
                <a:pos x="0" y="3"/>
              </a:cxn>
              <a:cxn ang="0">
                <a:pos x="1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17" h="17">
                <a:moveTo>
                  <a:pt x="0" y="3"/>
                </a:moveTo>
                <a:lnTo>
                  <a:pt x="4" y="17"/>
                </a:lnTo>
                <a:lnTo>
                  <a:pt x="17" y="14"/>
                </a:lnTo>
                <a:lnTo>
                  <a:pt x="13" y="0"/>
                </a:lnTo>
                <a:lnTo>
                  <a:pt x="1" y="3"/>
                </a:lnTo>
                <a:lnTo>
                  <a:pt x="0" y="3"/>
                </a:lnTo>
                <a:lnTo>
                  <a:pt x="1" y="3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4" name="Freeform 1308"/>
          <p:cNvSpPr>
            <a:spLocks/>
          </p:cNvSpPr>
          <p:nvPr/>
        </p:nvSpPr>
        <p:spPr bwMode="auto">
          <a:xfrm>
            <a:off x="4040188" y="2919413"/>
            <a:ext cx="7937" cy="79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5" y="18"/>
              </a:cxn>
              <a:cxn ang="0">
                <a:pos x="18" y="14"/>
              </a:cxn>
              <a:cxn ang="0">
                <a:pos x="13" y="0"/>
              </a:cxn>
              <a:cxn ang="0">
                <a:pos x="1" y="5"/>
              </a:cxn>
              <a:cxn ang="0">
                <a:pos x="0" y="5"/>
              </a:cxn>
              <a:cxn ang="0">
                <a:pos x="1" y="5"/>
              </a:cxn>
              <a:cxn ang="0">
                <a:pos x="0" y="5"/>
              </a:cxn>
              <a:cxn ang="0">
                <a:pos x="0" y="5"/>
              </a:cxn>
            </a:cxnLst>
            <a:rect l="0" t="0" r="r" b="b"/>
            <a:pathLst>
              <a:path w="18" h="18">
                <a:moveTo>
                  <a:pt x="0" y="5"/>
                </a:moveTo>
                <a:lnTo>
                  <a:pt x="5" y="18"/>
                </a:lnTo>
                <a:lnTo>
                  <a:pt x="18" y="14"/>
                </a:lnTo>
                <a:lnTo>
                  <a:pt x="13" y="0"/>
                </a:lnTo>
                <a:lnTo>
                  <a:pt x="1" y="5"/>
                </a:lnTo>
                <a:lnTo>
                  <a:pt x="0" y="5"/>
                </a:lnTo>
                <a:lnTo>
                  <a:pt x="1" y="5"/>
                </a:lnTo>
                <a:lnTo>
                  <a:pt x="0" y="5"/>
                </a:lnTo>
                <a:lnTo>
                  <a:pt x="0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5" name="Freeform 1309"/>
          <p:cNvSpPr>
            <a:spLocks/>
          </p:cNvSpPr>
          <p:nvPr/>
        </p:nvSpPr>
        <p:spPr bwMode="auto">
          <a:xfrm>
            <a:off x="4035425" y="2921000"/>
            <a:ext cx="7938" cy="7938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19"/>
              </a:cxn>
              <a:cxn ang="0">
                <a:pos x="19" y="13"/>
              </a:cxn>
              <a:cxn ang="0">
                <a:pos x="13" y="0"/>
              </a:cxn>
              <a:cxn ang="0">
                <a:pos x="1" y="7"/>
              </a:cxn>
              <a:cxn ang="0">
                <a:pos x="0" y="7"/>
              </a:cxn>
              <a:cxn ang="0">
                <a:pos x="1" y="7"/>
              </a:cxn>
              <a:cxn ang="0">
                <a:pos x="0" y="7"/>
              </a:cxn>
              <a:cxn ang="0">
                <a:pos x="0" y="7"/>
              </a:cxn>
            </a:cxnLst>
            <a:rect l="0" t="0" r="r" b="b"/>
            <a:pathLst>
              <a:path w="19" h="19">
                <a:moveTo>
                  <a:pt x="0" y="7"/>
                </a:moveTo>
                <a:lnTo>
                  <a:pt x="8" y="19"/>
                </a:lnTo>
                <a:lnTo>
                  <a:pt x="19" y="13"/>
                </a:lnTo>
                <a:lnTo>
                  <a:pt x="13" y="0"/>
                </a:lnTo>
                <a:lnTo>
                  <a:pt x="1" y="7"/>
                </a:lnTo>
                <a:lnTo>
                  <a:pt x="0" y="7"/>
                </a:lnTo>
                <a:lnTo>
                  <a:pt x="1" y="7"/>
                </a:lnTo>
                <a:lnTo>
                  <a:pt x="0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6" name="Freeform 1310"/>
          <p:cNvSpPr>
            <a:spLocks/>
          </p:cNvSpPr>
          <p:nvPr/>
        </p:nvSpPr>
        <p:spPr bwMode="auto">
          <a:xfrm>
            <a:off x="4030663" y="2924175"/>
            <a:ext cx="7937" cy="793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9" y="19"/>
              </a:cxn>
              <a:cxn ang="0">
                <a:pos x="21" y="12"/>
              </a:cxn>
              <a:cxn ang="0">
                <a:pos x="12" y="0"/>
              </a:cxn>
              <a:cxn ang="0">
                <a:pos x="1" y="8"/>
              </a:cxn>
              <a:cxn ang="0">
                <a:pos x="0" y="9"/>
              </a:cxn>
              <a:cxn ang="0">
                <a:pos x="1" y="8"/>
              </a:cxn>
              <a:cxn ang="0">
                <a:pos x="0" y="8"/>
              </a:cxn>
              <a:cxn ang="0">
                <a:pos x="0" y="9"/>
              </a:cxn>
            </a:cxnLst>
            <a:rect l="0" t="0" r="r" b="b"/>
            <a:pathLst>
              <a:path w="21" h="19">
                <a:moveTo>
                  <a:pt x="0" y="9"/>
                </a:moveTo>
                <a:lnTo>
                  <a:pt x="9" y="19"/>
                </a:lnTo>
                <a:lnTo>
                  <a:pt x="21" y="12"/>
                </a:lnTo>
                <a:lnTo>
                  <a:pt x="12" y="0"/>
                </a:lnTo>
                <a:lnTo>
                  <a:pt x="1" y="8"/>
                </a:lnTo>
                <a:lnTo>
                  <a:pt x="0" y="9"/>
                </a:lnTo>
                <a:lnTo>
                  <a:pt x="1" y="8"/>
                </a:lnTo>
                <a:lnTo>
                  <a:pt x="0" y="8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7" name="Freeform 1311"/>
          <p:cNvSpPr>
            <a:spLocks/>
          </p:cNvSpPr>
          <p:nvPr/>
        </p:nvSpPr>
        <p:spPr bwMode="auto">
          <a:xfrm>
            <a:off x="4027488" y="2927350"/>
            <a:ext cx="7937" cy="7938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1" y="20"/>
              </a:cxn>
              <a:cxn ang="0">
                <a:pos x="20" y="10"/>
              </a:cxn>
              <a:cxn ang="0">
                <a:pos x="10" y="0"/>
              </a:cxn>
              <a:cxn ang="0">
                <a:pos x="1" y="9"/>
              </a:cxn>
              <a:cxn ang="0">
                <a:pos x="0" y="10"/>
              </a:cxn>
              <a:cxn ang="0">
                <a:pos x="1" y="9"/>
              </a:cxn>
              <a:cxn ang="0">
                <a:pos x="0" y="9"/>
              </a:cxn>
              <a:cxn ang="0">
                <a:pos x="0" y="10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11" y="20"/>
                </a:lnTo>
                <a:lnTo>
                  <a:pt x="20" y="10"/>
                </a:lnTo>
                <a:lnTo>
                  <a:pt x="10" y="0"/>
                </a:lnTo>
                <a:lnTo>
                  <a:pt x="1" y="9"/>
                </a:lnTo>
                <a:lnTo>
                  <a:pt x="0" y="10"/>
                </a:lnTo>
                <a:lnTo>
                  <a:pt x="1" y="9"/>
                </a:lnTo>
                <a:lnTo>
                  <a:pt x="0" y="9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8" name="Freeform 1312"/>
          <p:cNvSpPr>
            <a:spLocks/>
          </p:cNvSpPr>
          <p:nvPr/>
        </p:nvSpPr>
        <p:spPr bwMode="auto">
          <a:xfrm>
            <a:off x="4022725" y="2932113"/>
            <a:ext cx="7938" cy="79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2" y="20"/>
              </a:cxn>
              <a:cxn ang="0">
                <a:pos x="20" y="8"/>
              </a:cxn>
              <a:cxn ang="0">
                <a:pos x="9" y="0"/>
              </a:cxn>
              <a:cxn ang="0">
                <a:pos x="1" y="11"/>
              </a:cxn>
              <a:cxn ang="0">
                <a:pos x="0" y="12"/>
              </a:cxn>
              <a:cxn ang="0">
                <a:pos x="1" y="11"/>
              </a:cxn>
              <a:cxn ang="0">
                <a:pos x="0" y="12"/>
              </a:cxn>
              <a:cxn ang="0">
                <a:pos x="0" y="12"/>
              </a:cxn>
            </a:cxnLst>
            <a:rect l="0" t="0" r="r" b="b"/>
            <a:pathLst>
              <a:path w="20" h="20">
                <a:moveTo>
                  <a:pt x="0" y="12"/>
                </a:moveTo>
                <a:lnTo>
                  <a:pt x="12" y="20"/>
                </a:lnTo>
                <a:lnTo>
                  <a:pt x="20" y="8"/>
                </a:lnTo>
                <a:lnTo>
                  <a:pt x="9" y="0"/>
                </a:lnTo>
                <a:lnTo>
                  <a:pt x="1" y="11"/>
                </a:lnTo>
                <a:lnTo>
                  <a:pt x="0" y="12"/>
                </a:lnTo>
                <a:lnTo>
                  <a:pt x="1" y="11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9" name="Freeform 1313"/>
          <p:cNvSpPr>
            <a:spLocks/>
          </p:cNvSpPr>
          <p:nvPr/>
        </p:nvSpPr>
        <p:spPr bwMode="auto">
          <a:xfrm>
            <a:off x="4019550" y="2936875"/>
            <a:ext cx="9525" cy="6350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19"/>
              </a:cxn>
              <a:cxn ang="0">
                <a:pos x="20" y="7"/>
              </a:cxn>
              <a:cxn ang="0">
                <a:pos x="7" y="0"/>
              </a:cxn>
              <a:cxn ang="0">
                <a:pos x="1" y="12"/>
              </a:cxn>
              <a:cxn ang="0">
                <a:pos x="0" y="13"/>
              </a:cxn>
              <a:cxn ang="0">
                <a:pos x="1" y="12"/>
              </a:cxn>
              <a:cxn ang="0">
                <a:pos x="0" y="12"/>
              </a:cxn>
              <a:cxn ang="0">
                <a:pos x="0" y="13"/>
              </a:cxn>
            </a:cxnLst>
            <a:rect l="0" t="0" r="r" b="b"/>
            <a:pathLst>
              <a:path w="20" h="19">
                <a:moveTo>
                  <a:pt x="0" y="13"/>
                </a:moveTo>
                <a:lnTo>
                  <a:pt x="13" y="19"/>
                </a:lnTo>
                <a:lnTo>
                  <a:pt x="20" y="7"/>
                </a:lnTo>
                <a:lnTo>
                  <a:pt x="7" y="0"/>
                </a:lnTo>
                <a:lnTo>
                  <a:pt x="1" y="12"/>
                </a:lnTo>
                <a:lnTo>
                  <a:pt x="0" y="13"/>
                </a:lnTo>
                <a:lnTo>
                  <a:pt x="1" y="12"/>
                </a:lnTo>
                <a:lnTo>
                  <a:pt x="0" y="12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0" name="Freeform 1314"/>
          <p:cNvSpPr>
            <a:spLocks/>
          </p:cNvSpPr>
          <p:nvPr/>
        </p:nvSpPr>
        <p:spPr bwMode="auto">
          <a:xfrm>
            <a:off x="4017963" y="2941638"/>
            <a:ext cx="7937" cy="6350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17"/>
              </a:cxn>
              <a:cxn ang="0">
                <a:pos x="18" y="4"/>
              </a:cxn>
              <a:cxn ang="0">
                <a:pos x="4" y="0"/>
              </a:cxn>
              <a:cxn ang="0">
                <a:pos x="0" y="12"/>
              </a:cxn>
              <a:cxn ang="0">
                <a:pos x="0" y="13"/>
              </a:cxn>
              <a:cxn ang="0">
                <a:pos x="0" y="12"/>
              </a:cxn>
              <a:cxn ang="0">
                <a:pos x="0" y="13"/>
              </a:cxn>
              <a:cxn ang="0">
                <a:pos x="0" y="13"/>
              </a:cxn>
            </a:cxnLst>
            <a:rect l="0" t="0" r="r" b="b"/>
            <a:pathLst>
              <a:path w="18" h="17">
                <a:moveTo>
                  <a:pt x="0" y="13"/>
                </a:moveTo>
                <a:lnTo>
                  <a:pt x="13" y="17"/>
                </a:lnTo>
                <a:lnTo>
                  <a:pt x="18" y="4"/>
                </a:lnTo>
                <a:lnTo>
                  <a:pt x="4" y="0"/>
                </a:lnTo>
                <a:lnTo>
                  <a:pt x="0" y="12"/>
                </a:lnTo>
                <a:lnTo>
                  <a:pt x="0" y="13"/>
                </a:lnTo>
                <a:lnTo>
                  <a:pt x="0" y="12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1" name="Freeform 1315"/>
          <p:cNvSpPr>
            <a:spLocks/>
          </p:cNvSpPr>
          <p:nvPr/>
        </p:nvSpPr>
        <p:spPr bwMode="auto">
          <a:xfrm>
            <a:off x="4017963" y="2946400"/>
            <a:ext cx="6350" cy="63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16"/>
              </a:cxn>
              <a:cxn ang="0">
                <a:pos x="17" y="3"/>
              </a:cxn>
              <a:cxn ang="0">
                <a:pos x="3" y="0"/>
              </a:cxn>
              <a:cxn ang="0">
                <a:pos x="0" y="13"/>
              </a:cxn>
              <a:cxn ang="0">
                <a:pos x="0" y="14"/>
              </a:cxn>
              <a:cxn ang="0">
                <a:pos x="0" y="13"/>
              </a:cxn>
              <a:cxn ang="0">
                <a:pos x="0" y="13"/>
              </a:cxn>
              <a:cxn ang="0">
                <a:pos x="0" y="14"/>
              </a:cxn>
            </a:cxnLst>
            <a:rect l="0" t="0" r="r" b="b"/>
            <a:pathLst>
              <a:path w="17" h="16">
                <a:moveTo>
                  <a:pt x="0" y="14"/>
                </a:moveTo>
                <a:lnTo>
                  <a:pt x="14" y="16"/>
                </a:lnTo>
                <a:lnTo>
                  <a:pt x="17" y="3"/>
                </a:lnTo>
                <a:lnTo>
                  <a:pt x="3" y="0"/>
                </a:lnTo>
                <a:lnTo>
                  <a:pt x="0" y="13"/>
                </a:lnTo>
                <a:lnTo>
                  <a:pt x="0" y="14"/>
                </a:lnTo>
                <a:lnTo>
                  <a:pt x="0" y="13"/>
                </a:lnTo>
                <a:lnTo>
                  <a:pt x="0" y="13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2" name="Freeform 1316"/>
          <p:cNvSpPr>
            <a:spLocks/>
          </p:cNvSpPr>
          <p:nvPr/>
        </p:nvSpPr>
        <p:spPr bwMode="auto">
          <a:xfrm>
            <a:off x="4016375" y="2952750"/>
            <a:ext cx="6350" cy="4763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4" y="15"/>
              </a:cxn>
              <a:cxn ang="0">
                <a:pos x="15" y="1"/>
              </a:cxn>
              <a:cxn ang="0">
                <a:pos x="1" y="0"/>
              </a:cxn>
              <a:cxn ang="0">
                <a:pos x="0" y="14"/>
              </a:cxn>
              <a:cxn ang="0">
                <a:pos x="0" y="15"/>
              </a:cxn>
              <a:cxn ang="0">
                <a:pos x="0" y="14"/>
              </a:cxn>
              <a:cxn ang="0">
                <a:pos x="0" y="14"/>
              </a:cxn>
              <a:cxn ang="0">
                <a:pos x="0" y="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4" y="15"/>
                </a:lnTo>
                <a:lnTo>
                  <a:pt x="15" y="1"/>
                </a:lnTo>
                <a:lnTo>
                  <a:pt x="1" y="0"/>
                </a:lnTo>
                <a:lnTo>
                  <a:pt x="0" y="14"/>
                </a:lnTo>
                <a:lnTo>
                  <a:pt x="0" y="15"/>
                </a:lnTo>
                <a:lnTo>
                  <a:pt x="0" y="14"/>
                </a:lnTo>
                <a:lnTo>
                  <a:pt x="0" y="14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3" name="Freeform 1317"/>
          <p:cNvSpPr>
            <a:spLocks/>
          </p:cNvSpPr>
          <p:nvPr/>
        </p:nvSpPr>
        <p:spPr bwMode="auto">
          <a:xfrm>
            <a:off x="4016375" y="2957513"/>
            <a:ext cx="6350" cy="581025"/>
          </a:xfrm>
          <a:custGeom>
            <a:avLst/>
            <a:gdLst/>
            <a:ahLst/>
            <a:cxnLst>
              <a:cxn ang="0">
                <a:pos x="0" y="1461"/>
              </a:cxn>
              <a:cxn ang="0">
                <a:pos x="14" y="1460"/>
              </a:cxn>
              <a:cxn ang="0">
                <a:pos x="14" y="0"/>
              </a:cxn>
              <a:cxn ang="0">
                <a:pos x="0" y="0"/>
              </a:cxn>
              <a:cxn ang="0">
                <a:pos x="0" y="1460"/>
              </a:cxn>
              <a:cxn ang="0">
                <a:pos x="0" y="1461"/>
              </a:cxn>
              <a:cxn ang="0">
                <a:pos x="0" y="1460"/>
              </a:cxn>
              <a:cxn ang="0">
                <a:pos x="0" y="1461"/>
              </a:cxn>
              <a:cxn ang="0">
                <a:pos x="0" y="1461"/>
              </a:cxn>
            </a:cxnLst>
            <a:rect l="0" t="0" r="r" b="b"/>
            <a:pathLst>
              <a:path w="14" h="1461">
                <a:moveTo>
                  <a:pt x="0" y="1461"/>
                </a:moveTo>
                <a:lnTo>
                  <a:pt x="14" y="1460"/>
                </a:lnTo>
                <a:lnTo>
                  <a:pt x="14" y="0"/>
                </a:lnTo>
                <a:lnTo>
                  <a:pt x="0" y="0"/>
                </a:lnTo>
                <a:lnTo>
                  <a:pt x="0" y="1460"/>
                </a:lnTo>
                <a:lnTo>
                  <a:pt x="0" y="1461"/>
                </a:lnTo>
                <a:lnTo>
                  <a:pt x="0" y="1460"/>
                </a:lnTo>
                <a:lnTo>
                  <a:pt x="0" y="1461"/>
                </a:lnTo>
                <a:lnTo>
                  <a:pt x="0" y="146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4" name="Freeform 1318"/>
          <p:cNvSpPr>
            <a:spLocks/>
          </p:cNvSpPr>
          <p:nvPr/>
        </p:nvSpPr>
        <p:spPr bwMode="auto">
          <a:xfrm>
            <a:off x="4016375" y="3538538"/>
            <a:ext cx="6350" cy="4762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15" y="14"/>
              </a:cxn>
              <a:cxn ang="0">
                <a:pos x="14" y="0"/>
              </a:cxn>
              <a:cxn ang="0">
                <a:pos x="0" y="1"/>
              </a:cxn>
              <a:cxn ang="0">
                <a:pos x="1" y="15"/>
              </a:cxn>
              <a:cxn ang="0">
                <a:pos x="1" y="16"/>
              </a:cxn>
              <a:cxn ang="0">
                <a:pos x="1" y="15"/>
              </a:cxn>
              <a:cxn ang="0">
                <a:pos x="1" y="16"/>
              </a:cxn>
              <a:cxn ang="0">
                <a:pos x="1" y="16"/>
              </a:cxn>
            </a:cxnLst>
            <a:rect l="0" t="0" r="r" b="b"/>
            <a:pathLst>
              <a:path w="15" h="16">
                <a:moveTo>
                  <a:pt x="1" y="16"/>
                </a:moveTo>
                <a:lnTo>
                  <a:pt x="15" y="14"/>
                </a:lnTo>
                <a:lnTo>
                  <a:pt x="14" y="0"/>
                </a:lnTo>
                <a:lnTo>
                  <a:pt x="0" y="1"/>
                </a:lnTo>
                <a:lnTo>
                  <a:pt x="1" y="15"/>
                </a:lnTo>
                <a:lnTo>
                  <a:pt x="1" y="16"/>
                </a:lnTo>
                <a:lnTo>
                  <a:pt x="1" y="15"/>
                </a:lnTo>
                <a:lnTo>
                  <a:pt x="1" y="16"/>
                </a:lnTo>
                <a:lnTo>
                  <a:pt x="1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5" name="Freeform 1319"/>
          <p:cNvSpPr>
            <a:spLocks/>
          </p:cNvSpPr>
          <p:nvPr/>
        </p:nvSpPr>
        <p:spPr bwMode="auto">
          <a:xfrm>
            <a:off x="4017963" y="3543300"/>
            <a:ext cx="6350" cy="6350"/>
          </a:xfrm>
          <a:custGeom>
            <a:avLst/>
            <a:gdLst/>
            <a:ahLst/>
            <a:cxnLst>
              <a:cxn ang="0">
                <a:pos x="3" y="17"/>
              </a:cxn>
              <a:cxn ang="0">
                <a:pos x="17" y="13"/>
              </a:cxn>
              <a:cxn ang="0">
                <a:pos x="14" y="0"/>
              </a:cxn>
              <a:cxn ang="0">
                <a:pos x="0" y="3"/>
              </a:cxn>
              <a:cxn ang="0">
                <a:pos x="3" y="16"/>
              </a:cxn>
              <a:cxn ang="0">
                <a:pos x="3" y="17"/>
              </a:cxn>
              <a:cxn ang="0">
                <a:pos x="3" y="16"/>
              </a:cxn>
              <a:cxn ang="0">
                <a:pos x="3" y="17"/>
              </a:cxn>
              <a:cxn ang="0">
                <a:pos x="3" y="17"/>
              </a:cxn>
            </a:cxnLst>
            <a:rect l="0" t="0" r="r" b="b"/>
            <a:pathLst>
              <a:path w="17" h="17">
                <a:moveTo>
                  <a:pt x="3" y="17"/>
                </a:moveTo>
                <a:lnTo>
                  <a:pt x="17" y="13"/>
                </a:lnTo>
                <a:lnTo>
                  <a:pt x="14" y="0"/>
                </a:lnTo>
                <a:lnTo>
                  <a:pt x="0" y="3"/>
                </a:lnTo>
                <a:lnTo>
                  <a:pt x="3" y="16"/>
                </a:lnTo>
                <a:lnTo>
                  <a:pt x="3" y="17"/>
                </a:lnTo>
                <a:lnTo>
                  <a:pt x="3" y="16"/>
                </a:lnTo>
                <a:lnTo>
                  <a:pt x="3" y="17"/>
                </a:lnTo>
                <a:lnTo>
                  <a:pt x="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6" name="Freeform 1320"/>
          <p:cNvSpPr>
            <a:spLocks/>
          </p:cNvSpPr>
          <p:nvPr/>
        </p:nvSpPr>
        <p:spPr bwMode="auto">
          <a:xfrm>
            <a:off x="4017963" y="3548063"/>
            <a:ext cx="7937" cy="6350"/>
          </a:xfrm>
          <a:custGeom>
            <a:avLst/>
            <a:gdLst/>
            <a:ahLst/>
            <a:cxnLst>
              <a:cxn ang="0">
                <a:pos x="5" y="18"/>
              </a:cxn>
              <a:cxn ang="0">
                <a:pos x="18" y="13"/>
              </a:cxn>
              <a:cxn ang="0">
                <a:pos x="13" y="0"/>
              </a:cxn>
              <a:cxn ang="0">
                <a:pos x="0" y="5"/>
              </a:cxn>
              <a:cxn ang="0">
                <a:pos x="4" y="17"/>
              </a:cxn>
              <a:cxn ang="0">
                <a:pos x="5" y="18"/>
              </a:cxn>
              <a:cxn ang="0">
                <a:pos x="4" y="17"/>
              </a:cxn>
              <a:cxn ang="0">
                <a:pos x="4" y="18"/>
              </a:cxn>
              <a:cxn ang="0">
                <a:pos x="5" y="18"/>
              </a:cxn>
            </a:cxnLst>
            <a:rect l="0" t="0" r="r" b="b"/>
            <a:pathLst>
              <a:path w="18" h="18">
                <a:moveTo>
                  <a:pt x="5" y="18"/>
                </a:moveTo>
                <a:lnTo>
                  <a:pt x="18" y="13"/>
                </a:lnTo>
                <a:lnTo>
                  <a:pt x="13" y="0"/>
                </a:lnTo>
                <a:lnTo>
                  <a:pt x="0" y="5"/>
                </a:lnTo>
                <a:lnTo>
                  <a:pt x="4" y="17"/>
                </a:lnTo>
                <a:lnTo>
                  <a:pt x="5" y="18"/>
                </a:lnTo>
                <a:lnTo>
                  <a:pt x="4" y="17"/>
                </a:lnTo>
                <a:lnTo>
                  <a:pt x="4" y="18"/>
                </a:lnTo>
                <a:lnTo>
                  <a:pt x="5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7" name="Freeform 1321"/>
          <p:cNvSpPr>
            <a:spLocks/>
          </p:cNvSpPr>
          <p:nvPr/>
        </p:nvSpPr>
        <p:spPr bwMode="auto">
          <a:xfrm>
            <a:off x="4021138" y="3551238"/>
            <a:ext cx="7937" cy="9525"/>
          </a:xfrm>
          <a:custGeom>
            <a:avLst/>
            <a:gdLst/>
            <a:ahLst/>
            <a:cxnLst>
              <a:cxn ang="0">
                <a:pos x="7" y="20"/>
              </a:cxn>
              <a:cxn ang="0">
                <a:pos x="19" y="12"/>
              </a:cxn>
              <a:cxn ang="0">
                <a:pos x="12" y="0"/>
              </a:cxn>
              <a:cxn ang="0">
                <a:pos x="0" y="7"/>
              </a:cxn>
              <a:cxn ang="0">
                <a:pos x="6" y="19"/>
              </a:cxn>
              <a:cxn ang="0">
                <a:pos x="7" y="20"/>
              </a:cxn>
              <a:cxn ang="0">
                <a:pos x="6" y="19"/>
              </a:cxn>
              <a:cxn ang="0">
                <a:pos x="6" y="19"/>
              </a:cxn>
              <a:cxn ang="0">
                <a:pos x="7" y="20"/>
              </a:cxn>
            </a:cxnLst>
            <a:rect l="0" t="0" r="r" b="b"/>
            <a:pathLst>
              <a:path w="19" h="20">
                <a:moveTo>
                  <a:pt x="7" y="20"/>
                </a:moveTo>
                <a:lnTo>
                  <a:pt x="19" y="12"/>
                </a:lnTo>
                <a:lnTo>
                  <a:pt x="12" y="0"/>
                </a:lnTo>
                <a:lnTo>
                  <a:pt x="0" y="7"/>
                </a:lnTo>
                <a:lnTo>
                  <a:pt x="6" y="19"/>
                </a:lnTo>
                <a:lnTo>
                  <a:pt x="7" y="20"/>
                </a:lnTo>
                <a:lnTo>
                  <a:pt x="6" y="19"/>
                </a:lnTo>
                <a:lnTo>
                  <a:pt x="6" y="19"/>
                </a:lnTo>
                <a:lnTo>
                  <a:pt x="7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8" name="Freeform 1322"/>
          <p:cNvSpPr>
            <a:spLocks/>
          </p:cNvSpPr>
          <p:nvPr/>
        </p:nvSpPr>
        <p:spPr bwMode="auto">
          <a:xfrm>
            <a:off x="4022725" y="3556000"/>
            <a:ext cx="7938" cy="7938"/>
          </a:xfrm>
          <a:custGeom>
            <a:avLst/>
            <a:gdLst/>
            <a:ahLst/>
            <a:cxnLst>
              <a:cxn ang="0">
                <a:pos x="9" y="21"/>
              </a:cxn>
              <a:cxn ang="0">
                <a:pos x="19" y="11"/>
              </a:cxn>
              <a:cxn ang="0">
                <a:pos x="11" y="0"/>
              </a:cxn>
              <a:cxn ang="0">
                <a:pos x="0" y="9"/>
              </a:cxn>
              <a:cxn ang="0">
                <a:pos x="8" y="20"/>
              </a:cxn>
              <a:cxn ang="0">
                <a:pos x="9" y="21"/>
              </a:cxn>
              <a:cxn ang="0">
                <a:pos x="8" y="20"/>
              </a:cxn>
              <a:cxn ang="0">
                <a:pos x="8" y="21"/>
              </a:cxn>
              <a:cxn ang="0">
                <a:pos x="9" y="21"/>
              </a:cxn>
            </a:cxnLst>
            <a:rect l="0" t="0" r="r" b="b"/>
            <a:pathLst>
              <a:path w="19" h="21">
                <a:moveTo>
                  <a:pt x="9" y="21"/>
                </a:moveTo>
                <a:lnTo>
                  <a:pt x="19" y="11"/>
                </a:lnTo>
                <a:lnTo>
                  <a:pt x="11" y="0"/>
                </a:lnTo>
                <a:lnTo>
                  <a:pt x="0" y="9"/>
                </a:lnTo>
                <a:lnTo>
                  <a:pt x="8" y="20"/>
                </a:lnTo>
                <a:lnTo>
                  <a:pt x="9" y="21"/>
                </a:lnTo>
                <a:lnTo>
                  <a:pt x="8" y="20"/>
                </a:lnTo>
                <a:lnTo>
                  <a:pt x="8" y="21"/>
                </a:lnTo>
                <a:lnTo>
                  <a:pt x="9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9" name="Freeform 1323"/>
          <p:cNvSpPr>
            <a:spLocks/>
          </p:cNvSpPr>
          <p:nvPr/>
        </p:nvSpPr>
        <p:spPr bwMode="auto">
          <a:xfrm>
            <a:off x="4027488" y="3560763"/>
            <a:ext cx="7937" cy="7937"/>
          </a:xfrm>
          <a:custGeom>
            <a:avLst/>
            <a:gdLst/>
            <a:ahLst/>
            <a:cxnLst>
              <a:cxn ang="0">
                <a:pos x="10" y="21"/>
              </a:cxn>
              <a:cxn ang="0">
                <a:pos x="19" y="10"/>
              </a:cxn>
              <a:cxn ang="0">
                <a:pos x="10" y="0"/>
              </a:cxn>
              <a:cxn ang="0">
                <a:pos x="0" y="11"/>
              </a:cxn>
              <a:cxn ang="0">
                <a:pos x="9" y="20"/>
              </a:cxn>
              <a:cxn ang="0">
                <a:pos x="10" y="21"/>
              </a:cxn>
              <a:cxn ang="0">
                <a:pos x="9" y="20"/>
              </a:cxn>
              <a:cxn ang="0">
                <a:pos x="9" y="21"/>
              </a:cxn>
              <a:cxn ang="0">
                <a:pos x="10" y="21"/>
              </a:cxn>
            </a:cxnLst>
            <a:rect l="0" t="0" r="r" b="b"/>
            <a:pathLst>
              <a:path w="19" h="21">
                <a:moveTo>
                  <a:pt x="10" y="21"/>
                </a:moveTo>
                <a:lnTo>
                  <a:pt x="19" y="10"/>
                </a:lnTo>
                <a:lnTo>
                  <a:pt x="10" y="0"/>
                </a:lnTo>
                <a:lnTo>
                  <a:pt x="0" y="11"/>
                </a:lnTo>
                <a:lnTo>
                  <a:pt x="9" y="20"/>
                </a:lnTo>
                <a:lnTo>
                  <a:pt x="10" y="21"/>
                </a:lnTo>
                <a:lnTo>
                  <a:pt x="9" y="20"/>
                </a:lnTo>
                <a:lnTo>
                  <a:pt x="9" y="21"/>
                </a:lnTo>
                <a:lnTo>
                  <a:pt x="10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0" name="Freeform 1324"/>
          <p:cNvSpPr>
            <a:spLocks/>
          </p:cNvSpPr>
          <p:nvPr/>
        </p:nvSpPr>
        <p:spPr bwMode="auto">
          <a:xfrm>
            <a:off x="4030663" y="3563938"/>
            <a:ext cx="7937" cy="7937"/>
          </a:xfrm>
          <a:custGeom>
            <a:avLst/>
            <a:gdLst/>
            <a:ahLst/>
            <a:cxnLst>
              <a:cxn ang="0">
                <a:pos x="12" y="19"/>
              </a:cxn>
              <a:cxn ang="0">
                <a:pos x="20" y="7"/>
              </a:cxn>
              <a:cxn ang="0">
                <a:pos x="8" y="0"/>
              </a:cxn>
              <a:cxn ang="0">
                <a:pos x="0" y="11"/>
              </a:cxn>
              <a:cxn ang="0">
                <a:pos x="11" y="19"/>
              </a:cxn>
              <a:cxn ang="0">
                <a:pos x="12" y="19"/>
              </a:cxn>
              <a:cxn ang="0">
                <a:pos x="11" y="19"/>
              </a:cxn>
              <a:cxn ang="0">
                <a:pos x="11" y="19"/>
              </a:cxn>
              <a:cxn ang="0">
                <a:pos x="12" y="19"/>
              </a:cxn>
            </a:cxnLst>
            <a:rect l="0" t="0" r="r" b="b"/>
            <a:pathLst>
              <a:path w="20" h="19">
                <a:moveTo>
                  <a:pt x="12" y="19"/>
                </a:moveTo>
                <a:lnTo>
                  <a:pt x="20" y="7"/>
                </a:lnTo>
                <a:lnTo>
                  <a:pt x="8" y="0"/>
                </a:lnTo>
                <a:lnTo>
                  <a:pt x="0" y="11"/>
                </a:lnTo>
                <a:lnTo>
                  <a:pt x="11" y="19"/>
                </a:lnTo>
                <a:lnTo>
                  <a:pt x="12" y="19"/>
                </a:lnTo>
                <a:lnTo>
                  <a:pt x="11" y="19"/>
                </a:lnTo>
                <a:lnTo>
                  <a:pt x="11" y="19"/>
                </a:lnTo>
                <a:lnTo>
                  <a:pt x="12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1" name="Freeform 1325"/>
          <p:cNvSpPr>
            <a:spLocks/>
          </p:cNvSpPr>
          <p:nvPr/>
        </p:nvSpPr>
        <p:spPr bwMode="auto">
          <a:xfrm>
            <a:off x="4035425" y="3567113"/>
            <a:ext cx="7938" cy="7937"/>
          </a:xfrm>
          <a:custGeom>
            <a:avLst/>
            <a:gdLst/>
            <a:ahLst/>
            <a:cxnLst>
              <a:cxn ang="0">
                <a:pos x="12" y="19"/>
              </a:cxn>
              <a:cxn ang="0">
                <a:pos x="18" y="6"/>
              </a:cxn>
              <a:cxn ang="0">
                <a:pos x="7" y="0"/>
              </a:cxn>
              <a:cxn ang="0">
                <a:pos x="0" y="12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</a:cxnLst>
            <a:rect l="0" t="0" r="r" b="b"/>
            <a:pathLst>
              <a:path w="18" h="19">
                <a:moveTo>
                  <a:pt x="12" y="19"/>
                </a:moveTo>
                <a:lnTo>
                  <a:pt x="18" y="6"/>
                </a:lnTo>
                <a:lnTo>
                  <a:pt x="7" y="0"/>
                </a:lnTo>
                <a:lnTo>
                  <a:pt x="0" y="12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2" name="Freeform 1326"/>
          <p:cNvSpPr>
            <a:spLocks/>
          </p:cNvSpPr>
          <p:nvPr/>
        </p:nvSpPr>
        <p:spPr bwMode="auto">
          <a:xfrm>
            <a:off x="4040188" y="3568700"/>
            <a:ext cx="7937" cy="7938"/>
          </a:xfrm>
          <a:custGeom>
            <a:avLst/>
            <a:gdLst/>
            <a:ahLst/>
            <a:cxnLst>
              <a:cxn ang="0">
                <a:pos x="14" y="18"/>
              </a:cxn>
              <a:cxn ang="0">
                <a:pos x="18" y="5"/>
              </a:cxn>
              <a:cxn ang="0">
                <a:pos x="6" y="0"/>
              </a:cxn>
              <a:cxn ang="0">
                <a:pos x="0" y="13"/>
              </a:cxn>
              <a:cxn ang="0">
                <a:pos x="13" y="18"/>
              </a:cxn>
              <a:cxn ang="0">
                <a:pos x="14" y="18"/>
              </a:cxn>
              <a:cxn ang="0">
                <a:pos x="13" y="18"/>
              </a:cxn>
              <a:cxn ang="0">
                <a:pos x="13" y="18"/>
              </a:cxn>
              <a:cxn ang="0">
                <a:pos x="14" y="18"/>
              </a:cxn>
            </a:cxnLst>
            <a:rect l="0" t="0" r="r" b="b"/>
            <a:pathLst>
              <a:path w="18" h="18">
                <a:moveTo>
                  <a:pt x="14" y="18"/>
                </a:moveTo>
                <a:lnTo>
                  <a:pt x="18" y="5"/>
                </a:lnTo>
                <a:lnTo>
                  <a:pt x="6" y="0"/>
                </a:lnTo>
                <a:lnTo>
                  <a:pt x="0" y="13"/>
                </a:lnTo>
                <a:lnTo>
                  <a:pt x="13" y="18"/>
                </a:lnTo>
                <a:lnTo>
                  <a:pt x="14" y="18"/>
                </a:lnTo>
                <a:lnTo>
                  <a:pt x="13" y="18"/>
                </a:lnTo>
                <a:lnTo>
                  <a:pt x="13" y="18"/>
                </a:lnTo>
                <a:lnTo>
                  <a:pt x="14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3" name="Freeform 1327"/>
          <p:cNvSpPr>
            <a:spLocks/>
          </p:cNvSpPr>
          <p:nvPr/>
        </p:nvSpPr>
        <p:spPr bwMode="auto">
          <a:xfrm>
            <a:off x="4046538" y="3570288"/>
            <a:ext cx="6350" cy="7937"/>
          </a:xfrm>
          <a:custGeom>
            <a:avLst/>
            <a:gdLst/>
            <a:ahLst/>
            <a:cxnLst>
              <a:cxn ang="0">
                <a:pos x="13" y="17"/>
              </a:cxn>
              <a:cxn ang="0">
                <a:pos x="15" y="3"/>
              </a:cxn>
              <a:cxn ang="0">
                <a:pos x="3" y="0"/>
              </a:cxn>
              <a:cxn ang="0">
                <a:pos x="0" y="14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</a:cxnLst>
            <a:rect l="0" t="0" r="r" b="b"/>
            <a:pathLst>
              <a:path w="15" h="17">
                <a:moveTo>
                  <a:pt x="13" y="17"/>
                </a:moveTo>
                <a:lnTo>
                  <a:pt x="15" y="3"/>
                </a:lnTo>
                <a:lnTo>
                  <a:pt x="3" y="0"/>
                </a:lnTo>
                <a:lnTo>
                  <a:pt x="0" y="14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4" name="Freeform 1328"/>
          <p:cNvSpPr>
            <a:spLocks/>
          </p:cNvSpPr>
          <p:nvPr/>
        </p:nvSpPr>
        <p:spPr bwMode="auto">
          <a:xfrm>
            <a:off x="4051300" y="3571875"/>
            <a:ext cx="6350" cy="6350"/>
          </a:xfrm>
          <a:custGeom>
            <a:avLst/>
            <a:gdLst/>
            <a:ahLst/>
            <a:cxnLst>
              <a:cxn ang="0">
                <a:pos x="15" y="15"/>
              </a:cxn>
              <a:cxn ang="0">
                <a:pos x="16" y="1"/>
              </a:cxn>
              <a:cxn ang="0">
                <a:pos x="1" y="0"/>
              </a:cxn>
              <a:cxn ang="0">
                <a:pos x="0" y="14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</a:cxnLst>
            <a:rect l="0" t="0" r="r" b="b"/>
            <a:pathLst>
              <a:path w="16" h="15">
                <a:moveTo>
                  <a:pt x="15" y="15"/>
                </a:moveTo>
                <a:lnTo>
                  <a:pt x="16" y="1"/>
                </a:lnTo>
                <a:lnTo>
                  <a:pt x="1" y="0"/>
                </a:lnTo>
                <a:lnTo>
                  <a:pt x="0" y="14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5" name="Freeform 1329"/>
          <p:cNvSpPr>
            <a:spLocks/>
          </p:cNvSpPr>
          <p:nvPr/>
        </p:nvSpPr>
        <p:spPr bwMode="auto">
          <a:xfrm>
            <a:off x="4070350" y="3094038"/>
            <a:ext cx="41275" cy="44450"/>
          </a:xfrm>
          <a:custGeom>
            <a:avLst/>
            <a:gdLst/>
            <a:ahLst/>
            <a:cxnLst>
              <a:cxn ang="0">
                <a:pos x="29" y="71"/>
              </a:cxn>
              <a:cxn ang="0">
                <a:pos x="29" y="0"/>
              </a:cxn>
              <a:cxn ang="0">
                <a:pos x="0" y="0"/>
              </a:cxn>
              <a:cxn ang="0">
                <a:pos x="0" y="111"/>
              </a:cxn>
              <a:cxn ang="0">
                <a:pos x="29" y="111"/>
              </a:cxn>
              <a:cxn ang="0">
                <a:pos x="78" y="38"/>
              </a:cxn>
              <a:cxn ang="0">
                <a:pos x="78" y="111"/>
              </a:cxn>
              <a:cxn ang="0">
                <a:pos x="106" y="111"/>
              </a:cxn>
              <a:cxn ang="0">
                <a:pos x="106" y="0"/>
              </a:cxn>
              <a:cxn ang="0">
                <a:pos x="78" y="0"/>
              </a:cxn>
              <a:cxn ang="0">
                <a:pos x="29" y="71"/>
              </a:cxn>
            </a:cxnLst>
            <a:rect l="0" t="0" r="r" b="b"/>
            <a:pathLst>
              <a:path w="106" h="111">
                <a:moveTo>
                  <a:pt x="29" y="71"/>
                </a:moveTo>
                <a:lnTo>
                  <a:pt x="29" y="0"/>
                </a:lnTo>
                <a:lnTo>
                  <a:pt x="0" y="0"/>
                </a:lnTo>
                <a:lnTo>
                  <a:pt x="0" y="111"/>
                </a:lnTo>
                <a:lnTo>
                  <a:pt x="29" y="111"/>
                </a:lnTo>
                <a:lnTo>
                  <a:pt x="78" y="38"/>
                </a:lnTo>
                <a:lnTo>
                  <a:pt x="78" y="111"/>
                </a:lnTo>
                <a:lnTo>
                  <a:pt x="106" y="111"/>
                </a:lnTo>
                <a:lnTo>
                  <a:pt x="106" y="0"/>
                </a:lnTo>
                <a:lnTo>
                  <a:pt x="78" y="0"/>
                </a:lnTo>
                <a:lnTo>
                  <a:pt x="29" y="7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6" name="Freeform 1330"/>
          <p:cNvSpPr>
            <a:spLocks/>
          </p:cNvSpPr>
          <p:nvPr/>
        </p:nvSpPr>
        <p:spPr bwMode="auto">
          <a:xfrm>
            <a:off x="4121150" y="3105150"/>
            <a:ext cx="33338" cy="33338"/>
          </a:xfrm>
          <a:custGeom>
            <a:avLst/>
            <a:gdLst/>
            <a:ahLst/>
            <a:cxnLst>
              <a:cxn ang="0">
                <a:pos x="26" y="46"/>
              </a:cxn>
              <a:cxn ang="0">
                <a:pos x="59" y="46"/>
              </a:cxn>
              <a:cxn ang="0">
                <a:pos x="59" y="81"/>
              </a:cxn>
              <a:cxn ang="0">
                <a:pos x="84" y="81"/>
              </a:cxn>
              <a:cxn ang="0">
                <a:pos x="84" y="0"/>
              </a:cxn>
              <a:cxn ang="0">
                <a:pos x="59" y="0"/>
              </a:cxn>
              <a:cxn ang="0">
                <a:pos x="59" y="31"/>
              </a:cxn>
              <a:cxn ang="0">
                <a:pos x="26" y="31"/>
              </a:cxn>
              <a:cxn ang="0">
                <a:pos x="26" y="0"/>
              </a:cxn>
              <a:cxn ang="0">
                <a:pos x="0" y="0"/>
              </a:cxn>
              <a:cxn ang="0">
                <a:pos x="0" y="81"/>
              </a:cxn>
              <a:cxn ang="0">
                <a:pos x="26" y="81"/>
              </a:cxn>
              <a:cxn ang="0">
                <a:pos x="26" y="46"/>
              </a:cxn>
            </a:cxnLst>
            <a:rect l="0" t="0" r="r" b="b"/>
            <a:pathLst>
              <a:path w="84" h="81">
                <a:moveTo>
                  <a:pt x="26" y="46"/>
                </a:moveTo>
                <a:lnTo>
                  <a:pt x="59" y="46"/>
                </a:lnTo>
                <a:lnTo>
                  <a:pt x="59" y="81"/>
                </a:lnTo>
                <a:lnTo>
                  <a:pt x="84" y="81"/>
                </a:lnTo>
                <a:lnTo>
                  <a:pt x="84" y="0"/>
                </a:lnTo>
                <a:lnTo>
                  <a:pt x="59" y="0"/>
                </a:lnTo>
                <a:lnTo>
                  <a:pt x="59" y="31"/>
                </a:lnTo>
                <a:lnTo>
                  <a:pt x="26" y="31"/>
                </a:lnTo>
                <a:lnTo>
                  <a:pt x="26" y="0"/>
                </a:lnTo>
                <a:lnTo>
                  <a:pt x="0" y="0"/>
                </a:lnTo>
                <a:lnTo>
                  <a:pt x="0" y="81"/>
                </a:lnTo>
                <a:lnTo>
                  <a:pt x="26" y="81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7" name="Freeform 1331"/>
          <p:cNvSpPr>
            <a:spLocks/>
          </p:cNvSpPr>
          <p:nvPr/>
        </p:nvSpPr>
        <p:spPr bwMode="auto">
          <a:xfrm>
            <a:off x="4160838" y="3105150"/>
            <a:ext cx="33337" cy="33338"/>
          </a:xfrm>
          <a:custGeom>
            <a:avLst/>
            <a:gdLst/>
            <a:ahLst/>
            <a:cxnLst>
              <a:cxn ang="0">
                <a:pos x="28" y="16"/>
              </a:cxn>
              <a:cxn ang="0">
                <a:pos x="28" y="81"/>
              </a:cxn>
              <a:cxn ang="0">
                <a:pos x="55" y="81"/>
              </a:cxn>
              <a:cxn ang="0">
                <a:pos x="55" y="16"/>
              </a:cxn>
              <a:cxn ang="0">
                <a:pos x="84" y="16"/>
              </a:cxn>
              <a:cxn ang="0">
                <a:pos x="84" y="0"/>
              </a:cxn>
              <a:cxn ang="0">
                <a:pos x="0" y="0"/>
              </a:cxn>
              <a:cxn ang="0">
                <a:pos x="0" y="16"/>
              </a:cxn>
              <a:cxn ang="0">
                <a:pos x="28" y="16"/>
              </a:cxn>
            </a:cxnLst>
            <a:rect l="0" t="0" r="r" b="b"/>
            <a:pathLst>
              <a:path w="84" h="81">
                <a:moveTo>
                  <a:pt x="28" y="16"/>
                </a:moveTo>
                <a:lnTo>
                  <a:pt x="28" y="81"/>
                </a:lnTo>
                <a:lnTo>
                  <a:pt x="55" y="81"/>
                </a:lnTo>
                <a:lnTo>
                  <a:pt x="55" y="16"/>
                </a:lnTo>
                <a:lnTo>
                  <a:pt x="84" y="16"/>
                </a:lnTo>
                <a:lnTo>
                  <a:pt x="84" y="0"/>
                </a:lnTo>
                <a:lnTo>
                  <a:pt x="0" y="0"/>
                </a:lnTo>
                <a:lnTo>
                  <a:pt x="0" y="16"/>
                </a:lnTo>
                <a:lnTo>
                  <a:pt x="2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8" name="Freeform 1332"/>
          <p:cNvSpPr>
            <a:spLocks noEditPoints="1"/>
          </p:cNvSpPr>
          <p:nvPr/>
        </p:nvSpPr>
        <p:spPr bwMode="auto">
          <a:xfrm>
            <a:off x="4197350" y="3105150"/>
            <a:ext cx="38100" cy="33338"/>
          </a:xfrm>
          <a:custGeom>
            <a:avLst/>
            <a:gdLst/>
            <a:ahLst/>
            <a:cxnLst>
              <a:cxn ang="0">
                <a:pos x="66" y="62"/>
              </a:cxn>
              <a:cxn ang="0">
                <a:pos x="62" y="66"/>
              </a:cxn>
              <a:cxn ang="0">
                <a:pos x="55" y="69"/>
              </a:cxn>
              <a:cxn ang="0">
                <a:pos x="42" y="69"/>
              </a:cxn>
              <a:cxn ang="0">
                <a:pos x="34" y="65"/>
              </a:cxn>
              <a:cxn ang="0">
                <a:pos x="30" y="59"/>
              </a:cxn>
              <a:cxn ang="0">
                <a:pos x="28" y="52"/>
              </a:cxn>
              <a:cxn ang="0">
                <a:pos x="95" y="49"/>
              </a:cxn>
              <a:cxn ang="0">
                <a:pos x="94" y="40"/>
              </a:cxn>
              <a:cxn ang="0">
                <a:pos x="91" y="26"/>
              </a:cxn>
              <a:cxn ang="0">
                <a:pos x="85" y="15"/>
              </a:cxn>
              <a:cxn ang="0">
                <a:pos x="79" y="8"/>
              </a:cxn>
              <a:cxn ang="0">
                <a:pos x="70" y="3"/>
              </a:cxn>
              <a:cxn ang="0">
                <a:pos x="57" y="1"/>
              </a:cxn>
              <a:cxn ang="0">
                <a:pos x="39" y="1"/>
              </a:cxn>
              <a:cxn ang="0">
                <a:pos x="21" y="6"/>
              </a:cxn>
              <a:cxn ang="0">
                <a:pos x="8" y="17"/>
              </a:cxn>
              <a:cxn ang="0">
                <a:pos x="1" y="34"/>
              </a:cxn>
              <a:cxn ang="0">
                <a:pos x="1" y="50"/>
              </a:cxn>
              <a:cxn ang="0">
                <a:pos x="4" y="62"/>
              </a:cxn>
              <a:cxn ang="0">
                <a:pos x="9" y="71"/>
              </a:cxn>
              <a:cxn ang="0">
                <a:pos x="16" y="77"/>
              </a:cxn>
              <a:cxn ang="0">
                <a:pos x="27" y="84"/>
              </a:cxn>
              <a:cxn ang="0">
                <a:pos x="42" y="86"/>
              </a:cxn>
              <a:cxn ang="0">
                <a:pos x="54" y="86"/>
              </a:cxn>
              <a:cxn ang="0">
                <a:pos x="67" y="84"/>
              </a:cxn>
              <a:cxn ang="0">
                <a:pos x="80" y="78"/>
              </a:cxn>
              <a:cxn ang="0">
                <a:pos x="90" y="67"/>
              </a:cxn>
              <a:cxn ang="0">
                <a:pos x="67" y="60"/>
              </a:cxn>
              <a:cxn ang="0">
                <a:pos x="29" y="29"/>
              </a:cxn>
              <a:cxn ang="0">
                <a:pos x="34" y="20"/>
              </a:cxn>
              <a:cxn ang="0">
                <a:pos x="44" y="16"/>
              </a:cxn>
              <a:cxn ang="0">
                <a:pos x="55" y="17"/>
              </a:cxn>
              <a:cxn ang="0">
                <a:pos x="64" y="22"/>
              </a:cxn>
              <a:cxn ang="0">
                <a:pos x="67" y="29"/>
              </a:cxn>
              <a:cxn ang="0">
                <a:pos x="27" y="36"/>
              </a:cxn>
            </a:cxnLst>
            <a:rect l="0" t="0" r="r" b="b"/>
            <a:pathLst>
              <a:path w="95" h="86">
                <a:moveTo>
                  <a:pt x="67" y="60"/>
                </a:moveTo>
                <a:lnTo>
                  <a:pt x="66" y="62"/>
                </a:lnTo>
                <a:lnTo>
                  <a:pt x="64" y="64"/>
                </a:lnTo>
                <a:lnTo>
                  <a:pt x="62" y="66"/>
                </a:lnTo>
                <a:lnTo>
                  <a:pt x="60" y="67"/>
                </a:lnTo>
                <a:lnTo>
                  <a:pt x="55" y="69"/>
                </a:lnTo>
                <a:lnTo>
                  <a:pt x="48" y="70"/>
                </a:lnTo>
                <a:lnTo>
                  <a:pt x="42" y="69"/>
                </a:lnTo>
                <a:lnTo>
                  <a:pt x="38" y="68"/>
                </a:lnTo>
                <a:lnTo>
                  <a:pt x="34" y="65"/>
                </a:lnTo>
                <a:lnTo>
                  <a:pt x="31" y="62"/>
                </a:lnTo>
                <a:lnTo>
                  <a:pt x="30" y="59"/>
                </a:lnTo>
                <a:lnTo>
                  <a:pt x="28" y="55"/>
                </a:lnTo>
                <a:lnTo>
                  <a:pt x="28" y="52"/>
                </a:lnTo>
                <a:lnTo>
                  <a:pt x="27" y="49"/>
                </a:lnTo>
                <a:lnTo>
                  <a:pt x="95" y="49"/>
                </a:lnTo>
                <a:lnTo>
                  <a:pt x="95" y="45"/>
                </a:lnTo>
                <a:lnTo>
                  <a:pt x="94" y="40"/>
                </a:lnTo>
                <a:lnTo>
                  <a:pt x="93" y="34"/>
                </a:lnTo>
                <a:lnTo>
                  <a:pt x="91" y="26"/>
                </a:lnTo>
                <a:lnTo>
                  <a:pt x="88" y="18"/>
                </a:lnTo>
                <a:lnTo>
                  <a:pt x="85" y="15"/>
                </a:lnTo>
                <a:lnTo>
                  <a:pt x="82" y="12"/>
                </a:lnTo>
                <a:lnTo>
                  <a:pt x="79" y="8"/>
                </a:lnTo>
                <a:lnTo>
                  <a:pt x="75" y="6"/>
                </a:lnTo>
                <a:lnTo>
                  <a:pt x="70" y="3"/>
                </a:lnTo>
                <a:lnTo>
                  <a:pt x="64" y="2"/>
                </a:lnTo>
                <a:lnTo>
                  <a:pt x="57" y="1"/>
                </a:lnTo>
                <a:lnTo>
                  <a:pt x="50" y="0"/>
                </a:lnTo>
                <a:lnTo>
                  <a:pt x="39" y="1"/>
                </a:lnTo>
                <a:lnTo>
                  <a:pt x="29" y="3"/>
                </a:lnTo>
                <a:lnTo>
                  <a:pt x="21" y="6"/>
                </a:lnTo>
                <a:lnTo>
                  <a:pt x="14" y="11"/>
                </a:lnTo>
                <a:lnTo>
                  <a:pt x="8" y="17"/>
                </a:lnTo>
                <a:lnTo>
                  <a:pt x="4" y="24"/>
                </a:lnTo>
                <a:lnTo>
                  <a:pt x="1" y="34"/>
                </a:lnTo>
                <a:lnTo>
                  <a:pt x="0" y="43"/>
                </a:lnTo>
                <a:lnTo>
                  <a:pt x="1" y="50"/>
                </a:lnTo>
                <a:lnTo>
                  <a:pt x="2" y="57"/>
                </a:lnTo>
                <a:lnTo>
                  <a:pt x="4" y="62"/>
                </a:lnTo>
                <a:lnTo>
                  <a:pt x="6" y="67"/>
                </a:lnTo>
                <a:lnTo>
                  <a:pt x="9" y="71"/>
                </a:lnTo>
                <a:lnTo>
                  <a:pt x="12" y="74"/>
                </a:lnTo>
                <a:lnTo>
                  <a:pt x="16" y="77"/>
                </a:lnTo>
                <a:lnTo>
                  <a:pt x="19" y="79"/>
                </a:lnTo>
                <a:lnTo>
                  <a:pt x="27" y="84"/>
                </a:lnTo>
                <a:lnTo>
                  <a:pt x="35" y="86"/>
                </a:lnTo>
                <a:lnTo>
                  <a:pt x="42" y="86"/>
                </a:lnTo>
                <a:lnTo>
                  <a:pt x="47" y="86"/>
                </a:lnTo>
                <a:lnTo>
                  <a:pt x="54" y="86"/>
                </a:lnTo>
                <a:lnTo>
                  <a:pt x="61" y="86"/>
                </a:lnTo>
                <a:lnTo>
                  <a:pt x="67" y="84"/>
                </a:lnTo>
                <a:lnTo>
                  <a:pt x="74" y="81"/>
                </a:lnTo>
                <a:lnTo>
                  <a:pt x="80" y="78"/>
                </a:lnTo>
                <a:lnTo>
                  <a:pt x="85" y="73"/>
                </a:lnTo>
                <a:lnTo>
                  <a:pt x="90" y="67"/>
                </a:lnTo>
                <a:lnTo>
                  <a:pt x="93" y="60"/>
                </a:lnTo>
                <a:lnTo>
                  <a:pt x="67" y="60"/>
                </a:lnTo>
                <a:close/>
                <a:moveTo>
                  <a:pt x="27" y="36"/>
                </a:moveTo>
                <a:lnTo>
                  <a:pt x="29" y="29"/>
                </a:lnTo>
                <a:lnTo>
                  <a:pt x="31" y="24"/>
                </a:lnTo>
                <a:lnTo>
                  <a:pt x="34" y="20"/>
                </a:lnTo>
                <a:lnTo>
                  <a:pt x="38" y="18"/>
                </a:lnTo>
                <a:lnTo>
                  <a:pt x="44" y="16"/>
                </a:lnTo>
                <a:lnTo>
                  <a:pt x="50" y="16"/>
                </a:lnTo>
                <a:lnTo>
                  <a:pt x="55" y="17"/>
                </a:lnTo>
                <a:lnTo>
                  <a:pt x="61" y="19"/>
                </a:lnTo>
                <a:lnTo>
                  <a:pt x="64" y="22"/>
                </a:lnTo>
                <a:lnTo>
                  <a:pt x="66" y="25"/>
                </a:lnTo>
                <a:lnTo>
                  <a:pt x="67" y="29"/>
                </a:lnTo>
                <a:lnTo>
                  <a:pt x="68" y="36"/>
                </a:lnTo>
                <a:lnTo>
                  <a:pt x="27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9" name="Freeform 1333"/>
          <p:cNvSpPr>
            <a:spLocks/>
          </p:cNvSpPr>
          <p:nvPr/>
        </p:nvSpPr>
        <p:spPr bwMode="auto">
          <a:xfrm>
            <a:off x="4238625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7" y="82"/>
              </a:cxn>
              <a:cxn ang="0">
                <a:pos x="24" y="79"/>
              </a:cxn>
              <a:cxn ang="0">
                <a:pos x="29" y="77"/>
              </a:cxn>
              <a:cxn ang="0">
                <a:pos x="34" y="73"/>
              </a:cxn>
              <a:cxn ang="0">
                <a:pos x="39" y="67"/>
              </a:cxn>
              <a:cxn ang="0">
                <a:pos x="42" y="59"/>
              </a:cxn>
              <a:cxn ang="0">
                <a:pos x="44" y="48"/>
              </a:cxn>
              <a:cxn ang="0">
                <a:pos x="45" y="34"/>
              </a:cxn>
              <a:cxn ang="0">
                <a:pos x="45" y="16"/>
              </a:cxn>
              <a:cxn ang="0">
                <a:pos x="69" y="16"/>
              </a:cxn>
              <a:cxn ang="0">
                <a:pos x="69" y="81"/>
              </a:cxn>
              <a:cxn ang="0">
                <a:pos x="95" y="81"/>
              </a:cxn>
              <a:cxn ang="0">
                <a:pos x="95" y="0"/>
              </a:cxn>
              <a:cxn ang="0">
                <a:pos x="20" y="0"/>
              </a:cxn>
              <a:cxn ang="0">
                <a:pos x="19" y="35"/>
              </a:cxn>
              <a:cxn ang="0">
                <a:pos x="19" y="43"/>
              </a:cxn>
              <a:cxn ang="0">
                <a:pos x="18" y="50"/>
              </a:cxn>
              <a:cxn ang="0">
                <a:pos x="17" y="55"/>
              </a:cxn>
              <a:cxn ang="0">
                <a:pos x="15" y="59"/>
              </a:cxn>
              <a:cxn ang="0">
                <a:pos x="13" y="61"/>
              </a:cxn>
              <a:cxn ang="0">
                <a:pos x="11" y="63"/>
              </a:cxn>
              <a:cxn ang="0">
                <a:pos x="8" y="64"/>
              </a:cxn>
              <a:cxn ang="0">
                <a:pos x="4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5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7" y="82"/>
                </a:lnTo>
                <a:lnTo>
                  <a:pt x="24" y="79"/>
                </a:lnTo>
                <a:lnTo>
                  <a:pt x="29" y="77"/>
                </a:lnTo>
                <a:lnTo>
                  <a:pt x="34" y="73"/>
                </a:lnTo>
                <a:lnTo>
                  <a:pt x="39" y="67"/>
                </a:lnTo>
                <a:lnTo>
                  <a:pt x="42" y="59"/>
                </a:lnTo>
                <a:lnTo>
                  <a:pt x="44" y="48"/>
                </a:lnTo>
                <a:lnTo>
                  <a:pt x="45" y="34"/>
                </a:lnTo>
                <a:lnTo>
                  <a:pt x="45" y="16"/>
                </a:lnTo>
                <a:lnTo>
                  <a:pt x="69" y="16"/>
                </a:lnTo>
                <a:lnTo>
                  <a:pt x="69" y="81"/>
                </a:lnTo>
                <a:lnTo>
                  <a:pt x="95" y="81"/>
                </a:lnTo>
                <a:lnTo>
                  <a:pt x="95" y="0"/>
                </a:lnTo>
                <a:lnTo>
                  <a:pt x="20" y="0"/>
                </a:lnTo>
                <a:lnTo>
                  <a:pt x="19" y="35"/>
                </a:lnTo>
                <a:lnTo>
                  <a:pt x="19" y="43"/>
                </a:lnTo>
                <a:lnTo>
                  <a:pt x="18" y="50"/>
                </a:lnTo>
                <a:lnTo>
                  <a:pt x="17" y="55"/>
                </a:lnTo>
                <a:lnTo>
                  <a:pt x="15" y="59"/>
                </a:lnTo>
                <a:lnTo>
                  <a:pt x="13" y="61"/>
                </a:lnTo>
                <a:lnTo>
                  <a:pt x="11" y="63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0" name="Freeform 1334"/>
          <p:cNvSpPr>
            <a:spLocks/>
          </p:cNvSpPr>
          <p:nvPr/>
        </p:nvSpPr>
        <p:spPr bwMode="auto">
          <a:xfrm>
            <a:off x="4281488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8" y="82"/>
              </a:cxn>
              <a:cxn ang="0">
                <a:pos x="24" y="79"/>
              </a:cxn>
              <a:cxn ang="0">
                <a:pos x="30" y="77"/>
              </a:cxn>
              <a:cxn ang="0">
                <a:pos x="35" y="73"/>
              </a:cxn>
              <a:cxn ang="0">
                <a:pos x="40" y="67"/>
              </a:cxn>
              <a:cxn ang="0">
                <a:pos x="43" y="59"/>
              </a:cxn>
              <a:cxn ang="0">
                <a:pos x="45" y="48"/>
              </a:cxn>
              <a:cxn ang="0">
                <a:pos x="46" y="34"/>
              </a:cxn>
              <a:cxn ang="0">
                <a:pos x="46" y="16"/>
              </a:cxn>
              <a:cxn ang="0">
                <a:pos x="70" y="16"/>
              </a:cxn>
              <a:cxn ang="0">
                <a:pos x="70" y="81"/>
              </a:cxn>
              <a:cxn ang="0">
                <a:pos x="96" y="81"/>
              </a:cxn>
              <a:cxn ang="0">
                <a:pos x="96" y="0"/>
              </a:cxn>
              <a:cxn ang="0">
                <a:pos x="21" y="0"/>
              </a:cxn>
              <a:cxn ang="0">
                <a:pos x="20" y="35"/>
              </a:cxn>
              <a:cxn ang="0">
                <a:pos x="19" y="43"/>
              </a:cxn>
              <a:cxn ang="0">
                <a:pos x="19" y="50"/>
              </a:cxn>
              <a:cxn ang="0">
                <a:pos x="18" y="55"/>
              </a:cxn>
              <a:cxn ang="0">
                <a:pos x="16" y="59"/>
              </a:cxn>
              <a:cxn ang="0">
                <a:pos x="14" y="61"/>
              </a:cxn>
              <a:cxn ang="0">
                <a:pos x="11" y="63"/>
              </a:cxn>
              <a:cxn ang="0">
                <a:pos x="8" y="64"/>
              </a:cxn>
              <a:cxn ang="0">
                <a:pos x="4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6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8" y="82"/>
                </a:lnTo>
                <a:lnTo>
                  <a:pt x="24" y="79"/>
                </a:lnTo>
                <a:lnTo>
                  <a:pt x="30" y="77"/>
                </a:lnTo>
                <a:lnTo>
                  <a:pt x="35" y="73"/>
                </a:lnTo>
                <a:lnTo>
                  <a:pt x="40" y="67"/>
                </a:lnTo>
                <a:lnTo>
                  <a:pt x="43" y="59"/>
                </a:lnTo>
                <a:lnTo>
                  <a:pt x="45" y="48"/>
                </a:lnTo>
                <a:lnTo>
                  <a:pt x="46" y="34"/>
                </a:lnTo>
                <a:lnTo>
                  <a:pt x="46" y="16"/>
                </a:lnTo>
                <a:lnTo>
                  <a:pt x="70" y="16"/>
                </a:lnTo>
                <a:lnTo>
                  <a:pt x="70" y="81"/>
                </a:lnTo>
                <a:lnTo>
                  <a:pt x="96" y="81"/>
                </a:lnTo>
                <a:lnTo>
                  <a:pt x="96" y="0"/>
                </a:lnTo>
                <a:lnTo>
                  <a:pt x="21" y="0"/>
                </a:lnTo>
                <a:lnTo>
                  <a:pt x="20" y="35"/>
                </a:lnTo>
                <a:lnTo>
                  <a:pt x="19" y="43"/>
                </a:lnTo>
                <a:lnTo>
                  <a:pt x="19" y="50"/>
                </a:lnTo>
                <a:lnTo>
                  <a:pt x="18" y="55"/>
                </a:lnTo>
                <a:lnTo>
                  <a:pt x="16" y="59"/>
                </a:lnTo>
                <a:lnTo>
                  <a:pt x="14" y="61"/>
                </a:lnTo>
                <a:lnTo>
                  <a:pt x="11" y="63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1" name="Freeform 1335"/>
          <p:cNvSpPr>
            <a:spLocks noEditPoints="1"/>
          </p:cNvSpPr>
          <p:nvPr/>
        </p:nvSpPr>
        <p:spPr bwMode="auto">
          <a:xfrm>
            <a:off x="4327525" y="3105150"/>
            <a:ext cx="38100" cy="33338"/>
          </a:xfrm>
          <a:custGeom>
            <a:avLst/>
            <a:gdLst/>
            <a:ahLst/>
            <a:cxnLst>
              <a:cxn ang="0">
                <a:pos x="65" y="62"/>
              </a:cxn>
              <a:cxn ang="0">
                <a:pos x="61" y="66"/>
              </a:cxn>
              <a:cxn ang="0">
                <a:pos x="54" y="69"/>
              </a:cxn>
              <a:cxn ang="0">
                <a:pos x="43" y="69"/>
              </a:cxn>
              <a:cxn ang="0">
                <a:pos x="35" y="65"/>
              </a:cxn>
              <a:cxn ang="0">
                <a:pos x="30" y="59"/>
              </a:cxn>
              <a:cxn ang="0">
                <a:pos x="28" y="52"/>
              </a:cxn>
              <a:cxn ang="0">
                <a:pos x="95" y="49"/>
              </a:cxn>
              <a:cxn ang="0">
                <a:pos x="95" y="40"/>
              </a:cxn>
              <a:cxn ang="0">
                <a:pos x="92" y="26"/>
              </a:cxn>
              <a:cxn ang="0">
                <a:pos x="86" y="15"/>
              </a:cxn>
              <a:cxn ang="0">
                <a:pos x="79" y="8"/>
              </a:cxn>
              <a:cxn ang="0">
                <a:pos x="69" y="3"/>
              </a:cxn>
              <a:cxn ang="0">
                <a:pos x="57" y="1"/>
              </a:cxn>
              <a:cxn ang="0">
                <a:pos x="39" y="1"/>
              </a:cxn>
              <a:cxn ang="0">
                <a:pos x="21" y="6"/>
              </a:cxn>
              <a:cxn ang="0">
                <a:pos x="8" y="17"/>
              </a:cxn>
              <a:cxn ang="0">
                <a:pos x="1" y="34"/>
              </a:cxn>
              <a:cxn ang="0">
                <a:pos x="0" y="50"/>
              </a:cxn>
              <a:cxn ang="0">
                <a:pos x="3" y="62"/>
              </a:cxn>
              <a:cxn ang="0">
                <a:pos x="8" y="71"/>
              </a:cxn>
              <a:cxn ang="0">
                <a:pos x="15" y="77"/>
              </a:cxn>
              <a:cxn ang="0">
                <a:pos x="28" y="84"/>
              </a:cxn>
              <a:cxn ang="0">
                <a:pos x="42" y="86"/>
              </a:cxn>
              <a:cxn ang="0">
                <a:pos x="54" y="86"/>
              </a:cxn>
              <a:cxn ang="0">
                <a:pos x="67" y="84"/>
              </a:cxn>
              <a:cxn ang="0">
                <a:pos x="80" y="78"/>
              </a:cxn>
              <a:cxn ang="0">
                <a:pos x="90" y="67"/>
              </a:cxn>
              <a:cxn ang="0">
                <a:pos x="66" y="60"/>
              </a:cxn>
              <a:cxn ang="0">
                <a:pos x="29" y="29"/>
              </a:cxn>
              <a:cxn ang="0">
                <a:pos x="35" y="20"/>
              </a:cxn>
              <a:cxn ang="0">
                <a:pos x="45" y="16"/>
              </a:cxn>
              <a:cxn ang="0">
                <a:pos x="54" y="17"/>
              </a:cxn>
              <a:cxn ang="0">
                <a:pos x="63" y="22"/>
              </a:cxn>
              <a:cxn ang="0">
                <a:pos x="67" y="29"/>
              </a:cxn>
              <a:cxn ang="0">
                <a:pos x="28" y="36"/>
              </a:cxn>
            </a:cxnLst>
            <a:rect l="0" t="0" r="r" b="b"/>
            <a:pathLst>
              <a:path w="95" h="86">
                <a:moveTo>
                  <a:pt x="66" y="60"/>
                </a:moveTo>
                <a:lnTo>
                  <a:pt x="65" y="62"/>
                </a:lnTo>
                <a:lnTo>
                  <a:pt x="63" y="64"/>
                </a:lnTo>
                <a:lnTo>
                  <a:pt x="61" y="66"/>
                </a:lnTo>
                <a:lnTo>
                  <a:pt x="59" y="67"/>
                </a:lnTo>
                <a:lnTo>
                  <a:pt x="54" y="69"/>
                </a:lnTo>
                <a:lnTo>
                  <a:pt x="48" y="70"/>
                </a:lnTo>
                <a:lnTo>
                  <a:pt x="43" y="69"/>
                </a:lnTo>
                <a:lnTo>
                  <a:pt x="38" y="68"/>
                </a:lnTo>
                <a:lnTo>
                  <a:pt x="35" y="65"/>
                </a:lnTo>
                <a:lnTo>
                  <a:pt x="32" y="62"/>
                </a:lnTo>
                <a:lnTo>
                  <a:pt x="30" y="59"/>
                </a:lnTo>
                <a:lnTo>
                  <a:pt x="29" y="55"/>
                </a:lnTo>
                <a:lnTo>
                  <a:pt x="28" y="52"/>
                </a:lnTo>
                <a:lnTo>
                  <a:pt x="28" y="49"/>
                </a:lnTo>
                <a:lnTo>
                  <a:pt x="95" y="49"/>
                </a:lnTo>
                <a:lnTo>
                  <a:pt x="95" y="45"/>
                </a:lnTo>
                <a:lnTo>
                  <a:pt x="95" y="40"/>
                </a:lnTo>
                <a:lnTo>
                  <a:pt x="94" y="34"/>
                </a:lnTo>
                <a:lnTo>
                  <a:pt x="92" y="26"/>
                </a:lnTo>
                <a:lnTo>
                  <a:pt x="88" y="18"/>
                </a:lnTo>
                <a:lnTo>
                  <a:pt x="86" y="15"/>
                </a:lnTo>
                <a:lnTo>
                  <a:pt x="83" y="12"/>
                </a:lnTo>
                <a:lnTo>
                  <a:pt x="79" y="8"/>
                </a:lnTo>
                <a:lnTo>
                  <a:pt x="74" y="6"/>
                </a:lnTo>
                <a:lnTo>
                  <a:pt x="69" y="3"/>
                </a:lnTo>
                <a:lnTo>
                  <a:pt x="63" y="2"/>
                </a:lnTo>
                <a:lnTo>
                  <a:pt x="57" y="1"/>
                </a:ln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1" y="6"/>
                </a:lnTo>
                <a:lnTo>
                  <a:pt x="13" y="11"/>
                </a:lnTo>
                <a:lnTo>
                  <a:pt x="8" y="17"/>
                </a:lnTo>
                <a:lnTo>
                  <a:pt x="3" y="24"/>
                </a:lnTo>
                <a:lnTo>
                  <a:pt x="1" y="34"/>
                </a:lnTo>
                <a:lnTo>
                  <a:pt x="0" y="43"/>
                </a:lnTo>
                <a:lnTo>
                  <a:pt x="0" y="50"/>
                </a:lnTo>
                <a:lnTo>
                  <a:pt x="1" y="57"/>
                </a:lnTo>
                <a:lnTo>
                  <a:pt x="3" y="62"/>
                </a:lnTo>
                <a:lnTo>
                  <a:pt x="5" y="67"/>
                </a:lnTo>
                <a:lnTo>
                  <a:pt x="8" y="71"/>
                </a:lnTo>
                <a:lnTo>
                  <a:pt x="12" y="74"/>
                </a:lnTo>
                <a:lnTo>
                  <a:pt x="15" y="77"/>
                </a:lnTo>
                <a:lnTo>
                  <a:pt x="19" y="79"/>
                </a:lnTo>
                <a:lnTo>
                  <a:pt x="28" y="84"/>
                </a:lnTo>
                <a:lnTo>
                  <a:pt x="35" y="86"/>
                </a:lnTo>
                <a:lnTo>
                  <a:pt x="42" y="86"/>
                </a:lnTo>
                <a:lnTo>
                  <a:pt x="47" y="86"/>
                </a:lnTo>
                <a:lnTo>
                  <a:pt x="54" y="86"/>
                </a:lnTo>
                <a:lnTo>
                  <a:pt x="60" y="86"/>
                </a:lnTo>
                <a:lnTo>
                  <a:pt x="67" y="84"/>
                </a:lnTo>
                <a:lnTo>
                  <a:pt x="73" y="81"/>
                </a:lnTo>
                <a:lnTo>
                  <a:pt x="80" y="78"/>
                </a:lnTo>
                <a:lnTo>
                  <a:pt x="86" y="73"/>
                </a:lnTo>
                <a:lnTo>
                  <a:pt x="90" y="67"/>
                </a:lnTo>
                <a:lnTo>
                  <a:pt x="93" y="60"/>
                </a:lnTo>
                <a:lnTo>
                  <a:pt x="66" y="60"/>
                </a:lnTo>
                <a:close/>
                <a:moveTo>
                  <a:pt x="28" y="36"/>
                </a:moveTo>
                <a:lnTo>
                  <a:pt x="29" y="29"/>
                </a:lnTo>
                <a:lnTo>
                  <a:pt x="32" y="24"/>
                </a:lnTo>
                <a:lnTo>
                  <a:pt x="35" y="20"/>
                </a:lnTo>
                <a:lnTo>
                  <a:pt x="38" y="18"/>
                </a:lnTo>
                <a:lnTo>
                  <a:pt x="45" y="16"/>
                </a:lnTo>
                <a:lnTo>
                  <a:pt x="49" y="16"/>
                </a:lnTo>
                <a:lnTo>
                  <a:pt x="54" y="17"/>
                </a:lnTo>
                <a:lnTo>
                  <a:pt x="60" y="19"/>
                </a:lnTo>
                <a:lnTo>
                  <a:pt x="63" y="22"/>
                </a:lnTo>
                <a:lnTo>
                  <a:pt x="65" y="25"/>
                </a:lnTo>
                <a:lnTo>
                  <a:pt x="67" y="29"/>
                </a:lnTo>
                <a:lnTo>
                  <a:pt x="67" y="36"/>
                </a:lnTo>
                <a:lnTo>
                  <a:pt x="28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2" name="Freeform 1336"/>
          <p:cNvSpPr>
            <a:spLocks/>
          </p:cNvSpPr>
          <p:nvPr/>
        </p:nvSpPr>
        <p:spPr bwMode="auto">
          <a:xfrm>
            <a:off x="4371975" y="3105150"/>
            <a:ext cx="34925" cy="33338"/>
          </a:xfrm>
          <a:custGeom>
            <a:avLst/>
            <a:gdLst/>
            <a:ahLst/>
            <a:cxnLst>
              <a:cxn ang="0">
                <a:pos x="28" y="33"/>
              </a:cxn>
              <a:cxn ang="0">
                <a:pos x="27" y="33"/>
              </a:cxn>
              <a:cxn ang="0">
                <a:pos x="27" y="0"/>
              </a:cxn>
              <a:cxn ang="0">
                <a:pos x="0" y="0"/>
              </a:cxn>
              <a:cxn ang="0">
                <a:pos x="0" y="81"/>
              </a:cxn>
              <a:cxn ang="0">
                <a:pos x="27" y="81"/>
              </a:cxn>
              <a:cxn ang="0">
                <a:pos x="27" y="45"/>
              </a:cxn>
              <a:cxn ang="0">
                <a:pos x="28" y="45"/>
              </a:cxn>
              <a:cxn ang="0">
                <a:pos x="55" y="81"/>
              </a:cxn>
              <a:cxn ang="0">
                <a:pos x="87" y="81"/>
              </a:cxn>
              <a:cxn ang="0">
                <a:pos x="48" y="38"/>
              </a:cxn>
              <a:cxn ang="0">
                <a:pos x="85" y="0"/>
              </a:cxn>
              <a:cxn ang="0">
                <a:pos x="55" y="0"/>
              </a:cxn>
              <a:cxn ang="0">
                <a:pos x="28" y="33"/>
              </a:cxn>
            </a:cxnLst>
            <a:rect l="0" t="0" r="r" b="b"/>
            <a:pathLst>
              <a:path w="87" h="81">
                <a:moveTo>
                  <a:pt x="28" y="33"/>
                </a:moveTo>
                <a:lnTo>
                  <a:pt x="27" y="33"/>
                </a:lnTo>
                <a:lnTo>
                  <a:pt x="27" y="0"/>
                </a:lnTo>
                <a:lnTo>
                  <a:pt x="0" y="0"/>
                </a:lnTo>
                <a:lnTo>
                  <a:pt x="0" y="81"/>
                </a:lnTo>
                <a:lnTo>
                  <a:pt x="27" y="81"/>
                </a:lnTo>
                <a:lnTo>
                  <a:pt x="27" y="45"/>
                </a:lnTo>
                <a:lnTo>
                  <a:pt x="28" y="45"/>
                </a:lnTo>
                <a:lnTo>
                  <a:pt x="55" y="81"/>
                </a:lnTo>
                <a:lnTo>
                  <a:pt x="87" y="81"/>
                </a:lnTo>
                <a:lnTo>
                  <a:pt x="48" y="38"/>
                </a:lnTo>
                <a:lnTo>
                  <a:pt x="85" y="0"/>
                </a:lnTo>
                <a:lnTo>
                  <a:pt x="55" y="0"/>
                </a:lnTo>
                <a:lnTo>
                  <a:pt x="28" y="3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3" name="Freeform 1337"/>
          <p:cNvSpPr>
            <a:spLocks/>
          </p:cNvSpPr>
          <p:nvPr/>
        </p:nvSpPr>
        <p:spPr bwMode="auto">
          <a:xfrm>
            <a:off x="4406900" y="3105150"/>
            <a:ext cx="33338" cy="33338"/>
          </a:xfrm>
          <a:custGeom>
            <a:avLst/>
            <a:gdLst/>
            <a:ahLst/>
            <a:cxnLst>
              <a:cxn ang="0">
                <a:pos x="29" y="16"/>
              </a:cxn>
              <a:cxn ang="0">
                <a:pos x="29" y="81"/>
              </a:cxn>
              <a:cxn ang="0">
                <a:pos x="56" y="81"/>
              </a:cxn>
              <a:cxn ang="0">
                <a:pos x="56" y="16"/>
              </a:cxn>
              <a:cxn ang="0">
                <a:pos x="85" y="16"/>
              </a:cxn>
              <a:cxn ang="0">
                <a:pos x="85" y="0"/>
              </a:cxn>
              <a:cxn ang="0">
                <a:pos x="0" y="0"/>
              </a:cxn>
              <a:cxn ang="0">
                <a:pos x="0" y="16"/>
              </a:cxn>
              <a:cxn ang="0">
                <a:pos x="29" y="16"/>
              </a:cxn>
            </a:cxnLst>
            <a:rect l="0" t="0" r="r" b="b"/>
            <a:pathLst>
              <a:path w="85" h="81">
                <a:moveTo>
                  <a:pt x="29" y="16"/>
                </a:moveTo>
                <a:lnTo>
                  <a:pt x="29" y="81"/>
                </a:lnTo>
                <a:lnTo>
                  <a:pt x="56" y="81"/>
                </a:lnTo>
                <a:lnTo>
                  <a:pt x="56" y="16"/>
                </a:lnTo>
                <a:lnTo>
                  <a:pt x="85" y="16"/>
                </a:lnTo>
                <a:lnTo>
                  <a:pt x="85" y="0"/>
                </a:lnTo>
                <a:lnTo>
                  <a:pt x="0" y="0"/>
                </a:lnTo>
                <a:lnTo>
                  <a:pt x="0" y="16"/>
                </a:lnTo>
                <a:lnTo>
                  <a:pt x="29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4" name="Freeform 1338"/>
          <p:cNvSpPr>
            <a:spLocks/>
          </p:cNvSpPr>
          <p:nvPr/>
        </p:nvSpPr>
        <p:spPr bwMode="auto">
          <a:xfrm>
            <a:off x="4441825" y="3105150"/>
            <a:ext cx="38100" cy="44450"/>
          </a:xfrm>
          <a:custGeom>
            <a:avLst/>
            <a:gdLst/>
            <a:ahLst/>
            <a:cxnLst>
              <a:cxn ang="0">
                <a:pos x="16" y="109"/>
              </a:cxn>
              <a:cxn ang="0">
                <a:pos x="24" y="110"/>
              </a:cxn>
              <a:cxn ang="0">
                <a:pos x="34" y="110"/>
              </a:cxn>
              <a:cxn ang="0">
                <a:pos x="42" y="110"/>
              </a:cxn>
              <a:cxn ang="0">
                <a:pos x="49" y="108"/>
              </a:cxn>
              <a:cxn ang="0">
                <a:pos x="54" y="105"/>
              </a:cxn>
              <a:cxn ang="0">
                <a:pos x="57" y="102"/>
              </a:cxn>
              <a:cxn ang="0">
                <a:pos x="62" y="93"/>
              </a:cxn>
              <a:cxn ang="0">
                <a:pos x="66" y="85"/>
              </a:cxn>
              <a:cxn ang="0">
                <a:pos x="97" y="0"/>
              </a:cxn>
              <a:cxn ang="0">
                <a:pos x="68" y="0"/>
              </a:cxn>
              <a:cxn ang="0">
                <a:pos x="53" y="52"/>
              </a:cxn>
              <a:cxn ang="0">
                <a:pos x="32" y="0"/>
              </a:cxn>
              <a:cxn ang="0">
                <a:pos x="0" y="0"/>
              </a:cxn>
              <a:cxn ang="0">
                <a:pos x="38" y="79"/>
              </a:cxn>
              <a:cxn ang="0">
                <a:pos x="37" y="83"/>
              </a:cxn>
              <a:cxn ang="0">
                <a:pos x="35" y="87"/>
              </a:cxn>
              <a:cxn ang="0">
                <a:pos x="33" y="91"/>
              </a:cxn>
              <a:cxn ang="0">
                <a:pos x="32" y="92"/>
              </a:cxn>
              <a:cxn ang="0">
                <a:pos x="30" y="93"/>
              </a:cxn>
              <a:cxn ang="0">
                <a:pos x="27" y="94"/>
              </a:cxn>
              <a:cxn ang="0">
                <a:pos x="24" y="94"/>
              </a:cxn>
              <a:cxn ang="0">
                <a:pos x="20" y="94"/>
              </a:cxn>
              <a:cxn ang="0">
                <a:pos x="16" y="93"/>
              </a:cxn>
              <a:cxn ang="0">
                <a:pos x="16" y="109"/>
              </a:cxn>
            </a:cxnLst>
            <a:rect l="0" t="0" r="r" b="b"/>
            <a:pathLst>
              <a:path w="97" h="110">
                <a:moveTo>
                  <a:pt x="16" y="109"/>
                </a:moveTo>
                <a:lnTo>
                  <a:pt x="24" y="110"/>
                </a:lnTo>
                <a:lnTo>
                  <a:pt x="34" y="110"/>
                </a:lnTo>
                <a:lnTo>
                  <a:pt x="42" y="110"/>
                </a:lnTo>
                <a:lnTo>
                  <a:pt x="49" y="108"/>
                </a:lnTo>
                <a:lnTo>
                  <a:pt x="54" y="105"/>
                </a:lnTo>
                <a:lnTo>
                  <a:pt x="57" y="102"/>
                </a:lnTo>
                <a:lnTo>
                  <a:pt x="62" y="93"/>
                </a:lnTo>
                <a:lnTo>
                  <a:pt x="66" y="85"/>
                </a:lnTo>
                <a:lnTo>
                  <a:pt x="97" y="0"/>
                </a:lnTo>
                <a:lnTo>
                  <a:pt x="68" y="0"/>
                </a:lnTo>
                <a:lnTo>
                  <a:pt x="53" y="52"/>
                </a:lnTo>
                <a:lnTo>
                  <a:pt x="32" y="0"/>
                </a:lnTo>
                <a:lnTo>
                  <a:pt x="0" y="0"/>
                </a:lnTo>
                <a:lnTo>
                  <a:pt x="38" y="79"/>
                </a:lnTo>
                <a:lnTo>
                  <a:pt x="37" y="83"/>
                </a:lnTo>
                <a:lnTo>
                  <a:pt x="35" y="87"/>
                </a:lnTo>
                <a:lnTo>
                  <a:pt x="33" y="91"/>
                </a:lnTo>
                <a:lnTo>
                  <a:pt x="32" y="92"/>
                </a:lnTo>
                <a:lnTo>
                  <a:pt x="30" y="93"/>
                </a:lnTo>
                <a:lnTo>
                  <a:pt x="27" y="94"/>
                </a:lnTo>
                <a:lnTo>
                  <a:pt x="24" y="94"/>
                </a:lnTo>
                <a:lnTo>
                  <a:pt x="20" y="94"/>
                </a:lnTo>
                <a:lnTo>
                  <a:pt x="16" y="93"/>
                </a:lnTo>
                <a:lnTo>
                  <a:pt x="16" y="10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5" name="Freeform 1339"/>
          <p:cNvSpPr>
            <a:spLocks noEditPoints="1"/>
          </p:cNvSpPr>
          <p:nvPr/>
        </p:nvSpPr>
        <p:spPr bwMode="auto">
          <a:xfrm>
            <a:off x="4483100" y="3105150"/>
            <a:ext cx="36513" cy="33338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2" y="19"/>
              </a:cxn>
              <a:cxn ang="0">
                <a:pos x="40" y="16"/>
              </a:cxn>
              <a:cxn ang="0">
                <a:pos x="49" y="16"/>
              </a:cxn>
              <a:cxn ang="0">
                <a:pos x="55" y="19"/>
              </a:cxn>
              <a:cxn ang="0">
                <a:pos x="59" y="23"/>
              </a:cxn>
              <a:cxn ang="0">
                <a:pos x="59" y="27"/>
              </a:cxn>
              <a:cxn ang="0">
                <a:pos x="59" y="31"/>
              </a:cxn>
              <a:cxn ang="0">
                <a:pos x="56" y="35"/>
              </a:cxn>
              <a:cxn ang="0">
                <a:pos x="45" y="37"/>
              </a:cxn>
              <a:cxn ang="0">
                <a:pos x="26" y="39"/>
              </a:cxn>
              <a:cxn ang="0">
                <a:pos x="15" y="42"/>
              </a:cxn>
              <a:cxn ang="0">
                <a:pos x="6" y="48"/>
              </a:cxn>
              <a:cxn ang="0">
                <a:pos x="0" y="57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6"/>
              </a:cxn>
              <a:cxn ang="0">
                <a:pos x="38" y="86"/>
              </a:cxn>
              <a:cxn ang="0">
                <a:pos x="50" y="82"/>
              </a:cxn>
              <a:cxn ang="0">
                <a:pos x="57" y="78"/>
              </a:cxn>
              <a:cxn ang="0">
                <a:pos x="60" y="75"/>
              </a:cxn>
              <a:cxn ang="0">
                <a:pos x="90" y="84"/>
              </a:cxn>
              <a:cxn ang="0">
                <a:pos x="88" y="81"/>
              </a:cxn>
              <a:cxn ang="0">
                <a:pos x="86" y="78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1"/>
              </a:cxn>
              <a:cxn ang="0">
                <a:pos x="68" y="4"/>
              </a:cxn>
              <a:cxn ang="0">
                <a:pos x="45" y="0"/>
              </a:cxn>
              <a:cxn ang="0">
                <a:pos x="34" y="1"/>
              </a:cxn>
              <a:cxn ang="0">
                <a:pos x="21" y="4"/>
              </a:cxn>
              <a:cxn ang="0">
                <a:pos x="9" y="13"/>
              </a:cxn>
              <a:cxn ang="0">
                <a:pos x="6" y="19"/>
              </a:cxn>
              <a:cxn ang="0">
                <a:pos x="4" y="28"/>
              </a:cxn>
              <a:cxn ang="0">
                <a:pos x="59" y="50"/>
              </a:cxn>
              <a:cxn ang="0">
                <a:pos x="57" y="60"/>
              </a:cxn>
              <a:cxn ang="0">
                <a:pos x="52" y="66"/>
              </a:cxn>
              <a:cxn ang="0">
                <a:pos x="40" y="70"/>
              </a:cxn>
              <a:cxn ang="0">
                <a:pos x="31" y="68"/>
              </a:cxn>
              <a:cxn ang="0">
                <a:pos x="28" y="65"/>
              </a:cxn>
              <a:cxn ang="0">
                <a:pos x="26" y="61"/>
              </a:cxn>
              <a:cxn ang="0">
                <a:pos x="28" y="55"/>
              </a:cxn>
              <a:cxn ang="0">
                <a:pos x="32" y="52"/>
              </a:cxn>
              <a:cxn ang="0">
                <a:pos x="41" y="49"/>
              </a:cxn>
              <a:cxn ang="0">
                <a:pos x="59" y="45"/>
              </a:cxn>
            </a:cxnLst>
            <a:rect l="0" t="0" r="r" b="b"/>
            <a:pathLst>
              <a:path w="90" h="86">
                <a:moveTo>
                  <a:pt x="28" y="28"/>
                </a:moveTo>
                <a:lnTo>
                  <a:pt x="29" y="25"/>
                </a:lnTo>
                <a:lnTo>
                  <a:pt x="30" y="22"/>
                </a:lnTo>
                <a:lnTo>
                  <a:pt x="32" y="19"/>
                </a:lnTo>
                <a:lnTo>
                  <a:pt x="35" y="18"/>
                </a:lnTo>
                <a:lnTo>
                  <a:pt x="40" y="16"/>
                </a:lnTo>
                <a:lnTo>
                  <a:pt x="45" y="16"/>
                </a:lnTo>
                <a:lnTo>
                  <a:pt x="49" y="16"/>
                </a:lnTo>
                <a:lnTo>
                  <a:pt x="53" y="17"/>
                </a:lnTo>
                <a:lnTo>
                  <a:pt x="55" y="19"/>
                </a:lnTo>
                <a:lnTo>
                  <a:pt x="57" y="20"/>
                </a:lnTo>
                <a:lnTo>
                  <a:pt x="59" y="23"/>
                </a:lnTo>
                <a:lnTo>
                  <a:pt x="59" y="26"/>
                </a:lnTo>
                <a:lnTo>
                  <a:pt x="59" y="27"/>
                </a:lnTo>
                <a:lnTo>
                  <a:pt x="59" y="28"/>
                </a:lnTo>
                <a:lnTo>
                  <a:pt x="59" y="31"/>
                </a:lnTo>
                <a:lnTo>
                  <a:pt x="58" y="34"/>
                </a:lnTo>
                <a:lnTo>
                  <a:pt x="56" y="35"/>
                </a:lnTo>
                <a:lnTo>
                  <a:pt x="53" y="36"/>
                </a:lnTo>
                <a:lnTo>
                  <a:pt x="45" y="37"/>
                </a:lnTo>
                <a:lnTo>
                  <a:pt x="32" y="38"/>
                </a:lnTo>
                <a:lnTo>
                  <a:pt x="26" y="39"/>
                </a:lnTo>
                <a:lnTo>
                  <a:pt x="20" y="41"/>
                </a:lnTo>
                <a:lnTo>
                  <a:pt x="15" y="42"/>
                </a:lnTo>
                <a:lnTo>
                  <a:pt x="10" y="45"/>
                </a:lnTo>
                <a:lnTo>
                  <a:pt x="6" y="48"/>
                </a:lnTo>
                <a:lnTo>
                  <a:pt x="3" y="52"/>
                </a:lnTo>
                <a:lnTo>
                  <a:pt x="0" y="57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4" y="77"/>
                </a:lnTo>
                <a:lnTo>
                  <a:pt x="8" y="80"/>
                </a:lnTo>
                <a:lnTo>
                  <a:pt x="13" y="84"/>
                </a:lnTo>
                <a:lnTo>
                  <a:pt x="21" y="86"/>
                </a:lnTo>
                <a:lnTo>
                  <a:pt x="30" y="86"/>
                </a:lnTo>
                <a:lnTo>
                  <a:pt x="38" y="86"/>
                </a:lnTo>
                <a:lnTo>
                  <a:pt x="47" y="84"/>
                </a:lnTo>
                <a:lnTo>
                  <a:pt x="50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0" y="75"/>
                </a:lnTo>
                <a:lnTo>
                  <a:pt x="63" y="84"/>
                </a:lnTo>
                <a:lnTo>
                  <a:pt x="90" y="84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8"/>
                </a:lnTo>
                <a:lnTo>
                  <a:pt x="85" y="77"/>
                </a:lnTo>
                <a:lnTo>
                  <a:pt x="85" y="72"/>
                </a:lnTo>
                <a:lnTo>
                  <a:pt x="85" y="66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6"/>
                </a:lnTo>
                <a:lnTo>
                  <a:pt x="80" y="11"/>
                </a:lnTo>
                <a:lnTo>
                  <a:pt x="75" y="7"/>
                </a:lnTo>
                <a:lnTo>
                  <a:pt x="68" y="4"/>
                </a:lnTo>
                <a:lnTo>
                  <a:pt x="58" y="1"/>
                </a:lnTo>
                <a:lnTo>
                  <a:pt x="45" y="0"/>
                </a:lnTo>
                <a:lnTo>
                  <a:pt x="40" y="0"/>
                </a:lnTo>
                <a:lnTo>
                  <a:pt x="34" y="1"/>
                </a:lnTo>
                <a:lnTo>
                  <a:pt x="28" y="2"/>
                </a:lnTo>
                <a:lnTo>
                  <a:pt x="21" y="4"/>
                </a:lnTo>
                <a:lnTo>
                  <a:pt x="15" y="8"/>
                </a:lnTo>
                <a:lnTo>
                  <a:pt x="9" y="13"/>
                </a:lnTo>
                <a:lnTo>
                  <a:pt x="7" y="16"/>
                </a:lnTo>
                <a:lnTo>
                  <a:pt x="6" y="19"/>
                </a:lnTo>
                <a:lnTo>
                  <a:pt x="4" y="24"/>
                </a:lnTo>
                <a:lnTo>
                  <a:pt x="4" y="28"/>
                </a:lnTo>
                <a:lnTo>
                  <a:pt x="28" y="28"/>
                </a:lnTo>
                <a:close/>
                <a:moveTo>
                  <a:pt x="59" y="50"/>
                </a:moveTo>
                <a:lnTo>
                  <a:pt x="59" y="56"/>
                </a:lnTo>
                <a:lnTo>
                  <a:pt x="57" y="60"/>
                </a:lnTo>
                <a:lnTo>
                  <a:pt x="55" y="63"/>
                </a:lnTo>
                <a:lnTo>
                  <a:pt x="52" y="66"/>
                </a:lnTo>
                <a:lnTo>
                  <a:pt x="46" y="69"/>
                </a:lnTo>
                <a:lnTo>
                  <a:pt x="40" y="70"/>
                </a:lnTo>
                <a:lnTo>
                  <a:pt x="35" y="69"/>
                </a:lnTo>
                <a:lnTo>
                  <a:pt x="31" y="68"/>
                </a:lnTo>
                <a:lnTo>
                  <a:pt x="29" y="67"/>
                </a:lnTo>
                <a:lnTo>
                  <a:pt x="28" y="65"/>
                </a:lnTo>
                <a:lnTo>
                  <a:pt x="27" y="63"/>
                </a:lnTo>
                <a:lnTo>
                  <a:pt x="26" y="61"/>
                </a:lnTo>
                <a:lnTo>
                  <a:pt x="27" y="58"/>
                </a:lnTo>
                <a:lnTo>
                  <a:pt x="28" y="55"/>
                </a:lnTo>
                <a:lnTo>
                  <a:pt x="30" y="53"/>
                </a:lnTo>
                <a:lnTo>
                  <a:pt x="32" y="52"/>
                </a:lnTo>
                <a:lnTo>
                  <a:pt x="37" y="50"/>
                </a:lnTo>
                <a:lnTo>
                  <a:pt x="41" y="49"/>
                </a:lnTo>
                <a:lnTo>
                  <a:pt x="52" y="48"/>
                </a:lnTo>
                <a:lnTo>
                  <a:pt x="59" y="45"/>
                </a:lnTo>
                <a:lnTo>
                  <a:pt x="59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6" name="Freeform 1340"/>
          <p:cNvSpPr>
            <a:spLocks/>
          </p:cNvSpPr>
          <p:nvPr/>
        </p:nvSpPr>
        <p:spPr bwMode="auto">
          <a:xfrm>
            <a:off x="4522788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8" y="82"/>
              </a:cxn>
              <a:cxn ang="0">
                <a:pos x="24" y="79"/>
              </a:cxn>
              <a:cxn ang="0">
                <a:pos x="30" y="77"/>
              </a:cxn>
              <a:cxn ang="0">
                <a:pos x="35" y="73"/>
              </a:cxn>
              <a:cxn ang="0">
                <a:pos x="39" y="67"/>
              </a:cxn>
              <a:cxn ang="0">
                <a:pos x="42" y="59"/>
              </a:cxn>
              <a:cxn ang="0">
                <a:pos x="44" y="48"/>
              </a:cxn>
              <a:cxn ang="0">
                <a:pos x="46" y="34"/>
              </a:cxn>
              <a:cxn ang="0">
                <a:pos x="47" y="16"/>
              </a:cxn>
              <a:cxn ang="0">
                <a:pos x="70" y="16"/>
              </a:cxn>
              <a:cxn ang="0">
                <a:pos x="70" y="81"/>
              </a:cxn>
              <a:cxn ang="0">
                <a:pos x="97" y="81"/>
              </a:cxn>
              <a:cxn ang="0">
                <a:pos x="97" y="0"/>
              </a:cxn>
              <a:cxn ang="0">
                <a:pos x="21" y="0"/>
              </a:cxn>
              <a:cxn ang="0">
                <a:pos x="20" y="35"/>
              </a:cxn>
              <a:cxn ang="0">
                <a:pos x="20" y="43"/>
              </a:cxn>
              <a:cxn ang="0">
                <a:pos x="19" y="50"/>
              </a:cxn>
              <a:cxn ang="0">
                <a:pos x="18" y="55"/>
              </a:cxn>
              <a:cxn ang="0">
                <a:pos x="16" y="59"/>
              </a:cxn>
              <a:cxn ang="0">
                <a:pos x="14" y="61"/>
              </a:cxn>
              <a:cxn ang="0">
                <a:pos x="11" y="63"/>
              </a:cxn>
              <a:cxn ang="0">
                <a:pos x="8" y="64"/>
              </a:cxn>
              <a:cxn ang="0">
                <a:pos x="5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7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8" y="82"/>
                </a:lnTo>
                <a:lnTo>
                  <a:pt x="24" y="79"/>
                </a:lnTo>
                <a:lnTo>
                  <a:pt x="30" y="77"/>
                </a:lnTo>
                <a:lnTo>
                  <a:pt x="35" y="73"/>
                </a:lnTo>
                <a:lnTo>
                  <a:pt x="39" y="67"/>
                </a:lnTo>
                <a:lnTo>
                  <a:pt x="42" y="59"/>
                </a:lnTo>
                <a:lnTo>
                  <a:pt x="44" y="48"/>
                </a:lnTo>
                <a:lnTo>
                  <a:pt x="46" y="34"/>
                </a:lnTo>
                <a:lnTo>
                  <a:pt x="47" y="16"/>
                </a:lnTo>
                <a:lnTo>
                  <a:pt x="70" y="16"/>
                </a:lnTo>
                <a:lnTo>
                  <a:pt x="70" y="81"/>
                </a:lnTo>
                <a:lnTo>
                  <a:pt x="97" y="81"/>
                </a:lnTo>
                <a:lnTo>
                  <a:pt x="97" y="0"/>
                </a:lnTo>
                <a:lnTo>
                  <a:pt x="21" y="0"/>
                </a:lnTo>
                <a:lnTo>
                  <a:pt x="20" y="35"/>
                </a:lnTo>
                <a:lnTo>
                  <a:pt x="20" y="43"/>
                </a:lnTo>
                <a:lnTo>
                  <a:pt x="19" y="50"/>
                </a:lnTo>
                <a:lnTo>
                  <a:pt x="18" y="55"/>
                </a:lnTo>
                <a:lnTo>
                  <a:pt x="16" y="59"/>
                </a:lnTo>
                <a:lnTo>
                  <a:pt x="14" y="61"/>
                </a:lnTo>
                <a:lnTo>
                  <a:pt x="11" y="63"/>
                </a:lnTo>
                <a:lnTo>
                  <a:pt x="8" y="64"/>
                </a:lnTo>
                <a:lnTo>
                  <a:pt x="5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7" name="Freeform 1341"/>
          <p:cNvSpPr>
            <a:spLocks noEditPoints="1"/>
          </p:cNvSpPr>
          <p:nvPr/>
        </p:nvSpPr>
        <p:spPr bwMode="auto">
          <a:xfrm>
            <a:off x="4568825" y="3105150"/>
            <a:ext cx="33338" cy="333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1"/>
              </a:cxn>
              <a:cxn ang="0">
                <a:pos x="49" y="81"/>
              </a:cxn>
              <a:cxn ang="0">
                <a:pos x="55" y="79"/>
              </a:cxn>
              <a:cxn ang="0">
                <a:pos x="61" y="78"/>
              </a:cxn>
              <a:cxn ang="0">
                <a:pos x="66" y="77"/>
              </a:cxn>
              <a:cxn ang="0">
                <a:pos x="71" y="75"/>
              </a:cxn>
              <a:cxn ang="0">
                <a:pos x="75" y="72"/>
              </a:cxn>
              <a:cxn ang="0">
                <a:pos x="78" y="67"/>
              </a:cxn>
              <a:cxn ang="0">
                <a:pos x="81" y="62"/>
              </a:cxn>
              <a:cxn ang="0">
                <a:pos x="82" y="55"/>
              </a:cxn>
              <a:cxn ang="0">
                <a:pos x="81" y="51"/>
              </a:cxn>
              <a:cxn ang="0">
                <a:pos x="80" y="47"/>
              </a:cxn>
              <a:cxn ang="0">
                <a:pos x="78" y="43"/>
              </a:cxn>
              <a:cxn ang="0">
                <a:pos x="76" y="40"/>
              </a:cxn>
              <a:cxn ang="0">
                <a:pos x="71" y="35"/>
              </a:cxn>
              <a:cxn ang="0">
                <a:pos x="65" y="32"/>
              </a:cxn>
              <a:cxn ang="0">
                <a:pos x="53" y="28"/>
              </a:cxn>
              <a:cxn ang="0">
                <a:pos x="43" y="28"/>
              </a:cxn>
              <a:cxn ang="0">
                <a:pos x="26" y="28"/>
              </a:cxn>
              <a:cxn ang="0">
                <a:pos x="26" y="0"/>
              </a:cxn>
              <a:cxn ang="0">
                <a:pos x="0" y="0"/>
              </a:cxn>
              <a:cxn ang="0">
                <a:pos x="26" y="45"/>
              </a:cxn>
              <a:cxn ang="0">
                <a:pos x="38" y="45"/>
              </a:cxn>
              <a:cxn ang="0">
                <a:pos x="42" y="45"/>
              </a:cxn>
              <a:cxn ang="0">
                <a:pos x="48" y="46"/>
              </a:cxn>
              <a:cxn ang="0">
                <a:pos x="50" y="47"/>
              </a:cxn>
              <a:cxn ang="0">
                <a:pos x="52" y="49"/>
              </a:cxn>
              <a:cxn ang="0">
                <a:pos x="53" y="51"/>
              </a:cxn>
              <a:cxn ang="0">
                <a:pos x="54" y="55"/>
              </a:cxn>
              <a:cxn ang="0">
                <a:pos x="54" y="57"/>
              </a:cxn>
              <a:cxn ang="0">
                <a:pos x="53" y="59"/>
              </a:cxn>
              <a:cxn ang="0">
                <a:pos x="51" y="61"/>
              </a:cxn>
              <a:cxn ang="0">
                <a:pos x="50" y="62"/>
              </a:cxn>
              <a:cxn ang="0">
                <a:pos x="45" y="63"/>
              </a:cxn>
              <a:cxn ang="0">
                <a:pos x="39" y="64"/>
              </a:cxn>
              <a:cxn ang="0">
                <a:pos x="26" y="64"/>
              </a:cxn>
              <a:cxn ang="0">
                <a:pos x="26" y="45"/>
              </a:cxn>
            </a:cxnLst>
            <a:rect l="0" t="0" r="r" b="b"/>
            <a:pathLst>
              <a:path w="82" h="81">
                <a:moveTo>
                  <a:pt x="0" y="0"/>
                </a:moveTo>
                <a:lnTo>
                  <a:pt x="0" y="81"/>
                </a:lnTo>
                <a:lnTo>
                  <a:pt x="49" y="81"/>
                </a:lnTo>
                <a:lnTo>
                  <a:pt x="55" y="79"/>
                </a:lnTo>
                <a:lnTo>
                  <a:pt x="61" y="78"/>
                </a:lnTo>
                <a:lnTo>
                  <a:pt x="66" y="77"/>
                </a:lnTo>
                <a:lnTo>
                  <a:pt x="71" y="75"/>
                </a:lnTo>
                <a:lnTo>
                  <a:pt x="75" y="72"/>
                </a:lnTo>
                <a:lnTo>
                  <a:pt x="78" y="67"/>
                </a:lnTo>
                <a:lnTo>
                  <a:pt x="81" y="62"/>
                </a:lnTo>
                <a:lnTo>
                  <a:pt x="82" y="55"/>
                </a:lnTo>
                <a:lnTo>
                  <a:pt x="81" y="51"/>
                </a:lnTo>
                <a:lnTo>
                  <a:pt x="80" y="47"/>
                </a:lnTo>
                <a:lnTo>
                  <a:pt x="78" y="43"/>
                </a:lnTo>
                <a:lnTo>
                  <a:pt x="76" y="40"/>
                </a:lnTo>
                <a:lnTo>
                  <a:pt x="71" y="35"/>
                </a:lnTo>
                <a:lnTo>
                  <a:pt x="65" y="32"/>
                </a:lnTo>
                <a:lnTo>
                  <a:pt x="53" y="28"/>
                </a:lnTo>
                <a:lnTo>
                  <a:pt x="43" y="28"/>
                </a:lnTo>
                <a:lnTo>
                  <a:pt x="26" y="28"/>
                </a:lnTo>
                <a:lnTo>
                  <a:pt x="26" y="0"/>
                </a:lnTo>
                <a:lnTo>
                  <a:pt x="0" y="0"/>
                </a:lnTo>
                <a:close/>
                <a:moveTo>
                  <a:pt x="26" y="45"/>
                </a:moveTo>
                <a:lnTo>
                  <a:pt x="38" y="45"/>
                </a:lnTo>
                <a:lnTo>
                  <a:pt x="42" y="45"/>
                </a:lnTo>
                <a:lnTo>
                  <a:pt x="48" y="46"/>
                </a:lnTo>
                <a:lnTo>
                  <a:pt x="50" y="47"/>
                </a:lnTo>
                <a:lnTo>
                  <a:pt x="52" y="49"/>
                </a:lnTo>
                <a:lnTo>
                  <a:pt x="53" y="51"/>
                </a:lnTo>
                <a:lnTo>
                  <a:pt x="54" y="55"/>
                </a:lnTo>
                <a:lnTo>
                  <a:pt x="54" y="57"/>
                </a:lnTo>
                <a:lnTo>
                  <a:pt x="53" y="59"/>
                </a:lnTo>
                <a:lnTo>
                  <a:pt x="51" y="61"/>
                </a:lnTo>
                <a:lnTo>
                  <a:pt x="50" y="62"/>
                </a:lnTo>
                <a:lnTo>
                  <a:pt x="45" y="63"/>
                </a:lnTo>
                <a:lnTo>
                  <a:pt x="39" y="64"/>
                </a:lnTo>
                <a:lnTo>
                  <a:pt x="26" y="64"/>
                </a:lnTo>
                <a:lnTo>
                  <a:pt x="26" y="4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8" name="Freeform 1342"/>
          <p:cNvSpPr>
            <a:spLocks/>
          </p:cNvSpPr>
          <p:nvPr/>
        </p:nvSpPr>
        <p:spPr bwMode="auto">
          <a:xfrm>
            <a:off x="4606925" y="3105150"/>
            <a:ext cx="34925" cy="33338"/>
          </a:xfrm>
          <a:custGeom>
            <a:avLst/>
            <a:gdLst/>
            <a:ahLst/>
            <a:cxnLst>
              <a:cxn ang="0">
                <a:pos x="26" y="46"/>
              </a:cxn>
              <a:cxn ang="0">
                <a:pos x="58" y="46"/>
              </a:cxn>
              <a:cxn ang="0">
                <a:pos x="58" y="81"/>
              </a:cxn>
              <a:cxn ang="0">
                <a:pos x="85" y="81"/>
              </a:cxn>
              <a:cxn ang="0">
                <a:pos x="85" y="0"/>
              </a:cxn>
              <a:cxn ang="0">
                <a:pos x="58" y="0"/>
              </a:cxn>
              <a:cxn ang="0">
                <a:pos x="58" y="31"/>
              </a:cxn>
              <a:cxn ang="0">
                <a:pos x="26" y="31"/>
              </a:cxn>
              <a:cxn ang="0">
                <a:pos x="26" y="0"/>
              </a:cxn>
              <a:cxn ang="0">
                <a:pos x="0" y="0"/>
              </a:cxn>
              <a:cxn ang="0">
                <a:pos x="0" y="81"/>
              </a:cxn>
              <a:cxn ang="0">
                <a:pos x="26" y="81"/>
              </a:cxn>
              <a:cxn ang="0">
                <a:pos x="26" y="46"/>
              </a:cxn>
            </a:cxnLst>
            <a:rect l="0" t="0" r="r" b="b"/>
            <a:pathLst>
              <a:path w="85" h="81">
                <a:moveTo>
                  <a:pt x="26" y="46"/>
                </a:moveTo>
                <a:lnTo>
                  <a:pt x="58" y="46"/>
                </a:lnTo>
                <a:lnTo>
                  <a:pt x="58" y="81"/>
                </a:lnTo>
                <a:lnTo>
                  <a:pt x="85" y="81"/>
                </a:lnTo>
                <a:lnTo>
                  <a:pt x="85" y="0"/>
                </a:lnTo>
                <a:lnTo>
                  <a:pt x="58" y="0"/>
                </a:lnTo>
                <a:lnTo>
                  <a:pt x="58" y="31"/>
                </a:lnTo>
                <a:lnTo>
                  <a:pt x="26" y="31"/>
                </a:lnTo>
                <a:lnTo>
                  <a:pt x="26" y="0"/>
                </a:lnTo>
                <a:lnTo>
                  <a:pt x="0" y="0"/>
                </a:lnTo>
                <a:lnTo>
                  <a:pt x="0" y="81"/>
                </a:lnTo>
                <a:lnTo>
                  <a:pt x="26" y="81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9" name="Freeform 1343"/>
          <p:cNvSpPr>
            <a:spLocks noEditPoints="1"/>
          </p:cNvSpPr>
          <p:nvPr/>
        </p:nvSpPr>
        <p:spPr bwMode="auto">
          <a:xfrm>
            <a:off x="4648200" y="3105150"/>
            <a:ext cx="36513" cy="33338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19"/>
              </a:cxn>
              <a:cxn ang="0">
                <a:pos x="41" y="16"/>
              </a:cxn>
              <a:cxn ang="0">
                <a:pos x="49" y="16"/>
              </a:cxn>
              <a:cxn ang="0">
                <a:pos x="56" y="19"/>
              </a:cxn>
              <a:cxn ang="0">
                <a:pos x="59" y="23"/>
              </a:cxn>
              <a:cxn ang="0">
                <a:pos x="59" y="27"/>
              </a:cxn>
              <a:cxn ang="0">
                <a:pos x="59" y="31"/>
              </a:cxn>
              <a:cxn ang="0">
                <a:pos x="56" y="35"/>
              </a:cxn>
              <a:cxn ang="0">
                <a:pos x="45" y="37"/>
              </a:cxn>
              <a:cxn ang="0">
                <a:pos x="26" y="39"/>
              </a:cxn>
              <a:cxn ang="0">
                <a:pos x="15" y="42"/>
              </a:cxn>
              <a:cxn ang="0">
                <a:pos x="6" y="48"/>
              </a:cxn>
              <a:cxn ang="0">
                <a:pos x="1" y="57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6"/>
              </a:cxn>
              <a:cxn ang="0">
                <a:pos x="39" y="86"/>
              </a:cxn>
              <a:cxn ang="0">
                <a:pos x="51" y="82"/>
              </a:cxn>
              <a:cxn ang="0">
                <a:pos x="57" y="78"/>
              </a:cxn>
              <a:cxn ang="0">
                <a:pos x="60" y="75"/>
              </a:cxn>
              <a:cxn ang="0">
                <a:pos x="91" y="84"/>
              </a:cxn>
              <a:cxn ang="0">
                <a:pos x="89" y="81"/>
              </a:cxn>
              <a:cxn ang="0">
                <a:pos x="87" y="78"/>
              </a:cxn>
              <a:cxn ang="0">
                <a:pos x="86" y="72"/>
              </a:cxn>
              <a:cxn ang="0">
                <a:pos x="86" y="30"/>
              </a:cxn>
              <a:cxn ang="0">
                <a:pos x="86" y="21"/>
              </a:cxn>
              <a:cxn ang="0">
                <a:pos x="80" y="11"/>
              </a:cxn>
              <a:cxn ang="0">
                <a:pos x="68" y="4"/>
              </a:cxn>
              <a:cxn ang="0">
                <a:pos x="46" y="0"/>
              </a:cxn>
              <a:cxn ang="0">
                <a:pos x="35" y="1"/>
              </a:cxn>
              <a:cxn ang="0">
                <a:pos x="21" y="4"/>
              </a:cxn>
              <a:cxn ang="0">
                <a:pos x="9" y="13"/>
              </a:cxn>
              <a:cxn ang="0">
                <a:pos x="6" y="19"/>
              </a:cxn>
              <a:cxn ang="0">
                <a:pos x="4" y="28"/>
              </a:cxn>
              <a:cxn ang="0">
                <a:pos x="60" y="50"/>
              </a:cxn>
              <a:cxn ang="0">
                <a:pos x="57" y="60"/>
              </a:cxn>
              <a:cxn ang="0">
                <a:pos x="52" y="66"/>
              </a:cxn>
              <a:cxn ang="0">
                <a:pos x="41" y="70"/>
              </a:cxn>
              <a:cxn ang="0">
                <a:pos x="32" y="68"/>
              </a:cxn>
              <a:cxn ang="0">
                <a:pos x="28" y="65"/>
              </a:cxn>
              <a:cxn ang="0">
                <a:pos x="26" y="61"/>
              </a:cxn>
              <a:cxn ang="0">
                <a:pos x="28" y="55"/>
              </a:cxn>
              <a:cxn ang="0">
                <a:pos x="33" y="52"/>
              </a:cxn>
              <a:cxn ang="0">
                <a:pos x="43" y="49"/>
              </a:cxn>
              <a:cxn ang="0">
                <a:pos x="60" y="45"/>
              </a:cxn>
            </a:cxnLst>
            <a:rect l="0" t="0" r="r" b="b"/>
            <a:pathLst>
              <a:path w="91" h="86">
                <a:moveTo>
                  <a:pt x="29" y="28"/>
                </a:moveTo>
                <a:lnTo>
                  <a:pt x="29" y="25"/>
                </a:lnTo>
                <a:lnTo>
                  <a:pt x="30" y="22"/>
                </a:lnTo>
                <a:lnTo>
                  <a:pt x="33" y="19"/>
                </a:lnTo>
                <a:lnTo>
                  <a:pt x="36" y="18"/>
                </a:lnTo>
                <a:lnTo>
                  <a:pt x="41" y="16"/>
                </a:lnTo>
                <a:lnTo>
                  <a:pt x="45" y="16"/>
                </a:lnTo>
                <a:lnTo>
                  <a:pt x="49" y="16"/>
                </a:lnTo>
                <a:lnTo>
                  <a:pt x="53" y="17"/>
                </a:lnTo>
                <a:lnTo>
                  <a:pt x="56" y="19"/>
                </a:lnTo>
                <a:lnTo>
                  <a:pt x="57" y="20"/>
                </a:lnTo>
                <a:lnTo>
                  <a:pt x="59" y="23"/>
                </a:lnTo>
                <a:lnTo>
                  <a:pt x="59" y="26"/>
                </a:lnTo>
                <a:lnTo>
                  <a:pt x="59" y="27"/>
                </a:lnTo>
                <a:lnTo>
                  <a:pt x="59" y="28"/>
                </a:lnTo>
                <a:lnTo>
                  <a:pt x="59" y="31"/>
                </a:lnTo>
                <a:lnTo>
                  <a:pt x="58" y="34"/>
                </a:lnTo>
                <a:lnTo>
                  <a:pt x="56" y="35"/>
                </a:lnTo>
                <a:lnTo>
                  <a:pt x="53" y="36"/>
                </a:lnTo>
                <a:lnTo>
                  <a:pt x="45" y="37"/>
                </a:lnTo>
                <a:lnTo>
                  <a:pt x="33" y="38"/>
                </a:lnTo>
                <a:lnTo>
                  <a:pt x="26" y="39"/>
                </a:lnTo>
                <a:lnTo>
                  <a:pt x="20" y="41"/>
                </a:lnTo>
                <a:lnTo>
                  <a:pt x="15" y="42"/>
                </a:lnTo>
                <a:lnTo>
                  <a:pt x="10" y="45"/>
                </a:lnTo>
                <a:lnTo>
                  <a:pt x="6" y="48"/>
                </a:lnTo>
                <a:lnTo>
                  <a:pt x="3" y="52"/>
                </a:lnTo>
                <a:lnTo>
                  <a:pt x="1" y="57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4"/>
                </a:lnTo>
                <a:lnTo>
                  <a:pt x="21" y="86"/>
                </a:lnTo>
                <a:lnTo>
                  <a:pt x="30" y="86"/>
                </a:lnTo>
                <a:lnTo>
                  <a:pt x="39" y="86"/>
                </a:lnTo>
                <a:lnTo>
                  <a:pt x="47" y="84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0" y="75"/>
                </a:lnTo>
                <a:lnTo>
                  <a:pt x="63" y="84"/>
                </a:lnTo>
                <a:lnTo>
                  <a:pt x="91" y="84"/>
                </a:lnTo>
                <a:lnTo>
                  <a:pt x="91" y="81"/>
                </a:lnTo>
                <a:lnTo>
                  <a:pt x="89" y="81"/>
                </a:lnTo>
                <a:lnTo>
                  <a:pt x="88" y="80"/>
                </a:lnTo>
                <a:lnTo>
                  <a:pt x="87" y="78"/>
                </a:lnTo>
                <a:lnTo>
                  <a:pt x="86" y="77"/>
                </a:lnTo>
                <a:lnTo>
                  <a:pt x="86" y="72"/>
                </a:lnTo>
                <a:lnTo>
                  <a:pt x="86" y="66"/>
                </a:lnTo>
                <a:lnTo>
                  <a:pt x="86" y="30"/>
                </a:lnTo>
                <a:lnTo>
                  <a:pt x="86" y="26"/>
                </a:lnTo>
                <a:lnTo>
                  <a:pt x="86" y="21"/>
                </a:lnTo>
                <a:lnTo>
                  <a:pt x="84" y="16"/>
                </a:lnTo>
                <a:lnTo>
                  <a:pt x="80" y="11"/>
                </a:lnTo>
                <a:lnTo>
                  <a:pt x="75" y="7"/>
                </a:lnTo>
                <a:lnTo>
                  <a:pt x="68" y="4"/>
                </a:lnTo>
                <a:lnTo>
                  <a:pt x="58" y="1"/>
                </a:lnTo>
                <a:lnTo>
                  <a:pt x="46" y="0"/>
                </a:lnTo>
                <a:lnTo>
                  <a:pt x="41" y="0"/>
                </a:lnTo>
                <a:lnTo>
                  <a:pt x="35" y="1"/>
                </a:lnTo>
                <a:lnTo>
                  <a:pt x="28" y="2"/>
                </a:lnTo>
                <a:lnTo>
                  <a:pt x="21" y="4"/>
                </a:lnTo>
                <a:lnTo>
                  <a:pt x="15" y="8"/>
                </a:lnTo>
                <a:lnTo>
                  <a:pt x="9" y="13"/>
                </a:lnTo>
                <a:lnTo>
                  <a:pt x="7" y="16"/>
                </a:lnTo>
                <a:lnTo>
                  <a:pt x="6" y="19"/>
                </a:lnTo>
                <a:lnTo>
                  <a:pt x="4" y="24"/>
                </a:lnTo>
                <a:lnTo>
                  <a:pt x="4" y="28"/>
                </a:lnTo>
                <a:lnTo>
                  <a:pt x="29" y="28"/>
                </a:lnTo>
                <a:close/>
                <a:moveTo>
                  <a:pt x="60" y="50"/>
                </a:moveTo>
                <a:lnTo>
                  <a:pt x="59" y="56"/>
                </a:lnTo>
                <a:lnTo>
                  <a:pt x="57" y="60"/>
                </a:lnTo>
                <a:lnTo>
                  <a:pt x="55" y="63"/>
                </a:lnTo>
                <a:lnTo>
                  <a:pt x="52" y="66"/>
                </a:lnTo>
                <a:lnTo>
                  <a:pt x="46" y="69"/>
                </a:lnTo>
                <a:lnTo>
                  <a:pt x="41" y="70"/>
                </a:lnTo>
                <a:lnTo>
                  <a:pt x="37" y="69"/>
                </a:lnTo>
                <a:lnTo>
                  <a:pt x="32" y="68"/>
                </a:lnTo>
                <a:lnTo>
                  <a:pt x="29" y="67"/>
                </a:lnTo>
                <a:lnTo>
                  <a:pt x="28" y="65"/>
                </a:lnTo>
                <a:lnTo>
                  <a:pt x="27" y="63"/>
                </a:lnTo>
                <a:lnTo>
                  <a:pt x="26" y="61"/>
                </a:lnTo>
                <a:lnTo>
                  <a:pt x="27" y="58"/>
                </a:lnTo>
                <a:lnTo>
                  <a:pt x="28" y="55"/>
                </a:lnTo>
                <a:lnTo>
                  <a:pt x="30" y="53"/>
                </a:lnTo>
                <a:lnTo>
                  <a:pt x="33" y="52"/>
                </a:lnTo>
                <a:lnTo>
                  <a:pt x="38" y="50"/>
                </a:lnTo>
                <a:lnTo>
                  <a:pt x="43" y="49"/>
                </a:lnTo>
                <a:lnTo>
                  <a:pt x="52" y="48"/>
                </a:lnTo>
                <a:lnTo>
                  <a:pt x="60" y="45"/>
                </a:lnTo>
                <a:lnTo>
                  <a:pt x="60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0" name="Freeform 1344"/>
          <p:cNvSpPr>
            <a:spLocks noEditPoints="1"/>
          </p:cNvSpPr>
          <p:nvPr/>
        </p:nvSpPr>
        <p:spPr bwMode="auto">
          <a:xfrm>
            <a:off x="4689475" y="3105150"/>
            <a:ext cx="33338" cy="33338"/>
          </a:xfrm>
          <a:custGeom>
            <a:avLst/>
            <a:gdLst/>
            <a:ahLst/>
            <a:cxnLst>
              <a:cxn ang="0">
                <a:pos x="49" y="52"/>
              </a:cxn>
              <a:cxn ang="0">
                <a:pos x="58" y="52"/>
              </a:cxn>
              <a:cxn ang="0">
                <a:pos x="58" y="81"/>
              </a:cxn>
              <a:cxn ang="0">
                <a:pos x="85" y="81"/>
              </a:cxn>
              <a:cxn ang="0">
                <a:pos x="85" y="0"/>
              </a:cxn>
              <a:cxn ang="0">
                <a:pos x="33" y="0"/>
              </a:cxn>
              <a:cxn ang="0">
                <a:pos x="25" y="1"/>
              </a:cxn>
              <a:cxn ang="0">
                <a:pos x="14" y="3"/>
              </a:cxn>
              <a:cxn ang="0">
                <a:pos x="9" y="6"/>
              </a:cxn>
              <a:cxn ang="0">
                <a:pos x="5" y="11"/>
              </a:cxn>
              <a:cxn ang="0">
                <a:pos x="3" y="14"/>
              </a:cxn>
              <a:cxn ang="0">
                <a:pos x="2" y="17"/>
              </a:cxn>
              <a:cxn ang="0">
                <a:pos x="1" y="21"/>
              </a:cxn>
              <a:cxn ang="0">
                <a:pos x="0" y="26"/>
              </a:cxn>
              <a:cxn ang="0">
                <a:pos x="1" y="31"/>
              </a:cxn>
              <a:cxn ang="0">
                <a:pos x="1" y="34"/>
              </a:cxn>
              <a:cxn ang="0">
                <a:pos x="3" y="38"/>
              </a:cxn>
              <a:cxn ang="0">
                <a:pos x="5" y="42"/>
              </a:cxn>
              <a:cxn ang="0">
                <a:pos x="8" y="45"/>
              </a:cxn>
              <a:cxn ang="0">
                <a:pos x="12" y="48"/>
              </a:cxn>
              <a:cxn ang="0">
                <a:pos x="17" y="50"/>
              </a:cxn>
              <a:cxn ang="0">
                <a:pos x="24" y="51"/>
              </a:cxn>
              <a:cxn ang="0">
                <a:pos x="2" y="81"/>
              </a:cxn>
              <a:cxn ang="0">
                <a:pos x="32" y="81"/>
              </a:cxn>
              <a:cxn ang="0">
                <a:pos x="49" y="52"/>
              </a:cxn>
              <a:cxn ang="0">
                <a:pos x="58" y="16"/>
              </a:cxn>
              <a:cxn ang="0">
                <a:pos x="58" y="37"/>
              </a:cxn>
              <a:cxn ang="0">
                <a:pos x="44" y="37"/>
              </a:cxn>
              <a:cxn ang="0">
                <a:pos x="38" y="36"/>
              </a:cxn>
              <a:cxn ang="0">
                <a:pos x="33" y="34"/>
              </a:cxn>
              <a:cxn ang="0">
                <a:pos x="31" y="33"/>
              </a:cxn>
              <a:cxn ang="0">
                <a:pos x="28" y="31"/>
              </a:cxn>
              <a:cxn ang="0">
                <a:pos x="28" y="28"/>
              </a:cxn>
              <a:cxn ang="0">
                <a:pos x="27" y="26"/>
              </a:cxn>
              <a:cxn ang="0">
                <a:pos x="28" y="23"/>
              </a:cxn>
              <a:cxn ang="0">
                <a:pos x="29" y="20"/>
              </a:cxn>
              <a:cxn ang="0">
                <a:pos x="32" y="19"/>
              </a:cxn>
              <a:cxn ang="0">
                <a:pos x="34" y="17"/>
              </a:cxn>
              <a:cxn ang="0">
                <a:pos x="39" y="16"/>
              </a:cxn>
              <a:cxn ang="0">
                <a:pos x="45" y="16"/>
              </a:cxn>
              <a:cxn ang="0">
                <a:pos x="58" y="16"/>
              </a:cxn>
            </a:cxnLst>
            <a:rect l="0" t="0" r="r" b="b"/>
            <a:pathLst>
              <a:path w="85" h="81">
                <a:moveTo>
                  <a:pt x="49" y="52"/>
                </a:moveTo>
                <a:lnTo>
                  <a:pt x="58" y="52"/>
                </a:lnTo>
                <a:lnTo>
                  <a:pt x="58" y="81"/>
                </a:lnTo>
                <a:lnTo>
                  <a:pt x="85" y="81"/>
                </a:lnTo>
                <a:lnTo>
                  <a:pt x="85" y="0"/>
                </a:lnTo>
                <a:lnTo>
                  <a:pt x="33" y="0"/>
                </a:lnTo>
                <a:lnTo>
                  <a:pt x="25" y="1"/>
                </a:lnTo>
                <a:lnTo>
                  <a:pt x="14" y="3"/>
                </a:lnTo>
                <a:lnTo>
                  <a:pt x="9" y="6"/>
                </a:lnTo>
                <a:lnTo>
                  <a:pt x="5" y="11"/>
                </a:lnTo>
                <a:lnTo>
                  <a:pt x="3" y="14"/>
                </a:lnTo>
                <a:lnTo>
                  <a:pt x="2" y="17"/>
                </a:lnTo>
                <a:lnTo>
                  <a:pt x="1" y="21"/>
                </a:lnTo>
                <a:lnTo>
                  <a:pt x="0" y="26"/>
                </a:lnTo>
                <a:lnTo>
                  <a:pt x="1" y="31"/>
                </a:lnTo>
                <a:lnTo>
                  <a:pt x="1" y="34"/>
                </a:lnTo>
                <a:lnTo>
                  <a:pt x="3" y="38"/>
                </a:lnTo>
                <a:lnTo>
                  <a:pt x="5" y="42"/>
                </a:lnTo>
                <a:lnTo>
                  <a:pt x="8" y="45"/>
                </a:lnTo>
                <a:lnTo>
                  <a:pt x="12" y="48"/>
                </a:lnTo>
                <a:lnTo>
                  <a:pt x="17" y="50"/>
                </a:lnTo>
                <a:lnTo>
                  <a:pt x="24" y="51"/>
                </a:lnTo>
                <a:lnTo>
                  <a:pt x="2" y="81"/>
                </a:lnTo>
                <a:lnTo>
                  <a:pt x="32" y="81"/>
                </a:lnTo>
                <a:lnTo>
                  <a:pt x="49" y="52"/>
                </a:lnTo>
                <a:close/>
                <a:moveTo>
                  <a:pt x="58" y="16"/>
                </a:moveTo>
                <a:lnTo>
                  <a:pt x="58" y="37"/>
                </a:lnTo>
                <a:lnTo>
                  <a:pt x="44" y="37"/>
                </a:lnTo>
                <a:lnTo>
                  <a:pt x="38" y="36"/>
                </a:lnTo>
                <a:lnTo>
                  <a:pt x="33" y="34"/>
                </a:lnTo>
                <a:lnTo>
                  <a:pt x="31" y="33"/>
                </a:lnTo>
                <a:lnTo>
                  <a:pt x="28" y="31"/>
                </a:lnTo>
                <a:lnTo>
                  <a:pt x="28" y="28"/>
                </a:lnTo>
                <a:lnTo>
                  <a:pt x="27" y="26"/>
                </a:lnTo>
                <a:lnTo>
                  <a:pt x="28" y="23"/>
                </a:lnTo>
                <a:lnTo>
                  <a:pt x="29" y="20"/>
                </a:lnTo>
                <a:lnTo>
                  <a:pt x="32" y="19"/>
                </a:lnTo>
                <a:lnTo>
                  <a:pt x="34" y="17"/>
                </a:lnTo>
                <a:lnTo>
                  <a:pt x="39" y="16"/>
                </a:lnTo>
                <a:lnTo>
                  <a:pt x="45" y="16"/>
                </a:lnTo>
                <a:lnTo>
                  <a:pt x="5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1" name="Freeform 1345"/>
          <p:cNvSpPr>
            <a:spLocks/>
          </p:cNvSpPr>
          <p:nvPr/>
        </p:nvSpPr>
        <p:spPr bwMode="auto">
          <a:xfrm>
            <a:off x="4195763" y="3176588"/>
            <a:ext cx="34925" cy="31750"/>
          </a:xfrm>
          <a:custGeom>
            <a:avLst/>
            <a:gdLst/>
            <a:ahLst/>
            <a:cxnLst>
              <a:cxn ang="0">
                <a:pos x="27" y="16"/>
              </a:cxn>
              <a:cxn ang="0">
                <a:pos x="61" y="16"/>
              </a:cxn>
              <a:cxn ang="0">
                <a:pos x="61" y="80"/>
              </a:cxn>
              <a:cxn ang="0">
                <a:pos x="87" y="80"/>
              </a:cxn>
              <a:cxn ang="0">
                <a:pos x="87" y="0"/>
              </a:cxn>
              <a:cxn ang="0">
                <a:pos x="0" y="0"/>
              </a:cxn>
              <a:cxn ang="0">
                <a:pos x="0" y="80"/>
              </a:cxn>
              <a:cxn ang="0">
                <a:pos x="27" y="80"/>
              </a:cxn>
              <a:cxn ang="0">
                <a:pos x="27" y="16"/>
              </a:cxn>
            </a:cxnLst>
            <a:rect l="0" t="0" r="r" b="b"/>
            <a:pathLst>
              <a:path w="87" h="80">
                <a:moveTo>
                  <a:pt x="27" y="16"/>
                </a:moveTo>
                <a:lnTo>
                  <a:pt x="61" y="16"/>
                </a:lnTo>
                <a:lnTo>
                  <a:pt x="61" y="80"/>
                </a:lnTo>
                <a:lnTo>
                  <a:pt x="87" y="80"/>
                </a:lnTo>
                <a:lnTo>
                  <a:pt x="87" y="0"/>
                </a:lnTo>
                <a:lnTo>
                  <a:pt x="0" y="0"/>
                </a:lnTo>
                <a:lnTo>
                  <a:pt x="0" y="80"/>
                </a:lnTo>
                <a:lnTo>
                  <a:pt x="27" y="80"/>
                </a:lnTo>
                <a:lnTo>
                  <a:pt x="27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2" name="Freeform 1346"/>
          <p:cNvSpPr>
            <a:spLocks/>
          </p:cNvSpPr>
          <p:nvPr/>
        </p:nvSpPr>
        <p:spPr bwMode="auto">
          <a:xfrm>
            <a:off x="4235450" y="3176588"/>
            <a:ext cx="38100" cy="31750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6" y="81"/>
              </a:cxn>
              <a:cxn ang="0">
                <a:pos x="11" y="81"/>
              </a:cxn>
              <a:cxn ang="0">
                <a:pos x="18" y="81"/>
              </a:cxn>
              <a:cxn ang="0">
                <a:pos x="25" y="80"/>
              </a:cxn>
              <a:cxn ang="0">
                <a:pos x="30" y="77"/>
              </a:cxn>
              <a:cxn ang="0">
                <a:pos x="35" y="74"/>
              </a:cxn>
              <a:cxn ang="0">
                <a:pos x="40" y="68"/>
              </a:cxn>
              <a:cxn ang="0">
                <a:pos x="43" y="60"/>
              </a:cxn>
              <a:cxn ang="0">
                <a:pos x="45" y="48"/>
              </a:cxn>
              <a:cxn ang="0">
                <a:pos x="46" y="34"/>
              </a:cxn>
              <a:cxn ang="0">
                <a:pos x="46" y="16"/>
              </a:cxn>
              <a:cxn ang="0">
                <a:pos x="70" y="16"/>
              </a:cxn>
              <a:cxn ang="0">
                <a:pos x="70" y="80"/>
              </a:cxn>
              <a:cxn ang="0">
                <a:pos x="96" y="80"/>
              </a:cxn>
              <a:cxn ang="0">
                <a:pos x="96" y="0"/>
              </a:cxn>
              <a:cxn ang="0">
                <a:pos x="21" y="0"/>
              </a:cxn>
              <a:cxn ang="0">
                <a:pos x="20" y="34"/>
              </a:cxn>
              <a:cxn ang="0">
                <a:pos x="20" y="42"/>
              </a:cxn>
              <a:cxn ang="0">
                <a:pos x="19" y="49"/>
              </a:cxn>
              <a:cxn ang="0">
                <a:pos x="18" y="54"/>
              </a:cxn>
              <a:cxn ang="0">
                <a:pos x="16" y="59"/>
              </a:cxn>
              <a:cxn ang="0">
                <a:pos x="14" y="62"/>
              </a:cxn>
              <a:cxn ang="0">
                <a:pos x="12" y="63"/>
              </a:cxn>
              <a:cxn ang="0">
                <a:pos x="9" y="64"/>
              </a:cxn>
              <a:cxn ang="0">
                <a:pos x="5" y="64"/>
              </a:cxn>
              <a:cxn ang="0">
                <a:pos x="2" y="64"/>
              </a:cxn>
              <a:cxn ang="0">
                <a:pos x="0" y="64"/>
              </a:cxn>
              <a:cxn ang="0">
                <a:pos x="0" y="80"/>
              </a:cxn>
            </a:cxnLst>
            <a:rect l="0" t="0" r="r" b="b"/>
            <a:pathLst>
              <a:path w="96" h="81">
                <a:moveTo>
                  <a:pt x="0" y="80"/>
                </a:moveTo>
                <a:lnTo>
                  <a:pt x="6" y="81"/>
                </a:lnTo>
                <a:lnTo>
                  <a:pt x="11" y="81"/>
                </a:lnTo>
                <a:lnTo>
                  <a:pt x="18" y="81"/>
                </a:lnTo>
                <a:lnTo>
                  <a:pt x="25" y="80"/>
                </a:lnTo>
                <a:lnTo>
                  <a:pt x="30" y="77"/>
                </a:lnTo>
                <a:lnTo>
                  <a:pt x="35" y="74"/>
                </a:lnTo>
                <a:lnTo>
                  <a:pt x="40" y="68"/>
                </a:lnTo>
                <a:lnTo>
                  <a:pt x="43" y="60"/>
                </a:lnTo>
                <a:lnTo>
                  <a:pt x="45" y="48"/>
                </a:lnTo>
                <a:lnTo>
                  <a:pt x="46" y="34"/>
                </a:lnTo>
                <a:lnTo>
                  <a:pt x="46" y="16"/>
                </a:lnTo>
                <a:lnTo>
                  <a:pt x="70" y="16"/>
                </a:lnTo>
                <a:lnTo>
                  <a:pt x="70" y="80"/>
                </a:lnTo>
                <a:lnTo>
                  <a:pt x="96" y="80"/>
                </a:lnTo>
                <a:lnTo>
                  <a:pt x="96" y="0"/>
                </a:lnTo>
                <a:lnTo>
                  <a:pt x="21" y="0"/>
                </a:lnTo>
                <a:lnTo>
                  <a:pt x="20" y="34"/>
                </a:lnTo>
                <a:lnTo>
                  <a:pt x="20" y="42"/>
                </a:lnTo>
                <a:lnTo>
                  <a:pt x="19" y="49"/>
                </a:lnTo>
                <a:lnTo>
                  <a:pt x="18" y="54"/>
                </a:lnTo>
                <a:lnTo>
                  <a:pt x="16" y="59"/>
                </a:lnTo>
                <a:lnTo>
                  <a:pt x="14" y="62"/>
                </a:lnTo>
                <a:lnTo>
                  <a:pt x="12" y="63"/>
                </a:lnTo>
                <a:lnTo>
                  <a:pt x="9" y="64"/>
                </a:lnTo>
                <a:lnTo>
                  <a:pt x="5" y="64"/>
                </a:lnTo>
                <a:lnTo>
                  <a:pt x="2" y="64"/>
                </a:lnTo>
                <a:lnTo>
                  <a:pt x="0" y="64"/>
                </a:lnTo>
                <a:lnTo>
                  <a:pt x="0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3" name="Freeform 1347"/>
          <p:cNvSpPr>
            <a:spLocks noEditPoints="1"/>
          </p:cNvSpPr>
          <p:nvPr/>
        </p:nvSpPr>
        <p:spPr bwMode="auto">
          <a:xfrm>
            <a:off x="4281488" y="3175000"/>
            <a:ext cx="36512" cy="34925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20"/>
              </a:cxn>
              <a:cxn ang="0">
                <a:pos x="41" y="17"/>
              </a:cxn>
              <a:cxn ang="0">
                <a:pos x="49" y="17"/>
              </a:cxn>
              <a:cxn ang="0">
                <a:pos x="56" y="19"/>
              </a:cxn>
              <a:cxn ang="0">
                <a:pos x="59" y="23"/>
              </a:cxn>
              <a:cxn ang="0">
                <a:pos x="60" y="28"/>
              </a:cxn>
              <a:cxn ang="0">
                <a:pos x="59" y="31"/>
              </a:cxn>
              <a:cxn ang="0">
                <a:pos x="56" y="34"/>
              </a:cxn>
              <a:cxn ang="0">
                <a:pos x="45" y="36"/>
              </a:cxn>
              <a:cxn ang="0">
                <a:pos x="26" y="39"/>
              </a:cxn>
              <a:cxn ang="0">
                <a:pos x="15" y="42"/>
              </a:cxn>
              <a:cxn ang="0">
                <a:pos x="6" y="47"/>
              </a:cxn>
              <a:cxn ang="0">
                <a:pos x="1" y="56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5"/>
              </a:cxn>
              <a:cxn ang="0">
                <a:pos x="38" y="85"/>
              </a:cxn>
              <a:cxn ang="0">
                <a:pos x="51" y="82"/>
              </a:cxn>
              <a:cxn ang="0">
                <a:pos x="57" y="78"/>
              </a:cxn>
              <a:cxn ang="0">
                <a:pos x="61" y="75"/>
              </a:cxn>
              <a:cxn ang="0">
                <a:pos x="90" y="83"/>
              </a:cxn>
              <a:cxn ang="0">
                <a:pos x="88" y="81"/>
              </a:cxn>
              <a:cxn ang="0">
                <a:pos x="86" y="79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2"/>
              </a:cxn>
              <a:cxn ang="0">
                <a:pos x="68" y="3"/>
              </a:cxn>
              <a:cxn ang="0">
                <a:pos x="46" y="0"/>
              </a:cxn>
              <a:cxn ang="0">
                <a:pos x="35" y="0"/>
              </a:cxn>
              <a:cxn ang="0">
                <a:pos x="21" y="3"/>
              </a:cxn>
              <a:cxn ang="0">
                <a:pos x="10" y="13"/>
              </a:cxn>
              <a:cxn ang="0">
                <a:pos x="6" y="20"/>
              </a:cxn>
              <a:cxn ang="0">
                <a:pos x="4" y="29"/>
              </a:cxn>
              <a:cxn ang="0">
                <a:pos x="60" y="49"/>
              </a:cxn>
              <a:cxn ang="0">
                <a:pos x="58" y="60"/>
              </a:cxn>
              <a:cxn ang="0">
                <a:pos x="53" y="66"/>
              </a:cxn>
              <a:cxn ang="0">
                <a:pos x="41" y="70"/>
              </a:cxn>
              <a:cxn ang="0">
                <a:pos x="31" y="68"/>
              </a:cxn>
              <a:cxn ang="0">
                <a:pos x="28" y="66"/>
              </a:cxn>
              <a:cxn ang="0">
                <a:pos x="27" y="61"/>
              </a:cxn>
              <a:cxn ang="0">
                <a:pos x="28" y="55"/>
              </a:cxn>
              <a:cxn ang="0">
                <a:pos x="32" y="51"/>
              </a:cxn>
              <a:cxn ang="0">
                <a:pos x="43" y="49"/>
              </a:cxn>
              <a:cxn ang="0">
                <a:pos x="60" y="45"/>
              </a:cxn>
            </a:cxnLst>
            <a:rect l="0" t="0" r="r" b="b"/>
            <a:pathLst>
              <a:path w="90" h="86">
                <a:moveTo>
                  <a:pt x="29" y="29"/>
                </a:moveTo>
                <a:lnTo>
                  <a:pt x="29" y="25"/>
                </a:lnTo>
                <a:lnTo>
                  <a:pt x="31" y="22"/>
                </a:lnTo>
                <a:lnTo>
                  <a:pt x="33" y="20"/>
                </a:lnTo>
                <a:lnTo>
                  <a:pt x="35" y="18"/>
                </a:lnTo>
                <a:lnTo>
                  <a:pt x="41" y="17"/>
                </a:lnTo>
                <a:lnTo>
                  <a:pt x="46" y="16"/>
                </a:lnTo>
                <a:lnTo>
                  <a:pt x="49" y="17"/>
                </a:lnTo>
                <a:lnTo>
                  <a:pt x="53" y="18"/>
                </a:lnTo>
                <a:lnTo>
                  <a:pt x="56" y="19"/>
                </a:lnTo>
                <a:lnTo>
                  <a:pt x="58" y="21"/>
                </a:lnTo>
                <a:lnTo>
                  <a:pt x="59" y="23"/>
                </a:lnTo>
                <a:lnTo>
                  <a:pt x="60" y="27"/>
                </a:lnTo>
                <a:lnTo>
                  <a:pt x="60" y="28"/>
                </a:lnTo>
                <a:lnTo>
                  <a:pt x="60" y="29"/>
                </a:lnTo>
                <a:lnTo>
                  <a:pt x="59" y="31"/>
                </a:lnTo>
                <a:lnTo>
                  <a:pt x="58" y="33"/>
                </a:lnTo>
                <a:lnTo>
                  <a:pt x="56" y="34"/>
                </a:lnTo>
                <a:lnTo>
                  <a:pt x="53" y="35"/>
                </a:lnTo>
                <a:lnTo>
                  <a:pt x="45" y="36"/>
                </a:lnTo>
                <a:lnTo>
                  <a:pt x="32" y="38"/>
                </a:lnTo>
                <a:lnTo>
                  <a:pt x="26" y="39"/>
                </a:lnTo>
                <a:lnTo>
                  <a:pt x="20" y="40"/>
                </a:lnTo>
                <a:lnTo>
                  <a:pt x="15" y="42"/>
                </a:lnTo>
                <a:lnTo>
                  <a:pt x="10" y="44"/>
                </a:lnTo>
                <a:lnTo>
                  <a:pt x="6" y="47"/>
                </a:lnTo>
                <a:lnTo>
                  <a:pt x="3" y="51"/>
                </a:lnTo>
                <a:lnTo>
                  <a:pt x="1" y="56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3"/>
                </a:lnTo>
                <a:lnTo>
                  <a:pt x="21" y="85"/>
                </a:lnTo>
                <a:lnTo>
                  <a:pt x="30" y="86"/>
                </a:lnTo>
                <a:lnTo>
                  <a:pt x="38" y="85"/>
                </a:lnTo>
                <a:lnTo>
                  <a:pt x="47" y="83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1" y="75"/>
                </a:lnTo>
                <a:lnTo>
                  <a:pt x="63" y="83"/>
                </a:lnTo>
                <a:lnTo>
                  <a:pt x="90" y="83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9"/>
                </a:lnTo>
                <a:lnTo>
                  <a:pt x="86" y="77"/>
                </a:lnTo>
                <a:lnTo>
                  <a:pt x="85" y="72"/>
                </a:lnTo>
                <a:lnTo>
                  <a:pt x="85" y="67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7"/>
                </a:lnTo>
                <a:lnTo>
                  <a:pt x="80" y="12"/>
                </a:lnTo>
                <a:lnTo>
                  <a:pt x="75" y="6"/>
                </a:lnTo>
                <a:lnTo>
                  <a:pt x="68" y="3"/>
                </a:lnTo>
                <a:lnTo>
                  <a:pt x="59" y="0"/>
                </a:lnTo>
                <a:lnTo>
                  <a:pt x="46" y="0"/>
                </a:lnTo>
                <a:lnTo>
                  <a:pt x="41" y="0"/>
                </a:lnTo>
                <a:lnTo>
                  <a:pt x="35" y="0"/>
                </a:lnTo>
                <a:lnTo>
                  <a:pt x="28" y="1"/>
                </a:lnTo>
                <a:lnTo>
                  <a:pt x="21" y="3"/>
                </a:lnTo>
                <a:lnTo>
                  <a:pt x="15" y="7"/>
                </a:lnTo>
                <a:lnTo>
                  <a:pt x="10" y="13"/>
                </a:lnTo>
                <a:lnTo>
                  <a:pt x="7" y="16"/>
                </a:lnTo>
                <a:lnTo>
                  <a:pt x="6" y="20"/>
                </a:lnTo>
                <a:lnTo>
                  <a:pt x="5" y="24"/>
                </a:lnTo>
                <a:lnTo>
                  <a:pt x="4" y="29"/>
                </a:lnTo>
                <a:lnTo>
                  <a:pt x="29" y="29"/>
                </a:lnTo>
                <a:close/>
                <a:moveTo>
                  <a:pt x="60" y="49"/>
                </a:moveTo>
                <a:lnTo>
                  <a:pt x="59" y="55"/>
                </a:lnTo>
                <a:lnTo>
                  <a:pt x="58" y="60"/>
                </a:lnTo>
                <a:lnTo>
                  <a:pt x="55" y="64"/>
                </a:lnTo>
                <a:lnTo>
                  <a:pt x="53" y="66"/>
                </a:lnTo>
                <a:lnTo>
                  <a:pt x="46" y="69"/>
                </a:lnTo>
                <a:lnTo>
                  <a:pt x="41" y="70"/>
                </a:lnTo>
                <a:lnTo>
                  <a:pt x="36" y="70"/>
                </a:lnTo>
                <a:lnTo>
                  <a:pt x="31" y="68"/>
                </a:lnTo>
                <a:lnTo>
                  <a:pt x="29" y="67"/>
                </a:lnTo>
                <a:lnTo>
                  <a:pt x="28" y="66"/>
                </a:lnTo>
                <a:lnTo>
                  <a:pt x="27" y="64"/>
                </a:lnTo>
                <a:lnTo>
                  <a:pt x="27" y="61"/>
                </a:lnTo>
                <a:lnTo>
                  <a:pt x="27" y="57"/>
                </a:lnTo>
                <a:lnTo>
                  <a:pt x="28" y="55"/>
                </a:lnTo>
                <a:lnTo>
                  <a:pt x="30" y="53"/>
                </a:lnTo>
                <a:lnTo>
                  <a:pt x="32" y="51"/>
                </a:lnTo>
                <a:lnTo>
                  <a:pt x="37" y="50"/>
                </a:lnTo>
                <a:lnTo>
                  <a:pt x="43" y="49"/>
                </a:lnTo>
                <a:lnTo>
                  <a:pt x="52" y="47"/>
                </a:lnTo>
                <a:lnTo>
                  <a:pt x="60" y="45"/>
                </a:lnTo>
                <a:lnTo>
                  <a:pt x="60" y="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4" name="Freeform 1348"/>
          <p:cNvSpPr>
            <a:spLocks/>
          </p:cNvSpPr>
          <p:nvPr/>
        </p:nvSpPr>
        <p:spPr bwMode="auto">
          <a:xfrm>
            <a:off x="4321175" y="3176588"/>
            <a:ext cx="33338" cy="31750"/>
          </a:xfrm>
          <a:custGeom>
            <a:avLst/>
            <a:gdLst/>
            <a:ahLst/>
            <a:cxnLst>
              <a:cxn ang="0">
                <a:pos x="28" y="16"/>
              </a:cxn>
              <a:cxn ang="0">
                <a:pos x="28" y="80"/>
              </a:cxn>
              <a:cxn ang="0">
                <a:pos x="55" y="80"/>
              </a:cxn>
              <a:cxn ang="0">
                <a:pos x="55" y="16"/>
              </a:cxn>
              <a:cxn ang="0">
                <a:pos x="84" y="16"/>
              </a:cxn>
              <a:cxn ang="0">
                <a:pos x="84" y="0"/>
              </a:cxn>
              <a:cxn ang="0">
                <a:pos x="0" y="0"/>
              </a:cxn>
              <a:cxn ang="0">
                <a:pos x="0" y="16"/>
              </a:cxn>
              <a:cxn ang="0">
                <a:pos x="28" y="16"/>
              </a:cxn>
            </a:cxnLst>
            <a:rect l="0" t="0" r="r" b="b"/>
            <a:pathLst>
              <a:path w="84" h="80">
                <a:moveTo>
                  <a:pt x="28" y="16"/>
                </a:moveTo>
                <a:lnTo>
                  <a:pt x="28" y="80"/>
                </a:lnTo>
                <a:lnTo>
                  <a:pt x="55" y="80"/>
                </a:lnTo>
                <a:lnTo>
                  <a:pt x="55" y="16"/>
                </a:lnTo>
                <a:lnTo>
                  <a:pt x="84" y="16"/>
                </a:lnTo>
                <a:lnTo>
                  <a:pt x="84" y="0"/>
                </a:lnTo>
                <a:lnTo>
                  <a:pt x="0" y="0"/>
                </a:lnTo>
                <a:lnTo>
                  <a:pt x="0" y="16"/>
                </a:lnTo>
                <a:lnTo>
                  <a:pt x="2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5" name="Freeform 1349"/>
          <p:cNvSpPr>
            <a:spLocks noEditPoints="1"/>
          </p:cNvSpPr>
          <p:nvPr/>
        </p:nvSpPr>
        <p:spPr bwMode="auto">
          <a:xfrm>
            <a:off x="4357688" y="3163888"/>
            <a:ext cx="55562" cy="55562"/>
          </a:xfrm>
          <a:custGeom>
            <a:avLst/>
            <a:gdLst/>
            <a:ahLst/>
            <a:cxnLst>
              <a:cxn ang="0">
                <a:pos x="81" y="139"/>
              </a:cxn>
              <a:cxn ang="0">
                <a:pos x="89" y="112"/>
              </a:cxn>
              <a:cxn ang="0">
                <a:pos x="104" y="110"/>
              </a:cxn>
              <a:cxn ang="0">
                <a:pos x="114" y="106"/>
              </a:cxn>
              <a:cxn ang="0">
                <a:pos x="123" y="101"/>
              </a:cxn>
              <a:cxn ang="0">
                <a:pos x="131" y="92"/>
              </a:cxn>
              <a:cxn ang="0">
                <a:pos x="136" y="76"/>
              </a:cxn>
              <a:cxn ang="0">
                <a:pos x="136" y="63"/>
              </a:cxn>
              <a:cxn ang="0">
                <a:pos x="132" y="50"/>
              </a:cxn>
              <a:cxn ang="0">
                <a:pos x="124" y="40"/>
              </a:cxn>
              <a:cxn ang="0">
                <a:pos x="116" y="34"/>
              </a:cxn>
              <a:cxn ang="0">
                <a:pos x="105" y="30"/>
              </a:cxn>
              <a:cxn ang="0">
                <a:pos x="90" y="28"/>
              </a:cxn>
              <a:cxn ang="0">
                <a:pos x="81" y="0"/>
              </a:cxn>
              <a:cxn ang="0">
                <a:pos x="55" y="28"/>
              </a:cxn>
              <a:cxn ang="0">
                <a:pos x="38" y="29"/>
              </a:cxn>
              <a:cxn ang="0">
                <a:pos x="20" y="34"/>
              </a:cxn>
              <a:cxn ang="0">
                <a:pos x="13" y="40"/>
              </a:cxn>
              <a:cxn ang="0">
                <a:pos x="6" y="47"/>
              </a:cxn>
              <a:cxn ang="0">
                <a:pos x="2" y="57"/>
              </a:cxn>
              <a:cxn ang="0">
                <a:pos x="0" y="69"/>
              </a:cxn>
              <a:cxn ang="0">
                <a:pos x="2" y="81"/>
              </a:cxn>
              <a:cxn ang="0">
                <a:pos x="8" y="95"/>
              </a:cxn>
              <a:cxn ang="0">
                <a:pos x="15" y="102"/>
              </a:cxn>
              <a:cxn ang="0">
                <a:pos x="25" y="107"/>
              </a:cxn>
              <a:cxn ang="0">
                <a:pos x="38" y="110"/>
              </a:cxn>
              <a:cxn ang="0">
                <a:pos x="55" y="112"/>
              </a:cxn>
              <a:cxn ang="0">
                <a:pos x="56" y="96"/>
              </a:cxn>
              <a:cxn ang="0">
                <a:pos x="47" y="96"/>
              </a:cxn>
              <a:cxn ang="0">
                <a:pos x="37" y="92"/>
              </a:cxn>
              <a:cxn ang="0">
                <a:pos x="30" y="82"/>
              </a:cxn>
              <a:cxn ang="0">
                <a:pos x="27" y="68"/>
              </a:cxn>
              <a:cxn ang="0">
                <a:pos x="29" y="58"/>
              </a:cxn>
              <a:cxn ang="0">
                <a:pos x="34" y="51"/>
              </a:cxn>
              <a:cxn ang="0">
                <a:pos x="42" y="46"/>
              </a:cxn>
              <a:cxn ang="0">
                <a:pos x="53" y="44"/>
              </a:cxn>
              <a:cxn ang="0">
                <a:pos x="56" y="96"/>
              </a:cxn>
              <a:cxn ang="0">
                <a:pos x="87" y="45"/>
              </a:cxn>
              <a:cxn ang="0">
                <a:pos x="97" y="48"/>
              </a:cxn>
              <a:cxn ang="0">
                <a:pos x="105" y="54"/>
              </a:cxn>
              <a:cxn ang="0">
                <a:pos x="109" y="63"/>
              </a:cxn>
              <a:cxn ang="0">
                <a:pos x="109" y="76"/>
              </a:cxn>
              <a:cxn ang="0">
                <a:pos x="104" y="87"/>
              </a:cxn>
              <a:cxn ang="0">
                <a:pos x="95" y="93"/>
              </a:cxn>
              <a:cxn ang="0">
                <a:pos x="86" y="96"/>
              </a:cxn>
              <a:cxn ang="0">
                <a:pos x="80" y="44"/>
              </a:cxn>
            </a:cxnLst>
            <a:rect l="0" t="0" r="r" b="b"/>
            <a:pathLst>
              <a:path w="136" h="139">
                <a:moveTo>
                  <a:pt x="55" y="139"/>
                </a:moveTo>
                <a:lnTo>
                  <a:pt x="81" y="139"/>
                </a:lnTo>
                <a:lnTo>
                  <a:pt x="81" y="112"/>
                </a:lnTo>
                <a:lnTo>
                  <a:pt x="89" y="112"/>
                </a:lnTo>
                <a:lnTo>
                  <a:pt x="96" y="111"/>
                </a:lnTo>
                <a:lnTo>
                  <a:pt x="104" y="110"/>
                </a:lnTo>
                <a:lnTo>
                  <a:pt x="109" y="108"/>
                </a:lnTo>
                <a:lnTo>
                  <a:pt x="114" y="106"/>
                </a:lnTo>
                <a:lnTo>
                  <a:pt x="119" y="103"/>
                </a:lnTo>
                <a:lnTo>
                  <a:pt x="123" y="101"/>
                </a:lnTo>
                <a:lnTo>
                  <a:pt x="126" y="98"/>
                </a:lnTo>
                <a:lnTo>
                  <a:pt x="131" y="92"/>
                </a:lnTo>
                <a:lnTo>
                  <a:pt x="134" y="84"/>
                </a:lnTo>
                <a:lnTo>
                  <a:pt x="136" y="76"/>
                </a:lnTo>
                <a:lnTo>
                  <a:pt x="136" y="69"/>
                </a:lnTo>
                <a:lnTo>
                  <a:pt x="136" y="63"/>
                </a:lnTo>
                <a:lnTo>
                  <a:pt x="135" y="57"/>
                </a:lnTo>
                <a:lnTo>
                  <a:pt x="132" y="50"/>
                </a:lnTo>
                <a:lnTo>
                  <a:pt x="127" y="43"/>
                </a:lnTo>
                <a:lnTo>
                  <a:pt x="124" y="40"/>
                </a:lnTo>
                <a:lnTo>
                  <a:pt x="120" y="38"/>
                </a:lnTo>
                <a:lnTo>
                  <a:pt x="116" y="34"/>
                </a:lnTo>
                <a:lnTo>
                  <a:pt x="111" y="32"/>
                </a:lnTo>
                <a:lnTo>
                  <a:pt x="105" y="30"/>
                </a:lnTo>
                <a:lnTo>
                  <a:pt x="97" y="29"/>
                </a:lnTo>
                <a:lnTo>
                  <a:pt x="90" y="28"/>
                </a:lnTo>
                <a:lnTo>
                  <a:pt x="81" y="28"/>
                </a:lnTo>
                <a:lnTo>
                  <a:pt x="81" y="0"/>
                </a:lnTo>
                <a:lnTo>
                  <a:pt x="55" y="0"/>
                </a:lnTo>
                <a:lnTo>
                  <a:pt x="55" y="28"/>
                </a:lnTo>
                <a:lnTo>
                  <a:pt x="47" y="28"/>
                </a:lnTo>
                <a:lnTo>
                  <a:pt x="38" y="29"/>
                </a:lnTo>
                <a:lnTo>
                  <a:pt x="29" y="31"/>
                </a:lnTo>
                <a:lnTo>
                  <a:pt x="20" y="34"/>
                </a:lnTo>
                <a:lnTo>
                  <a:pt x="16" y="37"/>
                </a:lnTo>
                <a:lnTo>
                  <a:pt x="13" y="40"/>
                </a:lnTo>
                <a:lnTo>
                  <a:pt x="9" y="44"/>
                </a:lnTo>
                <a:lnTo>
                  <a:pt x="6" y="47"/>
                </a:lnTo>
                <a:lnTo>
                  <a:pt x="4" y="52"/>
                </a:lnTo>
                <a:lnTo>
                  <a:pt x="2" y="57"/>
                </a:lnTo>
                <a:lnTo>
                  <a:pt x="1" y="63"/>
                </a:lnTo>
                <a:lnTo>
                  <a:pt x="0" y="69"/>
                </a:lnTo>
                <a:lnTo>
                  <a:pt x="1" y="75"/>
                </a:lnTo>
                <a:lnTo>
                  <a:pt x="2" y="81"/>
                </a:lnTo>
                <a:lnTo>
                  <a:pt x="4" y="89"/>
                </a:lnTo>
                <a:lnTo>
                  <a:pt x="8" y="95"/>
                </a:lnTo>
                <a:lnTo>
                  <a:pt x="12" y="99"/>
                </a:lnTo>
                <a:lnTo>
                  <a:pt x="15" y="102"/>
                </a:lnTo>
                <a:lnTo>
                  <a:pt x="20" y="104"/>
                </a:lnTo>
                <a:lnTo>
                  <a:pt x="25" y="107"/>
                </a:lnTo>
                <a:lnTo>
                  <a:pt x="31" y="109"/>
                </a:lnTo>
                <a:lnTo>
                  <a:pt x="38" y="110"/>
                </a:lnTo>
                <a:lnTo>
                  <a:pt x="46" y="112"/>
                </a:lnTo>
                <a:lnTo>
                  <a:pt x="55" y="112"/>
                </a:lnTo>
                <a:lnTo>
                  <a:pt x="55" y="139"/>
                </a:lnTo>
                <a:close/>
                <a:moveTo>
                  <a:pt x="56" y="96"/>
                </a:moveTo>
                <a:lnTo>
                  <a:pt x="52" y="96"/>
                </a:lnTo>
                <a:lnTo>
                  <a:pt x="47" y="96"/>
                </a:lnTo>
                <a:lnTo>
                  <a:pt x="42" y="94"/>
                </a:lnTo>
                <a:lnTo>
                  <a:pt x="37" y="92"/>
                </a:lnTo>
                <a:lnTo>
                  <a:pt x="33" y="88"/>
                </a:lnTo>
                <a:lnTo>
                  <a:pt x="30" y="82"/>
                </a:lnTo>
                <a:lnTo>
                  <a:pt x="28" y="76"/>
                </a:lnTo>
                <a:lnTo>
                  <a:pt x="27" y="68"/>
                </a:lnTo>
                <a:lnTo>
                  <a:pt x="28" y="63"/>
                </a:lnTo>
                <a:lnTo>
                  <a:pt x="29" y="58"/>
                </a:lnTo>
                <a:lnTo>
                  <a:pt x="31" y="54"/>
                </a:lnTo>
                <a:lnTo>
                  <a:pt x="34" y="51"/>
                </a:lnTo>
                <a:lnTo>
                  <a:pt x="38" y="48"/>
                </a:lnTo>
                <a:lnTo>
                  <a:pt x="42" y="46"/>
                </a:lnTo>
                <a:lnTo>
                  <a:pt x="47" y="45"/>
                </a:lnTo>
                <a:lnTo>
                  <a:pt x="53" y="44"/>
                </a:lnTo>
                <a:lnTo>
                  <a:pt x="56" y="44"/>
                </a:lnTo>
                <a:lnTo>
                  <a:pt x="56" y="96"/>
                </a:lnTo>
                <a:close/>
                <a:moveTo>
                  <a:pt x="80" y="44"/>
                </a:moveTo>
                <a:lnTo>
                  <a:pt x="87" y="45"/>
                </a:lnTo>
                <a:lnTo>
                  <a:pt x="92" y="46"/>
                </a:lnTo>
                <a:lnTo>
                  <a:pt x="97" y="48"/>
                </a:lnTo>
                <a:lnTo>
                  <a:pt x="102" y="50"/>
                </a:lnTo>
                <a:lnTo>
                  <a:pt x="105" y="54"/>
                </a:lnTo>
                <a:lnTo>
                  <a:pt x="108" y="58"/>
                </a:lnTo>
                <a:lnTo>
                  <a:pt x="109" y="63"/>
                </a:lnTo>
                <a:lnTo>
                  <a:pt x="110" y="69"/>
                </a:lnTo>
                <a:lnTo>
                  <a:pt x="109" y="76"/>
                </a:lnTo>
                <a:lnTo>
                  <a:pt x="107" y="81"/>
                </a:lnTo>
                <a:lnTo>
                  <a:pt x="104" y="87"/>
                </a:lnTo>
                <a:lnTo>
                  <a:pt x="100" y="91"/>
                </a:lnTo>
                <a:lnTo>
                  <a:pt x="95" y="93"/>
                </a:lnTo>
                <a:lnTo>
                  <a:pt x="91" y="95"/>
                </a:lnTo>
                <a:lnTo>
                  <a:pt x="86" y="96"/>
                </a:lnTo>
                <a:lnTo>
                  <a:pt x="80" y="96"/>
                </a:lnTo>
                <a:lnTo>
                  <a:pt x="80" y="4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6" name="Freeform 1350"/>
          <p:cNvSpPr>
            <a:spLocks noEditPoints="1"/>
          </p:cNvSpPr>
          <p:nvPr/>
        </p:nvSpPr>
        <p:spPr bwMode="auto">
          <a:xfrm>
            <a:off x="4418013" y="3175000"/>
            <a:ext cx="38100" cy="34925"/>
          </a:xfrm>
          <a:custGeom>
            <a:avLst/>
            <a:gdLst/>
            <a:ahLst/>
            <a:cxnLst>
              <a:cxn ang="0">
                <a:pos x="59" y="85"/>
              </a:cxn>
              <a:cxn ang="0">
                <a:pos x="76" y="80"/>
              </a:cxn>
              <a:cxn ang="0">
                <a:pos x="89" y="70"/>
              </a:cxn>
              <a:cxn ang="0">
                <a:pos x="96" y="53"/>
              </a:cxn>
              <a:cxn ang="0">
                <a:pos x="96" y="33"/>
              </a:cxn>
              <a:cxn ang="0">
                <a:pos x="89" y="17"/>
              </a:cxn>
              <a:cxn ang="0">
                <a:pos x="77" y="5"/>
              </a:cxn>
              <a:cxn ang="0">
                <a:pos x="59" y="0"/>
              </a:cxn>
              <a:cxn ang="0">
                <a:pos x="40" y="0"/>
              </a:cxn>
              <a:cxn ang="0">
                <a:pos x="23" y="5"/>
              </a:cxn>
              <a:cxn ang="0">
                <a:pos x="13" y="13"/>
              </a:cxn>
              <a:cxn ang="0">
                <a:pos x="7" y="19"/>
              </a:cxn>
              <a:cxn ang="0">
                <a:pos x="4" y="27"/>
              </a:cxn>
              <a:cxn ang="0">
                <a:pos x="1" y="37"/>
              </a:cxn>
              <a:cxn ang="0">
                <a:pos x="1" y="53"/>
              </a:cxn>
              <a:cxn ang="0">
                <a:pos x="9" y="70"/>
              </a:cxn>
              <a:cxn ang="0">
                <a:pos x="22" y="80"/>
              </a:cxn>
              <a:cxn ang="0">
                <a:pos x="39" y="85"/>
              </a:cxn>
              <a:cxn ang="0">
                <a:pos x="49" y="70"/>
              </a:cxn>
              <a:cxn ang="0">
                <a:pos x="38" y="67"/>
              </a:cxn>
              <a:cxn ang="0">
                <a:pos x="32" y="61"/>
              </a:cxn>
              <a:cxn ang="0">
                <a:pos x="29" y="51"/>
              </a:cxn>
              <a:cxn ang="0">
                <a:pos x="28" y="43"/>
              </a:cxn>
              <a:cxn ang="0">
                <a:pos x="31" y="28"/>
              </a:cxn>
              <a:cxn ang="0">
                <a:pos x="36" y="20"/>
              </a:cxn>
              <a:cxn ang="0">
                <a:pos x="43" y="17"/>
              </a:cxn>
              <a:cxn ang="0">
                <a:pos x="49" y="16"/>
              </a:cxn>
              <a:cxn ang="0">
                <a:pos x="56" y="17"/>
              </a:cxn>
              <a:cxn ang="0">
                <a:pos x="62" y="20"/>
              </a:cxn>
              <a:cxn ang="0">
                <a:pos x="68" y="28"/>
              </a:cxn>
              <a:cxn ang="0">
                <a:pos x="70" y="43"/>
              </a:cxn>
              <a:cxn ang="0">
                <a:pos x="67" y="61"/>
              </a:cxn>
              <a:cxn ang="0">
                <a:pos x="61" y="67"/>
              </a:cxn>
              <a:cxn ang="0">
                <a:pos x="49" y="70"/>
              </a:cxn>
            </a:cxnLst>
            <a:rect l="0" t="0" r="r" b="b"/>
            <a:pathLst>
              <a:path w="97" h="86">
                <a:moveTo>
                  <a:pt x="49" y="86"/>
                </a:moveTo>
                <a:lnTo>
                  <a:pt x="59" y="85"/>
                </a:lnTo>
                <a:lnTo>
                  <a:pt x="68" y="83"/>
                </a:lnTo>
                <a:lnTo>
                  <a:pt x="76" y="80"/>
                </a:lnTo>
                <a:lnTo>
                  <a:pt x="83" y="76"/>
                </a:lnTo>
                <a:lnTo>
                  <a:pt x="89" y="70"/>
                </a:lnTo>
                <a:lnTo>
                  <a:pt x="93" y="62"/>
                </a:lnTo>
                <a:lnTo>
                  <a:pt x="96" y="53"/>
                </a:lnTo>
                <a:lnTo>
                  <a:pt x="97" y="43"/>
                </a:lnTo>
                <a:lnTo>
                  <a:pt x="96" y="33"/>
                </a:lnTo>
                <a:lnTo>
                  <a:pt x="93" y="24"/>
                </a:lnTo>
                <a:lnTo>
                  <a:pt x="89" y="17"/>
                </a:lnTo>
                <a:lnTo>
                  <a:pt x="83" y="11"/>
                </a:lnTo>
                <a:lnTo>
                  <a:pt x="77" y="5"/>
                </a:lnTo>
                <a:lnTo>
                  <a:pt x="68" y="2"/>
                </a:lnTo>
                <a:lnTo>
                  <a:pt x="59" y="0"/>
                </a:lnTo>
                <a:lnTo>
                  <a:pt x="49" y="0"/>
                </a:lnTo>
                <a:lnTo>
                  <a:pt x="40" y="0"/>
                </a:lnTo>
                <a:lnTo>
                  <a:pt x="31" y="2"/>
                </a:lnTo>
                <a:lnTo>
                  <a:pt x="23" y="5"/>
                </a:lnTo>
                <a:lnTo>
                  <a:pt x="16" y="10"/>
                </a:lnTo>
                <a:lnTo>
                  <a:pt x="13" y="13"/>
                </a:lnTo>
                <a:lnTo>
                  <a:pt x="10" y="16"/>
                </a:lnTo>
                <a:lnTo>
                  <a:pt x="7" y="19"/>
                </a:lnTo>
                <a:lnTo>
                  <a:pt x="5" y="23"/>
                </a:lnTo>
                <a:lnTo>
                  <a:pt x="4" y="27"/>
                </a:lnTo>
                <a:lnTo>
                  <a:pt x="1" y="32"/>
                </a:lnTo>
                <a:lnTo>
                  <a:pt x="1" y="37"/>
                </a:lnTo>
                <a:lnTo>
                  <a:pt x="0" y="43"/>
                </a:lnTo>
                <a:lnTo>
                  <a:pt x="1" y="53"/>
                </a:lnTo>
                <a:lnTo>
                  <a:pt x="5" y="62"/>
                </a:lnTo>
                <a:lnTo>
                  <a:pt x="9" y="70"/>
                </a:lnTo>
                <a:lnTo>
                  <a:pt x="15" y="76"/>
                </a:lnTo>
                <a:lnTo>
                  <a:pt x="22" y="80"/>
                </a:lnTo>
                <a:lnTo>
                  <a:pt x="30" y="83"/>
                </a:lnTo>
                <a:lnTo>
                  <a:pt x="39" y="85"/>
                </a:lnTo>
                <a:lnTo>
                  <a:pt x="49" y="86"/>
                </a:lnTo>
                <a:close/>
                <a:moveTo>
                  <a:pt x="49" y="70"/>
                </a:moveTo>
                <a:lnTo>
                  <a:pt x="43" y="69"/>
                </a:lnTo>
                <a:lnTo>
                  <a:pt x="38" y="67"/>
                </a:lnTo>
                <a:lnTo>
                  <a:pt x="34" y="64"/>
                </a:lnTo>
                <a:lnTo>
                  <a:pt x="32" y="61"/>
                </a:lnTo>
                <a:lnTo>
                  <a:pt x="30" y="55"/>
                </a:lnTo>
                <a:lnTo>
                  <a:pt x="29" y="51"/>
                </a:lnTo>
                <a:lnTo>
                  <a:pt x="28" y="47"/>
                </a:lnTo>
                <a:lnTo>
                  <a:pt x="28" y="43"/>
                </a:lnTo>
                <a:lnTo>
                  <a:pt x="29" y="34"/>
                </a:lnTo>
                <a:lnTo>
                  <a:pt x="31" y="28"/>
                </a:lnTo>
                <a:lnTo>
                  <a:pt x="33" y="23"/>
                </a:lnTo>
                <a:lnTo>
                  <a:pt x="36" y="20"/>
                </a:lnTo>
                <a:lnTo>
                  <a:pt x="40" y="18"/>
                </a:lnTo>
                <a:lnTo>
                  <a:pt x="43" y="17"/>
                </a:lnTo>
                <a:lnTo>
                  <a:pt x="46" y="16"/>
                </a:lnTo>
                <a:lnTo>
                  <a:pt x="49" y="16"/>
                </a:lnTo>
                <a:lnTo>
                  <a:pt x="51" y="16"/>
                </a:lnTo>
                <a:lnTo>
                  <a:pt x="56" y="17"/>
                </a:lnTo>
                <a:lnTo>
                  <a:pt x="59" y="18"/>
                </a:lnTo>
                <a:lnTo>
                  <a:pt x="62" y="20"/>
                </a:lnTo>
                <a:lnTo>
                  <a:pt x="65" y="23"/>
                </a:lnTo>
                <a:lnTo>
                  <a:pt x="68" y="28"/>
                </a:lnTo>
                <a:lnTo>
                  <a:pt x="69" y="34"/>
                </a:lnTo>
                <a:lnTo>
                  <a:pt x="70" y="43"/>
                </a:lnTo>
                <a:lnTo>
                  <a:pt x="70" y="51"/>
                </a:lnTo>
                <a:lnTo>
                  <a:pt x="67" y="61"/>
                </a:lnTo>
                <a:lnTo>
                  <a:pt x="64" y="64"/>
                </a:lnTo>
                <a:lnTo>
                  <a:pt x="61" y="67"/>
                </a:lnTo>
                <a:lnTo>
                  <a:pt x="56" y="69"/>
                </a:lnTo>
                <a:lnTo>
                  <a:pt x="49" y="7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7" name="Freeform 1351"/>
          <p:cNvSpPr>
            <a:spLocks noEditPoints="1"/>
          </p:cNvSpPr>
          <p:nvPr/>
        </p:nvSpPr>
        <p:spPr bwMode="auto">
          <a:xfrm>
            <a:off x="4462463" y="3175000"/>
            <a:ext cx="38100" cy="44450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26" y="75"/>
              </a:cxn>
              <a:cxn ang="0">
                <a:pos x="33" y="81"/>
              </a:cxn>
              <a:cxn ang="0">
                <a:pos x="42" y="84"/>
              </a:cxn>
              <a:cxn ang="0">
                <a:pos x="53" y="86"/>
              </a:cxn>
              <a:cxn ang="0">
                <a:pos x="70" y="83"/>
              </a:cxn>
              <a:cxn ang="0">
                <a:pos x="82" y="74"/>
              </a:cxn>
              <a:cxn ang="0">
                <a:pos x="90" y="61"/>
              </a:cxn>
              <a:cxn ang="0">
                <a:pos x="94" y="43"/>
              </a:cxn>
              <a:cxn ang="0">
                <a:pos x="90" y="25"/>
              </a:cxn>
              <a:cxn ang="0">
                <a:pos x="82" y="12"/>
              </a:cxn>
              <a:cxn ang="0">
                <a:pos x="70" y="3"/>
              </a:cxn>
              <a:cxn ang="0">
                <a:pos x="54" y="0"/>
              </a:cxn>
              <a:cxn ang="0">
                <a:pos x="40" y="2"/>
              </a:cxn>
              <a:cxn ang="0">
                <a:pos x="32" y="5"/>
              </a:cxn>
              <a:cxn ang="0">
                <a:pos x="25" y="13"/>
              </a:cxn>
              <a:cxn ang="0">
                <a:pos x="24" y="3"/>
              </a:cxn>
              <a:cxn ang="0">
                <a:pos x="25" y="43"/>
              </a:cxn>
              <a:cxn ang="0">
                <a:pos x="27" y="29"/>
              </a:cxn>
              <a:cxn ang="0">
                <a:pos x="32" y="21"/>
              </a:cxn>
              <a:cxn ang="0">
                <a:pos x="38" y="17"/>
              </a:cxn>
              <a:cxn ang="0">
                <a:pos x="46" y="16"/>
              </a:cxn>
              <a:cxn ang="0">
                <a:pos x="52" y="17"/>
              </a:cxn>
              <a:cxn ang="0">
                <a:pos x="59" y="21"/>
              </a:cxn>
              <a:cxn ang="0">
                <a:pos x="64" y="29"/>
              </a:cxn>
              <a:cxn ang="0">
                <a:pos x="66" y="43"/>
              </a:cxn>
              <a:cxn ang="0">
                <a:pos x="65" y="52"/>
              </a:cxn>
              <a:cxn ang="0">
                <a:pos x="62" y="62"/>
              </a:cxn>
              <a:cxn ang="0">
                <a:pos x="55" y="68"/>
              </a:cxn>
              <a:cxn ang="0">
                <a:pos x="46" y="70"/>
              </a:cxn>
              <a:cxn ang="0">
                <a:pos x="35" y="68"/>
              </a:cxn>
              <a:cxn ang="0">
                <a:pos x="29" y="62"/>
              </a:cxn>
              <a:cxn ang="0">
                <a:pos x="26" y="52"/>
              </a:cxn>
              <a:cxn ang="0">
                <a:pos x="25" y="43"/>
              </a:cxn>
            </a:cxnLst>
            <a:rect l="0" t="0" r="r" b="b"/>
            <a:pathLst>
              <a:path w="94" h="112">
                <a:moveTo>
                  <a:pt x="0" y="3"/>
                </a:moveTo>
                <a:lnTo>
                  <a:pt x="0" y="112"/>
                </a:lnTo>
                <a:lnTo>
                  <a:pt x="26" y="112"/>
                </a:lnTo>
                <a:lnTo>
                  <a:pt x="26" y="75"/>
                </a:lnTo>
                <a:lnTo>
                  <a:pt x="29" y="78"/>
                </a:lnTo>
                <a:lnTo>
                  <a:pt x="33" y="81"/>
                </a:lnTo>
                <a:lnTo>
                  <a:pt x="37" y="83"/>
                </a:lnTo>
                <a:lnTo>
                  <a:pt x="42" y="84"/>
                </a:lnTo>
                <a:lnTo>
                  <a:pt x="49" y="86"/>
                </a:lnTo>
                <a:lnTo>
                  <a:pt x="53" y="86"/>
                </a:lnTo>
                <a:lnTo>
                  <a:pt x="62" y="85"/>
                </a:lnTo>
                <a:lnTo>
                  <a:pt x="70" y="83"/>
                </a:lnTo>
                <a:lnTo>
                  <a:pt x="77" y="79"/>
                </a:lnTo>
                <a:lnTo>
                  <a:pt x="82" y="74"/>
                </a:lnTo>
                <a:lnTo>
                  <a:pt x="87" y="68"/>
                </a:lnTo>
                <a:lnTo>
                  <a:pt x="90" y="61"/>
                </a:lnTo>
                <a:lnTo>
                  <a:pt x="93" y="52"/>
                </a:lnTo>
                <a:lnTo>
                  <a:pt x="94" y="43"/>
                </a:lnTo>
                <a:lnTo>
                  <a:pt x="93" y="34"/>
                </a:lnTo>
                <a:lnTo>
                  <a:pt x="90" y="25"/>
                </a:lnTo>
                <a:lnTo>
                  <a:pt x="87" y="18"/>
                </a:lnTo>
                <a:lnTo>
                  <a:pt x="82" y="12"/>
                </a:lnTo>
                <a:lnTo>
                  <a:pt x="77" y="6"/>
                </a:lnTo>
                <a:lnTo>
                  <a:pt x="70" y="3"/>
                </a:lnTo>
                <a:lnTo>
                  <a:pt x="62" y="0"/>
                </a:lnTo>
                <a:lnTo>
                  <a:pt x="54" y="0"/>
                </a:lnTo>
                <a:lnTo>
                  <a:pt x="48" y="0"/>
                </a:lnTo>
                <a:lnTo>
                  <a:pt x="40" y="2"/>
                </a:lnTo>
                <a:lnTo>
                  <a:pt x="36" y="3"/>
                </a:lnTo>
                <a:lnTo>
                  <a:pt x="32" y="5"/>
                </a:lnTo>
                <a:lnTo>
                  <a:pt x="28" y="9"/>
                </a:lnTo>
                <a:lnTo>
                  <a:pt x="25" y="13"/>
                </a:lnTo>
                <a:lnTo>
                  <a:pt x="24" y="13"/>
                </a:lnTo>
                <a:lnTo>
                  <a:pt x="24" y="3"/>
                </a:lnTo>
                <a:lnTo>
                  <a:pt x="0" y="3"/>
                </a:lnTo>
                <a:close/>
                <a:moveTo>
                  <a:pt x="25" y="43"/>
                </a:moveTo>
                <a:lnTo>
                  <a:pt x="25" y="35"/>
                </a:lnTo>
                <a:lnTo>
                  <a:pt x="27" y="29"/>
                </a:lnTo>
                <a:lnTo>
                  <a:pt x="29" y="25"/>
                </a:lnTo>
                <a:lnTo>
                  <a:pt x="32" y="21"/>
                </a:lnTo>
                <a:lnTo>
                  <a:pt x="35" y="19"/>
                </a:lnTo>
                <a:lnTo>
                  <a:pt x="38" y="17"/>
                </a:lnTo>
                <a:lnTo>
                  <a:pt x="43" y="17"/>
                </a:lnTo>
                <a:lnTo>
                  <a:pt x="46" y="16"/>
                </a:lnTo>
                <a:lnTo>
                  <a:pt x="49" y="17"/>
                </a:lnTo>
                <a:lnTo>
                  <a:pt x="52" y="17"/>
                </a:lnTo>
                <a:lnTo>
                  <a:pt x="56" y="19"/>
                </a:lnTo>
                <a:lnTo>
                  <a:pt x="59" y="21"/>
                </a:lnTo>
                <a:lnTo>
                  <a:pt x="62" y="25"/>
                </a:lnTo>
                <a:lnTo>
                  <a:pt x="64" y="29"/>
                </a:lnTo>
                <a:lnTo>
                  <a:pt x="66" y="35"/>
                </a:lnTo>
                <a:lnTo>
                  <a:pt x="66" y="43"/>
                </a:lnTo>
                <a:lnTo>
                  <a:pt x="66" y="48"/>
                </a:lnTo>
                <a:lnTo>
                  <a:pt x="65" y="52"/>
                </a:lnTo>
                <a:lnTo>
                  <a:pt x="64" y="57"/>
                </a:lnTo>
                <a:lnTo>
                  <a:pt x="62" y="62"/>
                </a:lnTo>
                <a:lnTo>
                  <a:pt x="59" y="65"/>
                </a:lnTo>
                <a:lnTo>
                  <a:pt x="55" y="68"/>
                </a:lnTo>
                <a:lnTo>
                  <a:pt x="51" y="70"/>
                </a:lnTo>
                <a:lnTo>
                  <a:pt x="46" y="70"/>
                </a:lnTo>
                <a:lnTo>
                  <a:pt x="40" y="70"/>
                </a:lnTo>
                <a:lnTo>
                  <a:pt x="35" y="68"/>
                </a:lnTo>
                <a:lnTo>
                  <a:pt x="32" y="65"/>
                </a:lnTo>
                <a:lnTo>
                  <a:pt x="29" y="62"/>
                </a:lnTo>
                <a:lnTo>
                  <a:pt x="27" y="57"/>
                </a:lnTo>
                <a:lnTo>
                  <a:pt x="26" y="52"/>
                </a:lnTo>
                <a:lnTo>
                  <a:pt x="25" y="48"/>
                </a:lnTo>
                <a:lnTo>
                  <a:pt x="25" y="4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8" name="Freeform 1352"/>
          <p:cNvSpPr>
            <a:spLocks/>
          </p:cNvSpPr>
          <p:nvPr/>
        </p:nvSpPr>
        <p:spPr bwMode="auto">
          <a:xfrm>
            <a:off x="4506913" y="3176588"/>
            <a:ext cx="47625" cy="31750"/>
          </a:xfrm>
          <a:custGeom>
            <a:avLst/>
            <a:gdLst/>
            <a:ahLst/>
            <a:cxnLst>
              <a:cxn ang="0">
                <a:pos x="50" y="80"/>
              </a:cxn>
              <a:cxn ang="0">
                <a:pos x="68" y="80"/>
              </a:cxn>
              <a:cxn ang="0">
                <a:pos x="92" y="25"/>
              </a:cxn>
              <a:cxn ang="0">
                <a:pos x="93" y="25"/>
              </a:cxn>
              <a:cxn ang="0">
                <a:pos x="92" y="29"/>
              </a:cxn>
              <a:cxn ang="0">
                <a:pos x="92" y="80"/>
              </a:cxn>
              <a:cxn ang="0">
                <a:pos x="118" y="80"/>
              </a:cxn>
              <a:cxn ang="0">
                <a:pos x="118" y="0"/>
              </a:cxn>
              <a:cxn ang="0">
                <a:pos x="84" y="0"/>
              </a:cxn>
              <a:cxn ang="0">
                <a:pos x="59" y="57"/>
              </a:cxn>
              <a:cxn ang="0">
                <a:pos x="59" y="57"/>
              </a:cxn>
              <a:cxn ang="0">
                <a:pos x="35" y="0"/>
              </a:cxn>
              <a:cxn ang="0">
                <a:pos x="0" y="0"/>
              </a:cxn>
              <a:cxn ang="0">
                <a:pos x="0" y="80"/>
              </a:cxn>
              <a:cxn ang="0">
                <a:pos x="26" y="80"/>
              </a:cxn>
              <a:cxn ang="0">
                <a:pos x="26" y="29"/>
              </a:cxn>
              <a:cxn ang="0">
                <a:pos x="25" y="25"/>
              </a:cxn>
              <a:cxn ang="0">
                <a:pos x="26" y="25"/>
              </a:cxn>
              <a:cxn ang="0">
                <a:pos x="50" y="80"/>
              </a:cxn>
            </a:cxnLst>
            <a:rect l="0" t="0" r="r" b="b"/>
            <a:pathLst>
              <a:path w="118" h="80">
                <a:moveTo>
                  <a:pt x="50" y="80"/>
                </a:moveTo>
                <a:lnTo>
                  <a:pt x="68" y="80"/>
                </a:lnTo>
                <a:lnTo>
                  <a:pt x="92" y="25"/>
                </a:lnTo>
                <a:lnTo>
                  <a:pt x="93" y="25"/>
                </a:lnTo>
                <a:lnTo>
                  <a:pt x="92" y="29"/>
                </a:lnTo>
                <a:lnTo>
                  <a:pt x="92" y="80"/>
                </a:lnTo>
                <a:lnTo>
                  <a:pt x="118" y="80"/>
                </a:lnTo>
                <a:lnTo>
                  <a:pt x="118" y="0"/>
                </a:lnTo>
                <a:lnTo>
                  <a:pt x="84" y="0"/>
                </a:lnTo>
                <a:lnTo>
                  <a:pt x="59" y="57"/>
                </a:lnTo>
                <a:lnTo>
                  <a:pt x="59" y="57"/>
                </a:lnTo>
                <a:lnTo>
                  <a:pt x="35" y="0"/>
                </a:lnTo>
                <a:lnTo>
                  <a:pt x="0" y="0"/>
                </a:lnTo>
                <a:lnTo>
                  <a:pt x="0" y="80"/>
                </a:lnTo>
                <a:lnTo>
                  <a:pt x="26" y="80"/>
                </a:lnTo>
                <a:lnTo>
                  <a:pt x="26" y="29"/>
                </a:lnTo>
                <a:lnTo>
                  <a:pt x="25" y="25"/>
                </a:lnTo>
                <a:lnTo>
                  <a:pt x="26" y="25"/>
                </a:lnTo>
                <a:lnTo>
                  <a:pt x="50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9" name="Freeform 1353"/>
          <p:cNvSpPr>
            <a:spLocks noEditPoints="1"/>
          </p:cNvSpPr>
          <p:nvPr/>
        </p:nvSpPr>
        <p:spPr bwMode="auto">
          <a:xfrm>
            <a:off x="4562475" y="3175000"/>
            <a:ext cx="34925" cy="34925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20"/>
              </a:cxn>
              <a:cxn ang="0">
                <a:pos x="40" y="17"/>
              </a:cxn>
              <a:cxn ang="0">
                <a:pos x="49" y="17"/>
              </a:cxn>
              <a:cxn ang="0">
                <a:pos x="56" y="19"/>
              </a:cxn>
              <a:cxn ang="0">
                <a:pos x="59" y="23"/>
              </a:cxn>
              <a:cxn ang="0">
                <a:pos x="60" y="28"/>
              </a:cxn>
              <a:cxn ang="0">
                <a:pos x="59" y="31"/>
              </a:cxn>
              <a:cxn ang="0">
                <a:pos x="56" y="34"/>
              </a:cxn>
              <a:cxn ang="0">
                <a:pos x="44" y="36"/>
              </a:cxn>
              <a:cxn ang="0">
                <a:pos x="26" y="39"/>
              </a:cxn>
              <a:cxn ang="0">
                <a:pos x="15" y="42"/>
              </a:cxn>
              <a:cxn ang="0">
                <a:pos x="6" y="47"/>
              </a:cxn>
              <a:cxn ang="0">
                <a:pos x="1" y="56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5"/>
              </a:cxn>
              <a:cxn ang="0">
                <a:pos x="38" y="85"/>
              </a:cxn>
              <a:cxn ang="0">
                <a:pos x="51" y="82"/>
              </a:cxn>
              <a:cxn ang="0">
                <a:pos x="57" y="78"/>
              </a:cxn>
              <a:cxn ang="0">
                <a:pos x="61" y="75"/>
              </a:cxn>
              <a:cxn ang="0">
                <a:pos x="90" y="83"/>
              </a:cxn>
              <a:cxn ang="0">
                <a:pos x="88" y="81"/>
              </a:cxn>
              <a:cxn ang="0">
                <a:pos x="86" y="79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2"/>
              </a:cxn>
              <a:cxn ang="0">
                <a:pos x="68" y="3"/>
              </a:cxn>
              <a:cxn ang="0">
                <a:pos x="45" y="0"/>
              </a:cxn>
              <a:cxn ang="0">
                <a:pos x="35" y="0"/>
              </a:cxn>
              <a:cxn ang="0">
                <a:pos x="21" y="3"/>
              </a:cxn>
              <a:cxn ang="0">
                <a:pos x="10" y="13"/>
              </a:cxn>
              <a:cxn ang="0">
                <a:pos x="6" y="20"/>
              </a:cxn>
              <a:cxn ang="0">
                <a:pos x="4" y="29"/>
              </a:cxn>
              <a:cxn ang="0">
                <a:pos x="60" y="49"/>
              </a:cxn>
              <a:cxn ang="0">
                <a:pos x="58" y="60"/>
              </a:cxn>
              <a:cxn ang="0">
                <a:pos x="53" y="66"/>
              </a:cxn>
              <a:cxn ang="0">
                <a:pos x="40" y="70"/>
              </a:cxn>
              <a:cxn ang="0">
                <a:pos x="31" y="68"/>
              </a:cxn>
              <a:cxn ang="0">
                <a:pos x="28" y="66"/>
              </a:cxn>
              <a:cxn ang="0">
                <a:pos x="27" y="61"/>
              </a:cxn>
              <a:cxn ang="0">
                <a:pos x="28" y="55"/>
              </a:cxn>
              <a:cxn ang="0">
                <a:pos x="32" y="51"/>
              </a:cxn>
              <a:cxn ang="0">
                <a:pos x="42" y="49"/>
              </a:cxn>
              <a:cxn ang="0">
                <a:pos x="60" y="45"/>
              </a:cxn>
            </a:cxnLst>
            <a:rect l="0" t="0" r="r" b="b"/>
            <a:pathLst>
              <a:path w="90" h="86">
                <a:moveTo>
                  <a:pt x="29" y="29"/>
                </a:moveTo>
                <a:lnTo>
                  <a:pt x="29" y="25"/>
                </a:lnTo>
                <a:lnTo>
                  <a:pt x="31" y="22"/>
                </a:lnTo>
                <a:lnTo>
                  <a:pt x="33" y="20"/>
                </a:lnTo>
                <a:lnTo>
                  <a:pt x="35" y="18"/>
                </a:lnTo>
                <a:lnTo>
                  <a:pt x="40" y="17"/>
                </a:lnTo>
                <a:lnTo>
                  <a:pt x="45" y="16"/>
                </a:lnTo>
                <a:lnTo>
                  <a:pt x="49" y="17"/>
                </a:lnTo>
                <a:lnTo>
                  <a:pt x="54" y="18"/>
                </a:lnTo>
                <a:lnTo>
                  <a:pt x="56" y="19"/>
                </a:lnTo>
                <a:lnTo>
                  <a:pt x="58" y="21"/>
                </a:lnTo>
                <a:lnTo>
                  <a:pt x="59" y="23"/>
                </a:lnTo>
                <a:lnTo>
                  <a:pt x="60" y="27"/>
                </a:lnTo>
                <a:lnTo>
                  <a:pt x="60" y="28"/>
                </a:lnTo>
                <a:lnTo>
                  <a:pt x="60" y="29"/>
                </a:lnTo>
                <a:lnTo>
                  <a:pt x="59" y="31"/>
                </a:lnTo>
                <a:lnTo>
                  <a:pt x="58" y="33"/>
                </a:lnTo>
                <a:lnTo>
                  <a:pt x="56" y="34"/>
                </a:lnTo>
                <a:lnTo>
                  <a:pt x="53" y="35"/>
                </a:lnTo>
                <a:lnTo>
                  <a:pt x="44" y="36"/>
                </a:lnTo>
                <a:lnTo>
                  <a:pt x="32" y="38"/>
                </a:lnTo>
                <a:lnTo>
                  <a:pt x="26" y="39"/>
                </a:lnTo>
                <a:lnTo>
                  <a:pt x="21" y="40"/>
                </a:lnTo>
                <a:lnTo>
                  <a:pt x="15" y="42"/>
                </a:lnTo>
                <a:lnTo>
                  <a:pt x="10" y="44"/>
                </a:lnTo>
                <a:lnTo>
                  <a:pt x="6" y="47"/>
                </a:lnTo>
                <a:lnTo>
                  <a:pt x="3" y="51"/>
                </a:lnTo>
                <a:lnTo>
                  <a:pt x="1" y="56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3"/>
                </a:lnTo>
                <a:lnTo>
                  <a:pt x="21" y="85"/>
                </a:lnTo>
                <a:lnTo>
                  <a:pt x="30" y="86"/>
                </a:lnTo>
                <a:lnTo>
                  <a:pt x="38" y="85"/>
                </a:lnTo>
                <a:lnTo>
                  <a:pt x="47" y="83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1" y="75"/>
                </a:lnTo>
                <a:lnTo>
                  <a:pt x="63" y="83"/>
                </a:lnTo>
                <a:lnTo>
                  <a:pt x="90" y="83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9"/>
                </a:lnTo>
                <a:lnTo>
                  <a:pt x="86" y="77"/>
                </a:lnTo>
                <a:lnTo>
                  <a:pt x="85" y="72"/>
                </a:lnTo>
                <a:lnTo>
                  <a:pt x="85" y="67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7"/>
                </a:lnTo>
                <a:lnTo>
                  <a:pt x="80" y="12"/>
                </a:lnTo>
                <a:lnTo>
                  <a:pt x="75" y="6"/>
                </a:lnTo>
                <a:lnTo>
                  <a:pt x="68" y="3"/>
                </a:lnTo>
                <a:lnTo>
                  <a:pt x="59" y="0"/>
                </a:lnTo>
                <a:lnTo>
                  <a:pt x="45" y="0"/>
                </a:lnTo>
                <a:lnTo>
                  <a:pt x="40" y="0"/>
                </a:lnTo>
                <a:lnTo>
                  <a:pt x="35" y="0"/>
                </a:lnTo>
                <a:lnTo>
                  <a:pt x="28" y="1"/>
                </a:lnTo>
                <a:lnTo>
                  <a:pt x="21" y="3"/>
                </a:lnTo>
                <a:lnTo>
                  <a:pt x="15" y="7"/>
                </a:lnTo>
                <a:lnTo>
                  <a:pt x="10" y="13"/>
                </a:lnTo>
                <a:lnTo>
                  <a:pt x="7" y="16"/>
                </a:lnTo>
                <a:lnTo>
                  <a:pt x="6" y="20"/>
                </a:lnTo>
                <a:lnTo>
                  <a:pt x="5" y="24"/>
                </a:lnTo>
                <a:lnTo>
                  <a:pt x="4" y="29"/>
                </a:lnTo>
                <a:lnTo>
                  <a:pt x="29" y="29"/>
                </a:lnTo>
                <a:close/>
                <a:moveTo>
                  <a:pt x="60" y="49"/>
                </a:moveTo>
                <a:lnTo>
                  <a:pt x="59" y="55"/>
                </a:lnTo>
                <a:lnTo>
                  <a:pt x="58" y="60"/>
                </a:lnTo>
                <a:lnTo>
                  <a:pt x="55" y="64"/>
                </a:lnTo>
                <a:lnTo>
                  <a:pt x="53" y="66"/>
                </a:lnTo>
                <a:lnTo>
                  <a:pt x="45" y="69"/>
                </a:lnTo>
                <a:lnTo>
                  <a:pt x="40" y="70"/>
                </a:lnTo>
                <a:lnTo>
                  <a:pt x="36" y="70"/>
                </a:lnTo>
                <a:lnTo>
                  <a:pt x="31" y="68"/>
                </a:lnTo>
                <a:lnTo>
                  <a:pt x="29" y="67"/>
                </a:lnTo>
                <a:lnTo>
                  <a:pt x="28" y="66"/>
                </a:lnTo>
                <a:lnTo>
                  <a:pt x="27" y="64"/>
                </a:lnTo>
                <a:lnTo>
                  <a:pt x="27" y="61"/>
                </a:lnTo>
                <a:lnTo>
                  <a:pt x="27" y="57"/>
                </a:lnTo>
                <a:lnTo>
                  <a:pt x="28" y="55"/>
                </a:lnTo>
                <a:lnTo>
                  <a:pt x="30" y="53"/>
                </a:lnTo>
                <a:lnTo>
                  <a:pt x="32" y="51"/>
                </a:lnTo>
                <a:lnTo>
                  <a:pt x="37" y="50"/>
                </a:lnTo>
                <a:lnTo>
                  <a:pt x="42" y="49"/>
                </a:lnTo>
                <a:lnTo>
                  <a:pt x="52" y="47"/>
                </a:lnTo>
                <a:lnTo>
                  <a:pt x="60" y="45"/>
                </a:lnTo>
                <a:lnTo>
                  <a:pt x="60" y="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0" name="Freeform 1354"/>
          <p:cNvSpPr>
            <a:spLocks/>
          </p:cNvSpPr>
          <p:nvPr/>
        </p:nvSpPr>
        <p:spPr bwMode="auto">
          <a:xfrm>
            <a:off x="3709988" y="21463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0"/>
              </a:cxn>
              <a:cxn ang="0">
                <a:pos x="230" y="0"/>
              </a:cxn>
              <a:cxn ang="0">
                <a:pos x="303" y="0"/>
              </a:cxn>
              <a:cxn ang="0">
                <a:pos x="185" y="265"/>
              </a:cxn>
              <a:cxn ang="0">
                <a:pos x="176" y="285"/>
              </a:cxn>
              <a:cxn ang="0">
                <a:pos x="166" y="302"/>
              </a:cxn>
              <a:cxn ang="0">
                <a:pos x="156" y="318"/>
              </a:cxn>
              <a:cxn ang="0">
                <a:pos x="146" y="330"/>
              </a:cxn>
              <a:cxn ang="0">
                <a:pos x="141" y="335"/>
              </a:cxn>
              <a:cxn ang="0">
                <a:pos x="135" y="340"/>
              </a:cxn>
              <a:cxn ang="0">
                <a:pos x="130" y="343"/>
              </a:cxn>
              <a:cxn ang="0">
                <a:pos x="123" y="347"/>
              </a:cxn>
              <a:cxn ang="0">
                <a:pos x="117" y="349"/>
              </a:cxn>
              <a:cxn ang="0">
                <a:pos x="110" y="351"/>
              </a:cxn>
              <a:cxn ang="0">
                <a:pos x="102" y="352"/>
              </a:cxn>
              <a:cxn ang="0">
                <a:pos x="94" y="352"/>
              </a:cxn>
              <a:cxn ang="0">
                <a:pos x="80" y="352"/>
              </a:cxn>
              <a:cxn ang="0">
                <a:pos x="67" y="351"/>
              </a:cxn>
              <a:cxn ang="0">
                <a:pos x="56" y="350"/>
              </a:cxn>
              <a:cxn ang="0">
                <a:pos x="45" y="348"/>
              </a:cxn>
              <a:cxn ang="0">
                <a:pos x="45" y="296"/>
              </a:cxn>
              <a:cxn ang="0">
                <a:pos x="60" y="296"/>
              </a:cxn>
              <a:cxn ang="0">
                <a:pos x="73" y="297"/>
              </a:cxn>
              <a:cxn ang="0">
                <a:pos x="84" y="296"/>
              </a:cxn>
              <a:cxn ang="0">
                <a:pos x="94" y="294"/>
              </a:cxn>
              <a:cxn ang="0">
                <a:pos x="101" y="292"/>
              </a:cxn>
              <a:cxn ang="0">
                <a:pos x="109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4" y="263"/>
              </a:cxn>
              <a:cxn ang="0">
                <a:pos x="128" y="249"/>
              </a:cxn>
              <a:cxn ang="0">
                <a:pos x="0" y="0"/>
              </a:cxn>
            </a:cxnLst>
            <a:rect l="0" t="0" r="r" b="b"/>
            <a:pathLst>
              <a:path w="303" h="352">
                <a:moveTo>
                  <a:pt x="0" y="0"/>
                </a:moveTo>
                <a:lnTo>
                  <a:pt x="79" y="0"/>
                </a:lnTo>
                <a:lnTo>
                  <a:pt x="161" y="180"/>
                </a:lnTo>
                <a:lnTo>
                  <a:pt x="230" y="0"/>
                </a:lnTo>
                <a:lnTo>
                  <a:pt x="303" y="0"/>
                </a:lnTo>
                <a:lnTo>
                  <a:pt x="185" y="265"/>
                </a:lnTo>
                <a:lnTo>
                  <a:pt x="176" y="285"/>
                </a:lnTo>
                <a:lnTo>
                  <a:pt x="166" y="302"/>
                </a:lnTo>
                <a:lnTo>
                  <a:pt x="156" y="318"/>
                </a:lnTo>
                <a:lnTo>
                  <a:pt x="146" y="330"/>
                </a:lnTo>
                <a:lnTo>
                  <a:pt x="141" y="335"/>
                </a:lnTo>
                <a:lnTo>
                  <a:pt x="135" y="340"/>
                </a:lnTo>
                <a:lnTo>
                  <a:pt x="130" y="343"/>
                </a:lnTo>
                <a:lnTo>
                  <a:pt x="123" y="347"/>
                </a:lnTo>
                <a:lnTo>
                  <a:pt x="117" y="349"/>
                </a:lnTo>
                <a:lnTo>
                  <a:pt x="110" y="351"/>
                </a:lnTo>
                <a:lnTo>
                  <a:pt x="102" y="352"/>
                </a:lnTo>
                <a:lnTo>
                  <a:pt x="94" y="352"/>
                </a:lnTo>
                <a:lnTo>
                  <a:pt x="80" y="352"/>
                </a:lnTo>
                <a:lnTo>
                  <a:pt x="67" y="351"/>
                </a:lnTo>
                <a:lnTo>
                  <a:pt x="56" y="350"/>
                </a:lnTo>
                <a:lnTo>
                  <a:pt x="45" y="348"/>
                </a:lnTo>
                <a:lnTo>
                  <a:pt x="45" y="296"/>
                </a:lnTo>
                <a:lnTo>
                  <a:pt x="60" y="296"/>
                </a:lnTo>
                <a:lnTo>
                  <a:pt x="73" y="297"/>
                </a:lnTo>
                <a:lnTo>
                  <a:pt x="84" y="296"/>
                </a:lnTo>
                <a:lnTo>
                  <a:pt x="94" y="294"/>
                </a:lnTo>
                <a:lnTo>
                  <a:pt x="101" y="292"/>
                </a:lnTo>
                <a:lnTo>
                  <a:pt x="109" y="288"/>
                </a:lnTo>
                <a:lnTo>
                  <a:pt x="114" y="282"/>
                </a:lnTo>
                <a:lnTo>
                  <a:pt x="119" y="274"/>
                </a:lnTo>
                <a:lnTo>
                  <a:pt x="124" y="263"/>
                </a:lnTo>
                <a:lnTo>
                  <a:pt x="128" y="2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1" name="Freeform 1355"/>
          <p:cNvSpPr>
            <a:spLocks/>
          </p:cNvSpPr>
          <p:nvPr/>
        </p:nvSpPr>
        <p:spPr bwMode="auto">
          <a:xfrm>
            <a:off x="3849688" y="2144713"/>
            <a:ext cx="120650" cy="142875"/>
          </a:xfrm>
          <a:custGeom>
            <a:avLst/>
            <a:gdLst/>
            <a:ahLst/>
            <a:cxnLst>
              <a:cxn ang="0">
                <a:pos x="300" y="263"/>
              </a:cxn>
              <a:cxn ang="0">
                <a:pos x="284" y="298"/>
              </a:cxn>
              <a:cxn ang="0">
                <a:pos x="261" y="326"/>
              </a:cxn>
              <a:cxn ang="0">
                <a:pos x="233" y="345"/>
              </a:cxn>
              <a:cxn ang="0">
                <a:pos x="199" y="357"/>
              </a:cxn>
              <a:cxn ang="0">
                <a:pos x="159" y="362"/>
              </a:cxn>
              <a:cxn ang="0">
                <a:pos x="111" y="354"/>
              </a:cxn>
              <a:cxn ang="0">
                <a:pos x="69" y="335"/>
              </a:cxn>
              <a:cxn ang="0">
                <a:pos x="35" y="301"/>
              </a:cxn>
              <a:cxn ang="0">
                <a:pos x="12" y="257"/>
              </a:cxn>
              <a:cxn ang="0">
                <a:pos x="1" y="203"/>
              </a:cxn>
              <a:cxn ang="0">
                <a:pos x="3" y="142"/>
              </a:cxn>
              <a:cxn ang="0">
                <a:pos x="18" y="90"/>
              </a:cxn>
              <a:cxn ang="0">
                <a:pos x="45" y="48"/>
              </a:cxn>
              <a:cxn ang="0">
                <a:pos x="83" y="19"/>
              </a:cxn>
              <a:cxn ang="0">
                <a:pos x="129" y="3"/>
              </a:cxn>
              <a:cxn ang="0">
                <a:pos x="180" y="0"/>
              </a:cxn>
              <a:cxn ang="0">
                <a:pos x="222" y="10"/>
              </a:cxn>
              <a:cxn ang="0">
                <a:pos x="257" y="29"/>
              </a:cxn>
              <a:cxn ang="0">
                <a:pos x="279" y="50"/>
              </a:cxn>
              <a:cxn ang="0">
                <a:pos x="293" y="74"/>
              </a:cxn>
              <a:cxn ang="0">
                <a:pos x="303" y="102"/>
              </a:cxn>
              <a:cxn ang="0">
                <a:pos x="230" y="107"/>
              </a:cxn>
              <a:cxn ang="0">
                <a:pos x="221" y="89"/>
              </a:cxn>
              <a:cxn ang="0">
                <a:pos x="207" y="76"/>
              </a:cxn>
              <a:cxn ang="0">
                <a:pos x="192" y="67"/>
              </a:cxn>
              <a:cxn ang="0">
                <a:pos x="174" y="62"/>
              </a:cxn>
              <a:cxn ang="0">
                <a:pos x="150" y="61"/>
              </a:cxn>
              <a:cxn ang="0">
                <a:pos x="125" y="68"/>
              </a:cxn>
              <a:cxn ang="0">
                <a:pos x="103" y="82"/>
              </a:cxn>
              <a:cxn ang="0">
                <a:pos x="87" y="104"/>
              </a:cxn>
              <a:cxn ang="0">
                <a:pos x="77" y="137"/>
              </a:cxn>
              <a:cxn ang="0">
                <a:pos x="73" y="179"/>
              </a:cxn>
              <a:cxn ang="0">
                <a:pos x="77" y="223"/>
              </a:cxn>
              <a:cxn ang="0">
                <a:pos x="86" y="256"/>
              </a:cxn>
              <a:cxn ang="0">
                <a:pos x="103" y="280"/>
              </a:cxn>
              <a:cxn ang="0">
                <a:pos x="124" y="294"/>
              </a:cxn>
              <a:cxn ang="0">
                <a:pos x="149" y="300"/>
              </a:cxn>
              <a:cxn ang="0">
                <a:pos x="173" y="300"/>
              </a:cxn>
              <a:cxn ang="0">
                <a:pos x="191" y="294"/>
              </a:cxn>
              <a:cxn ang="0">
                <a:pos x="207" y="283"/>
              </a:cxn>
              <a:cxn ang="0">
                <a:pos x="221" y="267"/>
              </a:cxn>
              <a:cxn ang="0">
                <a:pos x="231" y="245"/>
              </a:cxn>
            </a:cxnLst>
            <a:rect l="0" t="0" r="r" b="b"/>
            <a:pathLst>
              <a:path w="304" h="362">
                <a:moveTo>
                  <a:pt x="236" y="227"/>
                </a:moveTo>
                <a:lnTo>
                  <a:pt x="304" y="248"/>
                </a:lnTo>
                <a:lnTo>
                  <a:pt x="300" y="263"/>
                </a:lnTo>
                <a:lnTo>
                  <a:pt x="295" y="275"/>
                </a:lnTo>
                <a:lnTo>
                  <a:pt x="290" y="287"/>
                </a:lnTo>
                <a:lnTo>
                  <a:pt x="284" y="298"/>
                </a:lnTo>
                <a:lnTo>
                  <a:pt x="277" y="308"/>
                </a:lnTo>
                <a:lnTo>
                  <a:pt x="270" y="318"/>
                </a:lnTo>
                <a:lnTo>
                  <a:pt x="261" y="326"/>
                </a:lnTo>
                <a:lnTo>
                  <a:pt x="252" y="334"/>
                </a:lnTo>
                <a:lnTo>
                  <a:pt x="243" y="340"/>
                </a:lnTo>
                <a:lnTo>
                  <a:pt x="233" y="345"/>
                </a:lnTo>
                <a:lnTo>
                  <a:pt x="222" y="350"/>
                </a:lnTo>
                <a:lnTo>
                  <a:pt x="210" y="354"/>
                </a:lnTo>
                <a:lnTo>
                  <a:pt x="199" y="357"/>
                </a:lnTo>
                <a:lnTo>
                  <a:pt x="186" y="359"/>
                </a:lnTo>
                <a:lnTo>
                  <a:pt x="173" y="360"/>
                </a:lnTo>
                <a:lnTo>
                  <a:pt x="159" y="362"/>
                </a:lnTo>
                <a:lnTo>
                  <a:pt x="142" y="360"/>
                </a:lnTo>
                <a:lnTo>
                  <a:pt x="126" y="358"/>
                </a:lnTo>
                <a:lnTo>
                  <a:pt x="111" y="354"/>
                </a:lnTo>
                <a:lnTo>
                  <a:pt x="96" y="349"/>
                </a:lnTo>
                <a:lnTo>
                  <a:pt x="82" y="343"/>
                </a:lnTo>
                <a:lnTo>
                  <a:pt x="69" y="335"/>
                </a:lnTo>
                <a:lnTo>
                  <a:pt x="56" y="325"/>
                </a:lnTo>
                <a:lnTo>
                  <a:pt x="45" y="314"/>
                </a:lnTo>
                <a:lnTo>
                  <a:pt x="35" y="301"/>
                </a:lnTo>
                <a:lnTo>
                  <a:pt x="26" y="288"/>
                </a:lnTo>
                <a:lnTo>
                  <a:pt x="18" y="273"/>
                </a:lnTo>
                <a:lnTo>
                  <a:pt x="12" y="257"/>
                </a:lnTo>
                <a:lnTo>
                  <a:pt x="6" y="241"/>
                </a:lnTo>
                <a:lnTo>
                  <a:pt x="3" y="223"/>
                </a:lnTo>
                <a:lnTo>
                  <a:pt x="1" y="203"/>
                </a:lnTo>
                <a:lnTo>
                  <a:pt x="0" y="184"/>
                </a:lnTo>
                <a:lnTo>
                  <a:pt x="1" y="163"/>
                </a:lnTo>
                <a:lnTo>
                  <a:pt x="3" y="142"/>
                </a:lnTo>
                <a:lnTo>
                  <a:pt x="6" y="124"/>
                </a:lnTo>
                <a:lnTo>
                  <a:pt x="12" y="107"/>
                </a:lnTo>
                <a:lnTo>
                  <a:pt x="18" y="90"/>
                </a:lnTo>
                <a:lnTo>
                  <a:pt x="26" y="75"/>
                </a:lnTo>
                <a:lnTo>
                  <a:pt x="35" y="61"/>
                </a:lnTo>
                <a:lnTo>
                  <a:pt x="45" y="48"/>
                </a:lnTo>
                <a:lnTo>
                  <a:pt x="57" y="37"/>
                </a:lnTo>
                <a:lnTo>
                  <a:pt x="70" y="27"/>
                </a:lnTo>
                <a:lnTo>
                  <a:pt x="83" y="19"/>
                </a:lnTo>
                <a:lnTo>
                  <a:pt x="97" y="13"/>
                </a:lnTo>
                <a:lnTo>
                  <a:pt x="113" y="7"/>
                </a:lnTo>
                <a:lnTo>
                  <a:pt x="129" y="3"/>
                </a:lnTo>
                <a:lnTo>
                  <a:pt x="146" y="1"/>
                </a:lnTo>
                <a:lnTo>
                  <a:pt x="164" y="0"/>
                </a:lnTo>
                <a:lnTo>
                  <a:pt x="180" y="0"/>
                </a:lnTo>
                <a:lnTo>
                  <a:pt x="194" y="2"/>
                </a:lnTo>
                <a:lnTo>
                  <a:pt x="208" y="6"/>
                </a:lnTo>
                <a:lnTo>
                  <a:pt x="222" y="10"/>
                </a:lnTo>
                <a:lnTo>
                  <a:pt x="234" y="15"/>
                </a:lnTo>
                <a:lnTo>
                  <a:pt x="246" y="22"/>
                </a:lnTo>
                <a:lnTo>
                  <a:pt x="257" y="29"/>
                </a:lnTo>
                <a:lnTo>
                  <a:pt x="268" y="38"/>
                </a:lnTo>
                <a:lnTo>
                  <a:pt x="274" y="44"/>
                </a:lnTo>
                <a:lnTo>
                  <a:pt x="279" y="50"/>
                </a:lnTo>
                <a:lnTo>
                  <a:pt x="284" y="58"/>
                </a:lnTo>
                <a:lnTo>
                  <a:pt x="289" y="66"/>
                </a:lnTo>
                <a:lnTo>
                  <a:pt x="293" y="74"/>
                </a:lnTo>
                <a:lnTo>
                  <a:pt x="297" y="83"/>
                </a:lnTo>
                <a:lnTo>
                  <a:pt x="300" y="92"/>
                </a:lnTo>
                <a:lnTo>
                  <a:pt x="303" y="102"/>
                </a:lnTo>
                <a:lnTo>
                  <a:pt x="234" y="119"/>
                </a:lnTo>
                <a:lnTo>
                  <a:pt x="232" y="113"/>
                </a:lnTo>
                <a:lnTo>
                  <a:pt x="230" y="107"/>
                </a:lnTo>
                <a:lnTo>
                  <a:pt x="227" y="100"/>
                </a:lnTo>
                <a:lnTo>
                  <a:pt x="224" y="94"/>
                </a:lnTo>
                <a:lnTo>
                  <a:pt x="221" y="89"/>
                </a:lnTo>
                <a:lnTo>
                  <a:pt x="217" y="85"/>
                </a:lnTo>
                <a:lnTo>
                  <a:pt x="213" y="80"/>
                </a:lnTo>
                <a:lnTo>
                  <a:pt x="207" y="76"/>
                </a:lnTo>
                <a:lnTo>
                  <a:pt x="203" y="73"/>
                </a:lnTo>
                <a:lnTo>
                  <a:pt x="197" y="69"/>
                </a:lnTo>
                <a:lnTo>
                  <a:pt x="192" y="67"/>
                </a:lnTo>
                <a:lnTo>
                  <a:pt x="186" y="65"/>
                </a:lnTo>
                <a:lnTo>
                  <a:pt x="180" y="63"/>
                </a:lnTo>
                <a:lnTo>
                  <a:pt x="174" y="62"/>
                </a:lnTo>
                <a:lnTo>
                  <a:pt x="167" y="61"/>
                </a:lnTo>
                <a:lnTo>
                  <a:pt x="161" y="61"/>
                </a:lnTo>
                <a:lnTo>
                  <a:pt x="150" y="61"/>
                </a:lnTo>
                <a:lnTo>
                  <a:pt x="142" y="63"/>
                </a:lnTo>
                <a:lnTo>
                  <a:pt x="133" y="65"/>
                </a:lnTo>
                <a:lnTo>
                  <a:pt x="125" y="68"/>
                </a:lnTo>
                <a:lnTo>
                  <a:pt x="118" y="72"/>
                </a:lnTo>
                <a:lnTo>
                  <a:pt x="111" y="76"/>
                </a:lnTo>
                <a:lnTo>
                  <a:pt x="103" y="82"/>
                </a:lnTo>
                <a:lnTo>
                  <a:pt x="97" y="88"/>
                </a:lnTo>
                <a:lnTo>
                  <a:pt x="91" y="96"/>
                </a:lnTo>
                <a:lnTo>
                  <a:pt x="87" y="104"/>
                </a:lnTo>
                <a:lnTo>
                  <a:pt x="83" y="114"/>
                </a:lnTo>
                <a:lnTo>
                  <a:pt x="79" y="125"/>
                </a:lnTo>
                <a:lnTo>
                  <a:pt x="77" y="137"/>
                </a:lnTo>
                <a:lnTo>
                  <a:pt x="75" y="149"/>
                </a:lnTo>
                <a:lnTo>
                  <a:pt x="74" y="164"/>
                </a:lnTo>
                <a:lnTo>
                  <a:pt x="73" y="179"/>
                </a:lnTo>
                <a:lnTo>
                  <a:pt x="74" y="194"/>
                </a:lnTo>
                <a:lnTo>
                  <a:pt x="75" y="210"/>
                </a:lnTo>
                <a:lnTo>
                  <a:pt x="77" y="223"/>
                </a:lnTo>
                <a:lnTo>
                  <a:pt x="79" y="235"/>
                </a:lnTo>
                <a:lnTo>
                  <a:pt x="82" y="246"/>
                </a:lnTo>
                <a:lnTo>
                  <a:pt x="86" y="256"/>
                </a:lnTo>
                <a:lnTo>
                  <a:pt x="91" y="266"/>
                </a:lnTo>
                <a:lnTo>
                  <a:pt x="97" y="273"/>
                </a:lnTo>
                <a:lnTo>
                  <a:pt x="103" y="280"/>
                </a:lnTo>
                <a:lnTo>
                  <a:pt x="110" y="285"/>
                </a:lnTo>
                <a:lnTo>
                  <a:pt x="117" y="290"/>
                </a:lnTo>
                <a:lnTo>
                  <a:pt x="124" y="294"/>
                </a:lnTo>
                <a:lnTo>
                  <a:pt x="132" y="297"/>
                </a:lnTo>
                <a:lnTo>
                  <a:pt x="140" y="299"/>
                </a:lnTo>
                <a:lnTo>
                  <a:pt x="149" y="300"/>
                </a:lnTo>
                <a:lnTo>
                  <a:pt x="158" y="301"/>
                </a:lnTo>
                <a:lnTo>
                  <a:pt x="166" y="300"/>
                </a:lnTo>
                <a:lnTo>
                  <a:pt x="173" y="300"/>
                </a:lnTo>
                <a:lnTo>
                  <a:pt x="179" y="298"/>
                </a:lnTo>
                <a:lnTo>
                  <a:pt x="185" y="296"/>
                </a:lnTo>
                <a:lnTo>
                  <a:pt x="191" y="294"/>
                </a:lnTo>
                <a:lnTo>
                  <a:pt x="196" y="291"/>
                </a:lnTo>
                <a:lnTo>
                  <a:pt x="202" y="287"/>
                </a:lnTo>
                <a:lnTo>
                  <a:pt x="207" y="283"/>
                </a:lnTo>
                <a:lnTo>
                  <a:pt x="212" y="278"/>
                </a:lnTo>
                <a:lnTo>
                  <a:pt x="217" y="273"/>
                </a:lnTo>
                <a:lnTo>
                  <a:pt x="221" y="267"/>
                </a:lnTo>
                <a:lnTo>
                  <a:pt x="225" y="261"/>
                </a:lnTo>
                <a:lnTo>
                  <a:pt x="228" y="252"/>
                </a:lnTo>
                <a:lnTo>
                  <a:pt x="231" y="245"/>
                </a:lnTo>
                <a:lnTo>
                  <a:pt x="234" y="236"/>
                </a:lnTo>
                <a:lnTo>
                  <a:pt x="236" y="22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2" name="Freeform 1356"/>
          <p:cNvSpPr>
            <a:spLocks/>
          </p:cNvSpPr>
          <p:nvPr/>
        </p:nvSpPr>
        <p:spPr bwMode="auto">
          <a:xfrm>
            <a:off x="3989388" y="2146300"/>
            <a:ext cx="119062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7" y="0"/>
              </a:cxn>
              <a:cxn ang="0">
                <a:pos x="297" y="348"/>
              </a:cxn>
              <a:cxn ang="0">
                <a:pos x="227" y="348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7"/>
              </a:cxn>
              <a:cxn ang="0">
                <a:pos x="121" y="262"/>
              </a:cxn>
              <a:cxn ang="0">
                <a:pos x="120" y="282"/>
              </a:cxn>
              <a:cxn ang="0">
                <a:pos x="118" y="296"/>
              </a:cxn>
              <a:cxn ang="0">
                <a:pos x="115" y="309"/>
              </a:cxn>
              <a:cxn ang="0">
                <a:pos x="110" y="319"/>
              </a:cxn>
              <a:cxn ang="0">
                <a:pos x="107" y="324"/>
              </a:cxn>
              <a:cxn ang="0">
                <a:pos x="104" y="328"/>
              </a:cxn>
              <a:cxn ang="0">
                <a:pos x="101" y="332"/>
              </a:cxn>
              <a:cxn ang="0">
                <a:pos x="97" y="336"/>
              </a:cxn>
              <a:cxn ang="0">
                <a:pos x="92" y="339"/>
              </a:cxn>
              <a:cxn ang="0">
                <a:pos x="87" y="342"/>
              </a:cxn>
              <a:cxn ang="0">
                <a:pos x="82" y="345"/>
              </a:cxn>
              <a:cxn ang="0">
                <a:pos x="76" y="347"/>
              </a:cxn>
              <a:cxn ang="0">
                <a:pos x="69" y="348"/>
              </a:cxn>
              <a:cxn ang="0">
                <a:pos x="61" y="349"/>
              </a:cxn>
              <a:cxn ang="0">
                <a:pos x="53" y="350"/>
              </a:cxn>
              <a:cxn ang="0">
                <a:pos x="45" y="350"/>
              </a:cxn>
              <a:cxn ang="0">
                <a:pos x="38" y="350"/>
              </a:cxn>
              <a:cxn ang="0">
                <a:pos x="28" y="349"/>
              </a:cxn>
              <a:cxn ang="0">
                <a:pos x="16" y="349"/>
              </a:cxn>
              <a:cxn ang="0">
                <a:pos x="0" y="348"/>
              </a:cxn>
              <a:cxn ang="0">
                <a:pos x="0" y="293"/>
              </a:cxn>
              <a:cxn ang="0">
                <a:pos x="16" y="293"/>
              </a:cxn>
              <a:cxn ang="0">
                <a:pos x="26" y="293"/>
              </a:cxn>
              <a:cxn ang="0">
                <a:pos x="34" y="292"/>
              </a:cxn>
              <a:cxn ang="0">
                <a:pos x="41" y="290"/>
              </a:cxn>
              <a:cxn ang="0">
                <a:pos x="45" y="288"/>
              </a:cxn>
              <a:cxn ang="0">
                <a:pos x="49" y="284"/>
              </a:cxn>
              <a:cxn ang="0">
                <a:pos x="51" y="277"/>
              </a:cxn>
              <a:cxn ang="0">
                <a:pos x="52" y="269"/>
              </a:cxn>
              <a:cxn ang="0">
                <a:pos x="53" y="259"/>
              </a:cxn>
              <a:cxn ang="0">
                <a:pos x="53" y="198"/>
              </a:cxn>
              <a:cxn ang="0">
                <a:pos x="53" y="0"/>
              </a:cxn>
            </a:cxnLst>
            <a:rect l="0" t="0" r="r" b="b"/>
            <a:pathLst>
              <a:path w="297" h="350">
                <a:moveTo>
                  <a:pt x="53" y="0"/>
                </a:moveTo>
                <a:lnTo>
                  <a:pt x="297" y="0"/>
                </a:lnTo>
                <a:lnTo>
                  <a:pt x="297" y="348"/>
                </a:lnTo>
                <a:lnTo>
                  <a:pt x="227" y="348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7"/>
                </a:lnTo>
                <a:lnTo>
                  <a:pt x="121" y="262"/>
                </a:lnTo>
                <a:lnTo>
                  <a:pt x="120" y="282"/>
                </a:lnTo>
                <a:lnTo>
                  <a:pt x="118" y="296"/>
                </a:lnTo>
                <a:lnTo>
                  <a:pt x="115" y="309"/>
                </a:lnTo>
                <a:lnTo>
                  <a:pt x="110" y="319"/>
                </a:lnTo>
                <a:lnTo>
                  <a:pt x="107" y="324"/>
                </a:lnTo>
                <a:lnTo>
                  <a:pt x="104" y="328"/>
                </a:lnTo>
                <a:lnTo>
                  <a:pt x="101" y="332"/>
                </a:lnTo>
                <a:lnTo>
                  <a:pt x="97" y="336"/>
                </a:lnTo>
                <a:lnTo>
                  <a:pt x="92" y="339"/>
                </a:lnTo>
                <a:lnTo>
                  <a:pt x="87" y="342"/>
                </a:lnTo>
                <a:lnTo>
                  <a:pt x="82" y="345"/>
                </a:lnTo>
                <a:lnTo>
                  <a:pt x="76" y="347"/>
                </a:lnTo>
                <a:lnTo>
                  <a:pt x="69" y="348"/>
                </a:lnTo>
                <a:lnTo>
                  <a:pt x="61" y="349"/>
                </a:lnTo>
                <a:lnTo>
                  <a:pt x="53" y="350"/>
                </a:lnTo>
                <a:lnTo>
                  <a:pt x="45" y="350"/>
                </a:lnTo>
                <a:lnTo>
                  <a:pt x="38" y="350"/>
                </a:lnTo>
                <a:lnTo>
                  <a:pt x="28" y="349"/>
                </a:lnTo>
                <a:lnTo>
                  <a:pt x="16" y="349"/>
                </a:lnTo>
                <a:lnTo>
                  <a:pt x="0" y="348"/>
                </a:lnTo>
                <a:lnTo>
                  <a:pt x="0" y="293"/>
                </a:lnTo>
                <a:lnTo>
                  <a:pt x="16" y="293"/>
                </a:lnTo>
                <a:lnTo>
                  <a:pt x="26" y="293"/>
                </a:lnTo>
                <a:lnTo>
                  <a:pt x="34" y="292"/>
                </a:lnTo>
                <a:lnTo>
                  <a:pt x="41" y="290"/>
                </a:lnTo>
                <a:lnTo>
                  <a:pt x="45" y="288"/>
                </a:lnTo>
                <a:lnTo>
                  <a:pt x="49" y="284"/>
                </a:lnTo>
                <a:lnTo>
                  <a:pt x="51" y="277"/>
                </a:lnTo>
                <a:lnTo>
                  <a:pt x="52" y="269"/>
                </a:lnTo>
                <a:lnTo>
                  <a:pt x="53" y="259"/>
                </a:lnTo>
                <a:lnTo>
                  <a:pt x="53" y="198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3" name="Freeform 1357"/>
          <p:cNvSpPr>
            <a:spLocks/>
          </p:cNvSpPr>
          <p:nvPr/>
        </p:nvSpPr>
        <p:spPr bwMode="auto">
          <a:xfrm>
            <a:off x="4133850" y="21463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0"/>
              </a:cxn>
              <a:cxn ang="0">
                <a:pos x="161" y="180"/>
              </a:cxn>
              <a:cxn ang="0">
                <a:pos x="230" y="0"/>
              </a:cxn>
              <a:cxn ang="0">
                <a:pos x="304" y="0"/>
              </a:cxn>
              <a:cxn ang="0">
                <a:pos x="186" y="265"/>
              </a:cxn>
              <a:cxn ang="0">
                <a:pos x="177" y="285"/>
              </a:cxn>
              <a:cxn ang="0">
                <a:pos x="167" y="302"/>
              </a:cxn>
              <a:cxn ang="0">
                <a:pos x="156" y="318"/>
              </a:cxn>
              <a:cxn ang="0">
                <a:pos x="147" y="330"/>
              </a:cxn>
              <a:cxn ang="0">
                <a:pos x="141" y="335"/>
              </a:cxn>
              <a:cxn ang="0">
                <a:pos x="136" y="340"/>
              </a:cxn>
              <a:cxn ang="0">
                <a:pos x="130" y="343"/>
              </a:cxn>
              <a:cxn ang="0">
                <a:pos x="124" y="347"/>
              </a:cxn>
              <a:cxn ang="0">
                <a:pos x="118" y="349"/>
              </a:cxn>
              <a:cxn ang="0">
                <a:pos x="111" y="351"/>
              </a:cxn>
              <a:cxn ang="0">
                <a:pos x="102" y="352"/>
              </a:cxn>
              <a:cxn ang="0">
                <a:pos x="95" y="352"/>
              </a:cxn>
              <a:cxn ang="0">
                <a:pos x="80" y="352"/>
              </a:cxn>
              <a:cxn ang="0">
                <a:pos x="68" y="351"/>
              </a:cxn>
              <a:cxn ang="0">
                <a:pos x="56" y="350"/>
              </a:cxn>
              <a:cxn ang="0">
                <a:pos x="46" y="348"/>
              </a:cxn>
              <a:cxn ang="0">
                <a:pos x="46" y="296"/>
              </a:cxn>
              <a:cxn ang="0">
                <a:pos x="61" y="296"/>
              </a:cxn>
              <a:cxn ang="0">
                <a:pos x="74" y="297"/>
              </a:cxn>
              <a:cxn ang="0">
                <a:pos x="85" y="296"/>
              </a:cxn>
              <a:cxn ang="0">
                <a:pos x="94" y="294"/>
              </a:cxn>
              <a:cxn ang="0">
                <a:pos x="102" y="292"/>
              </a:cxn>
              <a:cxn ang="0">
                <a:pos x="108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4" y="263"/>
              </a:cxn>
              <a:cxn ang="0">
                <a:pos x="129" y="249"/>
              </a:cxn>
              <a:cxn ang="0">
                <a:pos x="0" y="0"/>
              </a:cxn>
            </a:cxnLst>
            <a:rect l="0" t="0" r="r" b="b"/>
            <a:pathLst>
              <a:path w="304" h="352">
                <a:moveTo>
                  <a:pt x="0" y="0"/>
                </a:moveTo>
                <a:lnTo>
                  <a:pt x="80" y="0"/>
                </a:lnTo>
                <a:lnTo>
                  <a:pt x="161" y="180"/>
                </a:lnTo>
                <a:lnTo>
                  <a:pt x="230" y="0"/>
                </a:lnTo>
                <a:lnTo>
                  <a:pt x="304" y="0"/>
                </a:lnTo>
                <a:lnTo>
                  <a:pt x="186" y="265"/>
                </a:lnTo>
                <a:lnTo>
                  <a:pt x="177" y="285"/>
                </a:lnTo>
                <a:lnTo>
                  <a:pt x="167" y="302"/>
                </a:lnTo>
                <a:lnTo>
                  <a:pt x="156" y="318"/>
                </a:lnTo>
                <a:lnTo>
                  <a:pt x="147" y="330"/>
                </a:lnTo>
                <a:lnTo>
                  <a:pt x="141" y="335"/>
                </a:lnTo>
                <a:lnTo>
                  <a:pt x="136" y="340"/>
                </a:lnTo>
                <a:lnTo>
                  <a:pt x="130" y="343"/>
                </a:lnTo>
                <a:lnTo>
                  <a:pt x="124" y="347"/>
                </a:lnTo>
                <a:lnTo>
                  <a:pt x="118" y="349"/>
                </a:lnTo>
                <a:lnTo>
                  <a:pt x="111" y="351"/>
                </a:lnTo>
                <a:lnTo>
                  <a:pt x="102" y="352"/>
                </a:lnTo>
                <a:lnTo>
                  <a:pt x="95" y="352"/>
                </a:lnTo>
                <a:lnTo>
                  <a:pt x="80" y="352"/>
                </a:lnTo>
                <a:lnTo>
                  <a:pt x="68" y="351"/>
                </a:lnTo>
                <a:lnTo>
                  <a:pt x="56" y="350"/>
                </a:lnTo>
                <a:lnTo>
                  <a:pt x="46" y="348"/>
                </a:lnTo>
                <a:lnTo>
                  <a:pt x="46" y="296"/>
                </a:lnTo>
                <a:lnTo>
                  <a:pt x="61" y="296"/>
                </a:lnTo>
                <a:lnTo>
                  <a:pt x="74" y="297"/>
                </a:lnTo>
                <a:lnTo>
                  <a:pt x="85" y="296"/>
                </a:lnTo>
                <a:lnTo>
                  <a:pt x="94" y="294"/>
                </a:lnTo>
                <a:lnTo>
                  <a:pt x="102" y="292"/>
                </a:lnTo>
                <a:lnTo>
                  <a:pt x="108" y="288"/>
                </a:lnTo>
                <a:lnTo>
                  <a:pt x="114" y="282"/>
                </a:lnTo>
                <a:lnTo>
                  <a:pt x="119" y="274"/>
                </a:lnTo>
                <a:lnTo>
                  <a:pt x="124" y="263"/>
                </a:lnTo>
                <a:lnTo>
                  <a:pt x="129" y="2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4" name="Freeform 1358"/>
          <p:cNvSpPr>
            <a:spLocks/>
          </p:cNvSpPr>
          <p:nvPr/>
        </p:nvSpPr>
        <p:spPr bwMode="auto">
          <a:xfrm>
            <a:off x="4279900" y="2146300"/>
            <a:ext cx="93663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6" y="0"/>
              </a:cxn>
              <a:cxn ang="0">
                <a:pos x="236" y="58"/>
              </a:cxn>
              <a:cxn ang="0">
                <a:pos x="70" y="58"/>
              </a:cxn>
              <a:cxn ang="0">
                <a:pos x="70" y="348"/>
              </a:cxn>
              <a:cxn ang="0">
                <a:pos x="0" y="348"/>
              </a:cxn>
              <a:cxn ang="0">
                <a:pos x="0" y="0"/>
              </a:cxn>
            </a:cxnLst>
            <a:rect l="0" t="0" r="r" b="b"/>
            <a:pathLst>
              <a:path w="236" h="348">
                <a:moveTo>
                  <a:pt x="0" y="0"/>
                </a:moveTo>
                <a:lnTo>
                  <a:pt x="236" y="0"/>
                </a:lnTo>
                <a:lnTo>
                  <a:pt x="236" y="58"/>
                </a:lnTo>
                <a:lnTo>
                  <a:pt x="70" y="58"/>
                </a:lnTo>
                <a:lnTo>
                  <a:pt x="70" y="348"/>
                </a:lnTo>
                <a:lnTo>
                  <a:pt x="0" y="348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5" name="Freeform 1359"/>
          <p:cNvSpPr>
            <a:spLocks/>
          </p:cNvSpPr>
          <p:nvPr/>
        </p:nvSpPr>
        <p:spPr bwMode="auto">
          <a:xfrm>
            <a:off x="4398963" y="214630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1"/>
              </a:cxn>
              <a:cxn ang="0">
                <a:pos x="208" y="0"/>
              </a:cxn>
              <a:cxn ang="0">
                <a:pos x="277" y="0"/>
              </a:cxn>
              <a:cxn ang="0">
                <a:pos x="277" y="348"/>
              </a:cxn>
              <a:cxn ang="0">
                <a:pos x="212" y="348"/>
              </a:cxn>
              <a:cxn ang="0">
                <a:pos x="212" y="120"/>
              </a:cxn>
              <a:cxn ang="0">
                <a:pos x="70" y="348"/>
              </a:cxn>
              <a:cxn ang="0">
                <a:pos x="0" y="348"/>
              </a:cxn>
              <a:cxn ang="0">
                <a:pos x="0" y="0"/>
              </a:cxn>
            </a:cxnLst>
            <a:rect l="0" t="0" r="r" b="b"/>
            <a:pathLst>
              <a:path w="277" h="348">
                <a:moveTo>
                  <a:pt x="0" y="0"/>
                </a:moveTo>
                <a:lnTo>
                  <a:pt x="66" y="0"/>
                </a:lnTo>
                <a:lnTo>
                  <a:pt x="66" y="231"/>
                </a:lnTo>
                <a:lnTo>
                  <a:pt x="208" y="0"/>
                </a:lnTo>
                <a:lnTo>
                  <a:pt x="277" y="0"/>
                </a:lnTo>
                <a:lnTo>
                  <a:pt x="277" y="348"/>
                </a:lnTo>
                <a:lnTo>
                  <a:pt x="212" y="348"/>
                </a:lnTo>
                <a:lnTo>
                  <a:pt x="212" y="120"/>
                </a:lnTo>
                <a:lnTo>
                  <a:pt x="70" y="348"/>
                </a:lnTo>
                <a:lnTo>
                  <a:pt x="0" y="348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6" name="Freeform 1360"/>
          <p:cNvSpPr>
            <a:spLocks/>
          </p:cNvSpPr>
          <p:nvPr/>
        </p:nvSpPr>
        <p:spPr bwMode="auto">
          <a:xfrm>
            <a:off x="3757613" y="296863"/>
            <a:ext cx="120650" cy="142875"/>
          </a:xfrm>
          <a:custGeom>
            <a:avLst/>
            <a:gdLst/>
            <a:ahLst/>
            <a:cxnLst>
              <a:cxn ang="0">
                <a:pos x="229" y="143"/>
              </a:cxn>
              <a:cxn ang="0">
                <a:pos x="222" y="116"/>
              </a:cxn>
              <a:cxn ang="0">
                <a:pos x="210" y="94"/>
              </a:cxn>
              <a:cxn ang="0">
                <a:pos x="193" y="76"/>
              </a:cxn>
              <a:cxn ang="0">
                <a:pos x="171" y="65"/>
              </a:cxn>
              <a:cxn ang="0">
                <a:pos x="146" y="61"/>
              </a:cxn>
              <a:cxn ang="0">
                <a:pos x="125" y="63"/>
              </a:cxn>
              <a:cxn ang="0">
                <a:pos x="108" y="71"/>
              </a:cxn>
              <a:cxn ang="0">
                <a:pos x="89" y="86"/>
              </a:cxn>
              <a:cxn ang="0">
                <a:pos x="70" y="118"/>
              </a:cxn>
              <a:cxn ang="0">
                <a:pos x="8" y="81"/>
              </a:cxn>
              <a:cxn ang="0">
                <a:pos x="24" y="52"/>
              </a:cxn>
              <a:cxn ang="0">
                <a:pos x="48" y="29"/>
              </a:cxn>
              <a:cxn ang="0">
                <a:pos x="78" y="11"/>
              </a:cxn>
              <a:cxn ang="0">
                <a:pos x="115" y="2"/>
              </a:cxn>
              <a:cxn ang="0">
                <a:pos x="162" y="1"/>
              </a:cxn>
              <a:cxn ang="0">
                <a:pos x="211" y="13"/>
              </a:cxn>
              <a:cxn ang="0">
                <a:pos x="251" y="39"/>
              </a:cxn>
              <a:cxn ang="0">
                <a:pos x="281" y="79"/>
              </a:cxn>
              <a:cxn ang="0">
                <a:pos x="299" y="127"/>
              </a:cxn>
              <a:cxn ang="0">
                <a:pos x="305" y="183"/>
              </a:cxn>
              <a:cxn ang="0">
                <a:pos x="303" y="222"/>
              </a:cxn>
              <a:cxn ang="0">
                <a:pos x="294" y="257"/>
              </a:cxn>
              <a:cxn ang="0">
                <a:pos x="280" y="288"/>
              </a:cxn>
              <a:cxn ang="0">
                <a:pos x="262" y="313"/>
              </a:cxn>
              <a:cxn ang="0">
                <a:pos x="239" y="334"/>
              </a:cxn>
              <a:cxn ang="0">
                <a:pos x="212" y="349"/>
              </a:cxn>
              <a:cxn ang="0">
                <a:pos x="181" y="358"/>
              </a:cxn>
              <a:cxn ang="0">
                <a:pos x="147" y="361"/>
              </a:cxn>
              <a:cxn ang="0">
                <a:pos x="105" y="357"/>
              </a:cxn>
              <a:cxn ang="0">
                <a:pos x="70" y="346"/>
              </a:cxn>
              <a:cxn ang="0">
                <a:pos x="42" y="326"/>
              </a:cxn>
              <a:cxn ang="0">
                <a:pos x="19" y="298"/>
              </a:cxn>
              <a:cxn ang="0">
                <a:pos x="4" y="263"/>
              </a:cxn>
              <a:cxn ang="0">
                <a:pos x="72" y="237"/>
              </a:cxn>
              <a:cxn ang="0">
                <a:pos x="80" y="260"/>
              </a:cxn>
              <a:cxn ang="0">
                <a:pos x="93" y="279"/>
              </a:cxn>
              <a:cxn ang="0">
                <a:pos x="109" y="292"/>
              </a:cxn>
              <a:cxn ang="0">
                <a:pos x="127" y="299"/>
              </a:cxn>
              <a:cxn ang="0">
                <a:pos x="149" y="302"/>
              </a:cxn>
              <a:cxn ang="0">
                <a:pos x="171" y="299"/>
              </a:cxn>
              <a:cxn ang="0">
                <a:pos x="191" y="290"/>
              </a:cxn>
              <a:cxn ang="0">
                <a:pos x="208" y="275"/>
              </a:cxn>
              <a:cxn ang="0">
                <a:pos x="220" y="252"/>
              </a:cxn>
              <a:cxn ang="0">
                <a:pos x="228" y="222"/>
              </a:cxn>
              <a:cxn ang="0">
                <a:pos x="121" y="152"/>
              </a:cxn>
            </a:cxnLst>
            <a:rect l="0" t="0" r="r" b="b"/>
            <a:pathLst>
              <a:path w="305" h="361">
                <a:moveTo>
                  <a:pt x="121" y="152"/>
                </a:moveTo>
                <a:lnTo>
                  <a:pt x="230" y="152"/>
                </a:lnTo>
                <a:lnTo>
                  <a:pt x="229" y="143"/>
                </a:lnTo>
                <a:lnTo>
                  <a:pt x="227" y="134"/>
                </a:lnTo>
                <a:lnTo>
                  <a:pt x="225" y="125"/>
                </a:lnTo>
                <a:lnTo>
                  <a:pt x="222" y="116"/>
                </a:lnTo>
                <a:lnTo>
                  <a:pt x="218" y="108"/>
                </a:lnTo>
                <a:lnTo>
                  <a:pt x="214" y="101"/>
                </a:lnTo>
                <a:lnTo>
                  <a:pt x="210" y="94"/>
                </a:lnTo>
                <a:lnTo>
                  <a:pt x="205" y="87"/>
                </a:lnTo>
                <a:lnTo>
                  <a:pt x="199" y="82"/>
                </a:lnTo>
                <a:lnTo>
                  <a:pt x="193" y="76"/>
                </a:lnTo>
                <a:lnTo>
                  <a:pt x="185" y="72"/>
                </a:lnTo>
                <a:lnTo>
                  <a:pt x="178" y="67"/>
                </a:lnTo>
                <a:lnTo>
                  <a:pt x="171" y="65"/>
                </a:lnTo>
                <a:lnTo>
                  <a:pt x="163" y="63"/>
                </a:lnTo>
                <a:lnTo>
                  <a:pt x="155" y="62"/>
                </a:lnTo>
                <a:lnTo>
                  <a:pt x="146" y="61"/>
                </a:lnTo>
                <a:lnTo>
                  <a:pt x="138" y="61"/>
                </a:lnTo>
                <a:lnTo>
                  <a:pt x="131" y="62"/>
                </a:lnTo>
                <a:lnTo>
                  <a:pt x="125" y="63"/>
                </a:lnTo>
                <a:lnTo>
                  <a:pt x="119" y="65"/>
                </a:lnTo>
                <a:lnTo>
                  <a:pt x="113" y="67"/>
                </a:lnTo>
                <a:lnTo>
                  <a:pt x="108" y="71"/>
                </a:lnTo>
                <a:lnTo>
                  <a:pt x="103" y="74"/>
                </a:lnTo>
                <a:lnTo>
                  <a:pt x="98" y="78"/>
                </a:lnTo>
                <a:lnTo>
                  <a:pt x="89" y="86"/>
                </a:lnTo>
                <a:lnTo>
                  <a:pt x="81" y="95"/>
                </a:lnTo>
                <a:lnTo>
                  <a:pt x="75" y="106"/>
                </a:lnTo>
                <a:lnTo>
                  <a:pt x="70" y="118"/>
                </a:lnTo>
                <a:lnTo>
                  <a:pt x="1" y="103"/>
                </a:lnTo>
                <a:lnTo>
                  <a:pt x="4" y="92"/>
                </a:lnTo>
                <a:lnTo>
                  <a:pt x="8" y="81"/>
                </a:lnTo>
                <a:lnTo>
                  <a:pt x="12" y="71"/>
                </a:lnTo>
                <a:lnTo>
                  <a:pt x="18" y="61"/>
                </a:lnTo>
                <a:lnTo>
                  <a:pt x="24" y="52"/>
                </a:lnTo>
                <a:lnTo>
                  <a:pt x="31" y="44"/>
                </a:lnTo>
                <a:lnTo>
                  <a:pt x="40" y="36"/>
                </a:lnTo>
                <a:lnTo>
                  <a:pt x="48" y="29"/>
                </a:lnTo>
                <a:lnTo>
                  <a:pt x="57" y="22"/>
                </a:lnTo>
                <a:lnTo>
                  <a:pt x="67" y="16"/>
                </a:lnTo>
                <a:lnTo>
                  <a:pt x="78" y="11"/>
                </a:lnTo>
                <a:lnTo>
                  <a:pt x="90" y="7"/>
                </a:lnTo>
                <a:lnTo>
                  <a:pt x="102" y="4"/>
                </a:lnTo>
                <a:lnTo>
                  <a:pt x="115" y="2"/>
                </a:lnTo>
                <a:lnTo>
                  <a:pt x="128" y="1"/>
                </a:lnTo>
                <a:lnTo>
                  <a:pt x="144" y="0"/>
                </a:lnTo>
                <a:lnTo>
                  <a:pt x="162" y="1"/>
                </a:lnTo>
                <a:lnTo>
                  <a:pt x="179" y="3"/>
                </a:lnTo>
                <a:lnTo>
                  <a:pt x="196" y="7"/>
                </a:lnTo>
                <a:lnTo>
                  <a:pt x="211" y="13"/>
                </a:lnTo>
                <a:lnTo>
                  <a:pt x="225" y="21"/>
                </a:lnTo>
                <a:lnTo>
                  <a:pt x="238" y="29"/>
                </a:lnTo>
                <a:lnTo>
                  <a:pt x="251" y="39"/>
                </a:lnTo>
                <a:lnTo>
                  <a:pt x="262" y="51"/>
                </a:lnTo>
                <a:lnTo>
                  <a:pt x="272" y="64"/>
                </a:lnTo>
                <a:lnTo>
                  <a:pt x="281" y="79"/>
                </a:lnTo>
                <a:lnTo>
                  <a:pt x="288" y="93"/>
                </a:lnTo>
                <a:lnTo>
                  <a:pt x="295" y="109"/>
                </a:lnTo>
                <a:lnTo>
                  <a:pt x="299" y="127"/>
                </a:lnTo>
                <a:lnTo>
                  <a:pt x="303" y="144"/>
                </a:lnTo>
                <a:lnTo>
                  <a:pt x="305" y="163"/>
                </a:lnTo>
                <a:lnTo>
                  <a:pt x="305" y="183"/>
                </a:lnTo>
                <a:lnTo>
                  <a:pt x="305" y="196"/>
                </a:lnTo>
                <a:lnTo>
                  <a:pt x="304" y="209"/>
                </a:lnTo>
                <a:lnTo>
                  <a:pt x="303" y="222"/>
                </a:lnTo>
                <a:lnTo>
                  <a:pt x="301" y="235"/>
                </a:lnTo>
                <a:lnTo>
                  <a:pt x="298" y="246"/>
                </a:lnTo>
                <a:lnTo>
                  <a:pt x="294" y="257"/>
                </a:lnTo>
                <a:lnTo>
                  <a:pt x="289" y="267"/>
                </a:lnTo>
                <a:lnTo>
                  <a:pt x="285" y="278"/>
                </a:lnTo>
                <a:lnTo>
                  <a:pt x="280" y="288"/>
                </a:lnTo>
                <a:lnTo>
                  <a:pt x="274" y="297"/>
                </a:lnTo>
                <a:lnTo>
                  <a:pt x="268" y="305"/>
                </a:lnTo>
                <a:lnTo>
                  <a:pt x="262" y="313"/>
                </a:lnTo>
                <a:lnTo>
                  <a:pt x="255" y="320"/>
                </a:lnTo>
                <a:lnTo>
                  <a:pt x="247" y="328"/>
                </a:lnTo>
                <a:lnTo>
                  <a:pt x="239" y="334"/>
                </a:lnTo>
                <a:lnTo>
                  <a:pt x="230" y="340"/>
                </a:lnTo>
                <a:lnTo>
                  <a:pt x="222" y="345"/>
                </a:lnTo>
                <a:lnTo>
                  <a:pt x="212" y="349"/>
                </a:lnTo>
                <a:lnTo>
                  <a:pt x="203" y="353"/>
                </a:lnTo>
                <a:lnTo>
                  <a:pt x="193" y="356"/>
                </a:lnTo>
                <a:lnTo>
                  <a:pt x="181" y="358"/>
                </a:lnTo>
                <a:lnTo>
                  <a:pt x="170" y="360"/>
                </a:lnTo>
                <a:lnTo>
                  <a:pt x="159" y="361"/>
                </a:lnTo>
                <a:lnTo>
                  <a:pt x="147" y="361"/>
                </a:lnTo>
                <a:lnTo>
                  <a:pt x="132" y="361"/>
                </a:lnTo>
                <a:lnTo>
                  <a:pt x="118" y="360"/>
                </a:lnTo>
                <a:lnTo>
                  <a:pt x="105" y="357"/>
                </a:lnTo>
                <a:lnTo>
                  <a:pt x="93" y="354"/>
                </a:lnTo>
                <a:lnTo>
                  <a:pt x="81" y="350"/>
                </a:lnTo>
                <a:lnTo>
                  <a:pt x="70" y="346"/>
                </a:lnTo>
                <a:lnTo>
                  <a:pt x="60" y="340"/>
                </a:lnTo>
                <a:lnTo>
                  <a:pt x="50" y="334"/>
                </a:lnTo>
                <a:lnTo>
                  <a:pt x="42" y="326"/>
                </a:lnTo>
                <a:lnTo>
                  <a:pt x="33" y="317"/>
                </a:lnTo>
                <a:lnTo>
                  <a:pt x="26" y="308"/>
                </a:lnTo>
                <a:lnTo>
                  <a:pt x="19" y="298"/>
                </a:lnTo>
                <a:lnTo>
                  <a:pt x="13" y="288"/>
                </a:lnTo>
                <a:lnTo>
                  <a:pt x="8" y="276"/>
                </a:lnTo>
                <a:lnTo>
                  <a:pt x="4" y="263"/>
                </a:lnTo>
                <a:lnTo>
                  <a:pt x="0" y="249"/>
                </a:lnTo>
                <a:lnTo>
                  <a:pt x="70" y="228"/>
                </a:lnTo>
                <a:lnTo>
                  <a:pt x="72" y="237"/>
                </a:lnTo>
                <a:lnTo>
                  <a:pt x="74" y="245"/>
                </a:lnTo>
                <a:lnTo>
                  <a:pt x="76" y="253"/>
                </a:lnTo>
                <a:lnTo>
                  <a:pt x="80" y="260"/>
                </a:lnTo>
                <a:lnTo>
                  <a:pt x="83" y="267"/>
                </a:lnTo>
                <a:lnTo>
                  <a:pt x="87" y="273"/>
                </a:lnTo>
                <a:lnTo>
                  <a:pt x="93" y="279"/>
                </a:lnTo>
                <a:lnTo>
                  <a:pt x="98" y="284"/>
                </a:lnTo>
                <a:lnTo>
                  <a:pt x="103" y="288"/>
                </a:lnTo>
                <a:lnTo>
                  <a:pt x="109" y="292"/>
                </a:lnTo>
                <a:lnTo>
                  <a:pt x="115" y="295"/>
                </a:lnTo>
                <a:lnTo>
                  <a:pt x="121" y="297"/>
                </a:lnTo>
                <a:lnTo>
                  <a:pt x="127" y="299"/>
                </a:lnTo>
                <a:lnTo>
                  <a:pt x="134" y="301"/>
                </a:lnTo>
                <a:lnTo>
                  <a:pt x="142" y="301"/>
                </a:lnTo>
                <a:lnTo>
                  <a:pt x="149" y="302"/>
                </a:lnTo>
                <a:lnTo>
                  <a:pt x="157" y="301"/>
                </a:lnTo>
                <a:lnTo>
                  <a:pt x="164" y="300"/>
                </a:lnTo>
                <a:lnTo>
                  <a:pt x="171" y="299"/>
                </a:lnTo>
                <a:lnTo>
                  <a:pt x="178" y="296"/>
                </a:lnTo>
                <a:lnTo>
                  <a:pt x="184" y="293"/>
                </a:lnTo>
                <a:lnTo>
                  <a:pt x="191" y="290"/>
                </a:lnTo>
                <a:lnTo>
                  <a:pt x="197" y="285"/>
                </a:lnTo>
                <a:lnTo>
                  <a:pt x="202" y="280"/>
                </a:lnTo>
                <a:lnTo>
                  <a:pt x="208" y="275"/>
                </a:lnTo>
                <a:lnTo>
                  <a:pt x="212" y="267"/>
                </a:lnTo>
                <a:lnTo>
                  <a:pt x="216" y="260"/>
                </a:lnTo>
                <a:lnTo>
                  <a:pt x="220" y="252"/>
                </a:lnTo>
                <a:lnTo>
                  <a:pt x="223" y="243"/>
                </a:lnTo>
                <a:lnTo>
                  <a:pt x="226" y="233"/>
                </a:lnTo>
                <a:lnTo>
                  <a:pt x="228" y="222"/>
                </a:lnTo>
                <a:lnTo>
                  <a:pt x="230" y="211"/>
                </a:lnTo>
                <a:lnTo>
                  <a:pt x="121" y="211"/>
                </a:lnTo>
                <a:lnTo>
                  <a:pt x="121" y="15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7" name="Freeform 1361"/>
          <p:cNvSpPr>
            <a:spLocks/>
          </p:cNvSpPr>
          <p:nvPr/>
        </p:nvSpPr>
        <p:spPr bwMode="auto">
          <a:xfrm>
            <a:off x="3913188" y="298450"/>
            <a:ext cx="101600" cy="139700"/>
          </a:xfrm>
          <a:custGeom>
            <a:avLst/>
            <a:gdLst/>
            <a:ahLst/>
            <a:cxnLst>
              <a:cxn ang="0">
                <a:pos x="71" y="2"/>
              </a:cxn>
              <a:cxn ang="0">
                <a:pos x="81" y="149"/>
              </a:cxn>
              <a:cxn ang="0">
                <a:pos x="97" y="143"/>
              </a:cxn>
              <a:cxn ang="0">
                <a:pos x="108" y="132"/>
              </a:cxn>
              <a:cxn ang="0">
                <a:pos x="120" y="104"/>
              </a:cxn>
              <a:cxn ang="0">
                <a:pos x="134" y="72"/>
              </a:cxn>
              <a:cxn ang="0">
                <a:pos x="144" y="48"/>
              </a:cxn>
              <a:cxn ang="0">
                <a:pos x="155" y="31"/>
              </a:cxn>
              <a:cxn ang="0">
                <a:pos x="167" y="19"/>
              </a:cxn>
              <a:cxn ang="0">
                <a:pos x="178" y="11"/>
              </a:cxn>
              <a:cxn ang="0">
                <a:pos x="192" y="5"/>
              </a:cxn>
              <a:cxn ang="0">
                <a:pos x="221" y="1"/>
              </a:cxn>
              <a:cxn ang="0">
                <a:pos x="247" y="0"/>
              </a:cxn>
              <a:cxn ang="0">
                <a:pos x="253" y="52"/>
              </a:cxn>
              <a:cxn ang="0">
                <a:pos x="233" y="52"/>
              </a:cxn>
              <a:cxn ang="0">
                <a:pos x="218" y="55"/>
              </a:cxn>
              <a:cxn ang="0">
                <a:pos x="206" y="60"/>
              </a:cxn>
              <a:cxn ang="0">
                <a:pos x="198" y="69"/>
              </a:cxn>
              <a:cxn ang="0">
                <a:pos x="192" y="81"/>
              </a:cxn>
              <a:cxn ang="0">
                <a:pos x="183" y="103"/>
              </a:cxn>
              <a:cxn ang="0">
                <a:pos x="171" y="135"/>
              </a:cxn>
              <a:cxn ang="0">
                <a:pos x="159" y="155"/>
              </a:cxn>
              <a:cxn ang="0">
                <a:pos x="145" y="166"/>
              </a:cxn>
              <a:cxn ang="0">
                <a:pos x="148" y="176"/>
              </a:cxn>
              <a:cxn ang="0">
                <a:pos x="168" y="189"/>
              </a:cxn>
              <a:cxn ang="0">
                <a:pos x="183" y="209"/>
              </a:cxn>
              <a:cxn ang="0">
                <a:pos x="200" y="239"/>
              </a:cxn>
              <a:cxn ang="0">
                <a:pos x="256" y="351"/>
              </a:cxn>
              <a:cxn ang="0">
                <a:pos x="132" y="261"/>
              </a:cxn>
              <a:cxn ang="0">
                <a:pos x="128" y="254"/>
              </a:cxn>
              <a:cxn ang="0">
                <a:pos x="120" y="238"/>
              </a:cxn>
              <a:cxn ang="0">
                <a:pos x="108" y="216"/>
              </a:cxn>
              <a:cxn ang="0">
                <a:pos x="97" y="205"/>
              </a:cxn>
              <a:cxn ang="0">
                <a:pos x="86" y="200"/>
              </a:cxn>
              <a:cxn ang="0">
                <a:pos x="71" y="199"/>
              </a:cxn>
              <a:cxn ang="0">
                <a:pos x="0" y="351"/>
              </a:cxn>
            </a:cxnLst>
            <a:rect l="0" t="0" r="r" b="b"/>
            <a:pathLst>
              <a:path w="256" h="351">
                <a:moveTo>
                  <a:pt x="0" y="2"/>
                </a:moveTo>
                <a:lnTo>
                  <a:pt x="71" y="2"/>
                </a:lnTo>
                <a:lnTo>
                  <a:pt x="71" y="151"/>
                </a:lnTo>
                <a:lnTo>
                  <a:pt x="81" y="149"/>
                </a:lnTo>
                <a:lnTo>
                  <a:pt x="90" y="147"/>
                </a:lnTo>
                <a:lnTo>
                  <a:pt x="97" y="143"/>
                </a:lnTo>
                <a:lnTo>
                  <a:pt x="102" y="139"/>
                </a:lnTo>
                <a:lnTo>
                  <a:pt x="108" y="132"/>
                </a:lnTo>
                <a:lnTo>
                  <a:pt x="113" y="121"/>
                </a:lnTo>
                <a:lnTo>
                  <a:pt x="120" y="104"/>
                </a:lnTo>
                <a:lnTo>
                  <a:pt x="128" y="85"/>
                </a:lnTo>
                <a:lnTo>
                  <a:pt x="134" y="72"/>
                </a:lnTo>
                <a:lnTo>
                  <a:pt x="139" y="59"/>
                </a:lnTo>
                <a:lnTo>
                  <a:pt x="144" y="48"/>
                </a:lnTo>
                <a:lnTo>
                  <a:pt x="150" y="39"/>
                </a:lnTo>
                <a:lnTo>
                  <a:pt x="155" y="31"/>
                </a:lnTo>
                <a:lnTo>
                  <a:pt x="162" y="24"/>
                </a:lnTo>
                <a:lnTo>
                  <a:pt x="167" y="19"/>
                </a:lnTo>
                <a:lnTo>
                  <a:pt x="173" y="14"/>
                </a:lnTo>
                <a:lnTo>
                  <a:pt x="178" y="11"/>
                </a:lnTo>
                <a:lnTo>
                  <a:pt x="185" y="8"/>
                </a:lnTo>
                <a:lnTo>
                  <a:pt x="192" y="5"/>
                </a:lnTo>
                <a:lnTo>
                  <a:pt x="201" y="4"/>
                </a:lnTo>
                <a:lnTo>
                  <a:pt x="221" y="1"/>
                </a:lnTo>
                <a:lnTo>
                  <a:pt x="243" y="0"/>
                </a:lnTo>
                <a:lnTo>
                  <a:pt x="247" y="0"/>
                </a:lnTo>
                <a:lnTo>
                  <a:pt x="253" y="0"/>
                </a:lnTo>
                <a:lnTo>
                  <a:pt x="253" y="52"/>
                </a:lnTo>
                <a:lnTo>
                  <a:pt x="243" y="52"/>
                </a:lnTo>
                <a:lnTo>
                  <a:pt x="233" y="52"/>
                </a:lnTo>
                <a:lnTo>
                  <a:pt x="225" y="53"/>
                </a:lnTo>
                <a:lnTo>
                  <a:pt x="218" y="55"/>
                </a:lnTo>
                <a:lnTo>
                  <a:pt x="212" y="57"/>
                </a:lnTo>
                <a:lnTo>
                  <a:pt x="206" y="60"/>
                </a:lnTo>
                <a:lnTo>
                  <a:pt x="202" y="64"/>
                </a:lnTo>
                <a:lnTo>
                  <a:pt x="198" y="69"/>
                </a:lnTo>
                <a:lnTo>
                  <a:pt x="195" y="74"/>
                </a:lnTo>
                <a:lnTo>
                  <a:pt x="192" y="81"/>
                </a:lnTo>
                <a:lnTo>
                  <a:pt x="188" y="90"/>
                </a:lnTo>
                <a:lnTo>
                  <a:pt x="183" y="103"/>
                </a:lnTo>
                <a:lnTo>
                  <a:pt x="177" y="119"/>
                </a:lnTo>
                <a:lnTo>
                  <a:pt x="171" y="135"/>
                </a:lnTo>
                <a:lnTo>
                  <a:pt x="164" y="149"/>
                </a:lnTo>
                <a:lnTo>
                  <a:pt x="159" y="155"/>
                </a:lnTo>
                <a:lnTo>
                  <a:pt x="152" y="160"/>
                </a:lnTo>
                <a:lnTo>
                  <a:pt x="145" y="166"/>
                </a:lnTo>
                <a:lnTo>
                  <a:pt x="136" y="172"/>
                </a:lnTo>
                <a:lnTo>
                  <a:pt x="148" y="176"/>
                </a:lnTo>
                <a:lnTo>
                  <a:pt x="159" y="182"/>
                </a:lnTo>
                <a:lnTo>
                  <a:pt x="168" y="189"/>
                </a:lnTo>
                <a:lnTo>
                  <a:pt x="176" y="199"/>
                </a:lnTo>
                <a:lnTo>
                  <a:pt x="183" y="209"/>
                </a:lnTo>
                <a:lnTo>
                  <a:pt x="191" y="223"/>
                </a:lnTo>
                <a:lnTo>
                  <a:pt x="200" y="239"/>
                </a:lnTo>
                <a:lnTo>
                  <a:pt x="210" y="256"/>
                </a:lnTo>
                <a:lnTo>
                  <a:pt x="256" y="351"/>
                </a:lnTo>
                <a:lnTo>
                  <a:pt x="174" y="351"/>
                </a:lnTo>
                <a:lnTo>
                  <a:pt x="132" y="261"/>
                </a:lnTo>
                <a:lnTo>
                  <a:pt x="131" y="258"/>
                </a:lnTo>
                <a:lnTo>
                  <a:pt x="128" y="254"/>
                </a:lnTo>
                <a:lnTo>
                  <a:pt x="126" y="249"/>
                </a:lnTo>
                <a:lnTo>
                  <a:pt x="120" y="238"/>
                </a:lnTo>
                <a:lnTo>
                  <a:pt x="113" y="226"/>
                </a:lnTo>
                <a:lnTo>
                  <a:pt x="108" y="216"/>
                </a:lnTo>
                <a:lnTo>
                  <a:pt x="101" y="209"/>
                </a:lnTo>
                <a:lnTo>
                  <a:pt x="97" y="205"/>
                </a:lnTo>
                <a:lnTo>
                  <a:pt x="92" y="202"/>
                </a:lnTo>
                <a:lnTo>
                  <a:pt x="86" y="200"/>
                </a:lnTo>
                <a:lnTo>
                  <a:pt x="79" y="199"/>
                </a:lnTo>
                <a:lnTo>
                  <a:pt x="71" y="199"/>
                </a:lnTo>
                <a:lnTo>
                  <a:pt x="71" y="351"/>
                </a:lnTo>
                <a:lnTo>
                  <a:pt x="0" y="351"/>
                </a:lnTo>
                <a:lnTo>
                  <a:pt x="0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8" name="Freeform 1362"/>
          <p:cNvSpPr>
            <a:spLocks/>
          </p:cNvSpPr>
          <p:nvPr/>
        </p:nvSpPr>
        <p:spPr bwMode="auto">
          <a:xfrm>
            <a:off x="4033838" y="296863"/>
            <a:ext cx="120650" cy="142875"/>
          </a:xfrm>
          <a:custGeom>
            <a:avLst/>
            <a:gdLst/>
            <a:ahLst/>
            <a:cxnLst>
              <a:cxn ang="0">
                <a:pos x="300" y="262"/>
              </a:cxn>
              <a:cxn ang="0">
                <a:pos x="284" y="299"/>
              </a:cxn>
              <a:cxn ang="0">
                <a:pos x="261" y="327"/>
              </a:cxn>
              <a:cxn ang="0">
                <a:pos x="233" y="346"/>
              </a:cxn>
              <a:cxn ang="0">
                <a:pos x="198" y="357"/>
              </a:cxn>
              <a:cxn ang="0">
                <a:pos x="160" y="361"/>
              </a:cxn>
              <a:cxn ang="0">
                <a:pos x="111" y="355"/>
              </a:cxn>
              <a:cxn ang="0">
                <a:pos x="69" y="335"/>
              </a:cxn>
              <a:cxn ang="0">
                <a:pos x="34" y="302"/>
              </a:cxn>
              <a:cxn ang="0">
                <a:pos x="12" y="258"/>
              </a:cxn>
              <a:cxn ang="0">
                <a:pos x="0" y="204"/>
              </a:cxn>
              <a:cxn ang="0">
                <a:pos x="2" y="143"/>
              </a:cxn>
              <a:cxn ang="0">
                <a:pos x="18" y="90"/>
              </a:cxn>
              <a:cxn ang="0">
                <a:pos x="45" y="49"/>
              </a:cxn>
              <a:cxn ang="0">
                <a:pos x="83" y="20"/>
              </a:cxn>
              <a:cxn ang="0">
                <a:pos x="129" y="3"/>
              </a:cxn>
              <a:cxn ang="0">
                <a:pos x="179" y="1"/>
              </a:cxn>
              <a:cxn ang="0">
                <a:pos x="222" y="10"/>
              </a:cxn>
              <a:cxn ang="0">
                <a:pos x="257" y="30"/>
              </a:cxn>
              <a:cxn ang="0">
                <a:pos x="279" y="51"/>
              </a:cxn>
              <a:cxn ang="0">
                <a:pos x="293" y="74"/>
              </a:cxn>
              <a:cxn ang="0">
                <a:pos x="303" y="103"/>
              </a:cxn>
              <a:cxn ang="0">
                <a:pos x="230" y="106"/>
              </a:cxn>
              <a:cxn ang="0">
                <a:pos x="221" y="90"/>
              </a:cxn>
              <a:cxn ang="0">
                <a:pos x="207" y="77"/>
              </a:cxn>
              <a:cxn ang="0">
                <a:pos x="192" y="66"/>
              </a:cxn>
              <a:cxn ang="0">
                <a:pos x="174" y="61"/>
              </a:cxn>
              <a:cxn ang="0">
                <a:pos x="150" y="61"/>
              </a:cxn>
              <a:cxn ang="0">
                <a:pos x="125" y="67"/>
              </a:cxn>
              <a:cxn ang="0">
                <a:pos x="103" y="82"/>
              </a:cxn>
              <a:cxn ang="0">
                <a:pos x="86" y="105"/>
              </a:cxn>
              <a:cxn ang="0">
                <a:pos x="76" y="137"/>
              </a:cxn>
              <a:cxn ang="0">
                <a:pos x="73" y="179"/>
              </a:cxn>
              <a:cxn ang="0">
                <a:pos x="76" y="224"/>
              </a:cxn>
              <a:cxn ang="0">
                <a:pos x="86" y="257"/>
              </a:cxn>
              <a:cxn ang="0">
                <a:pos x="102" y="280"/>
              </a:cxn>
              <a:cxn ang="0">
                <a:pos x="124" y="294"/>
              </a:cxn>
              <a:cxn ang="0">
                <a:pos x="149" y="301"/>
              </a:cxn>
              <a:cxn ang="0">
                <a:pos x="172" y="300"/>
              </a:cxn>
              <a:cxn ang="0">
                <a:pos x="190" y="294"/>
              </a:cxn>
              <a:cxn ang="0">
                <a:pos x="206" y="284"/>
              </a:cxn>
              <a:cxn ang="0">
                <a:pos x="221" y="267"/>
              </a:cxn>
              <a:cxn ang="0">
                <a:pos x="231" y="245"/>
              </a:cxn>
            </a:cxnLst>
            <a:rect l="0" t="0" r="r" b="b"/>
            <a:pathLst>
              <a:path w="304" h="361">
                <a:moveTo>
                  <a:pt x="236" y="228"/>
                </a:moveTo>
                <a:lnTo>
                  <a:pt x="304" y="249"/>
                </a:lnTo>
                <a:lnTo>
                  <a:pt x="300" y="262"/>
                </a:lnTo>
                <a:lnTo>
                  <a:pt x="295" y="276"/>
                </a:lnTo>
                <a:lnTo>
                  <a:pt x="290" y="288"/>
                </a:lnTo>
                <a:lnTo>
                  <a:pt x="284" y="299"/>
                </a:lnTo>
                <a:lnTo>
                  <a:pt x="277" y="309"/>
                </a:lnTo>
                <a:lnTo>
                  <a:pt x="269" y="318"/>
                </a:lnTo>
                <a:lnTo>
                  <a:pt x="261" y="327"/>
                </a:lnTo>
                <a:lnTo>
                  <a:pt x="252" y="334"/>
                </a:lnTo>
                <a:lnTo>
                  <a:pt x="242" y="340"/>
                </a:lnTo>
                <a:lnTo>
                  <a:pt x="233" y="346"/>
                </a:lnTo>
                <a:lnTo>
                  <a:pt x="222" y="351"/>
                </a:lnTo>
                <a:lnTo>
                  <a:pt x="211" y="354"/>
                </a:lnTo>
                <a:lnTo>
                  <a:pt x="198" y="357"/>
                </a:lnTo>
                <a:lnTo>
                  <a:pt x="186" y="360"/>
                </a:lnTo>
                <a:lnTo>
                  <a:pt x="173" y="361"/>
                </a:lnTo>
                <a:lnTo>
                  <a:pt x="160" y="361"/>
                </a:lnTo>
                <a:lnTo>
                  <a:pt x="142" y="360"/>
                </a:lnTo>
                <a:lnTo>
                  <a:pt x="126" y="358"/>
                </a:lnTo>
                <a:lnTo>
                  <a:pt x="111" y="355"/>
                </a:lnTo>
                <a:lnTo>
                  <a:pt x="96" y="350"/>
                </a:lnTo>
                <a:lnTo>
                  <a:pt x="82" y="343"/>
                </a:lnTo>
                <a:lnTo>
                  <a:pt x="69" y="335"/>
                </a:lnTo>
                <a:lnTo>
                  <a:pt x="57" y="326"/>
                </a:lnTo>
                <a:lnTo>
                  <a:pt x="45" y="314"/>
                </a:lnTo>
                <a:lnTo>
                  <a:pt x="34" y="302"/>
                </a:lnTo>
                <a:lnTo>
                  <a:pt x="25" y="288"/>
                </a:lnTo>
                <a:lnTo>
                  <a:pt x="18" y="273"/>
                </a:lnTo>
                <a:lnTo>
                  <a:pt x="12" y="258"/>
                </a:lnTo>
                <a:lnTo>
                  <a:pt x="7" y="241"/>
                </a:lnTo>
                <a:lnTo>
                  <a:pt x="2" y="224"/>
                </a:lnTo>
                <a:lnTo>
                  <a:pt x="0" y="204"/>
                </a:lnTo>
                <a:lnTo>
                  <a:pt x="0" y="184"/>
                </a:lnTo>
                <a:lnTo>
                  <a:pt x="0" y="163"/>
                </a:lnTo>
                <a:lnTo>
                  <a:pt x="2" y="143"/>
                </a:lnTo>
                <a:lnTo>
                  <a:pt x="7" y="125"/>
                </a:lnTo>
                <a:lnTo>
                  <a:pt x="12" y="106"/>
                </a:lnTo>
                <a:lnTo>
                  <a:pt x="18" y="90"/>
                </a:lnTo>
                <a:lnTo>
                  <a:pt x="26" y="76"/>
                </a:lnTo>
                <a:lnTo>
                  <a:pt x="34" y="61"/>
                </a:lnTo>
                <a:lnTo>
                  <a:pt x="45" y="49"/>
                </a:lnTo>
                <a:lnTo>
                  <a:pt x="57" y="38"/>
                </a:lnTo>
                <a:lnTo>
                  <a:pt x="70" y="28"/>
                </a:lnTo>
                <a:lnTo>
                  <a:pt x="83" y="20"/>
                </a:lnTo>
                <a:lnTo>
                  <a:pt x="97" y="12"/>
                </a:lnTo>
                <a:lnTo>
                  <a:pt x="113" y="7"/>
                </a:lnTo>
                <a:lnTo>
                  <a:pt x="129" y="3"/>
                </a:lnTo>
                <a:lnTo>
                  <a:pt x="145" y="1"/>
                </a:lnTo>
                <a:lnTo>
                  <a:pt x="164" y="0"/>
                </a:lnTo>
                <a:lnTo>
                  <a:pt x="179" y="1"/>
                </a:lnTo>
                <a:lnTo>
                  <a:pt x="194" y="3"/>
                </a:lnTo>
                <a:lnTo>
                  <a:pt x="209" y="6"/>
                </a:lnTo>
                <a:lnTo>
                  <a:pt x="222" y="10"/>
                </a:lnTo>
                <a:lnTo>
                  <a:pt x="234" y="15"/>
                </a:lnTo>
                <a:lnTo>
                  <a:pt x="246" y="22"/>
                </a:lnTo>
                <a:lnTo>
                  <a:pt x="257" y="30"/>
                </a:lnTo>
                <a:lnTo>
                  <a:pt x="268" y="39"/>
                </a:lnTo>
                <a:lnTo>
                  <a:pt x="274" y="44"/>
                </a:lnTo>
                <a:lnTo>
                  <a:pt x="279" y="51"/>
                </a:lnTo>
                <a:lnTo>
                  <a:pt x="284" y="58"/>
                </a:lnTo>
                <a:lnTo>
                  <a:pt x="289" y="65"/>
                </a:lnTo>
                <a:lnTo>
                  <a:pt x="293" y="74"/>
                </a:lnTo>
                <a:lnTo>
                  <a:pt x="297" y="83"/>
                </a:lnTo>
                <a:lnTo>
                  <a:pt x="300" y="93"/>
                </a:lnTo>
                <a:lnTo>
                  <a:pt x="303" y="103"/>
                </a:lnTo>
                <a:lnTo>
                  <a:pt x="234" y="119"/>
                </a:lnTo>
                <a:lnTo>
                  <a:pt x="232" y="112"/>
                </a:lnTo>
                <a:lnTo>
                  <a:pt x="230" y="106"/>
                </a:lnTo>
                <a:lnTo>
                  <a:pt x="227" y="100"/>
                </a:lnTo>
                <a:lnTo>
                  <a:pt x="224" y="95"/>
                </a:lnTo>
                <a:lnTo>
                  <a:pt x="221" y="90"/>
                </a:lnTo>
                <a:lnTo>
                  <a:pt x="217" y="85"/>
                </a:lnTo>
                <a:lnTo>
                  <a:pt x="213" y="81"/>
                </a:lnTo>
                <a:lnTo>
                  <a:pt x="207" y="77"/>
                </a:lnTo>
                <a:lnTo>
                  <a:pt x="202" y="73"/>
                </a:lnTo>
                <a:lnTo>
                  <a:pt x="197" y="69"/>
                </a:lnTo>
                <a:lnTo>
                  <a:pt x="192" y="66"/>
                </a:lnTo>
                <a:lnTo>
                  <a:pt x="186" y="64"/>
                </a:lnTo>
                <a:lnTo>
                  <a:pt x="180" y="63"/>
                </a:lnTo>
                <a:lnTo>
                  <a:pt x="174" y="61"/>
                </a:lnTo>
                <a:lnTo>
                  <a:pt x="167" y="61"/>
                </a:lnTo>
                <a:lnTo>
                  <a:pt x="160" y="60"/>
                </a:lnTo>
                <a:lnTo>
                  <a:pt x="150" y="61"/>
                </a:lnTo>
                <a:lnTo>
                  <a:pt x="141" y="62"/>
                </a:lnTo>
                <a:lnTo>
                  <a:pt x="133" y="64"/>
                </a:lnTo>
                <a:lnTo>
                  <a:pt x="125" y="67"/>
                </a:lnTo>
                <a:lnTo>
                  <a:pt x="117" y="72"/>
                </a:lnTo>
                <a:lnTo>
                  <a:pt x="110" y="77"/>
                </a:lnTo>
                <a:lnTo>
                  <a:pt x="103" y="82"/>
                </a:lnTo>
                <a:lnTo>
                  <a:pt x="97" y="89"/>
                </a:lnTo>
                <a:lnTo>
                  <a:pt x="91" y="96"/>
                </a:lnTo>
                <a:lnTo>
                  <a:pt x="86" y="105"/>
                </a:lnTo>
                <a:lnTo>
                  <a:pt x="82" y="114"/>
                </a:lnTo>
                <a:lnTo>
                  <a:pt x="79" y="125"/>
                </a:lnTo>
                <a:lnTo>
                  <a:pt x="76" y="137"/>
                </a:lnTo>
                <a:lnTo>
                  <a:pt x="74" y="150"/>
                </a:lnTo>
                <a:lnTo>
                  <a:pt x="73" y="163"/>
                </a:lnTo>
                <a:lnTo>
                  <a:pt x="73" y="179"/>
                </a:lnTo>
                <a:lnTo>
                  <a:pt x="73" y="195"/>
                </a:lnTo>
                <a:lnTo>
                  <a:pt x="74" y="209"/>
                </a:lnTo>
                <a:lnTo>
                  <a:pt x="76" y="224"/>
                </a:lnTo>
                <a:lnTo>
                  <a:pt x="79" y="236"/>
                </a:lnTo>
                <a:lnTo>
                  <a:pt x="82" y="247"/>
                </a:lnTo>
                <a:lnTo>
                  <a:pt x="86" y="257"/>
                </a:lnTo>
                <a:lnTo>
                  <a:pt x="91" y="265"/>
                </a:lnTo>
                <a:lnTo>
                  <a:pt x="96" y="273"/>
                </a:lnTo>
                <a:lnTo>
                  <a:pt x="102" y="280"/>
                </a:lnTo>
                <a:lnTo>
                  <a:pt x="110" y="286"/>
                </a:lnTo>
                <a:lnTo>
                  <a:pt x="117" y="290"/>
                </a:lnTo>
                <a:lnTo>
                  <a:pt x="124" y="294"/>
                </a:lnTo>
                <a:lnTo>
                  <a:pt x="132" y="297"/>
                </a:lnTo>
                <a:lnTo>
                  <a:pt x="140" y="299"/>
                </a:lnTo>
                <a:lnTo>
                  <a:pt x="149" y="301"/>
                </a:lnTo>
                <a:lnTo>
                  <a:pt x="159" y="301"/>
                </a:lnTo>
                <a:lnTo>
                  <a:pt x="166" y="301"/>
                </a:lnTo>
                <a:lnTo>
                  <a:pt x="172" y="300"/>
                </a:lnTo>
                <a:lnTo>
                  <a:pt x="179" y="299"/>
                </a:lnTo>
                <a:lnTo>
                  <a:pt x="185" y="297"/>
                </a:lnTo>
                <a:lnTo>
                  <a:pt x="190" y="294"/>
                </a:lnTo>
                <a:lnTo>
                  <a:pt x="196" y="291"/>
                </a:lnTo>
                <a:lnTo>
                  <a:pt x="201" y="288"/>
                </a:lnTo>
                <a:lnTo>
                  <a:pt x="206" y="284"/>
                </a:lnTo>
                <a:lnTo>
                  <a:pt x="212" y="279"/>
                </a:lnTo>
                <a:lnTo>
                  <a:pt x="217" y="273"/>
                </a:lnTo>
                <a:lnTo>
                  <a:pt x="221" y="267"/>
                </a:lnTo>
                <a:lnTo>
                  <a:pt x="225" y="260"/>
                </a:lnTo>
                <a:lnTo>
                  <a:pt x="228" y="253"/>
                </a:lnTo>
                <a:lnTo>
                  <a:pt x="231" y="245"/>
                </a:lnTo>
                <a:lnTo>
                  <a:pt x="234" y="237"/>
                </a:lnTo>
                <a:lnTo>
                  <a:pt x="236" y="22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9" name="Freeform 1363"/>
          <p:cNvSpPr>
            <a:spLocks/>
          </p:cNvSpPr>
          <p:nvPr/>
        </p:nvSpPr>
        <p:spPr bwMode="auto">
          <a:xfrm>
            <a:off x="4189413" y="2984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8" y="0"/>
              </a:cxn>
              <a:cxn ang="0">
                <a:pos x="278" y="349"/>
              </a:cxn>
              <a:cxn ang="0">
                <a:pos x="207" y="349"/>
              </a:cxn>
              <a:cxn ang="0">
                <a:pos x="207" y="59"/>
              </a:cxn>
              <a:cxn ang="0">
                <a:pos x="71" y="59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278" y="0"/>
                </a:lnTo>
                <a:lnTo>
                  <a:pt x="278" y="349"/>
                </a:lnTo>
                <a:lnTo>
                  <a:pt x="207" y="349"/>
                </a:lnTo>
                <a:lnTo>
                  <a:pt x="207" y="59"/>
                </a:lnTo>
                <a:lnTo>
                  <a:pt x="71" y="59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0" name="Freeform 1364"/>
          <p:cNvSpPr>
            <a:spLocks/>
          </p:cNvSpPr>
          <p:nvPr/>
        </p:nvSpPr>
        <p:spPr bwMode="auto">
          <a:xfrm>
            <a:off x="4327525" y="298450"/>
            <a:ext cx="119063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8" y="0"/>
              </a:cxn>
              <a:cxn ang="0">
                <a:pos x="298" y="349"/>
              </a:cxn>
              <a:cxn ang="0">
                <a:pos x="227" y="349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8"/>
              </a:cxn>
              <a:cxn ang="0">
                <a:pos x="121" y="263"/>
              </a:cxn>
              <a:cxn ang="0">
                <a:pos x="120" y="283"/>
              </a:cxn>
              <a:cxn ang="0">
                <a:pos x="118" y="298"/>
              </a:cxn>
              <a:cxn ang="0">
                <a:pos x="115" y="310"/>
              </a:cxn>
              <a:cxn ang="0">
                <a:pos x="111" y="321"/>
              </a:cxn>
              <a:cxn ang="0">
                <a:pos x="108" y="326"/>
              </a:cxn>
              <a:cxn ang="0">
                <a:pos x="105" y="330"/>
              </a:cxn>
              <a:cxn ang="0">
                <a:pos x="101" y="334"/>
              </a:cxn>
              <a:cxn ang="0">
                <a:pos x="97" y="338"/>
              </a:cxn>
              <a:cxn ang="0">
                <a:pos x="93" y="341"/>
              </a:cxn>
              <a:cxn ang="0">
                <a:pos x="88" y="344"/>
              </a:cxn>
              <a:cxn ang="0">
                <a:pos x="83" y="346"/>
              </a:cxn>
              <a:cxn ang="0">
                <a:pos x="75" y="348"/>
              </a:cxn>
              <a:cxn ang="0">
                <a:pos x="69" y="350"/>
              </a:cxn>
              <a:cxn ang="0">
                <a:pos x="62" y="351"/>
              </a:cxn>
              <a:cxn ang="0">
                <a:pos x="54" y="351"/>
              </a:cxn>
              <a:cxn ang="0">
                <a:pos x="45" y="351"/>
              </a:cxn>
              <a:cxn ang="0">
                <a:pos x="38" y="351"/>
              </a:cxn>
              <a:cxn ang="0">
                <a:pos x="28" y="351"/>
              </a:cxn>
              <a:cxn ang="0">
                <a:pos x="15" y="350"/>
              </a:cxn>
              <a:cxn ang="0">
                <a:pos x="0" y="349"/>
              </a:cxn>
              <a:cxn ang="0">
                <a:pos x="0" y="295"/>
              </a:cxn>
              <a:cxn ang="0">
                <a:pos x="16" y="295"/>
              </a:cxn>
              <a:cxn ang="0">
                <a:pos x="27" y="295"/>
              </a:cxn>
              <a:cxn ang="0">
                <a:pos x="35" y="294"/>
              </a:cxn>
              <a:cxn ang="0">
                <a:pos x="41" y="292"/>
              </a:cxn>
              <a:cxn ang="0">
                <a:pos x="46" y="289"/>
              </a:cxn>
              <a:cxn ang="0">
                <a:pos x="49" y="285"/>
              </a:cxn>
              <a:cxn ang="0">
                <a:pos x="52" y="279"/>
              </a:cxn>
              <a:cxn ang="0">
                <a:pos x="53" y="271"/>
              </a:cxn>
              <a:cxn ang="0">
                <a:pos x="53" y="259"/>
              </a:cxn>
              <a:cxn ang="0">
                <a:pos x="53" y="200"/>
              </a:cxn>
              <a:cxn ang="0">
                <a:pos x="53" y="0"/>
              </a:cxn>
            </a:cxnLst>
            <a:rect l="0" t="0" r="r" b="b"/>
            <a:pathLst>
              <a:path w="298" h="351">
                <a:moveTo>
                  <a:pt x="53" y="0"/>
                </a:moveTo>
                <a:lnTo>
                  <a:pt x="298" y="0"/>
                </a:lnTo>
                <a:lnTo>
                  <a:pt x="298" y="349"/>
                </a:lnTo>
                <a:lnTo>
                  <a:pt x="227" y="349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8"/>
                </a:lnTo>
                <a:lnTo>
                  <a:pt x="121" y="263"/>
                </a:lnTo>
                <a:lnTo>
                  <a:pt x="120" y="283"/>
                </a:lnTo>
                <a:lnTo>
                  <a:pt x="118" y="298"/>
                </a:lnTo>
                <a:lnTo>
                  <a:pt x="115" y="310"/>
                </a:lnTo>
                <a:lnTo>
                  <a:pt x="111" y="321"/>
                </a:lnTo>
                <a:lnTo>
                  <a:pt x="108" y="326"/>
                </a:lnTo>
                <a:lnTo>
                  <a:pt x="105" y="330"/>
                </a:lnTo>
                <a:lnTo>
                  <a:pt x="101" y="334"/>
                </a:lnTo>
                <a:lnTo>
                  <a:pt x="97" y="338"/>
                </a:lnTo>
                <a:lnTo>
                  <a:pt x="93" y="341"/>
                </a:lnTo>
                <a:lnTo>
                  <a:pt x="88" y="344"/>
                </a:lnTo>
                <a:lnTo>
                  <a:pt x="83" y="346"/>
                </a:lnTo>
                <a:lnTo>
                  <a:pt x="75" y="348"/>
                </a:lnTo>
                <a:lnTo>
                  <a:pt x="69" y="350"/>
                </a:lnTo>
                <a:lnTo>
                  <a:pt x="62" y="351"/>
                </a:lnTo>
                <a:lnTo>
                  <a:pt x="54" y="351"/>
                </a:lnTo>
                <a:lnTo>
                  <a:pt x="45" y="351"/>
                </a:lnTo>
                <a:lnTo>
                  <a:pt x="38" y="351"/>
                </a:lnTo>
                <a:lnTo>
                  <a:pt x="28" y="351"/>
                </a:lnTo>
                <a:lnTo>
                  <a:pt x="15" y="350"/>
                </a:lnTo>
                <a:lnTo>
                  <a:pt x="0" y="349"/>
                </a:lnTo>
                <a:lnTo>
                  <a:pt x="0" y="295"/>
                </a:lnTo>
                <a:lnTo>
                  <a:pt x="16" y="295"/>
                </a:lnTo>
                <a:lnTo>
                  <a:pt x="27" y="295"/>
                </a:lnTo>
                <a:lnTo>
                  <a:pt x="35" y="294"/>
                </a:lnTo>
                <a:lnTo>
                  <a:pt x="41" y="292"/>
                </a:lnTo>
                <a:lnTo>
                  <a:pt x="46" y="289"/>
                </a:lnTo>
                <a:lnTo>
                  <a:pt x="49" y="285"/>
                </a:lnTo>
                <a:lnTo>
                  <a:pt x="52" y="279"/>
                </a:lnTo>
                <a:lnTo>
                  <a:pt x="53" y="271"/>
                </a:lnTo>
                <a:lnTo>
                  <a:pt x="53" y="259"/>
                </a:lnTo>
                <a:lnTo>
                  <a:pt x="53" y="200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1" name="Freeform 1365"/>
          <p:cNvSpPr>
            <a:spLocks/>
          </p:cNvSpPr>
          <p:nvPr/>
        </p:nvSpPr>
        <p:spPr bwMode="auto">
          <a:xfrm>
            <a:off x="4471988" y="29845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0"/>
              </a:cxn>
              <a:cxn ang="0">
                <a:pos x="161" y="182"/>
              </a:cxn>
              <a:cxn ang="0">
                <a:pos x="231" y="0"/>
              </a:cxn>
              <a:cxn ang="0">
                <a:pos x="304" y="0"/>
              </a:cxn>
              <a:cxn ang="0">
                <a:pos x="186" y="265"/>
              </a:cxn>
              <a:cxn ang="0">
                <a:pos x="177" y="286"/>
              </a:cxn>
              <a:cxn ang="0">
                <a:pos x="166" y="303"/>
              </a:cxn>
              <a:cxn ang="0">
                <a:pos x="156" y="318"/>
              </a:cxn>
              <a:cxn ang="0">
                <a:pos x="147" y="332"/>
              </a:cxn>
              <a:cxn ang="0">
                <a:pos x="142" y="337"/>
              </a:cxn>
              <a:cxn ang="0">
                <a:pos x="136" y="341"/>
              </a:cxn>
              <a:cxn ang="0">
                <a:pos x="130" y="345"/>
              </a:cxn>
              <a:cxn ang="0">
                <a:pos x="124" y="348"/>
              </a:cxn>
              <a:cxn ang="0">
                <a:pos x="117" y="351"/>
              </a:cxn>
              <a:cxn ang="0">
                <a:pos x="110" y="352"/>
              </a:cxn>
              <a:cxn ang="0">
                <a:pos x="103" y="353"/>
              </a:cxn>
              <a:cxn ang="0">
                <a:pos x="95" y="354"/>
              </a:cxn>
              <a:cxn ang="0">
                <a:pos x="80" y="353"/>
              </a:cxn>
              <a:cxn ang="0">
                <a:pos x="67" y="353"/>
              </a:cxn>
              <a:cxn ang="0">
                <a:pos x="56" y="351"/>
              </a:cxn>
              <a:cxn ang="0">
                <a:pos x="46" y="350"/>
              </a:cxn>
              <a:cxn ang="0">
                <a:pos x="46" y="297"/>
              </a:cxn>
              <a:cxn ang="0">
                <a:pos x="60" y="298"/>
              </a:cxn>
              <a:cxn ang="0">
                <a:pos x="74" y="298"/>
              </a:cxn>
              <a:cxn ang="0">
                <a:pos x="85" y="298"/>
              </a:cxn>
              <a:cxn ang="0">
                <a:pos x="94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3" y="284"/>
              </a:cxn>
              <a:cxn ang="0">
                <a:pos x="118" y="276"/>
              </a:cxn>
              <a:cxn ang="0">
                <a:pos x="124" y="264"/>
              </a:cxn>
              <a:cxn ang="0">
                <a:pos x="129" y="251"/>
              </a:cxn>
              <a:cxn ang="0">
                <a:pos x="0" y="0"/>
              </a:cxn>
            </a:cxnLst>
            <a:rect l="0" t="0" r="r" b="b"/>
            <a:pathLst>
              <a:path w="304" h="354">
                <a:moveTo>
                  <a:pt x="0" y="0"/>
                </a:moveTo>
                <a:lnTo>
                  <a:pt x="80" y="0"/>
                </a:lnTo>
                <a:lnTo>
                  <a:pt x="161" y="182"/>
                </a:lnTo>
                <a:lnTo>
                  <a:pt x="231" y="0"/>
                </a:lnTo>
                <a:lnTo>
                  <a:pt x="304" y="0"/>
                </a:lnTo>
                <a:lnTo>
                  <a:pt x="186" y="265"/>
                </a:lnTo>
                <a:lnTo>
                  <a:pt x="177" y="286"/>
                </a:lnTo>
                <a:lnTo>
                  <a:pt x="166" y="303"/>
                </a:lnTo>
                <a:lnTo>
                  <a:pt x="156" y="318"/>
                </a:lnTo>
                <a:lnTo>
                  <a:pt x="147" y="332"/>
                </a:lnTo>
                <a:lnTo>
                  <a:pt x="142" y="337"/>
                </a:lnTo>
                <a:lnTo>
                  <a:pt x="136" y="341"/>
                </a:lnTo>
                <a:lnTo>
                  <a:pt x="130" y="345"/>
                </a:lnTo>
                <a:lnTo>
                  <a:pt x="124" y="348"/>
                </a:lnTo>
                <a:lnTo>
                  <a:pt x="117" y="351"/>
                </a:lnTo>
                <a:lnTo>
                  <a:pt x="110" y="352"/>
                </a:lnTo>
                <a:lnTo>
                  <a:pt x="103" y="353"/>
                </a:lnTo>
                <a:lnTo>
                  <a:pt x="95" y="354"/>
                </a:lnTo>
                <a:lnTo>
                  <a:pt x="80" y="353"/>
                </a:lnTo>
                <a:lnTo>
                  <a:pt x="67" y="353"/>
                </a:lnTo>
                <a:lnTo>
                  <a:pt x="56" y="351"/>
                </a:lnTo>
                <a:lnTo>
                  <a:pt x="46" y="350"/>
                </a:lnTo>
                <a:lnTo>
                  <a:pt x="46" y="297"/>
                </a:lnTo>
                <a:lnTo>
                  <a:pt x="60" y="298"/>
                </a:lnTo>
                <a:lnTo>
                  <a:pt x="74" y="298"/>
                </a:lnTo>
                <a:lnTo>
                  <a:pt x="85" y="298"/>
                </a:lnTo>
                <a:lnTo>
                  <a:pt x="94" y="296"/>
                </a:lnTo>
                <a:lnTo>
                  <a:pt x="102" y="293"/>
                </a:lnTo>
                <a:lnTo>
                  <a:pt x="108" y="289"/>
                </a:lnTo>
                <a:lnTo>
                  <a:pt x="113" y="284"/>
                </a:lnTo>
                <a:lnTo>
                  <a:pt x="118" y="276"/>
                </a:lnTo>
                <a:lnTo>
                  <a:pt x="124" y="264"/>
                </a:lnTo>
                <a:lnTo>
                  <a:pt x="129" y="251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2" name="Freeform 1366"/>
          <p:cNvSpPr>
            <a:spLocks noEditPoints="1"/>
          </p:cNvSpPr>
          <p:nvPr/>
        </p:nvSpPr>
        <p:spPr bwMode="auto">
          <a:xfrm>
            <a:off x="4587875" y="298450"/>
            <a:ext cx="139700" cy="139700"/>
          </a:xfrm>
          <a:custGeom>
            <a:avLst/>
            <a:gdLst/>
            <a:ahLst/>
            <a:cxnLst>
              <a:cxn ang="0">
                <a:pos x="350" y="349"/>
              </a:cxn>
              <a:cxn ang="0">
                <a:pos x="273" y="349"/>
              </a:cxn>
              <a:cxn ang="0">
                <a:pos x="243" y="271"/>
              </a:cxn>
              <a:cxn ang="0">
                <a:pos x="103" y="271"/>
              </a:cxn>
              <a:cxn ang="0">
                <a:pos x="74" y="349"/>
              </a:cxn>
              <a:cxn ang="0">
                <a:pos x="0" y="349"/>
              </a:cxn>
              <a:cxn ang="0">
                <a:pos x="136" y="0"/>
              </a:cxn>
              <a:cxn ang="0">
                <a:pos x="210" y="0"/>
              </a:cxn>
              <a:cxn ang="0">
                <a:pos x="350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4" y="211"/>
              </a:cxn>
              <a:cxn ang="0">
                <a:pos x="220" y="211"/>
              </a:cxn>
            </a:cxnLst>
            <a:rect l="0" t="0" r="r" b="b"/>
            <a:pathLst>
              <a:path w="350" h="349">
                <a:moveTo>
                  <a:pt x="350" y="349"/>
                </a:moveTo>
                <a:lnTo>
                  <a:pt x="273" y="349"/>
                </a:lnTo>
                <a:lnTo>
                  <a:pt x="243" y="271"/>
                </a:lnTo>
                <a:lnTo>
                  <a:pt x="103" y="271"/>
                </a:lnTo>
                <a:lnTo>
                  <a:pt x="74" y="349"/>
                </a:lnTo>
                <a:lnTo>
                  <a:pt x="0" y="349"/>
                </a:lnTo>
                <a:lnTo>
                  <a:pt x="136" y="0"/>
                </a:lnTo>
                <a:lnTo>
                  <a:pt x="210" y="0"/>
                </a:lnTo>
                <a:lnTo>
                  <a:pt x="350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4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3" name="Freeform 1367"/>
          <p:cNvSpPr>
            <a:spLocks/>
          </p:cNvSpPr>
          <p:nvPr/>
        </p:nvSpPr>
        <p:spPr bwMode="auto">
          <a:xfrm>
            <a:off x="4733925" y="298450"/>
            <a:ext cx="109538" cy="139700"/>
          </a:xfrm>
          <a:custGeom>
            <a:avLst/>
            <a:gdLst/>
            <a:ahLst/>
            <a:cxnLst>
              <a:cxn ang="0">
                <a:pos x="104" y="349"/>
              </a:cxn>
              <a:cxn ang="0">
                <a:pos x="104" y="59"/>
              </a:cxn>
              <a:cxn ang="0">
                <a:pos x="0" y="59"/>
              </a:cxn>
              <a:cxn ang="0">
                <a:pos x="0" y="0"/>
              </a:cxn>
              <a:cxn ang="0">
                <a:pos x="278" y="0"/>
              </a:cxn>
              <a:cxn ang="0">
                <a:pos x="278" y="59"/>
              </a:cxn>
              <a:cxn ang="0">
                <a:pos x="174" y="59"/>
              </a:cxn>
              <a:cxn ang="0">
                <a:pos x="174" y="349"/>
              </a:cxn>
              <a:cxn ang="0">
                <a:pos x="104" y="349"/>
              </a:cxn>
            </a:cxnLst>
            <a:rect l="0" t="0" r="r" b="b"/>
            <a:pathLst>
              <a:path w="278" h="349">
                <a:moveTo>
                  <a:pt x="104" y="349"/>
                </a:moveTo>
                <a:lnTo>
                  <a:pt x="104" y="59"/>
                </a:lnTo>
                <a:lnTo>
                  <a:pt x="0" y="59"/>
                </a:lnTo>
                <a:lnTo>
                  <a:pt x="0" y="0"/>
                </a:lnTo>
                <a:lnTo>
                  <a:pt x="278" y="0"/>
                </a:lnTo>
                <a:lnTo>
                  <a:pt x="278" y="59"/>
                </a:lnTo>
                <a:lnTo>
                  <a:pt x="174" y="59"/>
                </a:lnTo>
                <a:lnTo>
                  <a:pt x="174" y="349"/>
                </a:lnTo>
                <a:lnTo>
                  <a:pt x="104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4" name="Freeform 1368"/>
          <p:cNvSpPr>
            <a:spLocks noEditPoints="1"/>
          </p:cNvSpPr>
          <p:nvPr/>
        </p:nvSpPr>
        <p:spPr bwMode="auto">
          <a:xfrm>
            <a:off x="4846638" y="298450"/>
            <a:ext cx="138112" cy="139700"/>
          </a:xfrm>
          <a:custGeom>
            <a:avLst/>
            <a:gdLst/>
            <a:ahLst/>
            <a:cxnLst>
              <a:cxn ang="0">
                <a:pos x="350" y="349"/>
              </a:cxn>
              <a:cxn ang="0">
                <a:pos x="273" y="349"/>
              </a:cxn>
              <a:cxn ang="0">
                <a:pos x="242" y="271"/>
              </a:cxn>
              <a:cxn ang="0">
                <a:pos x="103" y="271"/>
              </a:cxn>
              <a:cxn ang="0">
                <a:pos x="74" y="349"/>
              </a:cxn>
              <a:cxn ang="0">
                <a:pos x="0" y="349"/>
              </a:cxn>
              <a:cxn ang="0">
                <a:pos x="135" y="0"/>
              </a:cxn>
              <a:cxn ang="0">
                <a:pos x="210" y="0"/>
              </a:cxn>
              <a:cxn ang="0">
                <a:pos x="350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0" y="211"/>
              </a:cxn>
            </a:cxnLst>
            <a:rect l="0" t="0" r="r" b="b"/>
            <a:pathLst>
              <a:path w="350" h="349">
                <a:moveTo>
                  <a:pt x="350" y="349"/>
                </a:moveTo>
                <a:lnTo>
                  <a:pt x="273" y="349"/>
                </a:lnTo>
                <a:lnTo>
                  <a:pt x="242" y="271"/>
                </a:lnTo>
                <a:lnTo>
                  <a:pt x="103" y="271"/>
                </a:lnTo>
                <a:lnTo>
                  <a:pt x="74" y="349"/>
                </a:lnTo>
                <a:lnTo>
                  <a:pt x="0" y="349"/>
                </a:lnTo>
                <a:lnTo>
                  <a:pt x="135" y="0"/>
                </a:lnTo>
                <a:lnTo>
                  <a:pt x="210" y="0"/>
                </a:lnTo>
                <a:lnTo>
                  <a:pt x="350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5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5" name="Freeform 1369"/>
          <p:cNvSpPr>
            <a:spLocks/>
          </p:cNvSpPr>
          <p:nvPr/>
        </p:nvSpPr>
        <p:spPr bwMode="auto">
          <a:xfrm>
            <a:off x="5011738" y="298450"/>
            <a:ext cx="122237" cy="169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0"/>
              </a:cxn>
              <a:cxn ang="0">
                <a:pos x="70" y="291"/>
              </a:cxn>
              <a:cxn ang="0">
                <a:pos x="207" y="291"/>
              </a:cxn>
              <a:cxn ang="0">
                <a:pos x="207" y="0"/>
              </a:cxn>
              <a:cxn ang="0">
                <a:pos x="277" y="0"/>
              </a:cxn>
              <a:cxn ang="0">
                <a:pos x="277" y="291"/>
              </a:cxn>
              <a:cxn ang="0">
                <a:pos x="307" y="291"/>
              </a:cxn>
              <a:cxn ang="0">
                <a:pos x="307" y="426"/>
              </a:cxn>
              <a:cxn ang="0">
                <a:pos x="248" y="426"/>
              </a:cxn>
              <a:cxn ang="0">
                <a:pos x="248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307" h="426">
                <a:moveTo>
                  <a:pt x="0" y="0"/>
                </a:moveTo>
                <a:lnTo>
                  <a:pt x="70" y="0"/>
                </a:lnTo>
                <a:lnTo>
                  <a:pt x="70" y="291"/>
                </a:lnTo>
                <a:lnTo>
                  <a:pt x="207" y="291"/>
                </a:lnTo>
                <a:lnTo>
                  <a:pt x="207" y="0"/>
                </a:lnTo>
                <a:lnTo>
                  <a:pt x="277" y="0"/>
                </a:lnTo>
                <a:lnTo>
                  <a:pt x="277" y="291"/>
                </a:lnTo>
                <a:lnTo>
                  <a:pt x="307" y="291"/>
                </a:lnTo>
                <a:lnTo>
                  <a:pt x="307" y="426"/>
                </a:lnTo>
                <a:lnTo>
                  <a:pt x="248" y="426"/>
                </a:lnTo>
                <a:lnTo>
                  <a:pt x="248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6" name="Freeform 1370"/>
          <p:cNvSpPr>
            <a:spLocks/>
          </p:cNvSpPr>
          <p:nvPr/>
        </p:nvSpPr>
        <p:spPr bwMode="auto">
          <a:xfrm>
            <a:off x="5164138" y="2984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" y="0"/>
              </a:cxn>
              <a:cxn ang="0">
                <a:pos x="67" y="233"/>
              </a:cxn>
              <a:cxn ang="0">
                <a:pos x="207" y="0"/>
              </a:cxn>
              <a:cxn ang="0">
                <a:pos x="278" y="0"/>
              </a:cxn>
              <a:cxn ang="0">
                <a:pos x="278" y="349"/>
              </a:cxn>
              <a:cxn ang="0">
                <a:pos x="213" y="349"/>
              </a:cxn>
              <a:cxn ang="0">
                <a:pos x="213" y="122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67" y="0"/>
                </a:lnTo>
                <a:lnTo>
                  <a:pt x="67" y="233"/>
                </a:lnTo>
                <a:lnTo>
                  <a:pt x="207" y="0"/>
                </a:lnTo>
                <a:lnTo>
                  <a:pt x="278" y="0"/>
                </a:lnTo>
                <a:lnTo>
                  <a:pt x="278" y="349"/>
                </a:lnTo>
                <a:lnTo>
                  <a:pt x="213" y="349"/>
                </a:lnTo>
                <a:lnTo>
                  <a:pt x="213" y="122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7" name="Freeform 1371"/>
          <p:cNvSpPr>
            <a:spLocks noEditPoints="1"/>
          </p:cNvSpPr>
          <p:nvPr/>
        </p:nvSpPr>
        <p:spPr bwMode="auto">
          <a:xfrm>
            <a:off x="5300663" y="298450"/>
            <a:ext cx="123825" cy="139700"/>
          </a:xfrm>
          <a:custGeom>
            <a:avLst/>
            <a:gdLst/>
            <a:ahLst/>
            <a:cxnLst>
              <a:cxn ang="0">
                <a:pos x="243" y="204"/>
              </a:cxn>
              <a:cxn ang="0">
                <a:pos x="213" y="204"/>
              </a:cxn>
              <a:cxn ang="0">
                <a:pos x="195" y="207"/>
              </a:cxn>
              <a:cxn ang="0">
                <a:pos x="186" y="211"/>
              </a:cxn>
              <a:cxn ang="0">
                <a:pos x="174" y="222"/>
              </a:cxn>
              <a:cxn ang="0">
                <a:pos x="150" y="251"/>
              </a:cxn>
              <a:cxn ang="0">
                <a:pos x="84" y="349"/>
              </a:cxn>
              <a:cxn ang="0">
                <a:pos x="42" y="282"/>
              </a:cxn>
              <a:cxn ang="0">
                <a:pos x="65" y="247"/>
              </a:cxn>
              <a:cxn ang="0">
                <a:pos x="83" y="225"/>
              </a:cxn>
              <a:cxn ang="0">
                <a:pos x="100" y="209"/>
              </a:cxn>
              <a:cxn ang="0">
                <a:pos x="120" y="195"/>
              </a:cxn>
              <a:cxn ang="0">
                <a:pos x="98" y="190"/>
              </a:cxn>
              <a:cxn ang="0">
                <a:pos x="79" y="183"/>
              </a:cxn>
              <a:cxn ang="0">
                <a:pos x="62" y="174"/>
              </a:cxn>
              <a:cxn ang="0">
                <a:pos x="50" y="161"/>
              </a:cxn>
              <a:cxn ang="0">
                <a:pos x="40" y="148"/>
              </a:cxn>
              <a:cxn ang="0">
                <a:pos x="34" y="133"/>
              </a:cxn>
              <a:cxn ang="0">
                <a:pos x="30" y="117"/>
              </a:cxn>
              <a:cxn ang="0">
                <a:pos x="28" y="98"/>
              </a:cxn>
              <a:cxn ang="0">
                <a:pos x="29" y="83"/>
              </a:cxn>
              <a:cxn ang="0">
                <a:pos x="32" y="69"/>
              </a:cxn>
              <a:cxn ang="0">
                <a:pos x="37" y="54"/>
              </a:cxn>
              <a:cxn ang="0">
                <a:pos x="44" y="42"/>
              </a:cxn>
              <a:cxn ang="0">
                <a:pos x="53" y="31"/>
              </a:cxn>
              <a:cxn ang="0">
                <a:pos x="62" y="22"/>
              </a:cxn>
              <a:cxn ang="0">
                <a:pos x="75" y="15"/>
              </a:cxn>
              <a:cxn ang="0">
                <a:pos x="87" y="9"/>
              </a:cxn>
              <a:cxn ang="0">
                <a:pos x="119" y="2"/>
              </a:cxn>
              <a:cxn ang="0">
                <a:pos x="165" y="0"/>
              </a:cxn>
              <a:cxn ang="0">
                <a:pos x="314" y="349"/>
              </a:cxn>
              <a:cxn ang="0">
                <a:pos x="243" y="59"/>
              </a:cxn>
              <a:cxn ang="0">
                <a:pos x="169" y="59"/>
              </a:cxn>
              <a:cxn ang="0">
                <a:pos x="142" y="60"/>
              </a:cxn>
              <a:cxn ang="0">
                <a:pos x="127" y="62"/>
              </a:cxn>
              <a:cxn ang="0">
                <a:pos x="115" y="70"/>
              </a:cxn>
              <a:cxn ang="0">
                <a:pos x="106" y="80"/>
              </a:cxn>
              <a:cxn ang="0">
                <a:pos x="101" y="94"/>
              </a:cxn>
              <a:cxn ang="0">
                <a:pos x="101" y="111"/>
              </a:cxn>
              <a:cxn ang="0">
                <a:pos x="106" y="126"/>
              </a:cxn>
              <a:cxn ang="0">
                <a:pos x="115" y="137"/>
              </a:cxn>
              <a:cxn ang="0">
                <a:pos x="127" y="144"/>
              </a:cxn>
              <a:cxn ang="0">
                <a:pos x="142" y="146"/>
              </a:cxn>
              <a:cxn ang="0">
                <a:pos x="171" y="148"/>
              </a:cxn>
              <a:cxn ang="0">
                <a:pos x="243" y="148"/>
              </a:cxn>
            </a:cxnLst>
            <a:rect l="0" t="0" r="r" b="b"/>
            <a:pathLst>
              <a:path w="314" h="349">
                <a:moveTo>
                  <a:pt x="243" y="349"/>
                </a:moveTo>
                <a:lnTo>
                  <a:pt x="243" y="204"/>
                </a:lnTo>
                <a:lnTo>
                  <a:pt x="229" y="204"/>
                </a:lnTo>
                <a:lnTo>
                  <a:pt x="213" y="204"/>
                </a:lnTo>
                <a:lnTo>
                  <a:pt x="201" y="206"/>
                </a:lnTo>
                <a:lnTo>
                  <a:pt x="195" y="207"/>
                </a:lnTo>
                <a:lnTo>
                  <a:pt x="190" y="209"/>
                </a:lnTo>
                <a:lnTo>
                  <a:pt x="186" y="211"/>
                </a:lnTo>
                <a:lnTo>
                  <a:pt x="182" y="213"/>
                </a:lnTo>
                <a:lnTo>
                  <a:pt x="174" y="222"/>
                </a:lnTo>
                <a:lnTo>
                  <a:pt x="163" y="234"/>
                </a:lnTo>
                <a:lnTo>
                  <a:pt x="150" y="251"/>
                </a:lnTo>
                <a:lnTo>
                  <a:pt x="135" y="274"/>
                </a:lnTo>
                <a:lnTo>
                  <a:pt x="84" y="349"/>
                </a:lnTo>
                <a:lnTo>
                  <a:pt x="0" y="349"/>
                </a:lnTo>
                <a:lnTo>
                  <a:pt x="42" y="282"/>
                </a:lnTo>
                <a:lnTo>
                  <a:pt x="54" y="262"/>
                </a:lnTo>
                <a:lnTo>
                  <a:pt x="65" y="247"/>
                </a:lnTo>
                <a:lnTo>
                  <a:pt x="75" y="234"/>
                </a:lnTo>
                <a:lnTo>
                  <a:pt x="83" y="225"/>
                </a:lnTo>
                <a:lnTo>
                  <a:pt x="91" y="216"/>
                </a:lnTo>
                <a:lnTo>
                  <a:pt x="100" y="209"/>
                </a:lnTo>
                <a:lnTo>
                  <a:pt x="109" y="202"/>
                </a:lnTo>
                <a:lnTo>
                  <a:pt x="120" y="195"/>
                </a:lnTo>
                <a:lnTo>
                  <a:pt x="108" y="193"/>
                </a:lnTo>
                <a:lnTo>
                  <a:pt x="98" y="190"/>
                </a:lnTo>
                <a:lnTo>
                  <a:pt x="88" y="187"/>
                </a:lnTo>
                <a:lnTo>
                  <a:pt x="79" y="183"/>
                </a:lnTo>
                <a:lnTo>
                  <a:pt x="69" y="179"/>
                </a:lnTo>
                <a:lnTo>
                  <a:pt x="62" y="174"/>
                </a:lnTo>
                <a:lnTo>
                  <a:pt x="55" y="168"/>
                </a:lnTo>
                <a:lnTo>
                  <a:pt x="50" y="161"/>
                </a:lnTo>
                <a:lnTo>
                  <a:pt x="45" y="155"/>
                </a:lnTo>
                <a:lnTo>
                  <a:pt x="40" y="148"/>
                </a:lnTo>
                <a:lnTo>
                  <a:pt x="37" y="140"/>
                </a:lnTo>
                <a:lnTo>
                  <a:pt x="34" y="133"/>
                </a:lnTo>
                <a:lnTo>
                  <a:pt x="31" y="125"/>
                </a:lnTo>
                <a:lnTo>
                  <a:pt x="30" y="117"/>
                </a:lnTo>
                <a:lnTo>
                  <a:pt x="29" y="107"/>
                </a:lnTo>
                <a:lnTo>
                  <a:pt x="28" y="98"/>
                </a:lnTo>
                <a:lnTo>
                  <a:pt x="29" y="91"/>
                </a:lnTo>
                <a:lnTo>
                  <a:pt x="29" y="83"/>
                </a:lnTo>
                <a:lnTo>
                  <a:pt x="31" y="76"/>
                </a:lnTo>
                <a:lnTo>
                  <a:pt x="32" y="69"/>
                </a:lnTo>
                <a:lnTo>
                  <a:pt x="35" y="61"/>
                </a:lnTo>
                <a:lnTo>
                  <a:pt x="37" y="54"/>
                </a:lnTo>
                <a:lnTo>
                  <a:pt x="40" y="48"/>
                </a:lnTo>
                <a:lnTo>
                  <a:pt x="44" y="42"/>
                </a:lnTo>
                <a:lnTo>
                  <a:pt x="48" y="36"/>
                </a:lnTo>
                <a:lnTo>
                  <a:pt x="53" y="31"/>
                </a:lnTo>
                <a:lnTo>
                  <a:pt x="57" y="26"/>
                </a:lnTo>
                <a:lnTo>
                  <a:pt x="62" y="22"/>
                </a:lnTo>
                <a:lnTo>
                  <a:pt x="68" y="18"/>
                </a:lnTo>
                <a:lnTo>
                  <a:pt x="75" y="15"/>
                </a:lnTo>
                <a:lnTo>
                  <a:pt x="81" y="11"/>
                </a:lnTo>
                <a:lnTo>
                  <a:pt x="87" y="9"/>
                </a:lnTo>
                <a:lnTo>
                  <a:pt x="101" y="5"/>
                </a:lnTo>
                <a:lnTo>
                  <a:pt x="119" y="2"/>
                </a:lnTo>
                <a:lnTo>
                  <a:pt x="141" y="1"/>
                </a:lnTo>
                <a:lnTo>
                  <a:pt x="165" y="0"/>
                </a:lnTo>
                <a:lnTo>
                  <a:pt x="314" y="0"/>
                </a:lnTo>
                <a:lnTo>
                  <a:pt x="314" y="349"/>
                </a:lnTo>
                <a:lnTo>
                  <a:pt x="243" y="349"/>
                </a:lnTo>
                <a:close/>
                <a:moveTo>
                  <a:pt x="243" y="59"/>
                </a:moveTo>
                <a:lnTo>
                  <a:pt x="188" y="59"/>
                </a:lnTo>
                <a:lnTo>
                  <a:pt x="169" y="59"/>
                </a:lnTo>
                <a:lnTo>
                  <a:pt x="153" y="60"/>
                </a:lnTo>
                <a:lnTo>
                  <a:pt x="142" y="60"/>
                </a:lnTo>
                <a:lnTo>
                  <a:pt x="133" y="61"/>
                </a:lnTo>
                <a:lnTo>
                  <a:pt x="127" y="62"/>
                </a:lnTo>
                <a:lnTo>
                  <a:pt x="120" y="66"/>
                </a:lnTo>
                <a:lnTo>
                  <a:pt x="115" y="70"/>
                </a:lnTo>
                <a:lnTo>
                  <a:pt x="110" y="75"/>
                </a:lnTo>
                <a:lnTo>
                  <a:pt x="106" y="80"/>
                </a:lnTo>
                <a:lnTo>
                  <a:pt x="103" y="87"/>
                </a:lnTo>
                <a:lnTo>
                  <a:pt x="101" y="94"/>
                </a:lnTo>
                <a:lnTo>
                  <a:pt x="101" y="103"/>
                </a:lnTo>
                <a:lnTo>
                  <a:pt x="101" y="111"/>
                </a:lnTo>
                <a:lnTo>
                  <a:pt x="103" y="120"/>
                </a:lnTo>
                <a:lnTo>
                  <a:pt x="106" y="126"/>
                </a:lnTo>
                <a:lnTo>
                  <a:pt x="110" y="132"/>
                </a:lnTo>
                <a:lnTo>
                  <a:pt x="115" y="137"/>
                </a:lnTo>
                <a:lnTo>
                  <a:pt x="120" y="141"/>
                </a:lnTo>
                <a:lnTo>
                  <a:pt x="127" y="144"/>
                </a:lnTo>
                <a:lnTo>
                  <a:pt x="134" y="145"/>
                </a:lnTo>
                <a:lnTo>
                  <a:pt x="142" y="146"/>
                </a:lnTo>
                <a:lnTo>
                  <a:pt x="155" y="147"/>
                </a:lnTo>
                <a:lnTo>
                  <a:pt x="171" y="148"/>
                </a:lnTo>
                <a:lnTo>
                  <a:pt x="191" y="148"/>
                </a:lnTo>
                <a:lnTo>
                  <a:pt x="243" y="148"/>
                </a:lnTo>
                <a:lnTo>
                  <a:pt x="243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8" name="Freeform 1372"/>
          <p:cNvSpPr>
            <a:spLocks/>
          </p:cNvSpPr>
          <p:nvPr/>
        </p:nvSpPr>
        <p:spPr bwMode="auto">
          <a:xfrm>
            <a:off x="3763963" y="5143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2"/>
              </a:cxn>
              <a:cxn ang="0">
                <a:pos x="208" y="0"/>
              </a:cxn>
              <a:cxn ang="0">
                <a:pos x="279" y="0"/>
              </a:cxn>
              <a:cxn ang="0">
                <a:pos x="279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9" h="349">
                <a:moveTo>
                  <a:pt x="0" y="0"/>
                </a:moveTo>
                <a:lnTo>
                  <a:pt x="66" y="0"/>
                </a:lnTo>
                <a:lnTo>
                  <a:pt x="66" y="232"/>
                </a:lnTo>
                <a:lnTo>
                  <a:pt x="208" y="0"/>
                </a:lnTo>
                <a:lnTo>
                  <a:pt x="279" y="0"/>
                </a:lnTo>
                <a:lnTo>
                  <a:pt x="279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9" name="Freeform 1373"/>
          <p:cNvSpPr>
            <a:spLocks/>
          </p:cNvSpPr>
          <p:nvPr/>
        </p:nvSpPr>
        <p:spPr bwMode="auto">
          <a:xfrm>
            <a:off x="3941763" y="51435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1"/>
              </a:cxn>
              <a:cxn ang="0">
                <a:pos x="230" y="0"/>
              </a:cxn>
              <a:cxn ang="0">
                <a:pos x="304" y="0"/>
              </a:cxn>
              <a:cxn ang="0">
                <a:pos x="186" y="265"/>
              </a:cxn>
              <a:cxn ang="0">
                <a:pos x="176" y="286"/>
              </a:cxn>
              <a:cxn ang="0">
                <a:pos x="166" y="303"/>
              </a:cxn>
              <a:cxn ang="0">
                <a:pos x="157" y="318"/>
              </a:cxn>
              <a:cxn ang="0">
                <a:pos x="147" y="331"/>
              </a:cxn>
              <a:cxn ang="0">
                <a:pos x="142" y="337"/>
              </a:cxn>
              <a:cxn ang="0">
                <a:pos x="136" y="341"/>
              </a:cxn>
              <a:cxn ang="0">
                <a:pos x="130" y="345"/>
              </a:cxn>
              <a:cxn ang="0">
                <a:pos x="123" y="348"/>
              </a:cxn>
              <a:cxn ang="0">
                <a:pos x="117" y="351"/>
              </a:cxn>
              <a:cxn ang="0">
                <a:pos x="110" y="352"/>
              </a:cxn>
              <a:cxn ang="0">
                <a:pos x="103" y="353"/>
              </a:cxn>
              <a:cxn ang="0">
                <a:pos x="95" y="354"/>
              </a:cxn>
              <a:cxn ang="0">
                <a:pos x="80" y="353"/>
              </a:cxn>
              <a:cxn ang="0">
                <a:pos x="67" y="353"/>
              </a:cxn>
              <a:cxn ang="0">
                <a:pos x="56" y="351"/>
              </a:cxn>
              <a:cxn ang="0">
                <a:pos x="46" y="350"/>
              </a:cxn>
              <a:cxn ang="0">
                <a:pos x="46" y="297"/>
              </a:cxn>
              <a:cxn ang="0">
                <a:pos x="60" y="298"/>
              </a:cxn>
              <a:cxn ang="0">
                <a:pos x="73" y="298"/>
              </a:cxn>
              <a:cxn ang="0">
                <a:pos x="85" y="298"/>
              </a:cxn>
              <a:cxn ang="0">
                <a:pos x="95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4" y="283"/>
              </a:cxn>
              <a:cxn ang="0">
                <a:pos x="119" y="275"/>
              </a:cxn>
              <a:cxn ang="0">
                <a:pos x="124" y="264"/>
              </a:cxn>
              <a:cxn ang="0">
                <a:pos x="128" y="251"/>
              </a:cxn>
              <a:cxn ang="0">
                <a:pos x="0" y="0"/>
              </a:cxn>
            </a:cxnLst>
            <a:rect l="0" t="0" r="r" b="b"/>
            <a:pathLst>
              <a:path w="304" h="354">
                <a:moveTo>
                  <a:pt x="0" y="0"/>
                </a:moveTo>
                <a:lnTo>
                  <a:pt x="79" y="0"/>
                </a:lnTo>
                <a:lnTo>
                  <a:pt x="161" y="181"/>
                </a:lnTo>
                <a:lnTo>
                  <a:pt x="230" y="0"/>
                </a:lnTo>
                <a:lnTo>
                  <a:pt x="304" y="0"/>
                </a:lnTo>
                <a:lnTo>
                  <a:pt x="186" y="265"/>
                </a:lnTo>
                <a:lnTo>
                  <a:pt x="176" y="286"/>
                </a:lnTo>
                <a:lnTo>
                  <a:pt x="166" y="303"/>
                </a:lnTo>
                <a:lnTo>
                  <a:pt x="157" y="318"/>
                </a:lnTo>
                <a:lnTo>
                  <a:pt x="147" y="331"/>
                </a:lnTo>
                <a:lnTo>
                  <a:pt x="142" y="337"/>
                </a:lnTo>
                <a:lnTo>
                  <a:pt x="136" y="341"/>
                </a:lnTo>
                <a:lnTo>
                  <a:pt x="130" y="345"/>
                </a:lnTo>
                <a:lnTo>
                  <a:pt x="123" y="348"/>
                </a:lnTo>
                <a:lnTo>
                  <a:pt x="117" y="351"/>
                </a:lnTo>
                <a:lnTo>
                  <a:pt x="110" y="352"/>
                </a:lnTo>
                <a:lnTo>
                  <a:pt x="103" y="353"/>
                </a:lnTo>
                <a:lnTo>
                  <a:pt x="95" y="354"/>
                </a:lnTo>
                <a:lnTo>
                  <a:pt x="80" y="353"/>
                </a:lnTo>
                <a:lnTo>
                  <a:pt x="67" y="353"/>
                </a:lnTo>
                <a:lnTo>
                  <a:pt x="56" y="351"/>
                </a:lnTo>
                <a:lnTo>
                  <a:pt x="46" y="350"/>
                </a:lnTo>
                <a:lnTo>
                  <a:pt x="46" y="297"/>
                </a:lnTo>
                <a:lnTo>
                  <a:pt x="60" y="298"/>
                </a:lnTo>
                <a:lnTo>
                  <a:pt x="73" y="298"/>
                </a:lnTo>
                <a:lnTo>
                  <a:pt x="85" y="298"/>
                </a:lnTo>
                <a:lnTo>
                  <a:pt x="95" y="296"/>
                </a:lnTo>
                <a:lnTo>
                  <a:pt x="102" y="293"/>
                </a:lnTo>
                <a:lnTo>
                  <a:pt x="108" y="289"/>
                </a:lnTo>
                <a:lnTo>
                  <a:pt x="114" y="283"/>
                </a:lnTo>
                <a:lnTo>
                  <a:pt x="119" y="275"/>
                </a:lnTo>
                <a:lnTo>
                  <a:pt x="124" y="264"/>
                </a:lnTo>
                <a:lnTo>
                  <a:pt x="128" y="251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0" name="Freeform 1374"/>
          <p:cNvSpPr>
            <a:spLocks/>
          </p:cNvSpPr>
          <p:nvPr/>
        </p:nvSpPr>
        <p:spPr bwMode="auto">
          <a:xfrm>
            <a:off x="4087813" y="51435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0"/>
              </a:cxn>
              <a:cxn ang="0">
                <a:pos x="279" y="349"/>
              </a:cxn>
              <a:cxn ang="0">
                <a:pos x="208" y="349"/>
              </a:cxn>
              <a:cxn ang="0">
                <a:pos x="208" y="59"/>
              </a:cxn>
              <a:cxn ang="0">
                <a:pos x="72" y="59"/>
              </a:cxn>
              <a:cxn ang="0">
                <a:pos x="72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9" h="349">
                <a:moveTo>
                  <a:pt x="0" y="0"/>
                </a:moveTo>
                <a:lnTo>
                  <a:pt x="279" y="0"/>
                </a:lnTo>
                <a:lnTo>
                  <a:pt x="279" y="349"/>
                </a:lnTo>
                <a:lnTo>
                  <a:pt x="208" y="349"/>
                </a:lnTo>
                <a:lnTo>
                  <a:pt x="208" y="59"/>
                </a:lnTo>
                <a:lnTo>
                  <a:pt x="72" y="59"/>
                </a:lnTo>
                <a:lnTo>
                  <a:pt x="72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1" name="Freeform 1375"/>
          <p:cNvSpPr>
            <a:spLocks noEditPoints="1"/>
          </p:cNvSpPr>
          <p:nvPr/>
        </p:nvSpPr>
        <p:spPr bwMode="auto">
          <a:xfrm>
            <a:off x="4237038" y="514350"/>
            <a:ext cx="106362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2" y="1"/>
              </a:cxn>
              <a:cxn ang="0">
                <a:pos x="184" y="3"/>
              </a:cxn>
              <a:cxn ang="0">
                <a:pos x="205" y="8"/>
              </a:cxn>
              <a:cxn ang="0">
                <a:pos x="218" y="14"/>
              </a:cxn>
              <a:cxn ang="0">
                <a:pos x="231" y="22"/>
              </a:cxn>
              <a:cxn ang="0">
                <a:pos x="242" y="34"/>
              </a:cxn>
              <a:cxn ang="0">
                <a:pos x="251" y="47"/>
              </a:cxn>
              <a:cxn ang="0">
                <a:pos x="260" y="61"/>
              </a:cxn>
              <a:cxn ang="0">
                <a:pos x="265" y="78"/>
              </a:cxn>
              <a:cxn ang="0">
                <a:pos x="267" y="98"/>
              </a:cxn>
              <a:cxn ang="0">
                <a:pos x="267" y="123"/>
              </a:cxn>
              <a:cxn ang="0">
                <a:pos x="261" y="150"/>
              </a:cxn>
              <a:cxn ang="0">
                <a:pos x="249" y="172"/>
              </a:cxn>
              <a:cxn ang="0">
                <a:pos x="234" y="190"/>
              </a:cxn>
              <a:cxn ang="0">
                <a:pos x="217" y="202"/>
              </a:cxn>
              <a:cxn ang="0">
                <a:pos x="198" y="210"/>
              </a:cxn>
              <a:cxn ang="0">
                <a:pos x="175" y="215"/>
              </a:cxn>
              <a:cxn ang="0">
                <a:pos x="139" y="217"/>
              </a:cxn>
              <a:cxn ang="0">
                <a:pos x="70" y="217"/>
              </a:cxn>
              <a:cxn ang="0">
                <a:pos x="0" y="349"/>
              </a:cxn>
              <a:cxn ang="0">
                <a:pos x="70" y="158"/>
              </a:cxn>
              <a:cxn ang="0">
                <a:pos x="128" y="158"/>
              </a:cxn>
              <a:cxn ang="0">
                <a:pos x="156" y="155"/>
              </a:cxn>
              <a:cxn ang="0">
                <a:pos x="171" y="150"/>
              </a:cxn>
              <a:cxn ang="0">
                <a:pos x="182" y="141"/>
              </a:cxn>
              <a:cxn ang="0">
                <a:pos x="190" y="129"/>
              </a:cxn>
              <a:cxn ang="0">
                <a:pos x="194" y="116"/>
              </a:cxn>
              <a:cxn ang="0">
                <a:pos x="194" y="100"/>
              </a:cxn>
              <a:cxn ang="0">
                <a:pos x="188" y="84"/>
              </a:cxn>
              <a:cxn ang="0">
                <a:pos x="177" y="71"/>
              </a:cxn>
              <a:cxn ang="0">
                <a:pos x="164" y="64"/>
              </a:cxn>
              <a:cxn ang="0">
                <a:pos x="147" y="60"/>
              </a:cxn>
              <a:cxn ang="0">
                <a:pos x="122" y="59"/>
              </a:cxn>
              <a:cxn ang="0">
                <a:pos x="70" y="59"/>
              </a:cxn>
            </a:cxnLst>
            <a:rect l="0" t="0" r="r" b="b"/>
            <a:pathLst>
              <a:path w="268" h="349">
                <a:moveTo>
                  <a:pt x="0" y="349"/>
                </a:moveTo>
                <a:lnTo>
                  <a:pt x="0" y="0"/>
                </a:lnTo>
                <a:lnTo>
                  <a:pt x="113" y="0"/>
                </a:lnTo>
                <a:lnTo>
                  <a:pt x="142" y="1"/>
                </a:lnTo>
                <a:lnTo>
                  <a:pt x="166" y="2"/>
                </a:lnTo>
                <a:lnTo>
                  <a:pt x="184" y="3"/>
                </a:lnTo>
                <a:lnTo>
                  <a:pt x="196" y="5"/>
                </a:lnTo>
                <a:lnTo>
                  <a:pt x="205" y="8"/>
                </a:lnTo>
                <a:lnTo>
                  <a:pt x="212" y="10"/>
                </a:lnTo>
                <a:lnTo>
                  <a:pt x="218" y="14"/>
                </a:lnTo>
                <a:lnTo>
                  <a:pt x="224" y="18"/>
                </a:lnTo>
                <a:lnTo>
                  <a:pt x="231" y="22"/>
                </a:lnTo>
                <a:lnTo>
                  <a:pt x="236" y="27"/>
                </a:lnTo>
                <a:lnTo>
                  <a:pt x="242" y="34"/>
                </a:lnTo>
                <a:lnTo>
                  <a:pt x="247" y="40"/>
                </a:lnTo>
                <a:lnTo>
                  <a:pt x="251" y="47"/>
                </a:lnTo>
                <a:lnTo>
                  <a:pt x="256" y="54"/>
                </a:lnTo>
                <a:lnTo>
                  <a:pt x="260" y="61"/>
                </a:lnTo>
                <a:lnTo>
                  <a:pt x="263" y="69"/>
                </a:lnTo>
                <a:lnTo>
                  <a:pt x="265" y="78"/>
                </a:lnTo>
                <a:lnTo>
                  <a:pt x="266" y="88"/>
                </a:lnTo>
                <a:lnTo>
                  <a:pt x="267" y="98"/>
                </a:lnTo>
                <a:lnTo>
                  <a:pt x="268" y="107"/>
                </a:lnTo>
                <a:lnTo>
                  <a:pt x="267" y="123"/>
                </a:lnTo>
                <a:lnTo>
                  <a:pt x="265" y="138"/>
                </a:lnTo>
                <a:lnTo>
                  <a:pt x="261" y="150"/>
                </a:lnTo>
                <a:lnTo>
                  <a:pt x="256" y="161"/>
                </a:lnTo>
                <a:lnTo>
                  <a:pt x="249" y="172"/>
                </a:lnTo>
                <a:lnTo>
                  <a:pt x="242" y="181"/>
                </a:lnTo>
                <a:lnTo>
                  <a:pt x="234" y="190"/>
                </a:lnTo>
                <a:lnTo>
                  <a:pt x="226" y="196"/>
                </a:lnTo>
                <a:lnTo>
                  <a:pt x="217" y="202"/>
                </a:lnTo>
                <a:lnTo>
                  <a:pt x="208" y="206"/>
                </a:lnTo>
                <a:lnTo>
                  <a:pt x="198" y="210"/>
                </a:lnTo>
                <a:lnTo>
                  <a:pt x="189" y="212"/>
                </a:lnTo>
                <a:lnTo>
                  <a:pt x="175" y="215"/>
                </a:lnTo>
                <a:lnTo>
                  <a:pt x="159" y="216"/>
                </a:lnTo>
                <a:lnTo>
                  <a:pt x="139" y="217"/>
                </a:lnTo>
                <a:lnTo>
                  <a:pt x="116" y="217"/>
                </a:lnTo>
                <a:lnTo>
                  <a:pt x="70" y="217"/>
                </a:lnTo>
                <a:lnTo>
                  <a:pt x="70" y="349"/>
                </a:lnTo>
                <a:lnTo>
                  <a:pt x="0" y="349"/>
                </a:lnTo>
                <a:close/>
                <a:moveTo>
                  <a:pt x="70" y="59"/>
                </a:moveTo>
                <a:lnTo>
                  <a:pt x="70" y="158"/>
                </a:lnTo>
                <a:lnTo>
                  <a:pt x="109" y="158"/>
                </a:lnTo>
                <a:lnTo>
                  <a:pt x="128" y="158"/>
                </a:lnTo>
                <a:lnTo>
                  <a:pt x="143" y="157"/>
                </a:lnTo>
                <a:lnTo>
                  <a:pt x="156" y="155"/>
                </a:lnTo>
                <a:lnTo>
                  <a:pt x="165" y="153"/>
                </a:lnTo>
                <a:lnTo>
                  <a:pt x="171" y="150"/>
                </a:lnTo>
                <a:lnTo>
                  <a:pt x="177" y="146"/>
                </a:lnTo>
                <a:lnTo>
                  <a:pt x="182" y="141"/>
                </a:lnTo>
                <a:lnTo>
                  <a:pt x="187" y="136"/>
                </a:lnTo>
                <a:lnTo>
                  <a:pt x="190" y="129"/>
                </a:lnTo>
                <a:lnTo>
                  <a:pt x="192" y="123"/>
                </a:lnTo>
                <a:lnTo>
                  <a:pt x="194" y="116"/>
                </a:lnTo>
                <a:lnTo>
                  <a:pt x="194" y="108"/>
                </a:lnTo>
                <a:lnTo>
                  <a:pt x="194" y="100"/>
                </a:lnTo>
                <a:lnTo>
                  <a:pt x="192" y="91"/>
                </a:lnTo>
                <a:lnTo>
                  <a:pt x="188" y="84"/>
                </a:lnTo>
                <a:lnTo>
                  <a:pt x="183" y="77"/>
                </a:lnTo>
                <a:lnTo>
                  <a:pt x="177" y="71"/>
                </a:lnTo>
                <a:lnTo>
                  <a:pt x="171" y="67"/>
                </a:lnTo>
                <a:lnTo>
                  <a:pt x="164" y="64"/>
                </a:lnTo>
                <a:lnTo>
                  <a:pt x="156" y="61"/>
                </a:lnTo>
                <a:lnTo>
                  <a:pt x="147" y="60"/>
                </a:lnTo>
                <a:lnTo>
                  <a:pt x="136" y="60"/>
                </a:lnTo>
                <a:lnTo>
                  <a:pt x="122" y="59"/>
                </a:lnTo>
                <a:lnTo>
                  <a:pt x="105" y="59"/>
                </a:lnTo>
                <a:lnTo>
                  <a:pt x="70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2" name="Freeform 1376"/>
          <p:cNvSpPr>
            <a:spLocks noEditPoints="1"/>
          </p:cNvSpPr>
          <p:nvPr/>
        </p:nvSpPr>
        <p:spPr bwMode="auto">
          <a:xfrm>
            <a:off x="4346575" y="514350"/>
            <a:ext cx="139700" cy="139700"/>
          </a:xfrm>
          <a:custGeom>
            <a:avLst/>
            <a:gdLst/>
            <a:ahLst/>
            <a:cxnLst>
              <a:cxn ang="0">
                <a:pos x="351" y="349"/>
              </a:cxn>
              <a:cxn ang="0">
                <a:pos x="274" y="349"/>
              </a:cxn>
              <a:cxn ang="0">
                <a:pos x="244" y="270"/>
              </a:cxn>
              <a:cxn ang="0">
                <a:pos x="104" y="270"/>
              </a:cxn>
              <a:cxn ang="0">
                <a:pos x="75" y="349"/>
              </a:cxn>
              <a:cxn ang="0">
                <a:pos x="0" y="349"/>
              </a:cxn>
              <a:cxn ang="0">
                <a:pos x="137" y="0"/>
              </a:cxn>
              <a:cxn ang="0">
                <a:pos x="211" y="0"/>
              </a:cxn>
              <a:cxn ang="0">
                <a:pos x="351" y="349"/>
              </a:cxn>
              <a:cxn ang="0">
                <a:pos x="221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1" y="211"/>
              </a:cxn>
            </a:cxnLst>
            <a:rect l="0" t="0" r="r" b="b"/>
            <a:pathLst>
              <a:path w="351" h="349">
                <a:moveTo>
                  <a:pt x="351" y="349"/>
                </a:moveTo>
                <a:lnTo>
                  <a:pt x="274" y="349"/>
                </a:lnTo>
                <a:lnTo>
                  <a:pt x="244" y="270"/>
                </a:lnTo>
                <a:lnTo>
                  <a:pt x="104" y="270"/>
                </a:lnTo>
                <a:lnTo>
                  <a:pt x="75" y="349"/>
                </a:lnTo>
                <a:lnTo>
                  <a:pt x="0" y="349"/>
                </a:lnTo>
                <a:lnTo>
                  <a:pt x="137" y="0"/>
                </a:lnTo>
                <a:lnTo>
                  <a:pt x="211" y="0"/>
                </a:lnTo>
                <a:lnTo>
                  <a:pt x="351" y="349"/>
                </a:lnTo>
                <a:close/>
                <a:moveTo>
                  <a:pt x="221" y="211"/>
                </a:moveTo>
                <a:lnTo>
                  <a:pt x="172" y="82"/>
                </a:lnTo>
                <a:lnTo>
                  <a:pt x="125" y="211"/>
                </a:lnTo>
                <a:lnTo>
                  <a:pt x="221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3" name="Freeform 1377"/>
          <p:cNvSpPr>
            <a:spLocks noEditPoints="1"/>
          </p:cNvSpPr>
          <p:nvPr/>
        </p:nvSpPr>
        <p:spPr bwMode="auto">
          <a:xfrm>
            <a:off x="4511675" y="514350"/>
            <a:ext cx="115888" cy="139700"/>
          </a:xfrm>
          <a:custGeom>
            <a:avLst/>
            <a:gdLst/>
            <a:ahLst/>
            <a:cxnLst>
              <a:cxn ang="0">
                <a:pos x="140" y="0"/>
              </a:cxn>
              <a:cxn ang="0">
                <a:pos x="177" y="1"/>
              </a:cxn>
              <a:cxn ang="0">
                <a:pos x="202" y="4"/>
              </a:cxn>
              <a:cxn ang="0">
                <a:pos x="221" y="9"/>
              </a:cxn>
              <a:cxn ang="0">
                <a:pos x="239" y="18"/>
              </a:cxn>
              <a:cxn ang="0">
                <a:pos x="253" y="31"/>
              </a:cxn>
              <a:cxn ang="0">
                <a:pos x="265" y="47"/>
              </a:cxn>
              <a:cxn ang="0">
                <a:pos x="273" y="66"/>
              </a:cxn>
              <a:cxn ang="0">
                <a:pos x="277" y="88"/>
              </a:cxn>
              <a:cxn ang="0">
                <a:pos x="272" y="111"/>
              </a:cxn>
              <a:cxn ang="0">
                <a:pos x="263" y="134"/>
              </a:cxn>
              <a:cxn ang="0">
                <a:pos x="247" y="151"/>
              </a:cxn>
              <a:cxn ang="0">
                <a:pos x="227" y="164"/>
              </a:cxn>
              <a:cxn ang="0">
                <a:pos x="242" y="169"/>
              </a:cxn>
              <a:cxn ang="0">
                <a:pos x="255" y="176"/>
              </a:cxn>
              <a:cxn ang="0">
                <a:pos x="266" y="185"/>
              </a:cxn>
              <a:cxn ang="0">
                <a:pos x="277" y="196"/>
              </a:cxn>
              <a:cxn ang="0">
                <a:pos x="284" y="207"/>
              </a:cxn>
              <a:cxn ang="0">
                <a:pos x="289" y="220"/>
              </a:cxn>
              <a:cxn ang="0">
                <a:pos x="292" y="234"/>
              </a:cxn>
              <a:cxn ang="0">
                <a:pos x="293" y="248"/>
              </a:cxn>
              <a:cxn ang="0">
                <a:pos x="291" y="271"/>
              </a:cxn>
              <a:cxn ang="0">
                <a:pos x="283" y="295"/>
              </a:cxn>
              <a:cxn ang="0">
                <a:pos x="269" y="314"/>
              </a:cxn>
              <a:cxn ang="0">
                <a:pos x="252" y="330"/>
              </a:cxn>
              <a:cxn ang="0">
                <a:pos x="231" y="342"/>
              </a:cxn>
              <a:cxn ang="0">
                <a:pos x="204" y="347"/>
              </a:cxn>
              <a:cxn ang="0">
                <a:pos x="175" y="349"/>
              </a:cxn>
              <a:cxn ang="0">
                <a:pos x="119" y="349"/>
              </a:cxn>
              <a:cxn ang="0">
                <a:pos x="0" y="0"/>
              </a:cxn>
              <a:cxn ang="0">
                <a:pos x="71" y="139"/>
              </a:cxn>
              <a:cxn ang="0">
                <a:pos x="136" y="139"/>
              </a:cxn>
              <a:cxn ang="0">
                <a:pos x="161" y="139"/>
              </a:cxn>
              <a:cxn ang="0">
                <a:pos x="178" y="137"/>
              </a:cxn>
              <a:cxn ang="0">
                <a:pos x="192" y="130"/>
              </a:cxn>
              <a:cxn ang="0">
                <a:pos x="202" y="119"/>
              </a:cxn>
              <a:cxn ang="0">
                <a:pos x="207" y="106"/>
              </a:cxn>
              <a:cxn ang="0">
                <a:pos x="207" y="91"/>
              </a:cxn>
              <a:cxn ang="0">
                <a:pos x="202" y="77"/>
              </a:cxn>
              <a:cxn ang="0">
                <a:pos x="194" y="67"/>
              </a:cxn>
              <a:cxn ang="0">
                <a:pos x="181" y="61"/>
              </a:cxn>
              <a:cxn ang="0">
                <a:pos x="164" y="59"/>
              </a:cxn>
              <a:cxn ang="0">
                <a:pos x="134" y="58"/>
              </a:cxn>
              <a:cxn ang="0">
                <a:pos x="71" y="58"/>
              </a:cxn>
              <a:cxn ang="0">
                <a:pos x="71" y="291"/>
              </a:cxn>
              <a:cxn ang="0">
                <a:pos x="154" y="291"/>
              </a:cxn>
              <a:cxn ang="0">
                <a:pos x="178" y="290"/>
              </a:cxn>
              <a:cxn ang="0">
                <a:pos x="192" y="287"/>
              </a:cxn>
              <a:cxn ang="0">
                <a:pos x="205" y="279"/>
              </a:cxn>
              <a:cxn ang="0">
                <a:pos x="214" y="268"/>
              </a:cxn>
              <a:cxn ang="0">
                <a:pos x="219" y="254"/>
              </a:cxn>
              <a:cxn ang="0">
                <a:pos x="219" y="238"/>
              </a:cxn>
              <a:cxn ang="0">
                <a:pos x="216" y="224"/>
              </a:cxn>
              <a:cxn ang="0">
                <a:pos x="208" y="213"/>
              </a:cxn>
              <a:cxn ang="0">
                <a:pos x="197" y="205"/>
              </a:cxn>
              <a:cxn ang="0">
                <a:pos x="182" y="200"/>
              </a:cxn>
              <a:cxn ang="0">
                <a:pos x="150" y="198"/>
              </a:cxn>
              <a:cxn ang="0">
                <a:pos x="71" y="197"/>
              </a:cxn>
            </a:cxnLst>
            <a:rect l="0" t="0" r="r" b="b"/>
            <a:pathLst>
              <a:path w="293" h="349">
                <a:moveTo>
                  <a:pt x="0" y="0"/>
                </a:moveTo>
                <a:lnTo>
                  <a:pt x="140" y="0"/>
                </a:lnTo>
                <a:lnTo>
                  <a:pt x="159" y="0"/>
                </a:lnTo>
                <a:lnTo>
                  <a:pt x="177" y="1"/>
                </a:lnTo>
                <a:lnTo>
                  <a:pt x="191" y="2"/>
                </a:lnTo>
                <a:lnTo>
                  <a:pt x="202" y="4"/>
                </a:lnTo>
                <a:lnTo>
                  <a:pt x="212" y="6"/>
                </a:lnTo>
                <a:lnTo>
                  <a:pt x="221" y="9"/>
                </a:lnTo>
                <a:lnTo>
                  <a:pt x="231" y="13"/>
                </a:lnTo>
                <a:lnTo>
                  <a:pt x="239" y="18"/>
                </a:lnTo>
                <a:lnTo>
                  <a:pt x="246" y="24"/>
                </a:lnTo>
                <a:lnTo>
                  <a:pt x="253" y="31"/>
                </a:lnTo>
                <a:lnTo>
                  <a:pt x="259" y="39"/>
                </a:lnTo>
                <a:lnTo>
                  <a:pt x="265" y="47"/>
                </a:lnTo>
                <a:lnTo>
                  <a:pt x="270" y="57"/>
                </a:lnTo>
                <a:lnTo>
                  <a:pt x="273" y="66"/>
                </a:lnTo>
                <a:lnTo>
                  <a:pt x="275" y="77"/>
                </a:lnTo>
                <a:lnTo>
                  <a:pt x="277" y="88"/>
                </a:lnTo>
                <a:lnTo>
                  <a:pt x="275" y="100"/>
                </a:lnTo>
                <a:lnTo>
                  <a:pt x="272" y="111"/>
                </a:lnTo>
                <a:lnTo>
                  <a:pt x="268" y="122"/>
                </a:lnTo>
                <a:lnTo>
                  <a:pt x="263" y="134"/>
                </a:lnTo>
                <a:lnTo>
                  <a:pt x="256" y="143"/>
                </a:lnTo>
                <a:lnTo>
                  <a:pt x="247" y="151"/>
                </a:lnTo>
                <a:lnTo>
                  <a:pt x="238" y="158"/>
                </a:lnTo>
                <a:lnTo>
                  <a:pt x="227" y="164"/>
                </a:lnTo>
                <a:lnTo>
                  <a:pt x="235" y="166"/>
                </a:lnTo>
                <a:lnTo>
                  <a:pt x="242" y="169"/>
                </a:lnTo>
                <a:lnTo>
                  <a:pt x="249" y="172"/>
                </a:lnTo>
                <a:lnTo>
                  <a:pt x="255" y="176"/>
                </a:lnTo>
                <a:lnTo>
                  <a:pt x="261" y="180"/>
                </a:lnTo>
                <a:lnTo>
                  <a:pt x="266" y="185"/>
                </a:lnTo>
                <a:lnTo>
                  <a:pt x="271" y="190"/>
                </a:lnTo>
                <a:lnTo>
                  <a:pt x="277" y="196"/>
                </a:lnTo>
                <a:lnTo>
                  <a:pt x="280" y="201"/>
                </a:lnTo>
                <a:lnTo>
                  <a:pt x="284" y="207"/>
                </a:lnTo>
                <a:lnTo>
                  <a:pt x="287" y="213"/>
                </a:lnTo>
                <a:lnTo>
                  <a:pt x="289" y="220"/>
                </a:lnTo>
                <a:lnTo>
                  <a:pt x="291" y="226"/>
                </a:lnTo>
                <a:lnTo>
                  <a:pt x="292" y="234"/>
                </a:lnTo>
                <a:lnTo>
                  <a:pt x="293" y="241"/>
                </a:lnTo>
                <a:lnTo>
                  <a:pt x="293" y="248"/>
                </a:lnTo>
                <a:lnTo>
                  <a:pt x="293" y="260"/>
                </a:lnTo>
                <a:lnTo>
                  <a:pt x="291" y="271"/>
                </a:lnTo>
                <a:lnTo>
                  <a:pt x="287" y="283"/>
                </a:lnTo>
                <a:lnTo>
                  <a:pt x="283" y="295"/>
                </a:lnTo>
                <a:lnTo>
                  <a:pt x="277" y="305"/>
                </a:lnTo>
                <a:lnTo>
                  <a:pt x="269" y="314"/>
                </a:lnTo>
                <a:lnTo>
                  <a:pt x="261" y="323"/>
                </a:lnTo>
                <a:lnTo>
                  <a:pt x="252" y="330"/>
                </a:lnTo>
                <a:lnTo>
                  <a:pt x="242" y="337"/>
                </a:lnTo>
                <a:lnTo>
                  <a:pt x="231" y="342"/>
                </a:lnTo>
                <a:lnTo>
                  <a:pt x="218" y="345"/>
                </a:lnTo>
                <a:lnTo>
                  <a:pt x="204" y="347"/>
                </a:lnTo>
                <a:lnTo>
                  <a:pt x="193" y="348"/>
                </a:lnTo>
                <a:lnTo>
                  <a:pt x="175" y="349"/>
                </a:lnTo>
                <a:lnTo>
                  <a:pt x="150" y="349"/>
                </a:lnTo>
                <a:lnTo>
                  <a:pt x="119" y="349"/>
                </a:lnTo>
                <a:lnTo>
                  <a:pt x="0" y="349"/>
                </a:lnTo>
                <a:lnTo>
                  <a:pt x="0" y="0"/>
                </a:lnTo>
                <a:close/>
                <a:moveTo>
                  <a:pt x="71" y="58"/>
                </a:moveTo>
                <a:lnTo>
                  <a:pt x="71" y="139"/>
                </a:lnTo>
                <a:lnTo>
                  <a:pt x="117" y="139"/>
                </a:lnTo>
                <a:lnTo>
                  <a:pt x="136" y="139"/>
                </a:lnTo>
                <a:lnTo>
                  <a:pt x="151" y="139"/>
                </a:lnTo>
                <a:lnTo>
                  <a:pt x="161" y="139"/>
                </a:lnTo>
                <a:lnTo>
                  <a:pt x="168" y="138"/>
                </a:lnTo>
                <a:lnTo>
                  <a:pt x="178" y="137"/>
                </a:lnTo>
                <a:lnTo>
                  <a:pt x="185" y="134"/>
                </a:lnTo>
                <a:lnTo>
                  <a:pt x="192" y="130"/>
                </a:lnTo>
                <a:lnTo>
                  <a:pt x="197" y="125"/>
                </a:lnTo>
                <a:lnTo>
                  <a:pt x="202" y="119"/>
                </a:lnTo>
                <a:lnTo>
                  <a:pt x="205" y="113"/>
                </a:lnTo>
                <a:lnTo>
                  <a:pt x="207" y="106"/>
                </a:lnTo>
                <a:lnTo>
                  <a:pt x="207" y="98"/>
                </a:lnTo>
                <a:lnTo>
                  <a:pt x="207" y="91"/>
                </a:lnTo>
                <a:lnTo>
                  <a:pt x="205" y="84"/>
                </a:lnTo>
                <a:lnTo>
                  <a:pt x="202" y="77"/>
                </a:lnTo>
                <a:lnTo>
                  <a:pt x="199" y="71"/>
                </a:lnTo>
                <a:lnTo>
                  <a:pt x="194" y="67"/>
                </a:lnTo>
                <a:lnTo>
                  <a:pt x="188" y="63"/>
                </a:lnTo>
                <a:lnTo>
                  <a:pt x="181" y="61"/>
                </a:lnTo>
                <a:lnTo>
                  <a:pt x="171" y="59"/>
                </a:lnTo>
                <a:lnTo>
                  <a:pt x="164" y="59"/>
                </a:lnTo>
                <a:lnTo>
                  <a:pt x="152" y="59"/>
                </a:lnTo>
                <a:lnTo>
                  <a:pt x="134" y="58"/>
                </a:lnTo>
                <a:lnTo>
                  <a:pt x="111" y="58"/>
                </a:lnTo>
                <a:lnTo>
                  <a:pt x="71" y="58"/>
                </a:lnTo>
                <a:close/>
                <a:moveTo>
                  <a:pt x="71" y="197"/>
                </a:moveTo>
                <a:lnTo>
                  <a:pt x="71" y="291"/>
                </a:lnTo>
                <a:lnTo>
                  <a:pt x="137" y="291"/>
                </a:lnTo>
                <a:lnTo>
                  <a:pt x="154" y="291"/>
                </a:lnTo>
                <a:lnTo>
                  <a:pt x="167" y="290"/>
                </a:lnTo>
                <a:lnTo>
                  <a:pt x="178" y="290"/>
                </a:lnTo>
                <a:lnTo>
                  <a:pt x="185" y="289"/>
                </a:lnTo>
                <a:lnTo>
                  <a:pt x="192" y="287"/>
                </a:lnTo>
                <a:lnTo>
                  <a:pt x="199" y="283"/>
                </a:lnTo>
                <a:lnTo>
                  <a:pt x="205" y="279"/>
                </a:lnTo>
                <a:lnTo>
                  <a:pt x="210" y="274"/>
                </a:lnTo>
                <a:lnTo>
                  <a:pt x="214" y="268"/>
                </a:lnTo>
                <a:lnTo>
                  <a:pt x="217" y="261"/>
                </a:lnTo>
                <a:lnTo>
                  <a:pt x="219" y="254"/>
                </a:lnTo>
                <a:lnTo>
                  <a:pt x="220" y="245"/>
                </a:lnTo>
                <a:lnTo>
                  <a:pt x="219" y="238"/>
                </a:lnTo>
                <a:lnTo>
                  <a:pt x="218" y="230"/>
                </a:lnTo>
                <a:lnTo>
                  <a:pt x="216" y="224"/>
                </a:lnTo>
                <a:lnTo>
                  <a:pt x="212" y="218"/>
                </a:lnTo>
                <a:lnTo>
                  <a:pt x="208" y="213"/>
                </a:lnTo>
                <a:lnTo>
                  <a:pt x="203" y="209"/>
                </a:lnTo>
                <a:lnTo>
                  <a:pt x="197" y="205"/>
                </a:lnTo>
                <a:lnTo>
                  <a:pt x="191" y="202"/>
                </a:lnTo>
                <a:lnTo>
                  <a:pt x="182" y="200"/>
                </a:lnTo>
                <a:lnTo>
                  <a:pt x="167" y="199"/>
                </a:lnTo>
                <a:lnTo>
                  <a:pt x="150" y="198"/>
                </a:lnTo>
                <a:lnTo>
                  <a:pt x="128" y="197"/>
                </a:lnTo>
                <a:lnTo>
                  <a:pt x="71" y="19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4" name="Freeform 1378"/>
          <p:cNvSpPr>
            <a:spLocks/>
          </p:cNvSpPr>
          <p:nvPr/>
        </p:nvSpPr>
        <p:spPr bwMode="auto">
          <a:xfrm>
            <a:off x="4646613" y="514350"/>
            <a:ext cx="117475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8" y="0"/>
              </a:cxn>
              <a:cxn ang="0">
                <a:pos x="298" y="349"/>
              </a:cxn>
              <a:cxn ang="0">
                <a:pos x="227" y="349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8"/>
              </a:cxn>
              <a:cxn ang="0">
                <a:pos x="121" y="263"/>
              </a:cxn>
              <a:cxn ang="0">
                <a:pos x="119" y="282"/>
              </a:cxn>
              <a:cxn ang="0">
                <a:pos x="118" y="298"/>
              </a:cxn>
              <a:cxn ang="0">
                <a:pos x="115" y="310"/>
              </a:cxn>
              <a:cxn ang="0">
                <a:pos x="110" y="320"/>
              </a:cxn>
              <a:cxn ang="0">
                <a:pos x="108" y="325"/>
              </a:cxn>
              <a:cxn ang="0">
                <a:pos x="105" y="329"/>
              </a:cxn>
              <a:cxn ang="0">
                <a:pos x="101" y="333"/>
              </a:cxn>
              <a:cxn ang="0">
                <a:pos x="97" y="338"/>
              </a:cxn>
              <a:cxn ang="0">
                <a:pos x="93" y="341"/>
              </a:cxn>
              <a:cxn ang="0">
                <a:pos x="87" y="344"/>
              </a:cxn>
              <a:cxn ang="0">
                <a:pos x="81" y="346"/>
              </a:cxn>
              <a:cxn ang="0">
                <a:pos x="75" y="348"/>
              </a:cxn>
              <a:cxn ang="0">
                <a:pos x="69" y="350"/>
              </a:cxn>
              <a:cxn ang="0">
                <a:pos x="61" y="351"/>
              </a:cxn>
              <a:cxn ang="0">
                <a:pos x="54" y="351"/>
              </a:cxn>
              <a:cxn ang="0">
                <a:pos x="45" y="352"/>
              </a:cxn>
              <a:cxn ang="0">
                <a:pos x="37" y="351"/>
              </a:cxn>
              <a:cxn ang="0">
                <a:pos x="27" y="351"/>
              </a:cxn>
              <a:cxn ang="0">
                <a:pos x="15" y="350"/>
              </a:cxn>
              <a:cxn ang="0">
                <a:pos x="0" y="349"/>
              </a:cxn>
              <a:cxn ang="0">
                <a:pos x="0" y="295"/>
              </a:cxn>
              <a:cxn ang="0">
                <a:pos x="16" y="295"/>
              </a:cxn>
              <a:cxn ang="0">
                <a:pos x="26" y="295"/>
              </a:cxn>
              <a:cxn ang="0">
                <a:pos x="34" y="294"/>
              </a:cxn>
              <a:cxn ang="0">
                <a:pos x="41" y="292"/>
              </a:cxn>
              <a:cxn ang="0">
                <a:pos x="46" y="289"/>
              </a:cxn>
              <a:cxn ang="0">
                <a:pos x="49" y="285"/>
              </a:cxn>
              <a:cxn ang="0">
                <a:pos x="51" y="278"/>
              </a:cxn>
              <a:cxn ang="0">
                <a:pos x="53" y="270"/>
              </a:cxn>
              <a:cxn ang="0">
                <a:pos x="53" y="259"/>
              </a:cxn>
              <a:cxn ang="0">
                <a:pos x="53" y="200"/>
              </a:cxn>
              <a:cxn ang="0">
                <a:pos x="53" y="0"/>
              </a:cxn>
            </a:cxnLst>
            <a:rect l="0" t="0" r="r" b="b"/>
            <a:pathLst>
              <a:path w="298" h="352">
                <a:moveTo>
                  <a:pt x="53" y="0"/>
                </a:moveTo>
                <a:lnTo>
                  <a:pt x="298" y="0"/>
                </a:lnTo>
                <a:lnTo>
                  <a:pt x="298" y="349"/>
                </a:lnTo>
                <a:lnTo>
                  <a:pt x="227" y="349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8"/>
                </a:lnTo>
                <a:lnTo>
                  <a:pt x="121" y="263"/>
                </a:lnTo>
                <a:lnTo>
                  <a:pt x="119" y="282"/>
                </a:lnTo>
                <a:lnTo>
                  <a:pt x="118" y="298"/>
                </a:lnTo>
                <a:lnTo>
                  <a:pt x="115" y="310"/>
                </a:lnTo>
                <a:lnTo>
                  <a:pt x="110" y="320"/>
                </a:lnTo>
                <a:lnTo>
                  <a:pt x="108" y="325"/>
                </a:lnTo>
                <a:lnTo>
                  <a:pt x="105" y="329"/>
                </a:lnTo>
                <a:lnTo>
                  <a:pt x="101" y="333"/>
                </a:lnTo>
                <a:lnTo>
                  <a:pt x="97" y="338"/>
                </a:lnTo>
                <a:lnTo>
                  <a:pt x="93" y="341"/>
                </a:lnTo>
                <a:lnTo>
                  <a:pt x="87" y="344"/>
                </a:lnTo>
                <a:lnTo>
                  <a:pt x="81" y="346"/>
                </a:lnTo>
                <a:lnTo>
                  <a:pt x="75" y="348"/>
                </a:lnTo>
                <a:lnTo>
                  <a:pt x="69" y="350"/>
                </a:lnTo>
                <a:lnTo>
                  <a:pt x="61" y="351"/>
                </a:lnTo>
                <a:lnTo>
                  <a:pt x="54" y="351"/>
                </a:lnTo>
                <a:lnTo>
                  <a:pt x="45" y="352"/>
                </a:lnTo>
                <a:lnTo>
                  <a:pt x="37" y="351"/>
                </a:lnTo>
                <a:lnTo>
                  <a:pt x="27" y="351"/>
                </a:lnTo>
                <a:lnTo>
                  <a:pt x="15" y="350"/>
                </a:lnTo>
                <a:lnTo>
                  <a:pt x="0" y="349"/>
                </a:lnTo>
                <a:lnTo>
                  <a:pt x="0" y="295"/>
                </a:lnTo>
                <a:lnTo>
                  <a:pt x="16" y="295"/>
                </a:lnTo>
                <a:lnTo>
                  <a:pt x="26" y="295"/>
                </a:lnTo>
                <a:lnTo>
                  <a:pt x="34" y="294"/>
                </a:lnTo>
                <a:lnTo>
                  <a:pt x="41" y="292"/>
                </a:lnTo>
                <a:lnTo>
                  <a:pt x="46" y="289"/>
                </a:lnTo>
                <a:lnTo>
                  <a:pt x="49" y="285"/>
                </a:lnTo>
                <a:lnTo>
                  <a:pt x="51" y="278"/>
                </a:lnTo>
                <a:lnTo>
                  <a:pt x="53" y="270"/>
                </a:lnTo>
                <a:lnTo>
                  <a:pt x="53" y="259"/>
                </a:lnTo>
                <a:lnTo>
                  <a:pt x="53" y="200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5" name="Freeform 1379"/>
          <p:cNvSpPr>
            <a:spLocks/>
          </p:cNvSpPr>
          <p:nvPr/>
        </p:nvSpPr>
        <p:spPr bwMode="auto">
          <a:xfrm>
            <a:off x="4803775" y="514350"/>
            <a:ext cx="10477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259" y="0"/>
              </a:cxn>
              <a:cxn ang="0">
                <a:pos x="259" y="59"/>
              </a:cxn>
              <a:cxn ang="0">
                <a:pos x="70" y="59"/>
              </a:cxn>
              <a:cxn ang="0">
                <a:pos x="70" y="137"/>
              </a:cxn>
              <a:cxn ang="0">
                <a:pos x="245" y="137"/>
              </a:cxn>
              <a:cxn ang="0">
                <a:pos x="245" y="196"/>
              </a:cxn>
              <a:cxn ang="0">
                <a:pos x="70" y="196"/>
              </a:cxn>
              <a:cxn ang="0">
                <a:pos x="70" y="291"/>
              </a:cxn>
              <a:cxn ang="0">
                <a:pos x="265" y="291"/>
              </a:cxn>
              <a:cxn ang="0">
                <a:pos x="265" y="349"/>
              </a:cxn>
              <a:cxn ang="0">
                <a:pos x="0" y="349"/>
              </a:cxn>
            </a:cxnLst>
            <a:rect l="0" t="0" r="r" b="b"/>
            <a:pathLst>
              <a:path w="265" h="349">
                <a:moveTo>
                  <a:pt x="0" y="349"/>
                </a:moveTo>
                <a:lnTo>
                  <a:pt x="0" y="0"/>
                </a:lnTo>
                <a:lnTo>
                  <a:pt x="259" y="0"/>
                </a:lnTo>
                <a:lnTo>
                  <a:pt x="259" y="59"/>
                </a:lnTo>
                <a:lnTo>
                  <a:pt x="70" y="59"/>
                </a:lnTo>
                <a:lnTo>
                  <a:pt x="70" y="137"/>
                </a:lnTo>
                <a:lnTo>
                  <a:pt x="245" y="137"/>
                </a:lnTo>
                <a:lnTo>
                  <a:pt x="245" y="196"/>
                </a:lnTo>
                <a:lnTo>
                  <a:pt x="70" y="196"/>
                </a:lnTo>
                <a:lnTo>
                  <a:pt x="70" y="291"/>
                </a:lnTo>
                <a:lnTo>
                  <a:pt x="265" y="291"/>
                </a:lnTo>
                <a:lnTo>
                  <a:pt x="265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6" name="Freeform 1380"/>
          <p:cNvSpPr>
            <a:spLocks/>
          </p:cNvSpPr>
          <p:nvPr/>
        </p:nvSpPr>
        <p:spPr bwMode="auto">
          <a:xfrm>
            <a:off x="4943475" y="514350"/>
            <a:ext cx="11112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71" y="0"/>
              </a:cxn>
              <a:cxn ang="0">
                <a:pos x="71" y="138"/>
              </a:cxn>
              <a:cxn ang="0">
                <a:pos x="210" y="138"/>
              </a:cxn>
              <a:cxn ang="0">
                <a:pos x="210" y="0"/>
              </a:cxn>
              <a:cxn ang="0">
                <a:pos x="280" y="0"/>
              </a:cxn>
              <a:cxn ang="0">
                <a:pos x="280" y="349"/>
              </a:cxn>
              <a:cxn ang="0">
                <a:pos x="210" y="349"/>
              </a:cxn>
              <a:cxn ang="0">
                <a:pos x="210" y="197"/>
              </a:cxn>
              <a:cxn ang="0">
                <a:pos x="71" y="197"/>
              </a:cxn>
              <a:cxn ang="0">
                <a:pos x="71" y="349"/>
              </a:cxn>
              <a:cxn ang="0">
                <a:pos x="0" y="349"/>
              </a:cxn>
            </a:cxnLst>
            <a:rect l="0" t="0" r="r" b="b"/>
            <a:pathLst>
              <a:path w="280" h="349">
                <a:moveTo>
                  <a:pt x="0" y="349"/>
                </a:moveTo>
                <a:lnTo>
                  <a:pt x="0" y="0"/>
                </a:lnTo>
                <a:lnTo>
                  <a:pt x="71" y="0"/>
                </a:lnTo>
                <a:lnTo>
                  <a:pt x="71" y="138"/>
                </a:lnTo>
                <a:lnTo>
                  <a:pt x="210" y="138"/>
                </a:lnTo>
                <a:lnTo>
                  <a:pt x="210" y="0"/>
                </a:lnTo>
                <a:lnTo>
                  <a:pt x="280" y="0"/>
                </a:lnTo>
                <a:lnTo>
                  <a:pt x="280" y="349"/>
                </a:lnTo>
                <a:lnTo>
                  <a:pt x="210" y="349"/>
                </a:lnTo>
                <a:lnTo>
                  <a:pt x="210" y="197"/>
                </a:lnTo>
                <a:lnTo>
                  <a:pt x="71" y="197"/>
                </a:lnTo>
                <a:lnTo>
                  <a:pt x="71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7" name="Freeform 1381"/>
          <p:cNvSpPr>
            <a:spLocks/>
          </p:cNvSpPr>
          <p:nvPr/>
        </p:nvSpPr>
        <p:spPr bwMode="auto">
          <a:xfrm>
            <a:off x="5094288" y="51435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2"/>
              </a:cxn>
              <a:cxn ang="0">
                <a:pos x="207" y="0"/>
              </a:cxn>
              <a:cxn ang="0">
                <a:pos x="277" y="0"/>
              </a:cxn>
              <a:cxn ang="0">
                <a:pos x="277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7" h="349">
                <a:moveTo>
                  <a:pt x="0" y="0"/>
                </a:moveTo>
                <a:lnTo>
                  <a:pt x="66" y="0"/>
                </a:lnTo>
                <a:lnTo>
                  <a:pt x="66" y="232"/>
                </a:lnTo>
                <a:lnTo>
                  <a:pt x="207" y="0"/>
                </a:lnTo>
                <a:lnTo>
                  <a:pt x="277" y="0"/>
                </a:lnTo>
                <a:lnTo>
                  <a:pt x="277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8" name="Freeform 1382"/>
          <p:cNvSpPr>
            <a:spLocks/>
          </p:cNvSpPr>
          <p:nvPr/>
        </p:nvSpPr>
        <p:spPr bwMode="auto">
          <a:xfrm>
            <a:off x="5245100" y="514350"/>
            <a:ext cx="10477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259" y="0"/>
              </a:cxn>
              <a:cxn ang="0">
                <a:pos x="259" y="59"/>
              </a:cxn>
              <a:cxn ang="0">
                <a:pos x="71" y="59"/>
              </a:cxn>
              <a:cxn ang="0">
                <a:pos x="71" y="137"/>
              </a:cxn>
              <a:cxn ang="0">
                <a:pos x="246" y="137"/>
              </a:cxn>
              <a:cxn ang="0">
                <a:pos x="246" y="196"/>
              </a:cxn>
              <a:cxn ang="0">
                <a:pos x="71" y="196"/>
              </a:cxn>
              <a:cxn ang="0">
                <a:pos x="71" y="291"/>
              </a:cxn>
              <a:cxn ang="0">
                <a:pos x="266" y="291"/>
              </a:cxn>
              <a:cxn ang="0">
                <a:pos x="266" y="349"/>
              </a:cxn>
              <a:cxn ang="0">
                <a:pos x="0" y="349"/>
              </a:cxn>
            </a:cxnLst>
            <a:rect l="0" t="0" r="r" b="b"/>
            <a:pathLst>
              <a:path w="266" h="349">
                <a:moveTo>
                  <a:pt x="0" y="349"/>
                </a:moveTo>
                <a:lnTo>
                  <a:pt x="0" y="0"/>
                </a:lnTo>
                <a:lnTo>
                  <a:pt x="259" y="0"/>
                </a:lnTo>
                <a:lnTo>
                  <a:pt x="259" y="59"/>
                </a:lnTo>
                <a:lnTo>
                  <a:pt x="71" y="59"/>
                </a:lnTo>
                <a:lnTo>
                  <a:pt x="71" y="137"/>
                </a:lnTo>
                <a:lnTo>
                  <a:pt x="246" y="137"/>
                </a:lnTo>
                <a:lnTo>
                  <a:pt x="246" y="196"/>
                </a:lnTo>
                <a:lnTo>
                  <a:pt x="71" y="196"/>
                </a:lnTo>
                <a:lnTo>
                  <a:pt x="71" y="291"/>
                </a:lnTo>
                <a:lnTo>
                  <a:pt x="266" y="291"/>
                </a:lnTo>
                <a:lnTo>
                  <a:pt x="2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9" name="Freeform 1383"/>
          <p:cNvSpPr>
            <a:spLocks/>
          </p:cNvSpPr>
          <p:nvPr/>
        </p:nvSpPr>
        <p:spPr bwMode="auto">
          <a:xfrm>
            <a:off x="4819650" y="3689350"/>
            <a:ext cx="1524000" cy="979488"/>
          </a:xfrm>
          <a:custGeom>
            <a:avLst/>
            <a:gdLst/>
            <a:ahLst/>
            <a:cxnLst>
              <a:cxn ang="0">
                <a:pos x="192" y="2470"/>
              </a:cxn>
              <a:cxn ang="0">
                <a:pos x="3649" y="2470"/>
              </a:cxn>
              <a:cxn ang="0">
                <a:pos x="3677" y="2469"/>
              </a:cxn>
              <a:cxn ang="0">
                <a:pos x="3703" y="2465"/>
              </a:cxn>
              <a:cxn ang="0">
                <a:pos x="3730" y="2458"/>
              </a:cxn>
              <a:cxn ang="0">
                <a:pos x="3753" y="2448"/>
              </a:cxn>
              <a:cxn ang="0">
                <a:pos x="3775" y="2437"/>
              </a:cxn>
              <a:cxn ang="0">
                <a:pos x="3795" y="2422"/>
              </a:cxn>
              <a:cxn ang="0">
                <a:pos x="3811" y="2406"/>
              </a:cxn>
              <a:cxn ang="0">
                <a:pos x="3824" y="2389"/>
              </a:cxn>
              <a:cxn ang="0">
                <a:pos x="3834" y="2370"/>
              </a:cxn>
              <a:cxn ang="0">
                <a:pos x="3840" y="2350"/>
              </a:cxn>
              <a:cxn ang="0">
                <a:pos x="3842" y="2329"/>
              </a:cxn>
              <a:cxn ang="0">
                <a:pos x="3842" y="140"/>
              </a:cxn>
              <a:cxn ang="0">
                <a:pos x="3840" y="121"/>
              </a:cxn>
              <a:cxn ang="0">
                <a:pos x="3834" y="102"/>
              </a:cxn>
              <a:cxn ang="0">
                <a:pos x="3824" y="81"/>
              </a:cxn>
              <a:cxn ang="0">
                <a:pos x="3811" y="65"/>
              </a:cxn>
              <a:cxn ang="0">
                <a:pos x="3795" y="48"/>
              </a:cxn>
              <a:cxn ang="0">
                <a:pos x="3775" y="34"/>
              </a:cxn>
              <a:cxn ang="0">
                <a:pos x="3753" y="22"/>
              </a:cxn>
              <a:cxn ang="0">
                <a:pos x="3730" y="12"/>
              </a:cxn>
              <a:cxn ang="0">
                <a:pos x="3703" y="6"/>
              </a:cxn>
              <a:cxn ang="0">
                <a:pos x="3677" y="1"/>
              </a:cxn>
              <a:cxn ang="0">
                <a:pos x="3649" y="0"/>
              </a:cxn>
              <a:cxn ang="0">
                <a:pos x="192" y="0"/>
              </a:cxn>
              <a:cxn ang="0">
                <a:pos x="166" y="1"/>
              </a:cxn>
              <a:cxn ang="0">
                <a:pos x="139" y="6"/>
              </a:cxn>
              <a:cxn ang="0">
                <a:pos x="114" y="12"/>
              </a:cxn>
              <a:cxn ang="0">
                <a:pos x="89" y="22"/>
              </a:cxn>
              <a:cxn ang="0">
                <a:pos x="68" y="34"/>
              </a:cxn>
              <a:cxn ang="0">
                <a:pos x="48" y="48"/>
              </a:cxn>
              <a:cxn ang="0">
                <a:pos x="31" y="65"/>
              </a:cxn>
              <a:cxn ang="0">
                <a:pos x="18" y="81"/>
              </a:cxn>
              <a:cxn ang="0">
                <a:pos x="9" y="102"/>
              </a:cxn>
              <a:cxn ang="0">
                <a:pos x="2" y="121"/>
              </a:cxn>
              <a:cxn ang="0">
                <a:pos x="0" y="140"/>
              </a:cxn>
              <a:cxn ang="0">
                <a:pos x="0" y="2329"/>
              </a:cxn>
              <a:cxn ang="0">
                <a:pos x="2" y="2350"/>
              </a:cxn>
              <a:cxn ang="0">
                <a:pos x="9" y="2370"/>
              </a:cxn>
              <a:cxn ang="0">
                <a:pos x="18" y="2389"/>
              </a:cxn>
              <a:cxn ang="0">
                <a:pos x="31" y="2406"/>
              </a:cxn>
              <a:cxn ang="0">
                <a:pos x="48" y="2422"/>
              </a:cxn>
              <a:cxn ang="0">
                <a:pos x="68" y="2437"/>
              </a:cxn>
              <a:cxn ang="0">
                <a:pos x="89" y="2448"/>
              </a:cxn>
              <a:cxn ang="0">
                <a:pos x="114" y="2458"/>
              </a:cxn>
              <a:cxn ang="0">
                <a:pos x="139" y="2465"/>
              </a:cxn>
              <a:cxn ang="0">
                <a:pos x="166" y="2469"/>
              </a:cxn>
              <a:cxn ang="0">
                <a:pos x="192" y="2470"/>
              </a:cxn>
            </a:cxnLst>
            <a:rect l="0" t="0" r="r" b="b"/>
            <a:pathLst>
              <a:path w="3842" h="2470">
                <a:moveTo>
                  <a:pt x="192" y="2470"/>
                </a:moveTo>
                <a:lnTo>
                  <a:pt x="3649" y="2470"/>
                </a:lnTo>
                <a:lnTo>
                  <a:pt x="3677" y="2469"/>
                </a:lnTo>
                <a:lnTo>
                  <a:pt x="3703" y="2465"/>
                </a:lnTo>
                <a:lnTo>
                  <a:pt x="3730" y="2458"/>
                </a:lnTo>
                <a:lnTo>
                  <a:pt x="3753" y="2448"/>
                </a:lnTo>
                <a:lnTo>
                  <a:pt x="3775" y="2437"/>
                </a:lnTo>
                <a:lnTo>
                  <a:pt x="3795" y="2422"/>
                </a:lnTo>
                <a:lnTo>
                  <a:pt x="3811" y="2406"/>
                </a:lnTo>
                <a:lnTo>
                  <a:pt x="3824" y="2389"/>
                </a:lnTo>
                <a:lnTo>
                  <a:pt x="3834" y="2370"/>
                </a:lnTo>
                <a:lnTo>
                  <a:pt x="3840" y="2350"/>
                </a:lnTo>
                <a:lnTo>
                  <a:pt x="3842" y="2329"/>
                </a:lnTo>
                <a:lnTo>
                  <a:pt x="3842" y="140"/>
                </a:lnTo>
                <a:lnTo>
                  <a:pt x="3840" y="121"/>
                </a:lnTo>
                <a:lnTo>
                  <a:pt x="3834" y="102"/>
                </a:lnTo>
                <a:lnTo>
                  <a:pt x="3824" y="81"/>
                </a:lnTo>
                <a:lnTo>
                  <a:pt x="3811" y="65"/>
                </a:lnTo>
                <a:lnTo>
                  <a:pt x="3795" y="48"/>
                </a:lnTo>
                <a:lnTo>
                  <a:pt x="3775" y="34"/>
                </a:lnTo>
                <a:lnTo>
                  <a:pt x="3753" y="22"/>
                </a:lnTo>
                <a:lnTo>
                  <a:pt x="3730" y="12"/>
                </a:lnTo>
                <a:lnTo>
                  <a:pt x="3703" y="6"/>
                </a:lnTo>
                <a:lnTo>
                  <a:pt x="3677" y="1"/>
                </a:lnTo>
                <a:lnTo>
                  <a:pt x="3649" y="0"/>
                </a:lnTo>
                <a:lnTo>
                  <a:pt x="192" y="0"/>
                </a:lnTo>
                <a:lnTo>
                  <a:pt x="166" y="1"/>
                </a:lnTo>
                <a:lnTo>
                  <a:pt x="139" y="6"/>
                </a:lnTo>
                <a:lnTo>
                  <a:pt x="114" y="12"/>
                </a:lnTo>
                <a:lnTo>
                  <a:pt x="89" y="22"/>
                </a:lnTo>
                <a:lnTo>
                  <a:pt x="68" y="34"/>
                </a:lnTo>
                <a:lnTo>
                  <a:pt x="48" y="48"/>
                </a:lnTo>
                <a:lnTo>
                  <a:pt x="31" y="65"/>
                </a:lnTo>
                <a:lnTo>
                  <a:pt x="18" y="81"/>
                </a:lnTo>
                <a:lnTo>
                  <a:pt x="9" y="102"/>
                </a:lnTo>
                <a:lnTo>
                  <a:pt x="2" y="121"/>
                </a:lnTo>
                <a:lnTo>
                  <a:pt x="0" y="140"/>
                </a:lnTo>
                <a:lnTo>
                  <a:pt x="0" y="2329"/>
                </a:lnTo>
                <a:lnTo>
                  <a:pt x="2" y="2350"/>
                </a:lnTo>
                <a:lnTo>
                  <a:pt x="9" y="2370"/>
                </a:lnTo>
                <a:lnTo>
                  <a:pt x="18" y="2389"/>
                </a:lnTo>
                <a:lnTo>
                  <a:pt x="31" y="2406"/>
                </a:lnTo>
                <a:lnTo>
                  <a:pt x="48" y="2422"/>
                </a:lnTo>
                <a:lnTo>
                  <a:pt x="68" y="2437"/>
                </a:lnTo>
                <a:lnTo>
                  <a:pt x="89" y="2448"/>
                </a:lnTo>
                <a:lnTo>
                  <a:pt x="114" y="2458"/>
                </a:lnTo>
                <a:lnTo>
                  <a:pt x="139" y="2465"/>
                </a:lnTo>
                <a:lnTo>
                  <a:pt x="166" y="2469"/>
                </a:lnTo>
                <a:lnTo>
                  <a:pt x="192" y="247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0" name="Freeform 1384"/>
          <p:cNvSpPr>
            <a:spLocks/>
          </p:cNvSpPr>
          <p:nvPr/>
        </p:nvSpPr>
        <p:spPr bwMode="auto">
          <a:xfrm>
            <a:off x="4895850" y="4667250"/>
            <a:ext cx="1373188" cy="4763"/>
          </a:xfrm>
          <a:custGeom>
            <a:avLst/>
            <a:gdLst/>
            <a:ahLst/>
            <a:cxnLst>
              <a:cxn ang="0">
                <a:pos x="3458" y="14"/>
              </a:cxn>
              <a:cxn ang="0">
                <a:pos x="3457" y="0"/>
              </a:cxn>
              <a:cxn ang="0">
                <a:pos x="0" y="0"/>
              </a:cxn>
              <a:cxn ang="0">
                <a:pos x="0" y="14"/>
              </a:cxn>
              <a:cxn ang="0">
                <a:pos x="3457" y="14"/>
              </a:cxn>
              <a:cxn ang="0">
                <a:pos x="3458" y="14"/>
              </a:cxn>
              <a:cxn ang="0">
                <a:pos x="3457" y="14"/>
              </a:cxn>
              <a:cxn ang="0">
                <a:pos x="3458" y="14"/>
              </a:cxn>
              <a:cxn ang="0">
                <a:pos x="3458" y="14"/>
              </a:cxn>
            </a:cxnLst>
            <a:rect l="0" t="0" r="r" b="b"/>
            <a:pathLst>
              <a:path w="3458" h="14">
                <a:moveTo>
                  <a:pt x="3458" y="14"/>
                </a:moveTo>
                <a:lnTo>
                  <a:pt x="3457" y="0"/>
                </a:lnTo>
                <a:lnTo>
                  <a:pt x="0" y="0"/>
                </a:lnTo>
                <a:lnTo>
                  <a:pt x="0" y="14"/>
                </a:lnTo>
                <a:lnTo>
                  <a:pt x="3457" y="14"/>
                </a:lnTo>
                <a:lnTo>
                  <a:pt x="3458" y="14"/>
                </a:lnTo>
                <a:lnTo>
                  <a:pt x="3457" y="14"/>
                </a:lnTo>
                <a:lnTo>
                  <a:pt x="3458" y="14"/>
                </a:lnTo>
                <a:lnTo>
                  <a:pt x="345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1" name="Freeform 1385"/>
          <p:cNvSpPr>
            <a:spLocks/>
          </p:cNvSpPr>
          <p:nvPr/>
        </p:nvSpPr>
        <p:spPr bwMode="auto">
          <a:xfrm>
            <a:off x="6267450" y="4665663"/>
            <a:ext cx="12700" cy="6350"/>
          </a:xfrm>
          <a:custGeom>
            <a:avLst/>
            <a:gdLst/>
            <a:ahLst/>
            <a:cxnLst>
              <a:cxn ang="0">
                <a:pos x="30" y="14"/>
              </a:cxn>
              <a:cxn ang="0">
                <a:pos x="28" y="0"/>
              </a:cxn>
              <a:cxn ang="0">
                <a:pos x="0" y="1"/>
              </a:cxn>
              <a:cxn ang="0">
                <a:pos x="1" y="15"/>
              </a:cxn>
              <a:cxn ang="0">
                <a:pos x="29" y="14"/>
              </a:cxn>
              <a:cxn ang="0">
                <a:pos x="30" y="14"/>
              </a:cxn>
              <a:cxn ang="0">
                <a:pos x="29" y="14"/>
              </a:cxn>
              <a:cxn ang="0">
                <a:pos x="29" y="14"/>
              </a:cxn>
              <a:cxn ang="0">
                <a:pos x="30" y="14"/>
              </a:cxn>
            </a:cxnLst>
            <a:rect l="0" t="0" r="r" b="b"/>
            <a:pathLst>
              <a:path w="30" h="15">
                <a:moveTo>
                  <a:pt x="30" y="14"/>
                </a:moveTo>
                <a:lnTo>
                  <a:pt x="28" y="0"/>
                </a:lnTo>
                <a:lnTo>
                  <a:pt x="0" y="1"/>
                </a:lnTo>
                <a:lnTo>
                  <a:pt x="1" y="15"/>
                </a:lnTo>
                <a:lnTo>
                  <a:pt x="29" y="14"/>
                </a:lnTo>
                <a:lnTo>
                  <a:pt x="30" y="14"/>
                </a:lnTo>
                <a:lnTo>
                  <a:pt x="29" y="14"/>
                </a:lnTo>
                <a:lnTo>
                  <a:pt x="29" y="14"/>
                </a:lnTo>
                <a:lnTo>
                  <a:pt x="3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2" name="Freeform 1386"/>
          <p:cNvSpPr>
            <a:spLocks/>
          </p:cNvSpPr>
          <p:nvPr/>
        </p:nvSpPr>
        <p:spPr bwMode="auto">
          <a:xfrm>
            <a:off x="6278563" y="4664075"/>
            <a:ext cx="12700" cy="7938"/>
          </a:xfrm>
          <a:custGeom>
            <a:avLst/>
            <a:gdLst/>
            <a:ahLst/>
            <a:cxnLst>
              <a:cxn ang="0">
                <a:pos x="32" y="14"/>
              </a:cxn>
              <a:cxn ang="0">
                <a:pos x="26" y="0"/>
              </a:cxn>
              <a:cxn ang="0">
                <a:pos x="0" y="4"/>
              </a:cxn>
              <a:cxn ang="0">
                <a:pos x="4" y="18"/>
              </a:cxn>
              <a:cxn ang="0">
                <a:pos x="30" y="14"/>
              </a:cxn>
              <a:cxn ang="0">
                <a:pos x="32" y="14"/>
              </a:cxn>
              <a:cxn ang="0">
                <a:pos x="30" y="14"/>
              </a:cxn>
              <a:cxn ang="0">
                <a:pos x="31" y="14"/>
              </a:cxn>
              <a:cxn ang="0">
                <a:pos x="32" y="14"/>
              </a:cxn>
            </a:cxnLst>
            <a:rect l="0" t="0" r="r" b="b"/>
            <a:pathLst>
              <a:path w="32" h="18">
                <a:moveTo>
                  <a:pt x="32" y="14"/>
                </a:moveTo>
                <a:lnTo>
                  <a:pt x="26" y="0"/>
                </a:lnTo>
                <a:lnTo>
                  <a:pt x="0" y="4"/>
                </a:lnTo>
                <a:lnTo>
                  <a:pt x="4" y="18"/>
                </a:lnTo>
                <a:lnTo>
                  <a:pt x="30" y="14"/>
                </a:lnTo>
                <a:lnTo>
                  <a:pt x="32" y="14"/>
                </a:lnTo>
                <a:lnTo>
                  <a:pt x="30" y="14"/>
                </a:lnTo>
                <a:lnTo>
                  <a:pt x="31" y="14"/>
                </a:lnTo>
                <a:lnTo>
                  <a:pt x="32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3" name="Freeform 1387"/>
          <p:cNvSpPr>
            <a:spLocks/>
          </p:cNvSpPr>
          <p:nvPr/>
        </p:nvSpPr>
        <p:spPr bwMode="auto">
          <a:xfrm>
            <a:off x="6288088" y="4660900"/>
            <a:ext cx="14287" cy="9525"/>
          </a:xfrm>
          <a:custGeom>
            <a:avLst/>
            <a:gdLst/>
            <a:ahLst/>
            <a:cxnLst>
              <a:cxn ang="0">
                <a:pos x="35" y="13"/>
              </a:cxn>
              <a:cxn ang="0">
                <a:pos x="27" y="0"/>
              </a:cxn>
              <a:cxn ang="0">
                <a:pos x="0" y="8"/>
              </a:cxn>
              <a:cxn ang="0">
                <a:pos x="7" y="21"/>
              </a:cxn>
              <a:cxn ang="0">
                <a:pos x="33" y="14"/>
              </a:cxn>
              <a:cxn ang="0">
                <a:pos x="35" y="13"/>
              </a:cxn>
              <a:cxn ang="0">
                <a:pos x="33" y="14"/>
              </a:cxn>
              <a:cxn ang="0">
                <a:pos x="34" y="13"/>
              </a:cxn>
              <a:cxn ang="0">
                <a:pos x="35" y="13"/>
              </a:cxn>
            </a:cxnLst>
            <a:rect l="0" t="0" r="r" b="b"/>
            <a:pathLst>
              <a:path w="35" h="21">
                <a:moveTo>
                  <a:pt x="35" y="13"/>
                </a:moveTo>
                <a:lnTo>
                  <a:pt x="27" y="0"/>
                </a:lnTo>
                <a:lnTo>
                  <a:pt x="0" y="8"/>
                </a:lnTo>
                <a:lnTo>
                  <a:pt x="7" y="21"/>
                </a:lnTo>
                <a:lnTo>
                  <a:pt x="33" y="14"/>
                </a:lnTo>
                <a:lnTo>
                  <a:pt x="35" y="13"/>
                </a:lnTo>
                <a:lnTo>
                  <a:pt x="33" y="14"/>
                </a:lnTo>
                <a:lnTo>
                  <a:pt x="34" y="13"/>
                </a:lnTo>
                <a:lnTo>
                  <a:pt x="35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4" name="Freeform 1388"/>
          <p:cNvSpPr>
            <a:spLocks/>
          </p:cNvSpPr>
          <p:nvPr/>
        </p:nvSpPr>
        <p:spPr bwMode="auto">
          <a:xfrm>
            <a:off x="6297613" y="4657725"/>
            <a:ext cx="14287" cy="9525"/>
          </a:xfrm>
          <a:custGeom>
            <a:avLst/>
            <a:gdLst/>
            <a:ahLst/>
            <a:cxnLst>
              <a:cxn ang="0">
                <a:pos x="34" y="12"/>
              </a:cxn>
              <a:cxn ang="0">
                <a:pos x="24" y="0"/>
              </a:cxn>
              <a:cxn ang="0">
                <a:pos x="0" y="10"/>
              </a:cxn>
              <a:cxn ang="0">
                <a:pos x="11" y="22"/>
              </a:cxn>
              <a:cxn ang="0">
                <a:pos x="34" y="13"/>
              </a:cxn>
              <a:cxn ang="0">
                <a:pos x="34" y="12"/>
              </a:cxn>
              <a:cxn ang="0">
                <a:pos x="34" y="13"/>
              </a:cxn>
              <a:cxn ang="0">
                <a:pos x="34" y="12"/>
              </a:cxn>
              <a:cxn ang="0">
                <a:pos x="34" y="12"/>
              </a:cxn>
            </a:cxnLst>
            <a:rect l="0" t="0" r="r" b="b"/>
            <a:pathLst>
              <a:path w="34" h="22">
                <a:moveTo>
                  <a:pt x="34" y="12"/>
                </a:moveTo>
                <a:lnTo>
                  <a:pt x="24" y="0"/>
                </a:lnTo>
                <a:lnTo>
                  <a:pt x="0" y="10"/>
                </a:lnTo>
                <a:lnTo>
                  <a:pt x="11" y="22"/>
                </a:lnTo>
                <a:lnTo>
                  <a:pt x="34" y="13"/>
                </a:lnTo>
                <a:lnTo>
                  <a:pt x="34" y="12"/>
                </a:lnTo>
                <a:lnTo>
                  <a:pt x="34" y="13"/>
                </a:lnTo>
                <a:lnTo>
                  <a:pt x="34" y="12"/>
                </a:lnTo>
                <a:lnTo>
                  <a:pt x="34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5" name="Freeform 1389"/>
          <p:cNvSpPr>
            <a:spLocks/>
          </p:cNvSpPr>
          <p:nvPr/>
        </p:nvSpPr>
        <p:spPr bwMode="auto">
          <a:xfrm>
            <a:off x="6307138" y="4652963"/>
            <a:ext cx="14287" cy="9525"/>
          </a:xfrm>
          <a:custGeom>
            <a:avLst/>
            <a:gdLst/>
            <a:ahLst/>
            <a:cxnLst>
              <a:cxn ang="0">
                <a:pos x="36" y="12"/>
              </a:cxn>
              <a:cxn ang="0">
                <a:pos x="22" y="0"/>
              </a:cxn>
              <a:cxn ang="0">
                <a:pos x="0" y="13"/>
              </a:cxn>
              <a:cxn ang="0">
                <a:pos x="11" y="24"/>
              </a:cxn>
              <a:cxn ang="0">
                <a:pos x="34" y="12"/>
              </a:cxn>
              <a:cxn ang="0">
                <a:pos x="36" y="12"/>
              </a:cxn>
              <a:cxn ang="0">
                <a:pos x="34" y="12"/>
              </a:cxn>
              <a:cxn ang="0">
                <a:pos x="35" y="12"/>
              </a:cxn>
              <a:cxn ang="0">
                <a:pos x="36" y="12"/>
              </a:cxn>
            </a:cxnLst>
            <a:rect l="0" t="0" r="r" b="b"/>
            <a:pathLst>
              <a:path w="36" h="24">
                <a:moveTo>
                  <a:pt x="36" y="12"/>
                </a:moveTo>
                <a:lnTo>
                  <a:pt x="22" y="0"/>
                </a:lnTo>
                <a:lnTo>
                  <a:pt x="0" y="13"/>
                </a:lnTo>
                <a:lnTo>
                  <a:pt x="11" y="24"/>
                </a:lnTo>
                <a:lnTo>
                  <a:pt x="34" y="12"/>
                </a:lnTo>
                <a:lnTo>
                  <a:pt x="36" y="12"/>
                </a:lnTo>
                <a:lnTo>
                  <a:pt x="34" y="12"/>
                </a:lnTo>
                <a:lnTo>
                  <a:pt x="35" y="12"/>
                </a:lnTo>
                <a:lnTo>
                  <a:pt x="36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6" name="Freeform 1390"/>
          <p:cNvSpPr>
            <a:spLocks/>
          </p:cNvSpPr>
          <p:nvPr/>
        </p:nvSpPr>
        <p:spPr bwMode="auto">
          <a:xfrm>
            <a:off x="6315075" y="4648200"/>
            <a:ext cx="14288" cy="9525"/>
          </a:xfrm>
          <a:custGeom>
            <a:avLst/>
            <a:gdLst/>
            <a:ahLst/>
            <a:cxnLst>
              <a:cxn ang="0">
                <a:pos x="34" y="9"/>
              </a:cxn>
              <a:cxn ang="0">
                <a:pos x="20" y="0"/>
              </a:cxn>
              <a:cxn ang="0">
                <a:pos x="0" y="14"/>
              </a:cxn>
              <a:cxn ang="0">
                <a:pos x="15" y="25"/>
              </a:cxn>
              <a:cxn ang="0">
                <a:pos x="33" y="10"/>
              </a:cxn>
              <a:cxn ang="0">
                <a:pos x="34" y="9"/>
              </a:cxn>
              <a:cxn ang="0">
                <a:pos x="33" y="10"/>
              </a:cxn>
              <a:cxn ang="0">
                <a:pos x="34" y="9"/>
              </a:cxn>
              <a:cxn ang="0">
                <a:pos x="34" y="9"/>
              </a:cxn>
            </a:cxnLst>
            <a:rect l="0" t="0" r="r" b="b"/>
            <a:pathLst>
              <a:path w="34" h="25">
                <a:moveTo>
                  <a:pt x="34" y="9"/>
                </a:moveTo>
                <a:lnTo>
                  <a:pt x="20" y="0"/>
                </a:lnTo>
                <a:lnTo>
                  <a:pt x="0" y="14"/>
                </a:lnTo>
                <a:lnTo>
                  <a:pt x="15" y="25"/>
                </a:lnTo>
                <a:lnTo>
                  <a:pt x="33" y="10"/>
                </a:lnTo>
                <a:lnTo>
                  <a:pt x="34" y="9"/>
                </a:lnTo>
                <a:lnTo>
                  <a:pt x="33" y="10"/>
                </a:lnTo>
                <a:lnTo>
                  <a:pt x="34" y="9"/>
                </a:lnTo>
                <a:lnTo>
                  <a:pt x="34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7" name="Freeform 1391"/>
          <p:cNvSpPr>
            <a:spLocks/>
          </p:cNvSpPr>
          <p:nvPr/>
        </p:nvSpPr>
        <p:spPr bwMode="auto">
          <a:xfrm>
            <a:off x="6323013" y="4641850"/>
            <a:ext cx="12700" cy="9525"/>
          </a:xfrm>
          <a:custGeom>
            <a:avLst/>
            <a:gdLst/>
            <a:ahLst/>
            <a:cxnLst>
              <a:cxn ang="0">
                <a:pos x="32" y="7"/>
              </a:cxn>
              <a:cxn ang="0">
                <a:pos x="16" y="0"/>
              </a:cxn>
              <a:cxn ang="0">
                <a:pos x="0" y="16"/>
              </a:cxn>
              <a:cxn ang="0">
                <a:pos x="15" y="24"/>
              </a:cxn>
              <a:cxn ang="0">
                <a:pos x="31" y="8"/>
              </a:cxn>
              <a:cxn ang="0">
                <a:pos x="32" y="7"/>
              </a:cxn>
              <a:cxn ang="0">
                <a:pos x="31" y="8"/>
              </a:cxn>
              <a:cxn ang="0">
                <a:pos x="32" y="8"/>
              </a:cxn>
              <a:cxn ang="0">
                <a:pos x="32" y="7"/>
              </a:cxn>
            </a:cxnLst>
            <a:rect l="0" t="0" r="r" b="b"/>
            <a:pathLst>
              <a:path w="32" h="24">
                <a:moveTo>
                  <a:pt x="32" y="7"/>
                </a:moveTo>
                <a:lnTo>
                  <a:pt x="16" y="0"/>
                </a:lnTo>
                <a:lnTo>
                  <a:pt x="0" y="16"/>
                </a:lnTo>
                <a:lnTo>
                  <a:pt x="15" y="24"/>
                </a:lnTo>
                <a:lnTo>
                  <a:pt x="31" y="8"/>
                </a:lnTo>
                <a:lnTo>
                  <a:pt x="32" y="7"/>
                </a:lnTo>
                <a:lnTo>
                  <a:pt x="31" y="8"/>
                </a:lnTo>
                <a:lnTo>
                  <a:pt x="32" y="8"/>
                </a:lnTo>
                <a:lnTo>
                  <a:pt x="32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8" name="Freeform 1392"/>
          <p:cNvSpPr>
            <a:spLocks/>
          </p:cNvSpPr>
          <p:nvPr/>
        </p:nvSpPr>
        <p:spPr bwMode="auto">
          <a:xfrm>
            <a:off x="6329363" y="4635500"/>
            <a:ext cx="11112" cy="9525"/>
          </a:xfrm>
          <a:custGeom>
            <a:avLst/>
            <a:gdLst/>
            <a:ahLst/>
            <a:cxnLst>
              <a:cxn ang="0">
                <a:pos x="32" y="7"/>
              </a:cxn>
              <a:cxn ang="0">
                <a:pos x="13" y="0"/>
              </a:cxn>
              <a:cxn ang="0">
                <a:pos x="0" y="18"/>
              </a:cxn>
              <a:cxn ang="0">
                <a:pos x="17" y="25"/>
              </a:cxn>
              <a:cxn ang="0">
                <a:pos x="31" y="8"/>
              </a:cxn>
              <a:cxn ang="0">
                <a:pos x="32" y="7"/>
              </a:cxn>
              <a:cxn ang="0">
                <a:pos x="31" y="8"/>
              </a:cxn>
              <a:cxn ang="0">
                <a:pos x="31" y="8"/>
              </a:cxn>
              <a:cxn ang="0">
                <a:pos x="32" y="7"/>
              </a:cxn>
            </a:cxnLst>
            <a:rect l="0" t="0" r="r" b="b"/>
            <a:pathLst>
              <a:path w="32" h="25">
                <a:moveTo>
                  <a:pt x="32" y="7"/>
                </a:moveTo>
                <a:lnTo>
                  <a:pt x="13" y="0"/>
                </a:lnTo>
                <a:lnTo>
                  <a:pt x="0" y="18"/>
                </a:lnTo>
                <a:lnTo>
                  <a:pt x="17" y="25"/>
                </a:lnTo>
                <a:lnTo>
                  <a:pt x="31" y="8"/>
                </a:lnTo>
                <a:lnTo>
                  <a:pt x="32" y="7"/>
                </a:lnTo>
                <a:lnTo>
                  <a:pt x="31" y="8"/>
                </a:lnTo>
                <a:lnTo>
                  <a:pt x="31" y="8"/>
                </a:lnTo>
                <a:lnTo>
                  <a:pt x="32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9" name="Freeform 1393"/>
          <p:cNvSpPr>
            <a:spLocks/>
          </p:cNvSpPr>
          <p:nvPr/>
        </p:nvSpPr>
        <p:spPr bwMode="auto">
          <a:xfrm>
            <a:off x="6334125" y="4629150"/>
            <a:ext cx="11113" cy="7938"/>
          </a:xfrm>
          <a:custGeom>
            <a:avLst/>
            <a:gdLst/>
            <a:ahLst/>
            <a:cxnLst>
              <a:cxn ang="0">
                <a:pos x="28" y="4"/>
              </a:cxn>
              <a:cxn ang="0">
                <a:pos x="9" y="0"/>
              </a:cxn>
              <a:cxn ang="0">
                <a:pos x="0" y="19"/>
              </a:cxn>
              <a:cxn ang="0">
                <a:pos x="19" y="24"/>
              </a:cxn>
              <a:cxn ang="0">
                <a:pos x="28" y="5"/>
              </a:cxn>
              <a:cxn ang="0">
                <a:pos x="28" y="4"/>
              </a:cxn>
              <a:cxn ang="0">
                <a:pos x="28" y="5"/>
              </a:cxn>
              <a:cxn ang="0">
                <a:pos x="28" y="4"/>
              </a:cxn>
              <a:cxn ang="0">
                <a:pos x="28" y="4"/>
              </a:cxn>
            </a:cxnLst>
            <a:rect l="0" t="0" r="r" b="b"/>
            <a:pathLst>
              <a:path w="28" h="24">
                <a:moveTo>
                  <a:pt x="28" y="4"/>
                </a:moveTo>
                <a:lnTo>
                  <a:pt x="9" y="0"/>
                </a:lnTo>
                <a:lnTo>
                  <a:pt x="0" y="19"/>
                </a:lnTo>
                <a:lnTo>
                  <a:pt x="19" y="24"/>
                </a:lnTo>
                <a:lnTo>
                  <a:pt x="28" y="5"/>
                </a:lnTo>
                <a:lnTo>
                  <a:pt x="28" y="4"/>
                </a:lnTo>
                <a:lnTo>
                  <a:pt x="28" y="5"/>
                </a:lnTo>
                <a:lnTo>
                  <a:pt x="28" y="4"/>
                </a:lnTo>
                <a:lnTo>
                  <a:pt x="28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0" name="Freeform 1394"/>
          <p:cNvSpPr>
            <a:spLocks/>
          </p:cNvSpPr>
          <p:nvPr/>
        </p:nvSpPr>
        <p:spPr bwMode="auto">
          <a:xfrm>
            <a:off x="6337300" y="4621213"/>
            <a:ext cx="9525" cy="9525"/>
          </a:xfrm>
          <a:custGeom>
            <a:avLst/>
            <a:gdLst/>
            <a:ahLst/>
            <a:cxnLst>
              <a:cxn ang="0">
                <a:pos x="26" y="2"/>
              </a:cxn>
              <a:cxn ang="0">
                <a:pos x="7" y="0"/>
              </a:cxn>
              <a:cxn ang="0">
                <a:pos x="0" y="20"/>
              </a:cxn>
              <a:cxn ang="0">
                <a:pos x="20" y="23"/>
              </a:cxn>
              <a:cxn ang="0">
                <a:pos x="26" y="3"/>
              </a:cxn>
              <a:cxn ang="0">
                <a:pos x="26" y="2"/>
              </a:cxn>
              <a:cxn ang="0">
                <a:pos x="26" y="3"/>
              </a:cxn>
              <a:cxn ang="0">
                <a:pos x="26" y="3"/>
              </a:cxn>
              <a:cxn ang="0">
                <a:pos x="26" y="2"/>
              </a:cxn>
            </a:cxnLst>
            <a:rect l="0" t="0" r="r" b="b"/>
            <a:pathLst>
              <a:path w="26" h="23">
                <a:moveTo>
                  <a:pt x="26" y="2"/>
                </a:moveTo>
                <a:lnTo>
                  <a:pt x="7" y="0"/>
                </a:lnTo>
                <a:lnTo>
                  <a:pt x="0" y="20"/>
                </a:lnTo>
                <a:lnTo>
                  <a:pt x="20" y="23"/>
                </a:lnTo>
                <a:lnTo>
                  <a:pt x="26" y="3"/>
                </a:lnTo>
                <a:lnTo>
                  <a:pt x="26" y="2"/>
                </a:lnTo>
                <a:lnTo>
                  <a:pt x="26" y="3"/>
                </a:lnTo>
                <a:lnTo>
                  <a:pt x="26" y="3"/>
                </a:lnTo>
                <a:lnTo>
                  <a:pt x="26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1" name="Freeform 1395"/>
          <p:cNvSpPr>
            <a:spLocks/>
          </p:cNvSpPr>
          <p:nvPr/>
        </p:nvSpPr>
        <p:spPr bwMode="auto">
          <a:xfrm>
            <a:off x="6338888" y="4613275"/>
            <a:ext cx="9525" cy="7938"/>
          </a:xfrm>
          <a:custGeom>
            <a:avLst/>
            <a:gdLst/>
            <a:ahLst/>
            <a:cxnLst>
              <a:cxn ang="0">
                <a:pos x="21" y="1"/>
              </a:cxn>
              <a:cxn ang="0">
                <a:pos x="2" y="0"/>
              </a:cxn>
              <a:cxn ang="0">
                <a:pos x="0" y="21"/>
              </a:cxn>
              <a:cxn ang="0">
                <a:pos x="19" y="22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</a:cxnLst>
            <a:rect l="0" t="0" r="r" b="b"/>
            <a:pathLst>
              <a:path w="21" h="22">
                <a:moveTo>
                  <a:pt x="21" y="1"/>
                </a:moveTo>
                <a:lnTo>
                  <a:pt x="2" y="0"/>
                </a:lnTo>
                <a:lnTo>
                  <a:pt x="0" y="21"/>
                </a:lnTo>
                <a:lnTo>
                  <a:pt x="19" y="22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2" name="Freeform 1396"/>
          <p:cNvSpPr>
            <a:spLocks/>
          </p:cNvSpPr>
          <p:nvPr/>
        </p:nvSpPr>
        <p:spPr bwMode="auto">
          <a:xfrm>
            <a:off x="6340475" y="3744913"/>
            <a:ext cx="7938" cy="868362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0"/>
              </a:cxn>
              <a:cxn ang="0">
                <a:pos x="0" y="2189"/>
              </a:cxn>
              <a:cxn ang="0">
                <a:pos x="19" y="2189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19" h="2189">
                <a:moveTo>
                  <a:pt x="19" y="0"/>
                </a:moveTo>
                <a:lnTo>
                  <a:pt x="0" y="0"/>
                </a:lnTo>
                <a:lnTo>
                  <a:pt x="0" y="2189"/>
                </a:lnTo>
                <a:lnTo>
                  <a:pt x="19" y="2189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3" name="Freeform 1397"/>
          <p:cNvSpPr>
            <a:spLocks/>
          </p:cNvSpPr>
          <p:nvPr/>
        </p:nvSpPr>
        <p:spPr bwMode="auto">
          <a:xfrm>
            <a:off x="6338888" y="3736975"/>
            <a:ext cx="9525" cy="7938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2"/>
              </a:cxn>
              <a:cxn ang="0">
                <a:pos x="2" y="23"/>
              </a:cxn>
              <a:cxn ang="0">
                <a:pos x="21" y="21"/>
              </a:cxn>
              <a:cxn ang="0">
                <a:pos x="19" y="1"/>
              </a:cxn>
              <a:cxn ang="0">
                <a:pos x="19" y="0"/>
              </a:cxn>
              <a:cxn ang="0">
                <a:pos x="19" y="1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1" h="23">
                <a:moveTo>
                  <a:pt x="19" y="0"/>
                </a:moveTo>
                <a:lnTo>
                  <a:pt x="0" y="2"/>
                </a:lnTo>
                <a:lnTo>
                  <a:pt x="2" y="23"/>
                </a:lnTo>
                <a:lnTo>
                  <a:pt x="21" y="21"/>
                </a:lnTo>
                <a:lnTo>
                  <a:pt x="19" y="1"/>
                </a:lnTo>
                <a:lnTo>
                  <a:pt x="19" y="0"/>
                </a:lnTo>
                <a:lnTo>
                  <a:pt x="19" y="1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4" name="Freeform 1398"/>
          <p:cNvSpPr>
            <a:spLocks/>
          </p:cNvSpPr>
          <p:nvPr/>
        </p:nvSpPr>
        <p:spPr bwMode="auto">
          <a:xfrm>
            <a:off x="6337300" y="3727450"/>
            <a:ext cx="9525" cy="952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4"/>
              </a:cxn>
              <a:cxn ang="0">
                <a:pos x="7" y="23"/>
              </a:cxn>
              <a:cxn ang="0">
                <a:pos x="26" y="20"/>
              </a:cxn>
              <a:cxn ang="0">
                <a:pos x="20" y="1"/>
              </a:cxn>
              <a:cxn ang="0">
                <a:pos x="20" y="0"/>
              </a:cxn>
              <a:cxn ang="0">
                <a:pos x="20" y="1"/>
              </a:cxn>
              <a:cxn ang="0">
                <a:pos x="20" y="1"/>
              </a:cxn>
              <a:cxn ang="0">
                <a:pos x="20" y="0"/>
              </a:cxn>
            </a:cxnLst>
            <a:rect l="0" t="0" r="r" b="b"/>
            <a:pathLst>
              <a:path w="26" h="23">
                <a:moveTo>
                  <a:pt x="20" y="0"/>
                </a:moveTo>
                <a:lnTo>
                  <a:pt x="0" y="4"/>
                </a:lnTo>
                <a:lnTo>
                  <a:pt x="7" y="23"/>
                </a:lnTo>
                <a:lnTo>
                  <a:pt x="26" y="20"/>
                </a:lnTo>
                <a:lnTo>
                  <a:pt x="20" y="1"/>
                </a:lnTo>
                <a:lnTo>
                  <a:pt x="20" y="0"/>
                </a:lnTo>
                <a:lnTo>
                  <a:pt x="20" y="1"/>
                </a:lnTo>
                <a:lnTo>
                  <a:pt x="20" y="1"/>
                </a:lnTo>
                <a:lnTo>
                  <a:pt x="2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5" name="Freeform 1399"/>
          <p:cNvSpPr>
            <a:spLocks/>
          </p:cNvSpPr>
          <p:nvPr/>
        </p:nvSpPr>
        <p:spPr bwMode="auto">
          <a:xfrm>
            <a:off x="6334125" y="3719513"/>
            <a:ext cx="11113" cy="11112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0" y="6"/>
              </a:cxn>
              <a:cxn ang="0">
                <a:pos x="9" y="26"/>
              </a:cxn>
              <a:cxn ang="0">
                <a:pos x="28" y="21"/>
              </a:cxn>
              <a:cxn ang="0">
                <a:pos x="19" y="1"/>
              </a:cxn>
              <a:cxn ang="0">
                <a:pos x="18" y="0"/>
              </a:cxn>
              <a:cxn ang="0">
                <a:pos x="19" y="1"/>
              </a:cxn>
              <a:cxn ang="0">
                <a:pos x="18" y="1"/>
              </a:cxn>
              <a:cxn ang="0">
                <a:pos x="18" y="0"/>
              </a:cxn>
            </a:cxnLst>
            <a:rect l="0" t="0" r="r" b="b"/>
            <a:pathLst>
              <a:path w="28" h="26">
                <a:moveTo>
                  <a:pt x="18" y="0"/>
                </a:moveTo>
                <a:lnTo>
                  <a:pt x="0" y="6"/>
                </a:lnTo>
                <a:lnTo>
                  <a:pt x="9" y="26"/>
                </a:lnTo>
                <a:lnTo>
                  <a:pt x="28" y="21"/>
                </a:lnTo>
                <a:lnTo>
                  <a:pt x="19" y="1"/>
                </a:lnTo>
                <a:lnTo>
                  <a:pt x="18" y="0"/>
                </a:lnTo>
                <a:lnTo>
                  <a:pt x="19" y="1"/>
                </a:lnTo>
                <a:lnTo>
                  <a:pt x="18" y="1"/>
                </a:lnTo>
                <a:lnTo>
                  <a:pt x="1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6" name="Freeform 1400"/>
          <p:cNvSpPr>
            <a:spLocks/>
          </p:cNvSpPr>
          <p:nvPr/>
        </p:nvSpPr>
        <p:spPr bwMode="auto">
          <a:xfrm>
            <a:off x="6329363" y="3713163"/>
            <a:ext cx="11112" cy="9525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8"/>
              </a:cxn>
              <a:cxn ang="0">
                <a:pos x="13" y="25"/>
              </a:cxn>
              <a:cxn ang="0">
                <a:pos x="31" y="18"/>
              </a:cxn>
              <a:cxn ang="0">
                <a:pos x="17" y="1"/>
              </a:cxn>
              <a:cxn ang="0">
                <a:pos x="16" y="0"/>
              </a:cxn>
              <a:cxn ang="0">
                <a:pos x="17" y="1"/>
              </a:cxn>
              <a:cxn ang="0">
                <a:pos x="17" y="1"/>
              </a:cxn>
              <a:cxn ang="0">
                <a:pos x="16" y="0"/>
              </a:cxn>
            </a:cxnLst>
            <a:rect l="0" t="0" r="r" b="b"/>
            <a:pathLst>
              <a:path w="31" h="25">
                <a:moveTo>
                  <a:pt x="16" y="0"/>
                </a:moveTo>
                <a:lnTo>
                  <a:pt x="0" y="8"/>
                </a:lnTo>
                <a:lnTo>
                  <a:pt x="13" y="25"/>
                </a:lnTo>
                <a:lnTo>
                  <a:pt x="31" y="18"/>
                </a:lnTo>
                <a:lnTo>
                  <a:pt x="17" y="1"/>
                </a:lnTo>
                <a:lnTo>
                  <a:pt x="16" y="0"/>
                </a:lnTo>
                <a:lnTo>
                  <a:pt x="17" y="1"/>
                </a:lnTo>
                <a:lnTo>
                  <a:pt x="17" y="1"/>
                </a:lnTo>
                <a:lnTo>
                  <a:pt x="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7" name="Freeform 1401"/>
          <p:cNvSpPr>
            <a:spLocks/>
          </p:cNvSpPr>
          <p:nvPr/>
        </p:nvSpPr>
        <p:spPr bwMode="auto">
          <a:xfrm>
            <a:off x="6323013" y="3705225"/>
            <a:ext cx="12700" cy="11113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10"/>
              </a:cxn>
              <a:cxn ang="0">
                <a:pos x="16" y="26"/>
              </a:cxn>
              <a:cxn ang="0">
                <a:pos x="31" y="17"/>
              </a:cxn>
              <a:cxn ang="0">
                <a:pos x="15" y="1"/>
              </a:cxn>
              <a:cxn ang="0">
                <a:pos x="14" y="0"/>
              </a:cxn>
              <a:cxn ang="0">
                <a:pos x="15" y="1"/>
              </a:cxn>
              <a:cxn ang="0">
                <a:pos x="15" y="1"/>
              </a:cxn>
              <a:cxn ang="0">
                <a:pos x="14" y="0"/>
              </a:cxn>
            </a:cxnLst>
            <a:rect l="0" t="0" r="r" b="b"/>
            <a:pathLst>
              <a:path w="31" h="26">
                <a:moveTo>
                  <a:pt x="14" y="0"/>
                </a:moveTo>
                <a:lnTo>
                  <a:pt x="0" y="10"/>
                </a:lnTo>
                <a:lnTo>
                  <a:pt x="16" y="26"/>
                </a:lnTo>
                <a:lnTo>
                  <a:pt x="31" y="17"/>
                </a:lnTo>
                <a:lnTo>
                  <a:pt x="15" y="1"/>
                </a:lnTo>
                <a:lnTo>
                  <a:pt x="14" y="0"/>
                </a:lnTo>
                <a:lnTo>
                  <a:pt x="15" y="1"/>
                </a:lnTo>
                <a:lnTo>
                  <a:pt x="15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8" name="Freeform 1402"/>
          <p:cNvSpPr>
            <a:spLocks/>
          </p:cNvSpPr>
          <p:nvPr/>
        </p:nvSpPr>
        <p:spPr bwMode="auto">
          <a:xfrm>
            <a:off x="6315075" y="3700463"/>
            <a:ext cx="12700" cy="9525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12"/>
              </a:cxn>
              <a:cxn ang="0">
                <a:pos x="20" y="25"/>
              </a:cxn>
              <a:cxn ang="0">
                <a:pos x="33" y="15"/>
              </a:cxn>
              <a:cxn ang="0">
                <a:pos x="15" y="1"/>
              </a:cxn>
              <a:cxn ang="0">
                <a:pos x="13" y="0"/>
              </a:cxn>
              <a:cxn ang="0">
                <a:pos x="15" y="1"/>
              </a:cxn>
              <a:cxn ang="0">
                <a:pos x="14" y="0"/>
              </a:cxn>
              <a:cxn ang="0">
                <a:pos x="13" y="0"/>
              </a:cxn>
            </a:cxnLst>
            <a:rect l="0" t="0" r="r" b="b"/>
            <a:pathLst>
              <a:path w="33" h="25">
                <a:moveTo>
                  <a:pt x="13" y="0"/>
                </a:moveTo>
                <a:lnTo>
                  <a:pt x="0" y="12"/>
                </a:lnTo>
                <a:lnTo>
                  <a:pt x="20" y="25"/>
                </a:lnTo>
                <a:lnTo>
                  <a:pt x="33" y="15"/>
                </a:lnTo>
                <a:lnTo>
                  <a:pt x="15" y="1"/>
                </a:lnTo>
                <a:lnTo>
                  <a:pt x="13" y="0"/>
                </a:lnTo>
                <a:lnTo>
                  <a:pt x="15" y="1"/>
                </a:lnTo>
                <a:lnTo>
                  <a:pt x="14" y="0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9" name="Freeform 1403"/>
          <p:cNvSpPr>
            <a:spLocks/>
          </p:cNvSpPr>
          <p:nvPr/>
        </p:nvSpPr>
        <p:spPr bwMode="auto">
          <a:xfrm>
            <a:off x="6307138" y="3695700"/>
            <a:ext cx="12700" cy="95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2"/>
              </a:cxn>
              <a:cxn ang="0">
                <a:pos x="22" y="24"/>
              </a:cxn>
              <a:cxn ang="0">
                <a:pos x="34" y="12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34" h="24">
                <a:moveTo>
                  <a:pt x="11" y="0"/>
                </a:moveTo>
                <a:lnTo>
                  <a:pt x="0" y="12"/>
                </a:lnTo>
                <a:lnTo>
                  <a:pt x="22" y="24"/>
                </a:lnTo>
                <a:lnTo>
                  <a:pt x="34" y="12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0" name="Freeform 1404"/>
          <p:cNvSpPr>
            <a:spLocks/>
          </p:cNvSpPr>
          <p:nvPr/>
        </p:nvSpPr>
        <p:spPr bwMode="auto">
          <a:xfrm>
            <a:off x="6297613" y="3690938"/>
            <a:ext cx="14287" cy="952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2"/>
              </a:cxn>
              <a:cxn ang="0">
                <a:pos x="24" y="22"/>
              </a:cxn>
              <a:cxn ang="0">
                <a:pos x="34" y="10"/>
              </a:cxn>
              <a:cxn ang="0">
                <a:pos x="11" y="0"/>
              </a:cxn>
              <a:cxn ang="0">
                <a:pos x="9" y="0"/>
              </a:cxn>
              <a:cxn ang="0">
                <a:pos x="11" y="0"/>
              </a:cxn>
              <a:cxn ang="0">
                <a:pos x="10" y="0"/>
              </a:cxn>
              <a:cxn ang="0">
                <a:pos x="9" y="0"/>
              </a:cxn>
            </a:cxnLst>
            <a:rect l="0" t="0" r="r" b="b"/>
            <a:pathLst>
              <a:path w="34" h="22">
                <a:moveTo>
                  <a:pt x="9" y="0"/>
                </a:moveTo>
                <a:lnTo>
                  <a:pt x="0" y="12"/>
                </a:lnTo>
                <a:lnTo>
                  <a:pt x="24" y="22"/>
                </a:lnTo>
                <a:lnTo>
                  <a:pt x="34" y="10"/>
                </a:lnTo>
                <a:lnTo>
                  <a:pt x="11" y="0"/>
                </a:lnTo>
                <a:lnTo>
                  <a:pt x="9" y="0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1" name="Freeform 1405"/>
          <p:cNvSpPr>
            <a:spLocks/>
          </p:cNvSpPr>
          <p:nvPr/>
        </p:nvSpPr>
        <p:spPr bwMode="auto">
          <a:xfrm>
            <a:off x="6288088" y="3687763"/>
            <a:ext cx="12700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13"/>
              </a:cxn>
              <a:cxn ang="0">
                <a:pos x="27" y="20"/>
              </a:cxn>
              <a:cxn ang="0">
                <a:pos x="33" y="7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33" h="20">
                <a:moveTo>
                  <a:pt x="5" y="0"/>
                </a:moveTo>
                <a:lnTo>
                  <a:pt x="0" y="13"/>
                </a:lnTo>
                <a:lnTo>
                  <a:pt x="27" y="20"/>
                </a:lnTo>
                <a:lnTo>
                  <a:pt x="33" y="7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2" name="Freeform 1406"/>
          <p:cNvSpPr>
            <a:spLocks/>
          </p:cNvSpPr>
          <p:nvPr/>
        </p:nvSpPr>
        <p:spPr bwMode="auto">
          <a:xfrm>
            <a:off x="6278563" y="3686175"/>
            <a:ext cx="11112" cy="793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14"/>
              </a:cxn>
              <a:cxn ang="0">
                <a:pos x="26" y="19"/>
              </a:cxn>
              <a:cxn ang="0">
                <a:pos x="30" y="5"/>
              </a:cxn>
              <a:cxn ang="0">
                <a:pos x="4" y="0"/>
              </a:cxn>
              <a:cxn ang="0">
                <a:pos x="3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30" h="19">
                <a:moveTo>
                  <a:pt x="3" y="0"/>
                </a:moveTo>
                <a:lnTo>
                  <a:pt x="0" y="14"/>
                </a:lnTo>
                <a:lnTo>
                  <a:pt x="26" y="19"/>
                </a:lnTo>
                <a:lnTo>
                  <a:pt x="30" y="5"/>
                </a:lnTo>
                <a:lnTo>
                  <a:pt x="4" y="0"/>
                </a:lnTo>
                <a:lnTo>
                  <a:pt x="3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3" name="Freeform 1407"/>
          <p:cNvSpPr>
            <a:spLocks/>
          </p:cNvSpPr>
          <p:nvPr/>
        </p:nvSpPr>
        <p:spPr bwMode="auto">
          <a:xfrm>
            <a:off x="6267450" y="3686175"/>
            <a:ext cx="11113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28" y="15"/>
              </a:cxn>
              <a:cxn ang="0">
                <a:pos x="29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9" h="15">
                <a:moveTo>
                  <a:pt x="0" y="0"/>
                </a:moveTo>
                <a:lnTo>
                  <a:pt x="0" y="14"/>
                </a:lnTo>
                <a:lnTo>
                  <a:pt x="28" y="15"/>
                </a:lnTo>
                <a:lnTo>
                  <a:pt x="29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4" name="Freeform 1408"/>
          <p:cNvSpPr>
            <a:spLocks/>
          </p:cNvSpPr>
          <p:nvPr/>
        </p:nvSpPr>
        <p:spPr bwMode="auto">
          <a:xfrm>
            <a:off x="4895850" y="3686175"/>
            <a:ext cx="1371600" cy="4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3457" y="14"/>
              </a:cxn>
              <a:cxn ang="0">
                <a:pos x="345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57" h="14">
                <a:moveTo>
                  <a:pt x="0" y="0"/>
                </a:moveTo>
                <a:lnTo>
                  <a:pt x="0" y="14"/>
                </a:lnTo>
                <a:lnTo>
                  <a:pt x="3457" y="14"/>
                </a:lnTo>
                <a:lnTo>
                  <a:pt x="345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5" name="Freeform 1409"/>
          <p:cNvSpPr>
            <a:spLocks/>
          </p:cNvSpPr>
          <p:nvPr/>
        </p:nvSpPr>
        <p:spPr bwMode="auto">
          <a:xfrm>
            <a:off x="4884738" y="3686175"/>
            <a:ext cx="11112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3" y="15"/>
              </a:cxn>
              <a:cxn ang="0">
                <a:pos x="30" y="14"/>
              </a:cxn>
              <a:cxn ang="0">
                <a:pos x="29" y="0"/>
              </a:cxn>
              <a:cxn ang="0">
                <a:pos x="2" y="1"/>
              </a:cxn>
              <a:cxn ang="0">
                <a:pos x="0" y="1"/>
              </a:cxn>
              <a:cxn ang="0">
                <a:pos x="2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30" h="15">
                <a:moveTo>
                  <a:pt x="0" y="1"/>
                </a:moveTo>
                <a:lnTo>
                  <a:pt x="3" y="15"/>
                </a:lnTo>
                <a:lnTo>
                  <a:pt x="30" y="14"/>
                </a:lnTo>
                <a:lnTo>
                  <a:pt x="29" y="0"/>
                </a:lnTo>
                <a:lnTo>
                  <a:pt x="2" y="1"/>
                </a:lnTo>
                <a:lnTo>
                  <a:pt x="0" y="1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6" name="Freeform 1410"/>
          <p:cNvSpPr>
            <a:spLocks/>
          </p:cNvSpPr>
          <p:nvPr/>
        </p:nvSpPr>
        <p:spPr bwMode="auto">
          <a:xfrm>
            <a:off x="4873625" y="3686175"/>
            <a:ext cx="12700" cy="793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6" y="19"/>
              </a:cxn>
              <a:cxn ang="0">
                <a:pos x="33" y="14"/>
              </a:cxn>
              <a:cxn ang="0">
                <a:pos x="28" y="0"/>
              </a:cxn>
              <a:cxn ang="0">
                <a:pos x="2" y="5"/>
              </a:cxn>
              <a:cxn ang="0">
                <a:pos x="0" y="5"/>
              </a:cxn>
              <a:cxn ang="0">
                <a:pos x="2" y="5"/>
              </a:cxn>
              <a:cxn ang="0">
                <a:pos x="1" y="5"/>
              </a:cxn>
              <a:cxn ang="0">
                <a:pos x="0" y="5"/>
              </a:cxn>
            </a:cxnLst>
            <a:rect l="0" t="0" r="r" b="b"/>
            <a:pathLst>
              <a:path w="33" h="19">
                <a:moveTo>
                  <a:pt x="0" y="5"/>
                </a:moveTo>
                <a:lnTo>
                  <a:pt x="6" y="19"/>
                </a:lnTo>
                <a:lnTo>
                  <a:pt x="33" y="14"/>
                </a:lnTo>
                <a:lnTo>
                  <a:pt x="28" y="0"/>
                </a:lnTo>
                <a:lnTo>
                  <a:pt x="2" y="5"/>
                </a:lnTo>
                <a:lnTo>
                  <a:pt x="0" y="5"/>
                </a:lnTo>
                <a:lnTo>
                  <a:pt x="2" y="5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7" name="Freeform 1411"/>
          <p:cNvSpPr>
            <a:spLocks/>
          </p:cNvSpPr>
          <p:nvPr/>
        </p:nvSpPr>
        <p:spPr bwMode="auto">
          <a:xfrm>
            <a:off x="4862513" y="3687763"/>
            <a:ext cx="14287" cy="9525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9" y="20"/>
              </a:cxn>
              <a:cxn ang="0">
                <a:pos x="34" y="13"/>
              </a:cxn>
              <a:cxn ang="0">
                <a:pos x="27" y="0"/>
              </a:cxn>
              <a:cxn ang="0">
                <a:pos x="3" y="7"/>
              </a:cxn>
              <a:cxn ang="0">
                <a:pos x="0" y="7"/>
              </a:cxn>
              <a:cxn ang="0">
                <a:pos x="3" y="7"/>
              </a:cxn>
              <a:cxn ang="0">
                <a:pos x="1" y="7"/>
              </a:cxn>
              <a:cxn ang="0">
                <a:pos x="0" y="7"/>
              </a:cxn>
            </a:cxnLst>
            <a:rect l="0" t="0" r="r" b="b"/>
            <a:pathLst>
              <a:path w="34" h="20">
                <a:moveTo>
                  <a:pt x="0" y="7"/>
                </a:moveTo>
                <a:lnTo>
                  <a:pt x="9" y="20"/>
                </a:lnTo>
                <a:lnTo>
                  <a:pt x="34" y="13"/>
                </a:lnTo>
                <a:lnTo>
                  <a:pt x="27" y="0"/>
                </a:lnTo>
                <a:lnTo>
                  <a:pt x="3" y="7"/>
                </a:lnTo>
                <a:lnTo>
                  <a:pt x="0" y="7"/>
                </a:lnTo>
                <a:lnTo>
                  <a:pt x="3" y="7"/>
                </a:lnTo>
                <a:lnTo>
                  <a:pt x="1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8" name="Freeform 1412"/>
          <p:cNvSpPr>
            <a:spLocks/>
          </p:cNvSpPr>
          <p:nvPr/>
        </p:nvSpPr>
        <p:spPr bwMode="auto">
          <a:xfrm>
            <a:off x="4852988" y="3690938"/>
            <a:ext cx="12700" cy="9525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0" y="22"/>
              </a:cxn>
              <a:cxn ang="0">
                <a:pos x="35" y="13"/>
              </a:cxn>
              <a:cxn ang="0">
                <a:pos x="25" y="0"/>
              </a:cxn>
              <a:cxn ang="0">
                <a:pos x="1" y="10"/>
              </a:cxn>
              <a:cxn ang="0">
                <a:pos x="0" y="10"/>
              </a:cxn>
              <a:cxn ang="0">
                <a:pos x="1" y="10"/>
              </a:cxn>
              <a:cxn ang="0">
                <a:pos x="1" y="10"/>
              </a:cxn>
              <a:cxn ang="0">
                <a:pos x="0" y="10"/>
              </a:cxn>
            </a:cxnLst>
            <a:rect l="0" t="0" r="r" b="b"/>
            <a:pathLst>
              <a:path w="35" h="22">
                <a:moveTo>
                  <a:pt x="0" y="10"/>
                </a:moveTo>
                <a:lnTo>
                  <a:pt x="10" y="22"/>
                </a:lnTo>
                <a:lnTo>
                  <a:pt x="35" y="13"/>
                </a:lnTo>
                <a:lnTo>
                  <a:pt x="25" y="0"/>
                </a:lnTo>
                <a:lnTo>
                  <a:pt x="1" y="10"/>
                </a:lnTo>
                <a:lnTo>
                  <a:pt x="0" y="10"/>
                </a:lnTo>
                <a:lnTo>
                  <a:pt x="1" y="10"/>
                </a:lnTo>
                <a:lnTo>
                  <a:pt x="1" y="10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9" name="Freeform 1413"/>
          <p:cNvSpPr>
            <a:spLocks/>
          </p:cNvSpPr>
          <p:nvPr/>
        </p:nvSpPr>
        <p:spPr bwMode="auto">
          <a:xfrm>
            <a:off x="4843463" y="3695700"/>
            <a:ext cx="14287" cy="9525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24"/>
              </a:cxn>
              <a:cxn ang="0">
                <a:pos x="34" y="11"/>
              </a:cxn>
              <a:cxn ang="0">
                <a:pos x="22" y="0"/>
              </a:cxn>
              <a:cxn ang="0">
                <a:pos x="1" y="12"/>
              </a:cxn>
              <a:cxn ang="0">
                <a:pos x="0" y="13"/>
              </a:cxn>
              <a:cxn ang="0">
                <a:pos x="1" y="12"/>
              </a:cxn>
              <a:cxn ang="0">
                <a:pos x="1" y="12"/>
              </a:cxn>
              <a:cxn ang="0">
                <a:pos x="0" y="13"/>
              </a:cxn>
            </a:cxnLst>
            <a:rect l="0" t="0" r="r" b="b"/>
            <a:pathLst>
              <a:path w="34" h="24">
                <a:moveTo>
                  <a:pt x="0" y="13"/>
                </a:moveTo>
                <a:lnTo>
                  <a:pt x="13" y="24"/>
                </a:lnTo>
                <a:lnTo>
                  <a:pt x="34" y="11"/>
                </a:lnTo>
                <a:lnTo>
                  <a:pt x="22" y="0"/>
                </a:lnTo>
                <a:lnTo>
                  <a:pt x="1" y="12"/>
                </a:lnTo>
                <a:lnTo>
                  <a:pt x="0" y="13"/>
                </a:lnTo>
                <a:lnTo>
                  <a:pt x="1" y="12"/>
                </a:lnTo>
                <a:lnTo>
                  <a:pt x="1" y="12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0" name="Freeform 1414"/>
          <p:cNvSpPr>
            <a:spLocks/>
          </p:cNvSpPr>
          <p:nvPr/>
        </p:nvSpPr>
        <p:spPr bwMode="auto">
          <a:xfrm>
            <a:off x="4835525" y="3700463"/>
            <a:ext cx="14288" cy="952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5" y="24"/>
              </a:cxn>
              <a:cxn ang="0">
                <a:pos x="35" y="11"/>
              </a:cxn>
              <a:cxn ang="0">
                <a:pos x="21" y="0"/>
              </a:cxn>
              <a:cxn ang="0">
                <a:pos x="1" y="14"/>
              </a:cxn>
              <a:cxn ang="0">
                <a:pos x="0" y="15"/>
              </a:cxn>
              <a:cxn ang="0">
                <a:pos x="1" y="14"/>
              </a:cxn>
              <a:cxn ang="0">
                <a:pos x="1" y="15"/>
              </a:cxn>
              <a:cxn ang="0">
                <a:pos x="0" y="15"/>
              </a:cxn>
            </a:cxnLst>
            <a:rect l="0" t="0" r="r" b="b"/>
            <a:pathLst>
              <a:path w="35" h="24">
                <a:moveTo>
                  <a:pt x="0" y="15"/>
                </a:moveTo>
                <a:lnTo>
                  <a:pt x="15" y="24"/>
                </a:lnTo>
                <a:lnTo>
                  <a:pt x="35" y="11"/>
                </a:lnTo>
                <a:lnTo>
                  <a:pt x="21" y="0"/>
                </a:lnTo>
                <a:lnTo>
                  <a:pt x="1" y="14"/>
                </a:lnTo>
                <a:lnTo>
                  <a:pt x="0" y="15"/>
                </a:lnTo>
                <a:lnTo>
                  <a:pt x="1" y="14"/>
                </a:lnTo>
                <a:lnTo>
                  <a:pt x="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1" name="Freeform 1415"/>
          <p:cNvSpPr>
            <a:spLocks/>
          </p:cNvSpPr>
          <p:nvPr/>
        </p:nvSpPr>
        <p:spPr bwMode="auto">
          <a:xfrm>
            <a:off x="4829175" y="3706813"/>
            <a:ext cx="12700" cy="9525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6" y="25"/>
              </a:cxn>
              <a:cxn ang="0">
                <a:pos x="32" y="9"/>
              </a:cxn>
              <a:cxn ang="0">
                <a:pos x="17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0" y="17"/>
              </a:cxn>
              <a:cxn ang="0">
                <a:pos x="0" y="17"/>
              </a:cxn>
            </a:cxnLst>
            <a:rect l="0" t="0" r="r" b="b"/>
            <a:pathLst>
              <a:path w="32" h="25">
                <a:moveTo>
                  <a:pt x="0" y="17"/>
                </a:moveTo>
                <a:lnTo>
                  <a:pt x="16" y="25"/>
                </a:lnTo>
                <a:lnTo>
                  <a:pt x="32" y="9"/>
                </a:lnTo>
                <a:lnTo>
                  <a:pt x="17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0" y="17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2" name="Freeform 1416"/>
          <p:cNvSpPr>
            <a:spLocks/>
          </p:cNvSpPr>
          <p:nvPr/>
        </p:nvSpPr>
        <p:spPr bwMode="auto">
          <a:xfrm>
            <a:off x="4822825" y="3713163"/>
            <a:ext cx="12700" cy="952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17" y="24"/>
              </a:cxn>
              <a:cxn ang="0">
                <a:pos x="30" y="7"/>
              </a:cxn>
              <a:cxn ang="0">
                <a:pos x="14" y="0"/>
              </a:cxn>
              <a:cxn ang="0">
                <a:pos x="1" y="17"/>
              </a:cxn>
              <a:cxn ang="0">
                <a:pos x="0" y="18"/>
              </a:cxn>
              <a:cxn ang="0">
                <a:pos x="1" y="17"/>
              </a:cxn>
              <a:cxn ang="0">
                <a:pos x="0" y="18"/>
              </a:cxn>
              <a:cxn ang="0">
                <a:pos x="0" y="18"/>
              </a:cxn>
            </a:cxnLst>
            <a:rect l="0" t="0" r="r" b="b"/>
            <a:pathLst>
              <a:path w="30" h="24">
                <a:moveTo>
                  <a:pt x="0" y="18"/>
                </a:moveTo>
                <a:lnTo>
                  <a:pt x="17" y="24"/>
                </a:lnTo>
                <a:lnTo>
                  <a:pt x="30" y="7"/>
                </a:lnTo>
                <a:lnTo>
                  <a:pt x="14" y="0"/>
                </a:lnTo>
                <a:lnTo>
                  <a:pt x="1" y="17"/>
                </a:lnTo>
                <a:lnTo>
                  <a:pt x="0" y="18"/>
                </a:lnTo>
                <a:lnTo>
                  <a:pt x="1" y="17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3" name="Freeform 1417"/>
          <p:cNvSpPr>
            <a:spLocks/>
          </p:cNvSpPr>
          <p:nvPr/>
        </p:nvSpPr>
        <p:spPr bwMode="auto">
          <a:xfrm>
            <a:off x="4819650" y="3721100"/>
            <a:ext cx="11113" cy="952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9" y="25"/>
              </a:cxn>
              <a:cxn ang="0">
                <a:pos x="28" y="5"/>
              </a:cxn>
              <a:cxn ang="0">
                <a:pos x="10" y="0"/>
              </a:cxn>
              <a:cxn ang="0">
                <a:pos x="0" y="20"/>
              </a:cxn>
              <a:cxn ang="0">
                <a:pos x="0" y="21"/>
              </a:cxn>
              <a:cxn ang="0">
                <a:pos x="0" y="20"/>
              </a:cxn>
              <a:cxn ang="0">
                <a:pos x="0" y="21"/>
              </a:cxn>
              <a:cxn ang="0">
                <a:pos x="0" y="21"/>
              </a:cxn>
            </a:cxnLst>
            <a:rect l="0" t="0" r="r" b="b"/>
            <a:pathLst>
              <a:path w="28" h="25">
                <a:moveTo>
                  <a:pt x="0" y="21"/>
                </a:moveTo>
                <a:lnTo>
                  <a:pt x="19" y="25"/>
                </a:lnTo>
                <a:lnTo>
                  <a:pt x="28" y="5"/>
                </a:lnTo>
                <a:lnTo>
                  <a:pt x="10" y="0"/>
                </a:lnTo>
                <a:lnTo>
                  <a:pt x="0" y="20"/>
                </a:lnTo>
                <a:lnTo>
                  <a:pt x="0" y="21"/>
                </a:lnTo>
                <a:lnTo>
                  <a:pt x="0" y="20"/>
                </a:lnTo>
                <a:lnTo>
                  <a:pt x="0" y="21"/>
                </a:lnTo>
                <a:lnTo>
                  <a:pt x="0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4" name="Freeform 1418"/>
          <p:cNvSpPr>
            <a:spLocks/>
          </p:cNvSpPr>
          <p:nvPr/>
        </p:nvSpPr>
        <p:spPr bwMode="auto">
          <a:xfrm>
            <a:off x="4816475" y="3729038"/>
            <a:ext cx="9525" cy="7937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22"/>
              </a:cxn>
              <a:cxn ang="0">
                <a:pos x="25" y="3"/>
              </a:cxn>
              <a:cxn ang="0">
                <a:pos x="6" y="0"/>
              </a:cxn>
              <a:cxn ang="0">
                <a:pos x="0" y="19"/>
              </a:cxn>
              <a:cxn ang="0">
                <a:pos x="0" y="20"/>
              </a:cxn>
              <a:cxn ang="0">
                <a:pos x="0" y="19"/>
              </a:cxn>
              <a:cxn ang="0">
                <a:pos x="0" y="19"/>
              </a:cxn>
              <a:cxn ang="0">
                <a:pos x="0" y="20"/>
              </a:cxn>
            </a:cxnLst>
            <a:rect l="0" t="0" r="r" b="b"/>
            <a:pathLst>
              <a:path w="25" h="22">
                <a:moveTo>
                  <a:pt x="0" y="20"/>
                </a:moveTo>
                <a:lnTo>
                  <a:pt x="19" y="22"/>
                </a:lnTo>
                <a:lnTo>
                  <a:pt x="25" y="3"/>
                </a:lnTo>
                <a:lnTo>
                  <a:pt x="6" y="0"/>
                </a:lnTo>
                <a:lnTo>
                  <a:pt x="0" y="19"/>
                </a:lnTo>
                <a:lnTo>
                  <a:pt x="0" y="20"/>
                </a:lnTo>
                <a:lnTo>
                  <a:pt x="0" y="19"/>
                </a:lnTo>
                <a:lnTo>
                  <a:pt x="0" y="19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5" name="Freeform 1419"/>
          <p:cNvSpPr>
            <a:spLocks/>
          </p:cNvSpPr>
          <p:nvPr/>
        </p:nvSpPr>
        <p:spPr bwMode="auto">
          <a:xfrm>
            <a:off x="4816475" y="3736975"/>
            <a:ext cx="7938" cy="7938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20" y="22"/>
              </a:cxn>
              <a:cxn ang="0">
                <a:pos x="22" y="1"/>
              </a:cxn>
              <a:cxn ang="0">
                <a:pos x="2" y="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22" h="22">
                <a:moveTo>
                  <a:pt x="0" y="20"/>
                </a:moveTo>
                <a:lnTo>
                  <a:pt x="20" y="22"/>
                </a:lnTo>
                <a:lnTo>
                  <a:pt x="22" y="1"/>
                </a:lnTo>
                <a:lnTo>
                  <a:pt x="2" y="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6" name="Freeform 1420"/>
          <p:cNvSpPr>
            <a:spLocks/>
          </p:cNvSpPr>
          <p:nvPr/>
        </p:nvSpPr>
        <p:spPr bwMode="auto">
          <a:xfrm>
            <a:off x="4816475" y="3744913"/>
            <a:ext cx="7938" cy="868362"/>
          </a:xfrm>
          <a:custGeom>
            <a:avLst/>
            <a:gdLst/>
            <a:ahLst/>
            <a:cxnLst>
              <a:cxn ang="0">
                <a:pos x="0" y="2189"/>
              </a:cxn>
              <a:cxn ang="0">
                <a:pos x="20" y="2189"/>
              </a:cxn>
              <a:cxn ang="0">
                <a:pos x="20" y="0"/>
              </a:cxn>
              <a:cxn ang="0">
                <a:pos x="0" y="0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</a:cxnLst>
            <a:rect l="0" t="0" r="r" b="b"/>
            <a:pathLst>
              <a:path w="20" h="2189">
                <a:moveTo>
                  <a:pt x="0" y="2189"/>
                </a:moveTo>
                <a:lnTo>
                  <a:pt x="20" y="2189"/>
                </a:lnTo>
                <a:lnTo>
                  <a:pt x="20" y="0"/>
                </a:lnTo>
                <a:lnTo>
                  <a:pt x="0" y="0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7" name="Freeform 1421"/>
          <p:cNvSpPr>
            <a:spLocks/>
          </p:cNvSpPr>
          <p:nvPr/>
        </p:nvSpPr>
        <p:spPr bwMode="auto">
          <a:xfrm>
            <a:off x="4816475" y="4613275"/>
            <a:ext cx="7938" cy="7938"/>
          </a:xfrm>
          <a:custGeom>
            <a:avLst/>
            <a:gdLst/>
            <a:ahLst/>
            <a:cxnLst>
              <a:cxn ang="0">
                <a:pos x="2" y="23"/>
              </a:cxn>
              <a:cxn ang="0">
                <a:pos x="22" y="21"/>
              </a:cxn>
              <a:cxn ang="0">
                <a:pos x="20" y="0"/>
              </a:cxn>
              <a:cxn ang="0">
                <a:pos x="0" y="1"/>
              </a:cxn>
              <a:cxn ang="0">
                <a:pos x="2" y="22"/>
              </a:cxn>
              <a:cxn ang="0">
                <a:pos x="2" y="23"/>
              </a:cxn>
              <a:cxn ang="0">
                <a:pos x="2" y="22"/>
              </a:cxn>
              <a:cxn ang="0">
                <a:pos x="2" y="23"/>
              </a:cxn>
              <a:cxn ang="0">
                <a:pos x="2" y="23"/>
              </a:cxn>
            </a:cxnLst>
            <a:rect l="0" t="0" r="r" b="b"/>
            <a:pathLst>
              <a:path w="22" h="23">
                <a:moveTo>
                  <a:pt x="2" y="23"/>
                </a:moveTo>
                <a:lnTo>
                  <a:pt x="22" y="21"/>
                </a:lnTo>
                <a:lnTo>
                  <a:pt x="20" y="0"/>
                </a:lnTo>
                <a:lnTo>
                  <a:pt x="0" y="1"/>
                </a:lnTo>
                <a:lnTo>
                  <a:pt x="2" y="22"/>
                </a:lnTo>
                <a:lnTo>
                  <a:pt x="2" y="23"/>
                </a:lnTo>
                <a:lnTo>
                  <a:pt x="2" y="22"/>
                </a:lnTo>
                <a:lnTo>
                  <a:pt x="2" y="23"/>
                </a:lnTo>
                <a:lnTo>
                  <a:pt x="2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8" name="Freeform 1422"/>
          <p:cNvSpPr>
            <a:spLocks/>
          </p:cNvSpPr>
          <p:nvPr/>
        </p:nvSpPr>
        <p:spPr bwMode="auto">
          <a:xfrm>
            <a:off x="4816475" y="4621213"/>
            <a:ext cx="9525" cy="9525"/>
          </a:xfrm>
          <a:custGeom>
            <a:avLst/>
            <a:gdLst/>
            <a:ahLst/>
            <a:cxnLst>
              <a:cxn ang="0">
                <a:pos x="6" y="24"/>
              </a:cxn>
              <a:cxn ang="0">
                <a:pos x="25" y="20"/>
              </a:cxn>
              <a:cxn ang="0">
                <a:pos x="19" y="0"/>
              </a:cxn>
              <a:cxn ang="0">
                <a:pos x="0" y="3"/>
              </a:cxn>
              <a:cxn ang="0">
                <a:pos x="6" y="23"/>
              </a:cxn>
              <a:cxn ang="0">
                <a:pos x="6" y="24"/>
              </a:cxn>
              <a:cxn ang="0">
                <a:pos x="6" y="23"/>
              </a:cxn>
              <a:cxn ang="0">
                <a:pos x="6" y="23"/>
              </a:cxn>
              <a:cxn ang="0">
                <a:pos x="6" y="24"/>
              </a:cxn>
            </a:cxnLst>
            <a:rect l="0" t="0" r="r" b="b"/>
            <a:pathLst>
              <a:path w="25" h="24">
                <a:moveTo>
                  <a:pt x="6" y="24"/>
                </a:moveTo>
                <a:lnTo>
                  <a:pt x="25" y="20"/>
                </a:lnTo>
                <a:lnTo>
                  <a:pt x="19" y="0"/>
                </a:lnTo>
                <a:lnTo>
                  <a:pt x="0" y="3"/>
                </a:lnTo>
                <a:lnTo>
                  <a:pt x="6" y="23"/>
                </a:lnTo>
                <a:lnTo>
                  <a:pt x="6" y="24"/>
                </a:lnTo>
                <a:lnTo>
                  <a:pt x="6" y="23"/>
                </a:lnTo>
                <a:lnTo>
                  <a:pt x="6" y="23"/>
                </a:lnTo>
                <a:lnTo>
                  <a:pt x="6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9" name="Freeform 1423"/>
          <p:cNvSpPr>
            <a:spLocks/>
          </p:cNvSpPr>
          <p:nvPr/>
        </p:nvSpPr>
        <p:spPr bwMode="auto">
          <a:xfrm>
            <a:off x="4819650" y="4629150"/>
            <a:ext cx="11113" cy="9525"/>
          </a:xfrm>
          <a:custGeom>
            <a:avLst/>
            <a:gdLst/>
            <a:ahLst/>
            <a:cxnLst>
              <a:cxn ang="0">
                <a:pos x="11" y="25"/>
              </a:cxn>
              <a:cxn ang="0">
                <a:pos x="28" y="19"/>
              </a:cxn>
              <a:cxn ang="0">
                <a:pos x="19" y="0"/>
              </a:cxn>
              <a:cxn ang="0">
                <a:pos x="0" y="5"/>
              </a:cxn>
              <a:cxn ang="0">
                <a:pos x="10" y="24"/>
              </a:cxn>
              <a:cxn ang="0">
                <a:pos x="11" y="25"/>
              </a:cxn>
              <a:cxn ang="0">
                <a:pos x="10" y="24"/>
              </a:cxn>
              <a:cxn ang="0">
                <a:pos x="10" y="25"/>
              </a:cxn>
              <a:cxn ang="0">
                <a:pos x="11" y="25"/>
              </a:cxn>
            </a:cxnLst>
            <a:rect l="0" t="0" r="r" b="b"/>
            <a:pathLst>
              <a:path w="28" h="25">
                <a:moveTo>
                  <a:pt x="11" y="25"/>
                </a:moveTo>
                <a:lnTo>
                  <a:pt x="28" y="19"/>
                </a:lnTo>
                <a:lnTo>
                  <a:pt x="19" y="0"/>
                </a:lnTo>
                <a:lnTo>
                  <a:pt x="0" y="5"/>
                </a:lnTo>
                <a:lnTo>
                  <a:pt x="10" y="24"/>
                </a:lnTo>
                <a:lnTo>
                  <a:pt x="11" y="25"/>
                </a:lnTo>
                <a:lnTo>
                  <a:pt x="10" y="24"/>
                </a:lnTo>
                <a:lnTo>
                  <a:pt x="10" y="25"/>
                </a:lnTo>
                <a:lnTo>
                  <a:pt x="11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0" name="Freeform 1424"/>
          <p:cNvSpPr>
            <a:spLocks/>
          </p:cNvSpPr>
          <p:nvPr/>
        </p:nvSpPr>
        <p:spPr bwMode="auto">
          <a:xfrm>
            <a:off x="4822825" y="4635500"/>
            <a:ext cx="12700" cy="9525"/>
          </a:xfrm>
          <a:custGeom>
            <a:avLst/>
            <a:gdLst/>
            <a:ahLst/>
            <a:cxnLst>
              <a:cxn ang="0">
                <a:pos x="14" y="26"/>
              </a:cxn>
              <a:cxn ang="0">
                <a:pos x="29" y="18"/>
              </a:cxn>
              <a:cxn ang="0">
                <a:pos x="16" y="0"/>
              </a:cxn>
              <a:cxn ang="0">
                <a:pos x="0" y="8"/>
              </a:cxn>
              <a:cxn ang="0">
                <a:pos x="13" y="25"/>
              </a:cxn>
              <a:cxn ang="0">
                <a:pos x="14" y="26"/>
              </a:cxn>
              <a:cxn ang="0">
                <a:pos x="13" y="25"/>
              </a:cxn>
              <a:cxn ang="0">
                <a:pos x="13" y="26"/>
              </a:cxn>
              <a:cxn ang="0">
                <a:pos x="14" y="26"/>
              </a:cxn>
            </a:cxnLst>
            <a:rect l="0" t="0" r="r" b="b"/>
            <a:pathLst>
              <a:path w="29" h="26">
                <a:moveTo>
                  <a:pt x="14" y="26"/>
                </a:moveTo>
                <a:lnTo>
                  <a:pt x="29" y="18"/>
                </a:lnTo>
                <a:lnTo>
                  <a:pt x="16" y="0"/>
                </a:lnTo>
                <a:lnTo>
                  <a:pt x="0" y="8"/>
                </a:lnTo>
                <a:lnTo>
                  <a:pt x="13" y="25"/>
                </a:lnTo>
                <a:lnTo>
                  <a:pt x="14" y="26"/>
                </a:lnTo>
                <a:lnTo>
                  <a:pt x="13" y="25"/>
                </a:lnTo>
                <a:lnTo>
                  <a:pt x="13" y="26"/>
                </a:lnTo>
                <a:lnTo>
                  <a:pt x="14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1" name="Freeform 1425"/>
          <p:cNvSpPr>
            <a:spLocks/>
          </p:cNvSpPr>
          <p:nvPr/>
        </p:nvSpPr>
        <p:spPr bwMode="auto">
          <a:xfrm>
            <a:off x="4829175" y="4641850"/>
            <a:ext cx="12700" cy="11113"/>
          </a:xfrm>
          <a:custGeom>
            <a:avLst/>
            <a:gdLst/>
            <a:ahLst/>
            <a:cxnLst>
              <a:cxn ang="0">
                <a:pos x="17" y="26"/>
              </a:cxn>
              <a:cxn ang="0">
                <a:pos x="31" y="16"/>
              </a:cxn>
              <a:cxn ang="0">
                <a:pos x="15" y="0"/>
              </a:cxn>
              <a:cxn ang="0">
                <a:pos x="0" y="9"/>
              </a:cxn>
              <a:cxn ang="0">
                <a:pos x="16" y="25"/>
              </a:cxn>
              <a:cxn ang="0">
                <a:pos x="17" y="26"/>
              </a:cxn>
              <a:cxn ang="0">
                <a:pos x="16" y="25"/>
              </a:cxn>
              <a:cxn ang="0">
                <a:pos x="17" y="26"/>
              </a:cxn>
              <a:cxn ang="0">
                <a:pos x="17" y="26"/>
              </a:cxn>
            </a:cxnLst>
            <a:rect l="0" t="0" r="r" b="b"/>
            <a:pathLst>
              <a:path w="31" h="26">
                <a:moveTo>
                  <a:pt x="17" y="26"/>
                </a:moveTo>
                <a:lnTo>
                  <a:pt x="31" y="16"/>
                </a:lnTo>
                <a:lnTo>
                  <a:pt x="15" y="0"/>
                </a:lnTo>
                <a:lnTo>
                  <a:pt x="0" y="9"/>
                </a:lnTo>
                <a:lnTo>
                  <a:pt x="16" y="25"/>
                </a:lnTo>
                <a:lnTo>
                  <a:pt x="17" y="26"/>
                </a:lnTo>
                <a:lnTo>
                  <a:pt x="16" y="25"/>
                </a:lnTo>
                <a:lnTo>
                  <a:pt x="17" y="26"/>
                </a:lnTo>
                <a:lnTo>
                  <a:pt x="17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2" name="Freeform 1426"/>
          <p:cNvSpPr>
            <a:spLocks/>
          </p:cNvSpPr>
          <p:nvPr/>
        </p:nvSpPr>
        <p:spPr bwMode="auto">
          <a:xfrm>
            <a:off x="4835525" y="4648200"/>
            <a:ext cx="14288" cy="9525"/>
          </a:xfrm>
          <a:custGeom>
            <a:avLst/>
            <a:gdLst/>
            <a:ahLst/>
            <a:cxnLst>
              <a:cxn ang="0">
                <a:pos x="21" y="25"/>
              </a:cxn>
              <a:cxn ang="0">
                <a:pos x="34" y="14"/>
              </a:cxn>
              <a:cxn ang="0">
                <a:pos x="14" y="0"/>
              </a:cxn>
              <a:cxn ang="0">
                <a:pos x="0" y="10"/>
              </a:cxn>
              <a:cxn ang="0">
                <a:pos x="20" y="25"/>
              </a:cxn>
              <a:cxn ang="0">
                <a:pos x="21" y="25"/>
              </a:cxn>
              <a:cxn ang="0">
                <a:pos x="20" y="25"/>
              </a:cxn>
              <a:cxn ang="0">
                <a:pos x="21" y="25"/>
              </a:cxn>
              <a:cxn ang="0">
                <a:pos x="21" y="25"/>
              </a:cxn>
            </a:cxnLst>
            <a:rect l="0" t="0" r="r" b="b"/>
            <a:pathLst>
              <a:path w="34" h="25">
                <a:moveTo>
                  <a:pt x="21" y="25"/>
                </a:moveTo>
                <a:lnTo>
                  <a:pt x="34" y="14"/>
                </a:lnTo>
                <a:lnTo>
                  <a:pt x="14" y="0"/>
                </a:lnTo>
                <a:lnTo>
                  <a:pt x="0" y="10"/>
                </a:lnTo>
                <a:lnTo>
                  <a:pt x="20" y="25"/>
                </a:lnTo>
                <a:lnTo>
                  <a:pt x="21" y="25"/>
                </a:lnTo>
                <a:lnTo>
                  <a:pt x="20" y="25"/>
                </a:lnTo>
                <a:lnTo>
                  <a:pt x="21" y="25"/>
                </a:lnTo>
                <a:lnTo>
                  <a:pt x="21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3" name="Freeform 1427"/>
          <p:cNvSpPr>
            <a:spLocks/>
          </p:cNvSpPr>
          <p:nvPr/>
        </p:nvSpPr>
        <p:spPr bwMode="auto">
          <a:xfrm>
            <a:off x="4843463" y="4652963"/>
            <a:ext cx="14287" cy="9525"/>
          </a:xfrm>
          <a:custGeom>
            <a:avLst/>
            <a:gdLst/>
            <a:ahLst/>
            <a:cxnLst>
              <a:cxn ang="0">
                <a:pos x="22" y="25"/>
              </a:cxn>
              <a:cxn ang="0">
                <a:pos x="33" y="13"/>
              </a:cxn>
              <a:cxn ang="0">
                <a:pos x="12" y="0"/>
              </a:cxn>
              <a:cxn ang="0">
                <a:pos x="0" y="12"/>
              </a:cxn>
              <a:cxn ang="0">
                <a:pos x="21" y="24"/>
              </a:cxn>
              <a:cxn ang="0">
                <a:pos x="22" y="25"/>
              </a:cxn>
              <a:cxn ang="0">
                <a:pos x="21" y="24"/>
              </a:cxn>
              <a:cxn ang="0">
                <a:pos x="22" y="24"/>
              </a:cxn>
              <a:cxn ang="0">
                <a:pos x="22" y="25"/>
              </a:cxn>
            </a:cxnLst>
            <a:rect l="0" t="0" r="r" b="b"/>
            <a:pathLst>
              <a:path w="33" h="25">
                <a:moveTo>
                  <a:pt x="22" y="25"/>
                </a:moveTo>
                <a:lnTo>
                  <a:pt x="33" y="13"/>
                </a:lnTo>
                <a:lnTo>
                  <a:pt x="12" y="0"/>
                </a:lnTo>
                <a:lnTo>
                  <a:pt x="0" y="12"/>
                </a:lnTo>
                <a:lnTo>
                  <a:pt x="21" y="24"/>
                </a:lnTo>
                <a:lnTo>
                  <a:pt x="22" y="25"/>
                </a:lnTo>
                <a:lnTo>
                  <a:pt x="21" y="24"/>
                </a:lnTo>
                <a:lnTo>
                  <a:pt x="22" y="24"/>
                </a:lnTo>
                <a:lnTo>
                  <a:pt x="22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4" name="Freeform 1428"/>
          <p:cNvSpPr>
            <a:spLocks/>
          </p:cNvSpPr>
          <p:nvPr/>
        </p:nvSpPr>
        <p:spPr bwMode="auto">
          <a:xfrm>
            <a:off x="4852988" y="4657725"/>
            <a:ext cx="12700" cy="9525"/>
          </a:xfrm>
          <a:custGeom>
            <a:avLst/>
            <a:gdLst/>
            <a:ahLst/>
            <a:cxnLst>
              <a:cxn ang="0">
                <a:pos x="25" y="23"/>
              </a:cxn>
              <a:cxn ang="0">
                <a:pos x="34" y="10"/>
              </a:cxn>
              <a:cxn ang="0">
                <a:pos x="9" y="0"/>
              </a:cxn>
              <a:cxn ang="0">
                <a:pos x="0" y="13"/>
              </a:cxn>
              <a:cxn ang="0">
                <a:pos x="24" y="22"/>
              </a:cxn>
              <a:cxn ang="0">
                <a:pos x="25" y="23"/>
              </a:cxn>
              <a:cxn ang="0">
                <a:pos x="24" y="22"/>
              </a:cxn>
              <a:cxn ang="0">
                <a:pos x="25" y="22"/>
              </a:cxn>
              <a:cxn ang="0">
                <a:pos x="25" y="23"/>
              </a:cxn>
            </a:cxnLst>
            <a:rect l="0" t="0" r="r" b="b"/>
            <a:pathLst>
              <a:path w="34" h="23">
                <a:moveTo>
                  <a:pt x="25" y="23"/>
                </a:moveTo>
                <a:lnTo>
                  <a:pt x="34" y="10"/>
                </a:lnTo>
                <a:lnTo>
                  <a:pt x="9" y="0"/>
                </a:lnTo>
                <a:lnTo>
                  <a:pt x="0" y="13"/>
                </a:lnTo>
                <a:lnTo>
                  <a:pt x="24" y="22"/>
                </a:lnTo>
                <a:lnTo>
                  <a:pt x="25" y="23"/>
                </a:lnTo>
                <a:lnTo>
                  <a:pt x="24" y="22"/>
                </a:lnTo>
                <a:lnTo>
                  <a:pt x="25" y="22"/>
                </a:lnTo>
                <a:lnTo>
                  <a:pt x="25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5" name="Freeform 1429"/>
          <p:cNvSpPr>
            <a:spLocks/>
          </p:cNvSpPr>
          <p:nvPr/>
        </p:nvSpPr>
        <p:spPr bwMode="auto">
          <a:xfrm>
            <a:off x="4862513" y="4660900"/>
            <a:ext cx="14287" cy="9525"/>
          </a:xfrm>
          <a:custGeom>
            <a:avLst/>
            <a:gdLst/>
            <a:ahLst/>
            <a:cxnLst>
              <a:cxn ang="0">
                <a:pos x="28" y="21"/>
              </a:cxn>
              <a:cxn ang="0">
                <a:pos x="33" y="8"/>
              </a:cxn>
              <a:cxn ang="0">
                <a:pos x="8" y="0"/>
              </a:cxn>
              <a:cxn ang="0">
                <a:pos x="0" y="14"/>
              </a:cxn>
              <a:cxn ang="0">
                <a:pos x="26" y="21"/>
              </a:cxn>
              <a:cxn ang="0">
                <a:pos x="28" y="21"/>
              </a:cxn>
              <a:cxn ang="0">
                <a:pos x="26" y="21"/>
              </a:cxn>
              <a:cxn ang="0">
                <a:pos x="27" y="21"/>
              </a:cxn>
              <a:cxn ang="0">
                <a:pos x="28" y="21"/>
              </a:cxn>
            </a:cxnLst>
            <a:rect l="0" t="0" r="r" b="b"/>
            <a:pathLst>
              <a:path w="33" h="21">
                <a:moveTo>
                  <a:pt x="28" y="21"/>
                </a:moveTo>
                <a:lnTo>
                  <a:pt x="33" y="8"/>
                </a:lnTo>
                <a:lnTo>
                  <a:pt x="8" y="0"/>
                </a:lnTo>
                <a:lnTo>
                  <a:pt x="0" y="14"/>
                </a:lnTo>
                <a:lnTo>
                  <a:pt x="26" y="21"/>
                </a:lnTo>
                <a:lnTo>
                  <a:pt x="28" y="21"/>
                </a:lnTo>
                <a:lnTo>
                  <a:pt x="26" y="21"/>
                </a:lnTo>
                <a:lnTo>
                  <a:pt x="27" y="21"/>
                </a:lnTo>
                <a:lnTo>
                  <a:pt x="28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6" name="Freeform 1430"/>
          <p:cNvSpPr>
            <a:spLocks/>
          </p:cNvSpPr>
          <p:nvPr/>
        </p:nvSpPr>
        <p:spPr bwMode="auto">
          <a:xfrm>
            <a:off x="4873625" y="4664075"/>
            <a:ext cx="12700" cy="7938"/>
          </a:xfrm>
          <a:custGeom>
            <a:avLst/>
            <a:gdLst/>
            <a:ahLst/>
            <a:cxnLst>
              <a:cxn ang="0">
                <a:pos x="28" y="18"/>
              </a:cxn>
              <a:cxn ang="0">
                <a:pos x="30" y="4"/>
              </a:cxn>
              <a:cxn ang="0">
                <a:pos x="3" y="0"/>
              </a:cxn>
              <a:cxn ang="0">
                <a:pos x="0" y="14"/>
              </a:cxn>
              <a:cxn ang="0">
                <a:pos x="27" y="18"/>
              </a:cxn>
              <a:cxn ang="0">
                <a:pos x="28" y="18"/>
              </a:cxn>
              <a:cxn ang="0">
                <a:pos x="27" y="18"/>
              </a:cxn>
              <a:cxn ang="0">
                <a:pos x="27" y="18"/>
              </a:cxn>
              <a:cxn ang="0">
                <a:pos x="28" y="18"/>
              </a:cxn>
            </a:cxnLst>
            <a:rect l="0" t="0" r="r" b="b"/>
            <a:pathLst>
              <a:path w="30" h="18">
                <a:moveTo>
                  <a:pt x="28" y="18"/>
                </a:moveTo>
                <a:lnTo>
                  <a:pt x="30" y="4"/>
                </a:lnTo>
                <a:lnTo>
                  <a:pt x="3" y="0"/>
                </a:lnTo>
                <a:lnTo>
                  <a:pt x="0" y="14"/>
                </a:lnTo>
                <a:lnTo>
                  <a:pt x="27" y="18"/>
                </a:lnTo>
                <a:lnTo>
                  <a:pt x="28" y="18"/>
                </a:lnTo>
                <a:lnTo>
                  <a:pt x="27" y="18"/>
                </a:lnTo>
                <a:lnTo>
                  <a:pt x="27" y="18"/>
                </a:lnTo>
                <a:lnTo>
                  <a:pt x="28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7" name="Freeform 1431"/>
          <p:cNvSpPr>
            <a:spLocks/>
          </p:cNvSpPr>
          <p:nvPr/>
        </p:nvSpPr>
        <p:spPr bwMode="auto">
          <a:xfrm>
            <a:off x="4884738" y="4665663"/>
            <a:ext cx="11112" cy="6350"/>
          </a:xfrm>
          <a:custGeom>
            <a:avLst/>
            <a:gdLst/>
            <a:ahLst/>
            <a:cxnLst>
              <a:cxn ang="0">
                <a:pos x="27" y="15"/>
              </a:cxn>
              <a:cxn ang="0">
                <a:pos x="28" y="1"/>
              </a:cxn>
              <a:cxn ang="0">
                <a:pos x="1" y="0"/>
              </a:cxn>
              <a:cxn ang="0">
                <a:pos x="0" y="14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</a:cxnLst>
            <a:rect l="0" t="0" r="r" b="b"/>
            <a:pathLst>
              <a:path w="28" h="15">
                <a:moveTo>
                  <a:pt x="27" y="15"/>
                </a:moveTo>
                <a:lnTo>
                  <a:pt x="28" y="1"/>
                </a:lnTo>
                <a:lnTo>
                  <a:pt x="1" y="0"/>
                </a:lnTo>
                <a:lnTo>
                  <a:pt x="0" y="14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8" name="Line 1432"/>
          <p:cNvSpPr>
            <a:spLocks noChangeShapeType="1"/>
          </p:cNvSpPr>
          <p:nvPr/>
        </p:nvSpPr>
        <p:spPr bwMode="auto">
          <a:xfrm>
            <a:off x="5073650" y="4191000"/>
            <a:ext cx="777875" cy="25400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9" name="Line 1433"/>
          <p:cNvSpPr>
            <a:spLocks noChangeShapeType="1"/>
          </p:cNvSpPr>
          <p:nvPr/>
        </p:nvSpPr>
        <p:spPr bwMode="auto">
          <a:xfrm flipV="1">
            <a:off x="5073650" y="3930650"/>
            <a:ext cx="763588" cy="26035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0" name="Line 1434"/>
          <p:cNvSpPr>
            <a:spLocks noChangeShapeType="1"/>
          </p:cNvSpPr>
          <p:nvPr/>
        </p:nvSpPr>
        <p:spPr bwMode="auto">
          <a:xfrm flipV="1">
            <a:off x="5837238" y="3930650"/>
            <a:ext cx="1587" cy="51435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1" name="Freeform 1435"/>
          <p:cNvSpPr>
            <a:spLocks/>
          </p:cNvSpPr>
          <p:nvPr/>
        </p:nvSpPr>
        <p:spPr bwMode="auto">
          <a:xfrm>
            <a:off x="3792538" y="3829050"/>
            <a:ext cx="1038225" cy="908050"/>
          </a:xfrm>
          <a:custGeom>
            <a:avLst/>
            <a:gdLst/>
            <a:ahLst/>
            <a:cxnLst>
              <a:cxn ang="0">
                <a:pos x="130" y="2287"/>
              </a:cxn>
              <a:cxn ang="0">
                <a:pos x="2483" y="2287"/>
              </a:cxn>
              <a:cxn ang="0">
                <a:pos x="2502" y="2284"/>
              </a:cxn>
              <a:cxn ang="0">
                <a:pos x="2520" y="2281"/>
              </a:cxn>
              <a:cxn ang="0">
                <a:pos x="2537" y="2274"/>
              </a:cxn>
              <a:cxn ang="0">
                <a:pos x="2554" y="2266"/>
              </a:cxn>
              <a:cxn ang="0">
                <a:pos x="2569" y="2255"/>
              </a:cxn>
              <a:cxn ang="0">
                <a:pos x="2582" y="2242"/>
              </a:cxn>
              <a:cxn ang="0">
                <a:pos x="2593" y="2226"/>
              </a:cxn>
              <a:cxn ang="0">
                <a:pos x="2603" y="2210"/>
              </a:cxn>
              <a:cxn ang="0">
                <a:pos x="2609" y="2193"/>
              </a:cxn>
              <a:cxn ang="0">
                <a:pos x="2613" y="2174"/>
              </a:cxn>
              <a:cxn ang="0">
                <a:pos x="2614" y="2156"/>
              </a:cxn>
              <a:cxn ang="0">
                <a:pos x="2614" y="130"/>
              </a:cxn>
              <a:cxn ang="0">
                <a:pos x="2613" y="112"/>
              </a:cxn>
              <a:cxn ang="0">
                <a:pos x="2609" y="94"/>
              </a:cxn>
              <a:cxn ang="0">
                <a:pos x="2603" y="75"/>
              </a:cxn>
              <a:cxn ang="0">
                <a:pos x="2593" y="60"/>
              </a:cxn>
              <a:cxn ang="0">
                <a:pos x="2582" y="45"/>
              </a:cxn>
              <a:cxn ang="0">
                <a:pos x="2569" y="31"/>
              </a:cxn>
              <a:cxn ang="0">
                <a:pos x="2554" y="20"/>
              </a:cxn>
              <a:cxn ang="0">
                <a:pos x="2537" y="11"/>
              </a:cxn>
              <a:cxn ang="0">
                <a:pos x="2520" y="5"/>
              </a:cxn>
              <a:cxn ang="0">
                <a:pos x="2502" y="1"/>
              </a:cxn>
              <a:cxn ang="0">
                <a:pos x="2483" y="0"/>
              </a:cxn>
              <a:cxn ang="0">
                <a:pos x="130" y="0"/>
              </a:cxn>
              <a:cxn ang="0">
                <a:pos x="112" y="1"/>
              </a:cxn>
              <a:cxn ang="0">
                <a:pos x="94" y="5"/>
              </a:cxn>
              <a:cxn ang="0">
                <a:pos x="77" y="11"/>
              </a:cxn>
              <a:cxn ang="0">
                <a:pos x="60" y="20"/>
              </a:cxn>
              <a:cxn ang="0">
                <a:pos x="45" y="31"/>
              </a:cxn>
              <a:cxn ang="0">
                <a:pos x="32" y="45"/>
              </a:cxn>
              <a:cxn ang="0">
                <a:pos x="21" y="60"/>
              </a:cxn>
              <a:cxn ang="0">
                <a:pos x="12" y="75"/>
              </a:cxn>
              <a:cxn ang="0">
                <a:pos x="6" y="94"/>
              </a:cxn>
              <a:cxn ang="0">
                <a:pos x="2" y="112"/>
              </a:cxn>
              <a:cxn ang="0">
                <a:pos x="0" y="130"/>
              </a:cxn>
              <a:cxn ang="0">
                <a:pos x="0" y="2156"/>
              </a:cxn>
              <a:cxn ang="0">
                <a:pos x="2" y="2174"/>
              </a:cxn>
              <a:cxn ang="0">
                <a:pos x="6" y="2193"/>
              </a:cxn>
              <a:cxn ang="0">
                <a:pos x="12" y="2210"/>
              </a:cxn>
              <a:cxn ang="0">
                <a:pos x="21" y="2226"/>
              </a:cxn>
              <a:cxn ang="0">
                <a:pos x="32" y="2242"/>
              </a:cxn>
              <a:cxn ang="0">
                <a:pos x="45" y="2255"/>
              </a:cxn>
              <a:cxn ang="0">
                <a:pos x="60" y="2266"/>
              </a:cxn>
              <a:cxn ang="0">
                <a:pos x="77" y="2274"/>
              </a:cxn>
              <a:cxn ang="0">
                <a:pos x="94" y="2281"/>
              </a:cxn>
              <a:cxn ang="0">
                <a:pos x="112" y="2284"/>
              </a:cxn>
              <a:cxn ang="0">
                <a:pos x="130" y="2287"/>
              </a:cxn>
            </a:cxnLst>
            <a:rect l="0" t="0" r="r" b="b"/>
            <a:pathLst>
              <a:path w="2614" h="2287">
                <a:moveTo>
                  <a:pt x="130" y="2287"/>
                </a:moveTo>
                <a:lnTo>
                  <a:pt x="2483" y="2287"/>
                </a:lnTo>
                <a:lnTo>
                  <a:pt x="2502" y="2284"/>
                </a:lnTo>
                <a:lnTo>
                  <a:pt x="2520" y="2281"/>
                </a:lnTo>
                <a:lnTo>
                  <a:pt x="2537" y="2274"/>
                </a:lnTo>
                <a:lnTo>
                  <a:pt x="2554" y="2266"/>
                </a:lnTo>
                <a:lnTo>
                  <a:pt x="2569" y="2255"/>
                </a:lnTo>
                <a:lnTo>
                  <a:pt x="2582" y="2242"/>
                </a:lnTo>
                <a:lnTo>
                  <a:pt x="2593" y="2226"/>
                </a:lnTo>
                <a:lnTo>
                  <a:pt x="2603" y="2210"/>
                </a:lnTo>
                <a:lnTo>
                  <a:pt x="2609" y="2193"/>
                </a:lnTo>
                <a:lnTo>
                  <a:pt x="2613" y="2174"/>
                </a:lnTo>
                <a:lnTo>
                  <a:pt x="2614" y="2156"/>
                </a:lnTo>
                <a:lnTo>
                  <a:pt x="2614" y="130"/>
                </a:lnTo>
                <a:lnTo>
                  <a:pt x="2613" y="112"/>
                </a:lnTo>
                <a:lnTo>
                  <a:pt x="2609" y="94"/>
                </a:lnTo>
                <a:lnTo>
                  <a:pt x="2603" y="75"/>
                </a:lnTo>
                <a:lnTo>
                  <a:pt x="2593" y="60"/>
                </a:lnTo>
                <a:lnTo>
                  <a:pt x="2582" y="45"/>
                </a:lnTo>
                <a:lnTo>
                  <a:pt x="2569" y="31"/>
                </a:lnTo>
                <a:lnTo>
                  <a:pt x="2554" y="20"/>
                </a:lnTo>
                <a:lnTo>
                  <a:pt x="2537" y="11"/>
                </a:lnTo>
                <a:lnTo>
                  <a:pt x="2520" y="5"/>
                </a:lnTo>
                <a:lnTo>
                  <a:pt x="2502" y="1"/>
                </a:lnTo>
                <a:lnTo>
                  <a:pt x="2483" y="0"/>
                </a:lnTo>
                <a:lnTo>
                  <a:pt x="130" y="0"/>
                </a:lnTo>
                <a:lnTo>
                  <a:pt x="112" y="1"/>
                </a:lnTo>
                <a:lnTo>
                  <a:pt x="94" y="5"/>
                </a:lnTo>
                <a:lnTo>
                  <a:pt x="77" y="11"/>
                </a:lnTo>
                <a:lnTo>
                  <a:pt x="60" y="20"/>
                </a:lnTo>
                <a:lnTo>
                  <a:pt x="45" y="31"/>
                </a:lnTo>
                <a:lnTo>
                  <a:pt x="32" y="45"/>
                </a:lnTo>
                <a:lnTo>
                  <a:pt x="21" y="60"/>
                </a:lnTo>
                <a:lnTo>
                  <a:pt x="12" y="75"/>
                </a:lnTo>
                <a:lnTo>
                  <a:pt x="6" y="94"/>
                </a:lnTo>
                <a:lnTo>
                  <a:pt x="2" y="112"/>
                </a:lnTo>
                <a:lnTo>
                  <a:pt x="0" y="130"/>
                </a:lnTo>
                <a:lnTo>
                  <a:pt x="0" y="2156"/>
                </a:lnTo>
                <a:lnTo>
                  <a:pt x="2" y="2174"/>
                </a:lnTo>
                <a:lnTo>
                  <a:pt x="6" y="2193"/>
                </a:lnTo>
                <a:lnTo>
                  <a:pt x="12" y="2210"/>
                </a:lnTo>
                <a:lnTo>
                  <a:pt x="21" y="2226"/>
                </a:lnTo>
                <a:lnTo>
                  <a:pt x="32" y="2242"/>
                </a:lnTo>
                <a:lnTo>
                  <a:pt x="45" y="2255"/>
                </a:lnTo>
                <a:lnTo>
                  <a:pt x="60" y="2266"/>
                </a:lnTo>
                <a:lnTo>
                  <a:pt x="77" y="2274"/>
                </a:lnTo>
                <a:lnTo>
                  <a:pt x="94" y="2281"/>
                </a:lnTo>
                <a:lnTo>
                  <a:pt x="112" y="2284"/>
                </a:lnTo>
                <a:lnTo>
                  <a:pt x="130" y="228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2" name="Freeform 1436"/>
          <p:cNvSpPr>
            <a:spLocks/>
          </p:cNvSpPr>
          <p:nvPr/>
        </p:nvSpPr>
        <p:spPr bwMode="auto">
          <a:xfrm>
            <a:off x="3844925" y="4732338"/>
            <a:ext cx="933450" cy="7937"/>
          </a:xfrm>
          <a:custGeom>
            <a:avLst/>
            <a:gdLst/>
            <a:ahLst/>
            <a:cxnLst>
              <a:cxn ang="0">
                <a:pos x="2354" y="20"/>
              </a:cxn>
              <a:cxn ang="0">
                <a:pos x="2353" y="0"/>
              </a:cxn>
              <a:cxn ang="0">
                <a:pos x="0" y="0"/>
              </a:cxn>
              <a:cxn ang="0">
                <a:pos x="0" y="20"/>
              </a:cxn>
              <a:cxn ang="0">
                <a:pos x="2353" y="20"/>
              </a:cxn>
              <a:cxn ang="0">
                <a:pos x="2354" y="20"/>
              </a:cxn>
              <a:cxn ang="0">
                <a:pos x="2353" y="20"/>
              </a:cxn>
              <a:cxn ang="0">
                <a:pos x="2353" y="20"/>
              </a:cxn>
              <a:cxn ang="0">
                <a:pos x="2354" y="20"/>
              </a:cxn>
            </a:cxnLst>
            <a:rect l="0" t="0" r="r" b="b"/>
            <a:pathLst>
              <a:path w="2354" h="20">
                <a:moveTo>
                  <a:pt x="2354" y="20"/>
                </a:moveTo>
                <a:lnTo>
                  <a:pt x="2353" y="0"/>
                </a:lnTo>
                <a:lnTo>
                  <a:pt x="0" y="0"/>
                </a:lnTo>
                <a:lnTo>
                  <a:pt x="0" y="20"/>
                </a:lnTo>
                <a:lnTo>
                  <a:pt x="2353" y="20"/>
                </a:lnTo>
                <a:lnTo>
                  <a:pt x="2354" y="20"/>
                </a:lnTo>
                <a:lnTo>
                  <a:pt x="2353" y="20"/>
                </a:lnTo>
                <a:lnTo>
                  <a:pt x="2353" y="20"/>
                </a:lnTo>
                <a:lnTo>
                  <a:pt x="2354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3" name="Freeform 1437"/>
          <p:cNvSpPr>
            <a:spLocks/>
          </p:cNvSpPr>
          <p:nvPr/>
        </p:nvSpPr>
        <p:spPr bwMode="auto">
          <a:xfrm>
            <a:off x="4778375" y="4732338"/>
            <a:ext cx="7938" cy="7937"/>
          </a:xfrm>
          <a:custGeom>
            <a:avLst/>
            <a:gdLst/>
            <a:ahLst/>
            <a:cxnLst>
              <a:cxn ang="0">
                <a:pos x="22" y="20"/>
              </a:cxn>
              <a:cxn ang="0">
                <a:pos x="20" y="0"/>
              </a:cxn>
              <a:cxn ang="0">
                <a:pos x="0" y="1"/>
              </a:cxn>
              <a:cxn ang="0">
                <a:pos x="2" y="21"/>
              </a:cxn>
              <a:cxn ang="0">
                <a:pos x="21" y="20"/>
              </a:cxn>
              <a:cxn ang="0">
                <a:pos x="22" y="20"/>
              </a:cxn>
              <a:cxn ang="0">
                <a:pos x="21" y="20"/>
              </a:cxn>
              <a:cxn ang="0">
                <a:pos x="21" y="20"/>
              </a:cxn>
              <a:cxn ang="0">
                <a:pos x="22" y="20"/>
              </a:cxn>
            </a:cxnLst>
            <a:rect l="0" t="0" r="r" b="b"/>
            <a:pathLst>
              <a:path w="22" h="21">
                <a:moveTo>
                  <a:pt x="22" y="20"/>
                </a:moveTo>
                <a:lnTo>
                  <a:pt x="20" y="0"/>
                </a:lnTo>
                <a:lnTo>
                  <a:pt x="0" y="1"/>
                </a:lnTo>
                <a:lnTo>
                  <a:pt x="2" y="21"/>
                </a:lnTo>
                <a:lnTo>
                  <a:pt x="21" y="20"/>
                </a:lnTo>
                <a:lnTo>
                  <a:pt x="22" y="20"/>
                </a:lnTo>
                <a:lnTo>
                  <a:pt x="21" y="20"/>
                </a:lnTo>
                <a:lnTo>
                  <a:pt x="21" y="20"/>
                </a:lnTo>
                <a:lnTo>
                  <a:pt x="22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4" name="Freeform 1438"/>
          <p:cNvSpPr>
            <a:spLocks/>
          </p:cNvSpPr>
          <p:nvPr/>
        </p:nvSpPr>
        <p:spPr bwMode="auto">
          <a:xfrm>
            <a:off x="4784725" y="4730750"/>
            <a:ext cx="9525" cy="9525"/>
          </a:xfrm>
          <a:custGeom>
            <a:avLst/>
            <a:gdLst/>
            <a:ahLst/>
            <a:cxnLst>
              <a:cxn ang="0">
                <a:pos x="23" y="19"/>
              </a:cxn>
              <a:cxn ang="0">
                <a:pos x="18" y="0"/>
              </a:cxn>
              <a:cxn ang="0">
                <a:pos x="0" y="3"/>
              </a:cxn>
              <a:cxn ang="0">
                <a:pos x="4" y="23"/>
              </a:cxn>
              <a:cxn ang="0">
                <a:pos x="22" y="19"/>
              </a:cxn>
              <a:cxn ang="0">
                <a:pos x="23" y="19"/>
              </a:cxn>
              <a:cxn ang="0">
                <a:pos x="22" y="19"/>
              </a:cxn>
              <a:cxn ang="0">
                <a:pos x="22" y="19"/>
              </a:cxn>
              <a:cxn ang="0">
                <a:pos x="23" y="19"/>
              </a:cxn>
            </a:cxnLst>
            <a:rect l="0" t="0" r="r" b="b"/>
            <a:pathLst>
              <a:path w="23" h="23">
                <a:moveTo>
                  <a:pt x="23" y="19"/>
                </a:moveTo>
                <a:lnTo>
                  <a:pt x="18" y="0"/>
                </a:lnTo>
                <a:lnTo>
                  <a:pt x="0" y="3"/>
                </a:lnTo>
                <a:lnTo>
                  <a:pt x="4" y="23"/>
                </a:lnTo>
                <a:lnTo>
                  <a:pt x="22" y="19"/>
                </a:lnTo>
                <a:lnTo>
                  <a:pt x="23" y="19"/>
                </a:lnTo>
                <a:lnTo>
                  <a:pt x="22" y="19"/>
                </a:lnTo>
                <a:lnTo>
                  <a:pt x="22" y="19"/>
                </a:lnTo>
                <a:lnTo>
                  <a:pt x="23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5" name="Freeform 1439"/>
          <p:cNvSpPr>
            <a:spLocks/>
          </p:cNvSpPr>
          <p:nvPr/>
        </p:nvSpPr>
        <p:spPr bwMode="auto">
          <a:xfrm>
            <a:off x="4791075" y="4729163"/>
            <a:ext cx="11113" cy="9525"/>
          </a:xfrm>
          <a:custGeom>
            <a:avLst/>
            <a:gdLst/>
            <a:ahLst/>
            <a:cxnLst>
              <a:cxn ang="0">
                <a:pos x="26" y="18"/>
              </a:cxn>
              <a:cxn ang="0">
                <a:pos x="18" y="0"/>
              </a:cxn>
              <a:cxn ang="0">
                <a:pos x="0" y="7"/>
              </a:cxn>
              <a:cxn ang="0">
                <a:pos x="7" y="26"/>
              </a:cxn>
              <a:cxn ang="0">
                <a:pos x="25" y="18"/>
              </a:cxn>
              <a:cxn ang="0">
                <a:pos x="26" y="18"/>
              </a:cxn>
              <a:cxn ang="0">
                <a:pos x="25" y="18"/>
              </a:cxn>
              <a:cxn ang="0">
                <a:pos x="26" y="18"/>
              </a:cxn>
              <a:cxn ang="0">
                <a:pos x="26" y="18"/>
              </a:cxn>
            </a:cxnLst>
            <a:rect l="0" t="0" r="r" b="b"/>
            <a:pathLst>
              <a:path w="26" h="26">
                <a:moveTo>
                  <a:pt x="26" y="18"/>
                </a:moveTo>
                <a:lnTo>
                  <a:pt x="18" y="0"/>
                </a:lnTo>
                <a:lnTo>
                  <a:pt x="0" y="7"/>
                </a:lnTo>
                <a:lnTo>
                  <a:pt x="7" y="26"/>
                </a:lnTo>
                <a:lnTo>
                  <a:pt x="25" y="18"/>
                </a:lnTo>
                <a:lnTo>
                  <a:pt x="26" y="18"/>
                </a:lnTo>
                <a:lnTo>
                  <a:pt x="25" y="18"/>
                </a:lnTo>
                <a:lnTo>
                  <a:pt x="26" y="18"/>
                </a:lnTo>
                <a:lnTo>
                  <a:pt x="26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6" name="Freeform 1440"/>
          <p:cNvSpPr>
            <a:spLocks/>
          </p:cNvSpPr>
          <p:nvPr/>
        </p:nvSpPr>
        <p:spPr bwMode="auto">
          <a:xfrm>
            <a:off x="4799013" y="4724400"/>
            <a:ext cx="9525" cy="11113"/>
          </a:xfrm>
          <a:custGeom>
            <a:avLst/>
            <a:gdLst/>
            <a:ahLst/>
            <a:cxnLst>
              <a:cxn ang="0">
                <a:pos x="27" y="16"/>
              </a:cxn>
              <a:cxn ang="0">
                <a:pos x="16" y="0"/>
              </a:cxn>
              <a:cxn ang="0">
                <a:pos x="0" y="9"/>
              </a:cxn>
              <a:cxn ang="0">
                <a:pos x="9" y="26"/>
              </a:cxn>
              <a:cxn ang="0">
                <a:pos x="26" y="17"/>
              </a:cxn>
              <a:cxn ang="0">
                <a:pos x="27" y="16"/>
              </a:cxn>
              <a:cxn ang="0">
                <a:pos x="26" y="17"/>
              </a:cxn>
              <a:cxn ang="0">
                <a:pos x="26" y="17"/>
              </a:cxn>
              <a:cxn ang="0">
                <a:pos x="27" y="16"/>
              </a:cxn>
            </a:cxnLst>
            <a:rect l="0" t="0" r="r" b="b"/>
            <a:pathLst>
              <a:path w="27" h="26">
                <a:moveTo>
                  <a:pt x="27" y="16"/>
                </a:moveTo>
                <a:lnTo>
                  <a:pt x="16" y="0"/>
                </a:lnTo>
                <a:lnTo>
                  <a:pt x="0" y="9"/>
                </a:lnTo>
                <a:lnTo>
                  <a:pt x="9" y="26"/>
                </a:lnTo>
                <a:lnTo>
                  <a:pt x="26" y="17"/>
                </a:lnTo>
                <a:lnTo>
                  <a:pt x="27" y="16"/>
                </a:lnTo>
                <a:lnTo>
                  <a:pt x="26" y="17"/>
                </a:lnTo>
                <a:lnTo>
                  <a:pt x="26" y="17"/>
                </a:lnTo>
                <a:lnTo>
                  <a:pt x="27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7" name="Freeform 1441"/>
          <p:cNvSpPr>
            <a:spLocks/>
          </p:cNvSpPr>
          <p:nvPr/>
        </p:nvSpPr>
        <p:spPr bwMode="auto">
          <a:xfrm>
            <a:off x="4803775" y="4721225"/>
            <a:ext cx="11113" cy="11113"/>
          </a:xfrm>
          <a:custGeom>
            <a:avLst/>
            <a:gdLst/>
            <a:ahLst/>
            <a:cxnLst>
              <a:cxn ang="0">
                <a:pos x="28" y="14"/>
              </a:cxn>
              <a:cxn ang="0">
                <a:pos x="15" y="0"/>
              </a:cxn>
              <a:cxn ang="0">
                <a:pos x="0" y="11"/>
              </a:cxn>
              <a:cxn ang="0">
                <a:pos x="12" y="26"/>
              </a:cxn>
              <a:cxn ang="0">
                <a:pos x="27" y="15"/>
              </a:cxn>
              <a:cxn ang="0">
                <a:pos x="28" y="14"/>
              </a:cxn>
              <a:cxn ang="0">
                <a:pos x="27" y="15"/>
              </a:cxn>
              <a:cxn ang="0">
                <a:pos x="27" y="15"/>
              </a:cxn>
              <a:cxn ang="0">
                <a:pos x="28" y="14"/>
              </a:cxn>
            </a:cxnLst>
            <a:rect l="0" t="0" r="r" b="b"/>
            <a:pathLst>
              <a:path w="28" h="26">
                <a:moveTo>
                  <a:pt x="28" y="14"/>
                </a:moveTo>
                <a:lnTo>
                  <a:pt x="15" y="0"/>
                </a:lnTo>
                <a:lnTo>
                  <a:pt x="0" y="11"/>
                </a:lnTo>
                <a:lnTo>
                  <a:pt x="12" y="26"/>
                </a:lnTo>
                <a:lnTo>
                  <a:pt x="27" y="15"/>
                </a:lnTo>
                <a:lnTo>
                  <a:pt x="28" y="14"/>
                </a:lnTo>
                <a:lnTo>
                  <a:pt x="27" y="15"/>
                </a:lnTo>
                <a:lnTo>
                  <a:pt x="27" y="15"/>
                </a:lnTo>
                <a:lnTo>
                  <a:pt x="2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8" name="Freeform 1442"/>
          <p:cNvSpPr>
            <a:spLocks/>
          </p:cNvSpPr>
          <p:nvPr/>
        </p:nvSpPr>
        <p:spPr bwMode="auto">
          <a:xfrm>
            <a:off x="4810125" y="4716463"/>
            <a:ext cx="11113" cy="11112"/>
          </a:xfrm>
          <a:custGeom>
            <a:avLst/>
            <a:gdLst/>
            <a:ahLst/>
            <a:cxnLst>
              <a:cxn ang="0">
                <a:pos x="28" y="13"/>
              </a:cxn>
              <a:cxn ang="0">
                <a:pos x="13" y="0"/>
              </a:cxn>
              <a:cxn ang="0">
                <a:pos x="0" y="14"/>
              </a:cxn>
              <a:cxn ang="0">
                <a:pos x="14" y="27"/>
              </a:cxn>
              <a:cxn ang="0">
                <a:pos x="27" y="15"/>
              </a:cxn>
              <a:cxn ang="0">
                <a:pos x="28" y="13"/>
              </a:cxn>
              <a:cxn ang="0">
                <a:pos x="27" y="15"/>
              </a:cxn>
              <a:cxn ang="0">
                <a:pos x="27" y="14"/>
              </a:cxn>
              <a:cxn ang="0">
                <a:pos x="28" y="13"/>
              </a:cxn>
            </a:cxnLst>
            <a:rect l="0" t="0" r="r" b="b"/>
            <a:pathLst>
              <a:path w="28" h="27">
                <a:moveTo>
                  <a:pt x="28" y="13"/>
                </a:moveTo>
                <a:lnTo>
                  <a:pt x="13" y="0"/>
                </a:lnTo>
                <a:lnTo>
                  <a:pt x="0" y="14"/>
                </a:lnTo>
                <a:lnTo>
                  <a:pt x="14" y="27"/>
                </a:lnTo>
                <a:lnTo>
                  <a:pt x="27" y="15"/>
                </a:lnTo>
                <a:lnTo>
                  <a:pt x="28" y="13"/>
                </a:lnTo>
                <a:lnTo>
                  <a:pt x="27" y="15"/>
                </a:lnTo>
                <a:lnTo>
                  <a:pt x="27" y="14"/>
                </a:lnTo>
                <a:lnTo>
                  <a:pt x="28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9" name="Freeform 1443"/>
          <p:cNvSpPr>
            <a:spLocks/>
          </p:cNvSpPr>
          <p:nvPr/>
        </p:nvSpPr>
        <p:spPr bwMode="auto">
          <a:xfrm>
            <a:off x="4814888" y="4710113"/>
            <a:ext cx="11112" cy="11112"/>
          </a:xfrm>
          <a:custGeom>
            <a:avLst/>
            <a:gdLst/>
            <a:ahLst/>
            <a:cxnLst>
              <a:cxn ang="0">
                <a:pos x="28" y="11"/>
              </a:cxn>
              <a:cxn ang="0">
                <a:pos x="11" y="0"/>
              </a:cxn>
              <a:cxn ang="0">
                <a:pos x="0" y="16"/>
              </a:cxn>
              <a:cxn ang="0">
                <a:pos x="16" y="27"/>
              </a:cxn>
              <a:cxn ang="0">
                <a:pos x="27" y="11"/>
              </a:cxn>
              <a:cxn ang="0">
                <a:pos x="28" y="11"/>
              </a:cxn>
              <a:cxn ang="0">
                <a:pos x="27" y="11"/>
              </a:cxn>
              <a:cxn ang="0">
                <a:pos x="28" y="11"/>
              </a:cxn>
              <a:cxn ang="0">
                <a:pos x="28" y="11"/>
              </a:cxn>
            </a:cxnLst>
            <a:rect l="0" t="0" r="r" b="b"/>
            <a:pathLst>
              <a:path w="28" h="27">
                <a:moveTo>
                  <a:pt x="28" y="11"/>
                </a:moveTo>
                <a:lnTo>
                  <a:pt x="11" y="0"/>
                </a:lnTo>
                <a:lnTo>
                  <a:pt x="0" y="16"/>
                </a:lnTo>
                <a:lnTo>
                  <a:pt x="16" y="27"/>
                </a:lnTo>
                <a:lnTo>
                  <a:pt x="27" y="11"/>
                </a:lnTo>
                <a:lnTo>
                  <a:pt x="28" y="11"/>
                </a:lnTo>
                <a:lnTo>
                  <a:pt x="27" y="11"/>
                </a:lnTo>
                <a:lnTo>
                  <a:pt x="28" y="11"/>
                </a:lnTo>
                <a:lnTo>
                  <a:pt x="28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0" name="Freeform 1444"/>
          <p:cNvSpPr>
            <a:spLocks/>
          </p:cNvSpPr>
          <p:nvPr/>
        </p:nvSpPr>
        <p:spPr bwMode="auto">
          <a:xfrm>
            <a:off x="4818063" y="4705350"/>
            <a:ext cx="11112" cy="9525"/>
          </a:xfrm>
          <a:custGeom>
            <a:avLst/>
            <a:gdLst/>
            <a:ahLst/>
            <a:cxnLst>
              <a:cxn ang="0">
                <a:pos x="27" y="7"/>
              </a:cxn>
              <a:cxn ang="0">
                <a:pos x="9" y="0"/>
              </a:cxn>
              <a:cxn ang="0">
                <a:pos x="0" y="15"/>
              </a:cxn>
              <a:cxn ang="0">
                <a:pos x="18" y="25"/>
              </a:cxn>
              <a:cxn ang="0">
                <a:pos x="27" y="9"/>
              </a:cxn>
              <a:cxn ang="0">
                <a:pos x="27" y="7"/>
              </a:cxn>
              <a:cxn ang="0">
                <a:pos x="27" y="9"/>
              </a:cxn>
              <a:cxn ang="0">
                <a:pos x="27" y="8"/>
              </a:cxn>
              <a:cxn ang="0">
                <a:pos x="27" y="7"/>
              </a:cxn>
            </a:cxnLst>
            <a:rect l="0" t="0" r="r" b="b"/>
            <a:pathLst>
              <a:path w="27" h="25">
                <a:moveTo>
                  <a:pt x="27" y="7"/>
                </a:moveTo>
                <a:lnTo>
                  <a:pt x="9" y="0"/>
                </a:lnTo>
                <a:lnTo>
                  <a:pt x="0" y="15"/>
                </a:lnTo>
                <a:lnTo>
                  <a:pt x="18" y="25"/>
                </a:lnTo>
                <a:lnTo>
                  <a:pt x="27" y="9"/>
                </a:lnTo>
                <a:lnTo>
                  <a:pt x="27" y="7"/>
                </a:lnTo>
                <a:lnTo>
                  <a:pt x="27" y="9"/>
                </a:lnTo>
                <a:lnTo>
                  <a:pt x="27" y="8"/>
                </a:lnTo>
                <a:lnTo>
                  <a:pt x="27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1" name="Freeform 1445"/>
          <p:cNvSpPr>
            <a:spLocks/>
          </p:cNvSpPr>
          <p:nvPr/>
        </p:nvSpPr>
        <p:spPr bwMode="auto">
          <a:xfrm>
            <a:off x="4822825" y="4699000"/>
            <a:ext cx="9525" cy="9525"/>
          </a:xfrm>
          <a:custGeom>
            <a:avLst/>
            <a:gdLst/>
            <a:ahLst/>
            <a:cxnLst>
              <a:cxn ang="0">
                <a:pos x="25" y="5"/>
              </a:cxn>
              <a:cxn ang="0">
                <a:pos x="7" y="0"/>
              </a:cxn>
              <a:cxn ang="0">
                <a:pos x="0" y="17"/>
              </a:cxn>
              <a:cxn ang="0">
                <a:pos x="18" y="23"/>
              </a:cxn>
              <a:cxn ang="0">
                <a:pos x="25" y="7"/>
              </a:cxn>
              <a:cxn ang="0">
                <a:pos x="25" y="5"/>
              </a:cxn>
              <a:cxn ang="0">
                <a:pos x="25" y="7"/>
              </a:cxn>
              <a:cxn ang="0">
                <a:pos x="25" y="6"/>
              </a:cxn>
              <a:cxn ang="0">
                <a:pos x="25" y="5"/>
              </a:cxn>
            </a:cxnLst>
            <a:rect l="0" t="0" r="r" b="b"/>
            <a:pathLst>
              <a:path w="25" h="23">
                <a:moveTo>
                  <a:pt x="25" y="5"/>
                </a:moveTo>
                <a:lnTo>
                  <a:pt x="7" y="0"/>
                </a:lnTo>
                <a:lnTo>
                  <a:pt x="0" y="17"/>
                </a:lnTo>
                <a:lnTo>
                  <a:pt x="18" y="23"/>
                </a:lnTo>
                <a:lnTo>
                  <a:pt x="25" y="7"/>
                </a:lnTo>
                <a:lnTo>
                  <a:pt x="25" y="5"/>
                </a:lnTo>
                <a:lnTo>
                  <a:pt x="25" y="7"/>
                </a:lnTo>
                <a:lnTo>
                  <a:pt x="25" y="6"/>
                </a:lnTo>
                <a:lnTo>
                  <a:pt x="25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2" name="Freeform 1446"/>
          <p:cNvSpPr>
            <a:spLocks/>
          </p:cNvSpPr>
          <p:nvPr/>
        </p:nvSpPr>
        <p:spPr bwMode="auto">
          <a:xfrm>
            <a:off x="4824413" y="4691063"/>
            <a:ext cx="9525" cy="9525"/>
          </a:xfrm>
          <a:custGeom>
            <a:avLst/>
            <a:gdLst/>
            <a:ahLst/>
            <a:cxnLst>
              <a:cxn ang="0">
                <a:pos x="23" y="3"/>
              </a:cxn>
              <a:cxn ang="0">
                <a:pos x="4" y="0"/>
              </a:cxn>
              <a:cxn ang="0">
                <a:pos x="0" y="19"/>
              </a:cxn>
              <a:cxn ang="0">
                <a:pos x="19" y="23"/>
              </a:cxn>
              <a:cxn ang="0">
                <a:pos x="23" y="4"/>
              </a:cxn>
              <a:cxn ang="0">
                <a:pos x="23" y="3"/>
              </a:cxn>
              <a:cxn ang="0">
                <a:pos x="23" y="4"/>
              </a:cxn>
              <a:cxn ang="0">
                <a:pos x="23" y="3"/>
              </a:cxn>
              <a:cxn ang="0">
                <a:pos x="23" y="3"/>
              </a:cxn>
            </a:cxnLst>
            <a:rect l="0" t="0" r="r" b="b"/>
            <a:pathLst>
              <a:path w="23" h="23">
                <a:moveTo>
                  <a:pt x="23" y="3"/>
                </a:moveTo>
                <a:lnTo>
                  <a:pt x="4" y="0"/>
                </a:lnTo>
                <a:lnTo>
                  <a:pt x="0" y="19"/>
                </a:lnTo>
                <a:lnTo>
                  <a:pt x="19" y="23"/>
                </a:lnTo>
                <a:lnTo>
                  <a:pt x="23" y="4"/>
                </a:lnTo>
                <a:lnTo>
                  <a:pt x="23" y="3"/>
                </a:lnTo>
                <a:lnTo>
                  <a:pt x="23" y="4"/>
                </a:lnTo>
                <a:lnTo>
                  <a:pt x="23" y="3"/>
                </a:lnTo>
                <a:lnTo>
                  <a:pt x="23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3" name="Freeform 1447"/>
          <p:cNvSpPr>
            <a:spLocks/>
          </p:cNvSpPr>
          <p:nvPr/>
        </p:nvSpPr>
        <p:spPr bwMode="auto">
          <a:xfrm>
            <a:off x="4826000" y="4684713"/>
            <a:ext cx="7938" cy="7937"/>
          </a:xfrm>
          <a:custGeom>
            <a:avLst/>
            <a:gdLst/>
            <a:ahLst/>
            <a:cxnLst>
              <a:cxn ang="0">
                <a:pos x="21" y="1"/>
              </a:cxn>
              <a:cxn ang="0">
                <a:pos x="2" y="0"/>
              </a:cxn>
              <a:cxn ang="0">
                <a:pos x="0" y="18"/>
              </a:cxn>
              <a:cxn ang="0">
                <a:pos x="19" y="20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</a:cxnLst>
            <a:rect l="0" t="0" r="r" b="b"/>
            <a:pathLst>
              <a:path w="21" h="20">
                <a:moveTo>
                  <a:pt x="21" y="1"/>
                </a:moveTo>
                <a:lnTo>
                  <a:pt x="2" y="0"/>
                </a:lnTo>
                <a:lnTo>
                  <a:pt x="0" y="18"/>
                </a:lnTo>
                <a:lnTo>
                  <a:pt x="19" y="20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4" name="Freeform 1448"/>
          <p:cNvSpPr>
            <a:spLocks/>
          </p:cNvSpPr>
          <p:nvPr/>
        </p:nvSpPr>
        <p:spPr bwMode="auto">
          <a:xfrm>
            <a:off x="4826000" y="3881438"/>
            <a:ext cx="7938" cy="80327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1"/>
              </a:cxn>
              <a:cxn ang="0">
                <a:pos x="0" y="2027"/>
              </a:cxn>
              <a:cxn ang="0">
                <a:pos x="20" y="2027"/>
              </a:cxn>
              <a:cxn ang="0">
                <a:pos x="20" y="1"/>
              </a:cxn>
              <a:cxn ang="0">
                <a:pos x="20" y="0"/>
              </a:cxn>
              <a:cxn ang="0">
                <a:pos x="20" y="1"/>
              </a:cxn>
              <a:cxn ang="0">
                <a:pos x="20" y="1"/>
              </a:cxn>
              <a:cxn ang="0">
                <a:pos x="20" y="0"/>
              </a:cxn>
            </a:cxnLst>
            <a:rect l="0" t="0" r="r" b="b"/>
            <a:pathLst>
              <a:path w="20" h="2027">
                <a:moveTo>
                  <a:pt x="20" y="0"/>
                </a:moveTo>
                <a:lnTo>
                  <a:pt x="0" y="1"/>
                </a:lnTo>
                <a:lnTo>
                  <a:pt x="0" y="2027"/>
                </a:lnTo>
                <a:lnTo>
                  <a:pt x="20" y="2027"/>
                </a:lnTo>
                <a:lnTo>
                  <a:pt x="20" y="1"/>
                </a:lnTo>
                <a:lnTo>
                  <a:pt x="20" y="0"/>
                </a:lnTo>
                <a:lnTo>
                  <a:pt x="20" y="1"/>
                </a:lnTo>
                <a:lnTo>
                  <a:pt x="20" y="1"/>
                </a:lnTo>
                <a:lnTo>
                  <a:pt x="2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5" name="Freeform 1449"/>
          <p:cNvSpPr>
            <a:spLocks/>
          </p:cNvSpPr>
          <p:nvPr/>
        </p:nvSpPr>
        <p:spPr bwMode="auto">
          <a:xfrm>
            <a:off x="4826000" y="3871913"/>
            <a:ext cx="7938" cy="9525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3"/>
              </a:cxn>
              <a:cxn ang="0">
                <a:pos x="2" y="22"/>
              </a:cxn>
              <a:cxn ang="0">
                <a:pos x="21" y="20"/>
              </a:cxn>
              <a:cxn ang="0">
                <a:pos x="19" y="2"/>
              </a:cxn>
              <a:cxn ang="0">
                <a:pos x="19" y="0"/>
              </a:cxn>
              <a:cxn ang="0">
                <a:pos x="19" y="2"/>
              </a:cxn>
              <a:cxn ang="0">
                <a:pos x="19" y="1"/>
              </a:cxn>
              <a:cxn ang="0">
                <a:pos x="19" y="0"/>
              </a:cxn>
            </a:cxnLst>
            <a:rect l="0" t="0" r="r" b="b"/>
            <a:pathLst>
              <a:path w="21" h="22">
                <a:moveTo>
                  <a:pt x="19" y="0"/>
                </a:moveTo>
                <a:lnTo>
                  <a:pt x="0" y="3"/>
                </a:lnTo>
                <a:lnTo>
                  <a:pt x="2" y="22"/>
                </a:lnTo>
                <a:lnTo>
                  <a:pt x="21" y="20"/>
                </a:lnTo>
                <a:lnTo>
                  <a:pt x="19" y="2"/>
                </a:lnTo>
                <a:lnTo>
                  <a:pt x="19" y="0"/>
                </a:lnTo>
                <a:lnTo>
                  <a:pt x="19" y="2"/>
                </a:lnTo>
                <a:lnTo>
                  <a:pt x="19" y="1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6" name="Freeform 1450"/>
          <p:cNvSpPr>
            <a:spLocks/>
          </p:cNvSpPr>
          <p:nvPr/>
        </p:nvSpPr>
        <p:spPr bwMode="auto">
          <a:xfrm>
            <a:off x="4824413" y="3865563"/>
            <a:ext cx="9525" cy="9525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6"/>
              </a:cxn>
              <a:cxn ang="0">
                <a:pos x="4" y="24"/>
              </a:cxn>
              <a:cxn ang="0">
                <a:pos x="23" y="19"/>
              </a:cxn>
              <a:cxn ang="0">
                <a:pos x="19" y="1"/>
              </a:cxn>
              <a:cxn ang="0">
                <a:pos x="19" y="0"/>
              </a:cxn>
              <a:cxn ang="0">
                <a:pos x="19" y="1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3" h="24">
                <a:moveTo>
                  <a:pt x="19" y="0"/>
                </a:moveTo>
                <a:lnTo>
                  <a:pt x="0" y="6"/>
                </a:lnTo>
                <a:lnTo>
                  <a:pt x="4" y="24"/>
                </a:lnTo>
                <a:lnTo>
                  <a:pt x="23" y="19"/>
                </a:lnTo>
                <a:lnTo>
                  <a:pt x="19" y="1"/>
                </a:lnTo>
                <a:lnTo>
                  <a:pt x="19" y="0"/>
                </a:lnTo>
                <a:lnTo>
                  <a:pt x="19" y="1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7" name="Freeform 1451"/>
          <p:cNvSpPr>
            <a:spLocks/>
          </p:cNvSpPr>
          <p:nvPr/>
        </p:nvSpPr>
        <p:spPr bwMode="auto">
          <a:xfrm>
            <a:off x="4822825" y="3857625"/>
            <a:ext cx="9525" cy="9525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0" y="7"/>
              </a:cxn>
              <a:cxn ang="0">
                <a:pos x="7" y="26"/>
              </a:cxn>
              <a:cxn ang="0">
                <a:pos x="25" y="19"/>
              </a:cxn>
              <a:cxn ang="0">
                <a:pos x="19" y="1"/>
              </a:cxn>
              <a:cxn ang="0">
                <a:pos x="18" y="0"/>
              </a:cxn>
              <a:cxn ang="0">
                <a:pos x="19" y="1"/>
              </a:cxn>
              <a:cxn ang="0">
                <a:pos x="18" y="0"/>
              </a:cxn>
              <a:cxn ang="0">
                <a:pos x="18" y="0"/>
              </a:cxn>
            </a:cxnLst>
            <a:rect l="0" t="0" r="r" b="b"/>
            <a:pathLst>
              <a:path w="25" h="26">
                <a:moveTo>
                  <a:pt x="18" y="0"/>
                </a:moveTo>
                <a:lnTo>
                  <a:pt x="0" y="7"/>
                </a:lnTo>
                <a:lnTo>
                  <a:pt x="7" y="26"/>
                </a:lnTo>
                <a:lnTo>
                  <a:pt x="25" y="19"/>
                </a:lnTo>
                <a:lnTo>
                  <a:pt x="19" y="1"/>
                </a:lnTo>
                <a:lnTo>
                  <a:pt x="18" y="0"/>
                </a:lnTo>
                <a:lnTo>
                  <a:pt x="19" y="1"/>
                </a:lnTo>
                <a:lnTo>
                  <a:pt x="18" y="0"/>
                </a:lnTo>
                <a:lnTo>
                  <a:pt x="1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8" name="Freeform 1452"/>
          <p:cNvSpPr>
            <a:spLocks/>
          </p:cNvSpPr>
          <p:nvPr/>
        </p:nvSpPr>
        <p:spPr bwMode="auto">
          <a:xfrm>
            <a:off x="4818063" y="3851275"/>
            <a:ext cx="11112" cy="9525"/>
          </a:xfrm>
          <a:custGeom>
            <a:avLst/>
            <a:gdLst/>
            <a:ahLst/>
            <a:cxnLst>
              <a:cxn ang="0">
                <a:pos x="17" y="0"/>
              </a:cxn>
              <a:cxn ang="0">
                <a:pos x="0" y="10"/>
              </a:cxn>
              <a:cxn ang="0">
                <a:pos x="9" y="26"/>
              </a:cxn>
              <a:cxn ang="0">
                <a:pos x="27" y="17"/>
              </a:cxn>
              <a:cxn ang="0">
                <a:pos x="18" y="1"/>
              </a:cxn>
              <a:cxn ang="0">
                <a:pos x="17" y="0"/>
              </a:cxn>
              <a:cxn ang="0">
                <a:pos x="18" y="1"/>
              </a:cxn>
              <a:cxn ang="0">
                <a:pos x="18" y="1"/>
              </a:cxn>
              <a:cxn ang="0">
                <a:pos x="17" y="0"/>
              </a:cxn>
            </a:cxnLst>
            <a:rect l="0" t="0" r="r" b="b"/>
            <a:pathLst>
              <a:path w="27" h="26">
                <a:moveTo>
                  <a:pt x="17" y="0"/>
                </a:moveTo>
                <a:lnTo>
                  <a:pt x="0" y="10"/>
                </a:lnTo>
                <a:lnTo>
                  <a:pt x="9" y="26"/>
                </a:lnTo>
                <a:lnTo>
                  <a:pt x="27" y="17"/>
                </a:lnTo>
                <a:lnTo>
                  <a:pt x="18" y="1"/>
                </a:lnTo>
                <a:lnTo>
                  <a:pt x="17" y="0"/>
                </a:lnTo>
                <a:lnTo>
                  <a:pt x="18" y="1"/>
                </a:lnTo>
                <a:lnTo>
                  <a:pt x="18" y="1"/>
                </a:lnTo>
                <a:lnTo>
                  <a:pt x="17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9" name="Freeform 1453"/>
          <p:cNvSpPr>
            <a:spLocks/>
          </p:cNvSpPr>
          <p:nvPr/>
        </p:nvSpPr>
        <p:spPr bwMode="auto">
          <a:xfrm>
            <a:off x="4814888" y="3844925"/>
            <a:ext cx="9525" cy="9525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13"/>
              </a:cxn>
              <a:cxn ang="0">
                <a:pos x="11" y="28"/>
              </a:cxn>
              <a:cxn ang="0">
                <a:pos x="27" y="17"/>
              </a:cxn>
              <a:cxn ang="0">
                <a:pos x="16" y="1"/>
              </a:cxn>
              <a:cxn ang="0">
                <a:pos x="15" y="0"/>
              </a:cxn>
              <a:cxn ang="0">
                <a:pos x="16" y="1"/>
              </a:cxn>
              <a:cxn ang="0">
                <a:pos x="15" y="1"/>
              </a:cxn>
              <a:cxn ang="0">
                <a:pos x="15" y="0"/>
              </a:cxn>
            </a:cxnLst>
            <a:rect l="0" t="0" r="r" b="b"/>
            <a:pathLst>
              <a:path w="27" h="28">
                <a:moveTo>
                  <a:pt x="15" y="0"/>
                </a:moveTo>
                <a:lnTo>
                  <a:pt x="0" y="13"/>
                </a:lnTo>
                <a:lnTo>
                  <a:pt x="11" y="28"/>
                </a:lnTo>
                <a:lnTo>
                  <a:pt x="27" y="17"/>
                </a:lnTo>
                <a:lnTo>
                  <a:pt x="16" y="1"/>
                </a:lnTo>
                <a:lnTo>
                  <a:pt x="15" y="0"/>
                </a:lnTo>
                <a:lnTo>
                  <a:pt x="16" y="1"/>
                </a:lnTo>
                <a:lnTo>
                  <a:pt x="15" y="1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0" name="Freeform 1454"/>
          <p:cNvSpPr>
            <a:spLocks/>
          </p:cNvSpPr>
          <p:nvPr/>
        </p:nvSpPr>
        <p:spPr bwMode="auto">
          <a:xfrm>
            <a:off x="4810125" y="3838575"/>
            <a:ext cx="11113" cy="11113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15"/>
              </a:cxn>
              <a:cxn ang="0">
                <a:pos x="13" y="29"/>
              </a:cxn>
              <a:cxn ang="0">
                <a:pos x="27" y="14"/>
              </a:cxn>
              <a:cxn ang="0">
                <a:pos x="14" y="1"/>
              </a:cxn>
              <a:cxn ang="0">
                <a:pos x="13" y="0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27" h="29">
                <a:moveTo>
                  <a:pt x="13" y="0"/>
                </a:moveTo>
                <a:lnTo>
                  <a:pt x="0" y="15"/>
                </a:lnTo>
                <a:lnTo>
                  <a:pt x="13" y="29"/>
                </a:lnTo>
                <a:lnTo>
                  <a:pt x="27" y="14"/>
                </a:lnTo>
                <a:lnTo>
                  <a:pt x="14" y="1"/>
                </a:lnTo>
                <a:lnTo>
                  <a:pt x="13" y="0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1" name="Freeform 1455"/>
          <p:cNvSpPr>
            <a:spLocks/>
          </p:cNvSpPr>
          <p:nvPr/>
        </p:nvSpPr>
        <p:spPr bwMode="auto">
          <a:xfrm>
            <a:off x="4803775" y="3833813"/>
            <a:ext cx="11113" cy="111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6"/>
              </a:cxn>
              <a:cxn ang="0">
                <a:pos x="15" y="27"/>
              </a:cxn>
              <a:cxn ang="0">
                <a:pos x="27" y="11"/>
              </a:cxn>
              <a:cxn ang="0">
                <a:pos x="12" y="0"/>
              </a:cxn>
              <a:cxn ang="0">
                <a:pos x="11" y="0"/>
              </a:cxn>
              <a:cxn ang="0">
                <a:pos x="12" y="0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27" h="27">
                <a:moveTo>
                  <a:pt x="11" y="0"/>
                </a:moveTo>
                <a:lnTo>
                  <a:pt x="0" y="16"/>
                </a:lnTo>
                <a:lnTo>
                  <a:pt x="15" y="27"/>
                </a:lnTo>
                <a:lnTo>
                  <a:pt x="27" y="11"/>
                </a:lnTo>
                <a:lnTo>
                  <a:pt x="12" y="0"/>
                </a:lnTo>
                <a:lnTo>
                  <a:pt x="11" y="0"/>
                </a:lnTo>
                <a:lnTo>
                  <a:pt x="12" y="0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2" name="Freeform 1456"/>
          <p:cNvSpPr>
            <a:spLocks/>
          </p:cNvSpPr>
          <p:nvPr/>
        </p:nvSpPr>
        <p:spPr bwMode="auto">
          <a:xfrm>
            <a:off x="4799013" y="3830638"/>
            <a:ext cx="9525" cy="95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18"/>
              </a:cxn>
              <a:cxn ang="0">
                <a:pos x="16" y="26"/>
              </a:cxn>
              <a:cxn ang="0">
                <a:pos x="26" y="10"/>
              </a:cxn>
              <a:cxn ang="0">
                <a:pos x="9" y="1"/>
              </a:cxn>
              <a:cxn ang="0">
                <a:pos x="8" y="0"/>
              </a:cxn>
              <a:cxn ang="0">
                <a:pos x="9" y="1"/>
              </a:cxn>
              <a:cxn ang="0">
                <a:pos x="8" y="1"/>
              </a:cxn>
              <a:cxn ang="0">
                <a:pos x="8" y="0"/>
              </a:cxn>
            </a:cxnLst>
            <a:rect l="0" t="0" r="r" b="b"/>
            <a:pathLst>
              <a:path w="26" h="26">
                <a:moveTo>
                  <a:pt x="8" y="0"/>
                </a:moveTo>
                <a:lnTo>
                  <a:pt x="0" y="18"/>
                </a:lnTo>
                <a:lnTo>
                  <a:pt x="16" y="26"/>
                </a:lnTo>
                <a:lnTo>
                  <a:pt x="26" y="10"/>
                </a:lnTo>
                <a:lnTo>
                  <a:pt x="9" y="1"/>
                </a:lnTo>
                <a:lnTo>
                  <a:pt x="8" y="0"/>
                </a:lnTo>
                <a:lnTo>
                  <a:pt x="9" y="1"/>
                </a:lnTo>
                <a:lnTo>
                  <a:pt x="8" y="1"/>
                </a:lnTo>
                <a:lnTo>
                  <a:pt x="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3" name="Freeform 1457"/>
          <p:cNvSpPr>
            <a:spLocks/>
          </p:cNvSpPr>
          <p:nvPr/>
        </p:nvSpPr>
        <p:spPr bwMode="auto">
          <a:xfrm>
            <a:off x="4791075" y="382746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18"/>
              </a:cxn>
              <a:cxn ang="0">
                <a:pos x="17" y="24"/>
              </a:cxn>
              <a:cxn ang="0">
                <a:pos x="24" y="6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</a:cxnLst>
            <a:rect l="0" t="0" r="r" b="b"/>
            <a:pathLst>
              <a:path w="24" h="24">
                <a:moveTo>
                  <a:pt x="5" y="0"/>
                </a:moveTo>
                <a:lnTo>
                  <a:pt x="0" y="18"/>
                </a:lnTo>
                <a:lnTo>
                  <a:pt x="17" y="24"/>
                </a:lnTo>
                <a:lnTo>
                  <a:pt x="24" y="6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4" name="Freeform 1458"/>
          <p:cNvSpPr>
            <a:spLocks/>
          </p:cNvSpPr>
          <p:nvPr/>
        </p:nvSpPr>
        <p:spPr bwMode="auto">
          <a:xfrm>
            <a:off x="4784725" y="3825875"/>
            <a:ext cx="9525" cy="9525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18"/>
              </a:cxn>
              <a:cxn ang="0">
                <a:pos x="18" y="23"/>
              </a:cxn>
              <a:cxn ang="0">
                <a:pos x="22" y="4"/>
              </a:cxn>
              <a:cxn ang="0">
                <a:pos x="4" y="0"/>
              </a:cxn>
              <a:cxn ang="0">
                <a:pos x="3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22" h="23">
                <a:moveTo>
                  <a:pt x="3" y="0"/>
                </a:moveTo>
                <a:lnTo>
                  <a:pt x="0" y="18"/>
                </a:lnTo>
                <a:lnTo>
                  <a:pt x="18" y="23"/>
                </a:lnTo>
                <a:lnTo>
                  <a:pt x="22" y="4"/>
                </a:lnTo>
                <a:lnTo>
                  <a:pt x="4" y="0"/>
                </a:lnTo>
                <a:lnTo>
                  <a:pt x="3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5" name="Freeform 1459"/>
          <p:cNvSpPr>
            <a:spLocks/>
          </p:cNvSpPr>
          <p:nvPr/>
        </p:nvSpPr>
        <p:spPr bwMode="auto">
          <a:xfrm>
            <a:off x="4778375" y="3825875"/>
            <a:ext cx="7938" cy="7938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20"/>
              </a:cxn>
              <a:cxn ang="0">
                <a:pos x="20" y="22"/>
              </a:cxn>
              <a:cxn ang="0">
                <a:pos x="21" y="3"/>
              </a:cxn>
              <a:cxn ang="0">
                <a:pos x="2" y="0"/>
              </a:cxn>
              <a:cxn ang="0">
                <a:pos x="1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1" h="22">
                <a:moveTo>
                  <a:pt x="1" y="0"/>
                </a:moveTo>
                <a:lnTo>
                  <a:pt x="0" y="20"/>
                </a:lnTo>
                <a:lnTo>
                  <a:pt x="20" y="22"/>
                </a:lnTo>
                <a:lnTo>
                  <a:pt x="21" y="3"/>
                </a:lnTo>
                <a:lnTo>
                  <a:pt x="2" y="0"/>
                </a:lnTo>
                <a:lnTo>
                  <a:pt x="1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6" name="Freeform 1460"/>
          <p:cNvSpPr>
            <a:spLocks/>
          </p:cNvSpPr>
          <p:nvPr/>
        </p:nvSpPr>
        <p:spPr bwMode="auto">
          <a:xfrm>
            <a:off x="3844925" y="3825875"/>
            <a:ext cx="933450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0"/>
              </a:cxn>
              <a:cxn ang="0">
                <a:pos x="2353" y="20"/>
              </a:cxn>
              <a:cxn ang="0">
                <a:pos x="2353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353" h="20">
                <a:moveTo>
                  <a:pt x="0" y="0"/>
                </a:moveTo>
                <a:lnTo>
                  <a:pt x="0" y="20"/>
                </a:lnTo>
                <a:lnTo>
                  <a:pt x="2353" y="20"/>
                </a:lnTo>
                <a:lnTo>
                  <a:pt x="2353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7" name="Freeform 1461"/>
          <p:cNvSpPr>
            <a:spLocks/>
          </p:cNvSpPr>
          <p:nvPr/>
        </p:nvSpPr>
        <p:spPr bwMode="auto">
          <a:xfrm>
            <a:off x="3836988" y="3825875"/>
            <a:ext cx="7937" cy="79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3" y="22"/>
              </a:cxn>
              <a:cxn ang="0">
                <a:pos x="21" y="20"/>
              </a:cxn>
              <a:cxn ang="0">
                <a:pos x="20" y="0"/>
              </a:cxn>
              <a:cxn ang="0">
                <a:pos x="2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0" y="3"/>
              </a:cxn>
            </a:cxnLst>
            <a:rect l="0" t="0" r="r" b="b"/>
            <a:pathLst>
              <a:path w="21" h="22">
                <a:moveTo>
                  <a:pt x="0" y="3"/>
                </a:moveTo>
                <a:lnTo>
                  <a:pt x="3" y="22"/>
                </a:lnTo>
                <a:lnTo>
                  <a:pt x="21" y="20"/>
                </a:lnTo>
                <a:lnTo>
                  <a:pt x="20" y="0"/>
                </a:lnTo>
                <a:lnTo>
                  <a:pt x="2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8" name="Freeform 1462"/>
          <p:cNvSpPr>
            <a:spLocks/>
          </p:cNvSpPr>
          <p:nvPr/>
        </p:nvSpPr>
        <p:spPr bwMode="auto">
          <a:xfrm>
            <a:off x="3829050" y="3825875"/>
            <a:ext cx="9525" cy="952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6" y="23"/>
              </a:cxn>
              <a:cxn ang="0">
                <a:pos x="24" y="18"/>
              </a:cxn>
              <a:cxn ang="0">
                <a:pos x="20" y="0"/>
              </a:cxn>
              <a:cxn ang="0">
                <a:pos x="1" y="4"/>
              </a:cxn>
              <a:cxn ang="0">
                <a:pos x="0" y="4"/>
              </a:cxn>
              <a:cxn ang="0">
                <a:pos x="1" y="4"/>
              </a:cxn>
              <a:cxn ang="0">
                <a:pos x="1" y="4"/>
              </a:cxn>
              <a:cxn ang="0">
                <a:pos x="0" y="4"/>
              </a:cxn>
            </a:cxnLst>
            <a:rect l="0" t="0" r="r" b="b"/>
            <a:pathLst>
              <a:path w="24" h="23">
                <a:moveTo>
                  <a:pt x="0" y="4"/>
                </a:moveTo>
                <a:lnTo>
                  <a:pt x="6" y="23"/>
                </a:lnTo>
                <a:lnTo>
                  <a:pt x="24" y="18"/>
                </a:lnTo>
                <a:lnTo>
                  <a:pt x="20" y="0"/>
                </a:lnTo>
                <a:lnTo>
                  <a:pt x="1" y="4"/>
                </a:lnTo>
                <a:lnTo>
                  <a:pt x="0" y="4"/>
                </a:lnTo>
                <a:lnTo>
                  <a:pt x="1" y="4"/>
                </a:lnTo>
                <a:lnTo>
                  <a:pt x="1" y="4"/>
                </a:lnTo>
                <a:lnTo>
                  <a:pt x="0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9" name="Freeform 1463"/>
          <p:cNvSpPr>
            <a:spLocks/>
          </p:cNvSpPr>
          <p:nvPr/>
        </p:nvSpPr>
        <p:spPr bwMode="auto">
          <a:xfrm>
            <a:off x="3821113" y="3827463"/>
            <a:ext cx="11112" cy="9525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24"/>
              </a:cxn>
              <a:cxn ang="0">
                <a:pos x="25" y="18"/>
              </a:cxn>
              <a:cxn ang="0">
                <a:pos x="18" y="0"/>
              </a:cxn>
              <a:cxn ang="0">
                <a:pos x="1" y="6"/>
              </a:cxn>
              <a:cxn ang="0">
                <a:pos x="0" y="7"/>
              </a:cxn>
              <a:cxn ang="0">
                <a:pos x="1" y="6"/>
              </a:cxn>
              <a:cxn ang="0">
                <a:pos x="1" y="7"/>
              </a:cxn>
              <a:cxn ang="0">
                <a:pos x="0" y="7"/>
              </a:cxn>
            </a:cxnLst>
            <a:rect l="0" t="0" r="r" b="b"/>
            <a:pathLst>
              <a:path w="25" h="24">
                <a:moveTo>
                  <a:pt x="0" y="7"/>
                </a:moveTo>
                <a:lnTo>
                  <a:pt x="8" y="24"/>
                </a:lnTo>
                <a:lnTo>
                  <a:pt x="25" y="18"/>
                </a:lnTo>
                <a:lnTo>
                  <a:pt x="18" y="0"/>
                </a:lnTo>
                <a:lnTo>
                  <a:pt x="1" y="6"/>
                </a:lnTo>
                <a:lnTo>
                  <a:pt x="0" y="7"/>
                </a:lnTo>
                <a:lnTo>
                  <a:pt x="1" y="6"/>
                </a:lnTo>
                <a:lnTo>
                  <a:pt x="1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0" name="Freeform 1464"/>
          <p:cNvSpPr>
            <a:spLocks/>
          </p:cNvSpPr>
          <p:nvPr/>
        </p:nvSpPr>
        <p:spPr bwMode="auto">
          <a:xfrm>
            <a:off x="3814763" y="3830638"/>
            <a:ext cx="11112" cy="11112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0" y="26"/>
              </a:cxn>
              <a:cxn ang="0">
                <a:pos x="26" y="17"/>
              </a:cxn>
              <a:cxn ang="0">
                <a:pos x="17" y="0"/>
              </a:cxn>
              <a:cxn ang="0">
                <a:pos x="1" y="9"/>
              </a:cxn>
              <a:cxn ang="0">
                <a:pos x="0" y="10"/>
              </a:cxn>
              <a:cxn ang="0">
                <a:pos x="1" y="9"/>
              </a:cxn>
              <a:cxn ang="0">
                <a:pos x="0" y="9"/>
              </a:cxn>
              <a:cxn ang="0">
                <a:pos x="0" y="10"/>
              </a:cxn>
            </a:cxnLst>
            <a:rect l="0" t="0" r="r" b="b"/>
            <a:pathLst>
              <a:path w="26" h="26">
                <a:moveTo>
                  <a:pt x="0" y="10"/>
                </a:moveTo>
                <a:lnTo>
                  <a:pt x="10" y="26"/>
                </a:lnTo>
                <a:lnTo>
                  <a:pt x="26" y="17"/>
                </a:lnTo>
                <a:lnTo>
                  <a:pt x="17" y="0"/>
                </a:lnTo>
                <a:lnTo>
                  <a:pt x="1" y="9"/>
                </a:lnTo>
                <a:lnTo>
                  <a:pt x="0" y="10"/>
                </a:lnTo>
                <a:lnTo>
                  <a:pt x="1" y="9"/>
                </a:lnTo>
                <a:lnTo>
                  <a:pt x="0" y="9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1" name="Freeform 1465"/>
          <p:cNvSpPr>
            <a:spLocks/>
          </p:cNvSpPr>
          <p:nvPr/>
        </p:nvSpPr>
        <p:spPr bwMode="auto">
          <a:xfrm>
            <a:off x="3808413" y="3833813"/>
            <a:ext cx="11112" cy="11112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4" y="26"/>
              </a:cxn>
              <a:cxn ang="0">
                <a:pos x="28" y="15"/>
              </a:cxn>
              <a:cxn ang="0">
                <a:pos x="17" y="0"/>
              </a:cxn>
              <a:cxn ang="0">
                <a:pos x="1" y="10"/>
              </a:cxn>
              <a:cxn ang="0">
                <a:pos x="0" y="11"/>
              </a:cxn>
              <a:cxn ang="0">
                <a:pos x="1" y="10"/>
              </a:cxn>
              <a:cxn ang="0">
                <a:pos x="1" y="11"/>
              </a:cxn>
              <a:cxn ang="0">
                <a:pos x="0" y="11"/>
              </a:cxn>
            </a:cxnLst>
            <a:rect l="0" t="0" r="r" b="b"/>
            <a:pathLst>
              <a:path w="28" h="26">
                <a:moveTo>
                  <a:pt x="0" y="11"/>
                </a:moveTo>
                <a:lnTo>
                  <a:pt x="14" y="26"/>
                </a:lnTo>
                <a:lnTo>
                  <a:pt x="28" y="15"/>
                </a:lnTo>
                <a:lnTo>
                  <a:pt x="17" y="0"/>
                </a:lnTo>
                <a:lnTo>
                  <a:pt x="1" y="10"/>
                </a:lnTo>
                <a:lnTo>
                  <a:pt x="0" y="11"/>
                </a:lnTo>
                <a:lnTo>
                  <a:pt x="1" y="10"/>
                </a:lnTo>
                <a:lnTo>
                  <a:pt x="1" y="11"/>
                </a:lnTo>
                <a:lnTo>
                  <a:pt x="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2" name="Freeform 1466"/>
          <p:cNvSpPr>
            <a:spLocks/>
          </p:cNvSpPr>
          <p:nvPr/>
        </p:nvSpPr>
        <p:spPr bwMode="auto">
          <a:xfrm>
            <a:off x="3803650" y="3838575"/>
            <a:ext cx="9525" cy="11113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28"/>
              </a:cxn>
              <a:cxn ang="0">
                <a:pos x="28" y="14"/>
              </a:cxn>
              <a:cxn ang="0">
                <a:pos x="13" y="0"/>
              </a:cxn>
              <a:cxn ang="0">
                <a:pos x="0" y="13"/>
              </a:cxn>
              <a:cxn ang="0">
                <a:pos x="0" y="14"/>
              </a:cxn>
              <a:cxn ang="0">
                <a:pos x="0" y="13"/>
              </a:cxn>
              <a:cxn ang="0">
                <a:pos x="0" y="14"/>
              </a:cxn>
              <a:cxn ang="0">
                <a:pos x="0" y="14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14" y="28"/>
                </a:lnTo>
                <a:lnTo>
                  <a:pt x="28" y="14"/>
                </a:lnTo>
                <a:lnTo>
                  <a:pt x="13" y="0"/>
                </a:lnTo>
                <a:lnTo>
                  <a:pt x="0" y="13"/>
                </a:lnTo>
                <a:lnTo>
                  <a:pt x="0" y="14"/>
                </a:lnTo>
                <a:lnTo>
                  <a:pt x="0" y="13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3" name="Freeform 1467"/>
          <p:cNvSpPr>
            <a:spLocks/>
          </p:cNvSpPr>
          <p:nvPr/>
        </p:nvSpPr>
        <p:spPr bwMode="auto">
          <a:xfrm>
            <a:off x="3797300" y="3844925"/>
            <a:ext cx="11113" cy="11113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6" y="28"/>
              </a:cxn>
              <a:cxn ang="0">
                <a:pos x="28" y="13"/>
              </a:cxn>
              <a:cxn ang="0">
                <a:pos x="13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1" y="16"/>
              </a:cxn>
              <a:cxn ang="0">
                <a:pos x="0" y="17"/>
              </a:cxn>
            </a:cxnLst>
            <a:rect l="0" t="0" r="r" b="b"/>
            <a:pathLst>
              <a:path w="28" h="28">
                <a:moveTo>
                  <a:pt x="0" y="17"/>
                </a:moveTo>
                <a:lnTo>
                  <a:pt x="16" y="28"/>
                </a:lnTo>
                <a:lnTo>
                  <a:pt x="28" y="13"/>
                </a:lnTo>
                <a:lnTo>
                  <a:pt x="13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1" y="16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4" name="Freeform 1468"/>
          <p:cNvSpPr>
            <a:spLocks/>
          </p:cNvSpPr>
          <p:nvPr/>
        </p:nvSpPr>
        <p:spPr bwMode="auto">
          <a:xfrm>
            <a:off x="3794125" y="3851275"/>
            <a:ext cx="11113" cy="9525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" y="25"/>
              </a:cxn>
              <a:cxn ang="0">
                <a:pos x="26" y="9"/>
              </a:cxn>
              <a:cxn ang="0">
                <a:pos x="9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0" y="16"/>
              </a:cxn>
              <a:cxn ang="0">
                <a:pos x="0" y="17"/>
              </a:cxn>
            </a:cxnLst>
            <a:rect l="0" t="0" r="r" b="b"/>
            <a:pathLst>
              <a:path w="26" h="25">
                <a:moveTo>
                  <a:pt x="0" y="17"/>
                </a:moveTo>
                <a:lnTo>
                  <a:pt x="17" y="25"/>
                </a:lnTo>
                <a:lnTo>
                  <a:pt x="26" y="9"/>
                </a:lnTo>
                <a:lnTo>
                  <a:pt x="9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0" y="16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5" name="Freeform 1469"/>
          <p:cNvSpPr>
            <a:spLocks/>
          </p:cNvSpPr>
          <p:nvPr/>
        </p:nvSpPr>
        <p:spPr bwMode="auto">
          <a:xfrm>
            <a:off x="3790950" y="3857625"/>
            <a:ext cx="9525" cy="95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25"/>
              </a:cxn>
              <a:cxn ang="0">
                <a:pos x="26" y="6"/>
              </a:cxn>
              <a:cxn ang="0">
                <a:pos x="8" y="0"/>
              </a:cxn>
              <a:cxn ang="0">
                <a:pos x="1" y="18"/>
              </a:cxn>
              <a:cxn ang="0">
                <a:pos x="0" y="19"/>
              </a:cxn>
              <a:cxn ang="0">
                <a:pos x="1" y="18"/>
              </a:cxn>
              <a:cxn ang="0">
                <a:pos x="1" y="18"/>
              </a:cxn>
              <a:cxn ang="0">
                <a:pos x="0" y="19"/>
              </a:cxn>
            </a:cxnLst>
            <a:rect l="0" t="0" r="r" b="b"/>
            <a:pathLst>
              <a:path w="26" h="25">
                <a:moveTo>
                  <a:pt x="0" y="19"/>
                </a:moveTo>
                <a:lnTo>
                  <a:pt x="20" y="25"/>
                </a:lnTo>
                <a:lnTo>
                  <a:pt x="26" y="6"/>
                </a:lnTo>
                <a:lnTo>
                  <a:pt x="8" y="0"/>
                </a:lnTo>
                <a:lnTo>
                  <a:pt x="1" y="18"/>
                </a:lnTo>
                <a:lnTo>
                  <a:pt x="0" y="19"/>
                </a:lnTo>
                <a:lnTo>
                  <a:pt x="1" y="18"/>
                </a:lnTo>
                <a:lnTo>
                  <a:pt x="1" y="18"/>
                </a:lnTo>
                <a:lnTo>
                  <a:pt x="0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6" name="Freeform 1470"/>
          <p:cNvSpPr>
            <a:spLocks/>
          </p:cNvSpPr>
          <p:nvPr/>
        </p:nvSpPr>
        <p:spPr bwMode="auto">
          <a:xfrm>
            <a:off x="3789363" y="3865563"/>
            <a:ext cx="9525" cy="952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20" y="23"/>
              </a:cxn>
              <a:cxn ang="0">
                <a:pos x="24" y="5"/>
              </a:cxn>
              <a:cxn ang="0">
                <a:pos x="4" y="0"/>
              </a:cxn>
              <a:cxn ang="0">
                <a:pos x="0" y="18"/>
              </a:cxn>
              <a:cxn ang="0">
                <a:pos x="0" y="20"/>
              </a:cxn>
              <a:cxn ang="0">
                <a:pos x="0" y="18"/>
              </a:cxn>
              <a:cxn ang="0">
                <a:pos x="0" y="19"/>
              </a:cxn>
              <a:cxn ang="0">
                <a:pos x="0" y="20"/>
              </a:cxn>
            </a:cxnLst>
            <a:rect l="0" t="0" r="r" b="b"/>
            <a:pathLst>
              <a:path w="24" h="23">
                <a:moveTo>
                  <a:pt x="0" y="20"/>
                </a:moveTo>
                <a:lnTo>
                  <a:pt x="20" y="23"/>
                </a:lnTo>
                <a:lnTo>
                  <a:pt x="24" y="5"/>
                </a:lnTo>
                <a:lnTo>
                  <a:pt x="4" y="0"/>
                </a:lnTo>
                <a:lnTo>
                  <a:pt x="0" y="18"/>
                </a:lnTo>
                <a:lnTo>
                  <a:pt x="0" y="20"/>
                </a:lnTo>
                <a:lnTo>
                  <a:pt x="0" y="18"/>
                </a:lnTo>
                <a:lnTo>
                  <a:pt x="0" y="19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7" name="Freeform 1471"/>
          <p:cNvSpPr>
            <a:spLocks/>
          </p:cNvSpPr>
          <p:nvPr/>
        </p:nvSpPr>
        <p:spPr bwMode="auto">
          <a:xfrm>
            <a:off x="3789363" y="3873500"/>
            <a:ext cx="7937" cy="793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20"/>
              </a:cxn>
              <a:cxn ang="0">
                <a:pos x="21" y="1"/>
              </a:cxn>
              <a:cxn ang="0">
                <a:pos x="1" y="0"/>
              </a:cxn>
              <a:cxn ang="0">
                <a:pos x="0" y="18"/>
              </a:cxn>
              <a:cxn ang="0">
                <a:pos x="0" y="19"/>
              </a:cxn>
              <a:cxn ang="0">
                <a:pos x="0" y="18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21" h="20">
                <a:moveTo>
                  <a:pt x="0" y="19"/>
                </a:moveTo>
                <a:lnTo>
                  <a:pt x="20" y="20"/>
                </a:lnTo>
                <a:lnTo>
                  <a:pt x="21" y="1"/>
                </a:lnTo>
                <a:lnTo>
                  <a:pt x="1" y="0"/>
                </a:lnTo>
                <a:lnTo>
                  <a:pt x="0" y="18"/>
                </a:lnTo>
                <a:lnTo>
                  <a:pt x="0" y="19"/>
                </a:lnTo>
                <a:lnTo>
                  <a:pt x="0" y="18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8" name="Freeform 1472"/>
          <p:cNvSpPr>
            <a:spLocks/>
          </p:cNvSpPr>
          <p:nvPr/>
        </p:nvSpPr>
        <p:spPr bwMode="auto">
          <a:xfrm>
            <a:off x="3789363" y="3881438"/>
            <a:ext cx="7937" cy="803275"/>
          </a:xfrm>
          <a:custGeom>
            <a:avLst/>
            <a:gdLst/>
            <a:ahLst/>
            <a:cxnLst>
              <a:cxn ang="0">
                <a:pos x="0" y="2026"/>
              </a:cxn>
              <a:cxn ang="0">
                <a:pos x="20" y="2026"/>
              </a:cxn>
              <a:cxn ang="0">
                <a:pos x="20" y="0"/>
              </a:cxn>
              <a:cxn ang="0">
                <a:pos x="0" y="0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</a:cxnLst>
            <a:rect l="0" t="0" r="r" b="b"/>
            <a:pathLst>
              <a:path w="20" h="2026">
                <a:moveTo>
                  <a:pt x="0" y="2026"/>
                </a:moveTo>
                <a:lnTo>
                  <a:pt x="20" y="2026"/>
                </a:lnTo>
                <a:lnTo>
                  <a:pt x="20" y="0"/>
                </a:lnTo>
                <a:lnTo>
                  <a:pt x="0" y="0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9" name="Freeform 1473"/>
          <p:cNvSpPr>
            <a:spLocks/>
          </p:cNvSpPr>
          <p:nvPr/>
        </p:nvSpPr>
        <p:spPr bwMode="auto">
          <a:xfrm>
            <a:off x="3789363" y="4684713"/>
            <a:ext cx="7937" cy="7937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21" y="18"/>
              </a:cxn>
              <a:cxn ang="0">
                <a:pos x="20" y="0"/>
              </a:cxn>
              <a:cxn ang="0">
                <a:pos x="0" y="1"/>
              </a:cxn>
              <a:cxn ang="0">
                <a:pos x="1" y="20"/>
              </a:cxn>
              <a:cxn ang="0">
                <a:pos x="1" y="21"/>
              </a:cxn>
              <a:cxn ang="0">
                <a:pos x="1" y="20"/>
              </a:cxn>
              <a:cxn ang="0">
                <a:pos x="1" y="20"/>
              </a:cxn>
              <a:cxn ang="0">
                <a:pos x="1" y="21"/>
              </a:cxn>
            </a:cxnLst>
            <a:rect l="0" t="0" r="r" b="b"/>
            <a:pathLst>
              <a:path w="21" h="21">
                <a:moveTo>
                  <a:pt x="1" y="21"/>
                </a:moveTo>
                <a:lnTo>
                  <a:pt x="21" y="18"/>
                </a:lnTo>
                <a:lnTo>
                  <a:pt x="20" y="0"/>
                </a:lnTo>
                <a:lnTo>
                  <a:pt x="0" y="1"/>
                </a:lnTo>
                <a:lnTo>
                  <a:pt x="1" y="20"/>
                </a:lnTo>
                <a:lnTo>
                  <a:pt x="1" y="21"/>
                </a:lnTo>
                <a:lnTo>
                  <a:pt x="1" y="20"/>
                </a:lnTo>
                <a:lnTo>
                  <a:pt x="1" y="20"/>
                </a:lnTo>
                <a:lnTo>
                  <a:pt x="1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0" name="Freeform 1474"/>
          <p:cNvSpPr>
            <a:spLocks/>
          </p:cNvSpPr>
          <p:nvPr/>
        </p:nvSpPr>
        <p:spPr bwMode="auto">
          <a:xfrm>
            <a:off x="3789363" y="4691063"/>
            <a:ext cx="9525" cy="9525"/>
          </a:xfrm>
          <a:custGeom>
            <a:avLst/>
            <a:gdLst/>
            <a:ahLst/>
            <a:cxnLst>
              <a:cxn ang="0">
                <a:pos x="5" y="25"/>
              </a:cxn>
              <a:cxn ang="0">
                <a:pos x="24" y="19"/>
              </a:cxn>
              <a:cxn ang="0">
                <a:pos x="20" y="0"/>
              </a:cxn>
              <a:cxn ang="0">
                <a:pos x="0" y="4"/>
              </a:cxn>
              <a:cxn ang="0">
                <a:pos x="4" y="23"/>
              </a:cxn>
              <a:cxn ang="0">
                <a:pos x="5" y="25"/>
              </a:cxn>
              <a:cxn ang="0">
                <a:pos x="4" y="23"/>
              </a:cxn>
              <a:cxn ang="0">
                <a:pos x="5" y="24"/>
              </a:cxn>
              <a:cxn ang="0">
                <a:pos x="5" y="25"/>
              </a:cxn>
            </a:cxnLst>
            <a:rect l="0" t="0" r="r" b="b"/>
            <a:pathLst>
              <a:path w="24" h="25">
                <a:moveTo>
                  <a:pt x="5" y="25"/>
                </a:moveTo>
                <a:lnTo>
                  <a:pt x="24" y="19"/>
                </a:lnTo>
                <a:lnTo>
                  <a:pt x="20" y="0"/>
                </a:lnTo>
                <a:lnTo>
                  <a:pt x="0" y="4"/>
                </a:lnTo>
                <a:lnTo>
                  <a:pt x="4" y="23"/>
                </a:lnTo>
                <a:lnTo>
                  <a:pt x="5" y="25"/>
                </a:lnTo>
                <a:lnTo>
                  <a:pt x="4" y="23"/>
                </a:lnTo>
                <a:lnTo>
                  <a:pt x="5" y="24"/>
                </a:lnTo>
                <a:lnTo>
                  <a:pt x="5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1" name="Freeform 1475"/>
          <p:cNvSpPr>
            <a:spLocks/>
          </p:cNvSpPr>
          <p:nvPr/>
        </p:nvSpPr>
        <p:spPr bwMode="auto">
          <a:xfrm>
            <a:off x="3790950" y="4699000"/>
            <a:ext cx="9525" cy="9525"/>
          </a:xfrm>
          <a:custGeom>
            <a:avLst/>
            <a:gdLst/>
            <a:ahLst/>
            <a:cxnLst>
              <a:cxn ang="0">
                <a:pos x="8" y="25"/>
              </a:cxn>
              <a:cxn ang="0">
                <a:pos x="25" y="17"/>
              </a:cxn>
              <a:cxn ang="0">
                <a:pos x="19" y="0"/>
              </a:cxn>
              <a:cxn ang="0">
                <a:pos x="0" y="7"/>
              </a:cxn>
              <a:cxn ang="0">
                <a:pos x="7" y="23"/>
              </a:cxn>
              <a:cxn ang="0">
                <a:pos x="8" y="25"/>
              </a:cxn>
              <a:cxn ang="0">
                <a:pos x="7" y="23"/>
              </a:cxn>
              <a:cxn ang="0">
                <a:pos x="7" y="24"/>
              </a:cxn>
              <a:cxn ang="0">
                <a:pos x="8" y="25"/>
              </a:cxn>
            </a:cxnLst>
            <a:rect l="0" t="0" r="r" b="b"/>
            <a:pathLst>
              <a:path w="25" h="25">
                <a:moveTo>
                  <a:pt x="8" y="25"/>
                </a:moveTo>
                <a:lnTo>
                  <a:pt x="25" y="17"/>
                </a:lnTo>
                <a:lnTo>
                  <a:pt x="19" y="0"/>
                </a:lnTo>
                <a:lnTo>
                  <a:pt x="0" y="7"/>
                </a:lnTo>
                <a:lnTo>
                  <a:pt x="7" y="23"/>
                </a:lnTo>
                <a:lnTo>
                  <a:pt x="8" y="25"/>
                </a:lnTo>
                <a:lnTo>
                  <a:pt x="7" y="23"/>
                </a:lnTo>
                <a:lnTo>
                  <a:pt x="7" y="24"/>
                </a:lnTo>
                <a:lnTo>
                  <a:pt x="8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2" name="Freeform 1476"/>
          <p:cNvSpPr>
            <a:spLocks/>
          </p:cNvSpPr>
          <p:nvPr/>
        </p:nvSpPr>
        <p:spPr bwMode="auto">
          <a:xfrm>
            <a:off x="3794125" y="4705350"/>
            <a:ext cx="11113" cy="9525"/>
          </a:xfrm>
          <a:custGeom>
            <a:avLst/>
            <a:gdLst/>
            <a:ahLst/>
            <a:cxnLst>
              <a:cxn ang="0">
                <a:pos x="9" y="26"/>
              </a:cxn>
              <a:cxn ang="0">
                <a:pos x="25" y="15"/>
              </a:cxn>
              <a:cxn ang="0">
                <a:pos x="16" y="0"/>
              </a:cxn>
              <a:cxn ang="0">
                <a:pos x="0" y="9"/>
              </a:cxn>
              <a:cxn ang="0">
                <a:pos x="8" y="25"/>
              </a:cxn>
              <a:cxn ang="0">
                <a:pos x="9" y="26"/>
              </a:cxn>
              <a:cxn ang="0">
                <a:pos x="8" y="25"/>
              </a:cxn>
              <a:cxn ang="0">
                <a:pos x="9" y="25"/>
              </a:cxn>
              <a:cxn ang="0">
                <a:pos x="9" y="26"/>
              </a:cxn>
            </a:cxnLst>
            <a:rect l="0" t="0" r="r" b="b"/>
            <a:pathLst>
              <a:path w="25" h="26">
                <a:moveTo>
                  <a:pt x="9" y="26"/>
                </a:moveTo>
                <a:lnTo>
                  <a:pt x="25" y="15"/>
                </a:lnTo>
                <a:lnTo>
                  <a:pt x="16" y="0"/>
                </a:lnTo>
                <a:lnTo>
                  <a:pt x="0" y="9"/>
                </a:lnTo>
                <a:lnTo>
                  <a:pt x="8" y="25"/>
                </a:lnTo>
                <a:lnTo>
                  <a:pt x="9" y="26"/>
                </a:lnTo>
                <a:lnTo>
                  <a:pt x="8" y="25"/>
                </a:lnTo>
                <a:lnTo>
                  <a:pt x="9" y="25"/>
                </a:lnTo>
                <a:lnTo>
                  <a:pt x="9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3" name="Freeform 1477"/>
          <p:cNvSpPr>
            <a:spLocks/>
          </p:cNvSpPr>
          <p:nvPr/>
        </p:nvSpPr>
        <p:spPr bwMode="auto">
          <a:xfrm>
            <a:off x="3797300" y="4710113"/>
            <a:ext cx="11113" cy="11112"/>
          </a:xfrm>
          <a:custGeom>
            <a:avLst/>
            <a:gdLst/>
            <a:ahLst/>
            <a:cxnLst>
              <a:cxn ang="0">
                <a:pos x="12" y="29"/>
              </a:cxn>
              <a:cxn ang="0">
                <a:pos x="27" y="16"/>
              </a:cxn>
              <a:cxn ang="0">
                <a:pos x="15" y="0"/>
              </a:cxn>
              <a:cxn ang="0">
                <a:pos x="0" y="12"/>
              </a:cxn>
              <a:cxn ang="0">
                <a:pos x="12" y="28"/>
              </a:cxn>
              <a:cxn ang="0">
                <a:pos x="12" y="29"/>
              </a:cxn>
              <a:cxn ang="0">
                <a:pos x="12" y="28"/>
              </a:cxn>
              <a:cxn ang="0">
                <a:pos x="12" y="28"/>
              </a:cxn>
              <a:cxn ang="0">
                <a:pos x="12" y="29"/>
              </a:cxn>
            </a:cxnLst>
            <a:rect l="0" t="0" r="r" b="b"/>
            <a:pathLst>
              <a:path w="27" h="29">
                <a:moveTo>
                  <a:pt x="12" y="29"/>
                </a:moveTo>
                <a:lnTo>
                  <a:pt x="27" y="16"/>
                </a:lnTo>
                <a:lnTo>
                  <a:pt x="15" y="0"/>
                </a:lnTo>
                <a:lnTo>
                  <a:pt x="0" y="12"/>
                </a:lnTo>
                <a:lnTo>
                  <a:pt x="12" y="28"/>
                </a:lnTo>
                <a:lnTo>
                  <a:pt x="12" y="29"/>
                </a:lnTo>
                <a:lnTo>
                  <a:pt x="12" y="28"/>
                </a:lnTo>
                <a:lnTo>
                  <a:pt x="12" y="28"/>
                </a:lnTo>
                <a:lnTo>
                  <a:pt x="12" y="2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4" name="Freeform 1478"/>
          <p:cNvSpPr>
            <a:spLocks/>
          </p:cNvSpPr>
          <p:nvPr/>
        </p:nvSpPr>
        <p:spPr bwMode="auto">
          <a:xfrm>
            <a:off x="3803650" y="4716463"/>
            <a:ext cx="9525" cy="11112"/>
          </a:xfrm>
          <a:custGeom>
            <a:avLst/>
            <a:gdLst/>
            <a:ahLst/>
            <a:cxnLst>
              <a:cxn ang="0">
                <a:pos x="14" y="28"/>
              </a:cxn>
              <a:cxn ang="0">
                <a:pos x="28" y="14"/>
              </a:cxn>
              <a:cxn ang="0">
                <a:pos x="14" y="0"/>
              </a:cxn>
              <a:cxn ang="0">
                <a:pos x="0" y="15"/>
              </a:cxn>
              <a:cxn ang="0">
                <a:pos x="13" y="27"/>
              </a:cxn>
              <a:cxn ang="0">
                <a:pos x="14" y="28"/>
              </a:cxn>
              <a:cxn ang="0">
                <a:pos x="13" y="27"/>
              </a:cxn>
              <a:cxn ang="0">
                <a:pos x="14" y="28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14" y="28"/>
                </a:moveTo>
                <a:lnTo>
                  <a:pt x="28" y="14"/>
                </a:lnTo>
                <a:lnTo>
                  <a:pt x="14" y="0"/>
                </a:lnTo>
                <a:lnTo>
                  <a:pt x="0" y="15"/>
                </a:lnTo>
                <a:lnTo>
                  <a:pt x="13" y="27"/>
                </a:lnTo>
                <a:lnTo>
                  <a:pt x="14" y="28"/>
                </a:lnTo>
                <a:lnTo>
                  <a:pt x="13" y="27"/>
                </a:lnTo>
                <a:lnTo>
                  <a:pt x="14" y="28"/>
                </a:lnTo>
                <a:lnTo>
                  <a:pt x="14" y="2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5" name="Freeform 1479"/>
          <p:cNvSpPr>
            <a:spLocks/>
          </p:cNvSpPr>
          <p:nvPr/>
        </p:nvSpPr>
        <p:spPr bwMode="auto">
          <a:xfrm>
            <a:off x="3808413" y="4721225"/>
            <a:ext cx="11112" cy="11113"/>
          </a:xfrm>
          <a:custGeom>
            <a:avLst/>
            <a:gdLst/>
            <a:ahLst/>
            <a:cxnLst>
              <a:cxn ang="0">
                <a:pos x="17" y="27"/>
              </a:cxn>
              <a:cxn ang="0">
                <a:pos x="27" y="11"/>
              </a:cxn>
              <a:cxn ang="0">
                <a:pos x="13" y="0"/>
              </a:cxn>
              <a:cxn ang="0">
                <a:pos x="0" y="15"/>
              </a:cxn>
              <a:cxn ang="0">
                <a:pos x="16" y="26"/>
              </a:cxn>
              <a:cxn ang="0">
                <a:pos x="17" y="27"/>
              </a:cxn>
              <a:cxn ang="0">
                <a:pos x="16" y="26"/>
              </a:cxn>
              <a:cxn ang="0">
                <a:pos x="16" y="27"/>
              </a:cxn>
              <a:cxn ang="0">
                <a:pos x="17" y="27"/>
              </a:cxn>
            </a:cxnLst>
            <a:rect l="0" t="0" r="r" b="b"/>
            <a:pathLst>
              <a:path w="27" h="27">
                <a:moveTo>
                  <a:pt x="17" y="27"/>
                </a:moveTo>
                <a:lnTo>
                  <a:pt x="27" y="11"/>
                </a:lnTo>
                <a:lnTo>
                  <a:pt x="13" y="0"/>
                </a:lnTo>
                <a:lnTo>
                  <a:pt x="0" y="15"/>
                </a:lnTo>
                <a:lnTo>
                  <a:pt x="16" y="26"/>
                </a:lnTo>
                <a:lnTo>
                  <a:pt x="17" y="27"/>
                </a:lnTo>
                <a:lnTo>
                  <a:pt x="16" y="26"/>
                </a:lnTo>
                <a:lnTo>
                  <a:pt x="16" y="27"/>
                </a:lnTo>
                <a:lnTo>
                  <a:pt x="17" y="2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6" name="Freeform 1480"/>
          <p:cNvSpPr>
            <a:spLocks/>
          </p:cNvSpPr>
          <p:nvPr/>
        </p:nvSpPr>
        <p:spPr bwMode="auto">
          <a:xfrm>
            <a:off x="3814763" y="4724400"/>
            <a:ext cx="11112" cy="11113"/>
          </a:xfrm>
          <a:custGeom>
            <a:avLst/>
            <a:gdLst/>
            <a:ahLst/>
            <a:cxnLst>
              <a:cxn ang="0">
                <a:pos x="17" y="26"/>
              </a:cxn>
              <a:cxn ang="0">
                <a:pos x="25" y="9"/>
              </a:cxn>
              <a:cxn ang="0">
                <a:pos x="9" y="0"/>
              </a:cxn>
              <a:cxn ang="0">
                <a:pos x="0" y="17"/>
              </a:cxn>
              <a:cxn ang="0">
                <a:pos x="16" y="26"/>
              </a:cxn>
              <a:cxn ang="0">
                <a:pos x="17" y="26"/>
              </a:cxn>
              <a:cxn ang="0">
                <a:pos x="16" y="26"/>
              </a:cxn>
              <a:cxn ang="0">
                <a:pos x="17" y="26"/>
              </a:cxn>
              <a:cxn ang="0">
                <a:pos x="17" y="26"/>
              </a:cxn>
            </a:cxnLst>
            <a:rect l="0" t="0" r="r" b="b"/>
            <a:pathLst>
              <a:path w="25" h="26">
                <a:moveTo>
                  <a:pt x="17" y="26"/>
                </a:moveTo>
                <a:lnTo>
                  <a:pt x="25" y="9"/>
                </a:lnTo>
                <a:lnTo>
                  <a:pt x="9" y="0"/>
                </a:lnTo>
                <a:lnTo>
                  <a:pt x="0" y="17"/>
                </a:lnTo>
                <a:lnTo>
                  <a:pt x="16" y="26"/>
                </a:lnTo>
                <a:lnTo>
                  <a:pt x="17" y="26"/>
                </a:lnTo>
                <a:lnTo>
                  <a:pt x="16" y="26"/>
                </a:lnTo>
                <a:lnTo>
                  <a:pt x="17" y="26"/>
                </a:lnTo>
                <a:lnTo>
                  <a:pt x="17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7" name="Freeform 1481"/>
          <p:cNvSpPr>
            <a:spLocks/>
          </p:cNvSpPr>
          <p:nvPr/>
        </p:nvSpPr>
        <p:spPr bwMode="auto">
          <a:xfrm>
            <a:off x="3821113" y="4729163"/>
            <a:ext cx="11112" cy="9525"/>
          </a:xfrm>
          <a:custGeom>
            <a:avLst/>
            <a:gdLst/>
            <a:ahLst/>
            <a:cxnLst>
              <a:cxn ang="0">
                <a:pos x="19" y="26"/>
              </a:cxn>
              <a:cxn ang="0">
                <a:pos x="24" y="7"/>
              </a:cxn>
              <a:cxn ang="0">
                <a:pos x="7" y="0"/>
              </a:cxn>
              <a:cxn ang="0">
                <a:pos x="0" y="18"/>
              </a:cxn>
              <a:cxn ang="0">
                <a:pos x="17" y="26"/>
              </a:cxn>
              <a:cxn ang="0">
                <a:pos x="19" y="26"/>
              </a:cxn>
              <a:cxn ang="0">
                <a:pos x="17" y="26"/>
              </a:cxn>
              <a:cxn ang="0">
                <a:pos x="18" y="26"/>
              </a:cxn>
              <a:cxn ang="0">
                <a:pos x="19" y="26"/>
              </a:cxn>
            </a:cxnLst>
            <a:rect l="0" t="0" r="r" b="b"/>
            <a:pathLst>
              <a:path w="24" h="26">
                <a:moveTo>
                  <a:pt x="19" y="26"/>
                </a:moveTo>
                <a:lnTo>
                  <a:pt x="24" y="7"/>
                </a:lnTo>
                <a:lnTo>
                  <a:pt x="7" y="0"/>
                </a:lnTo>
                <a:lnTo>
                  <a:pt x="0" y="18"/>
                </a:lnTo>
                <a:lnTo>
                  <a:pt x="17" y="26"/>
                </a:lnTo>
                <a:lnTo>
                  <a:pt x="19" y="26"/>
                </a:lnTo>
                <a:lnTo>
                  <a:pt x="17" y="26"/>
                </a:lnTo>
                <a:lnTo>
                  <a:pt x="18" y="26"/>
                </a:lnTo>
                <a:lnTo>
                  <a:pt x="19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8" name="Freeform 1482"/>
          <p:cNvSpPr>
            <a:spLocks/>
          </p:cNvSpPr>
          <p:nvPr/>
        </p:nvSpPr>
        <p:spPr bwMode="auto">
          <a:xfrm>
            <a:off x="3829050" y="4730750"/>
            <a:ext cx="9525" cy="9525"/>
          </a:xfrm>
          <a:custGeom>
            <a:avLst/>
            <a:gdLst/>
            <a:ahLst/>
            <a:cxnLst>
              <a:cxn ang="0">
                <a:pos x="20" y="23"/>
              </a:cxn>
              <a:cxn ang="0">
                <a:pos x="22" y="3"/>
              </a:cxn>
              <a:cxn ang="0">
                <a:pos x="3" y="0"/>
              </a:cxn>
              <a:cxn ang="0">
                <a:pos x="0" y="19"/>
              </a:cxn>
              <a:cxn ang="0">
                <a:pos x="18" y="23"/>
              </a:cxn>
              <a:cxn ang="0">
                <a:pos x="20" y="23"/>
              </a:cxn>
              <a:cxn ang="0">
                <a:pos x="18" y="23"/>
              </a:cxn>
              <a:cxn ang="0">
                <a:pos x="19" y="23"/>
              </a:cxn>
              <a:cxn ang="0">
                <a:pos x="20" y="23"/>
              </a:cxn>
            </a:cxnLst>
            <a:rect l="0" t="0" r="r" b="b"/>
            <a:pathLst>
              <a:path w="22" h="23">
                <a:moveTo>
                  <a:pt x="20" y="23"/>
                </a:moveTo>
                <a:lnTo>
                  <a:pt x="22" y="3"/>
                </a:lnTo>
                <a:lnTo>
                  <a:pt x="3" y="0"/>
                </a:lnTo>
                <a:lnTo>
                  <a:pt x="0" y="19"/>
                </a:lnTo>
                <a:lnTo>
                  <a:pt x="18" y="23"/>
                </a:lnTo>
                <a:lnTo>
                  <a:pt x="20" y="23"/>
                </a:lnTo>
                <a:lnTo>
                  <a:pt x="18" y="23"/>
                </a:lnTo>
                <a:lnTo>
                  <a:pt x="19" y="23"/>
                </a:lnTo>
                <a:lnTo>
                  <a:pt x="20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9" name="Freeform 1483"/>
          <p:cNvSpPr>
            <a:spLocks/>
          </p:cNvSpPr>
          <p:nvPr/>
        </p:nvSpPr>
        <p:spPr bwMode="auto">
          <a:xfrm>
            <a:off x="3836988" y="4732338"/>
            <a:ext cx="7937" cy="7937"/>
          </a:xfrm>
          <a:custGeom>
            <a:avLst/>
            <a:gdLst/>
            <a:ahLst/>
            <a:cxnLst>
              <a:cxn ang="0">
                <a:pos x="18" y="21"/>
              </a:cxn>
              <a:cxn ang="0">
                <a:pos x="19" y="1"/>
              </a:cxn>
              <a:cxn ang="0">
                <a:pos x="1" y="0"/>
              </a:cxn>
              <a:cxn ang="0">
                <a:pos x="0" y="20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</a:cxnLst>
            <a:rect l="0" t="0" r="r" b="b"/>
            <a:pathLst>
              <a:path w="19" h="21">
                <a:moveTo>
                  <a:pt x="18" y="21"/>
                </a:moveTo>
                <a:lnTo>
                  <a:pt x="19" y="1"/>
                </a:lnTo>
                <a:lnTo>
                  <a:pt x="1" y="0"/>
                </a:lnTo>
                <a:lnTo>
                  <a:pt x="0" y="20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0" name="Rectangle 1484"/>
          <p:cNvSpPr>
            <a:spLocks noChangeArrowheads="1"/>
          </p:cNvSpPr>
          <p:nvPr/>
        </p:nvSpPr>
        <p:spPr bwMode="auto">
          <a:xfrm>
            <a:off x="3905250" y="3889375"/>
            <a:ext cx="641350" cy="776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1" name="Rectangle 1485"/>
          <p:cNvSpPr>
            <a:spLocks noChangeArrowheads="1"/>
          </p:cNvSpPr>
          <p:nvPr/>
        </p:nvSpPr>
        <p:spPr bwMode="auto">
          <a:xfrm>
            <a:off x="3905250" y="3889375"/>
            <a:ext cx="641350" cy="776288"/>
          </a:xfrm>
          <a:prstGeom prst="rect">
            <a:avLst/>
          </a:prstGeom>
          <a:noFill/>
          <a:ln w="4763">
            <a:solidFill>
              <a:srgbClr val="161417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2" name="Freeform 1486"/>
          <p:cNvSpPr>
            <a:spLocks/>
          </p:cNvSpPr>
          <p:nvPr/>
        </p:nvSpPr>
        <p:spPr bwMode="auto">
          <a:xfrm>
            <a:off x="4119563" y="4229100"/>
            <a:ext cx="3175" cy="317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4" y="1"/>
              </a:cxn>
              <a:cxn ang="0">
                <a:pos x="2" y="2"/>
              </a:cxn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2" y="7"/>
              </a:cxn>
              <a:cxn ang="0">
                <a:pos x="4" y="8"/>
              </a:cxn>
              <a:cxn ang="0">
                <a:pos x="6" y="9"/>
              </a:cxn>
              <a:cxn ang="0">
                <a:pos x="6" y="0"/>
              </a:cxn>
            </a:cxnLst>
            <a:rect l="0" t="0" r="r" b="b"/>
            <a:pathLst>
              <a:path w="6" h="9">
                <a:moveTo>
                  <a:pt x="6" y="0"/>
                </a:moveTo>
                <a:lnTo>
                  <a:pt x="4" y="1"/>
                </a:lnTo>
                <a:lnTo>
                  <a:pt x="2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2" y="7"/>
                </a:lnTo>
                <a:lnTo>
                  <a:pt x="4" y="8"/>
                </a:lnTo>
                <a:lnTo>
                  <a:pt x="6" y="9"/>
                </a:lnTo>
                <a:lnTo>
                  <a:pt x="6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3" name="Rectangle 1487"/>
          <p:cNvSpPr>
            <a:spLocks noChangeArrowheads="1"/>
          </p:cNvSpPr>
          <p:nvPr/>
        </p:nvSpPr>
        <p:spPr bwMode="auto">
          <a:xfrm>
            <a:off x="4122738" y="4229100"/>
            <a:ext cx="73025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4" name="Freeform 1488"/>
          <p:cNvSpPr>
            <a:spLocks/>
          </p:cNvSpPr>
          <p:nvPr/>
        </p:nvSpPr>
        <p:spPr bwMode="auto">
          <a:xfrm>
            <a:off x="4195763" y="4229100"/>
            <a:ext cx="3175" cy="317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" y="8"/>
              </a:cxn>
              <a:cxn ang="0">
                <a:pos x="6" y="7"/>
              </a:cxn>
              <a:cxn ang="0">
                <a:pos x="7" y="5"/>
              </a:cxn>
              <a:cxn ang="0">
                <a:pos x="8" y="4"/>
              </a:cxn>
              <a:cxn ang="0">
                <a:pos x="7" y="3"/>
              </a:cxn>
              <a:cxn ang="0">
                <a:pos x="6" y="2"/>
              </a:cxn>
              <a:cxn ang="0">
                <a:pos x="4" y="1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4" y="8"/>
                </a:lnTo>
                <a:lnTo>
                  <a:pt x="6" y="7"/>
                </a:lnTo>
                <a:lnTo>
                  <a:pt x="7" y="5"/>
                </a:lnTo>
                <a:lnTo>
                  <a:pt x="8" y="4"/>
                </a:lnTo>
                <a:lnTo>
                  <a:pt x="7" y="3"/>
                </a:lnTo>
                <a:lnTo>
                  <a:pt x="6" y="2"/>
                </a:lnTo>
                <a:lnTo>
                  <a:pt x="4" y="1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5" name="Freeform 1489"/>
          <p:cNvSpPr>
            <a:spLocks/>
          </p:cNvSpPr>
          <p:nvPr/>
        </p:nvSpPr>
        <p:spPr bwMode="auto">
          <a:xfrm>
            <a:off x="4137025" y="4319588"/>
            <a:ext cx="58738" cy="215900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0" y="0"/>
              </a:cxn>
              <a:cxn ang="0">
                <a:pos x="0" y="543"/>
              </a:cxn>
            </a:cxnLst>
            <a:rect l="0" t="0" r="r" b="b"/>
            <a:pathLst>
              <a:path w="147" h="543">
                <a:moveTo>
                  <a:pt x="147" y="0"/>
                </a:moveTo>
                <a:lnTo>
                  <a:pt x="0" y="0"/>
                </a:lnTo>
                <a:lnTo>
                  <a:pt x="0" y="543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6" name="Line 1490"/>
          <p:cNvSpPr>
            <a:spLocks noChangeShapeType="1"/>
          </p:cNvSpPr>
          <p:nvPr/>
        </p:nvSpPr>
        <p:spPr bwMode="auto">
          <a:xfrm>
            <a:off x="4213225" y="4356100"/>
            <a:ext cx="1588" cy="179388"/>
          </a:xfrm>
          <a:prstGeom prst="line">
            <a:avLst/>
          </a:prstGeom>
          <a:noFill/>
          <a:ln w="0">
            <a:solidFill>
              <a:srgbClr val="17161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7" name="Freeform 1491"/>
          <p:cNvSpPr>
            <a:spLocks/>
          </p:cNvSpPr>
          <p:nvPr/>
        </p:nvSpPr>
        <p:spPr bwMode="auto">
          <a:xfrm>
            <a:off x="4232275" y="4319588"/>
            <a:ext cx="6667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0" y="0"/>
              </a:cxn>
              <a:cxn ang="0">
                <a:pos x="170" y="543"/>
              </a:cxn>
            </a:cxnLst>
            <a:rect l="0" t="0" r="r" b="b"/>
            <a:pathLst>
              <a:path w="170" h="543">
                <a:moveTo>
                  <a:pt x="0" y="0"/>
                </a:moveTo>
                <a:lnTo>
                  <a:pt x="170" y="0"/>
                </a:lnTo>
                <a:lnTo>
                  <a:pt x="170" y="543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8" name="Freeform 1492"/>
          <p:cNvSpPr>
            <a:spLocks/>
          </p:cNvSpPr>
          <p:nvPr/>
        </p:nvSpPr>
        <p:spPr bwMode="auto">
          <a:xfrm>
            <a:off x="4110038" y="4418013"/>
            <a:ext cx="3175" cy="476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1"/>
              </a:cxn>
              <a:cxn ang="0">
                <a:pos x="0" y="0"/>
              </a:cxn>
              <a:cxn ang="0">
                <a:pos x="11" y="0"/>
              </a:cxn>
            </a:cxnLst>
            <a:rect l="0" t="0" r="r" b="b"/>
            <a:pathLst>
              <a:path w="11" h="11">
                <a:moveTo>
                  <a:pt x="11" y="0"/>
                </a:moveTo>
                <a:lnTo>
                  <a:pt x="0" y="11"/>
                </a:lnTo>
                <a:lnTo>
                  <a:pt x="0" y="0"/>
                </a:lnTo>
                <a:lnTo>
                  <a:pt x="1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9" name="Freeform 1493"/>
          <p:cNvSpPr>
            <a:spLocks/>
          </p:cNvSpPr>
          <p:nvPr/>
        </p:nvSpPr>
        <p:spPr bwMode="auto">
          <a:xfrm>
            <a:off x="4110038" y="4418013"/>
            <a:ext cx="6350" cy="79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5" y="0"/>
              </a:cxn>
              <a:cxn ang="0">
                <a:pos x="16" y="0"/>
              </a:cxn>
              <a:cxn ang="0">
                <a:pos x="0" y="16"/>
              </a:cxn>
              <a:cxn ang="0">
                <a:pos x="0" y="5"/>
              </a:cxn>
            </a:cxnLst>
            <a:rect l="0" t="0" r="r" b="b"/>
            <a:pathLst>
              <a:path w="16" h="16">
                <a:moveTo>
                  <a:pt x="0" y="5"/>
                </a:moveTo>
                <a:lnTo>
                  <a:pt x="5" y="0"/>
                </a:lnTo>
                <a:lnTo>
                  <a:pt x="16" y="0"/>
                </a:lnTo>
                <a:lnTo>
                  <a:pt x="0" y="16"/>
                </a:ln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0" name="Freeform 1494"/>
          <p:cNvSpPr>
            <a:spLocks/>
          </p:cNvSpPr>
          <p:nvPr/>
        </p:nvSpPr>
        <p:spPr bwMode="auto">
          <a:xfrm>
            <a:off x="4110038" y="4418013"/>
            <a:ext cx="7937" cy="9525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1" y="0"/>
              </a:cxn>
              <a:cxn ang="0">
                <a:pos x="22" y="0"/>
              </a:cxn>
              <a:cxn ang="0">
                <a:pos x="0" y="21"/>
              </a:cxn>
              <a:cxn ang="0">
                <a:pos x="0" y="11"/>
              </a:cxn>
            </a:cxnLst>
            <a:rect l="0" t="0" r="r" b="b"/>
            <a:pathLst>
              <a:path w="22" h="21">
                <a:moveTo>
                  <a:pt x="0" y="11"/>
                </a:moveTo>
                <a:lnTo>
                  <a:pt x="11" y="0"/>
                </a:lnTo>
                <a:lnTo>
                  <a:pt x="22" y="0"/>
                </a:lnTo>
                <a:lnTo>
                  <a:pt x="0" y="21"/>
                </a:lnTo>
                <a:lnTo>
                  <a:pt x="0" y="11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1" name="Freeform 1495"/>
          <p:cNvSpPr>
            <a:spLocks/>
          </p:cNvSpPr>
          <p:nvPr/>
        </p:nvSpPr>
        <p:spPr bwMode="auto">
          <a:xfrm>
            <a:off x="4110038" y="4418013"/>
            <a:ext cx="9525" cy="11112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6" y="0"/>
              </a:cxn>
              <a:cxn ang="0">
                <a:pos x="28" y="0"/>
              </a:cxn>
              <a:cxn ang="0">
                <a:pos x="0" y="27"/>
              </a:cxn>
              <a:cxn ang="0">
                <a:pos x="0" y="16"/>
              </a:cxn>
            </a:cxnLst>
            <a:rect l="0" t="0" r="r" b="b"/>
            <a:pathLst>
              <a:path w="28" h="27">
                <a:moveTo>
                  <a:pt x="0" y="16"/>
                </a:moveTo>
                <a:lnTo>
                  <a:pt x="16" y="0"/>
                </a:lnTo>
                <a:lnTo>
                  <a:pt x="28" y="0"/>
                </a:lnTo>
                <a:lnTo>
                  <a:pt x="0" y="27"/>
                </a:lnTo>
                <a:lnTo>
                  <a:pt x="0" y="16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2" name="Freeform 1496"/>
          <p:cNvSpPr>
            <a:spLocks/>
          </p:cNvSpPr>
          <p:nvPr/>
        </p:nvSpPr>
        <p:spPr bwMode="auto">
          <a:xfrm>
            <a:off x="4110038" y="4418013"/>
            <a:ext cx="12700" cy="14287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22" y="0"/>
              </a:cxn>
              <a:cxn ang="0">
                <a:pos x="33" y="0"/>
              </a:cxn>
              <a:cxn ang="0">
                <a:pos x="0" y="32"/>
              </a:cxn>
              <a:cxn ang="0">
                <a:pos x="0" y="21"/>
              </a:cxn>
            </a:cxnLst>
            <a:rect l="0" t="0" r="r" b="b"/>
            <a:pathLst>
              <a:path w="33" h="32">
                <a:moveTo>
                  <a:pt x="0" y="21"/>
                </a:moveTo>
                <a:lnTo>
                  <a:pt x="22" y="0"/>
                </a:lnTo>
                <a:lnTo>
                  <a:pt x="33" y="0"/>
                </a:lnTo>
                <a:lnTo>
                  <a:pt x="0" y="32"/>
                </a:lnTo>
                <a:lnTo>
                  <a:pt x="0" y="21"/>
                </a:lnTo>
                <a:close/>
              </a:path>
            </a:pathLst>
          </a:custGeom>
          <a:solidFill>
            <a:srgbClr val="FDFDF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3" name="Freeform 1497"/>
          <p:cNvSpPr>
            <a:spLocks/>
          </p:cNvSpPr>
          <p:nvPr/>
        </p:nvSpPr>
        <p:spPr bwMode="auto">
          <a:xfrm>
            <a:off x="4110038" y="4418013"/>
            <a:ext cx="14287" cy="1587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8" y="0"/>
              </a:cxn>
              <a:cxn ang="0">
                <a:pos x="38" y="0"/>
              </a:cxn>
              <a:cxn ang="0">
                <a:pos x="0" y="38"/>
              </a:cxn>
              <a:cxn ang="0">
                <a:pos x="0" y="27"/>
              </a:cxn>
            </a:cxnLst>
            <a:rect l="0" t="0" r="r" b="b"/>
            <a:pathLst>
              <a:path w="38" h="38">
                <a:moveTo>
                  <a:pt x="0" y="27"/>
                </a:moveTo>
                <a:lnTo>
                  <a:pt x="28" y="0"/>
                </a:lnTo>
                <a:lnTo>
                  <a:pt x="38" y="0"/>
                </a:lnTo>
                <a:lnTo>
                  <a:pt x="0" y="38"/>
                </a:lnTo>
                <a:lnTo>
                  <a:pt x="0" y="27"/>
                </a:lnTo>
                <a:close/>
              </a:path>
            </a:pathLst>
          </a:custGeom>
          <a:solidFill>
            <a:srgbClr val="FDFDF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4" name="Freeform 1498"/>
          <p:cNvSpPr>
            <a:spLocks/>
          </p:cNvSpPr>
          <p:nvPr/>
        </p:nvSpPr>
        <p:spPr bwMode="auto">
          <a:xfrm>
            <a:off x="4110038" y="4418013"/>
            <a:ext cx="17462" cy="17462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33" y="0"/>
              </a:cxn>
              <a:cxn ang="0">
                <a:pos x="44" y="0"/>
              </a:cxn>
              <a:cxn ang="0">
                <a:pos x="0" y="44"/>
              </a:cxn>
              <a:cxn ang="0">
                <a:pos x="0" y="32"/>
              </a:cxn>
            </a:cxnLst>
            <a:rect l="0" t="0" r="r" b="b"/>
            <a:pathLst>
              <a:path w="44" h="44">
                <a:moveTo>
                  <a:pt x="0" y="32"/>
                </a:moveTo>
                <a:lnTo>
                  <a:pt x="33" y="0"/>
                </a:lnTo>
                <a:lnTo>
                  <a:pt x="44" y="0"/>
                </a:lnTo>
                <a:lnTo>
                  <a:pt x="0" y="44"/>
                </a:lnTo>
                <a:lnTo>
                  <a:pt x="0" y="32"/>
                </a:lnTo>
                <a:close/>
              </a:path>
            </a:pathLst>
          </a:custGeom>
          <a:solidFill>
            <a:srgbClr val="FDFD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5" name="Freeform 1499"/>
          <p:cNvSpPr>
            <a:spLocks/>
          </p:cNvSpPr>
          <p:nvPr/>
        </p:nvSpPr>
        <p:spPr bwMode="auto">
          <a:xfrm>
            <a:off x="4110038" y="4418013"/>
            <a:ext cx="19050" cy="20637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49" y="0"/>
              </a:cxn>
              <a:cxn ang="0">
                <a:pos x="0" y="49"/>
              </a:cxn>
              <a:cxn ang="0">
                <a:pos x="0" y="38"/>
              </a:cxn>
            </a:cxnLst>
            <a:rect l="0" t="0" r="r" b="b"/>
            <a:pathLst>
              <a:path w="49" h="49">
                <a:moveTo>
                  <a:pt x="0" y="38"/>
                </a:moveTo>
                <a:lnTo>
                  <a:pt x="38" y="0"/>
                </a:lnTo>
                <a:lnTo>
                  <a:pt x="49" y="0"/>
                </a:lnTo>
                <a:lnTo>
                  <a:pt x="0" y="49"/>
                </a:lnTo>
                <a:lnTo>
                  <a:pt x="0" y="38"/>
                </a:lnTo>
                <a:close/>
              </a:path>
            </a:pathLst>
          </a:custGeom>
          <a:solidFill>
            <a:srgbClr val="FDFD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6" name="Freeform 1500"/>
          <p:cNvSpPr>
            <a:spLocks/>
          </p:cNvSpPr>
          <p:nvPr/>
        </p:nvSpPr>
        <p:spPr bwMode="auto">
          <a:xfrm>
            <a:off x="4110038" y="4418013"/>
            <a:ext cx="20637" cy="22225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44" y="0"/>
              </a:cxn>
              <a:cxn ang="0">
                <a:pos x="54" y="0"/>
              </a:cxn>
              <a:cxn ang="0">
                <a:pos x="0" y="55"/>
              </a:cxn>
              <a:cxn ang="0">
                <a:pos x="0" y="44"/>
              </a:cxn>
            </a:cxnLst>
            <a:rect l="0" t="0" r="r" b="b"/>
            <a:pathLst>
              <a:path w="54" h="55">
                <a:moveTo>
                  <a:pt x="0" y="44"/>
                </a:moveTo>
                <a:lnTo>
                  <a:pt x="44" y="0"/>
                </a:lnTo>
                <a:lnTo>
                  <a:pt x="54" y="0"/>
                </a:lnTo>
                <a:lnTo>
                  <a:pt x="0" y="55"/>
                </a:lnTo>
                <a:lnTo>
                  <a:pt x="0" y="44"/>
                </a:lnTo>
                <a:close/>
              </a:path>
            </a:pathLst>
          </a:custGeom>
          <a:solidFill>
            <a:srgbClr val="FCFC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7" name="Freeform 1501"/>
          <p:cNvSpPr>
            <a:spLocks/>
          </p:cNvSpPr>
          <p:nvPr/>
        </p:nvSpPr>
        <p:spPr bwMode="auto">
          <a:xfrm>
            <a:off x="4110038" y="4418013"/>
            <a:ext cx="23812" cy="23812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49" y="0"/>
              </a:cxn>
              <a:cxn ang="0">
                <a:pos x="60" y="0"/>
              </a:cxn>
              <a:cxn ang="0">
                <a:pos x="0" y="60"/>
              </a:cxn>
              <a:cxn ang="0">
                <a:pos x="0" y="49"/>
              </a:cxn>
            </a:cxnLst>
            <a:rect l="0" t="0" r="r" b="b"/>
            <a:pathLst>
              <a:path w="60" h="60">
                <a:moveTo>
                  <a:pt x="0" y="49"/>
                </a:moveTo>
                <a:lnTo>
                  <a:pt x="49" y="0"/>
                </a:lnTo>
                <a:lnTo>
                  <a:pt x="60" y="0"/>
                </a:lnTo>
                <a:lnTo>
                  <a:pt x="0" y="60"/>
                </a:lnTo>
                <a:lnTo>
                  <a:pt x="0" y="49"/>
                </a:lnTo>
                <a:close/>
              </a:path>
            </a:pathLst>
          </a:custGeom>
          <a:solidFill>
            <a:srgbClr val="FCFC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8" name="Freeform 1502"/>
          <p:cNvSpPr>
            <a:spLocks/>
          </p:cNvSpPr>
          <p:nvPr/>
        </p:nvSpPr>
        <p:spPr bwMode="auto">
          <a:xfrm>
            <a:off x="4110038" y="4418013"/>
            <a:ext cx="25400" cy="26987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54" y="0"/>
              </a:cxn>
              <a:cxn ang="0">
                <a:pos x="65" y="0"/>
              </a:cxn>
              <a:cxn ang="0">
                <a:pos x="0" y="65"/>
              </a:cxn>
              <a:cxn ang="0">
                <a:pos x="0" y="55"/>
              </a:cxn>
            </a:cxnLst>
            <a:rect l="0" t="0" r="r" b="b"/>
            <a:pathLst>
              <a:path w="65" h="65">
                <a:moveTo>
                  <a:pt x="0" y="55"/>
                </a:moveTo>
                <a:lnTo>
                  <a:pt x="54" y="0"/>
                </a:lnTo>
                <a:lnTo>
                  <a:pt x="65" y="0"/>
                </a:lnTo>
                <a:lnTo>
                  <a:pt x="0" y="65"/>
                </a:lnTo>
                <a:lnTo>
                  <a:pt x="0" y="55"/>
                </a:lnTo>
                <a:close/>
              </a:path>
            </a:pathLst>
          </a:custGeom>
          <a:solidFill>
            <a:srgbClr val="FBFBF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9" name="Freeform 1503"/>
          <p:cNvSpPr>
            <a:spLocks/>
          </p:cNvSpPr>
          <p:nvPr/>
        </p:nvSpPr>
        <p:spPr bwMode="auto">
          <a:xfrm>
            <a:off x="4110038" y="4418013"/>
            <a:ext cx="26987" cy="28575"/>
          </a:xfrm>
          <a:custGeom>
            <a:avLst/>
            <a:gdLst/>
            <a:ahLst/>
            <a:cxnLst>
              <a:cxn ang="0">
                <a:pos x="0" y="60"/>
              </a:cxn>
              <a:cxn ang="0">
                <a:pos x="60" y="0"/>
              </a:cxn>
              <a:cxn ang="0">
                <a:pos x="72" y="0"/>
              </a:cxn>
              <a:cxn ang="0">
                <a:pos x="0" y="71"/>
              </a:cxn>
              <a:cxn ang="0">
                <a:pos x="0" y="60"/>
              </a:cxn>
            </a:cxnLst>
            <a:rect l="0" t="0" r="r" b="b"/>
            <a:pathLst>
              <a:path w="72" h="71">
                <a:moveTo>
                  <a:pt x="0" y="60"/>
                </a:moveTo>
                <a:lnTo>
                  <a:pt x="60" y="0"/>
                </a:lnTo>
                <a:lnTo>
                  <a:pt x="72" y="0"/>
                </a:lnTo>
                <a:lnTo>
                  <a:pt x="0" y="71"/>
                </a:lnTo>
                <a:lnTo>
                  <a:pt x="0" y="60"/>
                </a:lnTo>
                <a:close/>
              </a:path>
            </a:pathLst>
          </a:custGeom>
          <a:solidFill>
            <a:srgbClr val="FBFBF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0" name="Freeform 1504"/>
          <p:cNvSpPr>
            <a:spLocks/>
          </p:cNvSpPr>
          <p:nvPr/>
        </p:nvSpPr>
        <p:spPr bwMode="auto">
          <a:xfrm>
            <a:off x="4110038" y="4418013"/>
            <a:ext cx="30162" cy="31750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65" y="0"/>
              </a:cxn>
              <a:cxn ang="0">
                <a:pos x="77" y="0"/>
              </a:cxn>
              <a:cxn ang="0">
                <a:pos x="0" y="76"/>
              </a:cxn>
              <a:cxn ang="0">
                <a:pos x="0" y="65"/>
              </a:cxn>
            </a:cxnLst>
            <a:rect l="0" t="0" r="r" b="b"/>
            <a:pathLst>
              <a:path w="77" h="76">
                <a:moveTo>
                  <a:pt x="0" y="65"/>
                </a:moveTo>
                <a:lnTo>
                  <a:pt x="65" y="0"/>
                </a:lnTo>
                <a:lnTo>
                  <a:pt x="77" y="0"/>
                </a:lnTo>
                <a:lnTo>
                  <a:pt x="0" y="76"/>
                </a:lnTo>
                <a:lnTo>
                  <a:pt x="0" y="65"/>
                </a:lnTo>
                <a:close/>
              </a:path>
            </a:pathLst>
          </a:custGeom>
          <a:solidFill>
            <a:srgbClr val="FAFAF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1" name="Freeform 1505"/>
          <p:cNvSpPr>
            <a:spLocks/>
          </p:cNvSpPr>
          <p:nvPr/>
        </p:nvSpPr>
        <p:spPr bwMode="auto">
          <a:xfrm>
            <a:off x="4110038" y="4418013"/>
            <a:ext cx="31750" cy="33337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72" y="0"/>
              </a:cxn>
              <a:cxn ang="0">
                <a:pos x="82" y="0"/>
              </a:cxn>
              <a:cxn ang="0">
                <a:pos x="0" y="81"/>
              </a:cxn>
              <a:cxn ang="0">
                <a:pos x="0" y="71"/>
              </a:cxn>
            </a:cxnLst>
            <a:rect l="0" t="0" r="r" b="b"/>
            <a:pathLst>
              <a:path w="82" h="81">
                <a:moveTo>
                  <a:pt x="0" y="71"/>
                </a:moveTo>
                <a:lnTo>
                  <a:pt x="72" y="0"/>
                </a:lnTo>
                <a:lnTo>
                  <a:pt x="82" y="0"/>
                </a:lnTo>
                <a:lnTo>
                  <a:pt x="0" y="81"/>
                </a:lnTo>
                <a:lnTo>
                  <a:pt x="0" y="71"/>
                </a:lnTo>
                <a:close/>
              </a:path>
            </a:pathLst>
          </a:custGeom>
          <a:solidFill>
            <a:srgbClr val="FAFAF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2" name="Freeform 1506"/>
          <p:cNvSpPr>
            <a:spLocks/>
          </p:cNvSpPr>
          <p:nvPr/>
        </p:nvSpPr>
        <p:spPr bwMode="auto">
          <a:xfrm>
            <a:off x="4110038" y="4418013"/>
            <a:ext cx="33337" cy="34925"/>
          </a:xfrm>
          <a:custGeom>
            <a:avLst/>
            <a:gdLst/>
            <a:ahLst/>
            <a:cxnLst>
              <a:cxn ang="0">
                <a:pos x="0" y="76"/>
              </a:cxn>
              <a:cxn ang="0">
                <a:pos x="77" y="0"/>
              </a:cxn>
              <a:cxn ang="0">
                <a:pos x="88" y="0"/>
              </a:cxn>
              <a:cxn ang="0">
                <a:pos x="0" y="88"/>
              </a:cxn>
              <a:cxn ang="0">
                <a:pos x="0" y="76"/>
              </a:cxn>
            </a:cxnLst>
            <a:rect l="0" t="0" r="r" b="b"/>
            <a:pathLst>
              <a:path w="88" h="88">
                <a:moveTo>
                  <a:pt x="0" y="76"/>
                </a:moveTo>
                <a:lnTo>
                  <a:pt x="77" y="0"/>
                </a:lnTo>
                <a:lnTo>
                  <a:pt x="88" y="0"/>
                </a:lnTo>
                <a:lnTo>
                  <a:pt x="0" y="88"/>
                </a:lnTo>
                <a:lnTo>
                  <a:pt x="0" y="76"/>
                </a:lnTo>
                <a:close/>
              </a:path>
            </a:pathLst>
          </a:custGeom>
          <a:solidFill>
            <a:srgbClr val="F9F9F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3" name="Freeform 1507"/>
          <p:cNvSpPr>
            <a:spLocks/>
          </p:cNvSpPr>
          <p:nvPr/>
        </p:nvSpPr>
        <p:spPr bwMode="auto">
          <a:xfrm>
            <a:off x="4110038" y="4418013"/>
            <a:ext cx="36512" cy="38100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82" y="0"/>
              </a:cxn>
              <a:cxn ang="0">
                <a:pos x="93" y="0"/>
              </a:cxn>
              <a:cxn ang="0">
                <a:pos x="0" y="93"/>
              </a:cxn>
              <a:cxn ang="0">
                <a:pos x="0" y="81"/>
              </a:cxn>
            </a:cxnLst>
            <a:rect l="0" t="0" r="r" b="b"/>
            <a:pathLst>
              <a:path w="93" h="93">
                <a:moveTo>
                  <a:pt x="0" y="81"/>
                </a:moveTo>
                <a:lnTo>
                  <a:pt x="82" y="0"/>
                </a:lnTo>
                <a:lnTo>
                  <a:pt x="93" y="0"/>
                </a:lnTo>
                <a:lnTo>
                  <a:pt x="0" y="93"/>
                </a:lnTo>
                <a:lnTo>
                  <a:pt x="0" y="81"/>
                </a:lnTo>
                <a:close/>
              </a:path>
            </a:pathLst>
          </a:custGeom>
          <a:solidFill>
            <a:srgbClr val="F9F9F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4" name="Freeform 1508"/>
          <p:cNvSpPr>
            <a:spLocks/>
          </p:cNvSpPr>
          <p:nvPr/>
        </p:nvSpPr>
        <p:spPr bwMode="auto">
          <a:xfrm>
            <a:off x="4110038" y="4418013"/>
            <a:ext cx="38100" cy="39687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88" y="0"/>
              </a:cxn>
              <a:cxn ang="0">
                <a:pos x="98" y="0"/>
              </a:cxn>
              <a:cxn ang="0">
                <a:pos x="0" y="98"/>
              </a:cxn>
              <a:cxn ang="0">
                <a:pos x="0" y="88"/>
              </a:cxn>
            </a:cxnLst>
            <a:rect l="0" t="0" r="r" b="b"/>
            <a:pathLst>
              <a:path w="98" h="98">
                <a:moveTo>
                  <a:pt x="0" y="88"/>
                </a:moveTo>
                <a:lnTo>
                  <a:pt x="88" y="0"/>
                </a:lnTo>
                <a:lnTo>
                  <a:pt x="98" y="0"/>
                </a:lnTo>
                <a:lnTo>
                  <a:pt x="0" y="98"/>
                </a:lnTo>
                <a:lnTo>
                  <a:pt x="0" y="88"/>
                </a:lnTo>
                <a:close/>
              </a:path>
            </a:pathLst>
          </a:custGeom>
          <a:solidFill>
            <a:srgbClr val="F8F8F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5" name="Freeform 1509"/>
          <p:cNvSpPr>
            <a:spLocks/>
          </p:cNvSpPr>
          <p:nvPr/>
        </p:nvSpPr>
        <p:spPr bwMode="auto">
          <a:xfrm>
            <a:off x="4110038" y="4418013"/>
            <a:ext cx="41275" cy="41275"/>
          </a:xfrm>
          <a:custGeom>
            <a:avLst/>
            <a:gdLst/>
            <a:ahLst/>
            <a:cxnLst>
              <a:cxn ang="0">
                <a:pos x="0" y="93"/>
              </a:cxn>
              <a:cxn ang="0">
                <a:pos x="93" y="0"/>
              </a:cxn>
              <a:cxn ang="0">
                <a:pos x="104" y="0"/>
              </a:cxn>
              <a:cxn ang="0">
                <a:pos x="0" y="104"/>
              </a:cxn>
              <a:cxn ang="0">
                <a:pos x="0" y="93"/>
              </a:cxn>
            </a:cxnLst>
            <a:rect l="0" t="0" r="r" b="b"/>
            <a:pathLst>
              <a:path w="104" h="104">
                <a:moveTo>
                  <a:pt x="0" y="93"/>
                </a:moveTo>
                <a:lnTo>
                  <a:pt x="93" y="0"/>
                </a:lnTo>
                <a:lnTo>
                  <a:pt x="104" y="0"/>
                </a:lnTo>
                <a:lnTo>
                  <a:pt x="0" y="104"/>
                </a:lnTo>
                <a:lnTo>
                  <a:pt x="0" y="93"/>
                </a:lnTo>
                <a:close/>
              </a:path>
            </a:pathLst>
          </a:custGeom>
          <a:solidFill>
            <a:srgbClr val="F8F7F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6" name="Freeform 1510"/>
          <p:cNvSpPr>
            <a:spLocks/>
          </p:cNvSpPr>
          <p:nvPr/>
        </p:nvSpPr>
        <p:spPr bwMode="auto">
          <a:xfrm>
            <a:off x="4110038" y="4418013"/>
            <a:ext cx="42862" cy="44450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98" y="0"/>
              </a:cxn>
              <a:cxn ang="0">
                <a:pos x="109" y="0"/>
              </a:cxn>
              <a:cxn ang="0">
                <a:pos x="0" y="109"/>
              </a:cxn>
              <a:cxn ang="0">
                <a:pos x="0" y="98"/>
              </a:cxn>
            </a:cxnLst>
            <a:rect l="0" t="0" r="r" b="b"/>
            <a:pathLst>
              <a:path w="109" h="109">
                <a:moveTo>
                  <a:pt x="0" y="98"/>
                </a:moveTo>
                <a:lnTo>
                  <a:pt x="98" y="0"/>
                </a:lnTo>
                <a:lnTo>
                  <a:pt x="109" y="0"/>
                </a:lnTo>
                <a:lnTo>
                  <a:pt x="0" y="109"/>
                </a:lnTo>
                <a:lnTo>
                  <a:pt x="0" y="98"/>
                </a:lnTo>
                <a:close/>
              </a:path>
            </a:pathLst>
          </a:custGeom>
          <a:solidFill>
            <a:srgbClr val="F8F7F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7" name="Freeform 1511"/>
          <p:cNvSpPr>
            <a:spLocks/>
          </p:cNvSpPr>
          <p:nvPr/>
        </p:nvSpPr>
        <p:spPr bwMode="auto">
          <a:xfrm>
            <a:off x="4110038" y="4418013"/>
            <a:ext cx="44450" cy="46037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104" y="0"/>
              </a:cxn>
              <a:cxn ang="0">
                <a:pos x="114" y="0"/>
              </a:cxn>
              <a:cxn ang="0">
                <a:pos x="0" y="114"/>
              </a:cxn>
              <a:cxn ang="0">
                <a:pos x="0" y="104"/>
              </a:cxn>
            </a:cxnLst>
            <a:rect l="0" t="0" r="r" b="b"/>
            <a:pathLst>
              <a:path w="114" h="114">
                <a:moveTo>
                  <a:pt x="0" y="104"/>
                </a:moveTo>
                <a:lnTo>
                  <a:pt x="104" y="0"/>
                </a:lnTo>
                <a:lnTo>
                  <a:pt x="114" y="0"/>
                </a:lnTo>
                <a:lnTo>
                  <a:pt x="0" y="114"/>
                </a:lnTo>
                <a:lnTo>
                  <a:pt x="0" y="104"/>
                </a:lnTo>
                <a:close/>
              </a:path>
            </a:pathLst>
          </a:custGeom>
          <a:solidFill>
            <a:srgbClr val="F7F7F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8" name="Freeform 1512"/>
          <p:cNvSpPr>
            <a:spLocks/>
          </p:cNvSpPr>
          <p:nvPr/>
        </p:nvSpPr>
        <p:spPr bwMode="auto">
          <a:xfrm>
            <a:off x="4110038" y="4418013"/>
            <a:ext cx="47625" cy="4921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109" y="0"/>
              </a:cxn>
              <a:cxn ang="0">
                <a:pos x="121" y="0"/>
              </a:cxn>
              <a:cxn ang="0">
                <a:pos x="0" y="120"/>
              </a:cxn>
              <a:cxn ang="0">
                <a:pos x="0" y="109"/>
              </a:cxn>
            </a:cxnLst>
            <a:rect l="0" t="0" r="r" b="b"/>
            <a:pathLst>
              <a:path w="121" h="120">
                <a:moveTo>
                  <a:pt x="0" y="109"/>
                </a:moveTo>
                <a:lnTo>
                  <a:pt x="109" y="0"/>
                </a:lnTo>
                <a:lnTo>
                  <a:pt x="121" y="0"/>
                </a:lnTo>
                <a:lnTo>
                  <a:pt x="0" y="120"/>
                </a:lnTo>
                <a:lnTo>
                  <a:pt x="0" y="109"/>
                </a:lnTo>
                <a:close/>
              </a:path>
            </a:pathLst>
          </a:custGeom>
          <a:solidFill>
            <a:srgbClr val="F7F7F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9" name="Freeform 1513"/>
          <p:cNvSpPr>
            <a:spLocks/>
          </p:cNvSpPr>
          <p:nvPr/>
        </p:nvSpPr>
        <p:spPr bwMode="auto">
          <a:xfrm>
            <a:off x="4110038" y="4418013"/>
            <a:ext cx="49212" cy="50800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14" y="0"/>
              </a:cxn>
              <a:cxn ang="0">
                <a:pos x="126" y="0"/>
              </a:cxn>
              <a:cxn ang="0">
                <a:pos x="0" y="125"/>
              </a:cxn>
              <a:cxn ang="0">
                <a:pos x="0" y="114"/>
              </a:cxn>
            </a:cxnLst>
            <a:rect l="0" t="0" r="r" b="b"/>
            <a:pathLst>
              <a:path w="126" h="125">
                <a:moveTo>
                  <a:pt x="0" y="114"/>
                </a:moveTo>
                <a:lnTo>
                  <a:pt x="114" y="0"/>
                </a:lnTo>
                <a:lnTo>
                  <a:pt x="126" y="0"/>
                </a:lnTo>
                <a:lnTo>
                  <a:pt x="0" y="125"/>
                </a:lnTo>
                <a:lnTo>
                  <a:pt x="0" y="114"/>
                </a:lnTo>
                <a:close/>
              </a:path>
            </a:pathLst>
          </a:custGeom>
          <a:solidFill>
            <a:srgbClr val="F6F6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0" name="Freeform 1514"/>
          <p:cNvSpPr>
            <a:spLocks/>
          </p:cNvSpPr>
          <p:nvPr/>
        </p:nvSpPr>
        <p:spPr bwMode="auto">
          <a:xfrm>
            <a:off x="4110038" y="4418013"/>
            <a:ext cx="50800" cy="52387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121" y="0"/>
              </a:cxn>
              <a:cxn ang="0">
                <a:pos x="131" y="0"/>
              </a:cxn>
              <a:cxn ang="0">
                <a:pos x="0" y="131"/>
              </a:cxn>
              <a:cxn ang="0">
                <a:pos x="0" y="120"/>
              </a:cxn>
            </a:cxnLst>
            <a:rect l="0" t="0" r="r" b="b"/>
            <a:pathLst>
              <a:path w="131" h="131">
                <a:moveTo>
                  <a:pt x="0" y="120"/>
                </a:moveTo>
                <a:lnTo>
                  <a:pt x="121" y="0"/>
                </a:lnTo>
                <a:lnTo>
                  <a:pt x="131" y="0"/>
                </a:lnTo>
                <a:lnTo>
                  <a:pt x="0" y="131"/>
                </a:lnTo>
                <a:lnTo>
                  <a:pt x="0" y="120"/>
                </a:lnTo>
                <a:close/>
              </a:path>
            </a:pathLst>
          </a:custGeom>
          <a:solidFill>
            <a:srgbClr val="F6F6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1" name="Freeform 1515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25"/>
              </a:cxn>
              <a:cxn ang="0">
                <a:pos x="126" y="0"/>
              </a:cxn>
              <a:cxn ang="0">
                <a:pos x="137" y="0"/>
              </a:cxn>
              <a:cxn ang="0">
                <a:pos x="1" y="135"/>
              </a:cxn>
              <a:cxn ang="0">
                <a:pos x="0" y="135"/>
              </a:cxn>
              <a:cxn ang="0">
                <a:pos x="0" y="135"/>
              </a:cxn>
              <a:cxn ang="0">
                <a:pos x="0" y="125"/>
              </a:cxn>
            </a:cxnLst>
            <a:rect l="0" t="0" r="r" b="b"/>
            <a:pathLst>
              <a:path w="137" h="135">
                <a:moveTo>
                  <a:pt x="0" y="125"/>
                </a:moveTo>
                <a:lnTo>
                  <a:pt x="126" y="0"/>
                </a:lnTo>
                <a:lnTo>
                  <a:pt x="137" y="0"/>
                </a:lnTo>
                <a:lnTo>
                  <a:pt x="1" y="135"/>
                </a:lnTo>
                <a:lnTo>
                  <a:pt x="0" y="135"/>
                </a:lnTo>
                <a:lnTo>
                  <a:pt x="0" y="135"/>
                </a:lnTo>
                <a:lnTo>
                  <a:pt x="0" y="125"/>
                </a:lnTo>
                <a:close/>
              </a:path>
            </a:pathLst>
          </a:custGeom>
          <a:solidFill>
            <a:srgbClr val="F5F5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2" name="Freeform 1516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31"/>
              </a:cxn>
              <a:cxn ang="0">
                <a:pos x="131" y="0"/>
              </a:cxn>
              <a:cxn ang="0">
                <a:pos x="138" y="0"/>
              </a:cxn>
              <a:cxn ang="0">
                <a:pos x="138" y="5"/>
              </a:cxn>
              <a:cxn ang="0">
                <a:pos x="7" y="135"/>
              </a:cxn>
              <a:cxn ang="0">
                <a:pos x="0" y="135"/>
              </a:cxn>
              <a:cxn ang="0">
                <a:pos x="0" y="135"/>
              </a:cxn>
              <a:cxn ang="0">
                <a:pos x="0" y="131"/>
              </a:cxn>
            </a:cxnLst>
            <a:rect l="0" t="0" r="r" b="b"/>
            <a:pathLst>
              <a:path w="138" h="135">
                <a:moveTo>
                  <a:pt x="0" y="131"/>
                </a:moveTo>
                <a:lnTo>
                  <a:pt x="131" y="0"/>
                </a:lnTo>
                <a:lnTo>
                  <a:pt x="138" y="0"/>
                </a:lnTo>
                <a:lnTo>
                  <a:pt x="138" y="5"/>
                </a:lnTo>
                <a:lnTo>
                  <a:pt x="7" y="135"/>
                </a:lnTo>
                <a:lnTo>
                  <a:pt x="0" y="135"/>
                </a:lnTo>
                <a:lnTo>
                  <a:pt x="0" y="135"/>
                </a:lnTo>
                <a:lnTo>
                  <a:pt x="0" y="131"/>
                </a:lnTo>
                <a:close/>
              </a:path>
            </a:pathLst>
          </a:custGeom>
          <a:solidFill>
            <a:srgbClr val="F5F5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3" name="Freeform 1517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35"/>
              </a:cxn>
              <a:cxn ang="0">
                <a:pos x="136" y="0"/>
              </a:cxn>
              <a:cxn ang="0">
                <a:pos x="137" y="0"/>
              </a:cxn>
              <a:cxn ang="0">
                <a:pos x="137" y="10"/>
              </a:cxn>
              <a:cxn ang="0">
                <a:pos x="11" y="135"/>
              </a:cxn>
              <a:cxn ang="0">
                <a:pos x="0" y="135"/>
              </a:cxn>
            </a:cxnLst>
            <a:rect l="0" t="0" r="r" b="b"/>
            <a:pathLst>
              <a:path w="137" h="135">
                <a:moveTo>
                  <a:pt x="0" y="135"/>
                </a:moveTo>
                <a:lnTo>
                  <a:pt x="136" y="0"/>
                </a:lnTo>
                <a:lnTo>
                  <a:pt x="137" y="0"/>
                </a:lnTo>
                <a:lnTo>
                  <a:pt x="137" y="10"/>
                </a:lnTo>
                <a:lnTo>
                  <a:pt x="11" y="135"/>
                </a:lnTo>
                <a:lnTo>
                  <a:pt x="0" y="135"/>
                </a:lnTo>
                <a:close/>
              </a:path>
            </a:pathLst>
          </a:custGeom>
          <a:solidFill>
            <a:srgbClr val="F4F4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830" name="Group 1518"/>
          <p:cNvGrpSpPr>
            <a:grpSpLocks/>
          </p:cNvGrpSpPr>
          <p:nvPr/>
        </p:nvGrpSpPr>
        <p:grpSpPr bwMode="auto">
          <a:xfrm>
            <a:off x="4060825" y="4059238"/>
            <a:ext cx="339725" cy="568325"/>
            <a:chOff x="2558" y="2557"/>
            <a:chExt cx="214" cy="358"/>
          </a:xfrm>
        </p:grpSpPr>
        <p:sp>
          <p:nvSpPr>
            <p:cNvPr id="625135" name="Freeform 1519"/>
            <p:cNvSpPr>
              <a:spLocks/>
            </p:cNvSpPr>
            <p:nvPr/>
          </p:nvSpPr>
          <p:spPr bwMode="auto">
            <a:xfrm>
              <a:off x="2590" y="2785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6" name="Freeform 1520"/>
            <p:cNvSpPr>
              <a:spLocks/>
            </p:cNvSpPr>
            <p:nvPr/>
          </p:nvSpPr>
          <p:spPr bwMode="auto">
            <a:xfrm>
              <a:off x="2592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7" name="Freeform 1521"/>
            <p:cNvSpPr>
              <a:spLocks/>
            </p:cNvSpPr>
            <p:nvPr/>
          </p:nvSpPr>
          <p:spPr bwMode="auto">
            <a:xfrm>
              <a:off x="2593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8" name="Freeform 1522"/>
            <p:cNvSpPr>
              <a:spLocks/>
            </p:cNvSpPr>
            <p:nvPr/>
          </p:nvSpPr>
          <p:spPr bwMode="auto">
            <a:xfrm>
              <a:off x="2594" y="2789"/>
              <a:ext cx="29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9" name="Freeform 1523"/>
            <p:cNvSpPr>
              <a:spLocks/>
            </p:cNvSpPr>
            <p:nvPr/>
          </p:nvSpPr>
          <p:spPr bwMode="auto">
            <a:xfrm>
              <a:off x="2596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0" name="Freeform 1524"/>
            <p:cNvSpPr>
              <a:spLocks/>
            </p:cNvSpPr>
            <p:nvPr/>
          </p:nvSpPr>
          <p:spPr bwMode="auto">
            <a:xfrm>
              <a:off x="2597" y="2792"/>
              <a:ext cx="26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4" h="103">
                  <a:moveTo>
                    <a:pt x="0" y="103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1" name="Freeform 1525"/>
            <p:cNvSpPr>
              <a:spLocks/>
            </p:cNvSpPr>
            <p:nvPr/>
          </p:nvSpPr>
          <p:spPr bwMode="auto">
            <a:xfrm>
              <a:off x="2598" y="2793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0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0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2" name="Freeform 1526"/>
            <p:cNvSpPr>
              <a:spLocks/>
            </p:cNvSpPr>
            <p:nvPr/>
          </p:nvSpPr>
          <p:spPr bwMode="auto">
            <a:xfrm>
              <a:off x="2600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3" name="Freeform 1527"/>
            <p:cNvSpPr>
              <a:spLocks/>
            </p:cNvSpPr>
            <p:nvPr/>
          </p:nvSpPr>
          <p:spPr bwMode="auto">
            <a:xfrm>
              <a:off x="2601" y="2796"/>
              <a:ext cx="22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8" y="0"/>
                </a:cxn>
                <a:cxn ang="0">
                  <a:pos x="88" y="10"/>
                </a:cxn>
                <a:cxn ang="0">
                  <a:pos x="11" y="86"/>
                </a:cxn>
                <a:cxn ang="0">
                  <a:pos x="0" y="86"/>
                </a:cxn>
              </a:cxnLst>
              <a:rect l="0" t="0" r="r" b="b"/>
              <a:pathLst>
                <a:path w="88" h="86">
                  <a:moveTo>
                    <a:pt x="0" y="86"/>
                  </a:moveTo>
                  <a:lnTo>
                    <a:pt x="88" y="0"/>
                  </a:lnTo>
                  <a:lnTo>
                    <a:pt x="88" y="10"/>
                  </a:lnTo>
                  <a:lnTo>
                    <a:pt x="11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4" name="Freeform 1528"/>
            <p:cNvSpPr>
              <a:spLocks/>
            </p:cNvSpPr>
            <p:nvPr/>
          </p:nvSpPr>
          <p:spPr bwMode="auto">
            <a:xfrm>
              <a:off x="2603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5" name="Freeform 1529"/>
            <p:cNvSpPr>
              <a:spLocks/>
            </p:cNvSpPr>
            <p:nvPr/>
          </p:nvSpPr>
          <p:spPr bwMode="auto">
            <a:xfrm>
              <a:off x="2604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6" name="Freeform 1530"/>
            <p:cNvSpPr>
              <a:spLocks/>
            </p:cNvSpPr>
            <p:nvPr/>
          </p:nvSpPr>
          <p:spPr bwMode="auto">
            <a:xfrm>
              <a:off x="2605" y="2800"/>
              <a:ext cx="18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1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1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7" name="Freeform 1531"/>
            <p:cNvSpPr>
              <a:spLocks/>
            </p:cNvSpPr>
            <p:nvPr/>
          </p:nvSpPr>
          <p:spPr bwMode="auto">
            <a:xfrm>
              <a:off x="2607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8" name="Freeform 1532"/>
            <p:cNvSpPr>
              <a:spLocks/>
            </p:cNvSpPr>
            <p:nvPr/>
          </p:nvSpPr>
          <p:spPr bwMode="auto">
            <a:xfrm>
              <a:off x="2608" y="2803"/>
              <a:ext cx="15" cy="14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9" name="Freeform 1533"/>
            <p:cNvSpPr>
              <a:spLocks/>
            </p:cNvSpPr>
            <p:nvPr/>
          </p:nvSpPr>
          <p:spPr bwMode="auto">
            <a:xfrm>
              <a:off x="2609" y="2804"/>
              <a:ext cx="14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0" name="Freeform 1534"/>
            <p:cNvSpPr>
              <a:spLocks/>
            </p:cNvSpPr>
            <p:nvPr/>
          </p:nvSpPr>
          <p:spPr bwMode="auto">
            <a:xfrm>
              <a:off x="2611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1" name="Freeform 1535"/>
            <p:cNvSpPr>
              <a:spLocks/>
            </p:cNvSpPr>
            <p:nvPr/>
          </p:nvSpPr>
          <p:spPr bwMode="auto">
            <a:xfrm>
              <a:off x="2612" y="2807"/>
              <a:ext cx="11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2" name="Freeform 1536"/>
            <p:cNvSpPr>
              <a:spLocks/>
            </p:cNvSpPr>
            <p:nvPr/>
          </p:nvSpPr>
          <p:spPr bwMode="auto">
            <a:xfrm>
              <a:off x="2614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0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3" name="Freeform 1537"/>
            <p:cNvSpPr>
              <a:spLocks/>
            </p:cNvSpPr>
            <p:nvPr/>
          </p:nvSpPr>
          <p:spPr bwMode="auto">
            <a:xfrm>
              <a:off x="2615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1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1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4" name="Freeform 1538"/>
            <p:cNvSpPr>
              <a:spLocks/>
            </p:cNvSpPr>
            <p:nvPr/>
          </p:nvSpPr>
          <p:spPr bwMode="auto">
            <a:xfrm>
              <a:off x="2616" y="2811"/>
              <a:ext cx="7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8" y="0"/>
                </a:cxn>
                <a:cxn ang="0">
                  <a:pos x="28" y="10"/>
                </a:cxn>
                <a:cxn ang="0">
                  <a:pos x="12" y="26"/>
                </a:cxn>
                <a:cxn ang="0">
                  <a:pos x="0" y="26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lnTo>
                    <a:pt x="28" y="0"/>
                  </a:lnTo>
                  <a:lnTo>
                    <a:pt x="28" y="10"/>
                  </a:lnTo>
                  <a:lnTo>
                    <a:pt x="12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5" name="Freeform 1539"/>
            <p:cNvSpPr>
              <a:spLocks/>
            </p:cNvSpPr>
            <p:nvPr/>
          </p:nvSpPr>
          <p:spPr bwMode="auto">
            <a:xfrm>
              <a:off x="2618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22" y="11"/>
                </a:cxn>
                <a:cxn ang="0">
                  <a:pos x="11" y="21"/>
                </a:cxn>
                <a:cxn ang="0">
                  <a:pos x="0" y="21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22" y="0"/>
                  </a:lnTo>
                  <a:lnTo>
                    <a:pt x="22" y="11"/>
                  </a:lnTo>
                  <a:lnTo>
                    <a:pt x="1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6" name="Freeform 1540"/>
            <p:cNvSpPr>
              <a:spLocks/>
            </p:cNvSpPr>
            <p:nvPr/>
          </p:nvSpPr>
          <p:spPr bwMode="auto">
            <a:xfrm>
              <a:off x="2619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7" name="Freeform 1541"/>
            <p:cNvSpPr>
              <a:spLocks/>
            </p:cNvSpPr>
            <p:nvPr/>
          </p:nvSpPr>
          <p:spPr bwMode="auto">
            <a:xfrm>
              <a:off x="2620" y="2815"/>
              <a:ext cx="3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11" y="10"/>
                </a:cxn>
                <a:cxn ang="0">
                  <a:pos x="0" y="10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0"/>
                  </a:lnTo>
                  <a:lnTo>
                    <a:pt x="1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8" name="Freeform 1542"/>
            <p:cNvSpPr>
              <a:spLocks/>
            </p:cNvSpPr>
            <p:nvPr/>
          </p:nvSpPr>
          <p:spPr bwMode="auto">
            <a:xfrm>
              <a:off x="2622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9" name="Freeform 1543"/>
            <p:cNvSpPr>
              <a:spLocks noEditPoints="1"/>
            </p:cNvSpPr>
            <p:nvPr/>
          </p:nvSpPr>
          <p:spPr bwMode="auto">
            <a:xfrm>
              <a:off x="2588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0" name="Freeform 1544"/>
            <p:cNvSpPr>
              <a:spLocks/>
            </p:cNvSpPr>
            <p:nvPr/>
          </p:nvSpPr>
          <p:spPr bwMode="auto">
            <a:xfrm>
              <a:off x="2691" y="2783"/>
              <a:ext cx="3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1" name="Freeform 1545"/>
            <p:cNvSpPr>
              <a:spLocks/>
            </p:cNvSpPr>
            <p:nvPr/>
          </p:nvSpPr>
          <p:spPr bwMode="auto">
            <a:xfrm>
              <a:off x="2691" y="2783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5"/>
                </a:cxn>
              </a:cxnLst>
              <a:rect l="0" t="0" r="r" b="b"/>
              <a:pathLst>
                <a:path w="17" h="16">
                  <a:moveTo>
                    <a:pt x="0" y="5"/>
                  </a:moveTo>
                  <a:lnTo>
                    <a:pt x="5" y="0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2" name="Freeform 1546"/>
            <p:cNvSpPr>
              <a:spLocks/>
            </p:cNvSpPr>
            <p:nvPr/>
          </p:nvSpPr>
          <p:spPr bwMode="auto">
            <a:xfrm>
              <a:off x="2691" y="2783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3" name="Freeform 1547"/>
            <p:cNvSpPr>
              <a:spLocks/>
            </p:cNvSpPr>
            <p:nvPr/>
          </p:nvSpPr>
          <p:spPr bwMode="auto">
            <a:xfrm>
              <a:off x="2691" y="2783"/>
              <a:ext cx="7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6"/>
                </a:cxn>
              </a:cxnLst>
              <a:rect l="0" t="0" r="r" b="b"/>
              <a:pathLst>
                <a:path w="28" h="27">
                  <a:moveTo>
                    <a:pt x="0" y="16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4" name="Freeform 1548"/>
            <p:cNvSpPr>
              <a:spLocks/>
            </p:cNvSpPr>
            <p:nvPr/>
          </p:nvSpPr>
          <p:spPr bwMode="auto">
            <a:xfrm>
              <a:off x="2691" y="2783"/>
              <a:ext cx="8" cy="9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3" h="32">
                  <a:moveTo>
                    <a:pt x="0" y="21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5" name="Freeform 1549"/>
            <p:cNvSpPr>
              <a:spLocks/>
            </p:cNvSpPr>
            <p:nvPr/>
          </p:nvSpPr>
          <p:spPr bwMode="auto">
            <a:xfrm>
              <a:off x="2691" y="2783"/>
              <a:ext cx="10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9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9" h="38">
                  <a:moveTo>
                    <a:pt x="0" y="27"/>
                  </a:moveTo>
                  <a:lnTo>
                    <a:pt x="28" y="0"/>
                  </a:lnTo>
                  <a:lnTo>
                    <a:pt x="39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6" name="Freeform 1550"/>
            <p:cNvSpPr>
              <a:spLocks/>
            </p:cNvSpPr>
            <p:nvPr/>
          </p:nvSpPr>
          <p:spPr bwMode="auto">
            <a:xfrm>
              <a:off x="2691" y="2783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4"/>
                </a:cxn>
                <a:cxn ang="0">
                  <a:pos x="0" y="32"/>
                </a:cxn>
              </a:cxnLst>
              <a:rect l="0" t="0" r="r" b="b"/>
              <a:pathLst>
                <a:path w="44" h="44">
                  <a:moveTo>
                    <a:pt x="0" y="32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7" name="Freeform 1551"/>
            <p:cNvSpPr>
              <a:spLocks/>
            </p:cNvSpPr>
            <p:nvPr/>
          </p:nvSpPr>
          <p:spPr bwMode="auto">
            <a:xfrm>
              <a:off x="2691" y="2783"/>
              <a:ext cx="12" cy="13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9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9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8" name="Freeform 1552"/>
            <p:cNvSpPr>
              <a:spLocks/>
            </p:cNvSpPr>
            <p:nvPr/>
          </p:nvSpPr>
          <p:spPr bwMode="auto">
            <a:xfrm>
              <a:off x="2691" y="2783"/>
              <a:ext cx="14" cy="1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5"/>
                </a:cxn>
                <a:cxn ang="0">
                  <a:pos x="0" y="44"/>
                </a:cxn>
              </a:cxnLst>
              <a:rect l="0" t="0" r="r" b="b"/>
              <a:pathLst>
                <a:path w="55" h="55">
                  <a:moveTo>
                    <a:pt x="0" y="44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9" name="Freeform 1553"/>
            <p:cNvSpPr>
              <a:spLocks/>
            </p:cNvSpPr>
            <p:nvPr/>
          </p:nvSpPr>
          <p:spPr bwMode="auto">
            <a:xfrm>
              <a:off x="2691" y="2783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60"/>
                </a:cxn>
                <a:cxn ang="0">
                  <a:pos x="0" y="49"/>
                </a:cxn>
              </a:cxnLst>
              <a:rect l="0" t="0" r="r" b="b"/>
              <a:pathLst>
                <a:path w="60" h="60">
                  <a:moveTo>
                    <a:pt x="0" y="49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6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0" name="Freeform 1554"/>
            <p:cNvSpPr>
              <a:spLocks/>
            </p:cNvSpPr>
            <p:nvPr/>
          </p:nvSpPr>
          <p:spPr bwMode="auto">
            <a:xfrm>
              <a:off x="2691" y="2783"/>
              <a:ext cx="16" cy="17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5" y="0"/>
                </a:cxn>
                <a:cxn ang="0">
                  <a:pos x="66" y="0"/>
                </a:cxn>
                <a:cxn ang="0">
                  <a:pos x="0" y="65"/>
                </a:cxn>
                <a:cxn ang="0">
                  <a:pos x="0" y="55"/>
                </a:cxn>
              </a:cxnLst>
              <a:rect l="0" t="0" r="r" b="b"/>
              <a:pathLst>
                <a:path w="66" h="65">
                  <a:moveTo>
                    <a:pt x="0" y="55"/>
                  </a:moveTo>
                  <a:lnTo>
                    <a:pt x="55" y="0"/>
                  </a:lnTo>
                  <a:lnTo>
                    <a:pt x="66" y="0"/>
                  </a:lnTo>
                  <a:lnTo>
                    <a:pt x="0" y="6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1" name="Freeform 1555"/>
            <p:cNvSpPr>
              <a:spLocks/>
            </p:cNvSpPr>
            <p:nvPr/>
          </p:nvSpPr>
          <p:spPr bwMode="auto">
            <a:xfrm>
              <a:off x="2691" y="2783"/>
              <a:ext cx="18" cy="18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0" y="71"/>
                </a:cxn>
                <a:cxn ang="0">
                  <a:pos x="0" y="60"/>
                </a:cxn>
              </a:cxnLst>
              <a:rect l="0" t="0" r="r" b="b"/>
              <a:pathLst>
                <a:path w="72" h="71">
                  <a:moveTo>
                    <a:pt x="0" y="60"/>
                  </a:moveTo>
                  <a:lnTo>
                    <a:pt x="60" y="0"/>
                  </a:lnTo>
                  <a:lnTo>
                    <a:pt x="72" y="0"/>
                  </a:lnTo>
                  <a:lnTo>
                    <a:pt x="0" y="7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2" name="Freeform 1556"/>
            <p:cNvSpPr>
              <a:spLocks/>
            </p:cNvSpPr>
            <p:nvPr/>
          </p:nvSpPr>
          <p:spPr bwMode="auto">
            <a:xfrm>
              <a:off x="2691" y="2783"/>
              <a:ext cx="19" cy="20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6" y="0"/>
                </a:cxn>
                <a:cxn ang="0">
                  <a:pos x="77" y="0"/>
                </a:cxn>
                <a:cxn ang="0">
                  <a:pos x="0" y="76"/>
                </a:cxn>
                <a:cxn ang="0">
                  <a:pos x="0" y="65"/>
                </a:cxn>
              </a:cxnLst>
              <a:rect l="0" t="0" r="r" b="b"/>
              <a:pathLst>
                <a:path w="77" h="76">
                  <a:moveTo>
                    <a:pt x="0" y="65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0" y="76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3" name="Freeform 1557"/>
            <p:cNvSpPr>
              <a:spLocks/>
            </p:cNvSpPr>
            <p:nvPr/>
          </p:nvSpPr>
          <p:spPr bwMode="auto">
            <a:xfrm>
              <a:off x="2691" y="2783"/>
              <a:ext cx="20" cy="2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2" y="0"/>
                </a:cxn>
                <a:cxn ang="0">
                  <a:pos x="82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2" h="81">
                  <a:moveTo>
                    <a:pt x="0" y="71"/>
                  </a:moveTo>
                  <a:lnTo>
                    <a:pt x="72" y="0"/>
                  </a:lnTo>
                  <a:lnTo>
                    <a:pt x="82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4" name="Freeform 1558"/>
            <p:cNvSpPr>
              <a:spLocks/>
            </p:cNvSpPr>
            <p:nvPr/>
          </p:nvSpPr>
          <p:spPr bwMode="auto">
            <a:xfrm>
              <a:off x="2691" y="2783"/>
              <a:ext cx="22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88" y="0"/>
                </a:cxn>
                <a:cxn ang="0">
                  <a:pos x="0" y="88"/>
                </a:cxn>
                <a:cxn ang="0">
                  <a:pos x="0" y="76"/>
                </a:cxn>
              </a:cxnLst>
              <a:rect l="0" t="0" r="r" b="b"/>
              <a:pathLst>
                <a:path w="88" h="88">
                  <a:moveTo>
                    <a:pt x="0" y="76"/>
                  </a:moveTo>
                  <a:lnTo>
                    <a:pt x="77" y="0"/>
                  </a:lnTo>
                  <a:lnTo>
                    <a:pt x="88" y="0"/>
                  </a:lnTo>
                  <a:lnTo>
                    <a:pt x="0" y="8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5" name="Freeform 1559"/>
            <p:cNvSpPr>
              <a:spLocks/>
            </p:cNvSpPr>
            <p:nvPr/>
          </p:nvSpPr>
          <p:spPr bwMode="auto">
            <a:xfrm>
              <a:off x="2691" y="2783"/>
              <a:ext cx="23" cy="2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1"/>
                </a:cxn>
              </a:cxnLst>
              <a:rect l="0" t="0" r="r" b="b"/>
              <a:pathLst>
                <a:path w="93" h="93">
                  <a:moveTo>
                    <a:pt x="0" y="81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6" name="Freeform 1560"/>
            <p:cNvSpPr>
              <a:spLocks/>
            </p:cNvSpPr>
            <p:nvPr/>
          </p:nvSpPr>
          <p:spPr bwMode="auto">
            <a:xfrm>
              <a:off x="2691" y="2783"/>
              <a:ext cx="25" cy="25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8"/>
                </a:cxn>
              </a:cxnLst>
              <a:rect l="0" t="0" r="r" b="b"/>
              <a:pathLst>
                <a:path w="98" h="98">
                  <a:moveTo>
                    <a:pt x="0" y="88"/>
                  </a:moveTo>
                  <a:lnTo>
                    <a:pt x="88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7" name="Freeform 1561"/>
            <p:cNvSpPr>
              <a:spLocks/>
            </p:cNvSpPr>
            <p:nvPr/>
          </p:nvSpPr>
          <p:spPr bwMode="auto">
            <a:xfrm>
              <a:off x="2691" y="2783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4"/>
                </a:cxn>
                <a:cxn ang="0">
                  <a:pos x="0" y="93"/>
                </a:cxn>
              </a:cxnLst>
              <a:rect l="0" t="0" r="r" b="b"/>
              <a:pathLst>
                <a:path w="104" h="104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4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8" name="Freeform 1562"/>
            <p:cNvSpPr>
              <a:spLocks/>
            </p:cNvSpPr>
            <p:nvPr/>
          </p:nvSpPr>
          <p:spPr bwMode="auto">
            <a:xfrm>
              <a:off x="2691" y="2783"/>
              <a:ext cx="27" cy="2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09" h="109">
                  <a:moveTo>
                    <a:pt x="0" y="98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9" name="Freeform 1563"/>
            <p:cNvSpPr>
              <a:spLocks/>
            </p:cNvSpPr>
            <p:nvPr/>
          </p:nvSpPr>
          <p:spPr bwMode="auto">
            <a:xfrm>
              <a:off x="2691" y="2783"/>
              <a:ext cx="29" cy="29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15" y="0"/>
                </a:cxn>
                <a:cxn ang="0">
                  <a:pos x="0" y="114"/>
                </a:cxn>
                <a:cxn ang="0">
                  <a:pos x="0" y="104"/>
                </a:cxn>
              </a:cxnLst>
              <a:rect l="0" t="0" r="r" b="b"/>
              <a:pathLst>
                <a:path w="115" h="114">
                  <a:moveTo>
                    <a:pt x="0" y="104"/>
                  </a:moveTo>
                  <a:lnTo>
                    <a:pt x="104" y="0"/>
                  </a:lnTo>
                  <a:lnTo>
                    <a:pt x="115" y="0"/>
                  </a:lnTo>
                  <a:lnTo>
                    <a:pt x="0" y="11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0" name="Freeform 1564"/>
            <p:cNvSpPr>
              <a:spLocks/>
            </p:cNvSpPr>
            <p:nvPr/>
          </p:nvSpPr>
          <p:spPr bwMode="auto">
            <a:xfrm>
              <a:off x="2691" y="2783"/>
              <a:ext cx="30" cy="31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09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1" name="Freeform 1565"/>
            <p:cNvSpPr>
              <a:spLocks/>
            </p:cNvSpPr>
            <p:nvPr/>
          </p:nvSpPr>
          <p:spPr bwMode="auto">
            <a:xfrm>
              <a:off x="2691" y="2783"/>
              <a:ext cx="31" cy="32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5" y="0"/>
                </a:cxn>
                <a:cxn ang="0">
                  <a:pos x="126" y="0"/>
                </a:cxn>
                <a:cxn ang="0">
                  <a:pos x="0" y="125"/>
                </a:cxn>
                <a:cxn ang="0">
                  <a:pos x="0" y="114"/>
                </a:cxn>
              </a:cxnLst>
              <a:rect l="0" t="0" r="r" b="b"/>
              <a:pathLst>
                <a:path w="126" h="125">
                  <a:moveTo>
                    <a:pt x="0" y="114"/>
                  </a:moveTo>
                  <a:lnTo>
                    <a:pt x="115" y="0"/>
                  </a:lnTo>
                  <a:lnTo>
                    <a:pt x="126" y="0"/>
                  </a:lnTo>
                  <a:lnTo>
                    <a:pt x="0" y="12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2" name="Freeform 1566"/>
            <p:cNvSpPr>
              <a:spLocks/>
            </p:cNvSpPr>
            <p:nvPr/>
          </p:nvSpPr>
          <p:spPr bwMode="auto">
            <a:xfrm>
              <a:off x="2691" y="2783"/>
              <a:ext cx="33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2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2" h="131">
                  <a:moveTo>
                    <a:pt x="0" y="120"/>
                  </a:moveTo>
                  <a:lnTo>
                    <a:pt x="121" y="0"/>
                  </a:lnTo>
                  <a:lnTo>
                    <a:pt x="132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3" name="Freeform 1567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7" h="135">
                  <a:moveTo>
                    <a:pt x="0" y="125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4" name="Freeform 1568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2" y="0"/>
                </a:cxn>
                <a:cxn ang="0">
                  <a:pos x="138" y="0"/>
                </a:cxn>
                <a:cxn ang="0">
                  <a:pos x="138" y="5"/>
                </a:cxn>
                <a:cxn ang="0">
                  <a:pos x="7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1"/>
                </a:cxn>
              </a:cxnLst>
              <a:rect l="0" t="0" r="r" b="b"/>
              <a:pathLst>
                <a:path w="138" h="135">
                  <a:moveTo>
                    <a:pt x="0" y="131"/>
                  </a:moveTo>
                  <a:lnTo>
                    <a:pt x="132" y="0"/>
                  </a:lnTo>
                  <a:lnTo>
                    <a:pt x="138" y="0"/>
                  </a:lnTo>
                  <a:lnTo>
                    <a:pt x="138" y="5"/>
                  </a:lnTo>
                  <a:lnTo>
                    <a:pt x="7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5" name="Freeform 1569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0"/>
                </a:cxn>
                <a:cxn ang="0">
                  <a:pos x="11" y="135"/>
                </a:cxn>
                <a:cxn ang="0">
                  <a:pos x="0" y="135"/>
                </a:cxn>
              </a:cxnLst>
              <a:rect l="0" t="0" r="r" b="b"/>
              <a:pathLst>
                <a:path w="137" h="135">
                  <a:moveTo>
                    <a:pt x="0" y="135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11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6" name="Freeform 1570"/>
            <p:cNvSpPr>
              <a:spLocks/>
            </p:cNvSpPr>
            <p:nvPr/>
          </p:nvSpPr>
          <p:spPr bwMode="auto">
            <a:xfrm>
              <a:off x="2693" y="2785"/>
              <a:ext cx="32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7" name="Freeform 1571"/>
            <p:cNvSpPr>
              <a:spLocks/>
            </p:cNvSpPr>
            <p:nvPr/>
          </p:nvSpPr>
          <p:spPr bwMode="auto">
            <a:xfrm>
              <a:off x="2694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8" name="Freeform 1572"/>
            <p:cNvSpPr>
              <a:spLocks/>
            </p:cNvSpPr>
            <p:nvPr/>
          </p:nvSpPr>
          <p:spPr bwMode="auto">
            <a:xfrm>
              <a:off x="2695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9" name="Freeform 1573"/>
            <p:cNvSpPr>
              <a:spLocks/>
            </p:cNvSpPr>
            <p:nvPr/>
          </p:nvSpPr>
          <p:spPr bwMode="auto">
            <a:xfrm>
              <a:off x="2697" y="2789"/>
              <a:ext cx="28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1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1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0" name="Freeform 1574"/>
            <p:cNvSpPr>
              <a:spLocks/>
            </p:cNvSpPr>
            <p:nvPr/>
          </p:nvSpPr>
          <p:spPr bwMode="auto">
            <a:xfrm>
              <a:off x="2698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1" name="Freeform 1575"/>
            <p:cNvSpPr>
              <a:spLocks/>
            </p:cNvSpPr>
            <p:nvPr/>
          </p:nvSpPr>
          <p:spPr bwMode="auto">
            <a:xfrm>
              <a:off x="2700" y="2792"/>
              <a:ext cx="25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0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2" name="Freeform 1576"/>
            <p:cNvSpPr>
              <a:spLocks/>
            </p:cNvSpPr>
            <p:nvPr/>
          </p:nvSpPr>
          <p:spPr bwMode="auto">
            <a:xfrm>
              <a:off x="2701" y="2793"/>
              <a:ext cx="24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3" name="Freeform 1577"/>
            <p:cNvSpPr>
              <a:spLocks/>
            </p:cNvSpPr>
            <p:nvPr/>
          </p:nvSpPr>
          <p:spPr bwMode="auto">
            <a:xfrm>
              <a:off x="2702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4" name="Freeform 1578"/>
            <p:cNvSpPr>
              <a:spLocks/>
            </p:cNvSpPr>
            <p:nvPr/>
          </p:nvSpPr>
          <p:spPr bwMode="auto">
            <a:xfrm>
              <a:off x="2704" y="2796"/>
              <a:ext cx="21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7" y="0"/>
                </a:cxn>
                <a:cxn ang="0">
                  <a:pos x="87" y="10"/>
                </a:cxn>
                <a:cxn ang="0">
                  <a:pos x="10" y="86"/>
                </a:cxn>
                <a:cxn ang="0">
                  <a:pos x="0" y="86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87" y="0"/>
                  </a:lnTo>
                  <a:lnTo>
                    <a:pt x="87" y="10"/>
                  </a:lnTo>
                  <a:lnTo>
                    <a:pt x="1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5" name="Freeform 1579"/>
            <p:cNvSpPr>
              <a:spLocks/>
            </p:cNvSpPr>
            <p:nvPr/>
          </p:nvSpPr>
          <p:spPr bwMode="auto">
            <a:xfrm>
              <a:off x="2705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6" name="Freeform 1580"/>
            <p:cNvSpPr>
              <a:spLocks/>
            </p:cNvSpPr>
            <p:nvPr/>
          </p:nvSpPr>
          <p:spPr bwMode="auto">
            <a:xfrm>
              <a:off x="2706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7" name="Freeform 1581"/>
            <p:cNvSpPr>
              <a:spLocks/>
            </p:cNvSpPr>
            <p:nvPr/>
          </p:nvSpPr>
          <p:spPr bwMode="auto">
            <a:xfrm>
              <a:off x="2708" y="2800"/>
              <a:ext cx="17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0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0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8" name="Freeform 1582"/>
            <p:cNvSpPr>
              <a:spLocks/>
            </p:cNvSpPr>
            <p:nvPr/>
          </p:nvSpPr>
          <p:spPr bwMode="auto">
            <a:xfrm>
              <a:off x="2709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9" name="Freeform 1583"/>
            <p:cNvSpPr>
              <a:spLocks/>
            </p:cNvSpPr>
            <p:nvPr/>
          </p:nvSpPr>
          <p:spPr bwMode="auto">
            <a:xfrm>
              <a:off x="2710" y="2802"/>
              <a:ext cx="15" cy="1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60" y="11"/>
                </a:cxn>
                <a:cxn ang="0">
                  <a:pos x="11" y="60"/>
                </a:cxn>
                <a:cxn ang="0">
                  <a:pos x="0" y="60"/>
                </a:cxn>
              </a:cxnLst>
              <a:rect l="0" t="0" r="r" b="b"/>
              <a:pathLst>
                <a:path w="60" h="60">
                  <a:moveTo>
                    <a:pt x="0" y="60"/>
                  </a:moveTo>
                  <a:lnTo>
                    <a:pt x="60" y="0"/>
                  </a:lnTo>
                  <a:lnTo>
                    <a:pt x="60" y="11"/>
                  </a:lnTo>
                  <a:lnTo>
                    <a:pt x="11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0" name="Freeform 1584"/>
            <p:cNvSpPr>
              <a:spLocks/>
            </p:cNvSpPr>
            <p:nvPr/>
          </p:nvSpPr>
          <p:spPr bwMode="auto">
            <a:xfrm>
              <a:off x="2712" y="2804"/>
              <a:ext cx="13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1" name="Freeform 1585"/>
            <p:cNvSpPr>
              <a:spLocks/>
            </p:cNvSpPr>
            <p:nvPr/>
          </p:nvSpPr>
          <p:spPr bwMode="auto">
            <a:xfrm>
              <a:off x="2713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2" name="Freeform 1586"/>
            <p:cNvSpPr>
              <a:spLocks/>
            </p:cNvSpPr>
            <p:nvPr/>
          </p:nvSpPr>
          <p:spPr bwMode="auto">
            <a:xfrm>
              <a:off x="2715" y="2807"/>
              <a:ext cx="10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3" name="Freeform 1587"/>
            <p:cNvSpPr>
              <a:spLocks/>
            </p:cNvSpPr>
            <p:nvPr/>
          </p:nvSpPr>
          <p:spPr bwMode="auto">
            <a:xfrm>
              <a:off x="2716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1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1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4" name="Freeform 1588"/>
            <p:cNvSpPr>
              <a:spLocks/>
            </p:cNvSpPr>
            <p:nvPr/>
          </p:nvSpPr>
          <p:spPr bwMode="auto">
            <a:xfrm>
              <a:off x="2717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2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2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5" name="Freeform 1589"/>
            <p:cNvSpPr>
              <a:spLocks/>
            </p:cNvSpPr>
            <p:nvPr/>
          </p:nvSpPr>
          <p:spPr bwMode="auto">
            <a:xfrm>
              <a:off x="2719" y="2811"/>
              <a:ext cx="6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7" y="0"/>
                </a:cxn>
                <a:cxn ang="0">
                  <a:pos x="27" y="10"/>
                </a:cxn>
                <a:cxn ang="0">
                  <a:pos x="11" y="26"/>
                </a:cxn>
                <a:cxn ang="0">
                  <a:pos x="0" y="26"/>
                </a:cxn>
              </a:cxnLst>
              <a:rect l="0" t="0" r="r" b="b"/>
              <a:pathLst>
                <a:path w="27" h="26">
                  <a:moveTo>
                    <a:pt x="0" y="26"/>
                  </a:moveTo>
                  <a:lnTo>
                    <a:pt x="27" y="0"/>
                  </a:lnTo>
                  <a:lnTo>
                    <a:pt x="27" y="10"/>
                  </a:lnTo>
                  <a:lnTo>
                    <a:pt x="11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6" name="Freeform 1590"/>
            <p:cNvSpPr>
              <a:spLocks/>
            </p:cNvSpPr>
            <p:nvPr/>
          </p:nvSpPr>
          <p:spPr bwMode="auto">
            <a:xfrm>
              <a:off x="2720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" y="0"/>
                </a:cxn>
                <a:cxn ang="0">
                  <a:pos x="21" y="11"/>
                </a:cxn>
                <a:cxn ang="0">
                  <a:pos x="11" y="21"/>
                </a:cxn>
                <a:cxn ang="0">
                  <a:pos x="0" y="21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0"/>
                  </a:lnTo>
                  <a:lnTo>
                    <a:pt x="21" y="11"/>
                  </a:lnTo>
                  <a:lnTo>
                    <a:pt x="1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7" name="Freeform 1591"/>
            <p:cNvSpPr>
              <a:spLocks/>
            </p:cNvSpPr>
            <p:nvPr/>
          </p:nvSpPr>
          <p:spPr bwMode="auto">
            <a:xfrm>
              <a:off x="2721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8" name="Freeform 1592"/>
            <p:cNvSpPr>
              <a:spLocks/>
            </p:cNvSpPr>
            <p:nvPr/>
          </p:nvSpPr>
          <p:spPr bwMode="auto">
            <a:xfrm>
              <a:off x="2723" y="2815"/>
              <a:ext cx="2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0" y="10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9" name="Freeform 1593"/>
            <p:cNvSpPr>
              <a:spLocks/>
            </p:cNvSpPr>
            <p:nvPr/>
          </p:nvSpPr>
          <p:spPr bwMode="auto">
            <a:xfrm>
              <a:off x="2724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0" name="Freeform 1594"/>
            <p:cNvSpPr>
              <a:spLocks noEditPoints="1"/>
            </p:cNvSpPr>
            <p:nvPr/>
          </p:nvSpPr>
          <p:spPr bwMode="auto">
            <a:xfrm>
              <a:off x="2690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1" name="Freeform 1595"/>
            <p:cNvSpPr>
              <a:spLocks/>
            </p:cNvSpPr>
            <p:nvPr/>
          </p:nvSpPr>
          <p:spPr bwMode="auto">
            <a:xfrm>
              <a:off x="2640" y="2783"/>
              <a:ext cx="3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2" name="Freeform 1596"/>
            <p:cNvSpPr>
              <a:spLocks/>
            </p:cNvSpPr>
            <p:nvPr/>
          </p:nvSpPr>
          <p:spPr bwMode="auto">
            <a:xfrm>
              <a:off x="2640" y="2783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5"/>
                </a:cxn>
              </a:cxnLst>
              <a:rect l="0" t="0" r="r" b="b"/>
              <a:pathLst>
                <a:path w="17" h="16">
                  <a:moveTo>
                    <a:pt x="0" y="5"/>
                  </a:moveTo>
                  <a:lnTo>
                    <a:pt x="5" y="0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3" name="Freeform 1597"/>
            <p:cNvSpPr>
              <a:spLocks/>
            </p:cNvSpPr>
            <p:nvPr/>
          </p:nvSpPr>
          <p:spPr bwMode="auto">
            <a:xfrm>
              <a:off x="2640" y="2783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4" name="Freeform 1598"/>
            <p:cNvSpPr>
              <a:spLocks/>
            </p:cNvSpPr>
            <p:nvPr/>
          </p:nvSpPr>
          <p:spPr bwMode="auto">
            <a:xfrm>
              <a:off x="2640" y="2783"/>
              <a:ext cx="7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6"/>
                </a:cxn>
              </a:cxnLst>
              <a:rect l="0" t="0" r="r" b="b"/>
              <a:pathLst>
                <a:path w="28" h="27">
                  <a:moveTo>
                    <a:pt x="0" y="16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5" name="Freeform 1599"/>
            <p:cNvSpPr>
              <a:spLocks/>
            </p:cNvSpPr>
            <p:nvPr/>
          </p:nvSpPr>
          <p:spPr bwMode="auto">
            <a:xfrm>
              <a:off x="2640" y="2783"/>
              <a:ext cx="8" cy="9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3" h="32">
                  <a:moveTo>
                    <a:pt x="0" y="21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6" name="Freeform 1600"/>
            <p:cNvSpPr>
              <a:spLocks/>
            </p:cNvSpPr>
            <p:nvPr/>
          </p:nvSpPr>
          <p:spPr bwMode="auto">
            <a:xfrm>
              <a:off x="2640" y="2783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8" h="38">
                  <a:moveTo>
                    <a:pt x="0" y="27"/>
                  </a:moveTo>
                  <a:lnTo>
                    <a:pt x="28" y="0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7" name="Freeform 1601"/>
            <p:cNvSpPr>
              <a:spLocks/>
            </p:cNvSpPr>
            <p:nvPr/>
          </p:nvSpPr>
          <p:spPr bwMode="auto">
            <a:xfrm>
              <a:off x="2640" y="2783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4"/>
                </a:cxn>
                <a:cxn ang="0">
                  <a:pos x="0" y="32"/>
                </a:cxn>
              </a:cxnLst>
              <a:rect l="0" t="0" r="r" b="b"/>
              <a:pathLst>
                <a:path w="44" h="44">
                  <a:moveTo>
                    <a:pt x="0" y="32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8" name="Freeform 1602"/>
            <p:cNvSpPr>
              <a:spLocks/>
            </p:cNvSpPr>
            <p:nvPr/>
          </p:nvSpPr>
          <p:spPr bwMode="auto">
            <a:xfrm>
              <a:off x="2640" y="2783"/>
              <a:ext cx="12" cy="13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8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9" name="Freeform 1603"/>
            <p:cNvSpPr>
              <a:spLocks/>
            </p:cNvSpPr>
            <p:nvPr/>
          </p:nvSpPr>
          <p:spPr bwMode="auto">
            <a:xfrm>
              <a:off x="2640" y="2783"/>
              <a:ext cx="14" cy="1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5"/>
                </a:cxn>
                <a:cxn ang="0">
                  <a:pos x="0" y="44"/>
                </a:cxn>
              </a:cxnLst>
              <a:rect l="0" t="0" r="r" b="b"/>
              <a:pathLst>
                <a:path w="55" h="55">
                  <a:moveTo>
                    <a:pt x="0" y="44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0" name="Freeform 1604"/>
            <p:cNvSpPr>
              <a:spLocks/>
            </p:cNvSpPr>
            <p:nvPr/>
          </p:nvSpPr>
          <p:spPr bwMode="auto">
            <a:xfrm>
              <a:off x="2640" y="2783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60"/>
                </a:cxn>
                <a:cxn ang="0">
                  <a:pos x="0" y="49"/>
                </a:cxn>
              </a:cxnLst>
              <a:rect l="0" t="0" r="r" b="b"/>
              <a:pathLst>
                <a:path w="60" h="60">
                  <a:moveTo>
                    <a:pt x="0" y="49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6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1" name="Freeform 1605"/>
            <p:cNvSpPr>
              <a:spLocks/>
            </p:cNvSpPr>
            <p:nvPr/>
          </p:nvSpPr>
          <p:spPr bwMode="auto">
            <a:xfrm>
              <a:off x="2640" y="2783"/>
              <a:ext cx="16" cy="17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5" y="0"/>
                </a:cxn>
                <a:cxn ang="0">
                  <a:pos x="65" y="0"/>
                </a:cxn>
                <a:cxn ang="0">
                  <a:pos x="0" y="65"/>
                </a:cxn>
                <a:cxn ang="0">
                  <a:pos x="0" y="55"/>
                </a:cxn>
              </a:cxnLst>
              <a:rect l="0" t="0" r="r" b="b"/>
              <a:pathLst>
                <a:path w="65" h="65">
                  <a:moveTo>
                    <a:pt x="0" y="55"/>
                  </a:moveTo>
                  <a:lnTo>
                    <a:pt x="55" y="0"/>
                  </a:lnTo>
                  <a:lnTo>
                    <a:pt x="65" y="0"/>
                  </a:lnTo>
                  <a:lnTo>
                    <a:pt x="0" y="6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2" name="Freeform 1606"/>
            <p:cNvSpPr>
              <a:spLocks/>
            </p:cNvSpPr>
            <p:nvPr/>
          </p:nvSpPr>
          <p:spPr bwMode="auto">
            <a:xfrm>
              <a:off x="2640" y="2783"/>
              <a:ext cx="18" cy="18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0" y="71"/>
                </a:cxn>
                <a:cxn ang="0">
                  <a:pos x="0" y="60"/>
                </a:cxn>
              </a:cxnLst>
              <a:rect l="0" t="0" r="r" b="b"/>
              <a:pathLst>
                <a:path w="72" h="71">
                  <a:moveTo>
                    <a:pt x="0" y="60"/>
                  </a:moveTo>
                  <a:lnTo>
                    <a:pt x="60" y="0"/>
                  </a:lnTo>
                  <a:lnTo>
                    <a:pt x="72" y="0"/>
                  </a:lnTo>
                  <a:lnTo>
                    <a:pt x="0" y="7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3" name="Freeform 1607"/>
            <p:cNvSpPr>
              <a:spLocks/>
            </p:cNvSpPr>
            <p:nvPr/>
          </p:nvSpPr>
          <p:spPr bwMode="auto">
            <a:xfrm>
              <a:off x="2640" y="2783"/>
              <a:ext cx="19" cy="20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77" y="0"/>
                </a:cxn>
                <a:cxn ang="0">
                  <a:pos x="0" y="76"/>
                </a:cxn>
                <a:cxn ang="0">
                  <a:pos x="0" y="65"/>
                </a:cxn>
              </a:cxnLst>
              <a:rect l="0" t="0" r="r" b="b"/>
              <a:pathLst>
                <a:path w="77" h="76">
                  <a:moveTo>
                    <a:pt x="0" y="65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0" y="76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4" name="Freeform 1608"/>
            <p:cNvSpPr>
              <a:spLocks/>
            </p:cNvSpPr>
            <p:nvPr/>
          </p:nvSpPr>
          <p:spPr bwMode="auto">
            <a:xfrm>
              <a:off x="2640" y="2783"/>
              <a:ext cx="20" cy="2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2" y="0"/>
                </a:cxn>
                <a:cxn ang="0">
                  <a:pos x="82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2" h="81">
                  <a:moveTo>
                    <a:pt x="0" y="71"/>
                  </a:moveTo>
                  <a:lnTo>
                    <a:pt x="72" y="0"/>
                  </a:lnTo>
                  <a:lnTo>
                    <a:pt x="82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5" name="Freeform 1609"/>
            <p:cNvSpPr>
              <a:spLocks/>
            </p:cNvSpPr>
            <p:nvPr/>
          </p:nvSpPr>
          <p:spPr bwMode="auto">
            <a:xfrm>
              <a:off x="2640" y="2783"/>
              <a:ext cx="22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88" y="0"/>
                </a:cxn>
                <a:cxn ang="0">
                  <a:pos x="0" y="88"/>
                </a:cxn>
                <a:cxn ang="0">
                  <a:pos x="0" y="76"/>
                </a:cxn>
              </a:cxnLst>
              <a:rect l="0" t="0" r="r" b="b"/>
              <a:pathLst>
                <a:path w="88" h="88">
                  <a:moveTo>
                    <a:pt x="0" y="76"/>
                  </a:moveTo>
                  <a:lnTo>
                    <a:pt x="77" y="0"/>
                  </a:lnTo>
                  <a:lnTo>
                    <a:pt x="88" y="0"/>
                  </a:lnTo>
                  <a:lnTo>
                    <a:pt x="0" y="8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6" name="Freeform 1610"/>
            <p:cNvSpPr>
              <a:spLocks/>
            </p:cNvSpPr>
            <p:nvPr/>
          </p:nvSpPr>
          <p:spPr bwMode="auto">
            <a:xfrm>
              <a:off x="2640" y="2783"/>
              <a:ext cx="23" cy="2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1"/>
                </a:cxn>
              </a:cxnLst>
              <a:rect l="0" t="0" r="r" b="b"/>
              <a:pathLst>
                <a:path w="93" h="93">
                  <a:moveTo>
                    <a:pt x="0" y="81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7" name="Freeform 1611"/>
            <p:cNvSpPr>
              <a:spLocks/>
            </p:cNvSpPr>
            <p:nvPr/>
          </p:nvSpPr>
          <p:spPr bwMode="auto">
            <a:xfrm>
              <a:off x="2640" y="2783"/>
              <a:ext cx="24" cy="25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8"/>
                </a:cxn>
              </a:cxnLst>
              <a:rect l="0" t="0" r="r" b="b"/>
              <a:pathLst>
                <a:path w="98" h="98">
                  <a:moveTo>
                    <a:pt x="0" y="88"/>
                  </a:moveTo>
                  <a:lnTo>
                    <a:pt x="88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8" name="Freeform 1612"/>
            <p:cNvSpPr>
              <a:spLocks/>
            </p:cNvSpPr>
            <p:nvPr/>
          </p:nvSpPr>
          <p:spPr bwMode="auto">
            <a:xfrm>
              <a:off x="2640" y="2783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4"/>
                </a:cxn>
                <a:cxn ang="0">
                  <a:pos x="0" y="93"/>
                </a:cxn>
              </a:cxnLst>
              <a:rect l="0" t="0" r="r" b="b"/>
              <a:pathLst>
                <a:path w="104" h="104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4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9" name="Freeform 1613"/>
            <p:cNvSpPr>
              <a:spLocks/>
            </p:cNvSpPr>
            <p:nvPr/>
          </p:nvSpPr>
          <p:spPr bwMode="auto">
            <a:xfrm>
              <a:off x="2640" y="2783"/>
              <a:ext cx="27" cy="2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09" h="109">
                  <a:moveTo>
                    <a:pt x="0" y="98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0" name="Freeform 1614"/>
            <p:cNvSpPr>
              <a:spLocks/>
            </p:cNvSpPr>
            <p:nvPr/>
          </p:nvSpPr>
          <p:spPr bwMode="auto">
            <a:xfrm>
              <a:off x="2640" y="2783"/>
              <a:ext cx="28" cy="29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14" y="0"/>
                </a:cxn>
                <a:cxn ang="0">
                  <a:pos x="0" y="114"/>
                </a:cxn>
                <a:cxn ang="0">
                  <a:pos x="0" y="104"/>
                </a:cxn>
              </a:cxnLst>
              <a:rect l="0" t="0" r="r" b="b"/>
              <a:pathLst>
                <a:path w="114" h="114">
                  <a:moveTo>
                    <a:pt x="0" y="104"/>
                  </a:moveTo>
                  <a:lnTo>
                    <a:pt x="104" y="0"/>
                  </a:lnTo>
                  <a:lnTo>
                    <a:pt x="114" y="0"/>
                  </a:lnTo>
                  <a:lnTo>
                    <a:pt x="0" y="11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1" name="Freeform 1615"/>
            <p:cNvSpPr>
              <a:spLocks/>
            </p:cNvSpPr>
            <p:nvPr/>
          </p:nvSpPr>
          <p:spPr bwMode="auto">
            <a:xfrm>
              <a:off x="2640" y="2783"/>
              <a:ext cx="30" cy="31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09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2" name="Freeform 1616"/>
            <p:cNvSpPr>
              <a:spLocks/>
            </p:cNvSpPr>
            <p:nvPr/>
          </p:nvSpPr>
          <p:spPr bwMode="auto">
            <a:xfrm>
              <a:off x="2640" y="2783"/>
              <a:ext cx="31" cy="32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26" y="0"/>
                </a:cxn>
                <a:cxn ang="0">
                  <a:pos x="0" y="125"/>
                </a:cxn>
                <a:cxn ang="0">
                  <a:pos x="0" y="114"/>
                </a:cxn>
              </a:cxnLst>
              <a:rect l="0" t="0" r="r" b="b"/>
              <a:pathLst>
                <a:path w="126" h="125">
                  <a:moveTo>
                    <a:pt x="0" y="114"/>
                  </a:moveTo>
                  <a:lnTo>
                    <a:pt x="114" y="0"/>
                  </a:lnTo>
                  <a:lnTo>
                    <a:pt x="126" y="0"/>
                  </a:lnTo>
                  <a:lnTo>
                    <a:pt x="0" y="12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3" name="Freeform 1617"/>
            <p:cNvSpPr>
              <a:spLocks/>
            </p:cNvSpPr>
            <p:nvPr/>
          </p:nvSpPr>
          <p:spPr bwMode="auto">
            <a:xfrm>
              <a:off x="2640" y="2783"/>
              <a:ext cx="33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2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2" h="131">
                  <a:moveTo>
                    <a:pt x="0" y="120"/>
                  </a:moveTo>
                  <a:lnTo>
                    <a:pt x="121" y="0"/>
                  </a:lnTo>
                  <a:lnTo>
                    <a:pt x="132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4" name="Freeform 1618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7" h="135">
                  <a:moveTo>
                    <a:pt x="0" y="125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5" name="Freeform 1619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2" y="0"/>
                </a:cxn>
                <a:cxn ang="0">
                  <a:pos x="138" y="0"/>
                </a:cxn>
                <a:cxn ang="0">
                  <a:pos x="138" y="5"/>
                </a:cxn>
                <a:cxn ang="0">
                  <a:pos x="7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1"/>
                </a:cxn>
              </a:cxnLst>
              <a:rect l="0" t="0" r="r" b="b"/>
              <a:pathLst>
                <a:path w="138" h="135">
                  <a:moveTo>
                    <a:pt x="0" y="131"/>
                  </a:moveTo>
                  <a:lnTo>
                    <a:pt x="132" y="0"/>
                  </a:lnTo>
                  <a:lnTo>
                    <a:pt x="138" y="0"/>
                  </a:lnTo>
                  <a:lnTo>
                    <a:pt x="138" y="5"/>
                  </a:lnTo>
                  <a:lnTo>
                    <a:pt x="7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6" name="Freeform 1620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0"/>
                </a:cxn>
                <a:cxn ang="0">
                  <a:pos x="11" y="135"/>
                </a:cxn>
                <a:cxn ang="0">
                  <a:pos x="0" y="135"/>
                </a:cxn>
              </a:cxnLst>
              <a:rect l="0" t="0" r="r" b="b"/>
              <a:pathLst>
                <a:path w="137" h="135">
                  <a:moveTo>
                    <a:pt x="0" y="135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11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7" name="Freeform 1621"/>
            <p:cNvSpPr>
              <a:spLocks/>
            </p:cNvSpPr>
            <p:nvPr/>
          </p:nvSpPr>
          <p:spPr bwMode="auto">
            <a:xfrm>
              <a:off x="2642" y="2785"/>
              <a:ext cx="32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8" name="Freeform 1622"/>
            <p:cNvSpPr>
              <a:spLocks/>
            </p:cNvSpPr>
            <p:nvPr/>
          </p:nvSpPr>
          <p:spPr bwMode="auto">
            <a:xfrm>
              <a:off x="2643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9" name="Freeform 1623"/>
            <p:cNvSpPr>
              <a:spLocks/>
            </p:cNvSpPr>
            <p:nvPr/>
          </p:nvSpPr>
          <p:spPr bwMode="auto">
            <a:xfrm>
              <a:off x="2644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0" name="Freeform 1624"/>
            <p:cNvSpPr>
              <a:spLocks/>
            </p:cNvSpPr>
            <p:nvPr/>
          </p:nvSpPr>
          <p:spPr bwMode="auto">
            <a:xfrm>
              <a:off x="2646" y="2789"/>
              <a:ext cx="28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1" name="Freeform 1625"/>
            <p:cNvSpPr>
              <a:spLocks/>
            </p:cNvSpPr>
            <p:nvPr/>
          </p:nvSpPr>
          <p:spPr bwMode="auto">
            <a:xfrm>
              <a:off x="2647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2" name="Freeform 1626"/>
            <p:cNvSpPr>
              <a:spLocks/>
            </p:cNvSpPr>
            <p:nvPr/>
          </p:nvSpPr>
          <p:spPr bwMode="auto">
            <a:xfrm>
              <a:off x="2648" y="2792"/>
              <a:ext cx="26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4" h="103">
                  <a:moveTo>
                    <a:pt x="0" y="103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3" name="Freeform 1627"/>
            <p:cNvSpPr>
              <a:spLocks/>
            </p:cNvSpPr>
            <p:nvPr/>
          </p:nvSpPr>
          <p:spPr bwMode="auto">
            <a:xfrm>
              <a:off x="2650" y="2793"/>
              <a:ext cx="24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4" name="Freeform 1628"/>
            <p:cNvSpPr>
              <a:spLocks/>
            </p:cNvSpPr>
            <p:nvPr/>
          </p:nvSpPr>
          <p:spPr bwMode="auto">
            <a:xfrm>
              <a:off x="2651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5" name="Freeform 1629"/>
            <p:cNvSpPr>
              <a:spLocks/>
            </p:cNvSpPr>
            <p:nvPr/>
          </p:nvSpPr>
          <p:spPr bwMode="auto">
            <a:xfrm>
              <a:off x="2653" y="2796"/>
              <a:ext cx="21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7" y="0"/>
                </a:cxn>
                <a:cxn ang="0">
                  <a:pos x="87" y="10"/>
                </a:cxn>
                <a:cxn ang="0">
                  <a:pos x="10" y="86"/>
                </a:cxn>
                <a:cxn ang="0">
                  <a:pos x="0" y="86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87" y="0"/>
                  </a:lnTo>
                  <a:lnTo>
                    <a:pt x="87" y="10"/>
                  </a:lnTo>
                  <a:lnTo>
                    <a:pt x="1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6" name="Freeform 1630"/>
            <p:cNvSpPr>
              <a:spLocks/>
            </p:cNvSpPr>
            <p:nvPr/>
          </p:nvSpPr>
          <p:spPr bwMode="auto">
            <a:xfrm>
              <a:off x="2654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7" name="Freeform 1631"/>
            <p:cNvSpPr>
              <a:spLocks/>
            </p:cNvSpPr>
            <p:nvPr/>
          </p:nvSpPr>
          <p:spPr bwMode="auto">
            <a:xfrm>
              <a:off x="2655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8" name="Freeform 1632"/>
            <p:cNvSpPr>
              <a:spLocks/>
            </p:cNvSpPr>
            <p:nvPr/>
          </p:nvSpPr>
          <p:spPr bwMode="auto">
            <a:xfrm>
              <a:off x="2657" y="2800"/>
              <a:ext cx="17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1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1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9" name="Freeform 1633"/>
            <p:cNvSpPr>
              <a:spLocks/>
            </p:cNvSpPr>
            <p:nvPr/>
          </p:nvSpPr>
          <p:spPr bwMode="auto">
            <a:xfrm>
              <a:off x="2658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0" name="Freeform 1634"/>
            <p:cNvSpPr>
              <a:spLocks/>
            </p:cNvSpPr>
            <p:nvPr/>
          </p:nvSpPr>
          <p:spPr bwMode="auto">
            <a:xfrm>
              <a:off x="2659" y="2803"/>
              <a:ext cx="15" cy="14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1" name="Freeform 1635"/>
            <p:cNvSpPr>
              <a:spLocks/>
            </p:cNvSpPr>
            <p:nvPr/>
          </p:nvSpPr>
          <p:spPr bwMode="auto">
            <a:xfrm>
              <a:off x="2661" y="2804"/>
              <a:ext cx="13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2" name="Freeform 1636"/>
            <p:cNvSpPr>
              <a:spLocks/>
            </p:cNvSpPr>
            <p:nvPr/>
          </p:nvSpPr>
          <p:spPr bwMode="auto">
            <a:xfrm>
              <a:off x="2662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3" name="Freeform 1637"/>
            <p:cNvSpPr>
              <a:spLocks/>
            </p:cNvSpPr>
            <p:nvPr/>
          </p:nvSpPr>
          <p:spPr bwMode="auto">
            <a:xfrm>
              <a:off x="2663" y="2807"/>
              <a:ext cx="11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4" name="Freeform 1638"/>
            <p:cNvSpPr>
              <a:spLocks/>
            </p:cNvSpPr>
            <p:nvPr/>
          </p:nvSpPr>
          <p:spPr bwMode="auto">
            <a:xfrm>
              <a:off x="2665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0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5" name="Freeform 1639"/>
            <p:cNvSpPr>
              <a:spLocks/>
            </p:cNvSpPr>
            <p:nvPr/>
          </p:nvSpPr>
          <p:spPr bwMode="auto">
            <a:xfrm>
              <a:off x="2666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1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1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6" name="Freeform 1640"/>
            <p:cNvSpPr>
              <a:spLocks/>
            </p:cNvSpPr>
            <p:nvPr/>
          </p:nvSpPr>
          <p:spPr bwMode="auto">
            <a:xfrm>
              <a:off x="2667" y="2811"/>
              <a:ext cx="7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8" y="0"/>
                </a:cxn>
                <a:cxn ang="0">
                  <a:pos x="28" y="10"/>
                </a:cxn>
                <a:cxn ang="0">
                  <a:pos x="12" y="26"/>
                </a:cxn>
                <a:cxn ang="0">
                  <a:pos x="0" y="26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lnTo>
                    <a:pt x="28" y="0"/>
                  </a:lnTo>
                  <a:lnTo>
                    <a:pt x="28" y="10"/>
                  </a:lnTo>
                  <a:lnTo>
                    <a:pt x="12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7" name="Freeform 1641"/>
            <p:cNvSpPr>
              <a:spLocks/>
            </p:cNvSpPr>
            <p:nvPr/>
          </p:nvSpPr>
          <p:spPr bwMode="auto">
            <a:xfrm>
              <a:off x="2669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22" y="11"/>
                </a:cxn>
                <a:cxn ang="0">
                  <a:pos x="12" y="21"/>
                </a:cxn>
                <a:cxn ang="0">
                  <a:pos x="0" y="21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22" y="0"/>
                  </a:lnTo>
                  <a:lnTo>
                    <a:pt x="22" y="11"/>
                  </a:lnTo>
                  <a:lnTo>
                    <a:pt x="1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8" name="Freeform 1642"/>
            <p:cNvSpPr>
              <a:spLocks/>
            </p:cNvSpPr>
            <p:nvPr/>
          </p:nvSpPr>
          <p:spPr bwMode="auto">
            <a:xfrm>
              <a:off x="2670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9" name="Freeform 1643"/>
            <p:cNvSpPr>
              <a:spLocks/>
            </p:cNvSpPr>
            <p:nvPr/>
          </p:nvSpPr>
          <p:spPr bwMode="auto">
            <a:xfrm>
              <a:off x="2672" y="2815"/>
              <a:ext cx="2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0" y="10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0" name="Freeform 1644"/>
            <p:cNvSpPr>
              <a:spLocks/>
            </p:cNvSpPr>
            <p:nvPr/>
          </p:nvSpPr>
          <p:spPr bwMode="auto">
            <a:xfrm>
              <a:off x="2673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1" name="Freeform 1645"/>
            <p:cNvSpPr>
              <a:spLocks noEditPoints="1"/>
            </p:cNvSpPr>
            <p:nvPr/>
          </p:nvSpPr>
          <p:spPr bwMode="auto">
            <a:xfrm>
              <a:off x="2639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2" name="Line 1646"/>
            <p:cNvSpPr>
              <a:spLocks noChangeShapeType="1"/>
            </p:cNvSpPr>
            <p:nvPr/>
          </p:nvSpPr>
          <p:spPr bwMode="auto">
            <a:xfrm>
              <a:off x="2558" y="2857"/>
              <a:ext cx="2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3" name="Freeform 1647"/>
            <p:cNvSpPr>
              <a:spLocks/>
            </p:cNvSpPr>
            <p:nvPr/>
          </p:nvSpPr>
          <p:spPr bwMode="auto">
            <a:xfrm>
              <a:off x="2563" y="2843"/>
              <a:ext cx="4" cy="3"/>
            </a:xfrm>
            <a:custGeom>
              <a:avLst/>
              <a:gdLst/>
              <a:ahLst/>
              <a:cxnLst>
                <a:cxn ang="0">
                  <a:pos x="14" y="11"/>
                </a:cxn>
                <a:cxn ang="0">
                  <a:pos x="14" y="7"/>
                </a:cxn>
                <a:cxn ang="0">
                  <a:pos x="12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14" y="11"/>
                </a:cxn>
              </a:cxnLst>
              <a:rect l="0" t="0" r="r" b="b"/>
              <a:pathLst>
                <a:path w="14" h="11">
                  <a:moveTo>
                    <a:pt x="14" y="11"/>
                  </a:moveTo>
                  <a:lnTo>
                    <a:pt x="14" y="7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4" name="Rectangle 1648"/>
            <p:cNvSpPr>
              <a:spLocks noChangeArrowheads="1"/>
            </p:cNvSpPr>
            <p:nvPr/>
          </p:nvSpPr>
          <p:spPr bwMode="auto">
            <a:xfrm>
              <a:off x="2563" y="2846"/>
              <a:ext cx="4" cy="2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5" name="Freeform 1649"/>
            <p:cNvSpPr>
              <a:spLocks/>
            </p:cNvSpPr>
            <p:nvPr/>
          </p:nvSpPr>
          <p:spPr bwMode="auto">
            <a:xfrm>
              <a:off x="2563" y="2868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9"/>
                </a:cxn>
                <a:cxn ang="0">
                  <a:pos x="5" y="11"/>
                </a:cxn>
                <a:cxn ang="0">
                  <a:pos x="7" y="12"/>
                </a:cxn>
                <a:cxn ang="0">
                  <a:pos x="10" y="11"/>
                </a:cxn>
                <a:cxn ang="0">
                  <a:pos x="12" y="9"/>
                </a:cxn>
                <a:cxn ang="0">
                  <a:pos x="14" y="6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7" y="12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6" name="Freeform 1650"/>
            <p:cNvSpPr>
              <a:spLocks/>
            </p:cNvSpPr>
            <p:nvPr/>
          </p:nvSpPr>
          <p:spPr bwMode="auto">
            <a:xfrm>
              <a:off x="2764" y="2843"/>
              <a:ext cx="3" cy="3"/>
            </a:xfrm>
            <a:custGeom>
              <a:avLst/>
              <a:gdLst/>
              <a:ahLst/>
              <a:cxnLst>
                <a:cxn ang="0">
                  <a:pos x="14" y="11"/>
                </a:cxn>
                <a:cxn ang="0">
                  <a:pos x="14" y="7"/>
                </a:cxn>
                <a:cxn ang="0">
                  <a:pos x="12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14" y="11"/>
                </a:cxn>
              </a:cxnLst>
              <a:rect l="0" t="0" r="r" b="b"/>
              <a:pathLst>
                <a:path w="14" h="11">
                  <a:moveTo>
                    <a:pt x="14" y="11"/>
                  </a:moveTo>
                  <a:lnTo>
                    <a:pt x="14" y="7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7" name="Rectangle 1651"/>
            <p:cNvSpPr>
              <a:spLocks noChangeArrowheads="1"/>
            </p:cNvSpPr>
            <p:nvPr/>
          </p:nvSpPr>
          <p:spPr bwMode="auto">
            <a:xfrm>
              <a:off x="2764" y="2846"/>
              <a:ext cx="3" cy="2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8" name="Freeform 1652"/>
            <p:cNvSpPr>
              <a:spLocks/>
            </p:cNvSpPr>
            <p:nvPr/>
          </p:nvSpPr>
          <p:spPr bwMode="auto">
            <a:xfrm>
              <a:off x="2764" y="2868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9"/>
                </a:cxn>
                <a:cxn ang="0">
                  <a:pos x="5" y="11"/>
                </a:cxn>
                <a:cxn ang="0">
                  <a:pos x="7" y="12"/>
                </a:cxn>
                <a:cxn ang="0">
                  <a:pos x="10" y="11"/>
                </a:cxn>
                <a:cxn ang="0">
                  <a:pos x="12" y="9"/>
                </a:cxn>
                <a:cxn ang="0">
                  <a:pos x="14" y="6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7" y="12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9" name="Freeform 1653"/>
            <p:cNvSpPr>
              <a:spLocks/>
            </p:cNvSpPr>
            <p:nvPr/>
          </p:nvSpPr>
          <p:spPr bwMode="auto">
            <a:xfrm>
              <a:off x="2668" y="2880"/>
              <a:ext cx="3" cy="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0" name="Freeform 1654"/>
            <p:cNvSpPr>
              <a:spLocks/>
            </p:cNvSpPr>
            <p:nvPr/>
          </p:nvSpPr>
          <p:spPr bwMode="auto">
            <a:xfrm>
              <a:off x="2668" y="2880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7" y="0"/>
                </a:cxn>
                <a:cxn ang="0">
                  <a:pos x="0" y="17"/>
                </a:cxn>
                <a:cxn ang="0">
                  <a:pos x="0" y="5"/>
                </a:cxn>
              </a:cxnLst>
              <a:rect l="0" t="0" r="r" b="b"/>
              <a:pathLst>
                <a:path w="17" h="17">
                  <a:moveTo>
                    <a:pt x="0" y="5"/>
                  </a:moveTo>
                  <a:lnTo>
                    <a:pt x="6" y="0"/>
                  </a:lnTo>
                  <a:lnTo>
                    <a:pt x="17" y="0"/>
                  </a:lnTo>
                  <a:lnTo>
                    <a:pt x="0" y="1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1" name="Freeform 1655"/>
            <p:cNvSpPr>
              <a:spLocks/>
            </p:cNvSpPr>
            <p:nvPr/>
          </p:nvSpPr>
          <p:spPr bwMode="auto">
            <a:xfrm>
              <a:off x="2668" y="2880"/>
              <a:ext cx="6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1"/>
                </a:cxn>
              </a:cxnLst>
              <a:rect l="0" t="0" r="r" b="b"/>
              <a:pathLst>
                <a:path w="22" h="22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2" name="Freeform 1656"/>
            <p:cNvSpPr>
              <a:spLocks/>
            </p:cNvSpPr>
            <p:nvPr/>
          </p:nvSpPr>
          <p:spPr bwMode="auto">
            <a:xfrm>
              <a:off x="2668" y="2880"/>
              <a:ext cx="7" cy="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7"/>
                </a:cxn>
              </a:cxnLst>
              <a:rect l="0" t="0" r="r" b="b"/>
              <a:pathLst>
                <a:path w="28" h="27">
                  <a:moveTo>
                    <a:pt x="0" y="17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3" name="Freeform 1657"/>
            <p:cNvSpPr>
              <a:spLocks/>
            </p:cNvSpPr>
            <p:nvPr/>
          </p:nvSpPr>
          <p:spPr bwMode="auto">
            <a:xfrm>
              <a:off x="2668" y="2880"/>
              <a:ext cx="9" cy="8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22"/>
                </a:cxn>
              </a:cxnLst>
              <a:rect l="0" t="0" r="r" b="b"/>
              <a:pathLst>
                <a:path w="33" h="33">
                  <a:moveTo>
                    <a:pt x="0" y="22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4" name="Freeform 1658"/>
            <p:cNvSpPr>
              <a:spLocks/>
            </p:cNvSpPr>
            <p:nvPr/>
          </p:nvSpPr>
          <p:spPr bwMode="auto">
            <a:xfrm>
              <a:off x="2668" y="2880"/>
              <a:ext cx="10" cy="9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8" h="38">
                  <a:moveTo>
                    <a:pt x="0" y="27"/>
                  </a:moveTo>
                  <a:lnTo>
                    <a:pt x="28" y="0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5" name="Freeform 1659"/>
            <p:cNvSpPr>
              <a:spLocks/>
            </p:cNvSpPr>
            <p:nvPr/>
          </p:nvSpPr>
          <p:spPr bwMode="auto">
            <a:xfrm>
              <a:off x="2668" y="2880"/>
              <a:ext cx="11" cy="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3"/>
                </a:cxn>
              </a:cxnLst>
              <a:rect l="0" t="0" r="r" b="b"/>
              <a:pathLst>
                <a:path w="44" h="43">
                  <a:moveTo>
                    <a:pt x="0" y="33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6" name="Freeform 1660"/>
            <p:cNvSpPr>
              <a:spLocks/>
            </p:cNvSpPr>
            <p:nvPr/>
          </p:nvSpPr>
          <p:spPr bwMode="auto">
            <a:xfrm>
              <a:off x="2668" y="2880"/>
              <a:ext cx="13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8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7" name="Freeform 1661"/>
            <p:cNvSpPr>
              <a:spLocks/>
            </p:cNvSpPr>
            <p:nvPr/>
          </p:nvSpPr>
          <p:spPr bwMode="auto">
            <a:xfrm>
              <a:off x="2668" y="2880"/>
              <a:ext cx="14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5" h="54">
                  <a:moveTo>
                    <a:pt x="0" y="43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8" name="Freeform 1662"/>
            <p:cNvSpPr>
              <a:spLocks/>
            </p:cNvSpPr>
            <p:nvPr/>
          </p:nvSpPr>
          <p:spPr bwMode="auto">
            <a:xfrm>
              <a:off x="2668" y="2880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1" y="0"/>
                </a:cxn>
                <a:cxn ang="0">
                  <a:pos x="0" y="61"/>
                </a:cxn>
                <a:cxn ang="0">
                  <a:pos x="0" y="49"/>
                </a:cxn>
              </a:cxnLst>
              <a:rect l="0" t="0" r="r" b="b"/>
              <a:pathLst>
                <a:path w="61" h="61">
                  <a:moveTo>
                    <a:pt x="0" y="49"/>
                  </a:moveTo>
                  <a:lnTo>
                    <a:pt x="49" y="0"/>
                  </a:lnTo>
                  <a:lnTo>
                    <a:pt x="61" y="0"/>
                  </a:lnTo>
                  <a:lnTo>
                    <a:pt x="0" y="6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9" name="Freeform 1663"/>
            <p:cNvSpPr>
              <a:spLocks/>
            </p:cNvSpPr>
            <p:nvPr/>
          </p:nvSpPr>
          <p:spPr bwMode="auto">
            <a:xfrm>
              <a:off x="2668" y="2880"/>
              <a:ext cx="17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5" y="0"/>
                </a:cxn>
                <a:cxn ang="0">
                  <a:pos x="66" y="0"/>
                </a:cxn>
                <a:cxn ang="0">
                  <a:pos x="0" y="66"/>
                </a:cxn>
                <a:cxn ang="0">
                  <a:pos x="0" y="54"/>
                </a:cxn>
              </a:cxnLst>
              <a:rect l="0" t="0" r="r" b="b"/>
              <a:pathLst>
                <a:path w="66" h="66">
                  <a:moveTo>
                    <a:pt x="0" y="54"/>
                  </a:moveTo>
                  <a:lnTo>
                    <a:pt x="55" y="0"/>
                  </a:lnTo>
                  <a:lnTo>
                    <a:pt x="66" y="0"/>
                  </a:lnTo>
                  <a:lnTo>
                    <a:pt x="0" y="66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0" name="Freeform 1664"/>
            <p:cNvSpPr>
              <a:spLocks/>
            </p:cNvSpPr>
            <p:nvPr/>
          </p:nvSpPr>
          <p:spPr bwMode="auto">
            <a:xfrm>
              <a:off x="2668" y="2880"/>
              <a:ext cx="18" cy="17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61" y="0"/>
                </a:cxn>
                <a:cxn ang="0">
                  <a:pos x="71" y="0"/>
                </a:cxn>
                <a:cxn ang="0">
                  <a:pos x="0" y="71"/>
                </a:cxn>
                <a:cxn ang="0">
                  <a:pos x="0" y="61"/>
                </a:cxn>
              </a:cxnLst>
              <a:rect l="0" t="0" r="r" b="b"/>
              <a:pathLst>
                <a:path w="71" h="71">
                  <a:moveTo>
                    <a:pt x="0" y="61"/>
                  </a:moveTo>
                  <a:lnTo>
                    <a:pt x="61" y="0"/>
                  </a:lnTo>
                  <a:lnTo>
                    <a:pt x="71" y="0"/>
                  </a:lnTo>
                  <a:lnTo>
                    <a:pt x="0" y="7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1" name="Freeform 1665"/>
            <p:cNvSpPr>
              <a:spLocks/>
            </p:cNvSpPr>
            <p:nvPr/>
          </p:nvSpPr>
          <p:spPr bwMode="auto">
            <a:xfrm>
              <a:off x="2668" y="2880"/>
              <a:ext cx="19" cy="1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66" y="0"/>
                </a:cxn>
                <a:cxn ang="0">
                  <a:pos x="77" y="0"/>
                </a:cxn>
                <a:cxn ang="0">
                  <a:pos x="0" y="77"/>
                </a:cxn>
                <a:cxn ang="0">
                  <a:pos x="0" y="66"/>
                </a:cxn>
              </a:cxnLst>
              <a:rect l="0" t="0" r="r" b="b"/>
              <a:pathLst>
                <a:path w="77" h="77">
                  <a:moveTo>
                    <a:pt x="0" y="66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0" y="77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2" name="Freeform 1666"/>
            <p:cNvSpPr>
              <a:spLocks/>
            </p:cNvSpPr>
            <p:nvPr/>
          </p:nvSpPr>
          <p:spPr bwMode="auto">
            <a:xfrm>
              <a:off x="2668" y="2880"/>
              <a:ext cx="21" cy="2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1" y="0"/>
                </a:cxn>
                <a:cxn ang="0">
                  <a:pos x="82" y="0"/>
                </a:cxn>
                <a:cxn ang="0">
                  <a:pos x="0" y="82"/>
                </a:cxn>
                <a:cxn ang="0">
                  <a:pos x="0" y="71"/>
                </a:cxn>
              </a:cxnLst>
              <a:rect l="0" t="0" r="r" b="b"/>
              <a:pathLst>
                <a:path w="82" h="82">
                  <a:moveTo>
                    <a:pt x="0" y="71"/>
                  </a:moveTo>
                  <a:lnTo>
                    <a:pt x="71" y="0"/>
                  </a:lnTo>
                  <a:lnTo>
                    <a:pt x="82" y="0"/>
                  </a:lnTo>
                  <a:lnTo>
                    <a:pt x="0" y="82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3" name="Freeform 1667"/>
            <p:cNvSpPr>
              <a:spLocks/>
            </p:cNvSpPr>
            <p:nvPr/>
          </p:nvSpPr>
          <p:spPr bwMode="auto">
            <a:xfrm>
              <a:off x="2668" y="2880"/>
              <a:ext cx="22" cy="22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0" y="87"/>
                </a:cxn>
                <a:cxn ang="0">
                  <a:pos x="0" y="77"/>
                </a:cxn>
              </a:cxnLst>
              <a:rect l="0" t="0" r="r" b="b"/>
              <a:pathLst>
                <a:path w="87" h="87">
                  <a:moveTo>
                    <a:pt x="0" y="77"/>
                  </a:moveTo>
                  <a:lnTo>
                    <a:pt x="77" y="0"/>
                  </a:lnTo>
                  <a:lnTo>
                    <a:pt x="87" y="0"/>
                  </a:lnTo>
                  <a:lnTo>
                    <a:pt x="0" y="8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4" name="Freeform 1668"/>
            <p:cNvSpPr>
              <a:spLocks/>
            </p:cNvSpPr>
            <p:nvPr/>
          </p:nvSpPr>
          <p:spPr bwMode="auto">
            <a:xfrm>
              <a:off x="2668" y="2880"/>
              <a:ext cx="24" cy="23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2"/>
                </a:cxn>
              </a:cxnLst>
              <a:rect l="0" t="0" r="r" b="b"/>
              <a:pathLst>
                <a:path w="93" h="93">
                  <a:moveTo>
                    <a:pt x="0" y="82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5" name="Freeform 1669"/>
            <p:cNvSpPr>
              <a:spLocks/>
            </p:cNvSpPr>
            <p:nvPr/>
          </p:nvSpPr>
          <p:spPr bwMode="auto">
            <a:xfrm>
              <a:off x="2668" y="2880"/>
              <a:ext cx="25" cy="24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7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7"/>
                </a:cxn>
              </a:cxnLst>
              <a:rect l="0" t="0" r="r" b="b"/>
              <a:pathLst>
                <a:path w="98" h="98">
                  <a:moveTo>
                    <a:pt x="0" y="87"/>
                  </a:moveTo>
                  <a:lnTo>
                    <a:pt x="87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6" name="Freeform 1670"/>
            <p:cNvSpPr>
              <a:spLocks/>
            </p:cNvSpPr>
            <p:nvPr/>
          </p:nvSpPr>
          <p:spPr bwMode="auto">
            <a:xfrm>
              <a:off x="2668" y="2880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3"/>
                </a:cxn>
                <a:cxn ang="0">
                  <a:pos x="0" y="93"/>
                </a:cxn>
              </a:cxnLst>
              <a:rect l="0" t="0" r="r" b="b"/>
              <a:pathLst>
                <a:path w="104" h="103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7" name="Freeform 1671"/>
            <p:cNvSpPr>
              <a:spLocks/>
            </p:cNvSpPr>
            <p:nvPr/>
          </p:nvSpPr>
          <p:spPr bwMode="auto">
            <a:xfrm>
              <a:off x="2668" y="2880"/>
              <a:ext cx="28" cy="27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10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10" h="109">
                  <a:moveTo>
                    <a:pt x="0" y="98"/>
                  </a:moveTo>
                  <a:lnTo>
                    <a:pt x="98" y="0"/>
                  </a:lnTo>
                  <a:lnTo>
                    <a:pt x="110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8" name="Freeform 1672"/>
            <p:cNvSpPr>
              <a:spLocks/>
            </p:cNvSpPr>
            <p:nvPr/>
          </p:nvSpPr>
          <p:spPr bwMode="auto">
            <a:xfrm>
              <a:off x="2668" y="2880"/>
              <a:ext cx="29" cy="28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15" y="0"/>
                </a:cxn>
                <a:cxn ang="0">
                  <a:pos x="0" y="115"/>
                </a:cxn>
                <a:cxn ang="0">
                  <a:pos x="0" y="103"/>
                </a:cxn>
              </a:cxnLst>
              <a:rect l="0" t="0" r="r" b="b"/>
              <a:pathLst>
                <a:path w="115" h="115">
                  <a:moveTo>
                    <a:pt x="0" y="103"/>
                  </a:moveTo>
                  <a:lnTo>
                    <a:pt x="104" y="0"/>
                  </a:lnTo>
                  <a:lnTo>
                    <a:pt x="115" y="0"/>
                  </a:lnTo>
                  <a:lnTo>
                    <a:pt x="0" y="115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9" name="Freeform 1673"/>
            <p:cNvSpPr>
              <a:spLocks/>
            </p:cNvSpPr>
            <p:nvPr/>
          </p:nvSpPr>
          <p:spPr bwMode="auto">
            <a:xfrm>
              <a:off x="2668" y="2880"/>
              <a:ext cx="30" cy="30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10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10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0" name="Freeform 1674"/>
            <p:cNvSpPr>
              <a:spLocks/>
            </p:cNvSpPr>
            <p:nvPr/>
          </p:nvSpPr>
          <p:spPr bwMode="auto">
            <a:xfrm>
              <a:off x="2668" y="2880"/>
              <a:ext cx="32" cy="31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15" y="0"/>
                </a:cxn>
                <a:cxn ang="0">
                  <a:pos x="126" y="0"/>
                </a:cxn>
                <a:cxn ang="0">
                  <a:pos x="0" y="126"/>
                </a:cxn>
                <a:cxn ang="0">
                  <a:pos x="0" y="115"/>
                </a:cxn>
              </a:cxnLst>
              <a:rect l="0" t="0" r="r" b="b"/>
              <a:pathLst>
                <a:path w="126" h="126">
                  <a:moveTo>
                    <a:pt x="0" y="115"/>
                  </a:moveTo>
                  <a:lnTo>
                    <a:pt x="115" y="0"/>
                  </a:lnTo>
                  <a:lnTo>
                    <a:pt x="126" y="0"/>
                  </a:lnTo>
                  <a:lnTo>
                    <a:pt x="0" y="126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1" name="Freeform 1675"/>
            <p:cNvSpPr>
              <a:spLocks/>
            </p:cNvSpPr>
            <p:nvPr/>
          </p:nvSpPr>
          <p:spPr bwMode="auto">
            <a:xfrm>
              <a:off x="2668" y="2880"/>
              <a:ext cx="33" cy="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1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1" h="131">
                  <a:moveTo>
                    <a:pt x="0" y="120"/>
                  </a:moveTo>
                  <a:lnTo>
                    <a:pt x="121" y="0"/>
                  </a:lnTo>
                  <a:lnTo>
                    <a:pt x="131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2" name="Freeform 1676"/>
            <p:cNvSpPr>
              <a:spLocks/>
            </p:cNvSpPr>
            <p:nvPr/>
          </p:nvSpPr>
          <p:spPr bwMode="auto">
            <a:xfrm>
              <a:off x="2668" y="2880"/>
              <a:ext cx="35" cy="34"/>
            </a:xfrm>
            <a:custGeom>
              <a:avLst/>
              <a:gdLst/>
              <a:ahLst/>
              <a:cxnLst>
                <a:cxn ang="0">
                  <a:pos x="0" y="126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6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26"/>
                </a:cxn>
              </a:cxnLst>
              <a:rect l="0" t="0" r="r" b="b"/>
              <a:pathLst>
                <a:path w="137" h="136">
                  <a:moveTo>
                    <a:pt x="0" y="126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3" name="Freeform 1677"/>
            <p:cNvSpPr>
              <a:spLocks/>
            </p:cNvSpPr>
            <p:nvPr/>
          </p:nvSpPr>
          <p:spPr bwMode="auto">
            <a:xfrm>
              <a:off x="2668" y="2880"/>
              <a:ext cx="35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1" y="0"/>
                </a:cxn>
                <a:cxn ang="0">
                  <a:pos x="138" y="0"/>
                </a:cxn>
                <a:cxn ang="0">
                  <a:pos x="138" y="4"/>
                </a:cxn>
                <a:cxn ang="0">
                  <a:pos x="8" y="136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31"/>
                </a:cxn>
              </a:cxnLst>
              <a:rect l="0" t="0" r="r" b="b"/>
              <a:pathLst>
                <a:path w="138" h="136">
                  <a:moveTo>
                    <a:pt x="0" y="131"/>
                  </a:moveTo>
                  <a:lnTo>
                    <a:pt x="131" y="0"/>
                  </a:lnTo>
                  <a:lnTo>
                    <a:pt x="138" y="0"/>
                  </a:lnTo>
                  <a:lnTo>
                    <a:pt x="138" y="4"/>
                  </a:lnTo>
                  <a:lnTo>
                    <a:pt x="8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4" name="Freeform 1678"/>
            <p:cNvSpPr>
              <a:spLocks/>
            </p:cNvSpPr>
            <p:nvPr/>
          </p:nvSpPr>
          <p:spPr bwMode="auto">
            <a:xfrm>
              <a:off x="2669" y="2880"/>
              <a:ext cx="34" cy="34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1"/>
                </a:cxn>
                <a:cxn ang="0">
                  <a:pos x="12" y="136"/>
                </a:cxn>
                <a:cxn ang="0">
                  <a:pos x="0" y="136"/>
                </a:cxn>
              </a:cxnLst>
              <a:rect l="0" t="0" r="r" b="b"/>
              <a:pathLst>
                <a:path w="137" h="136">
                  <a:moveTo>
                    <a:pt x="0" y="136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1"/>
                  </a:lnTo>
                  <a:lnTo>
                    <a:pt x="12" y="136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5" name="Freeform 1679"/>
            <p:cNvSpPr>
              <a:spLocks/>
            </p:cNvSpPr>
            <p:nvPr/>
          </p:nvSpPr>
          <p:spPr bwMode="auto">
            <a:xfrm>
              <a:off x="2670" y="2881"/>
              <a:ext cx="33" cy="33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130" y="0"/>
                </a:cxn>
                <a:cxn ang="0">
                  <a:pos x="130" y="12"/>
                </a:cxn>
                <a:cxn ang="0">
                  <a:pos x="10" y="132"/>
                </a:cxn>
                <a:cxn ang="0">
                  <a:pos x="0" y="132"/>
                </a:cxn>
              </a:cxnLst>
              <a:rect l="0" t="0" r="r" b="b"/>
              <a:pathLst>
                <a:path w="130" h="132">
                  <a:moveTo>
                    <a:pt x="0" y="132"/>
                  </a:moveTo>
                  <a:lnTo>
                    <a:pt x="130" y="0"/>
                  </a:lnTo>
                  <a:lnTo>
                    <a:pt x="130" y="12"/>
                  </a:lnTo>
                  <a:lnTo>
                    <a:pt x="10" y="1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6" name="Freeform 1680"/>
            <p:cNvSpPr>
              <a:spLocks/>
            </p:cNvSpPr>
            <p:nvPr/>
          </p:nvSpPr>
          <p:spPr bwMode="auto">
            <a:xfrm>
              <a:off x="2671" y="2882"/>
              <a:ext cx="32" cy="32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1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1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7" name="Freeform 1681"/>
            <p:cNvSpPr>
              <a:spLocks/>
            </p:cNvSpPr>
            <p:nvPr/>
          </p:nvSpPr>
          <p:spPr bwMode="auto">
            <a:xfrm>
              <a:off x="2673" y="2884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0" y="0"/>
                </a:cxn>
                <a:cxn ang="0">
                  <a:pos x="120" y="11"/>
                </a:cxn>
                <a:cxn ang="0">
                  <a:pos x="11" y="120"/>
                </a:cxn>
                <a:cxn ang="0">
                  <a:pos x="0" y="120"/>
                </a:cxn>
              </a:cxnLst>
              <a:rect l="0" t="0" r="r" b="b"/>
              <a:pathLst>
                <a:path w="120" h="120">
                  <a:moveTo>
                    <a:pt x="0" y="120"/>
                  </a:moveTo>
                  <a:lnTo>
                    <a:pt x="120" y="0"/>
                  </a:lnTo>
                  <a:lnTo>
                    <a:pt x="120" y="11"/>
                  </a:lnTo>
                  <a:lnTo>
                    <a:pt x="11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8" name="Freeform 1682"/>
            <p:cNvSpPr>
              <a:spLocks/>
            </p:cNvSpPr>
            <p:nvPr/>
          </p:nvSpPr>
          <p:spPr bwMode="auto">
            <a:xfrm>
              <a:off x="2674" y="2885"/>
              <a:ext cx="29" cy="29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0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0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9" name="Freeform 1683"/>
            <p:cNvSpPr>
              <a:spLocks/>
            </p:cNvSpPr>
            <p:nvPr/>
          </p:nvSpPr>
          <p:spPr bwMode="auto">
            <a:xfrm>
              <a:off x="2676" y="2886"/>
              <a:ext cx="27" cy="28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0" name="Freeform 1684"/>
            <p:cNvSpPr>
              <a:spLocks/>
            </p:cNvSpPr>
            <p:nvPr/>
          </p:nvSpPr>
          <p:spPr bwMode="auto">
            <a:xfrm>
              <a:off x="2677" y="2888"/>
              <a:ext cx="26" cy="26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4"/>
                </a:cxn>
                <a:cxn ang="0">
                  <a:pos x="0" y="104"/>
                </a:cxn>
              </a:cxnLst>
              <a:rect l="0" t="0" r="r" b="b"/>
              <a:pathLst>
                <a:path w="104" h="104">
                  <a:moveTo>
                    <a:pt x="0" y="104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1" name="Freeform 1685"/>
            <p:cNvSpPr>
              <a:spLocks/>
            </p:cNvSpPr>
            <p:nvPr/>
          </p:nvSpPr>
          <p:spPr bwMode="auto">
            <a:xfrm>
              <a:off x="2678" y="2889"/>
              <a:ext cx="25" cy="25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98" y="10"/>
                </a:cxn>
                <a:cxn ang="0">
                  <a:pos x="10" y="98"/>
                </a:cxn>
                <a:cxn ang="0">
                  <a:pos x="0" y="98"/>
                </a:cxn>
              </a:cxnLst>
              <a:rect l="0" t="0" r="r" b="b"/>
              <a:pathLst>
                <a:path w="98" h="98">
                  <a:moveTo>
                    <a:pt x="0" y="98"/>
                  </a:moveTo>
                  <a:lnTo>
                    <a:pt x="98" y="0"/>
                  </a:lnTo>
                  <a:lnTo>
                    <a:pt x="98" y="10"/>
                  </a:lnTo>
                  <a:lnTo>
                    <a:pt x="10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2" name="Freeform 1686"/>
            <p:cNvSpPr>
              <a:spLocks/>
            </p:cNvSpPr>
            <p:nvPr/>
          </p:nvSpPr>
          <p:spPr bwMode="auto">
            <a:xfrm>
              <a:off x="2680" y="2891"/>
              <a:ext cx="23" cy="23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2" y="93"/>
                </a:cxn>
                <a:cxn ang="0">
                  <a:pos x="0" y="93"/>
                </a:cxn>
              </a:cxnLst>
              <a:rect l="0" t="0" r="r" b="b"/>
              <a:pathLst>
                <a:path w="93" h="93">
                  <a:moveTo>
                    <a:pt x="0" y="93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2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3" name="Freeform 1687"/>
            <p:cNvSpPr>
              <a:spLocks/>
            </p:cNvSpPr>
            <p:nvPr/>
          </p:nvSpPr>
          <p:spPr bwMode="auto">
            <a:xfrm>
              <a:off x="2681" y="2892"/>
              <a:ext cx="22" cy="22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88" y="12"/>
                </a:cxn>
                <a:cxn ang="0">
                  <a:pos x="12" y="88"/>
                </a:cxn>
                <a:cxn ang="0">
                  <a:pos x="0" y="88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0"/>
                  </a:lnTo>
                  <a:lnTo>
                    <a:pt x="88" y="12"/>
                  </a:lnTo>
                  <a:lnTo>
                    <a:pt x="12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4" name="Freeform 1688"/>
            <p:cNvSpPr>
              <a:spLocks/>
            </p:cNvSpPr>
            <p:nvPr/>
          </p:nvSpPr>
          <p:spPr bwMode="auto">
            <a:xfrm>
              <a:off x="2682" y="2893"/>
              <a:ext cx="21" cy="21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1" y="0"/>
                </a:cxn>
                <a:cxn ang="0">
                  <a:pos x="81" y="11"/>
                </a:cxn>
                <a:cxn ang="0">
                  <a:pos x="10" y="82"/>
                </a:cxn>
                <a:cxn ang="0">
                  <a:pos x="0" y="82"/>
                </a:cxn>
              </a:cxnLst>
              <a:rect l="0" t="0" r="r" b="b"/>
              <a:pathLst>
                <a:path w="81" h="82">
                  <a:moveTo>
                    <a:pt x="0" y="82"/>
                  </a:moveTo>
                  <a:lnTo>
                    <a:pt x="81" y="0"/>
                  </a:lnTo>
                  <a:lnTo>
                    <a:pt x="81" y="11"/>
                  </a:lnTo>
                  <a:lnTo>
                    <a:pt x="10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5" name="Freeform 1689"/>
            <p:cNvSpPr>
              <a:spLocks/>
            </p:cNvSpPr>
            <p:nvPr/>
          </p:nvSpPr>
          <p:spPr bwMode="auto">
            <a:xfrm>
              <a:off x="2684" y="2895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1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1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6" name="Freeform 1690"/>
            <p:cNvSpPr>
              <a:spLocks/>
            </p:cNvSpPr>
            <p:nvPr/>
          </p:nvSpPr>
          <p:spPr bwMode="auto">
            <a:xfrm>
              <a:off x="2685" y="2896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1" y="0"/>
                </a:cxn>
                <a:cxn ang="0">
                  <a:pos x="71" y="11"/>
                </a:cxn>
                <a:cxn ang="0">
                  <a:pos x="11" y="71"/>
                </a:cxn>
                <a:cxn ang="0">
                  <a:pos x="0" y="71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1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7" name="Freeform 1691"/>
            <p:cNvSpPr>
              <a:spLocks/>
            </p:cNvSpPr>
            <p:nvPr/>
          </p:nvSpPr>
          <p:spPr bwMode="auto">
            <a:xfrm>
              <a:off x="2686" y="2897"/>
              <a:ext cx="17" cy="1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0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0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8" name="Freeform 1692"/>
            <p:cNvSpPr>
              <a:spLocks/>
            </p:cNvSpPr>
            <p:nvPr/>
          </p:nvSpPr>
          <p:spPr bwMode="auto">
            <a:xfrm>
              <a:off x="2688" y="2899"/>
              <a:ext cx="15" cy="1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60" y="11"/>
                </a:cxn>
                <a:cxn ang="0">
                  <a:pos x="11" y="60"/>
                </a:cxn>
                <a:cxn ang="0">
                  <a:pos x="0" y="60"/>
                </a:cxn>
              </a:cxnLst>
              <a:rect l="0" t="0" r="r" b="b"/>
              <a:pathLst>
                <a:path w="60" h="60">
                  <a:moveTo>
                    <a:pt x="0" y="60"/>
                  </a:moveTo>
                  <a:lnTo>
                    <a:pt x="60" y="0"/>
                  </a:lnTo>
                  <a:lnTo>
                    <a:pt x="60" y="11"/>
                  </a:lnTo>
                  <a:lnTo>
                    <a:pt x="11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9" name="Freeform 1693"/>
            <p:cNvSpPr>
              <a:spLocks/>
            </p:cNvSpPr>
            <p:nvPr/>
          </p:nvSpPr>
          <p:spPr bwMode="auto">
            <a:xfrm>
              <a:off x="2689" y="2900"/>
              <a:ext cx="14" cy="14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0" y="55"/>
                </a:cxn>
                <a:cxn ang="0">
                  <a:pos x="0" y="55"/>
                </a:cxn>
              </a:cxnLst>
              <a:rect l="0" t="0" r="r" b="b"/>
              <a:pathLst>
                <a:path w="54" h="55">
                  <a:moveTo>
                    <a:pt x="0" y="55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0" y="5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0" name="Freeform 1694"/>
            <p:cNvSpPr>
              <a:spLocks/>
            </p:cNvSpPr>
            <p:nvPr/>
          </p:nvSpPr>
          <p:spPr bwMode="auto">
            <a:xfrm>
              <a:off x="2691" y="2902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1" name="Freeform 1695"/>
            <p:cNvSpPr>
              <a:spLocks/>
            </p:cNvSpPr>
            <p:nvPr/>
          </p:nvSpPr>
          <p:spPr bwMode="auto">
            <a:xfrm>
              <a:off x="2692" y="2903"/>
              <a:ext cx="11" cy="1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44" y="11"/>
                </a:cxn>
                <a:cxn ang="0">
                  <a:pos x="12" y="44"/>
                </a:cxn>
                <a:cxn ang="0">
                  <a:pos x="0" y="44"/>
                </a:cxn>
              </a:cxnLst>
              <a:rect l="0" t="0" r="r" b="b"/>
              <a:pathLst>
                <a:path w="44" h="44">
                  <a:moveTo>
                    <a:pt x="0" y="44"/>
                  </a:moveTo>
                  <a:lnTo>
                    <a:pt x="44" y="0"/>
                  </a:lnTo>
                  <a:lnTo>
                    <a:pt x="44" y="11"/>
                  </a:lnTo>
                  <a:lnTo>
                    <a:pt x="1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2" name="Freeform 1696"/>
            <p:cNvSpPr>
              <a:spLocks/>
            </p:cNvSpPr>
            <p:nvPr/>
          </p:nvSpPr>
          <p:spPr bwMode="auto">
            <a:xfrm>
              <a:off x="2693" y="2904"/>
              <a:ext cx="10" cy="1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38" y="10"/>
                </a:cxn>
                <a:cxn ang="0">
                  <a:pos x="11" y="38"/>
                </a:cxn>
                <a:cxn ang="0">
                  <a:pos x="0" y="38"/>
                </a:cxn>
              </a:cxnLst>
              <a:rect l="0" t="0" r="r" b="b"/>
              <a:pathLst>
                <a:path w="38" h="38">
                  <a:moveTo>
                    <a:pt x="0" y="38"/>
                  </a:moveTo>
                  <a:lnTo>
                    <a:pt x="38" y="0"/>
                  </a:lnTo>
                  <a:lnTo>
                    <a:pt x="38" y="10"/>
                  </a:lnTo>
                  <a:lnTo>
                    <a:pt x="11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3" name="Freeform 1697"/>
            <p:cNvSpPr>
              <a:spLocks/>
            </p:cNvSpPr>
            <p:nvPr/>
          </p:nvSpPr>
          <p:spPr bwMode="auto">
            <a:xfrm>
              <a:off x="2695" y="2906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2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2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4" name="Freeform 1698"/>
            <p:cNvSpPr>
              <a:spLocks/>
            </p:cNvSpPr>
            <p:nvPr/>
          </p:nvSpPr>
          <p:spPr bwMode="auto">
            <a:xfrm>
              <a:off x="2696" y="2907"/>
              <a:ext cx="7" cy="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7" y="0"/>
                </a:cxn>
                <a:cxn ang="0">
                  <a:pos x="27" y="12"/>
                </a:cxn>
                <a:cxn ang="0">
                  <a:pos x="11" y="28"/>
                </a:cxn>
                <a:cxn ang="0">
                  <a:pos x="0" y="28"/>
                </a:cxn>
              </a:cxnLst>
              <a:rect l="0" t="0" r="r" b="b"/>
              <a:pathLst>
                <a:path w="27" h="28">
                  <a:moveTo>
                    <a:pt x="0" y="28"/>
                  </a:moveTo>
                  <a:lnTo>
                    <a:pt x="27" y="0"/>
                  </a:lnTo>
                  <a:lnTo>
                    <a:pt x="27" y="12"/>
                  </a:lnTo>
                  <a:lnTo>
                    <a:pt x="11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5" name="Freeform 1699"/>
            <p:cNvSpPr>
              <a:spLocks/>
            </p:cNvSpPr>
            <p:nvPr/>
          </p:nvSpPr>
          <p:spPr bwMode="auto">
            <a:xfrm>
              <a:off x="2697" y="2908"/>
              <a:ext cx="6" cy="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" y="0"/>
                </a:cxn>
                <a:cxn ang="0">
                  <a:pos x="21" y="10"/>
                </a:cxn>
                <a:cxn ang="0">
                  <a:pos x="10" y="21"/>
                </a:cxn>
                <a:cxn ang="0">
                  <a:pos x="0" y="21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1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6" name="Freeform 1700"/>
            <p:cNvSpPr>
              <a:spLocks/>
            </p:cNvSpPr>
            <p:nvPr/>
          </p:nvSpPr>
          <p:spPr bwMode="auto">
            <a:xfrm>
              <a:off x="2699" y="2910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7" name="Freeform 1701"/>
            <p:cNvSpPr>
              <a:spLocks/>
            </p:cNvSpPr>
            <p:nvPr/>
          </p:nvSpPr>
          <p:spPr bwMode="auto">
            <a:xfrm>
              <a:off x="2700" y="2911"/>
              <a:ext cx="3" cy="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11" y="11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8" name="Freeform 1702"/>
            <p:cNvSpPr>
              <a:spLocks/>
            </p:cNvSpPr>
            <p:nvPr/>
          </p:nvSpPr>
          <p:spPr bwMode="auto">
            <a:xfrm>
              <a:off x="2702" y="2912"/>
              <a:ext cx="1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9" name="Freeform 1703"/>
            <p:cNvSpPr>
              <a:spLocks noEditPoints="1"/>
            </p:cNvSpPr>
            <p:nvPr/>
          </p:nvSpPr>
          <p:spPr bwMode="auto">
            <a:xfrm>
              <a:off x="2668" y="2879"/>
              <a:ext cx="36" cy="36"/>
            </a:xfrm>
            <a:custGeom>
              <a:avLst/>
              <a:gdLst/>
              <a:ahLst/>
              <a:cxnLst>
                <a:cxn ang="0">
                  <a:pos x="8" y="136"/>
                </a:cxn>
                <a:cxn ang="0">
                  <a:pos x="137" y="136"/>
                </a:cxn>
                <a:cxn ang="0">
                  <a:pos x="137" y="8"/>
                </a:cxn>
                <a:cxn ang="0">
                  <a:pos x="8" y="8"/>
                </a:cxn>
                <a:cxn ang="0">
                  <a:pos x="8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40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4" y="4"/>
                </a:cxn>
                <a:cxn ang="0">
                  <a:pos x="144" y="140"/>
                </a:cxn>
                <a:cxn ang="0">
                  <a:pos x="143" y="142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8" y="136"/>
                  </a:moveTo>
                  <a:lnTo>
                    <a:pt x="137" y="136"/>
                  </a:lnTo>
                  <a:lnTo>
                    <a:pt x="137" y="8"/>
                  </a:lnTo>
                  <a:lnTo>
                    <a:pt x="8" y="8"/>
                  </a:lnTo>
                  <a:lnTo>
                    <a:pt x="8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40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2"/>
                  </a:lnTo>
                  <a:lnTo>
                    <a:pt x="144" y="4"/>
                  </a:lnTo>
                  <a:lnTo>
                    <a:pt x="144" y="140"/>
                  </a:lnTo>
                  <a:lnTo>
                    <a:pt x="143" y="142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0" name="Line 1704"/>
            <p:cNvSpPr>
              <a:spLocks noChangeShapeType="1"/>
            </p:cNvSpPr>
            <p:nvPr/>
          </p:nvSpPr>
          <p:spPr bwMode="auto">
            <a:xfrm flipV="1">
              <a:off x="2686" y="2857"/>
              <a:ext cx="1" cy="23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1" name="Freeform 1705"/>
            <p:cNvSpPr>
              <a:spLocks/>
            </p:cNvSpPr>
            <p:nvPr/>
          </p:nvSpPr>
          <p:spPr bwMode="auto">
            <a:xfrm>
              <a:off x="2664" y="2573"/>
              <a:ext cx="2" cy="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2" name="Rectangle 1706"/>
            <p:cNvSpPr>
              <a:spLocks noChangeArrowheads="1"/>
            </p:cNvSpPr>
            <p:nvPr/>
          </p:nvSpPr>
          <p:spPr bwMode="auto">
            <a:xfrm>
              <a:off x="2666" y="2573"/>
              <a:ext cx="82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3" name="Freeform 1707"/>
            <p:cNvSpPr>
              <a:spLocks/>
            </p:cNvSpPr>
            <p:nvPr/>
          </p:nvSpPr>
          <p:spPr bwMode="auto">
            <a:xfrm>
              <a:off x="2748" y="2573"/>
              <a:ext cx="2" cy="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5" y="6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7" y="3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3" y="7"/>
                  </a:lnTo>
                  <a:lnTo>
                    <a:pt x="5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4" name="Freeform 1708"/>
            <p:cNvSpPr>
              <a:spLocks/>
            </p:cNvSpPr>
            <p:nvPr/>
          </p:nvSpPr>
          <p:spPr bwMode="auto">
            <a:xfrm>
              <a:off x="2698" y="2557"/>
              <a:ext cx="1" cy="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5" name="Freeform 1709"/>
            <p:cNvSpPr>
              <a:spLocks/>
            </p:cNvSpPr>
            <p:nvPr/>
          </p:nvSpPr>
          <p:spPr bwMode="auto">
            <a:xfrm>
              <a:off x="2698" y="2557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6" name="Freeform 1710"/>
            <p:cNvSpPr>
              <a:spLocks/>
            </p:cNvSpPr>
            <p:nvPr/>
          </p:nvSpPr>
          <p:spPr bwMode="auto">
            <a:xfrm>
              <a:off x="2698" y="2557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0" y="15"/>
                </a:cxn>
                <a:cxn ang="0">
                  <a:pos x="0" y="5"/>
                </a:cxn>
              </a:cxnLst>
              <a:rect l="0" t="0" r="r" b="b"/>
              <a:pathLst>
                <a:path w="16" h="15">
                  <a:moveTo>
                    <a:pt x="0" y="5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7" name="Freeform 1711"/>
            <p:cNvSpPr>
              <a:spLocks/>
            </p:cNvSpPr>
            <p:nvPr/>
          </p:nvSpPr>
          <p:spPr bwMode="auto">
            <a:xfrm>
              <a:off x="2698" y="2557"/>
              <a:ext cx="5" cy="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0"/>
                </a:cxn>
              </a:cxnLst>
              <a:rect l="0" t="0" r="r" b="b"/>
              <a:pathLst>
                <a:path w="22" h="21">
                  <a:moveTo>
                    <a:pt x="0" y="10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8" name="Freeform 1712"/>
            <p:cNvSpPr>
              <a:spLocks/>
            </p:cNvSpPr>
            <p:nvPr/>
          </p:nvSpPr>
          <p:spPr bwMode="auto">
            <a:xfrm>
              <a:off x="2698" y="2557"/>
              <a:ext cx="7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0" y="27"/>
                </a:cxn>
                <a:cxn ang="0">
                  <a:pos x="0" y="15"/>
                </a:cxn>
              </a:cxnLst>
              <a:rect l="0" t="0" r="r" b="b"/>
              <a:pathLst>
                <a:path w="27" h="27">
                  <a:moveTo>
                    <a:pt x="0" y="15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9" name="Freeform 1713"/>
            <p:cNvSpPr>
              <a:spLocks/>
            </p:cNvSpPr>
            <p:nvPr/>
          </p:nvSpPr>
          <p:spPr bwMode="auto">
            <a:xfrm>
              <a:off x="2698" y="2557"/>
              <a:ext cx="8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2" h="32">
                  <a:moveTo>
                    <a:pt x="0" y="21"/>
                  </a:moveTo>
                  <a:lnTo>
                    <a:pt x="22" y="0"/>
                  </a:lnTo>
                  <a:lnTo>
                    <a:pt x="32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0" name="Freeform 1714"/>
            <p:cNvSpPr>
              <a:spLocks/>
            </p:cNvSpPr>
            <p:nvPr/>
          </p:nvSpPr>
          <p:spPr bwMode="auto">
            <a:xfrm>
              <a:off x="2698" y="2557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7" h="38">
                  <a:moveTo>
                    <a:pt x="0" y="27"/>
                  </a:moveTo>
                  <a:lnTo>
                    <a:pt x="27" y="0"/>
                  </a:lnTo>
                  <a:lnTo>
                    <a:pt x="37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1" name="Freeform 1715"/>
            <p:cNvSpPr>
              <a:spLocks/>
            </p:cNvSpPr>
            <p:nvPr/>
          </p:nvSpPr>
          <p:spPr bwMode="auto">
            <a:xfrm>
              <a:off x="2698" y="2557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2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2"/>
                </a:cxn>
              </a:cxnLst>
              <a:rect l="0" t="0" r="r" b="b"/>
              <a:pathLst>
                <a:path w="44" h="43">
                  <a:moveTo>
                    <a:pt x="0" y="32"/>
                  </a:moveTo>
                  <a:lnTo>
                    <a:pt x="32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2" name="Freeform 1716"/>
            <p:cNvSpPr>
              <a:spLocks/>
            </p:cNvSpPr>
            <p:nvPr/>
          </p:nvSpPr>
          <p:spPr bwMode="auto">
            <a:xfrm>
              <a:off x="2698" y="2557"/>
              <a:ext cx="12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49" y="0"/>
                </a:cxn>
                <a:cxn ang="0">
                  <a:pos x="0" y="48"/>
                </a:cxn>
                <a:cxn ang="0">
                  <a:pos x="0" y="38"/>
                </a:cxn>
              </a:cxnLst>
              <a:rect l="0" t="0" r="r" b="b"/>
              <a:pathLst>
                <a:path w="49" h="48">
                  <a:moveTo>
                    <a:pt x="0" y="38"/>
                  </a:moveTo>
                  <a:lnTo>
                    <a:pt x="37" y="0"/>
                  </a:lnTo>
                  <a:lnTo>
                    <a:pt x="49" y="0"/>
                  </a:lnTo>
                  <a:lnTo>
                    <a:pt x="0" y="4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3" name="Freeform 1717"/>
            <p:cNvSpPr>
              <a:spLocks/>
            </p:cNvSpPr>
            <p:nvPr/>
          </p:nvSpPr>
          <p:spPr bwMode="auto">
            <a:xfrm>
              <a:off x="2698" y="2557"/>
              <a:ext cx="13" cy="1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4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4" h="54">
                  <a:moveTo>
                    <a:pt x="0" y="43"/>
                  </a:moveTo>
                  <a:lnTo>
                    <a:pt x="44" y="0"/>
                  </a:lnTo>
                  <a:lnTo>
                    <a:pt x="54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4" name="Freeform 1718"/>
            <p:cNvSpPr>
              <a:spLocks/>
            </p:cNvSpPr>
            <p:nvPr/>
          </p:nvSpPr>
          <p:spPr bwMode="auto">
            <a:xfrm>
              <a:off x="2698" y="2557"/>
              <a:ext cx="15" cy="15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59"/>
                </a:cxn>
                <a:cxn ang="0">
                  <a:pos x="0" y="48"/>
                </a:cxn>
              </a:cxnLst>
              <a:rect l="0" t="0" r="r" b="b"/>
              <a:pathLst>
                <a:path w="60" h="59">
                  <a:moveTo>
                    <a:pt x="0" y="48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5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1" name="Group 1719"/>
          <p:cNvGrpSpPr>
            <a:grpSpLocks/>
          </p:cNvGrpSpPr>
          <p:nvPr/>
        </p:nvGrpSpPr>
        <p:grpSpPr bwMode="auto">
          <a:xfrm>
            <a:off x="4119563" y="185738"/>
            <a:ext cx="2652712" cy="4189412"/>
            <a:chOff x="2595" y="117"/>
            <a:chExt cx="1671" cy="2639"/>
          </a:xfrm>
        </p:grpSpPr>
        <p:sp>
          <p:nvSpPr>
            <p:cNvPr id="625336" name="Freeform 1720"/>
            <p:cNvSpPr>
              <a:spLocks/>
            </p:cNvSpPr>
            <p:nvPr/>
          </p:nvSpPr>
          <p:spPr bwMode="auto">
            <a:xfrm>
              <a:off x="2698" y="2557"/>
              <a:ext cx="16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4"/>
                </a:cxn>
              </a:cxnLst>
              <a:rect l="0" t="0" r="r" b="b"/>
              <a:pathLst>
                <a:path w="65" h="64">
                  <a:moveTo>
                    <a:pt x="0" y="54"/>
                  </a:moveTo>
                  <a:lnTo>
                    <a:pt x="54" y="0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7" name="Freeform 1721"/>
            <p:cNvSpPr>
              <a:spLocks/>
            </p:cNvSpPr>
            <p:nvPr/>
          </p:nvSpPr>
          <p:spPr bwMode="auto">
            <a:xfrm>
              <a:off x="2698" y="2557"/>
              <a:ext cx="17" cy="1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70" y="0"/>
                </a:cxn>
                <a:cxn ang="0">
                  <a:pos x="0" y="70"/>
                </a:cxn>
                <a:cxn ang="0">
                  <a:pos x="0" y="59"/>
                </a:cxn>
              </a:cxnLst>
              <a:rect l="0" t="0" r="r" b="b"/>
              <a:pathLst>
                <a:path w="70" h="70">
                  <a:moveTo>
                    <a:pt x="0" y="59"/>
                  </a:moveTo>
                  <a:lnTo>
                    <a:pt x="60" y="0"/>
                  </a:lnTo>
                  <a:lnTo>
                    <a:pt x="70" y="0"/>
                  </a:lnTo>
                  <a:lnTo>
                    <a:pt x="0" y="7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8" name="Freeform 1722"/>
            <p:cNvSpPr>
              <a:spLocks/>
            </p:cNvSpPr>
            <p:nvPr/>
          </p:nvSpPr>
          <p:spPr bwMode="auto">
            <a:xfrm>
              <a:off x="2698" y="2557"/>
              <a:ext cx="19" cy="19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5" y="0"/>
                </a:cxn>
                <a:cxn ang="0">
                  <a:pos x="76" y="0"/>
                </a:cxn>
                <a:cxn ang="0">
                  <a:pos x="0" y="76"/>
                </a:cxn>
                <a:cxn ang="0">
                  <a:pos x="0" y="64"/>
                </a:cxn>
              </a:cxnLst>
              <a:rect l="0" t="0" r="r" b="b"/>
              <a:pathLst>
                <a:path w="76" h="76">
                  <a:moveTo>
                    <a:pt x="0" y="64"/>
                  </a:moveTo>
                  <a:lnTo>
                    <a:pt x="65" y="0"/>
                  </a:lnTo>
                  <a:lnTo>
                    <a:pt x="76" y="0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9" name="Freeform 1723"/>
            <p:cNvSpPr>
              <a:spLocks/>
            </p:cNvSpPr>
            <p:nvPr/>
          </p:nvSpPr>
          <p:spPr bwMode="auto">
            <a:xfrm>
              <a:off x="2698" y="2557"/>
              <a:ext cx="20" cy="2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81" y="0"/>
                </a:cxn>
                <a:cxn ang="0">
                  <a:pos x="0" y="81"/>
                </a:cxn>
                <a:cxn ang="0">
                  <a:pos x="0" y="70"/>
                </a:cxn>
              </a:cxnLst>
              <a:rect l="0" t="0" r="r" b="b"/>
              <a:pathLst>
                <a:path w="81" h="81">
                  <a:moveTo>
                    <a:pt x="0" y="70"/>
                  </a:moveTo>
                  <a:lnTo>
                    <a:pt x="70" y="0"/>
                  </a:lnTo>
                  <a:lnTo>
                    <a:pt x="81" y="0"/>
                  </a:lnTo>
                  <a:lnTo>
                    <a:pt x="0" y="81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0" name="Freeform 1724"/>
            <p:cNvSpPr>
              <a:spLocks/>
            </p:cNvSpPr>
            <p:nvPr/>
          </p:nvSpPr>
          <p:spPr bwMode="auto">
            <a:xfrm>
              <a:off x="2698" y="2557"/>
              <a:ext cx="21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86" y="0"/>
                </a:cxn>
                <a:cxn ang="0">
                  <a:pos x="0" y="87"/>
                </a:cxn>
                <a:cxn ang="0">
                  <a:pos x="0" y="76"/>
                </a:cxn>
              </a:cxnLst>
              <a:rect l="0" t="0" r="r" b="b"/>
              <a:pathLst>
                <a:path w="86" h="87">
                  <a:moveTo>
                    <a:pt x="0" y="76"/>
                  </a:moveTo>
                  <a:lnTo>
                    <a:pt x="76" y="0"/>
                  </a:lnTo>
                  <a:lnTo>
                    <a:pt x="86" y="0"/>
                  </a:lnTo>
                  <a:lnTo>
                    <a:pt x="0" y="8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1" name="Freeform 1725"/>
            <p:cNvSpPr>
              <a:spLocks/>
            </p:cNvSpPr>
            <p:nvPr/>
          </p:nvSpPr>
          <p:spPr bwMode="auto">
            <a:xfrm>
              <a:off x="2698" y="2557"/>
              <a:ext cx="23" cy="23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93" y="0"/>
                </a:cxn>
                <a:cxn ang="0">
                  <a:pos x="0" y="92"/>
                </a:cxn>
                <a:cxn ang="0">
                  <a:pos x="0" y="81"/>
                </a:cxn>
              </a:cxnLst>
              <a:rect l="0" t="0" r="r" b="b"/>
              <a:pathLst>
                <a:path w="93" h="92">
                  <a:moveTo>
                    <a:pt x="0" y="81"/>
                  </a:moveTo>
                  <a:lnTo>
                    <a:pt x="81" y="0"/>
                  </a:lnTo>
                  <a:lnTo>
                    <a:pt x="93" y="0"/>
                  </a:lnTo>
                  <a:lnTo>
                    <a:pt x="0" y="92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2" name="Freeform 1726"/>
            <p:cNvSpPr>
              <a:spLocks/>
            </p:cNvSpPr>
            <p:nvPr/>
          </p:nvSpPr>
          <p:spPr bwMode="auto">
            <a:xfrm>
              <a:off x="2698" y="2557"/>
              <a:ext cx="24" cy="24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98" y="0"/>
                </a:cxn>
                <a:cxn ang="0">
                  <a:pos x="0" y="97"/>
                </a:cxn>
                <a:cxn ang="0">
                  <a:pos x="0" y="87"/>
                </a:cxn>
              </a:cxnLst>
              <a:rect l="0" t="0" r="r" b="b"/>
              <a:pathLst>
                <a:path w="98" h="97">
                  <a:moveTo>
                    <a:pt x="0" y="87"/>
                  </a:moveTo>
                  <a:lnTo>
                    <a:pt x="86" y="0"/>
                  </a:lnTo>
                  <a:lnTo>
                    <a:pt x="98" y="0"/>
                  </a:lnTo>
                  <a:lnTo>
                    <a:pt x="0" y="9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3" name="Freeform 1727"/>
            <p:cNvSpPr>
              <a:spLocks/>
            </p:cNvSpPr>
            <p:nvPr/>
          </p:nvSpPr>
          <p:spPr bwMode="auto">
            <a:xfrm>
              <a:off x="2698" y="2557"/>
              <a:ext cx="25" cy="26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103" y="0"/>
                </a:cxn>
                <a:cxn ang="0">
                  <a:pos x="0" y="103"/>
                </a:cxn>
                <a:cxn ang="0">
                  <a:pos x="0" y="92"/>
                </a:cxn>
              </a:cxnLst>
              <a:rect l="0" t="0" r="r" b="b"/>
              <a:pathLst>
                <a:path w="103" h="103">
                  <a:moveTo>
                    <a:pt x="0" y="92"/>
                  </a:moveTo>
                  <a:lnTo>
                    <a:pt x="93" y="0"/>
                  </a:lnTo>
                  <a:lnTo>
                    <a:pt x="103" y="0"/>
                  </a:lnTo>
                  <a:lnTo>
                    <a:pt x="0" y="103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4" name="Freeform 1728"/>
            <p:cNvSpPr>
              <a:spLocks/>
            </p:cNvSpPr>
            <p:nvPr/>
          </p:nvSpPr>
          <p:spPr bwMode="auto">
            <a:xfrm>
              <a:off x="2698" y="2557"/>
              <a:ext cx="27" cy="27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8"/>
                </a:cxn>
                <a:cxn ang="0">
                  <a:pos x="0" y="97"/>
                </a:cxn>
              </a:cxnLst>
              <a:rect l="0" t="0" r="r" b="b"/>
              <a:pathLst>
                <a:path w="109" h="108">
                  <a:moveTo>
                    <a:pt x="0" y="97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8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5" name="Freeform 1729"/>
            <p:cNvSpPr>
              <a:spLocks/>
            </p:cNvSpPr>
            <p:nvPr/>
          </p:nvSpPr>
          <p:spPr bwMode="auto">
            <a:xfrm>
              <a:off x="2698" y="2557"/>
              <a:ext cx="28" cy="29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14" y="0"/>
                </a:cxn>
                <a:cxn ang="0">
                  <a:pos x="0" y="113"/>
                </a:cxn>
                <a:cxn ang="0">
                  <a:pos x="0" y="103"/>
                </a:cxn>
              </a:cxnLst>
              <a:rect l="0" t="0" r="r" b="b"/>
              <a:pathLst>
                <a:path w="114" h="113">
                  <a:moveTo>
                    <a:pt x="0" y="103"/>
                  </a:moveTo>
                  <a:lnTo>
                    <a:pt x="103" y="0"/>
                  </a:lnTo>
                  <a:lnTo>
                    <a:pt x="114" y="0"/>
                  </a:lnTo>
                  <a:lnTo>
                    <a:pt x="0" y="11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6" name="Freeform 1730"/>
            <p:cNvSpPr>
              <a:spLocks/>
            </p:cNvSpPr>
            <p:nvPr/>
          </p:nvSpPr>
          <p:spPr bwMode="auto">
            <a:xfrm>
              <a:off x="2698" y="2557"/>
              <a:ext cx="30" cy="3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19" y="0"/>
                </a:cxn>
                <a:cxn ang="0">
                  <a:pos x="0" y="119"/>
                </a:cxn>
                <a:cxn ang="0">
                  <a:pos x="0" y="108"/>
                </a:cxn>
              </a:cxnLst>
              <a:rect l="0" t="0" r="r" b="b"/>
              <a:pathLst>
                <a:path w="119" h="119">
                  <a:moveTo>
                    <a:pt x="0" y="108"/>
                  </a:moveTo>
                  <a:lnTo>
                    <a:pt x="109" y="0"/>
                  </a:lnTo>
                  <a:lnTo>
                    <a:pt x="119" y="0"/>
                  </a:lnTo>
                  <a:lnTo>
                    <a:pt x="0" y="119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7" name="Freeform 1731"/>
            <p:cNvSpPr>
              <a:spLocks/>
            </p:cNvSpPr>
            <p:nvPr/>
          </p:nvSpPr>
          <p:spPr bwMode="auto">
            <a:xfrm>
              <a:off x="2698" y="2557"/>
              <a:ext cx="31" cy="31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25" y="0"/>
                </a:cxn>
                <a:cxn ang="0">
                  <a:pos x="0" y="124"/>
                </a:cxn>
                <a:cxn ang="0">
                  <a:pos x="0" y="113"/>
                </a:cxn>
              </a:cxnLst>
              <a:rect l="0" t="0" r="r" b="b"/>
              <a:pathLst>
                <a:path w="125" h="124">
                  <a:moveTo>
                    <a:pt x="0" y="113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0" y="124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8" name="Freeform 1732"/>
            <p:cNvSpPr>
              <a:spLocks/>
            </p:cNvSpPr>
            <p:nvPr/>
          </p:nvSpPr>
          <p:spPr bwMode="auto">
            <a:xfrm>
              <a:off x="2698" y="2557"/>
              <a:ext cx="32" cy="33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19" y="0"/>
                </a:cxn>
                <a:cxn ang="0">
                  <a:pos x="130" y="0"/>
                </a:cxn>
                <a:cxn ang="0">
                  <a:pos x="0" y="130"/>
                </a:cxn>
                <a:cxn ang="0">
                  <a:pos x="0" y="119"/>
                </a:cxn>
              </a:cxnLst>
              <a:rect l="0" t="0" r="r" b="b"/>
              <a:pathLst>
                <a:path w="130" h="130">
                  <a:moveTo>
                    <a:pt x="0" y="119"/>
                  </a:moveTo>
                  <a:lnTo>
                    <a:pt x="119" y="0"/>
                  </a:lnTo>
                  <a:lnTo>
                    <a:pt x="130" y="0"/>
                  </a:lnTo>
                  <a:lnTo>
                    <a:pt x="0" y="130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9" name="Freeform 1733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125" y="0"/>
                </a:cxn>
                <a:cxn ang="0">
                  <a:pos x="135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4"/>
                </a:cxn>
              </a:cxnLst>
              <a:rect l="0" t="0" r="r" b="b"/>
              <a:pathLst>
                <a:path w="135" h="135">
                  <a:moveTo>
                    <a:pt x="0" y="124"/>
                  </a:moveTo>
                  <a:lnTo>
                    <a:pt x="125" y="0"/>
                  </a:lnTo>
                  <a:lnTo>
                    <a:pt x="135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0" name="Freeform 1734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36" y="5"/>
                </a:cxn>
                <a:cxn ang="0">
                  <a:pos x="6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0"/>
                </a:cxn>
              </a:cxnLst>
              <a:rect l="0" t="0" r="r" b="b"/>
              <a:pathLst>
                <a:path w="136" h="135">
                  <a:moveTo>
                    <a:pt x="0" y="130"/>
                  </a:moveTo>
                  <a:lnTo>
                    <a:pt x="130" y="0"/>
                  </a:lnTo>
                  <a:lnTo>
                    <a:pt x="136" y="0"/>
                  </a:lnTo>
                  <a:lnTo>
                    <a:pt x="136" y="5"/>
                  </a:lnTo>
                  <a:lnTo>
                    <a:pt x="6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1" name="Freeform 1735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10"/>
                </a:cxn>
                <a:cxn ang="0">
                  <a:pos x="10" y="135"/>
                </a:cxn>
                <a:cxn ang="0">
                  <a:pos x="0" y="135"/>
                </a:cxn>
              </a:cxnLst>
              <a:rect l="0" t="0" r="r" b="b"/>
              <a:pathLst>
                <a:path w="135" h="135">
                  <a:moveTo>
                    <a:pt x="0" y="135"/>
                  </a:moveTo>
                  <a:lnTo>
                    <a:pt x="134" y="0"/>
                  </a:lnTo>
                  <a:lnTo>
                    <a:pt x="135" y="0"/>
                  </a:lnTo>
                  <a:lnTo>
                    <a:pt x="135" y="10"/>
                  </a:lnTo>
                  <a:lnTo>
                    <a:pt x="1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2" name="Freeform 1736"/>
            <p:cNvSpPr>
              <a:spLocks/>
            </p:cNvSpPr>
            <p:nvPr/>
          </p:nvSpPr>
          <p:spPr bwMode="auto">
            <a:xfrm>
              <a:off x="2699" y="2559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0" y="10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0" h="130">
                  <a:moveTo>
                    <a:pt x="0" y="130"/>
                  </a:moveTo>
                  <a:lnTo>
                    <a:pt x="130" y="0"/>
                  </a:lnTo>
                  <a:lnTo>
                    <a:pt x="130" y="10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3" name="Freeform 1737"/>
            <p:cNvSpPr>
              <a:spLocks/>
            </p:cNvSpPr>
            <p:nvPr/>
          </p:nvSpPr>
          <p:spPr bwMode="auto">
            <a:xfrm>
              <a:off x="2700" y="2560"/>
              <a:ext cx="32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1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1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4" name="Freeform 1738"/>
            <p:cNvSpPr>
              <a:spLocks/>
            </p:cNvSpPr>
            <p:nvPr/>
          </p:nvSpPr>
          <p:spPr bwMode="auto">
            <a:xfrm>
              <a:off x="2702" y="2561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19" y="12"/>
                </a:cxn>
                <a:cxn ang="0">
                  <a:pos x="10" y="120"/>
                </a:cxn>
                <a:cxn ang="0">
                  <a:pos x="0" y="120"/>
                </a:cxn>
              </a:cxnLst>
              <a:rect l="0" t="0" r="r" b="b"/>
              <a:pathLst>
                <a:path w="119" h="120">
                  <a:moveTo>
                    <a:pt x="0" y="120"/>
                  </a:moveTo>
                  <a:lnTo>
                    <a:pt x="119" y="0"/>
                  </a:lnTo>
                  <a:lnTo>
                    <a:pt x="119" y="12"/>
                  </a:lnTo>
                  <a:lnTo>
                    <a:pt x="10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5" name="Freeform 1739"/>
            <p:cNvSpPr>
              <a:spLocks/>
            </p:cNvSpPr>
            <p:nvPr/>
          </p:nvSpPr>
          <p:spPr bwMode="auto">
            <a:xfrm>
              <a:off x="2703" y="2563"/>
              <a:ext cx="29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1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1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6" name="Freeform 1740"/>
            <p:cNvSpPr>
              <a:spLocks/>
            </p:cNvSpPr>
            <p:nvPr/>
          </p:nvSpPr>
          <p:spPr bwMode="auto">
            <a:xfrm>
              <a:off x="2705" y="2564"/>
              <a:ext cx="27" cy="27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2" y="108"/>
                </a:cxn>
                <a:cxn ang="0">
                  <a:pos x="0" y="108"/>
                </a:cxn>
              </a:cxnLst>
              <a:rect l="0" t="0" r="r" b="b"/>
              <a:pathLst>
                <a:path w="109" h="108">
                  <a:moveTo>
                    <a:pt x="0" y="108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2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7" name="Freeform 1741"/>
            <p:cNvSpPr>
              <a:spLocks/>
            </p:cNvSpPr>
            <p:nvPr/>
          </p:nvSpPr>
          <p:spPr bwMode="auto">
            <a:xfrm>
              <a:off x="2706" y="2565"/>
              <a:ext cx="26" cy="26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8" name="Freeform 1742"/>
            <p:cNvSpPr>
              <a:spLocks/>
            </p:cNvSpPr>
            <p:nvPr/>
          </p:nvSpPr>
          <p:spPr bwMode="auto">
            <a:xfrm>
              <a:off x="2707" y="2567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7" y="0"/>
                </a:cxn>
                <a:cxn ang="0">
                  <a:pos x="97" y="10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7" h="97">
                  <a:moveTo>
                    <a:pt x="0" y="97"/>
                  </a:moveTo>
                  <a:lnTo>
                    <a:pt x="97" y="0"/>
                  </a:lnTo>
                  <a:lnTo>
                    <a:pt x="97" y="10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9" name="Freeform 1743"/>
            <p:cNvSpPr>
              <a:spLocks/>
            </p:cNvSpPr>
            <p:nvPr/>
          </p:nvSpPr>
          <p:spPr bwMode="auto">
            <a:xfrm>
              <a:off x="2709" y="2568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2" y="0"/>
                </a:cxn>
                <a:cxn ang="0">
                  <a:pos x="92" y="10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2" h="92">
                  <a:moveTo>
                    <a:pt x="0" y="92"/>
                  </a:moveTo>
                  <a:lnTo>
                    <a:pt x="92" y="0"/>
                  </a:lnTo>
                  <a:lnTo>
                    <a:pt x="92" y="10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0" name="Freeform 1744"/>
            <p:cNvSpPr>
              <a:spLocks/>
            </p:cNvSpPr>
            <p:nvPr/>
          </p:nvSpPr>
          <p:spPr bwMode="auto">
            <a:xfrm>
              <a:off x="2710" y="2569"/>
              <a:ext cx="22" cy="22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86" y="11"/>
                </a:cxn>
                <a:cxn ang="0">
                  <a:pos x="10" y="87"/>
                </a:cxn>
                <a:cxn ang="0">
                  <a:pos x="0" y="8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86" y="0"/>
                  </a:lnTo>
                  <a:lnTo>
                    <a:pt x="86" y="11"/>
                  </a:lnTo>
                  <a:lnTo>
                    <a:pt x="1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1" name="Freeform 1745"/>
            <p:cNvSpPr>
              <a:spLocks/>
            </p:cNvSpPr>
            <p:nvPr/>
          </p:nvSpPr>
          <p:spPr bwMode="auto">
            <a:xfrm>
              <a:off x="2711" y="2571"/>
              <a:ext cx="21" cy="20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1" y="0"/>
                </a:cxn>
                <a:cxn ang="0">
                  <a:pos x="81" y="11"/>
                </a:cxn>
                <a:cxn ang="0">
                  <a:pos x="11" y="82"/>
                </a:cxn>
                <a:cxn ang="0">
                  <a:pos x="0" y="82"/>
                </a:cxn>
              </a:cxnLst>
              <a:rect l="0" t="0" r="r" b="b"/>
              <a:pathLst>
                <a:path w="81" h="82">
                  <a:moveTo>
                    <a:pt x="0" y="82"/>
                  </a:moveTo>
                  <a:lnTo>
                    <a:pt x="81" y="0"/>
                  </a:lnTo>
                  <a:lnTo>
                    <a:pt x="81" y="11"/>
                  </a:lnTo>
                  <a:lnTo>
                    <a:pt x="11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2" name="Freeform 1746"/>
            <p:cNvSpPr>
              <a:spLocks/>
            </p:cNvSpPr>
            <p:nvPr/>
          </p:nvSpPr>
          <p:spPr bwMode="auto">
            <a:xfrm>
              <a:off x="2713" y="2572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0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0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3" name="Freeform 1747"/>
            <p:cNvSpPr>
              <a:spLocks/>
            </p:cNvSpPr>
            <p:nvPr/>
          </p:nvSpPr>
          <p:spPr bwMode="auto">
            <a:xfrm>
              <a:off x="2714" y="2573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70" y="12"/>
                </a:cxn>
                <a:cxn ang="0">
                  <a:pos x="10" y="71"/>
                </a:cxn>
                <a:cxn ang="0">
                  <a:pos x="0" y="71"/>
                </a:cxn>
              </a:cxnLst>
              <a:rect l="0" t="0" r="r" b="b"/>
              <a:pathLst>
                <a:path w="70" h="71">
                  <a:moveTo>
                    <a:pt x="0" y="71"/>
                  </a:moveTo>
                  <a:lnTo>
                    <a:pt x="70" y="0"/>
                  </a:lnTo>
                  <a:lnTo>
                    <a:pt x="70" y="12"/>
                  </a:lnTo>
                  <a:lnTo>
                    <a:pt x="1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4" name="Freeform 1748"/>
            <p:cNvSpPr>
              <a:spLocks/>
            </p:cNvSpPr>
            <p:nvPr/>
          </p:nvSpPr>
          <p:spPr bwMode="auto">
            <a:xfrm>
              <a:off x="2716" y="2575"/>
              <a:ext cx="16" cy="1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65" y="0"/>
                </a:cxn>
                <a:cxn ang="0">
                  <a:pos x="65" y="12"/>
                </a:cxn>
                <a:cxn ang="0">
                  <a:pos x="11" y="66"/>
                </a:cxn>
                <a:cxn ang="0">
                  <a:pos x="0" y="66"/>
                </a:cxn>
              </a:cxnLst>
              <a:rect l="0" t="0" r="r" b="b"/>
              <a:pathLst>
                <a:path w="65" h="66">
                  <a:moveTo>
                    <a:pt x="0" y="66"/>
                  </a:moveTo>
                  <a:lnTo>
                    <a:pt x="65" y="0"/>
                  </a:lnTo>
                  <a:lnTo>
                    <a:pt x="65" y="12"/>
                  </a:lnTo>
                  <a:lnTo>
                    <a:pt x="11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5" name="Freeform 1749"/>
            <p:cNvSpPr>
              <a:spLocks/>
            </p:cNvSpPr>
            <p:nvPr/>
          </p:nvSpPr>
          <p:spPr bwMode="auto">
            <a:xfrm>
              <a:off x="2717" y="2576"/>
              <a:ext cx="15" cy="15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6" name="Freeform 1750"/>
            <p:cNvSpPr>
              <a:spLocks/>
            </p:cNvSpPr>
            <p:nvPr/>
          </p:nvSpPr>
          <p:spPr bwMode="auto">
            <a:xfrm>
              <a:off x="2718" y="2577"/>
              <a:ext cx="14" cy="1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1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1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7" name="Freeform 1751"/>
            <p:cNvSpPr>
              <a:spLocks/>
            </p:cNvSpPr>
            <p:nvPr/>
          </p:nvSpPr>
          <p:spPr bwMode="auto">
            <a:xfrm>
              <a:off x="2720" y="2579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2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2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8" name="Freeform 1752"/>
            <p:cNvSpPr>
              <a:spLocks/>
            </p:cNvSpPr>
            <p:nvPr/>
          </p:nvSpPr>
          <p:spPr bwMode="auto">
            <a:xfrm>
              <a:off x="2721" y="2580"/>
              <a:ext cx="11" cy="11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3" y="0"/>
                </a:cxn>
                <a:cxn ang="0">
                  <a:pos x="43" y="10"/>
                </a:cxn>
                <a:cxn ang="0">
                  <a:pos x="11" y="43"/>
                </a:cxn>
                <a:cxn ang="0">
                  <a:pos x="0" y="43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lnTo>
                    <a:pt x="43" y="0"/>
                  </a:lnTo>
                  <a:lnTo>
                    <a:pt x="43" y="10"/>
                  </a:lnTo>
                  <a:lnTo>
                    <a:pt x="11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9" name="Freeform 1753"/>
            <p:cNvSpPr>
              <a:spLocks/>
            </p:cNvSpPr>
            <p:nvPr/>
          </p:nvSpPr>
          <p:spPr bwMode="auto">
            <a:xfrm>
              <a:off x="2722" y="2581"/>
              <a:ext cx="10" cy="1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37" y="11"/>
                </a:cxn>
                <a:cxn ang="0">
                  <a:pos x="10" y="38"/>
                </a:cxn>
                <a:cxn ang="0">
                  <a:pos x="0" y="38"/>
                </a:cxn>
              </a:cxnLst>
              <a:rect l="0" t="0" r="r" b="b"/>
              <a:pathLst>
                <a:path w="37" h="38">
                  <a:moveTo>
                    <a:pt x="0" y="38"/>
                  </a:moveTo>
                  <a:lnTo>
                    <a:pt x="37" y="0"/>
                  </a:lnTo>
                  <a:lnTo>
                    <a:pt x="37" y="11"/>
                  </a:lnTo>
                  <a:lnTo>
                    <a:pt x="1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0" name="Freeform 1754"/>
            <p:cNvSpPr>
              <a:spLocks/>
            </p:cNvSpPr>
            <p:nvPr/>
          </p:nvSpPr>
          <p:spPr bwMode="auto">
            <a:xfrm>
              <a:off x="2724" y="2583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1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1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1" name="Freeform 1755"/>
            <p:cNvSpPr>
              <a:spLocks/>
            </p:cNvSpPr>
            <p:nvPr/>
          </p:nvSpPr>
          <p:spPr bwMode="auto">
            <a:xfrm>
              <a:off x="2725" y="2584"/>
              <a:ext cx="7" cy="7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27" y="10"/>
                </a:cxn>
                <a:cxn ang="0">
                  <a:pos x="11" y="27"/>
                </a:cxn>
                <a:cxn ang="0">
                  <a:pos x="0" y="27"/>
                </a:cxn>
              </a:cxnLst>
              <a:rect l="0" t="0" r="r" b="b"/>
              <a:pathLst>
                <a:path w="27" h="27">
                  <a:moveTo>
                    <a:pt x="0" y="27"/>
                  </a:moveTo>
                  <a:lnTo>
                    <a:pt x="27" y="0"/>
                  </a:lnTo>
                  <a:lnTo>
                    <a:pt x="27" y="10"/>
                  </a:lnTo>
                  <a:lnTo>
                    <a:pt x="11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2" name="Freeform 1756"/>
            <p:cNvSpPr>
              <a:spLocks/>
            </p:cNvSpPr>
            <p:nvPr/>
          </p:nvSpPr>
          <p:spPr bwMode="auto">
            <a:xfrm>
              <a:off x="2727" y="2586"/>
              <a:ext cx="5" cy="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1" y="0"/>
                </a:cxn>
                <a:cxn ang="0">
                  <a:pos x="21" y="11"/>
                </a:cxn>
                <a:cxn ang="0">
                  <a:pos x="10" y="22"/>
                </a:cxn>
                <a:cxn ang="0">
                  <a:pos x="0" y="22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0"/>
                  </a:lnTo>
                  <a:lnTo>
                    <a:pt x="21" y="11"/>
                  </a:lnTo>
                  <a:lnTo>
                    <a:pt x="1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3" name="Freeform 1757"/>
            <p:cNvSpPr>
              <a:spLocks/>
            </p:cNvSpPr>
            <p:nvPr/>
          </p:nvSpPr>
          <p:spPr bwMode="auto">
            <a:xfrm>
              <a:off x="2728" y="2587"/>
              <a:ext cx="4" cy="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6" y="0"/>
                </a:cxn>
                <a:cxn ang="0">
                  <a:pos x="16" y="12"/>
                </a:cxn>
                <a:cxn ang="0">
                  <a:pos x="10" y="17"/>
                </a:cxn>
                <a:cxn ang="0">
                  <a:pos x="0" y="17"/>
                </a:cxn>
              </a:cxnLst>
              <a:rect l="0" t="0" r="r" b="b"/>
              <a:pathLst>
                <a:path w="16" h="17">
                  <a:moveTo>
                    <a:pt x="0" y="17"/>
                  </a:moveTo>
                  <a:lnTo>
                    <a:pt x="16" y="0"/>
                  </a:lnTo>
                  <a:lnTo>
                    <a:pt x="16" y="12"/>
                  </a:lnTo>
                  <a:lnTo>
                    <a:pt x="1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4" name="Freeform 1758"/>
            <p:cNvSpPr>
              <a:spLocks/>
            </p:cNvSpPr>
            <p:nvPr/>
          </p:nvSpPr>
          <p:spPr bwMode="auto">
            <a:xfrm>
              <a:off x="2729" y="2588"/>
              <a:ext cx="3" cy="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11" y="11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5" name="Freeform 1759"/>
            <p:cNvSpPr>
              <a:spLocks/>
            </p:cNvSpPr>
            <p:nvPr/>
          </p:nvSpPr>
          <p:spPr bwMode="auto">
            <a:xfrm>
              <a:off x="2730" y="2590"/>
              <a:ext cx="2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6" y="5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6" name="Freeform 1760"/>
            <p:cNvSpPr>
              <a:spLocks noEditPoints="1"/>
            </p:cNvSpPr>
            <p:nvPr/>
          </p:nvSpPr>
          <p:spPr bwMode="auto">
            <a:xfrm>
              <a:off x="2697" y="2556"/>
              <a:ext cx="36" cy="36"/>
            </a:xfrm>
            <a:custGeom>
              <a:avLst/>
              <a:gdLst/>
              <a:ahLst/>
              <a:cxnLst>
                <a:cxn ang="0">
                  <a:pos x="7" y="136"/>
                </a:cxn>
                <a:cxn ang="0">
                  <a:pos x="135" y="136"/>
                </a:cxn>
                <a:cxn ang="0">
                  <a:pos x="135" y="7"/>
                </a:cxn>
                <a:cxn ang="0">
                  <a:pos x="7" y="7"/>
                </a:cxn>
                <a:cxn ang="0">
                  <a:pos x="7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39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39" y="0"/>
                </a:cxn>
                <a:cxn ang="0">
                  <a:pos x="141" y="1"/>
                </a:cxn>
                <a:cxn ang="0">
                  <a:pos x="142" y="4"/>
                </a:cxn>
                <a:cxn ang="0">
                  <a:pos x="142" y="139"/>
                </a:cxn>
                <a:cxn ang="0">
                  <a:pos x="141" y="142"/>
                </a:cxn>
                <a:cxn ang="0">
                  <a:pos x="139" y="143"/>
                </a:cxn>
                <a:cxn ang="0">
                  <a:pos x="3" y="143"/>
                </a:cxn>
              </a:cxnLst>
              <a:rect l="0" t="0" r="r" b="b"/>
              <a:pathLst>
                <a:path w="142" h="143">
                  <a:moveTo>
                    <a:pt x="7" y="136"/>
                  </a:moveTo>
                  <a:lnTo>
                    <a:pt x="135" y="136"/>
                  </a:lnTo>
                  <a:lnTo>
                    <a:pt x="135" y="7"/>
                  </a:lnTo>
                  <a:lnTo>
                    <a:pt x="7" y="7"/>
                  </a:lnTo>
                  <a:lnTo>
                    <a:pt x="7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39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139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139"/>
                  </a:lnTo>
                  <a:lnTo>
                    <a:pt x="141" y="142"/>
                  </a:lnTo>
                  <a:lnTo>
                    <a:pt x="139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7" name="Freeform 1761"/>
            <p:cNvSpPr>
              <a:spLocks/>
            </p:cNvSpPr>
            <p:nvPr/>
          </p:nvSpPr>
          <p:spPr bwMode="auto">
            <a:xfrm>
              <a:off x="2664" y="2664"/>
              <a:ext cx="2" cy="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2" y="7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0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4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7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8" name="Rectangle 1762"/>
            <p:cNvSpPr>
              <a:spLocks noChangeArrowheads="1"/>
            </p:cNvSpPr>
            <p:nvPr/>
          </p:nvSpPr>
          <p:spPr bwMode="auto">
            <a:xfrm>
              <a:off x="2666" y="2664"/>
              <a:ext cx="82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9" name="Freeform 1763"/>
            <p:cNvSpPr>
              <a:spLocks/>
            </p:cNvSpPr>
            <p:nvPr/>
          </p:nvSpPr>
          <p:spPr bwMode="auto">
            <a:xfrm>
              <a:off x="2748" y="2664"/>
              <a:ext cx="2" cy="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3" y="8"/>
                </a:cxn>
                <a:cxn ang="0">
                  <a:pos x="5" y="7"/>
                </a:cxn>
                <a:cxn ang="0">
                  <a:pos x="7" y="6"/>
                </a:cxn>
                <a:cxn ang="0">
                  <a:pos x="7" y="5"/>
                </a:cxn>
                <a:cxn ang="0">
                  <a:pos x="7" y="3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3" y="8"/>
                  </a:lnTo>
                  <a:lnTo>
                    <a:pt x="5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0" name="Freeform 1764"/>
            <p:cNvSpPr>
              <a:spLocks/>
            </p:cNvSpPr>
            <p:nvPr/>
          </p:nvSpPr>
          <p:spPr bwMode="auto">
            <a:xfrm>
              <a:off x="2698" y="2648"/>
              <a:ext cx="1" cy="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1" name="Freeform 1765"/>
            <p:cNvSpPr>
              <a:spLocks/>
            </p:cNvSpPr>
            <p:nvPr/>
          </p:nvSpPr>
          <p:spPr bwMode="auto">
            <a:xfrm>
              <a:off x="2698" y="2648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2" name="Freeform 1766"/>
            <p:cNvSpPr>
              <a:spLocks/>
            </p:cNvSpPr>
            <p:nvPr/>
          </p:nvSpPr>
          <p:spPr bwMode="auto">
            <a:xfrm>
              <a:off x="2698" y="2648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0" y="15"/>
                </a:cxn>
                <a:cxn ang="0">
                  <a:pos x="0" y="5"/>
                </a:cxn>
              </a:cxnLst>
              <a:rect l="0" t="0" r="r" b="b"/>
              <a:pathLst>
                <a:path w="16" h="15">
                  <a:moveTo>
                    <a:pt x="0" y="5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3" name="Freeform 1767"/>
            <p:cNvSpPr>
              <a:spLocks/>
            </p:cNvSpPr>
            <p:nvPr/>
          </p:nvSpPr>
          <p:spPr bwMode="auto">
            <a:xfrm>
              <a:off x="2698" y="2648"/>
              <a:ext cx="5" cy="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0"/>
                </a:cxn>
              </a:cxnLst>
              <a:rect l="0" t="0" r="r" b="b"/>
              <a:pathLst>
                <a:path w="22" h="22">
                  <a:moveTo>
                    <a:pt x="0" y="10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4" name="Freeform 1768"/>
            <p:cNvSpPr>
              <a:spLocks/>
            </p:cNvSpPr>
            <p:nvPr/>
          </p:nvSpPr>
          <p:spPr bwMode="auto">
            <a:xfrm>
              <a:off x="2698" y="2648"/>
              <a:ext cx="7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0" y="27"/>
                </a:cxn>
                <a:cxn ang="0">
                  <a:pos x="0" y="15"/>
                </a:cxn>
              </a:cxnLst>
              <a:rect l="0" t="0" r="r" b="b"/>
              <a:pathLst>
                <a:path w="27" h="27">
                  <a:moveTo>
                    <a:pt x="0" y="15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5" name="Freeform 1769"/>
            <p:cNvSpPr>
              <a:spLocks/>
            </p:cNvSpPr>
            <p:nvPr/>
          </p:nvSpPr>
          <p:spPr bwMode="auto">
            <a:xfrm>
              <a:off x="2698" y="2648"/>
              <a:ext cx="8" cy="8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0" y="32"/>
                </a:cxn>
                <a:cxn ang="0">
                  <a:pos x="0" y="22"/>
                </a:cxn>
              </a:cxnLst>
              <a:rect l="0" t="0" r="r" b="b"/>
              <a:pathLst>
                <a:path w="32" h="32">
                  <a:moveTo>
                    <a:pt x="0" y="22"/>
                  </a:moveTo>
                  <a:lnTo>
                    <a:pt x="22" y="0"/>
                  </a:lnTo>
                  <a:lnTo>
                    <a:pt x="32" y="0"/>
                  </a:lnTo>
                  <a:lnTo>
                    <a:pt x="0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6" name="Freeform 1770"/>
            <p:cNvSpPr>
              <a:spLocks/>
            </p:cNvSpPr>
            <p:nvPr/>
          </p:nvSpPr>
          <p:spPr bwMode="auto">
            <a:xfrm>
              <a:off x="2698" y="2648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7" h="38">
                  <a:moveTo>
                    <a:pt x="0" y="27"/>
                  </a:moveTo>
                  <a:lnTo>
                    <a:pt x="27" y="0"/>
                  </a:lnTo>
                  <a:lnTo>
                    <a:pt x="37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7" name="Freeform 1771"/>
            <p:cNvSpPr>
              <a:spLocks/>
            </p:cNvSpPr>
            <p:nvPr/>
          </p:nvSpPr>
          <p:spPr bwMode="auto">
            <a:xfrm>
              <a:off x="2698" y="2648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2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2"/>
                </a:cxn>
              </a:cxnLst>
              <a:rect l="0" t="0" r="r" b="b"/>
              <a:pathLst>
                <a:path w="44" h="43">
                  <a:moveTo>
                    <a:pt x="0" y="32"/>
                  </a:moveTo>
                  <a:lnTo>
                    <a:pt x="32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8" name="Freeform 1772"/>
            <p:cNvSpPr>
              <a:spLocks/>
            </p:cNvSpPr>
            <p:nvPr/>
          </p:nvSpPr>
          <p:spPr bwMode="auto">
            <a:xfrm>
              <a:off x="2698" y="2648"/>
              <a:ext cx="12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49" y="0"/>
                </a:cxn>
                <a:cxn ang="0">
                  <a:pos x="0" y="48"/>
                </a:cxn>
                <a:cxn ang="0">
                  <a:pos x="0" y="38"/>
                </a:cxn>
              </a:cxnLst>
              <a:rect l="0" t="0" r="r" b="b"/>
              <a:pathLst>
                <a:path w="49" h="48">
                  <a:moveTo>
                    <a:pt x="0" y="38"/>
                  </a:moveTo>
                  <a:lnTo>
                    <a:pt x="37" y="0"/>
                  </a:lnTo>
                  <a:lnTo>
                    <a:pt x="49" y="0"/>
                  </a:lnTo>
                  <a:lnTo>
                    <a:pt x="0" y="4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9" name="Freeform 1773"/>
            <p:cNvSpPr>
              <a:spLocks/>
            </p:cNvSpPr>
            <p:nvPr/>
          </p:nvSpPr>
          <p:spPr bwMode="auto">
            <a:xfrm>
              <a:off x="2698" y="2648"/>
              <a:ext cx="13" cy="1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4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4" h="54">
                  <a:moveTo>
                    <a:pt x="0" y="43"/>
                  </a:moveTo>
                  <a:lnTo>
                    <a:pt x="44" y="0"/>
                  </a:lnTo>
                  <a:lnTo>
                    <a:pt x="54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0" name="Freeform 1774"/>
            <p:cNvSpPr>
              <a:spLocks/>
            </p:cNvSpPr>
            <p:nvPr/>
          </p:nvSpPr>
          <p:spPr bwMode="auto">
            <a:xfrm>
              <a:off x="2698" y="2648"/>
              <a:ext cx="15" cy="15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59"/>
                </a:cxn>
                <a:cxn ang="0">
                  <a:pos x="0" y="48"/>
                </a:cxn>
              </a:cxnLst>
              <a:rect l="0" t="0" r="r" b="b"/>
              <a:pathLst>
                <a:path w="60" h="59">
                  <a:moveTo>
                    <a:pt x="0" y="48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5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1" name="Freeform 1775"/>
            <p:cNvSpPr>
              <a:spLocks/>
            </p:cNvSpPr>
            <p:nvPr/>
          </p:nvSpPr>
          <p:spPr bwMode="auto">
            <a:xfrm>
              <a:off x="2698" y="2648"/>
              <a:ext cx="16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4"/>
                </a:cxn>
              </a:cxnLst>
              <a:rect l="0" t="0" r="r" b="b"/>
              <a:pathLst>
                <a:path w="65" h="64">
                  <a:moveTo>
                    <a:pt x="0" y="54"/>
                  </a:moveTo>
                  <a:lnTo>
                    <a:pt x="54" y="0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2" name="Freeform 1776"/>
            <p:cNvSpPr>
              <a:spLocks/>
            </p:cNvSpPr>
            <p:nvPr/>
          </p:nvSpPr>
          <p:spPr bwMode="auto">
            <a:xfrm>
              <a:off x="2698" y="2648"/>
              <a:ext cx="17" cy="1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0" y="59"/>
                </a:cxn>
              </a:cxnLst>
              <a:rect l="0" t="0" r="r" b="b"/>
              <a:pathLst>
                <a:path w="70" h="71">
                  <a:moveTo>
                    <a:pt x="0" y="59"/>
                  </a:moveTo>
                  <a:lnTo>
                    <a:pt x="60" y="0"/>
                  </a:lnTo>
                  <a:lnTo>
                    <a:pt x="70" y="0"/>
                  </a:lnTo>
                  <a:lnTo>
                    <a:pt x="0" y="7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3" name="Freeform 1777"/>
            <p:cNvSpPr>
              <a:spLocks/>
            </p:cNvSpPr>
            <p:nvPr/>
          </p:nvSpPr>
          <p:spPr bwMode="auto">
            <a:xfrm>
              <a:off x="2698" y="2648"/>
              <a:ext cx="19" cy="19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5" y="0"/>
                </a:cxn>
                <a:cxn ang="0">
                  <a:pos x="76" y="0"/>
                </a:cxn>
                <a:cxn ang="0">
                  <a:pos x="0" y="76"/>
                </a:cxn>
                <a:cxn ang="0">
                  <a:pos x="0" y="64"/>
                </a:cxn>
              </a:cxnLst>
              <a:rect l="0" t="0" r="r" b="b"/>
              <a:pathLst>
                <a:path w="76" h="76">
                  <a:moveTo>
                    <a:pt x="0" y="64"/>
                  </a:moveTo>
                  <a:lnTo>
                    <a:pt x="65" y="0"/>
                  </a:lnTo>
                  <a:lnTo>
                    <a:pt x="76" y="0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4" name="Freeform 1778"/>
            <p:cNvSpPr>
              <a:spLocks/>
            </p:cNvSpPr>
            <p:nvPr/>
          </p:nvSpPr>
          <p:spPr bwMode="auto">
            <a:xfrm>
              <a:off x="2698" y="2648"/>
              <a:ext cx="20" cy="2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81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1" h="81">
                  <a:moveTo>
                    <a:pt x="0" y="71"/>
                  </a:moveTo>
                  <a:lnTo>
                    <a:pt x="70" y="0"/>
                  </a:lnTo>
                  <a:lnTo>
                    <a:pt x="81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5" name="Freeform 1779"/>
            <p:cNvSpPr>
              <a:spLocks/>
            </p:cNvSpPr>
            <p:nvPr/>
          </p:nvSpPr>
          <p:spPr bwMode="auto">
            <a:xfrm>
              <a:off x="2698" y="2648"/>
              <a:ext cx="21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86" y="0"/>
                </a:cxn>
                <a:cxn ang="0">
                  <a:pos x="0" y="87"/>
                </a:cxn>
                <a:cxn ang="0">
                  <a:pos x="0" y="76"/>
                </a:cxn>
              </a:cxnLst>
              <a:rect l="0" t="0" r="r" b="b"/>
              <a:pathLst>
                <a:path w="86" h="87">
                  <a:moveTo>
                    <a:pt x="0" y="76"/>
                  </a:moveTo>
                  <a:lnTo>
                    <a:pt x="76" y="0"/>
                  </a:lnTo>
                  <a:lnTo>
                    <a:pt x="86" y="0"/>
                  </a:lnTo>
                  <a:lnTo>
                    <a:pt x="0" y="8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6" name="Freeform 1780"/>
            <p:cNvSpPr>
              <a:spLocks/>
            </p:cNvSpPr>
            <p:nvPr/>
          </p:nvSpPr>
          <p:spPr bwMode="auto">
            <a:xfrm>
              <a:off x="2698" y="2648"/>
              <a:ext cx="23" cy="23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93" y="0"/>
                </a:cxn>
                <a:cxn ang="0">
                  <a:pos x="0" y="92"/>
                </a:cxn>
                <a:cxn ang="0">
                  <a:pos x="0" y="81"/>
                </a:cxn>
              </a:cxnLst>
              <a:rect l="0" t="0" r="r" b="b"/>
              <a:pathLst>
                <a:path w="93" h="92">
                  <a:moveTo>
                    <a:pt x="0" y="81"/>
                  </a:moveTo>
                  <a:lnTo>
                    <a:pt x="81" y="0"/>
                  </a:lnTo>
                  <a:lnTo>
                    <a:pt x="93" y="0"/>
                  </a:lnTo>
                  <a:lnTo>
                    <a:pt x="0" y="92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7" name="Freeform 1781"/>
            <p:cNvSpPr>
              <a:spLocks/>
            </p:cNvSpPr>
            <p:nvPr/>
          </p:nvSpPr>
          <p:spPr bwMode="auto">
            <a:xfrm>
              <a:off x="2698" y="2648"/>
              <a:ext cx="24" cy="25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98" y="0"/>
                </a:cxn>
                <a:cxn ang="0">
                  <a:pos x="0" y="97"/>
                </a:cxn>
                <a:cxn ang="0">
                  <a:pos x="0" y="87"/>
                </a:cxn>
              </a:cxnLst>
              <a:rect l="0" t="0" r="r" b="b"/>
              <a:pathLst>
                <a:path w="98" h="97">
                  <a:moveTo>
                    <a:pt x="0" y="87"/>
                  </a:moveTo>
                  <a:lnTo>
                    <a:pt x="86" y="0"/>
                  </a:lnTo>
                  <a:lnTo>
                    <a:pt x="98" y="0"/>
                  </a:lnTo>
                  <a:lnTo>
                    <a:pt x="0" y="9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8" name="Freeform 1782"/>
            <p:cNvSpPr>
              <a:spLocks/>
            </p:cNvSpPr>
            <p:nvPr/>
          </p:nvSpPr>
          <p:spPr bwMode="auto">
            <a:xfrm>
              <a:off x="2698" y="2648"/>
              <a:ext cx="25" cy="26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103" y="0"/>
                </a:cxn>
                <a:cxn ang="0">
                  <a:pos x="0" y="103"/>
                </a:cxn>
                <a:cxn ang="0">
                  <a:pos x="0" y="92"/>
                </a:cxn>
              </a:cxnLst>
              <a:rect l="0" t="0" r="r" b="b"/>
              <a:pathLst>
                <a:path w="103" h="103">
                  <a:moveTo>
                    <a:pt x="0" y="92"/>
                  </a:moveTo>
                  <a:lnTo>
                    <a:pt x="93" y="0"/>
                  </a:lnTo>
                  <a:lnTo>
                    <a:pt x="103" y="0"/>
                  </a:lnTo>
                  <a:lnTo>
                    <a:pt x="0" y="103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9" name="Freeform 1783"/>
            <p:cNvSpPr>
              <a:spLocks/>
            </p:cNvSpPr>
            <p:nvPr/>
          </p:nvSpPr>
          <p:spPr bwMode="auto">
            <a:xfrm>
              <a:off x="2698" y="2648"/>
              <a:ext cx="27" cy="27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8"/>
                </a:cxn>
                <a:cxn ang="0">
                  <a:pos x="0" y="97"/>
                </a:cxn>
              </a:cxnLst>
              <a:rect l="0" t="0" r="r" b="b"/>
              <a:pathLst>
                <a:path w="109" h="108">
                  <a:moveTo>
                    <a:pt x="0" y="97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8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0" name="Freeform 1784"/>
            <p:cNvSpPr>
              <a:spLocks/>
            </p:cNvSpPr>
            <p:nvPr/>
          </p:nvSpPr>
          <p:spPr bwMode="auto">
            <a:xfrm>
              <a:off x="2698" y="2648"/>
              <a:ext cx="28" cy="29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14" y="0"/>
                </a:cxn>
                <a:cxn ang="0">
                  <a:pos x="0" y="113"/>
                </a:cxn>
                <a:cxn ang="0">
                  <a:pos x="0" y="103"/>
                </a:cxn>
              </a:cxnLst>
              <a:rect l="0" t="0" r="r" b="b"/>
              <a:pathLst>
                <a:path w="114" h="113">
                  <a:moveTo>
                    <a:pt x="0" y="103"/>
                  </a:moveTo>
                  <a:lnTo>
                    <a:pt x="103" y="0"/>
                  </a:lnTo>
                  <a:lnTo>
                    <a:pt x="114" y="0"/>
                  </a:lnTo>
                  <a:lnTo>
                    <a:pt x="0" y="11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1" name="Freeform 1785"/>
            <p:cNvSpPr>
              <a:spLocks/>
            </p:cNvSpPr>
            <p:nvPr/>
          </p:nvSpPr>
          <p:spPr bwMode="auto">
            <a:xfrm>
              <a:off x="2698" y="2648"/>
              <a:ext cx="30" cy="3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19" y="0"/>
                </a:cxn>
                <a:cxn ang="0">
                  <a:pos x="0" y="120"/>
                </a:cxn>
                <a:cxn ang="0">
                  <a:pos x="0" y="108"/>
                </a:cxn>
              </a:cxnLst>
              <a:rect l="0" t="0" r="r" b="b"/>
              <a:pathLst>
                <a:path w="119" h="120">
                  <a:moveTo>
                    <a:pt x="0" y="108"/>
                  </a:moveTo>
                  <a:lnTo>
                    <a:pt x="109" y="0"/>
                  </a:lnTo>
                  <a:lnTo>
                    <a:pt x="119" y="0"/>
                  </a:lnTo>
                  <a:lnTo>
                    <a:pt x="0" y="12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2" name="Freeform 1786"/>
            <p:cNvSpPr>
              <a:spLocks/>
            </p:cNvSpPr>
            <p:nvPr/>
          </p:nvSpPr>
          <p:spPr bwMode="auto">
            <a:xfrm>
              <a:off x="2698" y="2648"/>
              <a:ext cx="31" cy="31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25" y="0"/>
                </a:cxn>
                <a:cxn ang="0">
                  <a:pos x="0" y="125"/>
                </a:cxn>
                <a:cxn ang="0">
                  <a:pos x="0" y="113"/>
                </a:cxn>
              </a:cxnLst>
              <a:rect l="0" t="0" r="r" b="b"/>
              <a:pathLst>
                <a:path w="125" h="125">
                  <a:moveTo>
                    <a:pt x="0" y="113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0" y="12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3" name="Freeform 1787"/>
            <p:cNvSpPr>
              <a:spLocks/>
            </p:cNvSpPr>
            <p:nvPr/>
          </p:nvSpPr>
          <p:spPr bwMode="auto">
            <a:xfrm>
              <a:off x="2698" y="2648"/>
              <a:ext cx="32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30" y="0"/>
                </a:cxn>
                <a:cxn ang="0">
                  <a:pos x="0" y="130"/>
                </a:cxn>
                <a:cxn ang="0">
                  <a:pos x="0" y="120"/>
                </a:cxn>
              </a:cxnLst>
              <a:rect l="0" t="0" r="r" b="b"/>
              <a:pathLst>
                <a:path w="130" h="130">
                  <a:moveTo>
                    <a:pt x="0" y="120"/>
                  </a:moveTo>
                  <a:lnTo>
                    <a:pt x="119" y="0"/>
                  </a:lnTo>
                  <a:lnTo>
                    <a:pt x="130" y="0"/>
                  </a:lnTo>
                  <a:lnTo>
                    <a:pt x="0" y="13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4" name="Freeform 1788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35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5" h="135">
                  <a:moveTo>
                    <a:pt x="0" y="125"/>
                  </a:moveTo>
                  <a:lnTo>
                    <a:pt x="125" y="0"/>
                  </a:lnTo>
                  <a:lnTo>
                    <a:pt x="135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5" name="Freeform 1789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36" y="5"/>
                </a:cxn>
                <a:cxn ang="0">
                  <a:pos x="6" y="135"/>
                </a:cxn>
                <a:cxn ang="0">
                  <a:pos x="0" y="135"/>
                </a:cxn>
                <a:cxn ang="0">
                  <a:pos x="0" y="130"/>
                </a:cxn>
              </a:cxnLst>
              <a:rect l="0" t="0" r="r" b="b"/>
              <a:pathLst>
                <a:path w="136" h="135">
                  <a:moveTo>
                    <a:pt x="0" y="130"/>
                  </a:moveTo>
                  <a:lnTo>
                    <a:pt x="130" y="0"/>
                  </a:lnTo>
                  <a:lnTo>
                    <a:pt x="136" y="0"/>
                  </a:lnTo>
                  <a:lnTo>
                    <a:pt x="136" y="5"/>
                  </a:lnTo>
                  <a:lnTo>
                    <a:pt x="6" y="135"/>
                  </a:lnTo>
                  <a:lnTo>
                    <a:pt x="0" y="1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6" name="Freeform 1790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10"/>
                </a:cxn>
                <a:cxn ang="0">
                  <a:pos x="10" y="135"/>
                </a:cxn>
                <a:cxn ang="0">
                  <a:pos x="0" y="135"/>
                </a:cxn>
              </a:cxnLst>
              <a:rect l="0" t="0" r="r" b="b"/>
              <a:pathLst>
                <a:path w="135" h="135">
                  <a:moveTo>
                    <a:pt x="0" y="135"/>
                  </a:moveTo>
                  <a:lnTo>
                    <a:pt x="134" y="0"/>
                  </a:lnTo>
                  <a:lnTo>
                    <a:pt x="135" y="0"/>
                  </a:lnTo>
                  <a:lnTo>
                    <a:pt x="135" y="10"/>
                  </a:lnTo>
                  <a:lnTo>
                    <a:pt x="1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7" name="Freeform 1791"/>
            <p:cNvSpPr>
              <a:spLocks/>
            </p:cNvSpPr>
            <p:nvPr/>
          </p:nvSpPr>
          <p:spPr bwMode="auto">
            <a:xfrm>
              <a:off x="2699" y="2650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0" y="10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0" h="130">
                  <a:moveTo>
                    <a:pt x="0" y="130"/>
                  </a:moveTo>
                  <a:lnTo>
                    <a:pt x="130" y="0"/>
                  </a:lnTo>
                  <a:lnTo>
                    <a:pt x="130" y="10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8" name="Freeform 1792"/>
            <p:cNvSpPr>
              <a:spLocks/>
            </p:cNvSpPr>
            <p:nvPr/>
          </p:nvSpPr>
          <p:spPr bwMode="auto">
            <a:xfrm>
              <a:off x="2700" y="2651"/>
              <a:ext cx="32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2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2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9" name="Freeform 1793"/>
            <p:cNvSpPr>
              <a:spLocks/>
            </p:cNvSpPr>
            <p:nvPr/>
          </p:nvSpPr>
          <p:spPr bwMode="auto">
            <a:xfrm>
              <a:off x="2702" y="2652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19" y="12"/>
                </a:cxn>
                <a:cxn ang="0">
                  <a:pos x="10" y="120"/>
                </a:cxn>
                <a:cxn ang="0">
                  <a:pos x="0" y="120"/>
                </a:cxn>
              </a:cxnLst>
              <a:rect l="0" t="0" r="r" b="b"/>
              <a:pathLst>
                <a:path w="119" h="120">
                  <a:moveTo>
                    <a:pt x="0" y="120"/>
                  </a:moveTo>
                  <a:lnTo>
                    <a:pt x="119" y="0"/>
                  </a:lnTo>
                  <a:lnTo>
                    <a:pt x="119" y="12"/>
                  </a:lnTo>
                  <a:lnTo>
                    <a:pt x="10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0" name="Freeform 1794"/>
            <p:cNvSpPr>
              <a:spLocks/>
            </p:cNvSpPr>
            <p:nvPr/>
          </p:nvSpPr>
          <p:spPr bwMode="auto">
            <a:xfrm>
              <a:off x="2703" y="2654"/>
              <a:ext cx="29" cy="28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14" y="10"/>
                </a:cxn>
                <a:cxn ang="0">
                  <a:pos x="11" y="113"/>
                </a:cxn>
                <a:cxn ang="0">
                  <a:pos x="0" y="113"/>
                </a:cxn>
              </a:cxnLst>
              <a:rect l="0" t="0" r="r" b="b"/>
              <a:pathLst>
                <a:path w="114" h="113">
                  <a:moveTo>
                    <a:pt x="0" y="113"/>
                  </a:moveTo>
                  <a:lnTo>
                    <a:pt x="114" y="0"/>
                  </a:lnTo>
                  <a:lnTo>
                    <a:pt x="114" y="10"/>
                  </a:lnTo>
                  <a:lnTo>
                    <a:pt x="11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1" name="Freeform 1795"/>
            <p:cNvSpPr>
              <a:spLocks/>
            </p:cNvSpPr>
            <p:nvPr/>
          </p:nvSpPr>
          <p:spPr bwMode="auto">
            <a:xfrm>
              <a:off x="2705" y="2655"/>
              <a:ext cx="27" cy="27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2" y="108"/>
                </a:cxn>
                <a:cxn ang="0">
                  <a:pos x="0" y="108"/>
                </a:cxn>
              </a:cxnLst>
              <a:rect l="0" t="0" r="r" b="b"/>
              <a:pathLst>
                <a:path w="109" h="108">
                  <a:moveTo>
                    <a:pt x="0" y="108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2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2" name="Freeform 1796"/>
            <p:cNvSpPr>
              <a:spLocks/>
            </p:cNvSpPr>
            <p:nvPr/>
          </p:nvSpPr>
          <p:spPr bwMode="auto">
            <a:xfrm>
              <a:off x="2706" y="2656"/>
              <a:ext cx="26" cy="26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3" name="Freeform 1797"/>
            <p:cNvSpPr>
              <a:spLocks/>
            </p:cNvSpPr>
            <p:nvPr/>
          </p:nvSpPr>
          <p:spPr bwMode="auto">
            <a:xfrm>
              <a:off x="2707" y="2658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7" y="0"/>
                </a:cxn>
                <a:cxn ang="0">
                  <a:pos x="97" y="10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7" h="97">
                  <a:moveTo>
                    <a:pt x="0" y="97"/>
                  </a:moveTo>
                  <a:lnTo>
                    <a:pt x="97" y="0"/>
                  </a:lnTo>
                  <a:lnTo>
                    <a:pt x="97" y="10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4" name="Freeform 1798"/>
            <p:cNvSpPr>
              <a:spLocks/>
            </p:cNvSpPr>
            <p:nvPr/>
          </p:nvSpPr>
          <p:spPr bwMode="auto">
            <a:xfrm>
              <a:off x="2709" y="2659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2" y="0"/>
                </a:cxn>
                <a:cxn ang="0">
                  <a:pos x="92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2" h="92">
                  <a:moveTo>
                    <a:pt x="0" y="92"/>
                  </a:moveTo>
                  <a:lnTo>
                    <a:pt x="92" y="0"/>
                  </a:lnTo>
                  <a:lnTo>
                    <a:pt x="92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5" name="Freeform 1799"/>
            <p:cNvSpPr>
              <a:spLocks/>
            </p:cNvSpPr>
            <p:nvPr/>
          </p:nvSpPr>
          <p:spPr bwMode="auto">
            <a:xfrm>
              <a:off x="2710" y="2660"/>
              <a:ext cx="22" cy="22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86" y="11"/>
                </a:cxn>
                <a:cxn ang="0">
                  <a:pos x="10" y="87"/>
                </a:cxn>
                <a:cxn ang="0">
                  <a:pos x="0" y="8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86" y="0"/>
                  </a:lnTo>
                  <a:lnTo>
                    <a:pt x="86" y="11"/>
                  </a:lnTo>
                  <a:lnTo>
                    <a:pt x="1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6" name="Freeform 1800"/>
            <p:cNvSpPr>
              <a:spLocks/>
            </p:cNvSpPr>
            <p:nvPr/>
          </p:nvSpPr>
          <p:spPr bwMode="auto">
            <a:xfrm>
              <a:off x="2711" y="2662"/>
              <a:ext cx="21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81" y="10"/>
                </a:cxn>
                <a:cxn ang="0">
                  <a:pos x="11" y="81"/>
                </a:cxn>
                <a:cxn ang="0">
                  <a:pos x="0" y="81"/>
                </a:cxn>
              </a:cxnLst>
              <a:rect l="0" t="0" r="r" b="b"/>
              <a:pathLst>
                <a:path w="81" h="81">
                  <a:moveTo>
                    <a:pt x="0" y="81"/>
                  </a:moveTo>
                  <a:lnTo>
                    <a:pt x="81" y="0"/>
                  </a:lnTo>
                  <a:lnTo>
                    <a:pt x="81" y="10"/>
                  </a:lnTo>
                  <a:lnTo>
                    <a:pt x="11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7" name="Freeform 1801"/>
            <p:cNvSpPr>
              <a:spLocks/>
            </p:cNvSpPr>
            <p:nvPr/>
          </p:nvSpPr>
          <p:spPr bwMode="auto">
            <a:xfrm>
              <a:off x="2713" y="2663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1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1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8" name="Freeform 1802"/>
            <p:cNvSpPr>
              <a:spLocks/>
            </p:cNvSpPr>
            <p:nvPr/>
          </p:nvSpPr>
          <p:spPr bwMode="auto">
            <a:xfrm>
              <a:off x="2714" y="2664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70" y="12"/>
                </a:cxn>
                <a:cxn ang="0">
                  <a:pos x="10" y="71"/>
                </a:cxn>
                <a:cxn ang="0">
                  <a:pos x="0" y="71"/>
                </a:cxn>
              </a:cxnLst>
              <a:rect l="0" t="0" r="r" b="b"/>
              <a:pathLst>
                <a:path w="70" h="71">
                  <a:moveTo>
                    <a:pt x="0" y="71"/>
                  </a:moveTo>
                  <a:lnTo>
                    <a:pt x="70" y="0"/>
                  </a:lnTo>
                  <a:lnTo>
                    <a:pt x="70" y="12"/>
                  </a:lnTo>
                  <a:lnTo>
                    <a:pt x="1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9" name="Freeform 1803"/>
            <p:cNvSpPr>
              <a:spLocks/>
            </p:cNvSpPr>
            <p:nvPr/>
          </p:nvSpPr>
          <p:spPr bwMode="auto">
            <a:xfrm>
              <a:off x="2716" y="2666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0" name="Freeform 1804"/>
            <p:cNvSpPr>
              <a:spLocks/>
            </p:cNvSpPr>
            <p:nvPr/>
          </p:nvSpPr>
          <p:spPr bwMode="auto">
            <a:xfrm>
              <a:off x="2717" y="2667"/>
              <a:ext cx="15" cy="15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1" name="Freeform 1805"/>
            <p:cNvSpPr>
              <a:spLocks/>
            </p:cNvSpPr>
            <p:nvPr/>
          </p:nvSpPr>
          <p:spPr bwMode="auto">
            <a:xfrm>
              <a:off x="2718" y="2668"/>
              <a:ext cx="14" cy="1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1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1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2" name="Freeform 1806"/>
            <p:cNvSpPr>
              <a:spLocks/>
            </p:cNvSpPr>
            <p:nvPr/>
          </p:nvSpPr>
          <p:spPr bwMode="auto">
            <a:xfrm>
              <a:off x="2720" y="2670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2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2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3" name="Freeform 1807"/>
            <p:cNvSpPr>
              <a:spLocks/>
            </p:cNvSpPr>
            <p:nvPr/>
          </p:nvSpPr>
          <p:spPr bwMode="auto">
            <a:xfrm>
              <a:off x="2721" y="2671"/>
              <a:ext cx="11" cy="11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3" y="0"/>
                </a:cxn>
                <a:cxn ang="0">
                  <a:pos x="43" y="10"/>
                </a:cxn>
                <a:cxn ang="0">
                  <a:pos x="11" y="43"/>
                </a:cxn>
                <a:cxn ang="0">
                  <a:pos x="0" y="43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lnTo>
                    <a:pt x="43" y="0"/>
                  </a:lnTo>
                  <a:lnTo>
                    <a:pt x="43" y="10"/>
                  </a:lnTo>
                  <a:lnTo>
                    <a:pt x="11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4" name="Freeform 1808"/>
            <p:cNvSpPr>
              <a:spLocks/>
            </p:cNvSpPr>
            <p:nvPr/>
          </p:nvSpPr>
          <p:spPr bwMode="auto">
            <a:xfrm>
              <a:off x="2722" y="2673"/>
              <a:ext cx="1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37" y="11"/>
                </a:cxn>
                <a:cxn ang="0">
                  <a:pos x="10" y="38"/>
                </a:cxn>
                <a:cxn ang="0">
                  <a:pos x="0" y="38"/>
                </a:cxn>
              </a:cxnLst>
              <a:rect l="0" t="0" r="r" b="b"/>
              <a:pathLst>
                <a:path w="37" h="38">
                  <a:moveTo>
                    <a:pt x="0" y="38"/>
                  </a:moveTo>
                  <a:lnTo>
                    <a:pt x="37" y="0"/>
                  </a:lnTo>
                  <a:lnTo>
                    <a:pt x="37" y="11"/>
                  </a:lnTo>
                  <a:lnTo>
                    <a:pt x="1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5" name="Freeform 1809"/>
            <p:cNvSpPr>
              <a:spLocks/>
            </p:cNvSpPr>
            <p:nvPr/>
          </p:nvSpPr>
          <p:spPr bwMode="auto">
            <a:xfrm>
              <a:off x="2724" y="2674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1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1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6" name="Freeform 1810"/>
            <p:cNvSpPr>
              <a:spLocks/>
            </p:cNvSpPr>
            <p:nvPr/>
          </p:nvSpPr>
          <p:spPr bwMode="auto">
            <a:xfrm>
              <a:off x="2725" y="2675"/>
              <a:ext cx="7" cy="7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27" y="11"/>
                </a:cxn>
                <a:cxn ang="0">
                  <a:pos x="11" y="27"/>
                </a:cxn>
                <a:cxn ang="0">
                  <a:pos x="0" y="27"/>
                </a:cxn>
              </a:cxnLst>
              <a:rect l="0" t="0" r="r" b="b"/>
              <a:pathLst>
                <a:path w="27" h="27">
                  <a:moveTo>
                    <a:pt x="0" y="27"/>
                  </a:moveTo>
                  <a:lnTo>
                    <a:pt x="27" y="0"/>
                  </a:lnTo>
                  <a:lnTo>
                    <a:pt x="27" y="11"/>
                  </a:lnTo>
                  <a:lnTo>
                    <a:pt x="11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7" name="Freeform 1811"/>
            <p:cNvSpPr>
              <a:spLocks/>
            </p:cNvSpPr>
            <p:nvPr/>
          </p:nvSpPr>
          <p:spPr bwMode="auto">
            <a:xfrm>
              <a:off x="2727" y="2677"/>
              <a:ext cx="5" cy="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1" y="0"/>
                </a:cxn>
                <a:cxn ang="0">
                  <a:pos x="21" y="12"/>
                </a:cxn>
                <a:cxn ang="0">
                  <a:pos x="10" y="22"/>
                </a:cxn>
                <a:cxn ang="0">
                  <a:pos x="0" y="22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0"/>
                  </a:lnTo>
                  <a:lnTo>
                    <a:pt x="21" y="12"/>
                  </a:lnTo>
                  <a:lnTo>
                    <a:pt x="1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8" name="Freeform 1812"/>
            <p:cNvSpPr>
              <a:spLocks/>
            </p:cNvSpPr>
            <p:nvPr/>
          </p:nvSpPr>
          <p:spPr bwMode="auto">
            <a:xfrm>
              <a:off x="2728" y="2678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0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9" name="Freeform 1813"/>
            <p:cNvSpPr>
              <a:spLocks/>
            </p:cNvSpPr>
            <p:nvPr/>
          </p:nvSpPr>
          <p:spPr bwMode="auto">
            <a:xfrm>
              <a:off x="2729" y="2679"/>
              <a:ext cx="3" cy="3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11" y="10"/>
                </a:cxn>
                <a:cxn ang="0">
                  <a:pos x="0" y="10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0"/>
                  </a:lnTo>
                  <a:lnTo>
                    <a:pt x="1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0" name="Freeform 1814"/>
            <p:cNvSpPr>
              <a:spLocks/>
            </p:cNvSpPr>
            <p:nvPr/>
          </p:nvSpPr>
          <p:spPr bwMode="auto">
            <a:xfrm>
              <a:off x="2730" y="2681"/>
              <a:ext cx="2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6" y="5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1" name="Freeform 1815"/>
            <p:cNvSpPr>
              <a:spLocks noEditPoints="1"/>
            </p:cNvSpPr>
            <p:nvPr/>
          </p:nvSpPr>
          <p:spPr bwMode="auto">
            <a:xfrm>
              <a:off x="2697" y="2647"/>
              <a:ext cx="36" cy="36"/>
            </a:xfrm>
            <a:custGeom>
              <a:avLst/>
              <a:gdLst/>
              <a:ahLst/>
              <a:cxnLst>
                <a:cxn ang="0">
                  <a:pos x="7" y="136"/>
                </a:cxn>
                <a:cxn ang="0">
                  <a:pos x="135" y="136"/>
                </a:cxn>
                <a:cxn ang="0">
                  <a:pos x="135" y="7"/>
                </a:cxn>
                <a:cxn ang="0">
                  <a:pos x="7" y="7"/>
                </a:cxn>
                <a:cxn ang="0">
                  <a:pos x="7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39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39" y="0"/>
                </a:cxn>
                <a:cxn ang="0">
                  <a:pos x="141" y="1"/>
                </a:cxn>
                <a:cxn ang="0">
                  <a:pos x="142" y="4"/>
                </a:cxn>
                <a:cxn ang="0">
                  <a:pos x="142" y="139"/>
                </a:cxn>
                <a:cxn ang="0">
                  <a:pos x="141" y="142"/>
                </a:cxn>
                <a:cxn ang="0">
                  <a:pos x="139" y="143"/>
                </a:cxn>
                <a:cxn ang="0">
                  <a:pos x="3" y="143"/>
                </a:cxn>
              </a:cxnLst>
              <a:rect l="0" t="0" r="r" b="b"/>
              <a:pathLst>
                <a:path w="142" h="143">
                  <a:moveTo>
                    <a:pt x="7" y="136"/>
                  </a:moveTo>
                  <a:lnTo>
                    <a:pt x="135" y="136"/>
                  </a:lnTo>
                  <a:lnTo>
                    <a:pt x="135" y="7"/>
                  </a:lnTo>
                  <a:lnTo>
                    <a:pt x="7" y="7"/>
                  </a:lnTo>
                  <a:lnTo>
                    <a:pt x="7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39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139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139"/>
                  </a:lnTo>
                  <a:lnTo>
                    <a:pt x="141" y="142"/>
                  </a:lnTo>
                  <a:lnTo>
                    <a:pt x="139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2" name="Freeform 1816"/>
            <p:cNvSpPr>
              <a:spLocks noEditPoints="1"/>
            </p:cNvSpPr>
            <p:nvPr/>
          </p:nvSpPr>
          <p:spPr bwMode="auto">
            <a:xfrm>
              <a:off x="2642" y="2483"/>
              <a:ext cx="25" cy="273"/>
            </a:xfrm>
            <a:custGeom>
              <a:avLst/>
              <a:gdLst/>
              <a:ahLst/>
              <a:cxnLst>
                <a:cxn ang="0">
                  <a:pos x="2" y="1089"/>
                </a:cxn>
                <a:cxn ang="0">
                  <a:pos x="92" y="999"/>
                </a:cxn>
                <a:cxn ang="0">
                  <a:pos x="92" y="9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98" y="92"/>
                </a:cxn>
                <a:cxn ang="0">
                  <a:pos x="99" y="93"/>
                </a:cxn>
                <a:cxn ang="0">
                  <a:pos x="99" y="95"/>
                </a:cxn>
                <a:cxn ang="0">
                  <a:pos x="99" y="1000"/>
                </a:cxn>
                <a:cxn ang="0">
                  <a:pos x="99" y="1002"/>
                </a:cxn>
                <a:cxn ang="0">
                  <a:pos x="98" y="1003"/>
                </a:cxn>
                <a:cxn ang="0">
                  <a:pos x="8" y="1094"/>
                </a:cxn>
                <a:cxn ang="0">
                  <a:pos x="6" y="1095"/>
                </a:cxn>
                <a:cxn ang="0">
                  <a:pos x="5" y="1095"/>
                </a:cxn>
                <a:cxn ang="0">
                  <a:pos x="3" y="1095"/>
                </a:cxn>
                <a:cxn ang="0">
                  <a:pos x="2" y="1094"/>
                </a:cxn>
                <a:cxn ang="0">
                  <a:pos x="1" y="1092"/>
                </a:cxn>
                <a:cxn ang="0">
                  <a:pos x="0" y="1091"/>
                </a:cxn>
                <a:cxn ang="0">
                  <a:pos x="1" y="1090"/>
                </a:cxn>
                <a:cxn ang="0">
                  <a:pos x="2" y="1089"/>
                </a:cxn>
                <a:cxn ang="0">
                  <a:pos x="9" y="4"/>
                </a:cxn>
                <a:cxn ang="0">
                  <a:pos x="9" y="1091"/>
                </a:cxn>
                <a:cxn ang="0">
                  <a:pos x="9" y="1092"/>
                </a:cxn>
                <a:cxn ang="0">
                  <a:pos x="8" y="1094"/>
                </a:cxn>
                <a:cxn ang="0">
                  <a:pos x="6" y="1094"/>
                </a:cxn>
                <a:cxn ang="0">
                  <a:pos x="4" y="1095"/>
                </a:cxn>
                <a:cxn ang="0">
                  <a:pos x="2" y="1094"/>
                </a:cxn>
                <a:cxn ang="0">
                  <a:pos x="1" y="1094"/>
                </a:cxn>
                <a:cxn ang="0">
                  <a:pos x="1" y="1092"/>
                </a:cxn>
                <a:cxn ang="0">
                  <a:pos x="1" y="1091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9" y="2"/>
                </a:cxn>
                <a:cxn ang="0">
                  <a:pos x="9" y="4"/>
                </a:cxn>
              </a:cxnLst>
              <a:rect l="0" t="0" r="r" b="b"/>
              <a:pathLst>
                <a:path w="99" h="1095">
                  <a:moveTo>
                    <a:pt x="2" y="1089"/>
                  </a:moveTo>
                  <a:lnTo>
                    <a:pt x="92" y="999"/>
                  </a:lnTo>
                  <a:lnTo>
                    <a:pt x="92" y="9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98" y="92"/>
                  </a:lnTo>
                  <a:lnTo>
                    <a:pt x="99" y="93"/>
                  </a:lnTo>
                  <a:lnTo>
                    <a:pt x="99" y="95"/>
                  </a:lnTo>
                  <a:lnTo>
                    <a:pt x="99" y="1000"/>
                  </a:lnTo>
                  <a:lnTo>
                    <a:pt x="99" y="1002"/>
                  </a:lnTo>
                  <a:lnTo>
                    <a:pt x="98" y="1003"/>
                  </a:lnTo>
                  <a:lnTo>
                    <a:pt x="8" y="1094"/>
                  </a:lnTo>
                  <a:lnTo>
                    <a:pt x="6" y="1095"/>
                  </a:lnTo>
                  <a:lnTo>
                    <a:pt x="5" y="1095"/>
                  </a:lnTo>
                  <a:lnTo>
                    <a:pt x="3" y="1095"/>
                  </a:lnTo>
                  <a:lnTo>
                    <a:pt x="2" y="1094"/>
                  </a:lnTo>
                  <a:lnTo>
                    <a:pt x="1" y="1092"/>
                  </a:lnTo>
                  <a:lnTo>
                    <a:pt x="0" y="1091"/>
                  </a:lnTo>
                  <a:lnTo>
                    <a:pt x="1" y="1090"/>
                  </a:lnTo>
                  <a:lnTo>
                    <a:pt x="2" y="1089"/>
                  </a:lnTo>
                  <a:close/>
                  <a:moveTo>
                    <a:pt x="9" y="4"/>
                  </a:moveTo>
                  <a:lnTo>
                    <a:pt x="9" y="1091"/>
                  </a:lnTo>
                  <a:lnTo>
                    <a:pt x="9" y="1092"/>
                  </a:lnTo>
                  <a:lnTo>
                    <a:pt x="8" y="1094"/>
                  </a:lnTo>
                  <a:lnTo>
                    <a:pt x="6" y="1094"/>
                  </a:lnTo>
                  <a:lnTo>
                    <a:pt x="4" y="1095"/>
                  </a:lnTo>
                  <a:lnTo>
                    <a:pt x="2" y="1094"/>
                  </a:lnTo>
                  <a:lnTo>
                    <a:pt x="1" y="1094"/>
                  </a:lnTo>
                  <a:lnTo>
                    <a:pt x="1" y="1092"/>
                  </a:lnTo>
                  <a:lnTo>
                    <a:pt x="1" y="1091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3" name="Freeform 1817"/>
            <p:cNvSpPr>
              <a:spLocks/>
            </p:cNvSpPr>
            <p:nvPr/>
          </p:nvSpPr>
          <p:spPr bwMode="auto">
            <a:xfrm>
              <a:off x="2595" y="2574"/>
              <a:ext cx="2" cy="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6" y="0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6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4" name="Rectangle 1818"/>
            <p:cNvSpPr>
              <a:spLocks noChangeArrowheads="1"/>
            </p:cNvSpPr>
            <p:nvPr/>
          </p:nvSpPr>
          <p:spPr bwMode="auto">
            <a:xfrm>
              <a:off x="2597" y="2574"/>
              <a:ext cx="46" cy="1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5" name="Freeform 1819"/>
            <p:cNvSpPr>
              <a:spLocks/>
            </p:cNvSpPr>
            <p:nvPr/>
          </p:nvSpPr>
          <p:spPr bwMode="auto">
            <a:xfrm>
              <a:off x="2643" y="2574"/>
              <a:ext cx="2" cy="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7"/>
                </a:cxn>
                <a:cxn ang="0">
                  <a:pos x="6" y="6"/>
                </a:cxn>
                <a:cxn ang="0">
                  <a:pos x="7" y="5"/>
                </a:cxn>
                <a:cxn ang="0">
                  <a:pos x="8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4" y="7"/>
                  </a:lnTo>
                  <a:lnTo>
                    <a:pt x="6" y="6"/>
                  </a:lnTo>
                  <a:lnTo>
                    <a:pt x="7" y="5"/>
                  </a:ln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6" name="Freeform 1820"/>
            <p:cNvSpPr>
              <a:spLocks/>
            </p:cNvSpPr>
            <p:nvPr/>
          </p:nvSpPr>
          <p:spPr bwMode="auto">
            <a:xfrm>
              <a:off x="3822" y="119"/>
              <a:ext cx="442" cy="387"/>
            </a:xfrm>
            <a:custGeom>
              <a:avLst/>
              <a:gdLst/>
              <a:ahLst/>
              <a:cxnLst>
                <a:cxn ang="0">
                  <a:pos x="89" y="1546"/>
                </a:cxn>
                <a:cxn ang="0">
                  <a:pos x="1679" y="1546"/>
                </a:cxn>
                <a:cxn ang="0">
                  <a:pos x="1692" y="1545"/>
                </a:cxn>
                <a:cxn ang="0">
                  <a:pos x="1705" y="1543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6" y="1516"/>
                </a:cxn>
                <a:cxn ang="0">
                  <a:pos x="1754" y="1505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1"/>
                </a:cxn>
                <a:cxn ang="0">
                  <a:pos x="1768" y="1457"/>
                </a:cxn>
                <a:cxn ang="0">
                  <a:pos x="1768" y="89"/>
                </a:cxn>
                <a:cxn ang="0">
                  <a:pos x="1767" y="75"/>
                </a:cxn>
                <a:cxn ang="0">
                  <a:pos x="1764" y="63"/>
                </a:cxn>
                <a:cxn ang="0">
                  <a:pos x="1760" y="52"/>
                </a:cxn>
                <a:cxn ang="0">
                  <a:pos x="1754" y="41"/>
                </a:cxn>
                <a:cxn ang="0">
                  <a:pos x="1746" y="30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5" y="4"/>
                </a:cxn>
                <a:cxn ang="0">
                  <a:pos x="1692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7" y="1"/>
                </a:cxn>
                <a:cxn ang="0">
                  <a:pos x="64" y="4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2" y="21"/>
                </a:cxn>
                <a:cxn ang="0">
                  <a:pos x="23" y="30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3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7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5"/>
                </a:cxn>
                <a:cxn ang="0">
                  <a:pos x="23" y="1516"/>
                </a:cxn>
                <a:cxn ang="0">
                  <a:pos x="32" y="1525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4" y="1543"/>
                </a:cxn>
                <a:cxn ang="0">
                  <a:pos x="77" y="1545"/>
                </a:cxn>
                <a:cxn ang="0">
                  <a:pos x="89" y="1546"/>
                </a:cxn>
              </a:cxnLst>
              <a:rect l="0" t="0" r="r" b="b"/>
              <a:pathLst>
                <a:path w="1768" h="1546">
                  <a:moveTo>
                    <a:pt x="89" y="1546"/>
                  </a:moveTo>
                  <a:lnTo>
                    <a:pt x="1679" y="1546"/>
                  </a:lnTo>
                  <a:lnTo>
                    <a:pt x="1692" y="1545"/>
                  </a:lnTo>
                  <a:lnTo>
                    <a:pt x="1705" y="1543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6" y="1516"/>
                  </a:lnTo>
                  <a:lnTo>
                    <a:pt x="1754" y="1505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1"/>
                  </a:lnTo>
                  <a:lnTo>
                    <a:pt x="1768" y="1457"/>
                  </a:lnTo>
                  <a:lnTo>
                    <a:pt x="1768" y="89"/>
                  </a:lnTo>
                  <a:lnTo>
                    <a:pt x="1767" y="75"/>
                  </a:lnTo>
                  <a:lnTo>
                    <a:pt x="1764" y="63"/>
                  </a:lnTo>
                  <a:lnTo>
                    <a:pt x="1760" y="52"/>
                  </a:lnTo>
                  <a:lnTo>
                    <a:pt x="1754" y="41"/>
                  </a:lnTo>
                  <a:lnTo>
                    <a:pt x="1746" y="30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5" y="4"/>
                  </a:lnTo>
                  <a:lnTo>
                    <a:pt x="1692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7" y="1"/>
                  </a:lnTo>
                  <a:lnTo>
                    <a:pt x="64" y="4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2" y="21"/>
                  </a:lnTo>
                  <a:lnTo>
                    <a:pt x="23" y="30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3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7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5"/>
                  </a:lnTo>
                  <a:lnTo>
                    <a:pt x="23" y="1516"/>
                  </a:lnTo>
                  <a:lnTo>
                    <a:pt x="32" y="1525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4" y="1543"/>
                  </a:lnTo>
                  <a:lnTo>
                    <a:pt x="77" y="1545"/>
                  </a:lnTo>
                  <a:lnTo>
                    <a:pt x="89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7" name="Freeform 1821"/>
            <p:cNvSpPr>
              <a:spLocks/>
            </p:cNvSpPr>
            <p:nvPr/>
          </p:nvSpPr>
          <p:spPr bwMode="auto">
            <a:xfrm>
              <a:off x="3844" y="504"/>
              <a:ext cx="398" cy="4"/>
            </a:xfrm>
            <a:custGeom>
              <a:avLst/>
              <a:gdLst/>
              <a:ahLst/>
              <a:cxnLst>
                <a:cxn ang="0">
                  <a:pos x="1591" y="16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1" y="16"/>
                </a:cxn>
              </a:cxnLst>
              <a:rect l="0" t="0" r="r" b="b"/>
              <a:pathLst>
                <a:path w="1591" h="16">
                  <a:moveTo>
                    <a:pt x="1591" y="16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8" name="Freeform 1822"/>
            <p:cNvSpPr>
              <a:spLocks/>
            </p:cNvSpPr>
            <p:nvPr/>
          </p:nvSpPr>
          <p:spPr bwMode="auto">
            <a:xfrm>
              <a:off x="4242" y="503"/>
              <a:ext cx="3" cy="5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9" name="Freeform 1823"/>
            <p:cNvSpPr>
              <a:spLocks/>
            </p:cNvSpPr>
            <p:nvPr/>
          </p:nvSpPr>
          <p:spPr bwMode="auto">
            <a:xfrm>
              <a:off x="4245" y="503"/>
              <a:ext cx="4" cy="5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7" y="15"/>
                </a:cxn>
              </a:cxnLst>
              <a:rect l="0" t="0" r="r" b="b"/>
              <a:pathLst>
                <a:path w="17" h="18">
                  <a:moveTo>
                    <a:pt x="17" y="15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0" name="Freeform 1824"/>
            <p:cNvSpPr>
              <a:spLocks/>
            </p:cNvSpPr>
            <p:nvPr/>
          </p:nvSpPr>
          <p:spPr bwMode="auto">
            <a:xfrm>
              <a:off x="4247" y="502"/>
              <a:ext cx="5" cy="5"/>
            </a:xfrm>
            <a:custGeom>
              <a:avLst/>
              <a:gdLst/>
              <a:ahLst/>
              <a:cxnLst>
                <a:cxn ang="0">
                  <a:pos x="18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5" y="20"/>
                </a:cxn>
                <a:cxn ang="0">
                  <a:pos x="17" y="16"/>
                </a:cxn>
                <a:cxn ang="0">
                  <a:pos x="18" y="15"/>
                </a:cxn>
                <a:cxn ang="0">
                  <a:pos x="17" y="16"/>
                </a:cxn>
                <a:cxn ang="0">
                  <a:pos x="18" y="15"/>
                </a:cxn>
                <a:cxn ang="0">
                  <a:pos x="18" y="15"/>
                </a:cxn>
              </a:cxnLst>
              <a:rect l="0" t="0" r="r" b="b"/>
              <a:pathLst>
                <a:path w="18" h="20">
                  <a:moveTo>
                    <a:pt x="18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5" y="20"/>
                  </a:lnTo>
                  <a:lnTo>
                    <a:pt x="17" y="16"/>
                  </a:lnTo>
                  <a:lnTo>
                    <a:pt x="18" y="15"/>
                  </a:lnTo>
                  <a:lnTo>
                    <a:pt x="17" y="16"/>
                  </a:lnTo>
                  <a:lnTo>
                    <a:pt x="18" y="15"/>
                  </a:lnTo>
                  <a:lnTo>
                    <a:pt x="18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1" name="Freeform 1825"/>
            <p:cNvSpPr>
              <a:spLocks/>
            </p:cNvSpPr>
            <p:nvPr/>
          </p:nvSpPr>
          <p:spPr bwMode="auto">
            <a:xfrm>
              <a:off x="4250" y="500"/>
              <a:ext cx="5" cy="6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2" name="Freeform 1826"/>
            <p:cNvSpPr>
              <a:spLocks/>
            </p:cNvSpPr>
            <p:nvPr/>
          </p:nvSpPr>
          <p:spPr bwMode="auto">
            <a:xfrm>
              <a:off x="4252" y="499"/>
              <a:ext cx="6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10" y="21"/>
                </a:cxn>
                <a:cxn ang="0">
                  <a:pos x="20" y="13"/>
                </a:cxn>
                <a:cxn ang="0">
                  <a:pos x="21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1" y="13"/>
                </a:cxn>
              </a:cxnLst>
              <a:rect l="0" t="0" r="r" b="b"/>
              <a:pathLst>
                <a:path w="21" h="21">
                  <a:moveTo>
                    <a:pt x="21" y="13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10" y="21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3" name="Freeform 1827"/>
            <p:cNvSpPr>
              <a:spLocks/>
            </p:cNvSpPr>
            <p:nvPr/>
          </p:nvSpPr>
          <p:spPr bwMode="auto">
            <a:xfrm>
              <a:off x="4255" y="497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12" y="22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2" y="12"/>
                </a:cxn>
              </a:cxnLst>
              <a:rect l="0" t="0" r="r" b="b"/>
              <a:pathLst>
                <a:path w="22" h="22">
                  <a:moveTo>
                    <a:pt x="22" y="12"/>
                  </a:moveTo>
                  <a:lnTo>
                    <a:pt x="9" y="0"/>
                  </a:lnTo>
                  <a:lnTo>
                    <a:pt x="0" y="10"/>
                  </a:lnTo>
                  <a:lnTo>
                    <a:pt x="12" y="2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4" name="Freeform 1828"/>
            <p:cNvSpPr>
              <a:spLocks/>
            </p:cNvSpPr>
            <p:nvPr/>
          </p:nvSpPr>
          <p:spPr bwMode="auto">
            <a:xfrm>
              <a:off x="4257" y="494"/>
              <a:ext cx="5" cy="5"/>
            </a:xfrm>
            <a:custGeom>
              <a:avLst/>
              <a:gdLst/>
              <a:ahLst/>
              <a:cxnLst>
                <a:cxn ang="0">
                  <a:pos x="22" y="9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14" y="21"/>
                </a:cxn>
                <a:cxn ang="0">
                  <a:pos x="22" y="10"/>
                </a:cxn>
                <a:cxn ang="0">
                  <a:pos x="22" y="9"/>
                </a:cxn>
                <a:cxn ang="0">
                  <a:pos x="22" y="10"/>
                </a:cxn>
                <a:cxn ang="0">
                  <a:pos x="22" y="9"/>
                </a:cxn>
                <a:cxn ang="0">
                  <a:pos x="22" y="9"/>
                </a:cxn>
              </a:cxnLst>
              <a:rect l="0" t="0" r="r" b="b"/>
              <a:pathLst>
                <a:path w="22" h="21">
                  <a:moveTo>
                    <a:pt x="22" y="9"/>
                  </a:moveTo>
                  <a:lnTo>
                    <a:pt x="8" y="0"/>
                  </a:lnTo>
                  <a:lnTo>
                    <a:pt x="0" y="10"/>
                  </a:lnTo>
                  <a:lnTo>
                    <a:pt x="14" y="2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5" name="Freeform 1829"/>
            <p:cNvSpPr>
              <a:spLocks/>
            </p:cNvSpPr>
            <p:nvPr/>
          </p:nvSpPr>
          <p:spPr bwMode="auto">
            <a:xfrm>
              <a:off x="4259" y="492"/>
              <a:ext cx="5" cy="5"/>
            </a:xfrm>
            <a:custGeom>
              <a:avLst/>
              <a:gdLst/>
              <a:ahLst/>
              <a:cxnLst>
                <a:cxn ang="0">
                  <a:pos x="22" y="7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22" y="7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2" y="7"/>
                </a:cxn>
              </a:cxnLst>
              <a:rect l="0" t="0" r="r" b="b"/>
              <a:pathLst>
                <a:path w="22" h="19">
                  <a:moveTo>
                    <a:pt x="22" y="7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5" y="19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6" name="Freeform 1830"/>
            <p:cNvSpPr>
              <a:spLocks/>
            </p:cNvSpPr>
            <p:nvPr/>
          </p:nvSpPr>
          <p:spPr bwMode="auto">
            <a:xfrm>
              <a:off x="4260" y="489"/>
              <a:ext cx="5" cy="5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7" y="17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5"/>
                </a:cxn>
              </a:cxnLst>
              <a:rect l="0" t="0" r="r" b="b"/>
              <a:pathLst>
                <a:path w="21" h="17">
                  <a:moveTo>
                    <a:pt x="21" y="5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7" y="1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7" name="Freeform 1831"/>
            <p:cNvSpPr>
              <a:spLocks/>
            </p:cNvSpPr>
            <p:nvPr/>
          </p:nvSpPr>
          <p:spPr bwMode="auto">
            <a:xfrm>
              <a:off x="4261" y="486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6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8" name="Freeform 1832"/>
            <p:cNvSpPr>
              <a:spLocks/>
            </p:cNvSpPr>
            <p:nvPr/>
          </p:nvSpPr>
          <p:spPr bwMode="auto">
            <a:xfrm>
              <a:off x="4262" y="484"/>
              <a:ext cx="4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9" name="Freeform 1833"/>
            <p:cNvSpPr>
              <a:spLocks/>
            </p:cNvSpPr>
            <p:nvPr/>
          </p:nvSpPr>
          <p:spPr bwMode="auto">
            <a:xfrm>
              <a:off x="4262" y="141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69"/>
                </a:cxn>
                <a:cxn ang="0">
                  <a:pos x="16" y="1369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1369">
                  <a:moveTo>
                    <a:pt x="16" y="0"/>
                  </a:moveTo>
                  <a:lnTo>
                    <a:pt x="0" y="1"/>
                  </a:lnTo>
                  <a:lnTo>
                    <a:pt x="0" y="1369"/>
                  </a:lnTo>
                  <a:lnTo>
                    <a:pt x="16" y="1369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0" name="Freeform 1834"/>
            <p:cNvSpPr>
              <a:spLocks/>
            </p:cNvSpPr>
            <p:nvPr/>
          </p:nvSpPr>
          <p:spPr bwMode="auto">
            <a:xfrm>
              <a:off x="4262" y="138"/>
              <a:ext cx="4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7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7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1" name="Freeform 1835"/>
            <p:cNvSpPr>
              <a:spLocks/>
            </p:cNvSpPr>
            <p:nvPr/>
          </p:nvSpPr>
          <p:spPr bwMode="auto">
            <a:xfrm>
              <a:off x="4261" y="135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19" y="13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6">
                  <a:moveTo>
                    <a:pt x="16" y="0"/>
                  </a:moveTo>
                  <a:lnTo>
                    <a:pt x="0" y="4"/>
                  </a:lnTo>
                  <a:lnTo>
                    <a:pt x="3" y="16"/>
                  </a:lnTo>
                  <a:lnTo>
                    <a:pt x="19" y="13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2" name="Freeform 1836"/>
            <p:cNvSpPr>
              <a:spLocks/>
            </p:cNvSpPr>
            <p:nvPr/>
          </p:nvSpPr>
          <p:spPr bwMode="auto">
            <a:xfrm>
              <a:off x="4260" y="131"/>
              <a:ext cx="5" cy="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6"/>
                </a:cxn>
                <a:cxn ang="0">
                  <a:pos x="6" y="18"/>
                </a:cxn>
                <a:cxn ang="0">
                  <a:pos x="21" y="13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6" y="0"/>
                </a:cxn>
              </a:cxnLst>
              <a:rect l="0" t="0" r="r" b="b"/>
              <a:pathLst>
                <a:path w="21" h="18">
                  <a:moveTo>
                    <a:pt x="16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21" y="1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3" name="Freeform 1837"/>
            <p:cNvSpPr>
              <a:spLocks/>
            </p:cNvSpPr>
            <p:nvPr/>
          </p:nvSpPr>
          <p:spPr bwMode="auto">
            <a:xfrm>
              <a:off x="4259" y="128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9"/>
                </a:cxn>
                <a:cxn ang="0">
                  <a:pos x="7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1" h="20">
                  <a:moveTo>
                    <a:pt x="15" y="0"/>
                  </a:moveTo>
                  <a:lnTo>
                    <a:pt x="0" y="9"/>
                  </a:lnTo>
                  <a:lnTo>
                    <a:pt x="7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4" name="Freeform 1838"/>
            <p:cNvSpPr>
              <a:spLocks/>
            </p:cNvSpPr>
            <p:nvPr/>
          </p:nvSpPr>
          <p:spPr bwMode="auto">
            <a:xfrm>
              <a:off x="4257" y="125"/>
              <a:ext cx="5" cy="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2"/>
                </a:cxn>
                <a:cxn ang="0">
                  <a:pos x="8" y="22"/>
                </a:cxn>
                <a:cxn ang="0">
                  <a:pos x="22" y="12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22" h="22">
                  <a:moveTo>
                    <a:pt x="14" y="0"/>
                  </a:moveTo>
                  <a:lnTo>
                    <a:pt x="0" y="12"/>
                  </a:lnTo>
                  <a:lnTo>
                    <a:pt x="8" y="22"/>
                  </a:lnTo>
                  <a:lnTo>
                    <a:pt x="22" y="1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5" name="Freeform 1839"/>
            <p:cNvSpPr>
              <a:spLocks/>
            </p:cNvSpPr>
            <p:nvPr/>
          </p:nvSpPr>
          <p:spPr bwMode="auto">
            <a:xfrm>
              <a:off x="4255" y="123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2"/>
                </a:cxn>
                <a:cxn ang="0">
                  <a:pos x="9" y="22"/>
                </a:cxn>
                <a:cxn ang="0">
                  <a:pos x="22" y="9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lnTo>
                    <a:pt x="0" y="12"/>
                  </a:lnTo>
                  <a:lnTo>
                    <a:pt x="9" y="22"/>
                  </a:lnTo>
                  <a:lnTo>
                    <a:pt x="22" y="9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6" name="Freeform 1840"/>
            <p:cNvSpPr>
              <a:spLocks/>
            </p:cNvSpPr>
            <p:nvPr/>
          </p:nvSpPr>
          <p:spPr bwMode="auto">
            <a:xfrm>
              <a:off x="4252" y="121"/>
              <a:ext cx="6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20" h="21">
                  <a:moveTo>
                    <a:pt x="9" y="0"/>
                  </a:moveTo>
                  <a:lnTo>
                    <a:pt x="0" y="14"/>
                  </a:lnTo>
                  <a:lnTo>
                    <a:pt x="10" y="21"/>
                  </a:lnTo>
                  <a:lnTo>
                    <a:pt x="20" y="8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7" name="Freeform 1841"/>
            <p:cNvSpPr>
              <a:spLocks/>
            </p:cNvSpPr>
            <p:nvPr/>
          </p:nvSpPr>
          <p:spPr bwMode="auto">
            <a:xfrm>
              <a:off x="4250" y="119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8" name="Freeform 1842"/>
            <p:cNvSpPr>
              <a:spLocks/>
            </p:cNvSpPr>
            <p:nvPr/>
          </p:nvSpPr>
          <p:spPr bwMode="auto">
            <a:xfrm>
              <a:off x="4247" y="118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7" h="20">
                  <a:moveTo>
                    <a:pt x="4" y="0"/>
                  </a:moveTo>
                  <a:lnTo>
                    <a:pt x="0" y="16"/>
                  </a:lnTo>
                  <a:lnTo>
                    <a:pt x="12" y="20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9" name="Freeform 1843"/>
            <p:cNvSpPr>
              <a:spLocks/>
            </p:cNvSpPr>
            <p:nvPr/>
          </p:nvSpPr>
          <p:spPr bwMode="auto">
            <a:xfrm>
              <a:off x="4245" y="117"/>
              <a:ext cx="3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3" y="19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0" name="Freeform 1844"/>
            <p:cNvSpPr>
              <a:spLocks/>
            </p:cNvSpPr>
            <p:nvPr/>
          </p:nvSpPr>
          <p:spPr bwMode="auto">
            <a:xfrm>
              <a:off x="4242" y="117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1" name="Freeform 1845"/>
            <p:cNvSpPr>
              <a:spLocks/>
            </p:cNvSpPr>
            <p:nvPr/>
          </p:nvSpPr>
          <p:spPr bwMode="auto">
            <a:xfrm>
              <a:off x="3844" y="117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2" name="Freeform 1846"/>
            <p:cNvSpPr>
              <a:spLocks/>
            </p:cNvSpPr>
            <p:nvPr/>
          </p:nvSpPr>
          <p:spPr bwMode="auto">
            <a:xfrm>
              <a:off x="3841" y="117"/>
              <a:ext cx="3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3" name="Freeform 1847"/>
            <p:cNvSpPr>
              <a:spLocks/>
            </p:cNvSpPr>
            <p:nvPr/>
          </p:nvSpPr>
          <p:spPr bwMode="auto">
            <a:xfrm>
              <a:off x="3837" y="117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4" name="Freeform 1848"/>
            <p:cNvSpPr>
              <a:spLocks/>
            </p:cNvSpPr>
            <p:nvPr/>
          </p:nvSpPr>
          <p:spPr bwMode="auto">
            <a:xfrm>
              <a:off x="3834" y="118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5" name="Freeform 1849"/>
            <p:cNvSpPr>
              <a:spLocks/>
            </p:cNvSpPr>
            <p:nvPr/>
          </p:nvSpPr>
          <p:spPr bwMode="auto">
            <a:xfrm>
              <a:off x="3831" y="119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0"/>
                </a:cxn>
                <a:cxn ang="0">
                  <a:pos x="20" y="14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9" y="20"/>
                  </a:lnTo>
                  <a:lnTo>
                    <a:pt x="20" y="14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6" name="Freeform 1850"/>
            <p:cNvSpPr>
              <a:spLocks/>
            </p:cNvSpPr>
            <p:nvPr/>
          </p:nvSpPr>
          <p:spPr bwMode="auto">
            <a:xfrm>
              <a:off x="3828" y="121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1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11" y="21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7" name="Freeform 1851"/>
            <p:cNvSpPr>
              <a:spLocks/>
            </p:cNvSpPr>
            <p:nvPr/>
          </p:nvSpPr>
          <p:spPr bwMode="auto">
            <a:xfrm>
              <a:off x="3826" y="123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3" y="22"/>
                </a:cxn>
                <a:cxn ang="0">
                  <a:pos x="21" y="12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1" h="22">
                  <a:moveTo>
                    <a:pt x="0" y="10"/>
                  </a:moveTo>
                  <a:lnTo>
                    <a:pt x="13" y="22"/>
                  </a:lnTo>
                  <a:lnTo>
                    <a:pt x="21" y="12"/>
                  </a:lnTo>
                  <a:lnTo>
                    <a:pt x="10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8" name="Freeform 1852"/>
            <p:cNvSpPr>
              <a:spLocks/>
            </p:cNvSpPr>
            <p:nvPr/>
          </p:nvSpPr>
          <p:spPr bwMode="auto">
            <a:xfrm>
              <a:off x="3824" y="126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21"/>
                </a:cxn>
                <a:cxn ang="0">
                  <a:pos x="22" y="11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2" h="21">
                  <a:moveTo>
                    <a:pt x="0" y="12"/>
                  </a:moveTo>
                  <a:lnTo>
                    <a:pt x="15" y="21"/>
                  </a:lnTo>
                  <a:lnTo>
                    <a:pt x="22" y="11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9" name="Freeform 1853"/>
            <p:cNvSpPr>
              <a:spLocks/>
            </p:cNvSpPr>
            <p:nvPr/>
          </p:nvSpPr>
          <p:spPr bwMode="auto">
            <a:xfrm>
              <a:off x="3822" y="128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4" y="19"/>
                </a:cxn>
                <a:cxn ang="0">
                  <a:pos x="21" y="8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4" y="19"/>
                  </a:lnTo>
                  <a:lnTo>
                    <a:pt x="21" y="8"/>
                  </a:lnTo>
                  <a:lnTo>
                    <a:pt x="6" y="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0" name="Freeform 1854"/>
            <p:cNvSpPr>
              <a:spLocks/>
            </p:cNvSpPr>
            <p:nvPr/>
          </p:nvSpPr>
          <p:spPr bwMode="auto">
            <a:xfrm>
              <a:off x="3821" y="131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7"/>
                </a:cxn>
                <a:cxn ang="0">
                  <a:pos x="20" y="5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6" y="17"/>
                  </a:lnTo>
                  <a:lnTo>
                    <a:pt x="20" y="5"/>
                  </a:lnTo>
                  <a:lnTo>
                    <a:pt x="5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1" name="Freeform 1855"/>
            <p:cNvSpPr>
              <a:spLocks/>
            </p:cNvSpPr>
            <p:nvPr/>
          </p:nvSpPr>
          <p:spPr bwMode="auto">
            <a:xfrm>
              <a:off x="3820" y="13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9" h="15">
                  <a:moveTo>
                    <a:pt x="0" y="13"/>
                  </a:moveTo>
                  <a:lnTo>
                    <a:pt x="16" y="15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2" name="Freeform 1856"/>
            <p:cNvSpPr>
              <a:spLocks/>
            </p:cNvSpPr>
            <p:nvPr/>
          </p:nvSpPr>
          <p:spPr bwMode="auto">
            <a:xfrm>
              <a:off x="3820" y="138"/>
              <a:ext cx="4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3" name="Freeform 1857"/>
            <p:cNvSpPr>
              <a:spLocks/>
            </p:cNvSpPr>
            <p:nvPr/>
          </p:nvSpPr>
          <p:spPr bwMode="auto">
            <a:xfrm>
              <a:off x="3820" y="141"/>
              <a:ext cx="4" cy="343"/>
            </a:xfrm>
            <a:custGeom>
              <a:avLst/>
              <a:gdLst/>
              <a:ahLst/>
              <a:cxnLst>
                <a:cxn ang="0">
                  <a:pos x="0" y="1369"/>
                </a:cxn>
                <a:cxn ang="0">
                  <a:pos x="17" y="136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8"/>
                </a:cxn>
                <a:cxn ang="0">
                  <a:pos x="0" y="1369"/>
                </a:cxn>
                <a:cxn ang="0">
                  <a:pos x="0" y="1368"/>
                </a:cxn>
                <a:cxn ang="0">
                  <a:pos x="0" y="1368"/>
                </a:cxn>
                <a:cxn ang="0">
                  <a:pos x="0" y="1369"/>
                </a:cxn>
              </a:cxnLst>
              <a:rect l="0" t="0" r="r" b="b"/>
              <a:pathLst>
                <a:path w="17" h="1369">
                  <a:moveTo>
                    <a:pt x="0" y="1369"/>
                  </a:moveTo>
                  <a:lnTo>
                    <a:pt x="17" y="1368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8"/>
                  </a:lnTo>
                  <a:lnTo>
                    <a:pt x="0" y="1369"/>
                  </a:lnTo>
                  <a:lnTo>
                    <a:pt x="0" y="1368"/>
                  </a:lnTo>
                  <a:lnTo>
                    <a:pt x="0" y="1368"/>
                  </a:lnTo>
                  <a:lnTo>
                    <a:pt x="0" y="136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4" name="Freeform 1858"/>
            <p:cNvSpPr>
              <a:spLocks/>
            </p:cNvSpPr>
            <p:nvPr/>
          </p:nvSpPr>
          <p:spPr bwMode="auto">
            <a:xfrm>
              <a:off x="3820" y="484"/>
              <a:ext cx="4" cy="3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7" y="13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7" h="15">
                  <a:moveTo>
                    <a:pt x="1" y="15"/>
                  </a:moveTo>
                  <a:lnTo>
                    <a:pt x="17" y="13"/>
                  </a:lnTo>
                  <a:lnTo>
                    <a:pt x="17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5" name="Freeform 1859"/>
            <p:cNvSpPr>
              <a:spLocks/>
            </p:cNvSpPr>
            <p:nvPr/>
          </p:nvSpPr>
          <p:spPr bwMode="auto">
            <a:xfrm>
              <a:off x="3820" y="486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6" name="Freeform 1860"/>
            <p:cNvSpPr>
              <a:spLocks/>
            </p:cNvSpPr>
            <p:nvPr/>
          </p:nvSpPr>
          <p:spPr bwMode="auto">
            <a:xfrm>
              <a:off x="3821" y="489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6" y="0"/>
                </a:cxn>
                <a:cxn ang="0">
                  <a:pos x="0" y="6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6" y="0"/>
                  </a:lnTo>
                  <a:lnTo>
                    <a:pt x="0" y="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7" name="Freeform 1861"/>
            <p:cNvSpPr>
              <a:spLocks/>
            </p:cNvSpPr>
            <p:nvPr/>
          </p:nvSpPr>
          <p:spPr bwMode="auto">
            <a:xfrm>
              <a:off x="3822" y="492"/>
              <a:ext cx="5" cy="5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21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7" y="20"/>
                </a:cxn>
                <a:cxn ang="0">
                  <a:pos x="6" y="19"/>
                </a:cxn>
                <a:cxn ang="0">
                  <a:pos x="6" y="19"/>
                </a:cxn>
                <a:cxn ang="0">
                  <a:pos x="7" y="20"/>
                </a:cxn>
              </a:cxnLst>
              <a:rect l="0" t="0" r="r" b="b"/>
              <a:pathLst>
                <a:path w="21" h="20">
                  <a:moveTo>
                    <a:pt x="7" y="20"/>
                  </a:moveTo>
                  <a:lnTo>
                    <a:pt x="21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19"/>
                  </a:lnTo>
                  <a:lnTo>
                    <a:pt x="7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8" name="Freeform 1862"/>
            <p:cNvSpPr>
              <a:spLocks/>
            </p:cNvSpPr>
            <p:nvPr/>
          </p:nvSpPr>
          <p:spPr bwMode="auto">
            <a:xfrm>
              <a:off x="3824" y="494"/>
              <a:ext cx="5" cy="6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0"/>
                </a:cxn>
                <a:cxn ang="0">
                  <a:pos x="14" y="0"/>
                </a:cxn>
                <a:cxn ang="0">
                  <a:pos x="0" y="10"/>
                </a:cxn>
                <a:cxn ang="0">
                  <a:pos x="8" y="21"/>
                </a:cxn>
                <a:cxn ang="0">
                  <a:pos x="8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9" name="Freeform 1863"/>
            <p:cNvSpPr>
              <a:spLocks/>
            </p:cNvSpPr>
            <p:nvPr/>
          </p:nvSpPr>
          <p:spPr bwMode="auto">
            <a:xfrm>
              <a:off x="3826" y="497"/>
              <a:ext cx="5" cy="5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0" y="22"/>
                </a:cxn>
                <a:cxn ang="0">
                  <a:pos x="10" y="22"/>
                </a:cxn>
                <a:cxn ang="0">
                  <a:pos x="11" y="22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0" name="Freeform 1864"/>
            <p:cNvSpPr>
              <a:spLocks/>
            </p:cNvSpPr>
            <p:nvPr/>
          </p:nvSpPr>
          <p:spPr bwMode="auto">
            <a:xfrm>
              <a:off x="3829" y="499"/>
              <a:ext cx="4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9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19" h="21">
                  <a:moveTo>
                    <a:pt x="10" y="21"/>
                  </a:moveTo>
                  <a:lnTo>
                    <a:pt x="19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1" name="Freeform 1865"/>
            <p:cNvSpPr>
              <a:spLocks/>
            </p:cNvSpPr>
            <p:nvPr/>
          </p:nvSpPr>
          <p:spPr bwMode="auto">
            <a:xfrm>
              <a:off x="3831" y="500"/>
              <a:ext cx="5" cy="6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9" h="21">
                  <a:moveTo>
                    <a:pt x="12" y="21"/>
                  </a:moveTo>
                  <a:lnTo>
                    <a:pt x="19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2" name="Freeform 1866"/>
            <p:cNvSpPr>
              <a:spLocks/>
            </p:cNvSpPr>
            <p:nvPr/>
          </p:nvSpPr>
          <p:spPr bwMode="auto">
            <a:xfrm>
              <a:off x="3834" y="502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8" h="21">
                  <a:moveTo>
                    <a:pt x="13" y="21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3" name="Freeform 1867"/>
            <p:cNvSpPr>
              <a:spLocks/>
            </p:cNvSpPr>
            <p:nvPr/>
          </p:nvSpPr>
          <p:spPr bwMode="auto">
            <a:xfrm>
              <a:off x="3838" y="503"/>
              <a:ext cx="3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6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4" y="18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lnTo>
                    <a:pt x="16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4" name="Freeform 1868"/>
            <p:cNvSpPr>
              <a:spLocks/>
            </p:cNvSpPr>
            <p:nvPr/>
          </p:nvSpPr>
          <p:spPr bwMode="auto">
            <a:xfrm>
              <a:off x="3841" y="503"/>
              <a:ext cx="3" cy="5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5" name="Freeform 1869"/>
            <p:cNvSpPr>
              <a:spLocks noEditPoints="1"/>
            </p:cNvSpPr>
            <p:nvPr/>
          </p:nvSpPr>
          <p:spPr bwMode="auto">
            <a:xfrm>
              <a:off x="3994" y="140"/>
              <a:ext cx="21" cy="2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3"/>
                </a:cxn>
                <a:cxn ang="0">
                  <a:pos x="20" y="83"/>
                </a:cxn>
                <a:cxn ang="0">
                  <a:pos x="25" y="68"/>
                </a:cxn>
                <a:cxn ang="0">
                  <a:pos x="56" y="68"/>
                </a:cxn>
                <a:cxn ang="0">
                  <a:pos x="61" y="83"/>
                </a:cxn>
                <a:cxn ang="0">
                  <a:pos x="81" y="83"/>
                </a:cxn>
                <a:cxn ang="0">
                  <a:pos x="51" y="0"/>
                </a:cxn>
                <a:cxn ang="0">
                  <a:pos x="30" y="0"/>
                </a:cxn>
                <a:cxn ang="0">
                  <a:pos x="30" y="53"/>
                </a:cxn>
                <a:cxn ang="0">
                  <a:pos x="40" y="22"/>
                </a:cxn>
                <a:cxn ang="0">
                  <a:pos x="52" y="53"/>
                </a:cxn>
                <a:cxn ang="0">
                  <a:pos x="30" y="53"/>
                </a:cxn>
              </a:cxnLst>
              <a:rect l="0" t="0" r="r" b="b"/>
              <a:pathLst>
                <a:path w="81" h="83">
                  <a:moveTo>
                    <a:pt x="30" y="0"/>
                  </a:moveTo>
                  <a:lnTo>
                    <a:pt x="0" y="83"/>
                  </a:lnTo>
                  <a:lnTo>
                    <a:pt x="20" y="83"/>
                  </a:lnTo>
                  <a:lnTo>
                    <a:pt x="25" y="68"/>
                  </a:lnTo>
                  <a:lnTo>
                    <a:pt x="56" y="68"/>
                  </a:lnTo>
                  <a:lnTo>
                    <a:pt x="61" y="83"/>
                  </a:lnTo>
                  <a:lnTo>
                    <a:pt x="81" y="83"/>
                  </a:lnTo>
                  <a:lnTo>
                    <a:pt x="51" y="0"/>
                  </a:lnTo>
                  <a:lnTo>
                    <a:pt x="30" y="0"/>
                  </a:lnTo>
                  <a:close/>
                  <a:moveTo>
                    <a:pt x="30" y="53"/>
                  </a:moveTo>
                  <a:lnTo>
                    <a:pt x="40" y="22"/>
                  </a:lnTo>
                  <a:lnTo>
                    <a:pt x="52" y="53"/>
                  </a:lnTo>
                  <a:lnTo>
                    <a:pt x="3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6" name="Freeform 1870"/>
            <p:cNvSpPr>
              <a:spLocks noEditPoints="1"/>
            </p:cNvSpPr>
            <p:nvPr/>
          </p:nvSpPr>
          <p:spPr bwMode="auto">
            <a:xfrm>
              <a:off x="4017" y="140"/>
              <a:ext cx="1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20" y="83"/>
                </a:cxn>
                <a:cxn ang="0">
                  <a:pos x="20" y="54"/>
                </a:cxn>
                <a:cxn ang="0">
                  <a:pos x="38" y="54"/>
                </a:cxn>
                <a:cxn ang="0">
                  <a:pos x="42" y="54"/>
                </a:cxn>
                <a:cxn ang="0">
                  <a:pos x="47" y="54"/>
                </a:cxn>
                <a:cxn ang="0">
                  <a:pos x="52" y="52"/>
                </a:cxn>
                <a:cxn ang="0">
                  <a:pos x="57" y="50"/>
                </a:cxn>
                <a:cxn ang="0">
                  <a:pos x="63" y="47"/>
                </a:cxn>
                <a:cxn ang="0">
                  <a:pos x="67" y="42"/>
                </a:cxn>
                <a:cxn ang="0">
                  <a:pos x="68" y="39"/>
                </a:cxn>
                <a:cxn ang="0">
                  <a:pos x="69" y="36"/>
                </a:cxn>
                <a:cxn ang="0">
                  <a:pos x="70" y="32"/>
                </a:cxn>
                <a:cxn ang="0">
                  <a:pos x="70" y="27"/>
                </a:cxn>
                <a:cxn ang="0">
                  <a:pos x="69" y="20"/>
                </a:cxn>
                <a:cxn ang="0">
                  <a:pos x="68" y="15"/>
                </a:cxn>
                <a:cxn ang="0">
                  <a:pos x="65" y="10"/>
                </a:cxn>
                <a:cxn ang="0">
                  <a:pos x="61" y="7"/>
                </a:cxn>
                <a:cxn ang="0">
                  <a:pos x="55" y="3"/>
                </a:cxn>
                <a:cxn ang="0">
                  <a:pos x="50" y="1"/>
                </a:cxn>
                <a:cxn ang="0">
                  <a:pos x="44" y="0"/>
                </a:cxn>
                <a:cxn ang="0">
                  <a:pos x="38" y="0"/>
                </a:cxn>
                <a:cxn ang="0">
                  <a:pos x="0" y="0"/>
                </a:cxn>
                <a:cxn ang="0">
                  <a:pos x="20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3" y="18"/>
                </a:cxn>
                <a:cxn ang="0">
                  <a:pos x="45" y="19"/>
                </a:cxn>
                <a:cxn ang="0">
                  <a:pos x="47" y="21"/>
                </a:cxn>
                <a:cxn ang="0">
                  <a:pos x="48" y="24"/>
                </a:cxn>
                <a:cxn ang="0">
                  <a:pos x="48" y="27"/>
                </a:cxn>
                <a:cxn ang="0">
                  <a:pos x="48" y="30"/>
                </a:cxn>
                <a:cxn ang="0">
                  <a:pos x="48" y="33"/>
                </a:cxn>
                <a:cxn ang="0">
                  <a:pos x="46" y="34"/>
                </a:cxn>
                <a:cxn ang="0">
                  <a:pos x="45" y="36"/>
                </a:cxn>
                <a:cxn ang="0">
                  <a:pos x="41" y="38"/>
                </a:cxn>
                <a:cxn ang="0">
                  <a:pos x="35" y="39"/>
                </a:cxn>
                <a:cxn ang="0">
                  <a:pos x="20" y="39"/>
                </a:cxn>
                <a:cxn ang="0">
                  <a:pos x="20" y="17"/>
                </a:cxn>
              </a:cxnLst>
              <a:rect l="0" t="0" r="r" b="b"/>
              <a:pathLst>
                <a:path w="70" h="83">
                  <a:moveTo>
                    <a:pt x="0" y="0"/>
                  </a:moveTo>
                  <a:lnTo>
                    <a:pt x="0" y="83"/>
                  </a:lnTo>
                  <a:lnTo>
                    <a:pt x="20" y="83"/>
                  </a:lnTo>
                  <a:lnTo>
                    <a:pt x="20" y="54"/>
                  </a:lnTo>
                  <a:lnTo>
                    <a:pt x="38" y="54"/>
                  </a:lnTo>
                  <a:lnTo>
                    <a:pt x="42" y="54"/>
                  </a:lnTo>
                  <a:lnTo>
                    <a:pt x="47" y="54"/>
                  </a:lnTo>
                  <a:lnTo>
                    <a:pt x="52" y="52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2"/>
                  </a:lnTo>
                  <a:lnTo>
                    <a:pt x="68" y="39"/>
                  </a:lnTo>
                  <a:lnTo>
                    <a:pt x="69" y="36"/>
                  </a:lnTo>
                  <a:lnTo>
                    <a:pt x="70" y="32"/>
                  </a:lnTo>
                  <a:lnTo>
                    <a:pt x="70" y="27"/>
                  </a:lnTo>
                  <a:lnTo>
                    <a:pt x="69" y="20"/>
                  </a:lnTo>
                  <a:lnTo>
                    <a:pt x="68" y="15"/>
                  </a:lnTo>
                  <a:lnTo>
                    <a:pt x="65" y="10"/>
                  </a:lnTo>
                  <a:lnTo>
                    <a:pt x="61" y="7"/>
                  </a:lnTo>
                  <a:lnTo>
                    <a:pt x="55" y="3"/>
                  </a:lnTo>
                  <a:lnTo>
                    <a:pt x="50" y="1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0" y="0"/>
                  </a:lnTo>
                  <a:close/>
                  <a:moveTo>
                    <a:pt x="20" y="17"/>
                  </a:moveTo>
                  <a:lnTo>
                    <a:pt x="35" y="17"/>
                  </a:lnTo>
                  <a:lnTo>
                    <a:pt x="39" y="17"/>
                  </a:lnTo>
                  <a:lnTo>
                    <a:pt x="43" y="18"/>
                  </a:lnTo>
                  <a:lnTo>
                    <a:pt x="45" y="19"/>
                  </a:lnTo>
                  <a:lnTo>
                    <a:pt x="47" y="21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30"/>
                  </a:lnTo>
                  <a:lnTo>
                    <a:pt x="48" y="33"/>
                  </a:lnTo>
                  <a:lnTo>
                    <a:pt x="46" y="34"/>
                  </a:lnTo>
                  <a:lnTo>
                    <a:pt x="45" y="36"/>
                  </a:lnTo>
                  <a:lnTo>
                    <a:pt x="41" y="38"/>
                  </a:lnTo>
                  <a:lnTo>
                    <a:pt x="35" y="39"/>
                  </a:lnTo>
                  <a:lnTo>
                    <a:pt x="20" y="39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7" name="Freeform 1871"/>
            <p:cNvSpPr>
              <a:spLocks/>
            </p:cNvSpPr>
            <p:nvPr/>
          </p:nvSpPr>
          <p:spPr bwMode="auto">
            <a:xfrm>
              <a:off x="4037" y="140"/>
              <a:ext cx="14" cy="20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55" y="17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17"/>
                </a:cxn>
              </a:cxnLst>
              <a:rect l="0" t="0" r="r" b="b"/>
              <a:pathLst>
                <a:path w="55" h="83">
                  <a:moveTo>
                    <a:pt x="19" y="17"/>
                  </a:moveTo>
                  <a:lnTo>
                    <a:pt x="55" y="17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8" name="Freeform 1872"/>
            <p:cNvSpPr>
              <a:spLocks/>
            </p:cNvSpPr>
            <p:nvPr/>
          </p:nvSpPr>
          <p:spPr bwMode="auto">
            <a:xfrm>
              <a:off x="4051" y="140"/>
              <a:ext cx="19" cy="21"/>
            </a:xfrm>
            <a:custGeom>
              <a:avLst/>
              <a:gdLst/>
              <a:ahLst/>
              <a:cxnLst>
                <a:cxn ang="0">
                  <a:pos x="42" y="41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31" y="61"/>
                </a:cxn>
                <a:cxn ang="0">
                  <a:pos x="30" y="64"/>
                </a:cxn>
                <a:cxn ang="0">
                  <a:pos x="28" y="66"/>
                </a:cxn>
                <a:cxn ang="0">
                  <a:pos x="25" y="68"/>
                </a:cxn>
                <a:cxn ang="0">
                  <a:pos x="21" y="69"/>
                </a:cxn>
                <a:cxn ang="0">
                  <a:pos x="15" y="68"/>
                </a:cxn>
                <a:cxn ang="0">
                  <a:pos x="12" y="67"/>
                </a:cxn>
                <a:cxn ang="0">
                  <a:pos x="12" y="83"/>
                </a:cxn>
                <a:cxn ang="0">
                  <a:pos x="18" y="84"/>
                </a:cxn>
                <a:cxn ang="0">
                  <a:pos x="25" y="85"/>
                </a:cxn>
                <a:cxn ang="0">
                  <a:pos x="32" y="84"/>
                </a:cxn>
                <a:cxn ang="0">
                  <a:pos x="38" y="82"/>
                </a:cxn>
                <a:cxn ang="0">
                  <a:pos x="42" y="80"/>
                </a:cxn>
                <a:cxn ang="0">
                  <a:pos x="44" y="77"/>
                </a:cxn>
                <a:cxn ang="0">
                  <a:pos x="47" y="72"/>
                </a:cxn>
                <a:cxn ang="0">
                  <a:pos x="50" y="67"/>
                </a:cxn>
                <a:cxn ang="0">
                  <a:pos x="77" y="0"/>
                </a:cxn>
                <a:cxn ang="0">
                  <a:pos x="56" y="0"/>
                </a:cxn>
                <a:cxn ang="0">
                  <a:pos x="42" y="41"/>
                </a:cxn>
              </a:cxnLst>
              <a:rect l="0" t="0" r="r" b="b"/>
              <a:pathLst>
                <a:path w="77" h="85">
                  <a:moveTo>
                    <a:pt x="42" y="41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31" y="61"/>
                  </a:lnTo>
                  <a:lnTo>
                    <a:pt x="30" y="64"/>
                  </a:lnTo>
                  <a:lnTo>
                    <a:pt x="28" y="66"/>
                  </a:lnTo>
                  <a:lnTo>
                    <a:pt x="25" y="68"/>
                  </a:lnTo>
                  <a:lnTo>
                    <a:pt x="21" y="69"/>
                  </a:lnTo>
                  <a:lnTo>
                    <a:pt x="15" y="68"/>
                  </a:lnTo>
                  <a:lnTo>
                    <a:pt x="12" y="67"/>
                  </a:lnTo>
                  <a:lnTo>
                    <a:pt x="12" y="83"/>
                  </a:lnTo>
                  <a:lnTo>
                    <a:pt x="18" y="84"/>
                  </a:lnTo>
                  <a:lnTo>
                    <a:pt x="25" y="85"/>
                  </a:lnTo>
                  <a:lnTo>
                    <a:pt x="32" y="84"/>
                  </a:lnTo>
                  <a:lnTo>
                    <a:pt x="38" y="82"/>
                  </a:lnTo>
                  <a:lnTo>
                    <a:pt x="42" y="80"/>
                  </a:lnTo>
                  <a:lnTo>
                    <a:pt x="44" y="77"/>
                  </a:lnTo>
                  <a:lnTo>
                    <a:pt x="47" y="72"/>
                  </a:lnTo>
                  <a:lnTo>
                    <a:pt x="50" y="67"/>
                  </a:lnTo>
                  <a:lnTo>
                    <a:pt x="77" y="0"/>
                  </a:lnTo>
                  <a:lnTo>
                    <a:pt x="56" y="0"/>
                  </a:lnTo>
                  <a:lnTo>
                    <a:pt x="42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9" name="Freeform 1873"/>
            <p:cNvSpPr>
              <a:spLocks/>
            </p:cNvSpPr>
            <p:nvPr/>
          </p:nvSpPr>
          <p:spPr bwMode="auto">
            <a:xfrm>
              <a:off x="4071" y="139"/>
              <a:ext cx="20" cy="22"/>
            </a:xfrm>
            <a:custGeom>
              <a:avLst/>
              <a:gdLst/>
              <a:ahLst/>
              <a:cxnLst>
                <a:cxn ang="0">
                  <a:pos x="57" y="62"/>
                </a:cxn>
                <a:cxn ang="0">
                  <a:pos x="52" y="69"/>
                </a:cxn>
                <a:cxn ang="0">
                  <a:pos x="46" y="71"/>
                </a:cxn>
                <a:cxn ang="0">
                  <a:pos x="36" y="71"/>
                </a:cxn>
                <a:cxn ang="0">
                  <a:pos x="29" y="67"/>
                </a:cxn>
                <a:cxn ang="0">
                  <a:pos x="24" y="61"/>
                </a:cxn>
                <a:cxn ang="0">
                  <a:pos x="21" y="50"/>
                </a:cxn>
                <a:cxn ang="0">
                  <a:pos x="21" y="36"/>
                </a:cxn>
                <a:cxn ang="0">
                  <a:pos x="26" y="24"/>
                </a:cxn>
                <a:cxn ang="0">
                  <a:pos x="32" y="18"/>
                </a:cxn>
                <a:cxn ang="0">
                  <a:pos x="38" y="17"/>
                </a:cxn>
                <a:cxn ang="0">
                  <a:pos x="45" y="17"/>
                </a:cxn>
                <a:cxn ang="0">
                  <a:pos x="53" y="20"/>
                </a:cxn>
                <a:cxn ang="0">
                  <a:pos x="57" y="26"/>
                </a:cxn>
                <a:cxn ang="0">
                  <a:pos x="77" y="31"/>
                </a:cxn>
                <a:cxn ang="0">
                  <a:pos x="75" y="21"/>
                </a:cxn>
                <a:cxn ang="0">
                  <a:pos x="69" y="11"/>
                </a:cxn>
                <a:cxn ang="0">
                  <a:pos x="58" y="3"/>
                </a:cxn>
                <a:cxn ang="0">
                  <a:pos x="39" y="0"/>
                </a:cxn>
                <a:cxn ang="0">
                  <a:pos x="30" y="1"/>
                </a:cxn>
                <a:cxn ang="0">
                  <a:pos x="17" y="7"/>
                </a:cxn>
                <a:cxn ang="0">
                  <a:pos x="10" y="12"/>
                </a:cxn>
                <a:cxn ang="0">
                  <a:pos x="5" y="20"/>
                </a:cxn>
                <a:cxn ang="0">
                  <a:pos x="1" y="31"/>
                </a:cxn>
                <a:cxn ang="0">
                  <a:pos x="0" y="45"/>
                </a:cxn>
                <a:cxn ang="0">
                  <a:pos x="3" y="66"/>
                </a:cxn>
                <a:cxn ang="0">
                  <a:pos x="12" y="79"/>
                </a:cxn>
                <a:cxn ang="0">
                  <a:pos x="25" y="86"/>
                </a:cxn>
                <a:cxn ang="0">
                  <a:pos x="40" y="88"/>
                </a:cxn>
                <a:cxn ang="0">
                  <a:pos x="58" y="84"/>
                </a:cxn>
                <a:cxn ang="0">
                  <a:pos x="69" y="77"/>
                </a:cxn>
                <a:cxn ang="0">
                  <a:pos x="75" y="67"/>
                </a:cxn>
                <a:cxn ang="0">
                  <a:pos x="78" y="56"/>
                </a:cxn>
              </a:cxnLst>
              <a:rect l="0" t="0" r="r" b="b"/>
              <a:pathLst>
                <a:path w="78" h="88">
                  <a:moveTo>
                    <a:pt x="59" y="56"/>
                  </a:moveTo>
                  <a:lnTo>
                    <a:pt x="57" y="62"/>
                  </a:lnTo>
                  <a:lnTo>
                    <a:pt x="54" y="66"/>
                  </a:lnTo>
                  <a:lnTo>
                    <a:pt x="52" y="69"/>
                  </a:lnTo>
                  <a:lnTo>
                    <a:pt x="49" y="70"/>
                  </a:lnTo>
                  <a:lnTo>
                    <a:pt x="46" y="71"/>
                  </a:lnTo>
                  <a:lnTo>
                    <a:pt x="42" y="72"/>
                  </a:lnTo>
                  <a:lnTo>
                    <a:pt x="36" y="71"/>
                  </a:lnTo>
                  <a:lnTo>
                    <a:pt x="32" y="70"/>
                  </a:lnTo>
                  <a:lnTo>
                    <a:pt x="29" y="67"/>
                  </a:lnTo>
                  <a:lnTo>
                    <a:pt x="26" y="64"/>
                  </a:lnTo>
                  <a:lnTo>
                    <a:pt x="24" y="61"/>
                  </a:lnTo>
                  <a:lnTo>
                    <a:pt x="22" y="55"/>
                  </a:lnTo>
                  <a:lnTo>
                    <a:pt x="21" y="50"/>
                  </a:lnTo>
                  <a:lnTo>
                    <a:pt x="21" y="44"/>
                  </a:lnTo>
                  <a:lnTo>
                    <a:pt x="21" y="36"/>
                  </a:lnTo>
                  <a:lnTo>
                    <a:pt x="23" y="29"/>
                  </a:lnTo>
                  <a:lnTo>
                    <a:pt x="26" y="24"/>
                  </a:lnTo>
                  <a:lnTo>
                    <a:pt x="29" y="20"/>
                  </a:lnTo>
                  <a:lnTo>
                    <a:pt x="32" y="18"/>
                  </a:lnTo>
                  <a:lnTo>
                    <a:pt x="35" y="17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5" y="17"/>
                  </a:lnTo>
                  <a:lnTo>
                    <a:pt x="50" y="19"/>
                  </a:lnTo>
                  <a:lnTo>
                    <a:pt x="53" y="20"/>
                  </a:lnTo>
                  <a:lnTo>
                    <a:pt x="55" y="23"/>
                  </a:lnTo>
                  <a:lnTo>
                    <a:pt x="57" y="26"/>
                  </a:lnTo>
                  <a:lnTo>
                    <a:pt x="58" y="31"/>
                  </a:lnTo>
                  <a:lnTo>
                    <a:pt x="77" y="31"/>
                  </a:lnTo>
                  <a:lnTo>
                    <a:pt x="76" y="26"/>
                  </a:lnTo>
                  <a:lnTo>
                    <a:pt x="75" y="21"/>
                  </a:lnTo>
                  <a:lnTo>
                    <a:pt x="72" y="16"/>
                  </a:lnTo>
                  <a:lnTo>
                    <a:pt x="69" y="11"/>
                  </a:lnTo>
                  <a:lnTo>
                    <a:pt x="64" y="7"/>
                  </a:lnTo>
                  <a:lnTo>
                    <a:pt x="58" y="3"/>
                  </a:lnTo>
                  <a:lnTo>
                    <a:pt x="50" y="1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5"/>
                  </a:lnTo>
                  <a:lnTo>
                    <a:pt x="1" y="31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6"/>
                  </a:lnTo>
                  <a:lnTo>
                    <a:pt x="3" y="66"/>
                  </a:lnTo>
                  <a:lnTo>
                    <a:pt x="7" y="73"/>
                  </a:lnTo>
                  <a:lnTo>
                    <a:pt x="12" y="79"/>
                  </a:lnTo>
                  <a:lnTo>
                    <a:pt x="18" y="83"/>
                  </a:lnTo>
                  <a:lnTo>
                    <a:pt x="25" y="86"/>
                  </a:lnTo>
                  <a:lnTo>
                    <a:pt x="32" y="87"/>
                  </a:lnTo>
                  <a:lnTo>
                    <a:pt x="40" y="88"/>
                  </a:lnTo>
                  <a:lnTo>
                    <a:pt x="51" y="87"/>
                  </a:lnTo>
                  <a:lnTo>
                    <a:pt x="58" y="84"/>
                  </a:lnTo>
                  <a:lnTo>
                    <a:pt x="65" y="81"/>
                  </a:lnTo>
                  <a:lnTo>
                    <a:pt x="69" y="77"/>
                  </a:lnTo>
                  <a:lnTo>
                    <a:pt x="73" y="72"/>
                  </a:lnTo>
                  <a:lnTo>
                    <a:pt x="75" y="67"/>
                  </a:lnTo>
                  <a:lnTo>
                    <a:pt x="77" y="61"/>
                  </a:lnTo>
                  <a:lnTo>
                    <a:pt x="78" y="56"/>
                  </a:lnTo>
                  <a:lnTo>
                    <a:pt x="59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0" name="Freeform 1874"/>
            <p:cNvSpPr>
              <a:spLocks/>
            </p:cNvSpPr>
            <p:nvPr/>
          </p:nvSpPr>
          <p:spPr bwMode="auto">
            <a:xfrm>
              <a:off x="3899" y="172"/>
              <a:ext cx="18" cy="22"/>
            </a:xfrm>
            <a:custGeom>
              <a:avLst/>
              <a:gdLst/>
              <a:ahLst/>
              <a:cxnLst>
                <a:cxn ang="0">
                  <a:pos x="17" y="5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57" y="72"/>
                </a:cxn>
                <a:cxn ang="0">
                  <a:pos x="57" y="89"/>
                </a:cxn>
                <a:cxn ang="0">
                  <a:pos x="73" y="89"/>
                </a:cxn>
                <a:cxn ang="0">
                  <a:pos x="74" y="58"/>
                </a:cxn>
                <a:cxn ang="0">
                  <a:pos x="63" y="58"/>
                </a:cxn>
                <a:cxn ang="0">
                  <a:pos x="63" y="0"/>
                </a:cxn>
                <a:cxn ang="0">
                  <a:pos x="46" y="0"/>
                </a:cxn>
                <a:cxn ang="0">
                  <a:pos x="46" y="58"/>
                </a:cxn>
                <a:cxn ang="0">
                  <a:pos x="17" y="58"/>
                </a:cxn>
              </a:cxnLst>
              <a:rect l="0" t="0" r="r" b="b"/>
              <a:pathLst>
                <a:path w="74" h="89">
                  <a:moveTo>
                    <a:pt x="17" y="58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57" y="72"/>
                  </a:lnTo>
                  <a:lnTo>
                    <a:pt x="57" y="89"/>
                  </a:lnTo>
                  <a:lnTo>
                    <a:pt x="73" y="89"/>
                  </a:lnTo>
                  <a:lnTo>
                    <a:pt x="74" y="58"/>
                  </a:lnTo>
                  <a:lnTo>
                    <a:pt x="63" y="58"/>
                  </a:lnTo>
                  <a:lnTo>
                    <a:pt x="63" y="0"/>
                  </a:lnTo>
                  <a:lnTo>
                    <a:pt x="46" y="0"/>
                  </a:lnTo>
                  <a:lnTo>
                    <a:pt x="46" y="58"/>
                  </a:lnTo>
                  <a:lnTo>
                    <a:pt x="17" y="5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1" name="Freeform 1875"/>
            <p:cNvSpPr>
              <a:spLocks noEditPoints="1"/>
            </p:cNvSpPr>
            <p:nvPr/>
          </p:nvSpPr>
          <p:spPr bwMode="auto">
            <a:xfrm>
              <a:off x="3919" y="177"/>
              <a:ext cx="14" cy="14"/>
            </a:xfrm>
            <a:custGeom>
              <a:avLst/>
              <a:gdLst/>
              <a:ahLst/>
              <a:cxnLst>
                <a:cxn ang="0">
                  <a:pos x="39" y="40"/>
                </a:cxn>
                <a:cxn ang="0">
                  <a:pos x="37" y="43"/>
                </a:cxn>
                <a:cxn ang="0">
                  <a:pos x="35" y="45"/>
                </a:cxn>
                <a:cxn ang="0">
                  <a:pos x="32" y="46"/>
                </a:cxn>
                <a:cxn ang="0">
                  <a:pos x="29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7" y="33"/>
                </a:cxn>
                <a:cxn ang="0">
                  <a:pos x="57" y="30"/>
                </a:cxn>
                <a:cxn ang="0">
                  <a:pos x="56" y="23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7" y="1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3" y="1"/>
                </a:cxn>
                <a:cxn ang="0">
                  <a:pos x="17" y="2"/>
                </a:cxn>
                <a:cxn ang="0">
                  <a:pos x="12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8"/>
                </a:cxn>
                <a:cxn ang="0">
                  <a:pos x="3" y="44"/>
                </a:cxn>
                <a:cxn ang="0">
                  <a:pos x="7" y="49"/>
                </a:cxn>
                <a:cxn ang="0">
                  <a:pos x="11" y="53"/>
                </a:cxn>
                <a:cxn ang="0">
                  <a:pos x="16" y="55"/>
                </a:cxn>
                <a:cxn ang="0">
                  <a:pos x="21" y="56"/>
                </a:cxn>
                <a:cxn ang="0">
                  <a:pos x="25" y="57"/>
                </a:cxn>
                <a:cxn ang="0">
                  <a:pos x="28" y="57"/>
                </a:cxn>
                <a:cxn ang="0">
                  <a:pos x="36" y="56"/>
                </a:cxn>
                <a:cxn ang="0">
                  <a:pos x="44" y="54"/>
                </a:cxn>
                <a:cxn ang="0">
                  <a:pos x="48" y="52"/>
                </a:cxn>
                <a:cxn ang="0">
                  <a:pos x="51" y="49"/>
                </a:cxn>
                <a:cxn ang="0">
                  <a:pos x="54" y="45"/>
                </a:cxn>
                <a:cxn ang="0">
                  <a:pos x="56" y="40"/>
                </a:cxn>
                <a:cxn ang="0">
                  <a:pos x="39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8" y="17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7" y="15"/>
                </a:cxn>
                <a:cxn ang="0">
                  <a:pos x="39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16" y="24"/>
                </a:cxn>
              </a:cxnLst>
              <a:rect l="0" t="0" r="r" b="b"/>
              <a:pathLst>
                <a:path w="57" h="57">
                  <a:moveTo>
                    <a:pt x="39" y="40"/>
                  </a:moveTo>
                  <a:lnTo>
                    <a:pt x="37" y="43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56" y="23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7" y="49"/>
                  </a:lnTo>
                  <a:lnTo>
                    <a:pt x="11" y="53"/>
                  </a:lnTo>
                  <a:lnTo>
                    <a:pt x="16" y="55"/>
                  </a:lnTo>
                  <a:lnTo>
                    <a:pt x="21" y="56"/>
                  </a:lnTo>
                  <a:lnTo>
                    <a:pt x="25" y="57"/>
                  </a:lnTo>
                  <a:lnTo>
                    <a:pt x="28" y="57"/>
                  </a:lnTo>
                  <a:lnTo>
                    <a:pt x="36" y="56"/>
                  </a:lnTo>
                  <a:lnTo>
                    <a:pt x="44" y="54"/>
                  </a:lnTo>
                  <a:lnTo>
                    <a:pt x="48" y="52"/>
                  </a:lnTo>
                  <a:lnTo>
                    <a:pt x="51" y="49"/>
                  </a:lnTo>
                  <a:lnTo>
                    <a:pt x="54" y="45"/>
                  </a:lnTo>
                  <a:lnTo>
                    <a:pt x="56" y="40"/>
                  </a:lnTo>
                  <a:lnTo>
                    <a:pt x="39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9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2" name="Freeform 1876"/>
            <p:cNvSpPr>
              <a:spLocks/>
            </p:cNvSpPr>
            <p:nvPr/>
          </p:nvSpPr>
          <p:spPr bwMode="auto">
            <a:xfrm>
              <a:off x="3936" y="177"/>
              <a:ext cx="12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5" y="31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5" y="31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3" name="Freeform 1877"/>
            <p:cNvSpPr>
              <a:spLocks/>
            </p:cNvSpPr>
            <p:nvPr/>
          </p:nvSpPr>
          <p:spPr bwMode="auto">
            <a:xfrm>
              <a:off x="3950" y="177"/>
              <a:ext cx="13" cy="13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3"/>
                </a:cxn>
                <a:cxn ang="0">
                  <a:pos x="33" y="53"/>
                </a:cxn>
                <a:cxn ang="0">
                  <a:pos x="33" y="11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0" h="53">
                  <a:moveTo>
                    <a:pt x="18" y="11"/>
                  </a:moveTo>
                  <a:lnTo>
                    <a:pt x="18" y="53"/>
                  </a:lnTo>
                  <a:lnTo>
                    <a:pt x="33" y="53"/>
                  </a:lnTo>
                  <a:lnTo>
                    <a:pt x="33" y="11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4" name="Freeform 1878"/>
            <p:cNvSpPr>
              <a:spLocks noEditPoints="1"/>
            </p:cNvSpPr>
            <p:nvPr/>
          </p:nvSpPr>
          <p:spPr bwMode="auto">
            <a:xfrm>
              <a:off x="3965" y="177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0"/>
                </a:cxn>
                <a:cxn ang="0">
                  <a:pos x="21" y="54"/>
                </a:cxn>
                <a:cxn ang="0">
                  <a:pos x="26" y="56"/>
                </a:cxn>
                <a:cxn ang="0">
                  <a:pos x="30" y="57"/>
                </a:cxn>
                <a:cxn ang="0">
                  <a:pos x="32" y="57"/>
                </a:cxn>
                <a:cxn ang="0">
                  <a:pos x="37" y="56"/>
                </a:cxn>
                <a:cxn ang="0">
                  <a:pos x="42" y="55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4" y="40"/>
                </a:cxn>
                <a:cxn ang="0">
                  <a:pos x="56" y="35"/>
                </a:cxn>
                <a:cxn ang="0">
                  <a:pos x="56" y="29"/>
                </a:cxn>
                <a:cxn ang="0">
                  <a:pos x="56" y="23"/>
                </a:cxn>
                <a:cxn ang="0">
                  <a:pos x="54" y="17"/>
                </a:cxn>
                <a:cxn ang="0">
                  <a:pos x="52" y="13"/>
                </a:cxn>
                <a:cxn ang="0">
                  <a:pos x="50" y="8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6" y="8"/>
                </a:cxn>
                <a:cxn ang="0">
                  <a:pos x="15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6" y="29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8" y="17"/>
                </a:cxn>
                <a:cxn ang="0">
                  <a:pos x="20" y="15"/>
                </a:cxn>
                <a:cxn ang="0">
                  <a:pos x="24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6" y="15"/>
                </a:cxn>
                <a:cxn ang="0">
                  <a:pos x="37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39" y="35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6" y="29"/>
                </a:cxn>
              </a:cxnLst>
              <a:rect l="0" t="0" r="r" b="b"/>
              <a:pathLst>
                <a:path w="56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0"/>
                  </a:lnTo>
                  <a:lnTo>
                    <a:pt x="21" y="54"/>
                  </a:lnTo>
                  <a:lnTo>
                    <a:pt x="26" y="56"/>
                  </a:lnTo>
                  <a:lnTo>
                    <a:pt x="30" y="57"/>
                  </a:lnTo>
                  <a:lnTo>
                    <a:pt x="32" y="57"/>
                  </a:lnTo>
                  <a:lnTo>
                    <a:pt x="37" y="56"/>
                  </a:lnTo>
                  <a:lnTo>
                    <a:pt x="42" y="55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4" y="40"/>
                  </a:lnTo>
                  <a:lnTo>
                    <a:pt x="56" y="35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4" y="17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6" y="29"/>
                  </a:moveTo>
                  <a:lnTo>
                    <a:pt x="16" y="24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6" y="15"/>
                  </a:lnTo>
                  <a:lnTo>
                    <a:pt x="37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39" y="35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5" name="Freeform 1879"/>
            <p:cNvSpPr>
              <a:spLocks noEditPoints="1"/>
            </p:cNvSpPr>
            <p:nvPr/>
          </p:nvSpPr>
          <p:spPr bwMode="auto">
            <a:xfrm>
              <a:off x="3981" y="177"/>
              <a:ext cx="14" cy="14"/>
            </a:xfrm>
            <a:custGeom>
              <a:avLst/>
              <a:gdLst/>
              <a:ahLst/>
              <a:cxnLst>
                <a:cxn ang="0">
                  <a:pos x="17" y="17"/>
                </a:cxn>
                <a:cxn ang="0">
                  <a:pos x="19" y="14"/>
                </a:cxn>
                <a:cxn ang="0">
                  <a:pos x="24" y="12"/>
                </a:cxn>
                <a:cxn ang="0">
                  <a:pos x="29" y="12"/>
                </a:cxn>
                <a:cxn ang="0">
                  <a:pos x="33" y="13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5" y="21"/>
                </a:cxn>
                <a:cxn ang="0">
                  <a:pos x="33" y="23"/>
                </a:cxn>
                <a:cxn ang="0">
                  <a:pos x="26" y="25"/>
                </a:cxn>
                <a:cxn ang="0">
                  <a:pos x="12" y="27"/>
                </a:cxn>
                <a:cxn ang="0">
                  <a:pos x="3" y="32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2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5" y="50"/>
                </a:cxn>
                <a:cxn ang="0">
                  <a:pos x="54" y="55"/>
                </a:cxn>
                <a:cxn ang="0">
                  <a:pos x="52" y="53"/>
                </a:cxn>
                <a:cxn ang="0">
                  <a:pos x="51" y="48"/>
                </a:cxn>
                <a:cxn ang="0">
                  <a:pos x="51" y="21"/>
                </a:cxn>
                <a:cxn ang="0">
                  <a:pos x="51" y="15"/>
                </a:cxn>
                <a:cxn ang="0">
                  <a:pos x="48" y="8"/>
                </a:cxn>
                <a:cxn ang="0">
                  <a:pos x="40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2" y="20"/>
                </a:cxn>
                <a:cxn ang="0">
                  <a:pos x="35" y="33"/>
                </a:cxn>
                <a:cxn ang="0">
                  <a:pos x="34" y="40"/>
                </a:cxn>
                <a:cxn ang="0">
                  <a:pos x="31" y="44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40"/>
                </a:cxn>
                <a:cxn ang="0">
                  <a:pos x="19" y="35"/>
                </a:cxn>
                <a:cxn ang="0">
                  <a:pos x="25" y="33"/>
                </a:cxn>
                <a:cxn ang="0">
                  <a:pos x="35" y="30"/>
                </a:cxn>
              </a:cxnLst>
              <a:rect l="0" t="0" r="r" b="b"/>
              <a:pathLst>
                <a:path w="54" h="57">
                  <a:moveTo>
                    <a:pt x="17" y="20"/>
                  </a:moveTo>
                  <a:lnTo>
                    <a:pt x="17" y="17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1" y="24"/>
                  </a:lnTo>
                  <a:lnTo>
                    <a:pt x="26" y="25"/>
                  </a:lnTo>
                  <a:lnTo>
                    <a:pt x="19" y="26"/>
                  </a:lnTo>
                  <a:lnTo>
                    <a:pt x="12" y="27"/>
                  </a:lnTo>
                  <a:lnTo>
                    <a:pt x="6" y="30"/>
                  </a:lnTo>
                  <a:lnTo>
                    <a:pt x="3" y="32"/>
                  </a:lnTo>
                  <a:lnTo>
                    <a:pt x="1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2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7" y="55"/>
                  </a:lnTo>
                  <a:lnTo>
                    <a:pt x="32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2" y="53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1" y="21"/>
                  </a:lnTo>
                  <a:lnTo>
                    <a:pt x="51" y="18"/>
                  </a:lnTo>
                  <a:lnTo>
                    <a:pt x="51" y="15"/>
                  </a:lnTo>
                  <a:lnTo>
                    <a:pt x="50" y="12"/>
                  </a:lnTo>
                  <a:lnTo>
                    <a:pt x="48" y="8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4"/>
                  </a:lnTo>
                  <a:lnTo>
                    <a:pt x="2" y="20"/>
                  </a:lnTo>
                  <a:lnTo>
                    <a:pt x="17" y="20"/>
                  </a:lnTo>
                  <a:close/>
                  <a:moveTo>
                    <a:pt x="35" y="33"/>
                  </a:moveTo>
                  <a:lnTo>
                    <a:pt x="35" y="37"/>
                  </a:lnTo>
                  <a:lnTo>
                    <a:pt x="34" y="40"/>
                  </a:lnTo>
                  <a:lnTo>
                    <a:pt x="32" y="42"/>
                  </a:lnTo>
                  <a:lnTo>
                    <a:pt x="31" y="44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3"/>
                  </a:lnTo>
                  <a:lnTo>
                    <a:pt x="16" y="40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22" y="34"/>
                  </a:lnTo>
                  <a:lnTo>
                    <a:pt x="25" y="33"/>
                  </a:lnTo>
                  <a:lnTo>
                    <a:pt x="30" y="32"/>
                  </a:lnTo>
                  <a:lnTo>
                    <a:pt x="35" y="3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6" name="Freeform 1880"/>
            <p:cNvSpPr>
              <a:spLocks/>
            </p:cNvSpPr>
            <p:nvPr/>
          </p:nvSpPr>
          <p:spPr bwMode="auto">
            <a:xfrm>
              <a:off x="3996" y="177"/>
              <a:ext cx="14" cy="14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3" y="54"/>
                </a:cxn>
                <a:cxn ang="0">
                  <a:pos x="6" y="54"/>
                </a:cxn>
                <a:cxn ang="0">
                  <a:pos x="11" y="53"/>
                </a:cxn>
                <a:cxn ang="0">
                  <a:pos x="15" y="53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3" y="45"/>
                </a:cxn>
                <a:cxn ang="0">
                  <a:pos x="25" y="39"/>
                </a:cxn>
                <a:cxn ang="0">
                  <a:pos x="27" y="32"/>
                </a:cxn>
                <a:cxn ang="0">
                  <a:pos x="27" y="23"/>
                </a:cxn>
                <a:cxn ang="0">
                  <a:pos x="27" y="11"/>
                </a:cxn>
                <a:cxn ang="0">
                  <a:pos x="42" y="11"/>
                </a:cxn>
                <a:cxn ang="0">
                  <a:pos x="42" y="53"/>
                </a:cxn>
                <a:cxn ang="0">
                  <a:pos x="58" y="53"/>
                </a:cxn>
                <a:cxn ang="0">
                  <a:pos x="58" y="0"/>
                </a:cxn>
                <a:cxn ang="0">
                  <a:pos x="13" y="0"/>
                </a:cxn>
                <a:cxn ang="0">
                  <a:pos x="12" y="23"/>
                </a:cxn>
                <a:cxn ang="0">
                  <a:pos x="11" y="33"/>
                </a:cxn>
                <a:cxn ang="0">
                  <a:pos x="10" y="39"/>
                </a:cxn>
                <a:cxn ang="0">
                  <a:pos x="8" y="41"/>
                </a:cxn>
                <a:cxn ang="0">
                  <a:pos x="7" y="42"/>
                </a:cxn>
                <a:cxn ang="0">
                  <a:pos x="5" y="42"/>
                </a:cxn>
                <a:cxn ang="0">
                  <a:pos x="3" y="43"/>
                </a:cxn>
                <a:cxn ang="0">
                  <a:pos x="1" y="42"/>
                </a:cxn>
                <a:cxn ang="0">
                  <a:pos x="0" y="42"/>
                </a:cxn>
                <a:cxn ang="0">
                  <a:pos x="0" y="53"/>
                </a:cxn>
              </a:cxnLst>
              <a:rect l="0" t="0" r="r" b="b"/>
              <a:pathLst>
                <a:path w="58" h="54">
                  <a:moveTo>
                    <a:pt x="0" y="53"/>
                  </a:moveTo>
                  <a:lnTo>
                    <a:pt x="3" y="54"/>
                  </a:lnTo>
                  <a:lnTo>
                    <a:pt x="6" y="54"/>
                  </a:lnTo>
                  <a:lnTo>
                    <a:pt x="11" y="53"/>
                  </a:lnTo>
                  <a:lnTo>
                    <a:pt x="15" y="53"/>
                  </a:lnTo>
                  <a:lnTo>
                    <a:pt x="18" y="51"/>
                  </a:lnTo>
                  <a:lnTo>
                    <a:pt x="21" y="49"/>
                  </a:lnTo>
                  <a:lnTo>
                    <a:pt x="23" y="45"/>
                  </a:lnTo>
                  <a:lnTo>
                    <a:pt x="25" y="39"/>
                  </a:lnTo>
                  <a:lnTo>
                    <a:pt x="27" y="32"/>
                  </a:lnTo>
                  <a:lnTo>
                    <a:pt x="27" y="23"/>
                  </a:lnTo>
                  <a:lnTo>
                    <a:pt x="27" y="11"/>
                  </a:lnTo>
                  <a:lnTo>
                    <a:pt x="42" y="11"/>
                  </a:lnTo>
                  <a:lnTo>
                    <a:pt x="42" y="53"/>
                  </a:lnTo>
                  <a:lnTo>
                    <a:pt x="58" y="53"/>
                  </a:lnTo>
                  <a:lnTo>
                    <a:pt x="58" y="0"/>
                  </a:lnTo>
                  <a:lnTo>
                    <a:pt x="13" y="0"/>
                  </a:lnTo>
                  <a:lnTo>
                    <a:pt x="12" y="23"/>
                  </a:lnTo>
                  <a:lnTo>
                    <a:pt x="11" y="33"/>
                  </a:lnTo>
                  <a:lnTo>
                    <a:pt x="10" y="39"/>
                  </a:lnTo>
                  <a:lnTo>
                    <a:pt x="8" y="41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7" name="Freeform 1881"/>
            <p:cNvSpPr>
              <a:spLocks/>
            </p:cNvSpPr>
            <p:nvPr/>
          </p:nvSpPr>
          <p:spPr bwMode="auto">
            <a:xfrm>
              <a:off x="4014" y="177"/>
              <a:ext cx="13" cy="13"/>
            </a:xfrm>
            <a:custGeom>
              <a:avLst/>
              <a:gdLst/>
              <a:ahLst/>
              <a:cxnLst>
                <a:cxn ang="0">
                  <a:pos x="16" y="35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9"/>
                </a:cxn>
                <a:cxn ang="0">
                  <a:pos x="39" y="53"/>
                </a:cxn>
                <a:cxn ang="0">
                  <a:pos x="55" y="53"/>
                </a:cxn>
                <a:cxn ang="0">
                  <a:pos x="55" y="0"/>
                </a:cxn>
                <a:cxn ang="0">
                  <a:pos x="38" y="0"/>
                </a:cxn>
                <a:cxn ang="0">
                  <a:pos x="16" y="35"/>
                </a:cxn>
              </a:cxnLst>
              <a:rect l="0" t="0" r="r" b="b"/>
              <a:pathLst>
                <a:path w="55" h="53">
                  <a:moveTo>
                    <a:pt x="16" y="35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9"/>
                  </a:lnTo>
                  <a:lnTo>
                    <a:pt x="39" y="53"/>
                  </a:lnTo>
                  <a:lnTo>
                    <a:pt x="55" y="53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16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8" name="Freeform 1882"/>
            <p:cNvSpPr>
              <a:spLocks/>
            </p:cNvSpPr>
            <p:nvPr/>
          </p:nvSpPr>
          <p:spPr bwMode="auto">
            <a:xfrm>
              <a:off x="4029" y="177"/>
              <a:ext cx="14" cy="14"/>
            </a:xfrm>
            <a:custGeom>
              <a:avLst/>
              <a:gdLst/>
              <a:ahLst/>
              <a:cxnLst>
                <a:cxn ang="0">
                  <a:pos x="1" y="42"/>
                </a:cxn>
                <a:cxn ang="0">
                  <a:pos x="5" y="50"/>
                </a:cxn>
                <a:cxn ang="0">
                  <a:pos x="13" y="54"/>
                </a:cxn>
                <a:cxn ang="0">
                  <a:pos x="22" y="57"/>
                </a:cxn>
                <a:cxn ang="0">
                  <a:pos x="33" y="57"/>
                </a:cxn>
                <a:cxn ang="0">
                  <a:pos x="43" y="55"/>
                </a:cxn>
                <a:cxn ang="0">
                  <a:pos x="49" y="51"/>
                </a:cxn>
                <a:cxn ang="0">
                  <a:pos x="53" y="45"/>
                </a:cxn>
                <a:cxn ang="0">
                  <a:pos x="53" y="36"/>
                </a:cxn>
                <a:cxn ang="0">
                  <a:pos x="48" y="30"/>
                </a:cxn>
                <a:cxn ang="0">
                  <a:pos x="43" y="27"/>
                </a:cxn>
                <a:cxn ang="0">
                  <a:pos x="50" y="23"/>
                </a:cxn>
                <a:cxn ang="0">
                  <a:pos x="52" y="16"/>
                </a:cxn>
                <a:cxn ang="0">
                  <a:pos x="50" y="7"/>
                </a:cxn>
                <a:cxn ang="0">
                  <a:pos x="43" y="2"/>
                </a:cxn>
                <a:cxn ang="0">
                  <a:pos x="28" y="0"/>
                </a:cxn>
                <a:cxn ang="0">
                  <a:pos x="12" y="3"/>
                </a:cxn>
                <a:cxn ang="0">
                  <a:pos x="5" y="10"/>
                </a:cxn>
                <a:cxn ang="0">
                  <a:pos x="2" y="20"/>
                </a:cxn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30" y="12"/>
                </a:cxn>
                <a:cxn ang="0">
                  <a:pos x="36" y="15"/>
                </a:cxn>
                <a:cxn ang="0">
                  <a:pos x="36" y="20"/>
                </a:cxn>
                <a:cxn ang="0">
                  <a:pos x="32" y="23"/>
                </a:cxn>
                <a:cxn ang="0">
                  <a:pos x="22" y="23"/>
                </a:cxn>
                <a:cxn ang="0">
                  <a:pos x="28" y="33"/>
                </a:cxn>
                <a:cxn ang="0">
                  <a:pos x="36" y="35"/>
                </a:cxn>
                <a:cxn ang="0">
                  <a:pos x="38" y="40"/>
                </a:cxn>
                <a:cxn ang="0">
                  <a:pos x="34" y="45"/>
                </a:cxn>
                <a:cxn ang="0">
                  <a:pos x="27" y="46"/>
                </a:cxn>
                <a:cxn ang="0">
                  <a:pos x="18" y="43"/>
                </a:cxn>
                <a:cxn ang="0">
                  <a:pos x="16" y="38"/>
                </a:cxn>
              </a:cxnLst>
              <a:rect l="0" t="0" r="r" b="b"/>
              <a:pathLst>
                <a:path w="54" h="57">
                  <a:moveTo>
                    <a:pt x="0" y="38"/>
                  </a:moveTo>
                  <a:lnTo>
                    <a:pt x="1" y="42"/>
                  </a:lnTo>
                  <a:lnTo>
                    <a:pt x="3" y="47"/>
                  </a:lnTo>
                  <a:lnTo>
                    <a:pt x="5" y="50"/>
                  </a:lnTo>
                  <a:lnTo>
                    <a:pt x="9" y="53"/>
                  </a:lnTo>
                  <a:lnTo>
                    <a:pt x="13" y="54"/>
                  </a:lnTo>
                  <a:lnTo>
                    <a:pt x="17" y="56"/>
                  </a:lnTo>
                  <a:lnTo>
                    <a:pt x="22" y="57"/>
                  </a:lnTo>
                  <a:lnTo>
                    <a:pt x="28" y="57"/>
                  </a:lnTo>
                  <a:lnTo>
                    <a:pt x="33" y="57"/>
                  </a:lnTo>
                  <a:lnTo>
                    <a:pt x="38" y="56"/>
                  </a:lnTo>
                  <a:lnTo>
                    <a:pt x="43" y="55"/>
                  </a:lnTo>
                  <a:lnTo>
                    <a:pt x="46" y="53"/>
                  </a:lnTo>
                  <a:lnTo>
                    <a:pt x="49" y="51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4" y="40"/>
                  </a:lnTo>
                  <a:lnTo>
                    <a:pt x="53" y="36"/>
                  </a:lnTo>
                  <a:lnTo>
                    <a:pt x="51" y="33"/>
                  </a:lnTo>
                  <a:lnTo>
                    <a:pt x="48" y="30"/>
                  </a:lnTo>
                  <a:lnTo>
                    <a:pt x="43" y="28"/>
                  </a:lnTo>
                  <a:lnTo>
                    <a:pt x="43" y="27"/>
                  </a:lnTo>
                  <a:lnTo>
                    <a:pt x="47" y="26"/>
                  </a:lnTo>
                  <a:lnTo>
                    <a:pt x="50" y="23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1"/>
                  </a:lnTo>
                  <a:lnTo>
                    <a:pt x="50" y="7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5" y="10"/>
                  </a:lnTo>
                  <a:lnTo>
                    <a:pt x="3" y="14"/>
                  </a:lnTo>
                  <a:lnTo>
                    <a:pt x="2" y="20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33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6" y="20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3"/>
                  </a:lnTo>
                  <a:lnTo>
                    <a:pt x="28" y="33"/>
                  </a:lnTo>
                  <a:lnTo>
                    <a:pt x="33" y="34"/>
                  </a:lnTo>
                  <a:lnTo>
                    <a:pt x="36" y="35"/>
                  </a:lnTo>
                  <a:lnTo>
                    <a:pt x="37" y="37"/>
                  </a:lnTo>
                  <a:lnTo>
                    <a:pt x="38" y="40"/>
                  </a:lnTo>
                  <a:lnTo>
                    <a:pt x="37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2" y="46"/>
                  </a:lnTo>
                  <a:lnTo>
                    <a:pt x="18" y="43"/>
                  </a:lnTo>
                  <a:lnTo>
                    <a:pt x="17" y="40"/>
                  </a:lnTo>
                  <a:lnTo>
                    <a:pt x="16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9" name="Freeform 1883"/>
            <p:cNvSpPr>
              <a:spLocks/>
            </p:cNvSpPr>
            <p:nvPr/>
          </p:nvSpPr>
          <p:spPr bwMode="auto">
            <a:xfrm>
              <a:off x="4045" y="177"/>
              <a:ext cx="14" cy="13"/>
            </a:xfrm>
            <a:custGeom>
              <a:avLst/>
              <a:gdLst/>
              <a:ahLst/>
              <a:cxnLst>
                <a:cxn ang="0">
                  <a:pos x="16" y="35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8" y="19"/>
                </a:cxn>
                <a:cxn ang="0">
                  <a:pos x="38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7" y="0"/>
                </a:cxn>
                <a:cxn ang="0">
                  <a:pos x="16" y="35"/>
                </a:cxn>
              </a:cxnLst>
              <a:rect l="0" t="0" r="r" b="b"/>
              <a:pathLst>
                <a:path w="54" h="53">
                  <a:moveTo>
                    <a:pt x="16" y="35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8" y="19"/>
                  </a:lnTo>
                  <a:lnTo>
                    <a:pt x="38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7" y="0"/>
                  </a:lnTo>
                  <a:lnTo>
                    <a:pt x="16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0" name="Freeform 1884"/>
            <p:cNvSpPr>
              <a:spLocks noEditPoints="1"/>
            </p:cNvSpPr>
            <p:nvPr/>
          </p:nvSpPr>
          <p:spPr bwMode="auto">
            <a:xfrm>
              <a:off x="4062" y="177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0"/>
                </a:cxn>
                <a:cxn ang="0">
                  <a:pos x="20" y="54"/>
                </a:cxn>
                <a:cxn ang="0">
                  <a:pos x="25" y="56"/>
                </a:cxn>
                <a:cxn ang="0">
                  <a:pos x="30" y="57"/>
                </a:cxn>
                <a:cxn ang="0">
                  <a:pos x="33" y="57"/>
                </a:cxn>
                <a:cxn ang="0">
                  <a:pos x="38" y="56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50" y="49"/>
                </a:cxn>
                <a:cxn ang="0">
                  <a:pos x="53" y="45"/>
                </a:cxn>
                <a:cxn ang="0">
                  <a:pos x="55" y="40"/>
                </a:cxn>
                <a:cxn ang="0">
                  <a:pos x="56" y="35"/>
                </a:cxn>
                <a:cxn ang="0">
                  <a:pos x="56" y="29"/>
                </a:cxn>
                <a:cxn ang="0">
                  <a:pos x="56" y="23"/>
                </a:cxn>
                <a:cxn ang="0">
                  <a:pos x="55" y="17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7" y="4"/>
                </a:cxn>
                <a:cxn ang="0">
                  <a:pos x="43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20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6" y="20"/>
                </a:cxn>
                <a:cxn ang="0">
                  <a:pos x="18" y="17"/>
                </a:cxn>
                <a:cxn ang="0">
                  <a:pos x="19" y="15"/>
                </a:cxn>
                <a:cxn ang="0">
                  <a:pos x="23" y="12"/>
                </a:cxn>
                <a:cxn ang="0">
                  <a:pos x="27" y="12"/>
                </a:cxn>
                <a:cxn ang="0">
                  <a:pos x="32" y="12"/>
                </a:cxn>
                <a:cxn ang="0">
                  <a:pos x="36" y="15"/>
                </a:cxn>
                <a:cxn ang="0">
                  <a:pos x="38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40" y="35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7" y="46"/>
                </a:cxn>
                <a:cxn ang="0">
                  <a:pos x="24" y="46"/>
                </a:cxn>
                <a:cxn ang="0">
                  <a:pos x="22" y="45"/>
                </a:cxn>
                <a:cxn ang="0">
                  <a:pos x="19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5" y="29"/>
                </a:cxn>
              </a:cxnLst>
              <a:rect l="0" t="0" r="r" b="b"/>
              <a:pathLst>
                <a:path w="56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0"/>
                  </a:lnTo>
                  <a:lnTo>
                    <a:pt x="20" y="54"/>
                  </a:lnTo>
                  <a:lnTo>
                    <a:pt x="25" y="56"/>
                  </a:lnTo>
                  <a:lnTo>
                    <a:pt x="30" y="57"/>
                  </a:lnTo>
                  <a:lnTo>
                    <a:pt x="33" y="57"/>
                  </a:lnTo>
                  <a:lnTo>
                    <a:pt x="38" y="56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50" y="49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6" y="35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5" y="24"/>
                  </a:lnTo>
                  <a:lnTo>
                    <a:pt x="16" y="20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32" y="12"/>
                  </a:lnTo>
                  <a:lnTo>
                    <a:pt x="36" y="15"/>
                  </a:lnTo>
                  <a:lnTo>
                    <a:pt x="38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2" y="45"/>
                  </a:lnTo>
                  <a:lnTo>
                    <a:pt x="19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1" name="Freeform 1885"/>
            <p:cNvSpPr>
              <a:spLocks noEditPoints="1"/>
            </p:cNvSpPr>
            <p:nvPr/>
          </p:nvSpPr>
          <p:spPr bwMode="auto">
            <a:xfrm>
              <a:off x="4078" y="177"/>
              <a:ext cx="15" cy="14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5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1"/>
                </a:cxn>
                <a:cxn ang="0">
                  <a:pos x="57" y="36"/>
                </a:cxn>
                <a:cxn ang="0">
                  <a:pos x="58" y="29"/>
                </a:cxn>
                <a:cxn ang="0">
                  <a:pos x="57" y="22"/>
                </a:cxn>
                <a:cxn ang="0">
                  <a:pos x="56" y="17"/>
                </a:cxn>
                <a:cxn ang="0">
                  <a:pos x="53" y="12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3" y="4"/>
                </a:cxn>
                <a:cxn ang="0">
                  <a:pos x="9" y="6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1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2" y="53"/>
                </a:cxn>
                <a:cxn ang="0">
                  <a:pos x="18" y="55"/>
                </a:cxn>
                <a:cxn ang="0">
                  <a:pos x="24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3"/>
                </a:cxn>
                <a:cxn ang="0">
                  <a:pos x="19" y="40"/>
                </a:cxn>
                <a:cxn ang="0">
                  <a:pos x="18" y="34"/>
                </a:cxn>
                <a:cxn ang="0">
                  <a:pos x="17" y="29"/>
                </a:cxn>
                <a:cxn ang="0">
                  <a:pos x="18" y="23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42" y="29"/>
                </a:cxn>
                <a:cxn ang="0">
                  <a:pos x="41" y="34"/>
                </a:cxn>
                <a:cxn ang="0">
                  <a:pos x="40" y="40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1"/>
                  </a:lnTo>
                  <a:lnTo>
                    <a:pt x="57" y="36"/>
                  </a:lnTo>
                  <a:lnTo>
                    <a:pt x="58" y="29"/>
                  </a:lnTo>
                  <a:lnTo>
                    <a:pt x="57" y="22"/>
                  </a:lnTo>
                  <a:lnTo>
                    <a:pt x="56" y="17"/>
                  </a:lnTo>
                  <a:lnTo>
                    <a:pt x="53" y="12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6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5"/>
                  </a:lnTo>
                  <a:lnTo>
                    <a:pt x="21" y="43"/>
                  </a:lnTo>
                  <a:lnTo>
                    <a:pt x="19" y="40"/>
                  </a:lnTo>
                  <a:lnTo>
                    <a:pt x="18" y="34"/>
                  </a:lnTo>
                  <a:lnTo>
                    <a:pt x="17" y="29"/>
                  </a:lnTo>
                  <a:lnTo>
                    <a:pt x="18" y="23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42" y="29"/>
                  </a:lnTo>
                  <a:lnTo>
                    <a:pt x="41" y="34"/>
                  </a:lnTo>
                  <a:lnTo>
                    <a:pt x="40" y="40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2" name="Freeform 1886"/>
            <p:cNvSpPr>
              <a:spLocks noEditPoints="1"/>
            </p:cNvSpPr>
            <p:nvPr/>
          </p:nvSpPr>
          <p:spPr bwMode="auto">
            <a:xfrm>
              <a:off x="4095" y="177"/>
              <a:ext cx="13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3"/>
                </a:cxn>
                <a:cxn ang="0">
                  <a:pos x="31" y="53"/>
                </a:cxn>
                <a:cxn ang="0">
                  <a:pos x="38" y="52"/>
                </a:cxn>
                <a:cxn ang="0">
                  <a:pos x="44" y="50"/>
                </a:cxn>
                <a:cxn ang="0">
                  <a:pos x="47" y="48"/>
                </a:cxn>
                <a:cxn ang="0">
                  <a:pos x="49" y="46"/>
                </a:cxn>
                <a:cxn ang="0">
                  <a:pos x="50" y="43"/>
                </a:cxn>
                <a:cxn ang="0">
                  <a:pos x="51" y="40"/>
                </a:cxn>
                <a:cxn ang="0">
                  <a:pos x="50" y="34"/>
                </a:cxn>
                <a:cxn ang="0">
                  <a:pos x="47" y="30"/>
                </a:cxn>
                <a:cxn ang="0">
                  <a:pos x="43" y="28"/>
                </a:cxn>
                <a:cxn ang="0">
                  <a:pos x="37" y="26"/>
                </a:cxn>
                <a:cxn ang="0">
                  <a:pos x="37" y="26"/>
                </a:cxn>
                <a:cxn ang="0">
                  <a:pos x="41" y="24"/>
                </a:cxn>
                <a:cxn ang="0">
                  <a:pos x="45" y="22"/>
                </a:cxn>
                <a:cxn ang="0">
                  <a:pos x="47" y="18"/>
                </a:cxn>
                <a:cxn ang="0">
                  <a:pos x="49" y="14"/>
                </a:cxn>
                <a:cxn ang="0">
                  <a:pos x="47" y="9"/>
                </a:cxn>
                <a:cxn ang="0">
                  <a:pos x="46" y="5"/>
                </a:cxn>
                <a:cxn ang="0">
                  <a:pos x="44" y="3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31" y="0"/>
                </a:cxn>
                <a:cxn ang="0">
                  <a:pos x="0" y="0"/>
                </a:cxn>
                <a:cxn ang="0">
                  <a:pos x="15" y="11"/>
                </a:cxn>
                <a:cxn ang="0">
                  <a:pos x="24" y="11"/>
                </a:cxn>
                <a:cxn ang="0">
                  <a:pos x="27" y="12"/>
                </a:cxn>
                <a:cxn ang="0">
                  <a:pos x="30" y="12"/>
                </a:cxn>
                <a:cxn ang="0">
                  <a:pos x="31" y="14"/>
                </a:cxn>
                <a:cxn ang="0">
                  <a:pos x="32" y="17"/>
                </a:cxn>
                <a:cxn ang="0">
                  <a:pos x="31" y="19"/>
                </a:cxn>
                <a:cxn ang="0">
                  <a:pos x="29" y="21"/>
                </a:cxn>
                <a:cxn ang="0">
                  <a:pos x="26" y="21"/>
                </a:cxn>
                <a:cxn ang="0">
                  <a:pos x="23" y="21"/>
                </a:cxn>
                <a:cxn ang="0">
                  <a:pos x="15" y="21"/>
                </a:cxn>
                <a:cxn ang="0">
                  <a:pos x="15" y="11"/>
                </a:cxn>
                <a:cxn ang="0">
                  <a:pos x="15" y="31"/>
                </a:cxn>
                <a:cxn ang="0">
                  <a:pos x="25" y="31"/>
                </a:cxn>
                <a:cxn ang="0">
                  <a:pos x="29" y="32"/>
                </a:cxn>
                <a:cxn ang="0">
                  <a:pos x="32" y="33"/>
                </a:cxn>
                <a:cxn ang="0">
                  <a:pos x="33" y="35"/>
                </a:cxn>
                <a:cxn ang="0">
                  <a:pos x="34" y="37"/>
                </a:cxn>
                <a:cxn ang="0">
                  <a:pos x="33" y="39"/>
                </a:cxn>
                <a:cxn ang="0">
                  <a:pos x="32" y="41"/>
                </a:cxn>
                <a:cxn ang="0">
                  <a:pos x="30" y="42"/>
                </a:cxn>
                <a:cxn ang="0">
                  <a:pos x="25" y="42"/>
                </a:cxn>
                <a:cxn ang="0">
                  <a:pos x="15" y="42"/>
                </a:cxn>
                <a:cxn ang="0">
                  <a:pos x="15" y="31"/>
                </a:cxn>
              </a:cxnLst>
              <a:rect l="0" t="0" r="r" b="b"/>
              <a:pathLst>
                <a:path w="51" h="53">
                  <a:moveTo>
                    <a:pt x="0" y="0"/>
                  </a:moveTo>
                  <a:lnTo>
                    <a:pt x="0" y="53"/>
                  </a:lnTo>
                  <a:lnTo>
                    <a:pt x="31" y="53"/>
                  </a:lnTo>
                  <a:lnTo>
                    <a:pt x="38" y="52"/>
                  </a:lnTo>
                  <a:lnTo>
                    <a:pt x="44" y="50"/>
                  </a:lnTo>
                  <a:lnTo>
                    <a:pt x="47" y="48"/>
                  </a:lnTo>
                  <a:lnTo>
                    <a:pt x="49" y="46"/>
                  </a:lnTo>
                  <a:lnTo>
                    <a:pt x="50" y="43"/>
                  </a:lnTo>
                  <a:lnTo>
                    <a:pt x="51" y="40"/>
                  </a:lnTo>
                  <a:lnTo>
                    <a:pt x="50" y="3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41" y="24"/>
                  </a:lnTo>
                  <a:lnTo>
                    <a:pt x="45" y="22"/>
                  </a:lnTo>
                  <a:lnTo>
                    <a:pt x="47" y="18"/>
                  </a:lnTo>
                  <a:lnTo>
                    <a:pt x="49" y="14"/>
                  </a:lnTo>
                  <a:lnTo>
                    <a:pt x="47" y="9"/>
                  </a:lnTo>
                  <a:lnTo>
                    <a:pt x="46" y="5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0" y="0"/>
                  </a:lnTo>
                  <a:close/>
                  <a:moveTo>
                    <a:pt x="15" y="11"/>
                  </a:moveTo>
                  <a:lnTo>
                    <a:pt x="24" y="11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31" y="14"/>
                  </a:lnTo>
                  <a:lnTo>
                    <a:pt x="32" y="17"/>
                  </a:lnTo>
                  <a:lnTo>
                    <a:pt x="31" y="19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11"/>
                  </a:lnTo>
                  <a:close/>
                  <a:moveTo>
                    <a:pt x="15" y="31"/>
                  </a:moveTo>
                  <a:lnTo>
                    <a:pt x="25" y="31"/>
                  </a:lnTo>
                  <a:lnTo>
                    <a:pt x="29" y="32"/>
                  </a:lnTo>
                  <a:lnTo>
                    <a:pt x="32" y="33"/>
                  </a:lnTo>
                  <a:lnTo>
                    <a:pt x="33" y="35"/>
                  </a:lnTo>
                  <a:lnTo>
                    <a:pt x="34" y="37"/>
                  </a:lnTo>
                  <a:lnTo>
                    <a:pt x="33" y="39"/>
                  </a:lnTo>
                  <a:lnTo>
                    <a:pt x="32" y="41"/>
                  </a:lnTo>
                  <a:lnTo>
                    <a:pt x="30" y="42"/>
                  </a:lnTo>
                  <a:lnTo>
                    <a:pt x="25" y="42"/>
                  </a:lnTo>
                  <a:lnTo>
                    <a:pt x="15" y="42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3" name="Freeform 1887"/>
            <p:cNvSpPr>
              <a:spLocks noEditPoints="1"/>
            </p:cNvSpPr>
            <p:nvPr/>
          </p:nvSpPr>
          <p:spPr bwMode="auto">
            <a:xfrm>
              <a:off x="4110" y="177"/>
              <a:ext cx="13" cy="14"/>
            </a:xfrm>
            <a:custGeom>
              <a:avLst/>
              <a:gdLst/>
              <a:ahLst/>
              <a:cxnLst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9" y="12"/>
                </a:cxn>
                <a:cxn ang="0">
                  <a:pos x="33" y="13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5" y="21"/>
                </a:cxn>
                <a:cxn ang="0">
                  <a:pos x="33" y="23"/>
                </a:cxn>
                <a:cxn ang="0">
                  <a:pos x="27" y="25"/>
                </a:cxn>
                <a:cxn ang="0">
                  <a:pos x="12" y="27"/>
                </a:cxn>
                <a:cxn ang="0">
                  <a:pos x="4" y="32"/>
                </a:cxn>
                <a:cxn ang="0">
                  <a:pos x="1" y="38"/>
                </a:cxn>
                <a:cxn ang="0">
                  <a:pos x="1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6" y="50"/>
                </a:cxn>
                <a:cxn ang="0">
                  <a:pos x="54" y="55"/>
                </a:cxn>
                <a:cxn ang="0">
                  <a:pos x="53" y="53"/>
                </a:cxn>
                <a:cxn ang="0">
                  <a:pos x="51" y="48"/>
                </a:cxn>
                <a:cxn ang="0">
                  <a:pos x="52" y="21"/>
                </a:cxn>
                <a:cxn ang="0">
                  <a:pos x="51" y="15"/>
                </a:cxn>
                <a:cxn ang="0">
                  <a:pos x="49" y="8"/>
                </a:cxn>
                <a:cxn ang="0">
                  <a:pos x="41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3" y="20"/>
                </a:cxn>
                <a:cxn ang="0">
                  <a:pos x="35" y="33"/>
                </a:cxn>
                <a:cxn ang="0">
                  <a:pos x="34" y="40"/>
                </a:cxn>
                <a:cxn ang="0">
                  <a:pos x="31" y="44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40"/>
                </a:cxn>
                <a:cxn ang="0">
                  <a:pos x="19" y="35"/>
                </a:cxn>
                <a:cxn ang="0">
                  <a:pos x="25" y="33"/>
                </a:cxn>
                <a:cxn ang="0">
                  <a:pos x="35" y="30"/>
                </a:cxn>
              </a:cxnLst>
              <a:rect l="0" t="0" r="r" b="b"/>
              <a:pathLst>
                <a:path w="54" h="57">
                  <a:moveTo>
                    <a:pt x="17" y="20"/>
                  </a:moveTo>
                  <a:lnTo>
                    <a:pt x="18" y="17"/>
                  </a:lnTo>
                  <a:lnTo>
                    <a:pt x="18" y="15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1" y="24"/>
                  </a:lnTo>
                  <a:lnTo>
                    <a:pt x="27" y="25"/>
                  </a:lnTo>
                  <a:lnTo>
                    <a:pt x="19" y="26"/>
                  </a:lnTo>
                  <a:lnTo>
                    <a:pt x="12" y="27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1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32" y="53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3" y="53"/>
                  </a:lnTo>
                  <a:lnTo>
                    <a:pt x="52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21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2"/>
                  </a:lnTo>
                  <a:lnTo>
                    <a:pt x="49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4"/>
                  </a:lnTo>
                  <a:lnTo>
                    <a:pt x="3" y="20"/>
                  </a:lnTo>
                  <a:lnTo>
                    <a:pt x="17" y="20"/>
                  </a:lnTo>
                  <a:close/>
                  <a:moveTo>
                    <a:pt x="35" y="33"/>
                  </a:moveTo>
                  <a:lnTo>
                    <a:pt x="35" y="37"/>
                  </a:lnTo>
                  <a:lnTo>
                    <a:pt x="34" y="40"/>
                  </a:lnTo>
                  <a:lnTo>
                    <a:pt x="33" y="42"/>
                  </a:lnTo>
                  <a:lnTo>
                    <a:pt x="31" y="44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2" y="46"/>
                  </a:lnTo>
                  <a:lnTo>
                    <a:pt x="19" y="45"/>
                  </a:lnTo>
                  <a:lnTo>
                    <a:pt x="17" y="43"/>
                  </a:lnTo>
                  <a:lnTo>
                    <a:pt x="16" y="40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22" y="34"/>
                  </a:lnTo>
                  <a:lnTo>
                    <a:pt x="25" y="33"/>
                  </a:lnTo>
                  <a:lnTo>
                    <a:pt x="31" y="32"/>
                  </a:lnTo>
                  <a:lnTo>
                    <a:pt x="35" y="3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4" name="Freeform 1888"/>
            <p:cNvSpPr>
              <a:spLocks/>
            </p:cNvSpPr>
            <p:nvPr/>
          </p:nvSpPr>
          <p:spPr bwMode="auto">
            <a:xfrm>
              <a:off x="4126" y="177"/>
              <a:ext cx="13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6" y="31"/>
                </a:cxn>
                <a:cxn ang="0">
                  <a:pos x="36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6" y="0"/>
                </a:cxn>
                <a:cxn ang="0">
                  <a:pos x="36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6" y="31"/>
                  </a:lnTo>
                  <a:lnTo>
                    <a:pt x="36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6" y="0"/>
                  </a:lnTo>
                  <a:lnTo>
                    <a:pt x="36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5" name="Freeform 1889"/>
            <p:cNvSpPr>
              <a:spLocks/>
            </p:cNvSpPr>
            <p:nvPr/>
          </p:nvSpPr>
          <p:spPr bwMode="auto">
            <a:xfrm>
              <a:off x="4142" y="177"/>
              <a:ext cx="13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5" y="31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5" y="31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6" name="Freeform 1890"/>
            <p:cNvSpPr>
              <a:spLocks noEditPoints="1"/>
            </p:cNvSpPr>
            <p:nvPr/>
          </p:nvSpPr>
          <p:spPr bwMode="auto">
            <a:xfrm>
              <a:off x="4157" y="177"/>
              <a:ext cx="15" cy="14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0" y="55"/>
                </a:cxn>
                <a:cxn ang="0">
                  <a:pos x="45" y="53"/>
                </a:cxn>
                <a:cxn ang="0">
                  <a:pos x="49" y="50"/>
                </a:cxn>
                <a:cxn ang="0">
                  <a:pos x="53" y="46"/>
                </a:cxn>
                <a:cxn ang="0">
                  <a:pos x="56" y="41"/>
                </a:cxn>
                <a:cxn ang="0">
                  <a:pos x="58" y="36"/>
                </a:cxn>
                <a:cxn ang="0">
                  <a:pos x="59" y="29"/>
                </a:cxn>
                <a:cxn ang="0">
                  <a:pos x="58" y="22"/>
                </a:cxn>
                <a:cxn ang="0">
                  <a:pos x="56" y="17"/>
                </a:cxn>
                <a:cxn ang="0">
                  <a:pos x="53" y="12"/>
                </a:cxn>
                <a:cxn ang="0">
                  <a:pos x="49" y="7"/>
                </a:cxn>
                <a:cxn ang="0">
                  <a:pos x="45" y="4"/>
                </a:cxn>
                <a:cxn ang="0">
                  <a:pos x="40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1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3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3"/>
                </a:cxn>
                <a:cxn ang="0">
                  <a:pos x="19" y="40"/>
                </a:cxn>
                <a:cxn ang="0">
                  <a:pos x="17" y="34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41" y="29"/>
                </a:cxn>
                <a:cxn ang="0">
                  <a:pos x="41" y="34"/>
                </a:cxn>
                <a:cxn ang="0">
                  <a:pos x="40" y="40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9" h="57">
                  <a:moveTo>
                    <a:pt x="29" y="57"/>
                  </a:moveTo>
                  <a:lnTo>
                    <a:pt x="35" y="56"/>
                  </a:lnTo>
                  <a:lnTo>
                    <a:pt x="40" y="55"/>
                  </a:lnTo>
                  <a:lnTo>
                    <a:pt x="45" y="53"/>
                  </a:lnTo>
                  <a:lnTo>
                    <a:pt x="49" y="50"/>
                  </a:lnTo>
                  <a:lnTo>
                    <a:pt x="53" y="46"/>
                  </a:lnTo>
                  <a:lnTo>
                    <a:pt x="56" y="41"/>
                  </a:lnTo>
                  <a:lnTo>
                    <a:pt x="58" y="36"/>
                  </a:lnTo>
                  <a:lnTo>
                    <a:pt x="59" y="29"/>
                  </a:lnTo>
                  <a:lnTo>
                    <a:pt x="58" y="22"/>
                  </a:lnTo>
                  <a:lnTo>
                    <a:pt x="56" y="17"/>
                  </a:lnTo>
                  <a:lnTo>
                    <a:pt x="53" y="12"/>
                  </a:lnTo>
                  <a:lnTo>
                    <a:pt x="49" y="7"/>
                  </a:lnTo>
                  <a:lnTo>
                    <a:pt x="45" y="4"/>
                  </a:lnTo>
                  <a:lnTo>
                    <a:pt x="40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5"/>
                  </a:lnTo>
                  <a:lnTo>
                    <a:pt x="21" y="43"/>
                  </a:lnTo>
                  <a:lnTo>
                    <a:pt x="19" y="40"/>
                  </a:lnTo>
                  <a:lnTo>
                    <a:pt x="17" y="34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41" y="34"/>
                  </a:lnTo>
                  <a:lnTo>
                    <a:pt x="40" y="40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7" name="Freeform 1891"/>
            <p:cNvSpPr>
              <a:spLocks noEditPoints="1"/>
            </p:cNvSpPr>
            <p:nvPr/>
          </p:nvSpPr>
          <p:spPr bwMode="auto">
            <a:xfrm>
              <a:off x="4174" y="177"/>
              <a:ext cx="14" cy="14"/>
            </a:xfrm>
            <a:custGeom>
              <a:avLst/>
              <a:gdLst/>
              <a:ahLst/>
              <a:cxnLst>
                <a:cxn ang="0">
                  <a:pos x="40" y="40"/>
                </a:cxn>
                <a:cxn ang="0">
                  <a:pos x="38" y="43"/>
                </a:cxn>
                <a:cxn ang="0">
                  <a:pos x="35" y="45"/>
                </a:cxn>
                <a:cxn ang="0">
                  <a:pos x="32" y="46"/>
                </a:cxn>
                <a:cxn ang="0">
                  <a:pos x="29" y="46"/>
                </a:cxn>
                <a:cxn ang="0">
                  <a:pos x="25" y="46"/>
                </a:cxn>
                <a:cxn ang="0">
                  <a:pos x="23" y="45"/>
                </a:cxn>
                <a:cxn ang="0">
                  <a:pos x="20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7" y="33"/>
                </a:cxn>
                <a:cxn ang="0">
                  <a:pos x="57" y="30"/>
                </a:cxn>
                <a:cxn ang="0">
                  <a:pos x="56" y="23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3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8"/>
                </a:cxn>
                <a:cxn ang="0">
                  <a:pos x="4" y="44"/>
                </a:cxn>
                <a:cxn ang="0">
                  <a:pos x="7" y="49"/>
                </a:cxn>
                <a:cxn ang="0">
                  <a:pos x="12" y="53"/>
                </a:cxn>
                <a:cxn ang="0">
                  <a:pos x="16" y="55"/>
                </a:cxn>
                <a:cxn ang="0">
                  <a:pos x="21" y="56"/>
                </a:cxn>
                <a:cxn ang="0">
                  <a:pos x="25" y="57"/>
                </a:cxn>
                <a:cxn ang="0">
                  <a:pos x="28" y="57"/>
                </a:cxn>
                <a:cxn ang="0">
                  <a:pos x="36" y="56"/>
                </a:cxn>
                <a:cxn ang="0">
                  <a:pos x="45" y="54"/>
                </a:cxn>
                <a:cxn ang="0">
                  <a:pos x="48" y="52"/>
                </a:cxn>
                <a:cxn ang="0">
                  <a:pos x="51" y="49"/>
                </a:cxn>
                <a:cxn ang="0">
                  <a:pos x="54" y="45"/>
                </a:cxn>
                <a:cxn ang="0">
                  <a:pos x="56" y="40"/>
                </a:cxn>
                <a:cxn ang="0">
                  <a:pos x="40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9" y="17"/>
                </a:cxn>
                <a:cxn ang="0">
                  <a:pos x="21" y="15"/>
                </a:cxn>
                <a:cxn ang="0">
                  <a:pos x="23" y="13"/>
                </a:cxn>
                <a:cxn ang="0">
                  <a:pos x="27" y="12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8" y="15"/>
                </a:cxn>
                <a:cxn ang="0">
                  <a:pos x="40" y="17"/>
                </a:cxn>
                <a:cxn ang="0">
                  <a:pos x="41" y="20"/>
                </a:cxn>
                <a:cxn ang="0">
                  <a:pos x="41" y="24"/>
                </a:cxn>
                <a:cxn ang="0">
                  <a:pos x="16" y="24"/>
                </a:cxn>
              </a:cxnLst>
              <a:rect l="0" t="0" r="r" b="b"/>
              <a:pathLst>
                <a:path w="57" h="57">
                  <a:moveTo>
                    <a:pt x="40" y="40"/>
                  </a:moveTo>
                  <a:lnTo>
                    <a:pt x="38" y="43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3" y="45"/>
                  </a:lnTo>
                  <a:lnTo>
                    <a:pt x="20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56" y="23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8"/>
                  </a:lnTo>
                  <a:lnTo>
                    <a:pt x="4" y="44"/>
                  </a:lnTo>
                  <a:lnTo>
                    <a:pt x="7" y="49"/>
                  </a:lnTo>
                  <a:lnTo>
                    <a:pt x="12" y="53"/>
                  </a:lnTo>
                  <a:lnTo>
                    <a:pt x="16" y="55"/>
                  </a:lnTo>
                  <a:lnTo>
                    <a:pt x="21" y="56"/>
                  </a:lnTo>
                  <a:lnTo>
                    <a:pt x="25" y="57"/>
                  </a:lnTo>
                  <a:lnTo>
                    <a:pt x="28" y="57"/>
                  </a:lnTo>
                  <a:lnTo>
                    <a:pt x="36" y="56"/>
                  </a:lnTo>
                  <a:lnTo>
                    <a:pt x="45" y="54"/>
                  </a:lnTo>
                  <a:lnTo>
                    <a:pt x="48" y="52"/>
                  </a:lnTo>
                  <a:lnTo>
                    <a:pt x="51" y="49"/>
                  </a:lnTo>
                  <a:lnTo>
                    <a:pt x="54" y="45"/>
                  </a:lnTo>
                  <a:lnTo>
                    <a:pt x="56" y="40"/>
                  </a:lnTo>
                  <a:lnTo>
                    <a:pt x="40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9" y="17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8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8" name="Freeform 1892"/>
            <p:cNvSpPr>
              <a:spLocks noEditPoints="1"/>
            </p:cNvSpPr>
            <p:nvPr/>
          </p:nvSpPr>
          <p:spPr bwMode="auto">
            <a:xfrm>
              <a:off x="3947" y="200"/>
              <a:ext cx="15" cy="20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32" y="4"/>
                </a:cxn>
                <a:cxn ang="0">
                  <a:pos x="18" y="6"/>
                </a:cxn>
                <a:cxn ang="0">
                  <a:pos x="10" y="10"/>
                </a:cxn>
                <a:cxn ang="0">
                  <a:pos x="4" y="20"/>
                </a:cxn>
                <a:cxn ang="0">
                  <a:pos x="0" y="33"/>
                </a:cxn>
                <a:cxn ang="0">
                  <a:pos x="0" y="49"/>
                </a:cxn>
                <a:cxn ang="0">
                  <a:pos x="3" y="62"/>
                </a:cxn>
                <a:cxn ang="0">
                  <a:pos x="9" y="74"/>
                </a:cxn>
                <a:cxn ang="0">
                  <a:pos x="21" y="80"/>
                </a:cxn>
                <a:cxn ang="0">
                  <a:pos x="36" y="80"/>
                </a:cxn>
                <a:cxn ang="0">
                  <a:pos x="46" y="76"/>
                </a:cxn>
                <a:cxn ang="0">
                  <a:pos x="53" y="69"/>
                </a:cxn>
                <a:cxn ang="0">
                  <a:pos x="57" y="58"/>
                </a:cxn>
                <a:cxn ang="0">
                  <a:pos x="57" y="45"/>
                </a:cxn>
                <a:cxn ang="0">
                  <a:pos x="53" y="35"/>
                </a:cxn>
                <a:cxn ang="0">
                  <a:pos x="46" y="28"/>
                </a:cxn>
                <a:cxn ang="0">
                  <a:pos x="37" y="24"/>
                </a:cxn>
                <a:cxn ang="0">
                  <a:pos x="27" y="24"/>
                </a:cxn>
                <a:cxn ang="0">
                  <a:pos x="19" y="26"/>
                </a:cxn>
                <a:cxn ang="0">
                  <a:pos x="13" y="31"/>
                </a:cxn>
                <a:cxn ang="0">
                  <a:pos x="10" y="36"/>
                </a:cxn>
                <a:cxn ang="0">
                  <a:pos x="8" y="39"/>
                </a:cxn>
                <a:cxn ang="0">
                  <a:pos x="10" y="29"/>
                </a:cxn>
                <a:cxn ang="0">
                  <a:pos x="14" y="23"/>
                </a:cxn>
                <a:cxn ang="0">
                  <a:pos x="24" y="18"/>
                </a:cxn>
                <a:cxn ang="0">
                  <a:pos x="44" y="13"/>
                </a:cxn>
                <a:cxn ang="0">
                  <a:pos x="51" y="9"/>
                </a:cxn>
                <a:cxn ang="0">
                  <a:pos x="54" y="0"/>
                </a:cxn>
                <a:cxn ang="0">
                  <a:pos x="41" y="53"/>
                </a:cxn>
                <a:cxn ang="0">
                  <a:pos x="40" y="60"/>
                </a:cxn>
                <a:cxn ang="0">
                  <a:pos x="38" y="65"/>
                </a:cxn>
                <a:cxn ang="0">
                  <a:pos x="34" y="69"/>
                </a:cxn>
                <a:cxn ang="0">
                  <a:pos x="29" y="70"/>
                </a:cxn>
                <a:cxn ang="0">
                  <a:pos x="20" y="66"/>
                </a:cxn>
                <a:cxn ang="0">
                  <a:pos x="17" y="61"/>
                </a:cxn>
                <a:cxn ang="0">
                  <a:pos x="16" y="53"/>
                </a:cxn>
                <a:cxn ang="0">
                  <a:pos x="17" y="43"/>
                </a:cxn>
                <a:cxn ang="0">
                  <a:pos x="20" y="38"/>
                </a:cxn>
                <a:cxn ang="0">
                  <a:pos x="29" y="34"/>
                </a:cxn>
                <a:cxn ang="0">
                  <a:pos x="37" y="38"/>
                </a:cxn>
                <a:cxn ang="0">
                  <a:pos x="40" y="43"/>
                </a:cxn>
                <a:cxn ang="0">
                  <a:pos x="41" y="53"/>
                </a:cxn>
              </a:cxnLst>
              <a:rect l="0" t="0" r="r" b="b"/>
              <a:pathLst>
                <a:path w="57" h="80">
                  <a:moveTo>
                    <a:pt x="41" y="0"/>
                  </a:moveTo>
                  <a:lnTo>
                    <a:pt x="40" y="2"/>
                  </a:lnTo>
                  <a:lnTo>
                    <a:pt x="37" y="3"/>
                  </a:lnTo>
                  <a:lnTo>
                    <a:pt x="32" y="4"/>
                  </a:lnTo>
                  <a:lnTo>
                    <a:pt x="23" y="5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0" y="42"/>
                  </a:lnTo>
                  <a:lnTo>
                    <a:pt x="0" y="49"/>
                  </a:lnTo>
                  <a:lnTo>
                    <a:pt x="1" y="56"/>
                  </a:lnTo>
                  <a:lnTo>
                    <a:pt x="3" y="62"/>
                  </a:lnTo>
                  <a:lnTo>
                    <a:pt x="6" y="69"/>
                  </a:lnTo>
                  <a:lnTo>
                    <a:pt x="9" y="74"/>
                  </a:lnTo>
                  <a:lnTo>
                    <a:pt x="15" y="77"/>
                  </a:lnTo>
                  <a:lnTo>
                    <a:pt x="21" y="80"/>
                  </a:lnTo>
                  <a:lnTo>
                    <a:pt x="30" y="80"/>
                  </a:lnTo>
                  <a:lnTo>
                    <a:pt x="36" y="80"/>
                  </a:lnTo>
                  <a:lnTo>
                    <a:pt x="41" y="78"/>
                  </a:lnTo>
                  <a:lnTo>
                    <a:pt x="46" y="76"/>
                  </a:lnTo>
                  <a:lnTo>
                    <a:pt x="50" y="73"/>
                  </a:lnTo>
                  <a:lnTo>
                    <a:pt x="53" y="69"/>
                  </a:lnTo>
                  <a:lnTo>
                    <a:pt x="55" y="63"/>
                  </a:lnTo>
                  <a:lnTo>
                    <a:pt x="57" y="58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55" y="40"/>
                  </a:lnTo>
                  <a:lnTo>
                    <a:pt x="53" y="35"/>
                  </a:lnTo>
                  <a:lnTo>
                    <a:pt x="50" y="31"/>
                  </a:lnTo>
                  <a:lnTo>
                    <a:pt x="46" y="28"/>
                  </a:lnTo>
                  <a:lnTo>
                    <a:pt x="42" y="26"/>
                  </a:lnTo>
                  <a:lnTo>
                    <a:pt x="37" y="24"/>
                  </a:lnTo>
                  <a:lnTo>
                    <a:pt x="32" y="24"/>
                  </a:lnTo>
                  <a:lnTo>
                    <a:pt x="27" y="24"/>
                  </a:lnTo>
                  <a:lnTo>
                    <a:pt x="23" y="25"/>
                  </a:lnTo>
                  <a:lnTo>
                    <a:pt x="19" y="26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1" y="33"/>
                  </a:lnTo>
                  <a:lnTo>
                    <a:pt x="10" y="36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9" y="34"/>
                  </a:lnTo>
                  <a:lnTo>
                    <a:pt x="10" y="29"/>
                  </a:lnTo>
                  <a:lnTo>
                    <a:pt x="12" y="26"/>
                  </a:lnTo>
                  <a:lnTo>
                    <a:pt x="14" y="23"/>
                  </a:lnTo>
                  <a:lnTo>
                    <a:pt x="19" y="20"/>
                  </a:lnTo>
                  <a:lnTo>
                    <a:pt x="24" y="18"/>
                  </a:lnTo>
                  <a:lnTo>
                    <a:pt x="35" y="15"/>
                  </a:lnTo>
                  <a:lnTo>
                    <a:pt x="44" y="13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3" y="5"/>
                  </a:lnTo>
                  <a:lnTo>
                    <a:pt x="54" y="0"/>
                  </a:lnTo>
                  <a:lnTo>
                    <a:pt x="41" y="0"/>
                  </a:lnTo>
                  <a:close/>
                  <a:moveTo>
                    <a:pt x="41" y="53"/>
                  </a:moveTo>
                  <a:lnTo>
                    <a:pt x="41" y="57"/>
                  </a:lnTo>
                  <a:lnTo>
                    <a:pt x="40" y="60"/>
                  </a:lnTo>
                  <a:lnTo>
                    <a:pt x="39" y="63"/>
                  </a:lnTo>
                  <a:lnTo>
                    <a:pt x="38" y="65"/>
                  </a:lnTo>
                  <a:lnTo>
                    <a:pt x="36" y="67"/>
                  </a:lnTo>
                  <a:lnTo>
                    <a:pt x="34" y="69"/>
                  </a:lnTo>
                  <a:lnTo>
                    <a:pt x="32" y="70"/>
                  </a:lnTo>
                  <a:lnTo>
                    <a:pt x="29" y="70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18" y="64"/>
                  </a:lnTo>
                  <a:lnTo>
                    <a:pt x="17" y="61"/>
                  </a:lnTo>
                  <a:lnTo>
                    <a:pt x="16" y="57"/>
                  </a:lnTo>
                  <a:lnTo>
                    <a:pt x="16" y="53"/>
                  </a:lnTo>
                  <a:lnTo>
                    <a:pt x="16" y="47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20" y="38"/>
                  </a:lnTo>
                  <a:lnTo>
                    <a:pt x="24" y="35"/>
                  </a:lnTo>
                  <a:lnTo>
                    <a:pt x="29" y="34"/>
                  </a:lnTo>
                  <a:lnTo>
                    <a:pt x="33" y="35"/>
                  </a:lnTo>
                  <a:lnTo>
                    <a:pt x="37" y="38"/>
                  </a:lnTo>
                  <a:lnTo>
                    <a:pt x="39" y="40"/>
                  </a:lnTo>
                  <a:lnTo>
                    <a:pt x="40" y="43"/>
                  </a:lnTo>
                  <a:lnTo>
                    <a:pt x="41" y="47"/>
                  </a:lnTo>
                  <a:lnTo>
                    <a:pt x="41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9" name="Freeform 1893"/>
            <p:cNvSpPr>
              <a:spLocks noEditPoints="1"/>
            </p:cNvSpPr>
            <p:nvPr/>
          </p:nvSpPr>
          <p:spPr bwMode="auto">
            <a:xfrm>
              <a:off x="3964" y="206"/>
              <a:ext cx="20" cy="1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0" y="54"/>
                </a:cxn>
                <a:cxn ang="0">
                  <a:pos x="17" y="31"/>
                </a:cxn>
                <a:cxn ang="0">
                  <a:pos x="24" y="36"/>
                </a:cxn>
                <a:cxn ang="0">
                  <a:pos x="27" y="45"/>
                </a:cxn>
                <a:cxn ang="0">
                  <a:pos x="34" y="52"/>
                </a:cxn>
                <a:cxn ang="0">
                  <a:pos x="44" y="56"/>
                </a:cxn>
                <a:cxn ang="0">
                  <a:pos x="57" y="56"/>
                </a:cxn>
                <a:cxn ang="0">
                  <a:pos x="68" y="53"/>
                </a:cxn>
                <a:cxn ang="0">
                  <a:pos x="76" y="46"/>
                </a:cxn>
                <a:cxn ang="0">
                  <a:pos x="80" y="34"/>
                </a:cxn>
                <a:cxn ang="0">
                  <a:pos x="80" y="21"/>
                </a:cxn>
                <a:cxn ang="0">
                  <a:pos x="76" y="10"/>
                </a:cxn>
                <a:cxn ang="0">
                  <a:pos x="68" y="3"/>
                </a:cxn>
                <a:cxn ang="0">
                  <a:pos x="57" y="0"/>
                </a:cxn>
                <a:cxn ang="0">
                  <a:pos x="45" y="0"/>
                </a:cxn>
                <a:cxn ang="0">
                  <a:pos x="35" y="4"/>
                </a:cxn>
                <a:cxn ang="0">
                  <a:pos x="28" y="10"/>
                </a:cxn>
                <a:cxn ang="0">
                  <a:pos x="24" y="17"/>
                </a:cxn>
                <a:cxn ang="0">
                  <a:pos x="17" y="21"/>
                </a:cxn>
                <a:cxn ang="0">
                  <a:pos x="47" y="45"/>
                </a:cxn>
                <a:cxn ang="0">
                  <a:pos x="43" y="41"/>
                </a:cxn>
                <a:cxn ang="0">
                  <a:pos x="39" y="33"/>
                </a:cxn>
                <a:cxn ang="0">
                  <a:pos x="39" y="22"/>
                </a:cxn>
                <a:cxn ang="0">
                  <a:pos x="42" y="15"/>
                </a:cxn>
                <a:cxn ang="0">
                  <a:pos x="48" y="10"/>
                </a:cxn>
                <a:cxn ang="0">
                  <a:pos x="55" y="10"/>
                </a:cxn>
                <a:cxn ang="0">
                  <a:pos x="61" y="15"/>
                </a:cxn>
                <a:cxn ang="0">
                  <a:pos x="64" y="22"/>
                </a:cxn>
                <a:cxn ang="0">
                  <a:pos x="64" y="34"/>
                </a:cxn>
                <a:cxn ang="0">
                  <a:pos x="59" y="42"/>
                </a:cxn>
                <a:cxn ang="0">
                  <a:pos x="55" y="46"/>
                </a:cxn>
              </a:cxnLst>
              <a:rect l="0" t="0" r="r" b="b"/>
              <a:pathLst>
                <a:path w="80" h="56">
                  <a:moveTo>
                    <a:pt x="17" y="21"/>
                  </a:moveTo>
                  <a:lnTo>
                    <a:pt x="17" y="2"/>
                  </a:lnTo>
                  <a:lnTo>
                    <a:pt x="0" y="2"/>
                  </a:lnTo>
                  <a:lnTo>
                    <a:pt x="0" y="54"/>
                  </a:lnTo>
                  <a:lnTo>
                    <a:pt x="17" y="54"/>
                  </a:lnTo>
                  <a:lnTo>
                    <a:pt x="17" y="31"/>
                  </a:lnTo>
                  <a:lnTo>
                    <a:pt x="23" y="31"/>
                  </a:lnTo>
                  <a:lnTo>
                    <a:pt x="24" y="36"/>
                  </a:lnTo>
                  <a:lnTo>
                    <a:pt x="25" y="40"/>
                  </a:lnTo>
                  <a:lnTo>
                    <a:pt x="27" y="45"/>
                  </a:lnTo>
                  <a:lnTo>
                    <a:pt x="30" y="49"/>
                  </a:lnTo>
                  <a:lnTo>
                    <a:pt x="34" y="52"/>
                  </a:lnTo>
                  <a:lnTo>
                    <a:pt x="39" y="54"/>
                  </a:lnTo>
                  <a:lnTo>
                    <a:pt x="44" y="56"/>
                  </a:lnTo>
                  <a:lnTo>
                    <a:pt x="51" y="56"/>
                  </a:lnTo>
                  <a:lnTo>
                    <a:pt x="57" y="56"/>
                  </a:lnTo>
                  <a:lnTo>
                    <a:pt x="62" y="55"/>
                  </a:lnTo>
                  <a:lnTo>
                    <a:pt x="68" y="53"/>
                  </a:lnTo>
                  <a:lnTo>
                    <a:pt x="72" y="50"/>
                  </a:lnTo>
                  <a:lnTo>
                    <a:pt x="76" y="46"/>
                  </a:lnTo>
                  <a:lnTo>
                    <a:pt x="78" y="40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80" y="21"/>
                  </a:lnTo>
                  <a:lnTo>
                    <a:pt x="78" y="15"/>
                  </a:lnTo>
                  <a:lnTo>
                    <a:pt x="76" y="10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64" y="1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39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26" y="13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7" y="21"/>
                  </a:lnTo>
                  <a:close/>
                  <a:moveTo>
                    <a:pt x="51" y="46"/>
                  </a:moveTo>
                  <a:lnTo>
                    <a:pt x="47" y="45"/>
                  </a:lnTo>
                  <a:lnTo>
                    <a:pt x="45" y="43"/>
                  </a:lnTo>
                  <a:lnTo>
                    <a:pt x="43" y="41"/>
                  </a:lnTo>
                  <a:lnTo>
                    <a:pt x="41" y="39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9" y="22"/>
                  </a:lnTo>
                  <a:lnTo>
                    <a:pt x="41" y="18"/>
                  </a:lnTo>
                  <a:lnTo>
                    <a:pt x="42" y="15"/>
                  </a:lnTo>
                  <a:lnTo>
                    <a:pt x="44" y="13"/>
                  </a:lnTo>
                  <a:lnTo>
                    <a:pt x="48" y="10"/>
                  </a:lnTo>
                  <a:lnTo>
                    <a:pt x="51" y="10"/>
                  </a:lnTo>
                  <a:lnTo>
                    <a:pt x="55" y="10"/>
                  </a:lnTo>
                  <a:lnTo>
                    <a:pt x="59" y="13"/>
                  </a:lnTo>
                  <a:lnTo>
                    <a:pt x="61" y="15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4" y="27"/>
                  </a:lnTo>
                  <a:lnTo>
                    <a:pt x="64" y="34"/>
                  </a:lnTo>
                  <a:lnTo>
                    <a:pt x="61" y="40"/>
                  </a:lnTo>
                  <a:lnTo>
                    <a:pt x="59" y="42"/>
                  </a:lnTo>
                  <a:lnTo>
                    <a:pt x="57" y="43"/>
                  </a:lnTo>
                  <a:lnTo>
                    <a:pt x="55" y="46"/>
                  </a:lnTo>
                  <a:lnTo>
                    <a:pt x="51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0" name="Freeform 1894"/>
            <p:cNvSpPr>
              <a:spLocks noEditPoints="1"/>
            </p:cNvSpPr>
            <p:nvPr/>
          </p:nvSpPr>
          <p:spPr bwMode="auto">
            <a:xfrm>
              <a:off x="3987" y="206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3"/>
                </a:cxn>
                <a:cxn ang="0">
                  <a:pos x="15" y="73"/>
                </a:cxn>
                <a:cxn ang="0">
                  <a:pos x="15" y="49"/>
                </a:cxn>
                <a:cxn ang="0">
                  <a:pos x="20" y="53"/>
                </a:cxn>
                <a:cxn ang="0">
                  <a:pos x="25" y="55"/>
                </a:cxn>
                <a:cxn ang="0">
                  <a:pos x="29" y="56"/>
                </a:cxn>
                <a:cxn ang="0">
                  <a:pos x="32" y="56"/>
                </a:cxn>
                <a:cxn ang="0">
                  <a:pos x="37" y="56"/>
                </a:cxn>
                <a:cxn ang="0">
                  <a:pos x="42" y="54"/>
                </a:cxn>
                <a:cxn ang="0">
                  <a:pos x="46" y="52"/>
                </a:cxn>
                <a:cxn ang="0">
                  <a:pos x="49" y="49"/>
                </a:cxn>
                <a:cxn ang="0">
                  <a:pos x="52" y="45"/>
                </a:cxn>
                <a:cxn ang="0">
                  <a:pos x="54" y="39"/>
                </a:cxn>
                <a:cxn ang="0">
                  <a:pos x="55" y="34"/>
                </a:cxn>
                <a:cxn ang="0">
                  <a:pos x="56" y="28"/>
                </a:cxn>
                <a:cxn ang="0">
                  <a:pos x="55" y="21"/>
                </a:cxn>
                <a:cxn ang="0">
                  <a:pos x="54" y="16"/>
                </a:cxn>
                <a:cxn ang="0">
                  <a:pos x="52" y="11"/>
                </a:cxn>
                <a:cxn ang="0">
                  <a:pos x="49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19" y="3"/>
                </a:cxn>
                <a:cxn ang="0">
                  <a:pos x="14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4" y="27"/>
                </a:cxn>
                <a:cxn ang="0">
                  <a:pos x="15" y="23"/>
                </a:cxn>
                <a:cxn ang="0">
                  <a:pos x="16" y="19"/>
                </a:cxn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8" y="19"/>
                </a:cxn>
                <a:cxn ang="0">
                  <a:pos x="39" y="23"/>
                </a:cxn>
                <a:cxn ang="0">
                  <a:pos x="40" y="27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5" y="42"/>
                </a:cxn>
                <a:cxn ang="0">
                  <a:pos x="33" y="43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4" y="46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0"/>
                </a:cxn>
                <a:cxn ang="0">
                  <a:pos x="15" y="34"/>
                </a:cxn>
                <a:cxn ang="0">
                  <a:pos x="14" y="27"/>
                </a:cxn>
              </a:cxnLst>
              <a:rect l="0" t="0" r="r" b="b"/>
              <a:pathLst>
                <a:path w="56" h="73">
                  <a:moveTo>
                    <a:pt x="0" y="2"/>
                  </a:moveTo>
                  <a:lnTo>
                    <a:pt x="0" y="73"/>
                  </a:lnTo>
                  <a:lnTo>
                    <a:pt x="15" y="73"/>
                  </a:lnTo>
                  <a:lnTo>
                    <a:pt x="15" y="49"/>
                  </a:lnTo>
                  <a:lnTo>
                    <a:pt x="20" y="53"/>
                  </a:lnTo>
                  <a:lnTo>
                    <a:pt x="25" y="55"/>
                  </a:lnTo>
                  <a:lnTo>
                    <a:pt x="29" y="56"/>
                  </a:lnTo>
                  <a:lnTo>
                    <a:pt x="32" y="56"/>
                  </a:lnTo>
                  <a:lnTo>
                    <a:pt x="37" y="56"/>
                  </a:lnTo>
                  <a:lnTo>
                    <a:pt x="42" y="54"/>
                  </a:lnTo>
                  <a:lnTo>
                    <a:pt x="46" y="52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5" y="34"/>
                  </a:lnTo>
                  <a:lnTo>
                    <a:pt x="56" y="28"/>
                  </a:lnTo>
                  <a:lnTo>
                    <a:pt x="55" y="21"/>
                  </a:lnTo>
                  <a:lnTo>
                    <a:pt x="54" y="16"/>
                  </a:lnTo>
                  <a:lnTo>
                    <a:pt x="52" y="11"/>
                  </a:lnTo>
                  <a:lnTo>
                    <a:pt x="49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19" y="3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4" y="27"/>
                  </a:moveTo>
                  <a:lnTo>
                    <a:pt x="15" y="23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9" y="13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11"/>
                  </a:lnTo>
                  <a:lnTo>
                    <a:pt x="35" y="13"/>
                  </a:lnTo>
                  <a:lnTo>
                    <a:pt x="37" y="16"/>
                  </a:lnTo>
                  <a:lnTo>
                    <a:pt x="38" y="19"/>
                  </a:lnTo>
                  <a:lnTo>
                    <a:pt x="39" y="23"/>
                  </a:lnTo>
                  <a:lnTo>
                    <a:pt x="40" y="27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5" y="42"/>
                  </a:lnTo>
                  <a:lnTo>
                    <a:pt x="33" y="43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1" name="Freeform 1895"/>
            <p:cNvSpPr>
              <a:spLocks noEditPoints="1"/>
            </p:cNvSpPr>
            <p:nvPr/>
          </p:nvSpPr>
          <p:spPr bwMode="auto">
            <a:xfrm>
              <a:off x="4003" y="206"/>
              <a:ext cx="14" cy="14"/>
            </a:xfrm>
            <a:custGeom>
              <a:avLst/>
              <a:gdLst/>
              <a:ahLst/>
              <a:cxnLst>
                <a:cxn ang="0">
                  <a:pos x="30" y="56"/>
                </a:cxn>
                <a:cxn ang="0">
                  <a:pos x="36" y="56"/>
                </a:cxn>
                <a:cxn ang="0">
                  <a:pos x="41" y="55"/>
                </a:cxn>
                <a:cxn ang="0">
                  <a:pos x="46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0"/>
                </a:cxn>
                <a:cxn ang="0">
                  <a:pos x="58" y="34"/>
                </a:cxn>
                <a:cxn ang="0">
                  <a:pos x="58" y="27"/>
                </a:cxn>
                <a:cxn ang="0">
                  <a:pos x="58" y="21"/>
                </a:cxn>
                <a:cxn ang="0">
                  <a:pos x="56" y="15"/>
                </a:cxn>
                <a:cxn ang="0">
                  <a:pos x="53" y="10"/>
                </a:cxn>
                <a:cxn ang="0">
                  <a:pos x="50" y="6"/>
                </a:cxn>
                <a:cxn ang="0">
                  <a:pos x="46" y="3"/>
                </a:cxn>
                <a:cxn ang="0">
                  <a:pos x="41" y="1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4"/>
                </a:cxn>
                <a:cxn ang="0">
                  <a:pos x="1" y="20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5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4" y="56"/>
                </a:cxn>
                <a:cxn ang="0">
                  <a:pos x="30" y="56"/>
                </a:cxn>
                <a:cxn ang="0">
                  <a:pos x="30" y="46"/>
                </a:cxn>
                <a:cxn ang="0">
                  <a:pos x="26" y="45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20" y="39"/>
                </a:cxn>
                <a:cxn ang="0">
                  <a:pos x="18" y="33"/>
                </a:cxn>
                <a:cxn ang="0">
                  <a:pos x="18" y="27"/>
                </a:cxn>
                <a:cxn ang="0">
                  <a:pos x="18" y="22"/>
                </a:cxn>
                <a:cxn ang="0">
                  <a:pos x="19" y="18"/>
                </a:cxn>
                <a:cxn ang="0">
                  <a:pos x="21" y="15"/>
                </a:cxn>
                <a:cxn ang="0">
                  <a:pos x="22" y="13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0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1" y="18"/>
                </a:cxn>
                <a:cxn ang="0">
                  <a:pos x="42" y="22"/>
                </a:cxn>
                <a:cxn ang="0">
                  <a:pos x="42" y="27"/>
                </a:cxn>
                <a:cxn ang="0">
                  <a:pos x="42" y="33"/>
                </a:cxn>
                <a:cxn ang="0">
                  <a:pos x="40" y="39"/>
                </a:cxn>
                <a:cxn ang="0">
                  <a:pos x="39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0" y="46"/>
                </a:cxn>
              </a:cxnLst>
              <a:rect l="0" t="0" r="r" b="b"/>
              <a:pathLst>
                <a:path w="58" h="56">
                  <a:moveTo>
                    <a:pt x="30" y="56"/>
                  </a:moveTo>
                  <a:lnTo>
                    <a:pt x="36" y="56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6" y="15"/>
                  </a:lnTo>
                  <a:lnTo>
                    <a:pt x="53" y="10"/>
                  </a:lnTo>
                  <a:lnTo>
                    <a:pt x="50" y="6"/>
                  </a:lnTo>
                  <a:lnTo>
                    <a:pt x="46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1" y="20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4" y="56"/>
                  </a:lnTo>
                  <a:lnTo>
                    <a:pt x="30" y="56"/>
                  </a:lnTo>
                  <a:close/>
                  <a:moveTo>
                    <a:pt x="30" y="46"/>
                  </a:moveTo>
                  <a:lnTo>
                    <a:pt x="26" y="45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20" y="39"/>
                  </a:lnTo>
                  <a:lnTo>
                    <a:pt x="18" y="33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9" y="18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1" y="18"/>
                  </a:lnTo>
                  <a:lnTo>
                    <a:pt x="42" y="22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40" y="39"/>
                  </a:lnTo>
                  <a:lnTo>
                    <a:pt x="39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2" name="Freeform 1896"/>
            <p:cNvSpPr>
              <a:spLocks noEditPoints="1"/>
            </p:cNvSpPr>
            <p:nvPr/>
          </p:nvSpPr>
          <p:spPr bwMode="auto">
            <a:xfrm>
              <a:off x="4026" y="206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3"/>
                </a:cxn>
                <a:cxn ang="0">
                  <a:pos x="16" y="73"/>
                </a:cxn>
                <a:cxn ang="0">
                  <a:pos x="16" y="49"/>
                </a:cxn>
                <a:cxn ang="0">
                  <a:pos x="21" y="53"/>
                </a:cxn>
                <a:cxn ang="0">
                  <a:pos x="26" y="55"/>
                </a:cxn>
                <a:cxn ang="0">
                  <a:pos x="30" y="56"/>
                </a:cxn>
                <a:cxn ang="0">
                  <a:pos x="32" y="56"/>
                </a:cxn>
                <a:cxn ang="0">
                  <a:pos x="37" y="56"/>
                </a:cxn>
                <a:cxn ang="0">
                  <a:pos x="42" y="54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4" y="39"/>
                </a:cxn>
                <a:cxn ang="0">
                  <a:pos x="56" y="34"/>
                </a:cxn>
                <a:cxn ang="0">
                  <a:pos x="56" y="28"/>
                </a:cxn>
                <a:cxn ang="0">
                  <a:pos x="56" y="21"/>
                </a:cxn>
                <a:cxn ang="0">
                  <a:pos x="54" y="16"/>
                </a:cxn>
                <a:cxn ang="0">
                  <a:pos x="52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19" y="3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7"/>
                </a:cxn>
                <a:cxn ang="0">
                  <a:pos x="15" y="23"/>
                </a:cxn>
                <a:cxn ang="0">
                  <a:pos x="16" y="19"/>
                </a:cxn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0" y="23"/>
                </a:cxn>
                <a:cxn ang="0">
                  <a:pos x="40" y="27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6" y="42"/>
                </a:cxn>
                <a:cxn ang="0">
                  <a:pos x="34" y="43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3"/>
                </a:cxn>
                <a:cxn ang="0">
                  <a:pos x="19" y="42"/>
                </a:cxn>
                <a:cxn ang="0">
                  <a:pos x="17" y="40"/>
                </a:cxn>
                <a:cxn ang="0">
                  <a:pos x="15" y="34"/>
                </a:cxn>
                <a:cxn ang="0">
                  <a:pos x="15" y="27"/>
                </a:cxn>
              </a:cxnLst>
              <a:rect l="0" t="0" r="r" b="b"/>
              <a:pathLst>
                <a:path w="56" h="73">
                  <a:moveTo>
                    <a:pt x="0" y="2"/>
                  </a:moveTo>
                  <a:lnTo>
                    <a:pt x="0" y="73"/>
                  </a:lnTo>
                  <a:lnTo>
                    <a:pt x="16" y="73"/>
                  </a:lnTo>
                  <a:lnTo>
                    <a:pt x="16" y="49"/>
                  </a:lnTo>
                  <a:lnTo>
                    <a:pt x="21" y="53"/>
                  </a:lnTo>
                  <a:lnTo>
                    <a:pt x="26" y="55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7" y="56"/>
                  </a:lnTo>
                  <a:lnTo>
                    <a:pt x="42" y="54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6" y="34"/>
                  </a:lnTo>
                  <a:lnTo>
                    <a:pt x="56" y="28"/>
                  </a:lnTo>
                  <a:lnTo>
                    <a:pt x="56" y="21"/>
                  </a:lnTo>
                  <a:lnTo>
                    <a:pt x="54" y="16"/>
                  </a:lnTo>
                  <a:lnTo>
                    <a:pt x="52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19" y="3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7"/>
                  </a:moveTo>
                  <a:lnTo>
                    <a:pt x="15" y="23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9" y="13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2" y="11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3"/>
                  </a:lnTo>
                  <a:lnTo>
                    <a:pt x="40" y="27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6" y="42"/>
                  </a:lnTo>
                  <a:lnTo>
                    <a:pt x="34" y="43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3"/>
                  </a:lnTo>
                  <a:lnTo>
                    <a:pt x="19" y="42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3" name="Freeform 1897"/>
            <p:cNvSpPr>
              <a:spLocks noEditPoints="1"/>
            </p:cNvSpPr>
            <p:nvPr/>
          </p:nvSpPr>
          <p:spPr bwMode="auto">
            <a:xfrm>
              <a:off x="4042" y="206"/>
              <a:ext cx="14" cy="14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2"/>
                </a:cxn>
                <a:cxn ang="0">
                  <a:pos x="19" y="40"/>
                </a:cxn>
                <a:cxn ang="0">
                  <a:pos x="17" y="36"/>
                </a:cxn>
                <a:cxn ang="0">
                  <a:pos x="17" y="31"/>
                </a:cxn>
                <a:cxn ang="0">
                  <a:pos x="58" y="31"/>
                </a:cxn>
                <a:cxn ang="0">
                  <a:pos x="58" y="28"/>
                </a:cxn>
                <a:cxn ang="0">
                  <a:pos x="56" y="21"/>
                </a:cxn>
                <a:cxn ang="0">
                  <a:pos x="53" y="12"/>
                </a:cxn>
                <a:cxn ang="0">
                  <a:pos x="49" y="7"/>
                </a:cxn>
                <a:cxn ang="0">
                  <a:pos x="45" y="3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6"/>
                </a:cxn>
                <a:cxn ang="0">
                  <a:pos x="3" y="43"/>
                </a:cxn>
                <a:cxn ang="0">
                  <a:pos x="8" y="49"/>
                </a:cxn>
                <a:cxn ang="0">
                  <a:pos x="12" y="52"/>
                </a:cxn>
                <a:cxn ang="0">
                  <a:pos x="17" y="54"/>
                </a:cxn>
                <a:cxn ang="0">
                  <a:pos x="21" y="56"/>
                </a:cxn>
                <a:cxn ang="0">
                  <a:pos x="25" y="56"/>
                </a:cxn>
                <a:cxn ang="0">
                  <a:pos x="29" y="56"/>
                </a:cxn>
                <a:cxn ang="0">
                  <a:pos x="36" y="56"/>
                </a:cxn>
                <a:cxn ang="0">
                  <a:pos x="44" y="53"/>
                </a:cxn>
                <a:cxn ang="0">
                  <a:pos x="48" y="51"/>
                </a:cxn>
                <a:cxn ang="0">
                  <a:pos x="51" y="48"/>
                </a:cxn>
                <a:cxn ang="0">
                  <a:pos x="54" y="43"/>
                </a:cxn>
                <a:cxn ang="0">
                  <a:pos x="56" y="38"/>
                </a:cxn>
                <a:cxn ang="0">
                  <a:pos x="40" y="38"/>
                </a:cxn>
                <a:cxn ang="0">
                  <a:pos x="17" y="23"/>
                </a:cxn>
                <a:cxn ang="0">
                  <a:pos x="18" y="18"/>
                </a:cxn>
                <a:cxn ang="0">
                  <a:pos x="19" y="15"/>
                </a:cxn>
                <a:cxn ang="0">
                  <a:pos x="21" y="13"/>
                </a:cxn>
                <a:cxn ang="0">
                  <a:pos x="23" y="12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0"/>
                </a:cxn>
                <a:cxn ang="0">
                  <a:pos x="36" y="12"/>
                </a:cxn>
                <a:cxn ang="0">
                  <a:pos x="38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17" y="23"/>
                </a:cxn>
              </a:cxnLst>
              <a:rect l="0" t="0" r="r" b="b"/>
              <a:pathLst>
                <a:path w="58" h="56">
                  <a:moveTo>
                    <a:pt x="40" y="38"/>
                  </a:move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29" y="46"/>
                  </a:lnTo>
                  <a:lnTo>
                    <a:pt x="26" y="46"/>
                  </a:lnTo>
                  <a:lnTo>
                    <a:pt x="23" y="45"/>
                  </a:lnTo>
                  <a:lnTo>
                    <a:pt x="21" y="42"/>
                  </a:lnTo>
                  <a:lnTo>
                    <a:pt x="19" y="40"/>
                  </a:lnTo>
                  <a:lnTo>
                    <a:pt x="17" y="36"/>
                  </a:lnTo>
                  <a:lnTo>
                    <a:pt x="17" y="31"/>
                  </a:lnTo>
                  <a:lnTo>
                    <a:pt x="58" y="31"/>
                  </a:lnTo>
                  <a:lnTo>
                    <a:pt x="58" y="28"/>
                  </a:lnTo>
                  <a:lnTo>
                    <a:pt x="56" y="21"/>
                  </a:lnTo>
                  <a:lnTo>
                    <a:pt x="53" y="12"/>
                  </a:lnTo>
                  <a:lnTo>
                    <a:pt x="49" y="7"/>
                  </a:lnTo>
                  <a:lnTo>
                    <a:pt x="45" y="3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6"/>
                  </a:lnTo>
                  <a:lnTo>
                    <a:pt x="3" y="43"/>
                  </a:lnTo>
                  <a:lnTo>
                    <a:pt x="8" y="49"/>
                  </a:lnTo>
                  <a:lnTo>
                    <a:pt x="12" y="52"/>
                  </a:lnTo>
                  <a:lnTo>
                    <a:pt x="17" y="54"/>
                  </a:lnTo>
                  <a:lnTo>
                    <a:pt x="21" y="56"/>
                  </a:lnTo>
                  <a:lnTo>
                    <a:pt x="25" y="56"/>
                  </a:lnTo>
                  <a:lnTo>
                    <a:pt x="29" y="56"/>
                  </a:lnTo>
                  <a:lnTo>
                    <a:pt x="36" y="56"/>
                  </a:lnTo>
                  <a:lnTo>
                    <a:pt x="44" y="53"/>
                  </a:lnTo>
                  <a:lnTo>
                    <a:pt x="48" y="51"/>
                  </a:lnTo>
                  <a:lnTo>
                    <a:pt x="51" y="48"/>
                  </a:lnTo>
                  <a:lnTo>
                    <a:pt x="54" y="43"/>
                  </a:lnTo>
                  <a:lnTo>
                    <a:pt x="56" y="38"/>
                  </a:lnTo>
                  <a:lnTo>
                    <a:pt x="40" y="38"/>
                  </a:lnTo>
                  <a:close/>
                  <a:moveTo>
                    <a:pt x="17" y="23"/>
                  </a:moveTo>
                  <a:lnTo>
                    <a:pt x="18" y="18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6" y="12"/>
                  </a:lnTo>
                  <a:lnTo>
                    <a:pt x="38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4" name="Freeform 1898"/>
            <p:cNvSpPr>
              <a:spLocks/>
            </p:cNvSpPr>
            <p:nvPr/>
          </p:nvSpPr>
          <p:spPr bwMode="auto">
            <a:xfrm>
              <a:off x="4059" y="206"/>
              <a:ext cx="18" cy="13"/>
            </a:xfrm>
            <a:custGeom>
              <a:avLst/>
              <a:gdLst/>
              <a:ahLst/>
              <a:cxnLst>
                <a:cxn ang="0">
                  <a:pos x="29" y="52"/>
                </a:cxn>
                <a:cxn ang="0">
                  <a:pos x="41" y="52"/>
                </a:cxn>
                <a:cxn ang="0">
                  <a:pos x="55" y="16"/>
                </a:cxn>
                <a:cxn ang="0">
                  <a:pos x="55" y="16"/>
                </a:cxn>
                <a:cxn ang="0">
                  <a:pos x="55" y="18"/>
                </a:cxn>
                <a:cxn ang="0">
                  <a:pos x="55" y="52"/>
                </a:cxn>
                <a:cxn ang="0">
                  <a:pos x="70" y="52"/>
                </a:cxn>
                <a:cxn ang="0">
                  <a:pos x="70" y="0"/>
                </a:cxn>
                <a:cxn ang="0">
                  <a:pos x="50" y="0"/>
                </a:cxn>
                <a:cxn ang="0">
                  <a:pos x="35" y="36"/>
                </a:cxn>
                <a:cxn ang="0">
                  <a:pos x="34" y="3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5" y="52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5" y="16"/>
                </a:cxn>
                <a:cxn ang="0">
                  <a:pos x="29" y="52"/>
                </a:cxn>
              </a:cxnLst>
              <a:rect l="0" t="0" r="r" b="b"/>
              <a:pathLst>
                <a:path w="70" h="52">
                  <a:moveTo>
                    <a:pt x="29" y="52"/>
                  </a:moveTo>
                  <a:lnTo>
                    <a:pt x="41" y="52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8"/>
                  </a:lnTo>
                  <a:lnTo>
                    <a:pt x="55" y="52"/>
                  </a:lnTo>
                  <a:lnTo>
                    <a:pt x="70" y="52"/>
                  </a:lnTo>
                  <a:lnTo>
                    <a:pt x="70" y="0"/>
                  </a:lnTo>
                  <a:lnTo>
                    <a:pt x="50" y="0"/>
                  </a:lnTo>
                  <a:lnTo>
                    <a:pt x="35" y="36"/>
                  </a:lnTo>
                  <a:lnTo>
                    <a:pt x="34" y="36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5" y="52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9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5" name="Freeform 1899"/>
            <p:cNvSpPr>
              <a:spLocks noEditPoints="1"/>
            </p:cNvSpPr>
            <p:nvPr/>
          </p:nvSpPr>
          <p:spPr bwMode="auto">
            <a:xfrm>
              <a:off x="4079" y="206"/>
              <a:ext cx="15" cy="14"/>
            </a:xfrm>
            <a:custGeom>
              <a:avLst/>
              <a:gdLst/>
              <a:ahLst/>
              <a:cxnLst>
                <a:cxn ang="0">
                  <a:pos x="29" y="56"/>
                </a:cxn>
                <a:cxn ang="0">
                  <a:pos x="35" y="56"/>
                </a:cxn>
                <a:cxn ang="0">
                  <a:pos x="40" y="55"/>
                </a:cxn>
                <a:cxn ang="0">
                  <a:pos x="45" y="53"/>
                </a:cxn>
                <a:cxn ang="0">
                  <a:pos x="49" y="50"/>
                </a:cxn>
                <a:cxn ang="0">
                  <a:pos x="53" y="46"/>
                </a:cxn>
                <a:cxn ang="0">
                  <a:pos x="55" y="40"/>
                </a:cxn>
                <a:cxn ang="0">
                  <a:pos x="57" y="34"/>
                </a:cxn>
                <a:cxn ang="0">
                  <a:pos x="57" y="27"/>
                </a:cxn>
                <a:cxn ang="0">
                  <a:pos x="57" y="21"/>
                </a:cxn>
                <a:cxn ang="0">
                  <a:pos x="55" y="15"/>
                </a:cxn>
                <a:cxn ang="0">
                  <a:pos x="53" y="10"/>
                </a:cxn>
                <a:cxn ang="0">
                  <a:pos x="49" y="6"/>
                </a:cxn>
                <a:cxn ang="0">
                  <a:pos x="45" y="3"/>
                </a:cxn>
                <a:cxn ang="0">
                  <a:pos x="40" y="1"/>
                </a:cxn>
                <a:cxn ang="0">
                  <a:pos x="35" y="0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18" y="1"/>
                </a:cxn>
                <a:cxn ang="0">
                  <a:pos x="14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0" y="34"/>
                </a:cxn>
                <a:cxn ang="0">
                  <a:pos x="2" y="40"/>
                </a:cxn>
                <a:cxn ang="0">
                  <a:pos x="4" y="46"/>
                </a:cxn>
                <a:cxn ang="0">
                  <a:pos x="8" y="50"/>
                </a:cxn>
                <a:cxn ang="0">
                  <a:pos x="13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6"/>
                </a:cxn>
                <a:cxn ang="0">
                  <a:pos x="29" y="46"/>
                </a:cxn>
                <a:cxn ang="0">
                  <a:pos x="25" y="45"/>
                </a:cxn>
                <a:cxn ang="0">
                  <a:pos x="22" y="43"/>
                </a:cxn>
                <a:cxn ang="0">
                  <a:pos x="20" y="41"/>
                </a:cxn>
                <a:cxn ang="0">
                  <a:pos x="19" y="39"/>
                </a:cxn>
                <a:cxn ang="0">
                  <a:pos x="17" y="33"/>
                </a:cxn>
                <a:cxn ang="0">
                  <a:pos x="17" y="27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3" y="10"/>
                </a:cxn>
                <a:cxn ang="0">
                  <a:pos x="37" y="13"/>
                </a:cxn>
                <a:cxn ang="0">
                  <a:pos x="38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1" y="27"/>
                </a:cxn>
                <a:cxn ang="0">
                  <a:pos x="41" y="33"/>
                </a:cxn>
                <a:cxn ang="0">
                  <a:pos x="39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5"/>
                </a:cxn>
                <a:cxn ang="0">
                  <a:pos x="29" y="46"/>
                </a:cxn>
              </a:cxnLst>
              <a:rect l="0" t="0" r="r" b="b"/>
              <a:pathLst>
                <a:path w="57" h="56">
                  <a:moveTo>
                    <a:pt x="29" y="56"/>
                  </a:moveTo>
                  <a:lnTo>
                    <a:pt x="35" y="56"/>
                  </a:lnTo>
                  <a:lnTo>
                    <a:pt x="40" y="55"/>
                  </a:lnTo>
                  <a:lnTo>
                    <a:pt x="45" y="53"/>
                  </a:lnTo>
                  <a:lnTo>
                    <a:pt x="49" y="50"/>
                  </a:lnTo>
                  <a:lnTo>
                    <a:pt x="53" y="46"/>
                  </a:lnTo>
                  <a:lnTo>
                    <a:pt x="55" y="40"/>
                  </a:lnTo>
                  <a:lnTo>
                    <a:pt x="57" y="34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15"/>
                  </a:lnTo>
                  <a:lnTo>
                    <a:pt x="53" y="10"/>
                  </a:lnTo>
                  <a:lnTo>
                    <a:pt x="49" y="6"/>
                  </a:lnTo>
                  <a:lnTo>
                    <a:pt x="45" y="3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4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6"/>
                  </a:lnTo>
                  <a:close/>
                  <a:moveTo>
                    <a:pt x="29" y="46"/>
                  </a:moveTo>
                  <a:lnTo>
                    <a:pt x="25" y="45"/>
                  </a:lnTo>
                  <a:lnTo>
                    <a:pt x="22" y="43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3" y="10"/>
                  </a:lnTo>
                  <a:lnTo>
                    <a:pt x="37" y="13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1" y="33"/>
                  </a:lnTo>
                  <a:lnTo>
                    <a:pt x="39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5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6" name="Freeform 1900"/>
            <p:cNvSpPr>
              <a:spLocks/>
            </p:cNvSpPr>
            <p:nvPr/>
          </p:nvSpPr>
          <p:spPr bwMode="auto">
            <a:xfrm>
              <a:off x="4096" y="206"/>
              <a:ext cx="13" cy="13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35" y="29"/>
                </a:cxn>
                <a:cxn ang="0">
                  <a:pos x="35" y="52"/>
                </a:cxn>
                <a:cxn ang="0">
                  <a:pos x="51" y="52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6" y="52"/>
                </a:cxn>
                <a:cxn ang="0">
                  <a:pos x="16" y="29"/>
                </a:cxn>
              </a:cxnLst>
              <a:rect l="0" t="0" r="r" b="b"/>
              <a:pathLst>
                <a:path w="51" h="52">
                  <a:moveTo>
                    <a:pt x="16" y="29"/>
                  </a:moveTo>
                  <a:lnTo>
                    <a:pt x="35" y="29"/>
                  </a:lnTo>
                  <a:lnTo>
                    <a:pt x="35" y="52"/>
                  </a:lnTo>
                  <a:lnTo>
                    <a:pt x="51" y="52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6" y="5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7" name="Freeform 1901"/>
            <p:cNvSpPr>
              <a:spLocks/>
            </p:cNvSpPr>
            <p:nvPr/>
          </p:nvSpPr>
          <p:spPr bwMode="auto">
            <a:xfrm>
              <a:off x="4111" y="206"/>
              <a:ext cx="13" cy="13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52"/>
                </a:cxn>
                <a:cxn ang="0">
                  <a:pos x="33" y="52"/>
                </a:cxn>
                <a:cxn ang="0">
                  <a:pos x="33" y="10"/>
                </a:cxn>
                <a:cxn ang="0">
                  <a:pos x="51" y="10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51" h="52">
                  <a:moveTo>
                    <a:pt x="17" y="10"/>
                  </a:moveTo>
                  <a:lnTo>
                    <a:pt x="17" y="52"/>
                  </a:lnTo>
                  <a:lnTo>
                    <a:pt x="33" y="52"/>
                  </a:lnTo>
                  <a:lnTo>
                    <a:pt x="33" y="10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8" name="Freeform 1902"/>
            <p:cNvSpPr>
              <a:spLocks noEditPoints="1"/>
            </p:cNvSpPr>
            <p:nvPr/>
          </p:nvSpPr>
          <p:spPr bwMode="auto">
            <a:xfrm>
              <a:off x="4125" y="206"/>
              <a:ext cx="14" cy="14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19" y="12"/>
                </a:cxn>
                <a:cxn ang="0">
                  <a:pos x="24" y="10"/>
                </a:cxn>
                <a:cxn ang="0">
                  <a:pos x="29" y="10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6" y="18"/>
                </a:cxn>
                <a:cxn ang="0">
                  <a:pos x="36" y="20"/>
                </a:cxn>
                <a:cxn ang="0">
                  <a:pos x="34" y="22"/>
                </a:cxn>
                <a:cxn ang="0">
                  <a:pos x="26" y="23"/>
                </a:cxn>
                <a:cxn ang="0">
                  <a:pos x="12" y="26"/>
                </a:cxn>
                <a:cxn ang="0">
                  <a:pos x="4" y="30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3" y="53"/>
                </a:cxn>
                <a:cxn ang="0">
                  <a:pos x="37" y="49"/>
                </a:cxn>
                <a:cxn ang="0">
                  <a:pos x="54" y="54"/>
                </a:cxn>
                <a:cxn ang="0">
                  <a:pos x="53" y="52"/>
                </a:cxn>
                <a:cxn ang="0">
                  <a:pos x="51" y="47"/>
                </a:cxn>
                <a:cxn ang="0">
                  <a:pos x="52" y="19"/>
                </a:cxn>
                <a:cxn ang="0">
                  <a:pos x="51" y="13"/>
                </a:cxn>
                <a:cxn ang="0">
                  <a:pos x="48" y="7"/>
                </a:cxn>
                <a:cxn ang="0">
                  <a:pos x="41" y="2"/>
                </a:cxn>
                <a:cxn ang="0">
                  <a:pos x="27" y="0"/>
                </a:cxn>
                <a:cxn ang="0">
                  <a:pos x="13" y="2"/>
                </a:cxn>
                <a:cxn ang="0">
                  <a:pos x="6" y="8"/>
                </a:cxn>
                <a:cxn ang="0">
                  <a:pos x="2" y="18"/>
                </a:cxn>
                <a:cxn ang="0">
                  <a:pos x="36" y="32"/>
                </a:cxn>
                <a:cxn ang="0">
                  <a:pos x="35" y="38"/>
                </a:cxn>
                <a:cxn ang="0">
                  <a:pos x="32" y="42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3"/>
                </a:cxn>
                <a:cxn ang="0">
                  <a:pos x="25" y="31"/>
                </a:cxn>
                <a:cxn ang="0">
                  <a:pos x="36" y="29"/>
                </a:cxn>
              </a:cxnLst>
              <a:rect l="0" t="0" r="r" b="b"/>
              <a:pathLst>
                <a:path w="54" h="56">
                  <a:moveTo>
                    <a:pt x="17" y="18"/>
                  </a:moveTo>
                  <a:lnTo>
                    <a:pt x="18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20"/>
                  </a:lnTo>
                  <a:lnTo>
                    <a:pt x="35" y="21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6" y="23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8"/>
                  </a:lnTo>
                  <a:lnTo>
                    <a:pt x="4" y="30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3" y="50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33" y="53"/>
                  </a:lnTo>
                  <a:lnTo>
                    <a:pt x="36" y="49"/>
                  </a:lnTo>
                  <a:lnTo>
                    <a:pt x="37" y="49"/>
                  </a:lnTo>
                  <a:lnTo>
                    <a:pt x="38" y="54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3" y="52"/>
                  </a:lnTo>
                  <a:lnTo>
                    <a:pt x="52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19"/>
                  </a:lnTo>
                  <a:lnTo>
                    <a:pt x="51" y="17"/>
                  </a:lnTo>
                  <a:lnTo>
                    <a:pt x="51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8"/>
                  </a:lnTo>
                  <a:lnTo>
                    <a:pt x="17" y="18"/>
                  </a:lnTo>
                  <a:close/>
                  <a:moveTo>
                    <a:pt x="36" y="32"/>
                  </a:moveTo>
                  <a:lnTo>
                    <a:pt x="36" y="36"/>
                  </a:lnTo>
                  <a:lnTo>
                    <a:pt x="35" y="38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5"/>
                  </a:lnTo>
                  <a:lnTo>
                    <a:pt x="19" y="33"/>
                  </a:lnTo>
                  <a:lnTo>
                    <a:pt x="22" y="32"/>
                  </a:lnTo>
                  <a:lnTo>
                    <a:pt x="25" y="31"/>
                  </a:lnTo>
                  <a:lnTo>
                    <a:pt x="32" y="30"/>
                  </a:lnTo>
                  <a:lnTo>
                    <a:pt x="36" y="2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9" name="Freeform 1903"/>
            <p:cNvSpPr>
              <a:spLocks/>
            </p:cNvSpPr>
            <p:nvPr/>
          </p:nvSpPr>
          <p:spPr bwMode="auto">
            <a:xfrm>
              <a:off x="3727" y="235"/>
              <a:ext cx="441" cy="387"/>
            </a:xfrm>
            <a:custGeom>
              <a:avLst/>
              <a:gdLst/>
              <a:ahLst/>
              <a:cxnLst>
                <a:cxn ang="0">
                  <a:pos x="87" y="1546"/>
                </a:cxn>
                <a:cxn ang="0">
                  <a:pos x="1678" y="1546"/>
                </a:cxn>
                <a:cxn ang="0">
                  <a:pos x="1691" y="1545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5" y="1532"/>
                </a:cxn>
                <a:cxn ang="0">
                  <a:pos x="1736" y="1525"/>
                </a:cxn>
                <a:cxn ang="0">
                  <a:pos x="1745" y="1516"/>
                </a:cxn>
                <a:cxn ang="0">
                  <a:pos x="1752" y="1505"/>
                </a:cxn>
                <a:cxn ang="0">
                  <a:pos x="1758" y="1494"/>
                </a:cxn>
                <a:cxn ang="0">
                  <a:pos x="1762" y="1483"/>
                </a:cxn>
                <a:cxn ang="0">
                  <a:pos x="1765" y="1470"/>
                </a:cxn>
                <a:cxn ang="0">
                  <a:pos x="1766" y="1458"/>
                </a:cxn>
                <a:cxn ang="0">
                  <a:pos x="1766" y="89"/>
                </a:cxn>
                <a:cxn ang="0">
                  <a:pos x="1765" y="75"/>
                </a:cxn>
                <a:cxn ang="0">
                  <a:pos x="1762" y="63"/>
                </a:cxn>
                <a:cxn ang="0">
                  <a:pos x="1758" y="51"/>
                </a:cxn>
                <a:cxn ang="0">
                  <a:pos x="1752" y="41"/>
                </a:cxn>
                <a:cxn ang="0">
                  <a:pos x="1745" y="31"/>
                </a:cxn>
                <a:cxn ang="0">
                  <a:pos x="1736" y="21"/>
                </a:cxn>
                <a:cxn ang="0">
                  <a:pos x="1725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8" y="0"/>
                </a:cxn>
                <a:cxn ang="0">
                  <a:pos x="87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1"/>
                </a:cxn>
                <a:cxn ang="0">
                  <a:pos x="21" y="31"/>
                </a:cxn>
                <a:cxn ang="0">
                  <a:pos x="13" y="41"/>
                </a:cxn>
                <a:cxn ang="0">
                  <a:pos x="7" y="51"/>
                </a:cxn>
                <a:cxn ang="0">
                  <a:pos x="3" y="63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3" y="1483"/>
                </a:cxn>
                <a:cxn ang="0">
                  <a:pos x="7" y="1494"/>
                </a:cxn>
                <a:cxn ang="0">
                  <a:pos x="13" y="1505"/>
                </a:cxn>
                <a:cxn ang="0">
                  <a:pos x="21" y="1516"/>
                </a:cxn>
                <a:cxn ang="0">
                  <a:pos x="30" y="1525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5"/>
                </a:cxn>
                <a:cxn ang="0">
                  <a:pos x="87" y="1546"/>
                </a:cxn>
              </a:cxnLst>
              <a:rect l="0" t="0" r="r" b="b"/>
              <a:pathLst>
                <a:path w="1766" h="1546">
                  <a:moveTo>
                    <a:pt x="87" y="1546"/>
                  </a:moveTo>
                  <a:lnTo>
                    <a:pt x="1678" y="1546"/>
                  </a:lnTo>
                  <a:lnTo>
                    <a:pt x="1691" y="1545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5" y="1532"/>
                  </a:lnTo>
                  <a:lnTo>
                    <a:pt x="1736" y="1525"/>
                  </a:lnTo>
                  <a:lnTo>
                    <a:pt x="1745" y="1516"/>
                  </a:lnTo>
                  <a:lnTo>
                    <a:pt x="1752" y="1505"/>
                  </a:lnTo>
                  <a:lnTo>
                    <a:pt x="1758" y="1494"/>
                  </a:lnTo>
                  <a:lnTo>
                    <a:pt x="1762" y="1483"/>
                  </a:lnTo>
                  <a:lnTo>
                    <a:pt x="1765" y="1470"/>
                  </a:lnTo>
                  <a:lnTo>
                    <a:pt x="1766" y="1458"/>
                  </a:lnTo>
                  <a:lnTo>
                    <a:pt x="1766" y="89"/>
                  </a:lnTo>
                  <a:lnTo>
                    <a:pt x="1765" y="75"/>
                  </a:lnTo>
                  <a:lnTo>
                    <a:pt x="1762" y="63"/>
                  </a:lnTo>
                  <a:lnTo>
                    <a:pt x="1758" y="51"/>
                  </a:lnTo>
                  <a:lnTo>
                    <a:pt x="1752" y="41"/>
                  </a:lnTo>
                  <a:lnTo>
                    <a:pt x="1745" y="31"/>
                  </a:lnTo>
                  <a:lnTo>
                    <a:pt x="1736" y="21"/>
                  </a:lnTo>
                  <a:lnTo>
                    <a:pt x="1725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8" y="0"/>
                  </a:lnTo>
                  <a:lnTo>
                    <a:pt x="87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1"/>
                  </a:lnTo>
                  <a:lnTo>
                    <a:pt x="21" y="31"/>
                  </a:lnTo>
                  <a:lnTo>
                    <a:pt x="13" y="41"/>
                  </a:lnTo>
                  <a:lnTo>
                    <a:pt x="7" y="51"/>
                  </a:lnTo>
                  <a:lnTo>
                    <a:pt x="3" y="63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3" y="1483"/>
                  </a:lnTo>
                  <a:lnTo>
                    <a:pt x="7" y="1494"/>
                  </a:lnTo>
                  <a:lnTo>
                    <a:pt x="13" y="1505"/>
                  </a:lnTo>
                  <a:lnTo>
                    <a:pt x="21" y="1516"/>
                  </a:lnTo>
                  <a:lnTo>
                    <a:pt x="30" y="1525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5"/>
                  </a:lnTo>
                  <a:lnTo>
                    <a:pt x="87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0" name="Freeform 1904"/>
            <p:cNvSpPr>
              <a:spLocks/>
            </p:cNvSpPr>
            <p:nvPr/>
          </p:nvSpPr>
          <p:spPr bwMode="auto">
            <a:xfrm>
              <a:off x="3749" y="620"/>
              <a:ext cx="397" cy="4"/>
            </a:xfrm>
            <a:custGeom>
              <a:avLst/>
              <a:gdLst/>
              <a:ahLst/>
              <a:cxnLst>
                <a:cxn ang="0">
                  <a:pos x="1592" y="17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2" y="17"/>
                </a:cxn>
              </a:cxnLst>
              <a:rect l="0" t="0" r="r" b="b"/>
              <a:pathLst>
                <a:path w="1592" h="17">
                  <a:moveTo>
                    <a:pt x="1592" y="17"/>
                  </a:moveTo>
                  <a:lnTo>
                    <a:pt x="159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2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1" name="Freeform 1905"/>
            <p:cNvSpPr>
              <a:spLocks/>
            </p:cNvSpPr>
            <p:nvPr/>
          </p:nvSpPr>
          <p:spPr bwMode="auto">
            <a:xfrm>
              <a:off x="4146" y="620"/>
              <a:ext cx="4" cy="4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2" name="Freeform 1906"/>
            <p:cNvSpPr>
              <a:spLocks/>
            </p:cNvSpPr>
            <p:nvPr/>
          </p:nvSpPr>
          <p:spPr bwMode="auto">
            <a:xfrm>
              <a:off x="4149" y="619"/>
              <a:ext cx="4" cy="5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19"/>
                </a:cxn>
                <a:cxn ang="0">
                  <a:pos x="15" y="16"/>
                </a:cxn>
                <a:cxn ang="0">
                  <a:pos x="17" y="16"/>
                </a:cxn>
                <a:cxn ang="0">
                  <a:pos x="15" y="16"/>
                </a:cxn>
                <a:cxn ang="0">
                  <a:pos x="16" y="16"/>
                </a:cxn>
                <a:cxn ang="0">
                  <a:pos x="17" y="16"/>
                </a:cxn>
              </a:cxnLst>
              <a:rect l="0" t="0" r="r" b="b"/>
              <a:pathLst>
                <a:path w="17" h="19">
                  <a:moveTo>
                    <a:pt x="17" y="16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1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3" name="Freeform 1907"/>
            <p:cNvSpPr>
              <a:spLocks/>
            </p:cNvSpPr>
            <p:nvPr/>
          </p:nvSpPr>
          <p:spPr bwMode="auto">
            <a:xfrm>
              <a:off x="4152" y="618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8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4" name="Freeform 1908"/>
            <p:cNvSpPr>
              <a:spLocks/>
            </p:cNvSpPr>
            <p:nvPr/>
          </p:nvSpPr>
          <p:spPr bwMode="auto">
            <a:xfrm>
              <a:off x="4155" y="617"/>
              <a:ext cx="4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0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0">
                  <a:moveTo>
                    <a:pt x="20" y="13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5" name="Freeform 1909"/>
            <p:cNvSpPr>
              <a:spLocks/>
            </p:cNvSpPr>
            <p:nvPr/>
          </p:nvSpPr>
          <p:spPr bwMode="auto">
            <a:xfrm>
              <a:off x="4157" y="615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11" y="20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2" y="13"/>
                </a:cxn>
                <a:cxn ang="0">
                  <a:pos x="22" y="12"/>
                </a:cxn>
              </a:cxnLst>
              <a:rect l="0" t="0" r="r" b="b"/>
              <a:pathLst>
                <a:path w="22" h="20">
                  <a:moveTo>
                    <a:pt x="22" y="12"/>
                  </a:moveTo>
                  <a:lnTo>
                    <a:pt x="12" y="0"/>
                  </a:lnTo>
                  <a:lnTo>
                    <a:pt x="0" y="7"/>
                  </a:lnTo>
                  <a:lnTo>
                    <a:pt x="11" y="20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6" name="Freeform 1910"/>
            <p:cNvSpPr>
              <a:spLocks/>
            </p:cNvSpPr>
            <p:nvPr/>
          </p:nvSpPr>
          <p:spPr bwMode="auto">
            <a:xfrm>
              <a:off x="4159" y="613"/>
              <a:ext cx="6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11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0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11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7" name="Freeform 1911"/>
            <p:cNvSpPr>
              <a:spLocks/>
            </p:cNvSpPr>
            <p:nvPr/>
          </p:nvSpPr>
          <p:spPr bwMode="auto">
            <a:xfrm>
              <a:off x="4161" y="611"/>
              <a:ext cx="6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4" y="21"/>
                </a:cxn>
                <a:cxn ang="0">
                  <a:pos x="21" y="11"/>
                </a:cxn>
                <a:cxn ang="0">
                  <a:pos x="21" y="10"/>
                </a:cxn>
                <a:cxn ang="0">
                  <a:pos x="21" y="11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4" y="2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8" name="Freeform 1912"/>
            <p:cNvSpPr>
              <a:spLocks/>
            </p:cNvSpPr>
            <p:nvPr/>
          </p:nvSpPr>
          <p:spPr bwMode="auto">
            <a:xfrm>
              <a:off x="4163" y="608"/>
              <a:ext cx="5" cy="5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4" y="20"/>
                </a:cxn>
                <a:cxn ang="0">
                  <a:pos x="20" y="8"/>
                </a:cxn>
                <a:cxn ang="0">
                  <a:pos x="21" y="7"/>
                </a:cxn>
                <a:cxn ang="0">
                  <a:pos x="20" y="8"/>
                </a:cxn>
                <a:cxn ang="0">
                  <a:pos x="21" y="8"/>
                </a:cxn>
                <a:cxn ang="0">
                  <a:pos x="21" y="7"/>
                </a:cxn>
              </a:cxnLst>
              <a:rect l="0" t="0" r="r" b="b"/>
              <a:pathLst>
                <a:path w="21" h="20">
                  <a:moveTo>
                    <a:pt x="21" y="7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4" y="20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9" name="Freeform 1913"/>
            <p:cNvSpPr>
              <a:spLocks/>
            </p:cNvSpPr>
            <p:nvPr/>
          </p:nvSpPr>
          <p:spPr bwMode="auto">
            <a:xfrm>
              <a:off x="4164" y="605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7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0" name="Freeform 1914"/>
            <p:cNvSpPr>
              <a:spLocks/>
            </p:cNvSpPr>
            <p:nvPr/>
          </p:nvSpPr>
          <p:spPr bwMode="auto">
            <a:xfrm>
              <a:off x="4165" y="603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5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1" name="Freeform 1915"/>
            <p:cNvSpPr>
              <a:spLocks/>
            </p:cNvSpPr>
            <p:nvPr/>
          </p:nvSpPr>
          <p:spPr bwMode="auto">
            <a:xfrm>
              <a:off x="4166" y="600"/>
              <a:ext cx="4" cy="3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</a:cxnLst>
              <a:rect l="0" t="0" r="r" b="b"/>
              <a:pathLst>
                <a:path w="17" h="14">
                  <a:moveTo>
                    <a:pt x="17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2" name="Freeform 1916"/>
            <p:cNvSpPr>
              <a:spLocks/>
            </p:cNvSpPr>
            <p:nvPr/>
          </p:nvSpPr>
          <p:spPr bwMode="auto">
            <a:xfrm>
              <a:off x="4166" y="257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6" y="137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1370">
                  <a:moveTo>
                    <a:pt x="16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6" y="137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3" name="Freeform 1917"/>
            <p:cNvSpPr>
              <a:spLocks/>
            </p:cNvSpPr>
            <p:nvPr/>
          </p:nvSpPr>
          <p:spPr bwMode="auto">
            <a:xfrm>
              <a:off x="4166" y="25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17" y="15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7" h="16">
                  <a:moveTo>
                    <a:pt x="16" y="0"/>
                  </a:moveTo>
                  <a:lnTo>
                    <a:pt x="0" y="3"/>
                  </a:lnTo>
                  <a:lnTo>
                    <a:pt x="1" y="16"/>
                  </a:lnTo>
                  <a:lnTo>
                    <a:pt x="17" y="15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4" name="Freeform 1918"/>
            <p:cNvSpPr>
              <a:spLocks/>
            </p:cNvSpPr>
            <p:nvPr/>
          </p:nvSpPr>
          <p:spPr bwMode="auto">
            <a:xfrm>
              <a:off x="4165" y="251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6">
                  <a:moveTo>
                    <a:pt x="16" y="0"/>
                  </a:moveTo>
                  <a:lnTo>
                    <a:pt x="0" y="4"/>
                  </a:lnTo>
                  <a:lnTo>
                    <a:pt x="3" y="16"/>
                  </a:lnTo>
                  <a:lnTo>
                    <a:pt x="19" y="1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5" name="Freeform 1919"/>
            <p:cNvSpPr>
              <a:spLocks/>
            </p:cNvSpPr>
            <p:nvPr/>
          </p:nvSpPr>
          <p:spPr bwMode="auto">
            <a:xfrm>
              <a:off x="4164" y="247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19" y="14"/>
                </a:cxn>
                <a:cxn ang="0">
                  <a:pos x="15" y="2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4" y="0"/>
                </a:cxn>
              </a:cxnLst>
              <a:rect l="0" t="0" r="r" b="b"/>
              <a:pathLst>
                <a:path w="19" h="19">
                  <a:moveTo>
                    <a:pt x="14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19" y="14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2" name="Group 1920"/>
          <p:cNvGrpSpPr>
            <a:grpSpLocks/>
          </p:cNvGrpSpPr>
          <p:nvPr/>
        </p:nvGrpSpPr>
        <p:grpSpPr bwMode="auto">
          <a:xfrm>
            <a:off x="5659438" y="369888"/>
            <a:ext cx="957262" cy="763587"/>
            <a:chOff x="3565" y="233"/>
            <a:chExt cx="603" cy="481"/>
          </a:xfrm>
        </p:grpSpPr>
        <p:sp>
          <p:nvSpPr>
            <p:cNvPr id="625537" name="Freeform 1921"/>
            <p:cNvSpPr>
              <a:spLocks/>
            </p:cNvSpPr>
            <p:nvPr/>
          </p:nvSpPr>
          <p:spPr bwMode="auto">
            <a:xfrm>
              <a:off x="4163" y="244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19">
                  <a:moveTo>
                    <a:pt x="14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8" name="Freeform 1922"/>
            <p:cNvSpPr>
              <a:spLocks/>
            </p:cNvSpPr>
            <p:nvPr/>
          </p:nvSpPr>
          <p:spPr bwMode="auto">
            <a:xfrm>
              <a:off x="4161" y="242"/>
              <a:ext cx="6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2"/>
                </a:cxn>
                <a:cxn ang="0">
                  <a:pos x="8" y="22"/>
                </a:cxn>
                <a:cxn ang="0">
                  <a:pos x="21" y="12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1" h="22">
                  <a:moveTo>
                    <a:pt x="13" y="0"/>
                  </a:moveTo>
                  <a:lnTo>
                    <a:pt x="0" y="12"/>
                  </a:lnTo>
                  <a:lnTo>
                    <a:pt x="8" y="22"/>
                  </a:lnTo>
                  <a:lnTo>
                    <a:pt x="21" y="1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9" name="Freeform 1923"/>
            <p:cNvSpPr>
              <a:spLocks/>
            </p:cNvSpPr>
            <p:nvPr/>
          </p:nvSpPr>
          <p:spPr bwMode="auto">
            <a:xfrm>
              <a:off x="4159" y="239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8" y="22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0" y="13"/>
                  </a:lnTo>
                  <a:lnTo>
                    <a:pt x="8" y="22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0" name="Freeform 1924"/>
            <p:cNvSpPr>
              <a:spLocks/>
            </p:cNvSpPr>
            <p:nvPr/>
          </p:nvSpPr>
          <p:spPr bwMode="auto">
            <a:xfrm>
              <a:off x="4157" y="237"/>
              <a:ext cx="5" cy="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12" y="22"/>
                </a:cxn>
                <a:cxn ang="0">
                  <a:pos x="21" y="7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3"/>
                  </a:lnTo>
                  <a:lnTo>
                    <a:pt x="12" y="22"/>
                  </a:lnTo>
                  <a:lnTo>
                    <a:pt x="2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1" name="Freeform 1925"/>
            <p:cNvSpPr>
              <a:spLocks/>
            </p:cNvSpPr>
            <p:nvPr/>
          </p:nvSpPr>
          <p:spPr bwMode="auto">
            <a:xfrm>
              <a:off x="4155" y="235"/>
              <a:ext cx="4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5"/>
                </a:cxn>
                <a:cxn ang="0">
                  <a:pos x="10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9" h="21">
                  <a:moveTo>
                    <a:pt x="6" y="0"/>
                  </a:moveTo>
                  <a:lnTo>
                    <a:pt x="0" y="15"/>
                  </a:lnTo>
                  <a:lnTo>
                    <a:pt x="10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2" name="Freeform 1926"/>
            <p:cNvSpPr>
              <a:spLocks/>
            </p:cNvSpPr>
            <p:nvPr/>
          </p:nvSpPr>
          <p:spPr bwMode="auto">
            <a:xfrm>
              <a:off x="4152" y="234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7" h="19">
                  <a:moveTo>
                    <a:pt x="5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3" name="Freeform 1927"/>
            <p:cNvSpPr>
              <a:spLocks/>
            </p:cNvSpPr>
            <p:nvPr/>
          </p:nvSpPr>
          <p:spPr bwMode="auto">
            <a:xfrm>
              <a:off x="4149" y="234"/>
              <a:ext cx="4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2" y="19"/>
                  </a:lnTo>
                  <a:lnTo>
                    <a:pt x="16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4" name="Freeform 1928"/>
            <p:cNvSpPr>
              <a:spLocks/>
            </p:cNvSpPr>
            <p:nvPr/>
          </p:nvSpPr>
          <p:spPr bwMode="auto">
            <a:xfrm>
              <a:off x="4146" y="233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5" name="Freeform 1929"/>
            <p:cNvSpPr>
              <a:spLocks/>
            </p:cNvSpPr>
            <p:nvPr/>
          </p:nvSpPr>
          <p:spPr bwMode="auto">
            <a:xfrm>
              <a:off x="3749" y="233"/>
              <a:ext cx="39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0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6" name="Freeform 1930"/>
            <p:cNvSpPr>
              <a:spLocks/>
            </p:cNvSpPr>
            <p:nvPr/>
          </p:nvSpPr>
          <p:spPr bwMode="auto">
            <a:xfrm>
              <a:off x="3745" y="233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7" name="Freeform 1931"/>
            <p:cNvSpPr>
              <a:spLocks/>
            </p:cNvSpPr>
            <p:nvPr/>
          </p:nvSpPr>
          <p:spPr bwMode="auto">
            <a:xfrm>
              <a:off x="3742" y="234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8" name="Freeform 1932"/>
            <p:cNvSpPr>
              <a:spLocks/>
            </p:cNvSpPr>
            <p:nvPr/>
          </p:nvSpPr>
          <p:spPr bwMode="auto">
            <a:xfrm>
              <a:off x="3739" y="234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9"/>
                </a:cxn>
                <a:cxn ang="0">
                  <a:pos x="18" y="15"/>
                </a:cxn>
                <a:cxn ang="0">
                  <a:pos x="12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5"/>
                </a:cxn>
              </a:cxnLst>
              <a:rect l="0" t="0" r="r" b="b"/>
              <a:pathLst>
                <a:path w="18" h="19">
                  <a:moveTo>
                    <a:pt x="0" y="5"/>
                  </a:moveTo>
                  <a:lnTo>
                    <a:pt x="6" y="19"/>
                  </a:lnTo>
                  <a:lnTo>
                    <a:pt x="18" y="15"/>
                  </a:lnTo>
                  <a:lnTo>
                    <a:pt x="12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9" name="Freeform 1933"/>
            <p:cNvSpPr>
              <a:spLocks/>
            </p:cNvSpPr>
            <p:nvPr/>
          </p:nvSpPr>
          <p:spPr bwMode="auto">
            <a:xfrm>
              <a:off x="3736" y="236"/>
              <a:ext cx="4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8" y="20"/>
                  </a:lnTo>
                  <a:lnTo>
                    <a:pt x="20" y="14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0" name="Freeform 1934"/>
            <p:cNvSpPr>
              <a:spLocks/>
            </p:cNvSpPr>
            <p:nvPr/>
          </p:nvSpPr>
          <p:spPr bwMode="auto">
            <a:xfrm>
              <a:off x="3733" y="237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0"/>
                </a:cxn>
                <a:cxn ang="0">
                  <a:pos x="20" y="13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11" y="20"/>
                  </a:lnTo>
                  <a:lnTo>
                    <a:pt x="20" y="13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1" name="Freeform 1935"/>
            <p:cNvSpPr>
              <a:spLocks/>
            </p:cNvSpPr>
            <p:nvPr/>
          </p:nvSpPr>
          <p:spPr bwMode="auto">
            <a:xfrm>
              <a:off x="3730" y="239"/>
              <a:ext cx="6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1"/>
                </a:cxn>
                <a:cxn ang="0">
                  <a:pos x="21" y="12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21">
                  <a:moveTo>
                    <a:pt x="0" y="10"/>
                  </a:moveTo>
                  <a:lnTo>
                    <a:pt x="12" y="21"/>
                  </a:lnTo>
                  <a:lnTo>
                    <a:pt x="21" y="12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2" name="Freeform 1936"/>
            <p:cNvSpPr>
              <a:spLocks/>
            </p:cNvSpPr>
            <p:nvPr/>
          </p:nvSpPr>
          <p:spPr bwMode="auto">
            <a:xfrm>
              <a:off x="3728" y="242"/>
              <a:ext cx="6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4" y="21"/>
                </a:cxn>
                <a:cxn ang="0">
                  <a:pos x="22" y="11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2" h="21">
                  <a:moveTo>
                    <a:pt x="0" y="12"/>
                  </a:moveTo>
                  <a:lnTo>
                    <a:pt x="14" y="21"/>
                  </a:lnTo>
                  <a:lnTo>
                    <a:pt x="22" y="11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3" name="Freeform 1937"/>
            <p:cNvSpPr>
              <a:spLocks/>
            </p:cNvSpPr>
            <p:nvPr/>
          </p:nvSpPr>
          <p:spPr bwMode="auto">
            <a:xfrm>
              <a:off x="3727" y="245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0" y="8"/>
                </a:cxn>
                <a:cxn ang="0">
                  <a:pos x="6" y="0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5" y="18"/>
                  </a:lnTo>
                  <a:lnTo>
                    <a:pt x="20" y="8"/>
                  </a:lnTo>
                  <a:lnTo>
                    <a:pt x="6" y="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4" name="Freeform 1938"/>
            <p:cNvSpPr>
              <a:spLocks/>
            </p:cNvSpPr>
            <p:nvPr/>
          </p:nvSpPr>
          <p:spPr bwMode="auto">
            <a:xfrm>
              <a:off x="3725" y="248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7" y="17"/>
                </a:cxn>
                <a:cxn ang="0">
                  <a:pos x="21" y="5"/>
                </a:cxn>
                <a:cxn ang="0">
                  <a:pos x="6" y="0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1" h="17">
                  <a:moveTo>
                    <a:pt x="0" y="12"/>
                  </a:moveTo>
                  <a:lnTo>
                    <a:pt x="17" y="17"/>
                  </a:lnTo>
                  <a:lnTo>
                    <a:pt x="21" y="5"/>
                  </a:lnTo>
                  <a:lnTo>
                    <a:pt x="6" y="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5" name="Freeform 1939"/>
            <p:cNvSpPr>
              <a:spLocks/>
            </p:cNvSpPr>
            <p:nvPr/>
          </p:nvSpPr>
          <p:spPr bwMode="auto">
            <a:xfrm>
              <a:off x="3725" y="25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8" y="16"/>
                </a:cxn>
                <a:cxn ang="0">
                  <a:pos x="20" y="4"/>
                </a:cxn>
                <a:cxn ang="0">
                  <a:pos x="3" y="0"/>
                </a:cxn>
                <a:cxn ang="0">
                  <a:pos x="1" y="12"/>
                </a:cxn>
                <a:cxn ang="0">
                  <a:pos x="0" y="14"/>
                </a:cxn>
                <a:cxn ang="0">
                  <a:pos x="1" y="12"/>
                </a:cxn>
                <a:cxn ang="0">
                  <a:pos x="1" y="13"/>
                </a:cxn>
                <a:cxn ang="0">
                  <a:pos x="0" y="14"/>
                </a:cxn>
              </a:cxnLst>
              <a:rect l="0" t="0" r="r" b="b"/>
              <a:pathLst>
                <a:path w="20" h="16">
                  <a:moveTo>
                    <a:pt x="0" y="14"/>
                  </a:moveTo>
                  <a:lnTo>
                    <a:pt x="18" y="16"/>
                  </a:lnTo>
                  <a:lnTo>
                    <a:pt x="20" y="4"/>
                  </a:lnTo>
                  <a:lnTo>
                    <a:pt x="3" y="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6" name="Freeform 1940"/>
            <p:cNvSpPr>
              <a:spLocks/>
            </p:cNvSpPr>
            <p:nvPr/>
          </p:nvSpPr>
          <p:spPr bwMode="auto">
            <a:xfrm>
              <a:off x="3725" y="254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7" y="14"/>
                </a:cxn>
                <a:cxn ang="0">
                  <a:pos x="18" y="1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17" y="14"/>
                  </a:lnTo>
                  <a:lnTo>
                    <a:pt x="18" y="1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7" name="Freeform 1941"/>
            <p:cNvSpPr>
              <a:spLocks/>
            </p:cNvSpPr>
            <p:nvPr/>
          </p:nvSpPr>
          <p:spPr bwMode="auto">
            <a:xfrm>
              <a:off x="3725" y="258"/>
              <a:ext cx="4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8" name="Freeform 1942"/>
            <p:cNvSpPr>
              <a:spLocks/>
            </p:cNvSpPr>
            <p:nvPr/>
          </p:nvSpPr>
          <p:spPr bwMode="auto">
            <a:xfrm>
              <a:off x="3725" y="600"/>
              <a:ext cx="4" cy="3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8" y="13"/>
                </a:cxn>
                <a:cxn ang="0">
                  <a:pos x="17" y="0"/>
                </a:cxn>
                <a:cxn ang="0">
                  <a:pos x="0" y="2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1" y="15"/>
                </a:cxn>
              </a:cxnLst>
              <a:rect l="0" t="0" r="r" b="b"/>
              <a:pathLst>
                <a:path w="18" h="15">
                  <a:moveTo>
                    <a:pt x="1" y="15"/>
                  </a:moveTo>
                  <a:lnTo>
                    <a:pt x="18" y="13"/>
                  </a:lnTo>
                  <a:lnTo>
                    <a:pt x="17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9" name="Freeform 1943"/>
            <p:cNvSpPr>
              <a:spLocks/>
            </p:cNvSpPr>
            <p:nvPr/>
          </p:nvSpPr>
          <p:spPr bwMode="auto">
            <a:xfrm>
              <a:off x="3725" y="603"/>
              <a:ext cx="4" cy="4"/>
            </a:xfrm>
            <a:custGeom>
              <a:avLst/>
              <a:gdLst/>
              <a:ahLst/>
              <a:cxnLst>
                <a:cxn ang="0">
                  <a:pos x="4" y="16"/>
                </a:cxn>
                <a:cxn ang="0">
                  <a:pos x="19" y="12"/>
                </a:cxn>
                <a:cxn ang="0">
                  <a:pos x="17" y="0"/>
                </a:cxn>
                <a:cxn ang="0">
                  <a:pos x="0" y="3"/>
                </a:cxn>
                <a:cxn ang="0">
                  <a:pos x="2" y="15"/>
                </a:cxn>
                <a:cxn ang="0">
                  <a:pos x="4" y="16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4" y="16"/>
                </a:cxn>
              </a:cxnLst>
              <a:rect l="0" t="0" r="r" b="b"/>
              <a:pathLst>
                <a:path w="19" h="16">
                  <a:moveTo>
                    <a:pt x="4" y="16"/>
                  </a:moveTo>
                  <a:lnTo>
                    <a:pt x="19" y="12"/>
                  </a:lnTo>
                  <a:lnTo>
                    <a:pt x="17" y="0"/>
                  </a:lnTo>
                  <a:lnTo>
                    <a:pt x="0" y="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0" name="Freeform 1944"/>
            <p:cNvSpPr>
              <a:spLocks/>
            </p:cNvSpPr>
            <p:nvPr/>
          </p:nvSpPr>
          <p:spPr bwMode="auto">
            <a:xfrm>
              <a:off x="3726" y="605"/>
              <a:ext cx="4" cy="5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4" y="18"/>
                </a:cxn>
              </a:cxnLst>
              <a:rect l="0" t="0" r="r" b="b"/>
              <a:pathLst>
                <a:path w="19" h="18">
                  <a:moveTo>
                    <a:pt x="4" y="18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1" name="Freeform 1945"/>
            <p:cNvSpPr>
              <a:spLocks/>
            </p:cNvSpPr>
            <p:nvPr/>
          </p:nvSpPr>
          <p:spPr bwMode="auto">
            <a:xfrm>
              <a:off x="3727" y="608"/>
              <a:ext cx="5" cy="5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20" y="11"/>
                </a:cxn>
                <a:cxn ang="0">
                  <a:pos x="15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7" y="21"/>
                </a:cxn>
                <a:cxn ang="0">
                  <a:pos x="6" y="20"/>
                </a:cxn>
                <a:cxn ang="0">
                  <a:pos x="7" y="20"/>
                </a:cxn>
                <a:cxn ang="0">
                  <a:pos x="7" y="21"/>
                </a:cxn>
              </a:cxnLst>
              <a:rect l="0" t="0" r="r" b="b"/>
              <a:pathLst>
                <a:path w="20" h="21">
                  <a:moveTo>
                    <a:pt x="7" y="21"/>
                  </a:moveTo>
                  <a:lnTo>
                    <a:pt x="20" y="11"/>
                  </a:lnTo>
                  <a:lnTo>
                    <a:pt x="15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7" y="21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2" name="Freeform 1946"/>
            <p:cNvSpPr>
              <a:spLocks/>
            </p:cNvSpPr>
            <p:nvPr/>
          </p:nvSpPr>
          <p:spPr bwMode="auto">
            <a:xfrm>
              <a:off x="3728" y="611"/>
              <a:ext cx="6" cy="5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8" y="21"/>
                </a:cxn>
                <a:cxn ang="0">
                  <a:pos x="8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3" name="Freeform 1947"/>
            <p:cNvSpPr>
              <a:spLocks/>
            </p:cNvSpPr>
            <p:nvPr/>
          </p:nvSpPr>
          <p:spPr bwMode="auto">
            <a:xfrm>
              <a:off x="3730" y="613"/>
              <a:ext cx="6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21" y="9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10" y="21"/>
                </a:cxn>
                <a:cxn ang="0">
                  <a:pos x="9" y="20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lnTo>
                    <a:pt x="21" y="9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4" name="Freeform 1948"/>
            <p:cNvSpPr>
              <a:spLocks/>
            </p:cNvSpPr>
            <p:nvPr/>
          </p:nvSpPr>
          <p:spPr bwMode="auto">
            <a:xfrm>
              <a:off x="3733" y="615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9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19" h="21">
                  <a:moveTo>
                    <a:pt x="11" y="21"/>
                  </a:moveTo>
                  <a:lnTo>
                    <a:pt x="19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5" name="Freeform 1949"/>
            <p:cNvSpPr>
              <a:spLocks/>
            </p:cNvSpPr>
            <p:nvPr/>
          </p:nvSpPr>
          <p:spPr bwMode="auto">
            <a:xfrm>
              <a:off x="3736" y="617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9" y="6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9" h="20">
                  <a:moveTo>
                    <a:pt x="13" y="20"/>
                  </a:moveTo>
                  <a:lnTo>
                    <a:pt x="19" y="6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6" name="Freeform 1950"/>
            <p:cNvSpPr>
              <a:spLocks/>
            </p:cNvSpPr>
            <p:nvPr/>
          </p:nvSpPr>
          <p:spPr bwMode="auto">
            <a:xfrm>
              <a:off x="3739" y="618"/>
              <a:ext cx="4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7" h="20">
                  <a:moveTo>
                    <a:pt x="12" y="20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7" name="Freeform 1951"/>
            <p:cNvSpPr>
              <a:spLocks/>
            </p:cNvSpPr>
            <p:nvPr/>
          </p:nvSpPr>
          <p:spPr bwMode="auto">
            <a:xfrm>
              <a:off x="3742" y="619"/>
              <a:ext cx="4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5" y="3"/>
                </a:cxn>
                <a:cxn ang="0">
                  <a:pos x="4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15" h="19">
                  <a:moveTo>
                    <a:pt x="13" y="19"/>
                  </a:moveTo>
                  <a:lnTo>
                    <a:pt x="15" y="3"/>
                  </a:lnTo>
                  <a:lnTo>
                    <a:pt x="4" y="0"/>
                  </a:lnTo>
                  <a:lnTo>
                    <a:pt x="0" y="16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8" name="Freeform 1952"/>
            <p:cNvSpPr>
              <a:spLocks/>
            </p:cNvSpPr>
            <p:nvPr/>
          </p:nvSpPr>
          <p:spPr bwMode="auto">
            <a:xfrm>
              <a:off x="3745" y="620"/>
              <a:ext cx="4" cy="4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0"/>
                </a:cxn>
                <a:cxn ang="0">
                  <a:pos x="2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0"/>
                  </a:lnTo>
                  <a:lnTo>
                    <a:pt x="2" y="0"/>
                  </a:lnTo>
                  <a:lnTo>
                    <a:pt x="0" y="16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9" name="Freeform 1953"/>
            <p:cNvSpPr>
              <a:spLocks/>
            </p:cNvSpPr>
            <p:nvPr/>
          </p:nvSpPr>
          <p:spPr bwMode="auto">
            <a:xfrm>
              <a:off x="3902" y="252"/>
              <a:ext cx="22" cy="25"/>
            </a:xfrm>
            <a:custGeom>
              <a:avLst/>
              <a:gdLst/>
              <a:ahLst/>
              <a:cxnLst>
                <a:cxn ang="0">
                  <a:pos x="25" y="42"/>
                </a:cxn>
                <a:cxn ang="0">
                  <a:pos x="24" y="4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50"/>
                </a:cxn>
                <a:cxn ang="0">
                  <a:pos x="25" y="50"/>
                </a:cxn>
                <a:cxn ang="0">
                  <a:pos x="60" y="99"/>
                </a:cxn>
                <a:cxn ang="0">
                  <a:pos x="88" y="99"/>
                </a:cxn>
                <a:cxn ang="0">
                  <a:pos x="46" y="45"/>
                </a:cxn>
                <a:cxn ang="0">
                  <a:pos x="86" y="0"/>
                </a:cxn>
                <a:cxn ang="0">
                  <a:pos x="58" y="0"/>
                </a:cxn>
                <a:cxn ang="0">
                  <a:pos x="25" y="42"/>
                </a:cxn>
              </a:cxnLst>
              <a:rect l="0" t="0" r="r" b="b"/>
              <a:pathLst>
                <a:path w="88" h="99">
                  <a:moveTo>
                    <a:pt x="25" y="42"/>
                  </a:moveTo>
                  <a:lnTo>
                    <a:pt x="24" y="4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50"/>
                  </a:lnTo>
                  <a:lnTo>
                    <a:pt x="25" y="50"/>
                  </a:lnTo>
                  <a:lnTo>
                    <a:pt x="60" y="99"/>
                  </a:lnTo>
                  <a:lnTo>
                    <a:pt x="88" y="99"/>
                  </a:lnTo>
                  <a:lnTo>
                    <a:pt x="46" y="45"/>
                  </a:lnTo>
                  <a:lnTo>
                    <a:pt x="86" y="0"/>
                  </a:lnTo>
                  <a:lnTo>
                    <a:pt x="58" y="0"/>
                  </a:lnTo>
                  <a:lnTo>
                    <a:pt x="25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0" name="Freeform 1954"/>
            <p:cNvSpPr>
              <a:spLocks noEditPoints="1"/>
            </p:cNvSpPr>
            <p:nvPr/>
          </p:nvSpPr>
          <p:spPr bwMode="auto">
            <a:xfrm>
              <a:off x="3926" y="252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64"/>
                </a:cxn>
                <a:cxn ang="0">
                  <a:pos x="46" y="64"/>
                </a:cxn>
                <a:cxn ang="0">
                  <a:pos x="51" y="64"/>
                </a:cxn>
                <a:cxn ang="0">
                  <a:pos x="57" y="64"/>
                </a:cxn>
                <a:cxn ang="0">
                  <a:pos x="63" y="62"/>
                </a:cxn>
                <a:cxn ang="0">
                  <a:pos x="70" y="60"/>
                </a:cxn>
                <a:cxn ang="0">
                  <a:pos x="75" y="56"/>
                </a:cxn>
                <a:cxn ang="0">
                  <a:pos x="80" y="50"/>
                </a:cxn>
                <a:cxn ang="0">
                  <a:pos x="82" y="46"/>
                </a:cxn>
                <a:cxn ang="0">
                  <a:pos x="83" y="42"/>
                </a:cxn>
                <a:cxn ang="0">
                  <a:pos x="84" y="38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1" y="17"/>
                </a:cxn>
                <a:cxn ang="0">
                  <a:pos x="78" y="11"/>
                </a:cxn>
                <a:cxn ang="0">
                  <a:pos x="73" y="6"/>
                </a:cxn>
                <a:cxn ang="0">
                  <a:pos x="68" y="3"/>
                </a:cxn>
                <a:cxn ang="0">
                  <a:pos x="60" y="1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7" y="20"/>
                </a:cxn>
                <a:cxn ang="0">
                  <a:pos x="52" y="21"/>
                </a:cxn>
                <a:cxn ang="0">
                  <a:pos x="55" y="22"/>
                </a:cxn>
                <a:cxn ang="0">
                  <a:pos x="57" y="25"/>
                </a:cxn>
                <a:cxn ang="0">
                  <a:pos x="58" y="28"/>
                </a:cxn>
                <a:cxn ang="0">
                  <a:pos x="58" y="32"/>
                </a:cxn>
                <a:cxn ang="0">
                  <a:pos x="58" y="36"/>
                </a:cxn>
                <a:cxn ang="0">
                  <a:pos x="57" y="38"/>
                </a:cxn>
                <a:cxn ang="0">
                  <a:pos x="56" y="41"/>
                </a:cxn>
                <a:cxn ang="0">
                  <a:pos x="54" y="42"/>
                </a:cxn>
                <a:cxn ang="0">
                  <a:pos x="52" y="44"/>
                </a:cxn>
                <a:cxn ang="0">
                  <a:pos x="49" y="45"/>
                </a:cxn>
                <a:cxn ang="0">
                  <a:pos x="46" y="45"/>
                </a:cxn>
                <a:cxn ang="0">
                  <a:pos x="42" y="46"/>
                </a:cxn>
                <a:cxn ang="0">
                  <a:pos x="24" y="46"/>
                </a:cxn>
                <a:cxn ang="0">
                  <a:pos x="24" y="20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24" y="64"/>
                  </a:lnTo>
                  <a:lnTo>
                    <a:pt x="46" y="64"/>
                  </a:lnTo>
                  <a:lnTo>
                    <a:pt x="51" y="64"/>
                  </a:lnTo>
                  <a:lnTo>
                    <a:pt x="57" y="64"/>
                  </a:lnTo>
                  <a:lnTo>
                    <a:pt x="63" y="62"/>
                  </a:lnTo>
                  <a:lnTo>
                    <a:pt x="70" y="60"/>
                  </a:lnTo>
                  <a:lnTo>
                    <a:pt x="75" y="56"/>
                  </a:lnTo>
                  <a:lnTo>
                    <a:pt x="80" y="50"/>
                  </a:lnTo>
                  <a:lnTo>
                    <a:pt x="82" y="46"/>
                  </a:lnTo>
                  <a:lnTo>
                    <a:pt x="83" y="42"/>
                  </a:lnTo>
                  <a:lnTo>
                    <a:pt x="84" y="38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1" y="17"/>
                  </a:lnTo>
                  <a:lnTo>
                    <a:pt x="78" y="11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7" y="20"/>
                  </a:lnTo>
                  <a:lnTo>
                    <a:pt x="52" y="21"/>
                  </a:lnTo>
                  <a:lnTo>
                    <a:pt x="55" y="22"/>
                  </a:lnTo>
                  <a:lnTo>
                    <a:pt x="57" y="25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58" y="36"/>
                  </a:lnTo>
                  <a:lnTo>
                    <a:pt x="57" y="38"/>
                  </a:lnTo>
                  <a:lnTo>
                    <a:pt x="56" y="41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49" y="45"/>
                  </a:lnTo>
                  <a:lnTo>
                    <a:pt x="46" y="45"/>
                  </a:lnTo>
                  <a:lnTo>
                    <a:pt x="42" y="46"/>
                  </a:lnTo>
                  <a:lnTo>
                    <a:pt x="24" y="46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1" name="Freeform 1955"/>
            <p:cNvSpPr>
              <a:spLocks noEditPoints="1"/>
            </p:cNvSpPr>
            <p:nvPr/>
          </p:nvSpPr>
          <p:spPr bwMode="auto">
            <a:xfrm>
              <a:off x="3946" y="252"/>
              <a:ext cx="25" cy="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0" y="81"/>
                </a:cxn>
                <a:cxn ang="0">
                  <a:pos x="67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8" y="0"/>
                </a:cxn>
                <a:cxn ang="0">
                  <a:pos x="36" y="63"/>
                </a:cxn>
                <a:cxn ang="0">
                  <a:pos x="49" y="26"/>
                </a:cxn>
                <a:cxn ang="0">
                  <a:pos x="62" y="63"/>
                </a:cxn>
                <a:cxn ang="0">
                  <a:pos x="36" y="63"/>
                </a:cxn>
              </a:cxnLst>
              <a:rect l="0" t="0" r="r" b="b"/>
              <a:pathLst>
                <a:path w="98" h="99">
                  <a:moveTo>
                    <a:pt x="38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0" y="81"/>
                  </a:lnTo>
                  <a:lnTo>
                    <a:pt x="67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8" y="0"/>
                  </a:lnTo>
                  <a:close/>
                  <a:moveTo>
                    <a:pt x="36" y="63"/>
                  </a:moveTo>
                  <a:lnTo>
                    <a:pt x="49" y="26"/>
                  </a:lnTo>
                  <a:lnTo>
                    <a:pt x="62" y="63"/>
                  </a:lnTo>
                  <a:lnTo>
                    <a:pt x="36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2" name="Freeform 1956"/>
            <p:cNvSpPr>
              <a:spLocks noEditPoints="1"/>
            </p:cNvSpPr>
            <p:nvPr/>
          </p:nvSpPr>
          <p:spPr bwMode="auto">
            <a:xfrm>
              <a:off x="3973" y="252"/>
              <a:ext cx="22" cy="25"/>
            </a:xfrm>
            <a:custGeom>
              <a:avLst/>
              <a:gdLst/>
              <a:ahLst/>
              <a:cxnLst>
                <a:cxn ang="0">
                  <a:pos x="23" y="20"/>
                </a:cxn>
                <a:cxn ang="0">
                  <a:pos x="77" y="20"/>
                </a:cxn>
                <a:cxn ang="0">
                  <a:pos x="77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48" y="99"/>
                </a:cxn>
                <a:cxn ang="0">
                  <a:pos x="56" y="99"/>
                </a:cxn>
                <a:cxn ang="0">
                  <a:pos x="63" y="97"/>
                </a:cxn>
                <a:cxn ang="0">
                  <a:pos x="69" y="95"/>
                </a:cxn>
                <a:cxn ang="0">
                  <a:pos x="75" y="92"/>
                </a:cxn>
                <a:cxn ang="0">
                  <a:pos x="80" y="88"/>
                </a:cxn>
                <a:cxn ang="0">
                  <a:pos x="83" y="83"/>
                </a:cxn>
                <a:cxn ang="0">
                  <a:pos x="85" y="77"/>
                </a:cxn>
                <a:cxn ang="0">
                  <a:pos x="86" y="70"/>
                </a:cxn>
                <a:cxn ang="0">
                  <a:pos x="85" y="63"/>
                </a:cxn>
                <a:cxn ang="0">
                  <a:pos x="84" y="58"/>
                </a:cxn>
                <a:cxn ang="0">
                  <a:pos x="83" y="54"/>
                </a:cxn>
                <a:cxn ang="0">
                  <a:pos x="81" y="51"/>
                </a:cxn>
                <a:cxn ang="0">
                  <a:pos x="75" y="45"/>
                </a:cxn>
                <a:cxn ang="0">
                  <a:pos x="69" y="41"/>
                </a:cxn>
                <a:cxn ang="0">
                  <a:pos x="63" y="39"/>
                </a:cxn>
                <a:cxn ang="0">
                  <a:pos x="57" y="37"/>
                </a:cxn>
                <a:cxn ang="0">
                  <a:pos x="52" y="37"/>
                </a:cxn>
                <a:cxn ang="0">
                  <a:pos x="48" y="37"/>
                </a:cxn>
                <a:cxn ang="0">
                  <a:pos x="23" y="37"/>
                </a:cxn>
                <a:cxn ang="0">
                  <a:pos x="23" y="20"/>
                </a:cxn>
                <a:cxn ang="0">
                  <a:pos x="23" y="56"/>
                </a:cxn>
                <a:cxn ang="0">
                  <a:pos x="43" y="56"/>
                </a:cxn>
                <a:cxn ang="0">
                  <a:pos x="48" y="56"/>
                </a:cxn>
                <a:cxn ang="0">
                  <a:pos x="54" y="58"/>
                </a:cxn>
                <a:cxn ang="0">
                  <a:pos x="56" y="59"/>
                </a:cxn>
                <a:cxn ang="0">
                  <a:pos x="58" y="61"/>
                </a:cxn>
                <a:cxn ang="0">
                  <a:pos x="59" y="64"/>
                </a:cxn>
                <a:cxn ang="0">
                  <a:pos x="60" y="69"/>
                </a:cxn>
                <a:cxn ang="0">
                  <a:pos x="59" y="72"/>
                </a:cxn>
                <a:cxn ang="0">
                  <a:pos x="58" y="75"/>
                </a:cxn>
                <a:cxn ang="0">
                  <a:pos x="57" y="77"/>
                </a:cxn>
                <a:cxn ang="0">
                  <a:pos x="55" y="78"/>
                </a:cxn>
                <a:cxn ang="0">
                  <a:pos x="49" y="80"/>
                </a:cxn>
                <a:cxn ang="0">
                  <a:pos x="43" y="80"/>
                </a:cxn>
                <a:cxn ang="0">
                  <a:pos x="23" y="80"/>
                </a:cxn>
                <a:cxn ang="0">
                  <a:pos x="23" y="56"/>
                </a:cxn>
              </a:cxnLst>
              <a:rect l="0" t="0" r="r" b="b"/>
              <a:pathLst>
                <a:path w="86" h="99">
                  <a:moveTo>
                    <a:pt x="23" y="20"/>
                  </a:moveTo>
                  <a:lnTo>
                    <a:pt x="77" y="20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48" y="99"/>
                  </a:lnTo>
                  <a:lnTo>
                    <a:pt x="56" y="99"/>
                  </a:lnTo>
                  <a:lnTo>
                    <a:pt x="63" y="97"/>
                  </a:lnTo>
                  <a:lnTo>
                    <a:pt x="69" y="95"/>
                  </a:lnTo>
                  <a:lnTo>
                    <a:pt x="75" y="92"/>
                  </a:lnTo>
                  <a:lnTo>
                    <a:pt x="80" y="88"/>
                  </a:lnTo>
                  <a:lnTo>
                    <a:pt x="83" y="83"/>
                  </a:lnTo>
                  <a:lnTo>
                    <a:pt x="85" y="77"/>
                  </a:lnTo>
                  <a:lnTo>
                    <a:pt x="86" y="70"/>
                  </a:lnTo>
                  <a:lnTo>
                    <a:pt x="85" y="63"/>
                  </a:lnTo>
                  <a:lnTo>
                    <a:pt x="84" y="58"/>
                  </a:lnTo>
                  <a:lnTo>
                    <a:pt x="83" y="54"/>
                  </a:lnTo>
                  <a:lnTo>
                    <a:pt x="81" y="51"/>
                  </a:lnTo>
                  <a:lnTo>
                    <a:pt x="75" y="45"/>
                  </a:lnTo>
                  <a:lnTo>
                    <a:pt x="69" y="41"/>
                  </a:lnTo>
                  <a:lnTo>
                    <a:pt x="63" y="39"/>
                  </a:lnTo>
                  <a:lnTo>
                    <a:pt x="57" y="37"/>
                  </a:lnTo>
                  <a:lnTo>
                    <a:pt x="52" y="37"/>
                  </a:lnTo>
                  <a:lnTo>
                    <a:pt x="48" y="37"/>
                  </a:lnTo>
                  <a:lnTo>
                    <a:pt x="23" y="37"/>
                  </a:lnTo>
                  <a:lnTo>
                    <a:pt x="23" y="20"/>
                  </a:lnTo>
                  <a:close/>
                  <a:moveTo>
                    <a:pt x="23" y="56"/>
                  </a:moveTo>
                  <a:lnTo>
                    <a:pt x="43" y="56"/>
                  </a:lnTo>
                  <a:lnTo>
                    <a:pt x="48" y="56"/>
                  </a:lnTo>
                  <a:lnTo>
                    <a:pt x="54" y="58"/>
                  </a:lnTo>
                  <a:lnTo>
                    <a:pt x="56" y="59"/>
                  </a:lnTo>
                  <a:lnTo>
                    <a:pt x="58" y="61"/>
                  </a:lnTo>
                  <a:lnTo>
                    <a:pt x="59" y="64"/>
                  </a:lnTo>
                  <a:lnTo>
                    <a:pt x="60" y="69"/>
                  </a:lnTo>
                  <a:lnTo>
                    <a:pt x="59" y="72"/>
                  </a:lnTo>
                  <a:lnTo>
                    <a:pt x="58" y="75"/>
                  </a:lnTo>
                  <a:lnTo>
                    <a:pt x="57" y="77"/>
                  </a:lnTo>
                  <a:lnTo>
                    <a:pt x="55" y="78"/>
                  </a:lnTo>
                  <a:lnTo>
                    <a:pt x="49" y="80"/>
                  </a:lnTo>
                  <a:lnTo>
                    <a:pt x="43" y="80"/>
                  </a:lnTo>
                  <a:lnTo>
                    <a:pt x="23" y="80"/>
                  </a:lnTo>
                  <a:lnTo>
                    <a:pt x="23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3" name="Freeform 1957"/>
            <p:cNvSpPr>
              <a:spLocks/>
            </p:cNvSpPr>
            <p:nvPr/>
          </p:nvSpPr>
          <p:spPr bwMode="auto">
            <a:xfrm>
              <a:off x="3739" y="290"/>
              <a:ext cx="24" cy="21"/>
            </a:xfrm>
            <a:custGeom>
              <a:avLst/>
              <a:gdLst/>
              <a:ahLst/>
              <a:cxnLst>
                <a:cxn ang="0">
                  <a:pos x="40" y="83"/>
                </a:cxn>
                <a:cxn ang="0">
                  <a:pos x="54" y="83"/>
                </a:cxn>
                <a:cxn ang="0">
                  <a:pos x="74" y="24"/>
                </a:cxn>
                <a:cxn ang="0">
                  <a:pos x="74" y="24"/>
                </a:cxn>
                <a:cxn ang="0">
                  <a:pos x="74" y="83"/>
                </a:cxn>
                <a:cxn ang="0">
                  <a:pos x="93" y="83"/>
                </a:cxn>
                <a:cxn ang="0">
                  <a:pos x="93" y="0"/>
                </a:cxn>
                <a:cxn ang="0">
                  <a:pos x="67" y="0"/>
                </a:cxn>
                <a:cxn ang="0">
                  <a:pos x="47" y="57"/>
                </a:cxn>
                <a:cxn ang="0">
                  <a:pos x="27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24"/>
                </a:cxn>
                <a:cxn ang="0">
                  <a:pos x="19" y="24"/>
                </a:cxn>
                <a:cxn ang="0">
                  <a:pos x="40" y="83"/>
                </a:cxn>
              </a:cxnLst>
              <a:rect l="0" t="0" r="r" b="b"/>
              <a:pathLst>
                <a:path w="93" h="83">
                  <a:moveTo>
                    <a:pt x="40" y="83"/>
                  </a:moveTo>
                  <a:lnTo>
                    <a:pt x="54" y="83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83"/>
                  </a:lnTo>
                  <a:lnTo>
                    <a:pt x="93" y="83"/>
                  </a:lnTo>
                  <a:lnTo>
                    <a:pt x="93" y="0"/>
                  </a:lnTo>
                  <a:lnTo>
                    <a:pt x="67" y="0"/>
                  </a:lnTo>
                  <a:lnTo>
                    <a:pt x="47" y="57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4" name="Freeform 1958"/>
            <p:cNvSpPr>
              <a:spLocks noEditPoints="1"/>
            </p:cNvSpPr>
            <p:nvPr/>
          </p:nvSpPr>
          <p:spPr bwMode="auto">
            <a:xfrm>
              <a:off x="3766" y="295"/>
              <a:ext cx="16" cy="16"/>
            </a:xfrm>
            <a:custGeom>
              <a:avLst/>
              <a:gdLst/>
              <a:ahLst/>
              <a:cxnLst>
                <a:cxn ang="0">
                  <a:pos x="32" y="64"/>
                </a:cxn>
                <a:cxn ang="0">
                  <a:pos x="39" y="64"/>
                </a:cxn>
                <a:cxn ang="0">
                  <a:pos x="46" y="63"/>
                </a:cxn>
                <a:cxn ang="0">
                  <a:pos x="51" y="60"/>
                </a:cxn>
                <a:cxn ang="0">
                  <a:pos x="56" y="57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39"/>
                </a:cxn>
                <a:cxn ang="0">
                  <a:pos x="65" y="32"/>
                </a:cxn>
                <a:cxn ang="0">
                  <a:pos x="65" y="24"/>
                </a:cxn>
                <a:cxn ang="0">
                  <a:pos x="63" y="18"/>
                </a:cxn>
                <a:cxn ang="0">
                  <a:pos x="60" y="12"/>
                </a:cxn>
                <a:cxn ang="0">
                  <a:pos x="56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39" y="1"/>
                </a:cxn>
                <a:cxn ang="0">
                  <a:pos x="32" y="0"/>
                </a:cxn>
                <a:cxn ang="0">
                  <a:pos x="26" y="1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9" y="57"/>
                </a:cxn>
                <a:cxn ang="0">
                  <a:pos x="14" y="60"/>
                </a:cxn>
                <a:cxn ang="0">
                  <a:pos x="19" y="63"/>
                </a:cxn>
                <a:cxn ang="0">
                  <a:pos x="25" y="64"/>
                </a:cxn>
                <a:cxn ang="0">
                  <a:pos x="32" y="64"/>
                </a:cxn>
                <a:cxn ang="0">
                  <a:pos x="32" y="53"/>
                </a:cxn>
                <a:cxn ang="0">
                  <a:pos x="28" y="52"/>
                </a:cxn>
                <a:cxn ang="0">
                  <a:pos x="25" y="51"/>
                </a:cxn>
                <a:cxn ang="0">
                  <a:pos x="22" y="48"/>
                </a:cxn>
                <a:cxn ang="0">
                  <a:pos x="20" y="46"/>
                </a:cxn>
                <a:cxn ang="0">
                  <a:pos x="19" y="38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1" y="17"/>
                </a:cxn>
                <a:cxn ang="0">
                  <a:pos x="24" y="15"/>
                </a:cxn>
                <a:cxn ang="0">
                  <a:pos x="28" y="13"/>
                </a:cxn>
                <a:cxn ang="0">
                  <a:pos x="32" y="12"/>
                </a:cxn>
                <a:cxn ang="0">
                  <a:pos x="36" y="13"/>
                </a:cxn>
                <a:cxn ang="0">
                  <a:pos x="42" y="15"/>
                </a:cxn>
                <a:cxn ang="0">
                  <a:pos x="44" y="17"/>
                </a:cxn>
                <a:cxn ang="0">
                  <a:pos x="45" y="21"/>
                </a:cxn>
                <a:cxn ang="0">
                  <a:pos x="46" y="26"/>
                </a:cxn>
                <a:cxn ang="0">
                  <a:pos x="47" y="32"/>
                </a:cxn>
                <a:cxn ang="0">
                  <a:pos x="46" y="38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1"/>
                </a:cxn>
                <a:cxn ang="0">
                  <a:pos x="36" y="52"/>
                </a:cxn>
                <a:cxn ang="0">
                  <a:pos x="32" y="53"/>
                </a:cxn>
              </a:cxnLst>
              <a:rect l="0" t="0" r="r" b="b"/>
              <a:pathLst>
                <a:path w="65" h="64">
                  <a:moveTo>
                    <a:pt x="32" y="64"/>
                  </a:moveTo>
                  <a:lnTo>
                    <a:pt x="39" y="64"/>
                  </a:lnTo>
                  <a:lnTo>
                    <a:pt x="46" y="63"/>
                  </a:lnTo>
                  <a:lnTo>
                    <a:pt x="51" y="60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39"/>
                  </a:lnTo>
                  <a:lnTo>
                    <a:pt x="65" y="32"/>
                  </a:lnTo>
                  <a:lnTo>
                    <a:pt x="65" y="24"/>
                  </a:lnTo>
                  <a:lnTo>
                    <a:pt x="63" y="18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9" y="57"/>
                  </a:lnTo>
                  <a:lnTo>
                    <a:pt x="14" y="60"/>
                  </a:lnTo>
                  <a:lnTo>
                    <a:pt x="19" y="63"/>
                  </a:lnTo>
                  <a:lnTo>
                    <a:pt x="25" y="64"/>
                  </a:lnTo>
                  <a:lnTo>
                    <a:pt x="32" y="64"/>
                  </a:lnTo>
                  <a:close/>
                  <a:moveTo>
                    <a:pt x="32" y="53"/>
                  </a:moveTo>
                  <a:lnTo>
                    <a:pt x="28" y="52"/>
                  </a:lnTo>
                  <a:lnTo>
                    <a:pt x="25" y="51"/>
                  </a:lnTo>
                  <a:lnTo>
                    <a:pt x="22" y="48"/>
                  </a:lnTo>
                  <a:lnTo>
                    <a:pt x="20" y="46"/>
                  </a:lnTo>
                  <a:lnTo>
                    <a:pt x="19" y="38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1" y="17"/>
                  </a:lnTo>
                  <a:lnTo>
                    <a:pt x="24" y="15"/>
                  </a:lnTo>
                  <a:lnTo>
                    <a:pt x="28" y="13"/>
                  </a:lnTo>
                  <a:lnTo>
                    <a:pt x="32" y="12"/>
                  </a:lnTo>
                  <a:lnTo>
                    <a:pt x="36" y="13"/>
                  </a:lnTo>
                  <a:lnTo>
                    <a:pt x="42" y="15"/>
                  </a:lnTo>
                  <a:lnTo>
                    <a:pt x="44" y="17"/>
                  </a:lnTo>
                  <a:lnTo>
                    <a:pt x="45" y="21"/>
                  </a:lnTo>
                  <a:lnTo>
                    <a:pt x="46" y="26"/>
                  </a:lnTo>
                  <a:lnTo>
                    <a:pt x="47" y="32"/>
                  </a:lnTo>
                  <a:lnTo>
                    <a:pt x="46" y="38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1"/>
                  </a:lnTo>
                  <a:lnTo>
                    <a:pt x="36" y="52"/>
                  </a:lnTo>
                  <a:lnTo>
                    <a:pt x="32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5" name="Freeform 1959"/>
            <p:cNvSpPr>
              <a:spLocks/>
            </p:cNvSpPr>
            <p:nvPr/>
          </p:nvSpPr>
          <p:spPr bwMode="auto">
            <a:xfrm>
              <a:off x="3786" y="296"/>
              <a:ext cx="14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39" y="34"/>
                </a:cxn>
                <a:cxn ang="0">
                  <a:pos x="39" y="60"/>
                </a:cxn>
                <a:cxn ang="0">
                  <a:pos x="57" y="60"/>
                </a:cxn>
                <a:cxn ang="0">
                  <a:pos x="57" y="0"/>
                </a:cxn>
                <a:cxn ang="0">
                  <a:pos x="39" y="0"/>
                </a:cxn>
                <a:cxn ang="0">
                  <a:pos x="39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7" h="60">
                  <a:moveTo>
                    <a:pt x="18" y="34"/>
                  </a:moveTo>
                  <a:lnTo>
                    <a:pt x="39" y="34"/>
                  </a:lnTo>
                  <a:lnTo>
                    <a:pt x="39" y="60"/>
                  </a:lnTo>
                  <a:lnTo>
                    <a:pt x="57" y="60"/>
                  </a:lnTo>
                  <a:lnTo>
                    <a:pt x="57" y="0"/>
                  </a:lnTo>
                  <a:lnTo>
                    <a:pt x="39" y="0"/>
                  </a:lnTo>
                  <a:lnTo>
                    <a:pt x="39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6" name="Freeform 1960"/>
            <p:cNvSpPr>
              <a:spLocks/>
            </p:cNvSpPr>
            <p:nvPr/>
          </p:nvSpPr>
          <p:spPr bwMode="auto">
            <a:xfrm>
              <a:off x="3804" y="296"/>
              <a:ext cx="15" cy="15"/>
            </a:xfrm>
            <a:custGeom>
              <a:avLst/>
              <a:gdLst/>
              <a:ahLst/>
              <a:cxnLst>
                <a:cxn ang="0">
                  <a:pos x="17" y="3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42" y="21"/>
                </a:cxn>
                <a:cxn ang="0">
                  <a:pos x="42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1" y="0"/>
                </a:cxn>
                <a:cxn ang="0">
                  <a:pos x="17" y="39"/>
                </a:cxn>
              </a:cxnLst>
              <a:rect l="0" t="0" r="r" b="b"/>
              <a:pathLst>
                <a:path w="61" h="60">
                  <a:moveTo>
                    <a:pt x="17" y="39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42" y="21"/>
                  </a:lnTo>
                  <a:lnTo>
                    <a:pt x="42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1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7" name="Freeform 1961"/>
            <p:cNvSpPr>
              <a:spLocks/>
            </p:cNvSpPr>
            <p:nvPr/>
          </p:nvSpPr>
          <p:spPr bwMode="auto">
            <a:xfrm>
              <a:off x="3821" y="296"/>
              <a:ext cx="15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9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7" y="12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9" y="12"/>
                </a:cxn>
              </a:cxnLst>
              <a:rect l="0" t="0" r="r" b="b"/>
              <a:pathLst>
                <a:path w="57" h="60">
                  <a:moveTo>
                    <a:pt x="19" y="12"/>
                  </a:moveTo>
                  <a:lnTo>
                    <a:pt x="19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7" y="1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8" name="Freeform 1962"/>
            <p:cNvSpPr>
              <a:spLocks noEditPoints="1"/>
            </p:cNvSpPr>
            <p:nvPr/>
          </p:nvSpPr>
          <p:spPr bwMode="auto">
            <a:xfrm>
              <a:off x="3837" y="295"/>
              <a:ext cx="17" cy="16"/>
            </a:xfrm>
            <a:custGeom>
              <a:avLst/>
              <a:gdLst/>
              <a:ahLst/>
              <a:cxnLst>
                <a:cxn ang="0">
                  <a:pos x="34" y="64"/>
                </a:cxn>
                <a:cxn ang="0">
                  <a:pos x="40" y="64"/>
                </a:cxn>
                <a:cxn ang="0">
                  <a:pos x="46" y="63"/>
                </a:cxn>
                <a:cxn ang="0">
                  <a:pos x="52" y="60"/>
                </a:cxn>
                <a:cxn ang="0">
                  <a:pos x="56" y="57"/>
                </a:cxn>
                <a:cxn ang="0">
                  <a:pos x="60" y="52"/>
                </a:cxn>
                <a:cxn ang="0">
                  <a:pos x="64" y="47"/>
                </a:cxn>
                <a:cxn ang="0">
                  <a:pos x="66" y="39"/>
                </a:cxn>
                <a:cxn ang="0">
                  <a:pos x="67" y="32"/>
                </a:cxn>
                <a:cxn ang="0">
                  <a:pos x="66" y="24"/>
                </a:cxn>
                <a:cxn ang="0">
                  <a:pos x="64" y="18"/>
                </a:cxn>
                <a:cxn ang="0">
                  <a:pos x="60" y="12"/>
                </a:cxn>
                <a:cxn ang="0">
                  <a:pos x="56" y="8"/>
                </a:cxn>
                <a:cxn ang="0">
                  <a:pos x="52" y="5"/>
                </a:cxn>
                <a:cxn ang="0">
                  <a:pos x="46" y="2"/>
                </a:cxn>
                <a:cxn ang="0">
                  <a:pos x="40" y="1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10" y="57"/>
                </a:cxn>
                <a:cxn ang="0">
                  <a:pos x="15" y="60"/>
                </a:cxn>
                <a:cxn ang="0">
                  <a:pos x="21" y="63"/>
                </a:cxn>
                <a:cxn ang="0">
                  <a:pos x="27" y="64"/>
                </a:cxn>
                <a:cxn ang="0">
                  <a:pos x="34" y="64"/>
                </a:cxn>
                <a:cxn ang="0">
                  <a:pos x="34" y="53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4" y="48"/>
                </a:cxn>
                <a:cxn ang="0">
                  <a:pos x="22" y="46"/>
                </a:cxn>
                <a:cxn ang="0">
                  <a:pos x="20" y="38"/>
                </a:cxn>
                <a:cxn ang="0">
                  <a:pos x="20" y="32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30" y="13"/>
                </a:cxn>
                <a:cxn ang="0">
                  <a:pos x="34" y="12"/>
                </a:cxn>
                <a:cxn ang="0">
                  <a:pos x="38" y="13"/>
                </a:cxn>
                <a:cxn ang="0">
                  <a:pos x="42" y="15"/>
                </a:cxn>
                <a:cxn ang="0">
                  <a:pos x="44" y="17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8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1"/>
                </a:cxn>
                <a:cxn ang="0">
                  <a:pos x="38" y="52"/>
                </a:cxn>
                <a:cxn ang="0">
                  <a:pos x="34" y="53"/>
                </a:cxn>
              </a:cxnLst>
              <a:rect l="0" t="0" r="r" b="b"/>
              <a:pathLst>
                <a:path w="67" h="64">
                  <a:moveTo>
                    <a:pt x="34" y="64"/>
                  </a:moveTo>
                  <a:lnTo>
                    <a:pt x="40" y="64"/>
                  </a:lnTo>
                  <a:lnTo>
                    <a:pt x="46" y="63"/>
                  </a:lnTo>
                  <a:lnTo>
                    <a:pt x="52" y="60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4" y="47"/>
                  </a:lnTo>
                  <a:lnTo>
                    <a:pt x="66" y="39"/>
                  </a:lnTo>
                  <a:lnTo>
                    <a:pt x="67" y="32"/>
                  </a:lnTo>
                  <a:lnTo>
                    <a:pt x="66" y="24"/>
                  </a:lnTo>
                  <a:lnTo>
                    <a:pt x="64" y="18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10" y="57"/>
                  </a:lnTo>
                  <a:lnTo>
                    <a:pt x="15" y="60"/>
                  </a:lnTo>
                  <a:lnTo>
                    <a:pt x="21" y="63"/>
                  </a:lnTo>
                  <a:lnTo>
                    <a:pt x="27" y="64"/>
                  </a:lnTo>
                  <a:lnTo>
                    <a:pt x="34" y="64"/>
                  </a:lnTo>
                  <a:close/>
                  <a:moveTo>
                    <a:pt x="34" y="53"/>
                  </a:moveTo>
                  <a:lnTo>
                    <a:pt x="29" y="52"/>
                  </a:lnTo>
                  <a:lnTo>
                    <a:pt x="26" y="51"/>
                  </a:lnTo>
                  <a:lnTo>
                    <a:pt x="24" y="48"/>
                  </a:lnTo>
                  <a:lnTo>
                    <a:pt x="22" y="46"/>
                  </a:lnTo>
                  <a:lnTo>
                    <a:pt x="20" y="38"/>
                  </a:lnTo>
                  <a:lnTo>
                    <a:pt x="20" y="32"/>
                  </a:lnTo>
                  <a:lnTo>
                    <a:pt x="20" y="26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30" y="13"/>
                  </a:lnTo>
                  <a:lnTo>
                    <a:pt x="34" y="12"/>
                  </a:lnTo>
                  <a:lnTo>
                    <a:pt x="38" y="13"/>
                  </a:lnTo>
                  <a:lnTo>
                    <a:pt x="42" y="15"/>
                  </a:lnTo>
                  <a:lnTo>
                    <a:pt x="44" y="17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8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1"/>
                  </a:lnTo>
                  <a:lnTo>
                    <a:pt x="38" y="52"/>
                  </a:lnTo>
                  <a:lnTo>
                    <a:pt x="34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9" name="Freeform 1963"/>
            <p:cNvSpPr>
              <a:spLocks noEditPoints="1"/>
            </p:cNvSpPr>
            <p:nvPr/>
          </p:nvSpPr>
          <p:spPr bwMode="auto">
            <a:xfrm>
              <a:off x="3856" y="295"/>
              <a:ext cx="17" cy="2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4"/>
                </a:cxn>
                <a:cxn ang="0">
                  <a:pos x="18" y="84"/>
                </a:cxn>
                <a:cxn ang="0">
                  <a:pos x="18" y="56"/>
                </a:cxn>
                <a:cxn ang="0">
                  <a:pos x="23" y="61"/>
                </a:cxn>
                <a:cxn ang="0">
                  <a:pos x="28" y="63"/>
                </a:cxn>
                <a:cxn ang="0">
                  <a:pos x="33" y="64"/>
                </a:cxn>
                <a:cxn ang="0">
                  <a:pos x="37" y="64"/>
                </a:cxn>
                <a:cxn ang="0">
                  <a:pos x="43" y="64"/>
                </a:cxn>
                <a:cxn ang="0">
                  <a:pos x="48" y="62"/>
                </a:cxn>
                <a:cxn ang="0">
                  <a:pos x="53" y="59"/>
                </a:cxn>
                <a:cxn ang="0">
                  <a:pos x="56" y="56"/>
                </a:cxn>
                <a:cxn ang="0">
                  <a:pos x="60" y="51"/>
                </a:cxn>
                <a:cxn ang="0">
                  <a:pos x="62" y="46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9"/>
                </a:cxn>
                <a:cxn ang="0">
                  <a:pos x="60" y="13"/>
                </a:cxn>
                <a:cxn ang="0">
                  <a:pos x="57" y="9"/>
                </a:cxn>
                <a:cxn ang="0">
                  <a:pos x="53" y="5"/>
                </a:cxn>
                <a:cxn ang="0">
                  <a:pos x="48" y="3"/>
                </a:cxn>
                <a:cxn ang="0">
                  <a:pos x="43" y="1"/>
                </a:cxn>
                <a:cxn ang="0">
                  <a:pos x="37" y="0"/>
                </a:cxn>
                <a:cxn ang="0">
                  <a:pos x="32" y="1"/>
                </a:cxn>
                <a:cxn ang="0">
                  <a:pos x="27" y="2"/>
                </a:cxn>
                <a:cxn ang="0">
                  <a:pos x="22" y="5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2"/>
                </a:cxn>
                <a:cxn ang="0">
                  <a:pos x="17" y="26"/>
                </a:cxn>
                <a:cxn ang="0">
                  <a:pos x="18" y="22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5" y="13"/>
                </a:cxn>
                <a:cxn ang="0">
                  <a:pos x="41" y="16"/>
                </a:cxn>
                <a:cxn ang="0">
                  <a:pos x="42" y="18"/>
                </a:cxn>
                <a:cxn ang="0">
                  <a:pos x="44" y="22"/>
                </a:cxn>
                <a:cxn ang="0">
                  <a:pos x="45" y="26"/>
                </a:cxn>
                <a:cxn ang="0">
                  <a:pos x="45" y="32"/>
                </a:cxn>
                <a:cxn ang="0">
                  <a:pos x="45" y="39"/>
                </a:cxn>
                <a:cxn ang="0">
                  <a:pos x="42" y="47"/>
                </a:cxn>
                <a:cxn ang="0">
                  <a:pos x="41" y="49"/>
                </a:cxn>
                <a:cxn ang="0">
                  <a:pos x="38" y="51"/>
                </a:cxn>
                <a:cxn ang="0">
                  <a:pos x="34" y="52"/>
                </a:cxn>
                <a:cxn ang="0">
                  <a:pos x="31" y="53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7"/>
                </a:cxn>
                <a:cxn ang="0">
                  <a:pos x="18" y="39"/>
                </a:cxn>
                <a:cxn ang="0">
                  <a:pos x="17" y="32"/>
                </a:cxn>
              </a:cxnLst>
              <a:rect l="0" t="0" r="r" b="b"/>
              <a:pathLst>
                <a:path w="64" h="84">
                  <a:moveTo>
                    <a:pt x="0" y="2"/>
                  </a:moveTo>
                  <a:lnTo>
                    <a:pt x="0" y="84"/>
                  </a:lnTo>
                  <a:lnTo>
                    <a:pt x="18" y="84"/>
                  </a:lnTo>
                  <a:lnTo>
                    <a:pt x="18" y="56"/>
                  </a:lnTo>
                  <a:lnTo>
                    <a:pt x="23" y="61"/>
                  </a:lnTo>
                  <a:lnTo>
                    <a:pt x="28" y="63"/>
                  </a:lnTo>
                  <a:lnTo>
                    <a:pt x="33" y="64"/>
                  </a:lnTo>
                  <a:lnTo>
                    <a:pt x="37" y="64"/>
                  </a:lnTo>
                  <a:lnTo>
                    <a:pt x="43" y="64"/>
                  </a:lnTo>
                  <a:lnTo>
                    <a:pt x="48" y="62"/>
                  </a:lnTo>
                  <a:lnTo>
                    <a:pt x="53" y="59"/>
                  </a:lnTo>
                  <a:lnTo>
                    <a:pt x="56" y="56"/>
                  </a:lnTo>
                  <a:lnTo>
                    <a:pt x="60" y="51"/>
                  </a:lnTo>
                  <a:lnTo>
                    <a:pt x="62" y="46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9"/>
                  </a:lnTo>
                  <a:lnTo>
                    <a:pt x="60" y="13"/>
                  </a:lnTo>
                  <a:lnTo>
                    <a:pt x="57" y="9"/>
                  </a:lnTo>
                  <a:lnTo>
                    <a:pt x="53" y="5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7" y="2"/>
                  </a:lnTo>
                  <a:lnTo>
                    <a:pt x="22" y="5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2"/>
                  </a:moveTo>
                  <a:lnTo>
                    <a:pt x="17" y="26"/>
                  </a:lnTo>
                  <a:lnTo>
                    <a:pt x="18" y="22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5" y="13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2"/>
                  </a:lnTo>
                  <a:lnTo>
                    <a:pt x="45" y="26"/>
                  </a:lnTo>
                  <a:lnTo>
                    <a:pt x="45" y="32"/>
                  </a:lnTo>
                  <a:lnTo>
                    <a:pt x="45" y="39"/>
                  </a:lnTo>
                  <a:lnTo>
                    <a:pt x="42" y="47"/>
                  </a:lnTo>
                  <a:lnTo>
                    <a:pt x="41" y="49"/>
                  </a:lnTo>
                  <a:lnTo>
                    <a:pt x="38" y="51"/>
                  </a:lnTo>
                  <a:lnTo>
                    <a:pt x="34" y="52"/>
                  </a:lnTo>
                  <a:lnTo>
                    <a:pt x="31" y="53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7"/>
                  </a:lnTo>
                  <a:lnTo>
                    <a:pt x="18" y="39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0" name="Freeform 1964"/>
            <p:cNvSpPr>
              <a:spLocks/>
            </p:cNvSpPr>
            <p:nvPr/>
          </p:nvSpPr>
          <p:spPr bwMode="auto">
            <a:xfrm>
              <a:off x="3875" y="296"/>
              <a:ext cx="16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2" y="60"/>
                </a:cxn>
                <a:cxn ang="0">
                  <a:pos x="62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2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2" y="60"/>
                  </a:lnTo>
                  <a:lnTo>
                    <a:pt x="62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1" name="Freeform 1965"/>
            <p:cNvSpPr>
              <a:spLocks/>
            </p:cNvSpPr>
            <p:nvPr/>
          </p:nvSpPr>
          <p:spPr bwMode="auto">
            <a:xfrm>
              <a:off x="3894" y="296"/>
              <a:ext cx="15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40" y="34"/>
                </a:cxn>
                <a:cxn ang="0">
                  <a:pos x="40" y="60"/>
                </a:cxn>
                <a:cxn ang="0">
                  <a:pos x="58" y="60"/>
                </a:cxn>
                <a:cxn ang="0">
                  <a:pos x="58" y="0"/>
                </a:cxn>
                <a:cxn ang="0">
                  <a:pos x="40" y="0"/>
                </a:cxn>
                <a:cxn ang="0">
                  <a:pos x="40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18" y="34"/>
                  </a:moveTo>
                  <a:lnTo>
                    <a:pt x="40" y="34"/>
                  </a:lnTo>
                  <a:lnTo>
                    <a:pt x="40" y="60"/>
                  </a:lnTo>
                  <a:lnTo>
                    <a:pt x="58" y="60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2" name="Freeform 1966"/>
            <p:cNvSpPr>
              <a:spLocks/>
            </p:cNvSpPr>
            <p:nvPr/>
          </p:nvSpPr>
          <p:spPr bwMode="auto">
            <a:xfrm>
              <a:off x="3913" y="296"/>
              <a:ext cx="11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46" y="12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9" y="60"/>
                </a:cxn>
                <a:cxn ang="0">
                  <a:pos x="19" y="12"/>
                </a:cxn>
              </a:cxnLst>
              <a:rect l="0" t="0" r="r" b="b"/>
              <a:pathLst>
                <a:path w="46" h="60">
                  <a:moveTo>
                    <a:pt x="19" y="12"/>
                  </a:moveTo>
                  <a:lnTo>
                    <a:pt x="46" y="12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9" y="60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3" name="Freeform 1967"/>
            <p:cNvSpPr>
              <a:spLocks/>
            </p:cNvSpPr>
            <p:nvPr/>
          </p:nvSpPr>
          <p:spPr bwMode="auto">
            <a:xfrm>
              <a:off x="3933" y="296"/>
              <a:ext cx="15" cy="15"/>
            </a:xfrm>
            <a:custGeom>
              <a:avLst/>
              <a:gdLst/>
              <a:ahLst/>
              <a:cxnLst>
                <a:cxn ang="0">
                  <a:pos x="17" y="24"/>
                </a:cxn>
                <a:cxn ang="0">
                  <a:pos x="17" y="24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34"/>
                </a:cxn>
                <a:cxn ang="0">
                  <a:pos x="17" y="34"/>
                </a:cxn>
                <a:cxn ang="0">
                  <a:pos x="37" y="60"/>
                </a:cxn>
                <a:cxn ang="0">
                  <a:pos x="58" y="60"/>
                </a:cxn>
                <a:cxn ang="0">
                  <a:pos x="32" y="28"/>
                </a:cxn>
                <a:cxn ang="0">
                  <a:pos x="57" y="0"/>
                </a:cxn>
                <a:cxn ang="0">
                  <a:pos x="37" y="0"/>
                </a:cxn>
                <a:cxn ang="0">
                  <a:pos x="17" y="24"/>
                </a:cxn>
              </a:cxnLst>
              <a:rect l="0" t="0" r="r" b="b"/>
              <a:pathLst>
                <a:path w="58" h="60">
                  <a:moveTo>
                    <a:pt x="17" y="24"/>
                  </a:moveTo>
                  <a:lnTo>
                    <a:pt x="17" y="24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37" y="60"/>
                  </a:lnTo>
                  <a:lnTo>
                    <a:pt x="58" y="60"/>
                  </a:lnTo>
                  <a:lnTo>
                    <a:pt x="32" y="28"/>
                  </a:lnTo>
                  <a:lnTo>
                    <a:pt x="57" y="0"/>
                  </a:lnTo>
                  <a:lnTo>
                    <a:pt x="37" y="0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4" name="Freeform 1968"/>
            <p:cNvSpPr>
              <a:spLocks noEditPoints="1"/>
            </p:cNvSpPr>
            <p:nvPr/>
          </p:nvSpPr>
          <p:spPr bwMode="auto">
            <a:xfrm>
              <a:off x="3949" y="295"/>
              <a:ext cx="15" cy="16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22" y="15"/>
                </a:cxn>
                <a:cxn ang="0">
                  <a:pos x="29" y="12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1" y="21"/>
                </a:cxn>
                <a:cxn ang="0">
                  <a:pos x="41" y="23"/>
                </a:cxn>
                <a:cxn ang="0">
                  <a:pos x="39" y="26"/>
                </a:cxn>
                <a:cxn ang="0">
                  <a:pos x="31" y="27"/>
                </a:cxn>
                <a:cxn ang="0">
                  <a:pos x="14" y="30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2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6"/>
                </a:cxn>
                <a:cxn ang="0">
                  <a:pos x="55" y="9"/>
                </a:cxn>
                <a:cxn ang="0">
                  <a:pos x="47" y="3"/>
                </a:cxn>
                <a:cxn ang="0">
                  <a:pos x="32" y="0"/>
                </a:cxn>
                <a:cxn ang="0">
                  <a:pos x="15" y="3"/>
                </a:cxn>
                <a:cxn ang="0">
                  <a:pos x="7" y="10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40" y="45"/>
                </a:cxn>
                <a:cxn ang="0">
                  <a:pos x="36" y="50"/>
                </a:cxn>
                <a:cxn ang="0">
                  <a:pos x="28" y="53"/>
                </a:cxn>
                <a:cxn ang="0">
                  <a:pos x="22" y="51"/>
                </a:cxn>
                <a:cxn ang="0">
                  <a:pos x="18" y="46"/>
                </a:cxn>
                <a:cxn ang="0">
                  <a:pos x="19" y="41"/>
                </a:cxn>
                <a:cxn ang="0">
                  <a:pos x="22" y="38"/>
                </a:cxn>
                <a:cxn ang="0">
                  <a:pos x="30" y="36"/>
                </a:cxn>
                <a:cxn ang="0">
                  <a:pos x="41" y="33"/>
                </a:cxn>
              </a:cxnLst>
              <a:rect l="0" t="0" r="r" b="b"/>
              <a:pathLst>
                <a:path w="62" h="64">
                  <a:moveTo>
                    <a:pt x="20" y="21"/>
                  </a:moveTo>
                  <a:lnTo>
                    <a:pt x="20" y="19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5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7" y="13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3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7" y="26"/>
                  </a:lnTo>
                  <a:lnTo>
                    <a:pt x="31" y="27"/>
                  </a:lnTo>
                  <a:lnTo>
                    <a:pt x="22" y="28"/>
                  </a:lnTo>
                  <a:lnTo>
                    <a:pt x="14" y="30"/>
                  </a:lnTo>
                  <a:lnTo>
                    <a:pt x="7" y="33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8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4"/>
                  </a:lnTo>
                  <a:lnTo>
                    <a:pt x="21" y="64"/>
                  </a:lnTo>
                  <a:lnTo>
                    <a:pt x="27" y="64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8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9"/>
                  </a:lnTo>
                  <a:lnTo>
                    <a:pt x="52" y="5"/>
                  </a:lnTo>
                  <a:lnTo>
                    <a:pt x="47" y="3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15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4" y="15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1" y="37"/>
                  </a:moveTo>
                  <a:lnTo>
                    <a:pt x="41" y="41"/>
                  </a:lnTo>
                  <a:lnTo>
                    <a:pt x="40" y="45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2" y="52"/>
                  </a:lnTo>
                  <a:lnTo>
                    <a:pt x="28" y="53"/>
                  </a:lnTo>
                  <a:lnTo>
                    <a:pt x="26" y="52"/>
                  </a:lnTo>
                  <a:lnTo>
                    <a:pt x="22" y="51"/>
                  </a:lnTo>
                  <a:lnTo>
                    <a:pt x="19" y="49"/>
                  </a:lnTo>
                  <a:lnTo>
                    <a:pt x="18" y="46"/>
                  </a:lnTo>
                  <a:lnTo>
                    <a:pt x="19" y="44"/>
                  </a:lnTo>
                  <a:lnTo>
                    <a:pt x="19" y="41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6" y="37"/>
                  </a:lnTo>
                  <a:lnTo>
                    <a:pt x="30" y="36"/>
                  </a:lnTo>
                  <a:lnTo>
                    <a:pt x="36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5" name="Freeform 1969"/>
            <p:cNvSpPr>
              <a:spLocks/>
            </p:cNvSpPr>
            <p:nvPr/>
          </p:nvSpPr>
          <p:spPr bwMode="auto">
            <a:xfrm>
              <a:off x="3967" y="296"/>
              <a:ext cx="13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0" y="23"/>
                </a:cxn>
                <a:cxn ang="0">
                  <a:pos x="1" y="27"/>
                </a:cxn>
                <a:cxn ang="0">
                  <a:pos x="2" y="30"/>
                </a:cxn>
                <a:cxn ang="0">
                  <a:pos x="5" y="33"/>
                </a:cxn>
                <a:cxn ang="0">
                  <a:pos x="8" y="35"/>
                </a:cxn>
                <a:cxn ang="0">
                  <a:pos x="12" y="36"/>
                </a:cxn>
                <a:cxn ang="0">
                  <a:pos x="17" y="37"/>
                </a:cxn>
                <a:cxn ang="0">
                  <a:pos x="24" y="38"/>
                </a:cxn>
                <a:cxn ang="0">
                  <a:pos x="31" y="38"/>
                </a:cxn>
                <a:cxn ang="0">
                  <a:pos x="37" y="37"/>
                </a:cxn>
                <a:cxn ang="0">
                  <a:pos x="37" y="60"/>
                </a:cxn>
                <a:cxn ang="0">
                  <a:pos x="55" y="60"/>
                </a:cxn>
                <a:cxn ang="0">
                  <a:pos x="55" y="0"/>
                </a:cxn>
                <a:cxn ang="0">
                  <a:pos x="37" y="0"/>
                </a:cxn>
                <a:cxn ang="0">
                  <a:pos x="37" y="25"/>
                </a:cxn>
                <a:cxn ang="0">
                  <a:pos x="32" y="26"/>
                </a:cxn>
                <a:cxn ang="0">
                  <a:pos x="28" y="26"/>
                </a:cxn>
                <a:cxn ang="0">
                  <a:pos x="24" y="26"/>
                </a:cxn>
                <a:cxn ang="0">
                  <a:pos x="22" y="25"/>
                </a:cxn>
                <a:cxn ang="0">
                  <a:pos x="20" y="24"/>
                </a:cxn>
                <a:cxn ang="0">
                  <a:pos x="19" y="23"/>
                </a:cxn>
                <a:cxn ang="0">
                  <a:pos x="18" y="20"/>
                </a:cxn>
                <a:cxn ang="0">
                  <a:pos x="18" y="18"/>
                </a:cxn>
                <a:cxn ang="0">
                  <a:pos x="18" y="0"/>
                </a:cxn>
                <a:cxn ang="0">
                  <a:pos x="0" y="0"/>
                </a:cxn>
              </a:cxnLst>
              <a:rect l="0" t="0" r="r" b="b"/>
              <a:pathLst>
                <a:path w="55" h="60">
                  <a:moveTo>
                    <a:pt x="0" y="0"/>
                  </a:moveTo>
                  <a:lnTo>
                    <a:pt x="0" y="18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2" y="30"/>
                  </a:lnTo>
                  <a:lnTo>
                    <a:pt x="5" y="33"/>
                  </a:lnTo>
                  <a:lnTo>
                    <a:pt x="8" y="35"/>
                  </a:lnTo>
                  <a:lnTo>
                    <a:pt x="12" y="36"/>
                  </a:lnTo>
                  <a:lnTo>
                    <a:pt x="17" y="37"/>
                  </a:lnTo>
                  <a:lnTo>
                    <a:pt x="24" y="38"/>
                  </a:lnTo>
                  <a:lnTo>
                    <a:pt x="31" y="38"/>
                  </a:lnTo>
                  <a:lnTo>
                    <a:pt x="37" y="37"/>
                  </a:lnTo>
                  <a:lnTo>
                    <a:pt x="37" y="60"/>
                  </a:lnTo>
                  <a:lnTo>
                    <a:pt x="55" y="60"/>
                  </a:lnTo>
                  <a:lnTo>
                    <a:pt x="55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2" y="25"/>
                  </a:lnTo>
                  <a:lnTo>
                    <a:pt x="20" y="24"/>
                  </a:lnTo>
                  <a:lnTo>
                    <a:pt x="19" y="23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6" name="Freeform 1970"/>
            <p:cNvSpPr>
              <a:spLocks noEditPoints="1"/>
            </p:cNvSpPr>
            <p:nvPr/>
          </p:nvSpPr>
          <p:spPr bwMode="auto">
            <a:xfrm>
              <a:off x="3983" y="295"/>
              <a:ext cx="17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9"/>
                </a:cxn>
                <a:cxn ang="0">
                  <a:pos x="41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3" y="49"/>
                </a:cxn>
                <a:cxn ang="0">
                  <a:pos x="21" y="47"/>
                </a:cxn>
                <a:cxn ang="0">
                  <a:pos x="19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3"/>
                </a:cxn>
                <a:cxn ang="0">
                  <a:pos x="64" y="29"/>
                </a:cxn>
                <a:cxn ang="0">
                  <a:pos x="64" y="25"/>
                </a:cxn>
                <a:cxn ang="0">
                  <a:pos x="62" y="19"/>
                </a:cxn>
                <a:cxn ang="0">
                  <a:pos x="60" y="14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8" y="3"/>
                </a:cxn>
                <a:cxn ang="0">
                  <a:pos x="44" y="1"/>
                </a:cxn>
                <a:cxn ang="0">
                  <a:pos x="39" y="1"/>
                </a:cxn>
                <a:cxn ang="0">
                  <a:pos x="33" y="0"/>
                </a:cxn>
                <a:cxn ang="0">
                  <a:pos x="26" y="1"/>
                </a:cxn>
                <a:cxn ang="0">
                  <a:pos x="20" y="2"/>
                </a:cxn>
                <a:cxn ang="0">
                  <a:pos x="14" y="5"/>
                </a:cxn>
                <a:cxn ang="0">
                  <a:pos x="10" y="8"/>
                </a:cxn>
                <a:cxn ang="0">
                  <a:pos x="6" y="13"/>
                </a:cxn>
                <a:cxn ang="0">
                  <a:pos x="3" y="18"/>
                </a:cxn>
                <a:cxn ang="0">
                  <a:pos x="1" y="25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1" y="42"/>
                </a:cxn>
                <a:cxn ang="0">
                  <a:pos x="2" y="47"/>
                </a:cxn>
                <a:cxn ang="0">
                  <a:pos x="4" y="50"/>
                </a:cxn>
                <a:cxn ang="0">
                  <a:pos x="8" y="56"/>
                </a:cxn>
                <a:cxn ang="0">
                  <a:pos x="13" y="60"/>
                </a:cxn>
                <a:cxn ang="0">
                  <a:pos x="18" y="62"/>
                </a:cxn>
                <a:cxn ang="0">
                  <a:pos x="24" y="64"/>
                </a:cxn>
                <a:cxn ang="0">
                  <a:pos x="28" y="64"/>
                </a:cxn>
                <a:cxn ang="0">
                  <a:pos x="32" y="64"/>
                </a:cxn>
                <a:cxn ang="0">
                  <a:pos x="42" y="64"/>
                </a:cxn>
                <a:cxn ang="0">
                  <a:pos x="50" y="61"/>
                </a:cxn>
                <a:cxn ang="0">
                  <a:pos x="55" y="59"/>
                </a:cxn>
                <a:cxn ang="0">
                  <a:pos x="58" y="55"/>
                </a:cxn>
                <a:cxn ang="0">
                  <a:pos x="61" y="51"/>
                </a:cxn>
                <a:cxn ang="0">
                  <a:pos x="63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2"/>
                </a:cxn>
                <a:cxn ang="0">
                  <a:pos x="21" y="18"/>
                </a:cxn>
                <a:cxn ang="0">
                  <a:pos x="23" y="15"/>
                </a:cxn>
                <a:cxn ang="0">
                  <a:pos x="26" y="14"/>
                </a:cxn>
                <a:cxn ang="0">
                  <a:pos x="30" y="12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9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6" y="45"/>
                  </a:moveTo>
                  <a:lnTo>
                    <a:pt x="44" y="49"/>
                  </a:lnTo>
                  <a:lnTo>
                    <a:pt x="41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6" y="51"/>
                  </a:lnTo>
                  <a:lnTo>
                    <a:pt x="23" y="49"/>
                  </a:lnTo>
                  <a:lnTo>
                    <a:pt x="21" y="47"/>
                  </a:lnTo>
                  <a:lnTo>
                    <a:pt x="19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3"/>
                  </a:lnTo>
                  <a:lnTo>
                    <a:pt x="64" y="29"/>
                  </a:lnTo>
                  <a:lnTo>
                    <a:pt x="64" y="25"/>
                  </a:lnTo>
                  <a:lnTo>
                    <a:pt x="62" y="19"/>
                  </a:lnTo>
                  <a:lnTo>
                    <a:pt x="60" y="14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39" y="1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20" y="2"/>
                  </a:lnTo>
                  <a:lnTo>
                    <a:pt x="14" y="5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1" y="42"/>
                  </a:lnTo>
                  <a:lnTo>
                    <a:pt x="2" y="47"/>
                  </a:lnTo>
                  <a:lnTo>
                    <a:pt x="4" y="50"/>
                  </a:lnTo>
                  <a:lnTo>
                    <a:pt x="8" y="56"/>
                  </a:lnTo>
                  <a:lnTo>
                    <a:pt x="13" y="60"/>
                  </a:lnTo>
                  <a:lnTo>
                    <a:pt x="18" y="62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42" y="64"/>
                  </a:lnTo>
                  <a:lnTo>
                    <a:pt x="50" y="61"/>
                  </a:lnTo>
                  <a:lnTo>
                    <a:pt x="55" y="59"/>
                  </a:lnTo>
                  <a:lnTo>
                    <a:pt x="58" y="55"/>
                  </a:lnTo>
                  <a:lnTo>
                    <a:pt x="61" y="51"/>
                  </a:lnTo>
                  <a:lnTo>
                    <a:pt x="63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2"/>
                  </a:lnTo>
                  <a:lnTo>
                    <a:pt x="21" y="18"/>
                  </a:lnTo>
                  <a:lnTo>
                    <a:pt x="23" y="15"/>
                  </a:lnTo>
                  <a:lnTo>
                    <a:pt x="26" y="14"/>
                  </a:lnTo>
                  <a:lnTo>
                    <a:pt x="30" y="12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9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7" name="Freeform 1971"/>
            <p:cNvSpPr>
              <a:spLocks/>
            </p:cNvSpPr>
            <p:nvPr/>
          </p:nvSpPr>
          <p:spPr bwMode="auto">
            <a:xfrm>
              <a:off x="4002" y="295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4"/>
                </a:cxn>
                <a:cxn ang="0">
                  <a:pos x="42" y="48"/>
                </a:cxn>
                <a:cxn ang="0">
                  <a:pos x="41" y="50"/>
                </a:cxn>
                <a:cxn ang="0">
                  <a:pos x="39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7"/>
                </a:cxn>
                <a:cxn ang="0">
                  <a:pos x="21" y="42"/>
                </a:cxn>
                <a:cxn ang="0">
                  <a:pos x="20" y="37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29" y="13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0" y="14"/>
                </a:cxn>
                <a:cxn ang="0">
                  <a:pos x="43" y="18"/>
                </a:cxn>
                <a:cxn ang="0">
                  <a:pos x="44" y="23"/>
                </a:cxn>
                <a:cxn ang="0">
                  <a:pos x="61" y="23"/>
                </a:cxn>
                <a:cxn ang="0">
                  <a:pos x="61" y="19"/>
                </a:cxn>
                <a:cxn ang="0">
                  <a:pos x="59" y="15"/>
                </a:cxn>
                <a:cxn ang="0">
                  <a:pos x="57" y="11"/>
                </a:cxn>
                <a:cxn ang="0">
                  <a:pos x="55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4" y="0"/>
                </a:cxn>
                <a:cxn ang="0">
                  <a:pos x="25" y="1"/>
                </a:cxn>
                <a:cxn ang="0">
                  <a:pos x="18" y="3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1"/>
                </a:cxn>
                <a:cxn ang="0">
                  <a:pos x="1" y="27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5" y="52"/>
                </a:cxn>
                <a:cxn ang="0">
                  <a:pos x="9" y="56"/>
                </a:cxn>
                <a:cxn ang="0">
                  <a:pos x="13" y="60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3" y="64"/>
                </a:cxn>
                <a:cxn ang="0">
                  <a:pos x="40" y="64"/>
                </a:cxn>
                <a:cxn ang="0">
                  <a:pos x="47" y="62"/>
                </a:cxn>
                <a:cxn ang="0">
                  <a:pos x="52" y="59"/>
                </a:cxn>
                <a:cxn ang="0">
                  <a:pos x="55" y="56"/>
                </a:cxn>
                <a:cxn ang="0">
                  <a:pos x="58" y="52"/>
                </a:cxn>
                <a:cxn ang="0">
                  <a:pos x="60" y="48"/>
                </a:cxn>
                <a:cxn ang="0">
                  <a:pos x="61" y="44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4" y="44"/>
                  </a:lnTo>
                  <a:lnTo>
                    <a:pt x="42" y="48"/>
                  </a:lnTo>
                  <a:lnTo>
                    <a:pt x="41" y="50"/>
                  </a:lnTo>
                  <a:lnTo>
                    <a:pt x="39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5" y="50"/>
                  </a:lnTo>
                  <a:lnTo>
                    <a:pt x="23" y="47"/>
                  </a:lnTo>
                  <a:lnTo>
                    <a:pt x="21" y="42"/>
                  </a:lnTo>
                  <a:lnTo>
                    <a:pt x="20" y="37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9" y="13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8"/>
                  </a:lnTo>
                  <a:lnTo>
                    <a:pt x="44" y="23"/>
                  </a:lnTo>
                  <a:lnTo>
                    <a:pt x="61" y="23"/>
                  </a:lnTo>
                  <a:lnTo>
                    <a:pt x="61" y="19"/>
                  </a:lnTo>
                  <a:lnTo>
                    <a:pt x="59" y="15"/>
                  </a:lnTo>
                  <a:lnTo>
                    <a:pt x="57" y="11"/>
                  </a:lnTo>
                  <a:lnTo>
                    <a:pt x="55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25" y="1"/>
                  </a:lnTo>
                  <a:lnTo>
                    <a:pt x="18" y="3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3" y="64"/>
                  </a:lnTo>
                  <a:lnTo>
                    <a:pt x="40" y="64"/>
                  </a:lnTo>
                  <a:lnTo>
                    <a:pt x="47" y="62"/>
                  </a:lnTo>
                  <a:lnTo>
                    <a:pt x="52" y="59"/>
                  </a:lnTo>
                  <a:lnTo>
                    <a:pt x="55" y="56"/>
                  </a:lnTo>
                  <a:lnTo>
                    <a:pt x="58" y="52"/>
                  </a:lnTo>
                  <a:lnTo>
                    <a:pt x="60" y="48"/>
                  </a:lnTo>
                  <a:lnTo>
                    <a:pt x="61" y="44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8" name="Freeform 1972"/>
            <p:cNvSpPr>
              <a:spLocks/>
            </p:cNvSpPr>
            <p:nvPr/>
          </p:nvSpPr>
          <p:spPr bwMode="auto">
            <a:xfrm>
              <a:off x="4019" y="296"/>
              <a:ext cx="14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9" y="60"/>
                </a:cxn>
                <a:cxn ang="0">
                  <a:pos x="37" y="60"/>
                </a:cxn>
                <a:cxn ang="0">
                  <a:pos x="37" y="12"/>
                </a:cxn>
                <a:cxn ang="0">
                  <a:pos x="57" y="12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9" y="12"/>
                </a:cxn>
              </a:cxnLst>
              <a:rect l="0" t="0" r="r" b="b"/>
              <a:pathLst>
                <a:path w="57" h="60">
                  <a:moveTo>
                    <a:pt x="19" y="12"/>
                  </a:moveTo>
                  <a:lnTo>
                    <a:pt x="19" y="60"/>
                  </a:lnTo>
                  <a:lnTo>
                    <a:pt x="37" y="60"/>
                  </a:lnTo>
                  <a:lnTo>
                    <a:pt x="37" y="12"/>
                  </a:lnTo>
                  <a:lnTo>
                    <a:pt x="57" y="1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9" name="Freeform 1973"/>
            <p:cNvSpPr>
              <a:spLocks noEditPoints="1"/>
            </p:cNvSpPr>
            <p:nvPr/>
          </p:nvSpPr>
          <p:spPr bwMode="auto">
            <a:xfrm>
              <a:off x="4035" y="296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6" y="60"/>
                </a:cxn>
                <a:cxn ang="0">
                  <a:pos x="40" y="60"/>
                </a:cxn>
                <a:cxn ang="0">
                  <a:pos x="44" y="60"/>
                </a:cxn>
                <a:cxn ang="0">
                  <a:pos x="48" y="59"/>
                </a:cxn>
                <a:cxn ang="0">
                  <a:pos x="51" y="57"/>
                </a:cxn>
                <a:cxn ang="0">
                  <a:pos x="54" y="55"/>
                </a:cxn>
                <a:cxn ang="0">
                  <a:pos x="56" y="53"/>
                </a:cxn>
                <a:cxn ang="0">
                  <a:pos x="57" y="49"/>
                </a:cxn>
                <a:cxn ang="0">
                  <a:pos x="57" y="45"/>
                </a:cxn>
                <a:cxn ang="0">
                  <a:pos x="57" y="42"/>
                </a:cxn>
                <a:cxn ang="0">
                  <a:pos x="56" y="38"/>
                </a:cxn>
                <a:cxn ang="0">
                  <a:pos x="55" y="36"/>
                </a:cxn>
                <a:cxn ang="0">
                  <a:pos x="54" y="34"/>
                </a:cxn>
                <a:cxn ang="0">
                  <a:pos x="49" y="31"/>
                </a:cxn>
                <a:cxn ang="0">
                  <a:pos x="43" y="29"/>
                </a:cxn>
                <a:cxn ang="0">
                  <a:pos x="43" y="28"/>
                </a:cxn>
                <a:cxn ang="0">
                  <a:pos x="48" y="27"/>
                </a:cxn>
                <a:cxn ang="0">
                  <a:pos x="51" y="24"/>
                </a:cxn>
                <a:cxn ang="0">
                  <a:pos x="54" y="20"/>
                </a:cxn>
                <a:cxn ang="0">
                  <a:pos x="55" y="15"/>
                </a:cxn>
                <a:cxn ang="0">
                  <a:pos x="54" y="10"/>
                </a:cxn>
                <a:cxn ang="0">
                  <a:pos x="53" y="6"/>
                </a:cxn>
                <a:cxn ang="0">
                  <a:pos x="50" y="4"/>
                </a:cxn>
                <a:cxn ang="0">
                  <a:pos x="47" y="2"/>
                </a:cxn>
                <a:cxn ang="0">
                  <a:pos x="41" y="1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17" y="12"/>
                </a:cxn>
                <a:cxn ang="0">
                  <a:pos x="27" y="12"/>
                </a:cxn>
                <a:cxn ang="0">
                  <a:pos x="30" y="13"/>
                </a:cxn>
                <a:cxn ang="0">
                  <a:pos x="34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0"/>
                </a:cxn>
                <a:cxn ang="0">
                  <a:pos x="36" y="21"/>
                </a:cxn>
                <a:cxn ang="0">
                  <a:pos x="35" y="22"/>
                </a:cxn>
                <a:cxn ang="0">
                  <a:pos x="32" y="23"/>
                </a:cxn>
                <a:cxn ang="0">
                  <a:pos x="29" y="23"/>
                </a:cxn>
                <a:cxn ang="0">
                  <a:pos x="26" y="23"/>
                </a:cxn>
                <a:cxn ang="0">
                  <a:pos x="17" y="23"/>
                </a:cxn>
                <a:cxn ang="0">
                  <a:pos x="17" y="12"/>
                </a:cxn>
                <a:cxn ang="0">
                  <a:pos x="17" y="34"/>
                </a:cxn>
                <a:cxn ang="0">
                  <a:pos x="28" y="34"/>
                </a:cxn>
                <a:cxn ang="0">
                  <a:pos x="34" y="35"/>
                </a:cxn>
                <a:cxn ang="0">
                  <a:pos x="37" y="36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8" y="48"/>
                </a:cxn>
                <a:cxn ang="0">
                  <a:pos x="17" y="48"/>
                </a:cxn>
                <a:cxn ang="0">
                  <a:pos x="17" y="34"/>
                </a:cxn>
              </a:cxnLst>
              <a:rect l="0" t="0" r="r" b="b"/>
              <a:pathLst>
                <a:path w="57" h="60">
                  <a:moveTo>
                    <a:pt x="0" y="0"/>
                  </a:moveTo>
                  <a:lnTo>
                    <a:pt x="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8" y="59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6" y="53"/>
                  </a:lnTo>
                  <a:lnTo>
                    <a:pt x="57" y="49"/>
                  </a:lnTo>
                  <a:lnTo>
                    <a:pt x="57" y="45"/>
                  </a:lnTo>
                  <a:lnTo>
                    <a:pt x="57" y="42"/>
                  </a:lnTo>
                  <a:lnTo>
                    <a:pt x="56" y="38"/>
                  </a:lnTo>
                  <a:lnTo>
                    <a:pt x="55" y="36"/>
                  </a:lnTo>
                  <a:lnTo>
                    <a:pt x="54" y="34"/>
                  </a:lnTo>
                  <a:lnTo>
                    <a:pt x="49" y="31"/>
                  </a:lnTo>
                  <a:lnTo>
                    <a:pt x="43" y="29"/>
                  </a:lnTo>
                  <a:lnTo>
                    <a:pt x="43" y="28"/>
                  </a:lnTo>
                  <a:lnTo>
                    <a:pt x="48" y="27"/>
                  </a:lnTo>
                  <a:lnTo>
                    <a:pt x="51" y="24"/>
                  </a:lnTo>
                  <a:lnTo>
                    <a:pt x="54" y="20"/>
                  </a:lnTo>
                  <a:lnTo>
                    <a:pt x="55" y="15"/>
                  </a:lnTo>
                  <a:lnTo>
                    <a:pt x="54" y="10"/>
                  </a:lnTo>
                  <a:lnTo>
                    <a:pt x="53" y="6"/>
                  </a:lnTo>
                  <a:lnTo>
                    <a:pt x="50" y="4"/>
                  </a:lnTo>
                  <a:lnTo>
                    <a:pt x="47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0" y="0"/>
                  </a:lnTo>
                  <a:close/>
                  <a:moveTo>
                    <a:pt x="17" y="12"/>
                  </a:moveTo>
                  <a:lnTo>
                    <a:pt x="27" y="12"/>
                  </a:lnTo>
                  <a:lnTo>
                    <a:pt x="30" y="13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6" y="21"/>
                  </a:lnTo>
                  <a:lnTo>
                    <a:pt x="35" y="22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17" y="23"/>
                  </a:lnTo>
                  <a:lnTo>
                    <a:pt x="17" y="12"/>
                  </a:lnTo>
                  <a:close/>
                  <a:moveTo>
                    <a:pt x="17" y="34"/>
                  </a:moveTo>
                  <a:lnTo>
                    <a:pt x="28" y="34"/>
                  </a:lnTo>
                  <a:lnTo>
                    <a:pt x="34" y="35"/>
                  </a:lnTo>
                  <a:lnTo>
                    <a:pt x="37" y="36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8" y="48"/>
                  </a:lnTo>
                  <a:lnTo>
                    <a:pt x="17" y="48"/>
                  </a:lnTo>
                  <a:lnTo>
                    <a:pt x="17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0" name="Freeform 1974"/>
            <p:cNvSpPr>
              <a:spLocks noEditPoints="1"/>
            </p:cNvSpPr>
            <p:nvPr/>
          </p:nvSpPr>
          <p:spPr bwMode="auto">
            <a:xfrm>
              <a:off x="4052" y="295"/>
              <a:ext cx="15" cy="16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23" y="15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1" y="21"/>
                </a:cxn>
                <a:cxn ang="0">
                  <a:pos x="40" y="23"/>
                </a:cxn>
                <a:cxn ang="0">
                  <a:pos x="38" y="26"/>
                </a:cxn>
                <a:cxn ang="0">
                  <a:pos x="31" y="27"/>
                </a:cxn>
                <a:cxn ang="0">
                  <a:pos x="14" y="30"/>
                </a:cxn>
                <a:cxn ang="0">
                  <a:pos x="4" y="35"/>
                </a:cxn>
                <a:cxn ang="0">
                  <a:pos x="0" y="42"/>
                </a:cxn>
                <a:cxn ang="0">
                  <a:pos x="0" y="52"/>
                </a:cxn>
                <a:cxn ang="0">
                  <a:pos x="5" y="60"/>
                </a:cxn>
                <a:cxn ang="0">
                  <a:pos x="14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1" y="56"/>
                </a:cxn>
                <a:cxn ang="0">
                  <a:pos x="61" y="62"/>
                </a:cxn>
                <a:cxn ang="0">
                  <a:pos x="59" y="60"/>
                </a:cxn>
                <a:cxn ang="0">
                  <a:pos x="58" y="54"/>
                </a:cxn>
                <a:cxn ang="0">
                  <a:pos x="58" y="22"/>
                </a:cxn>
                <a:cxn ang="0">
                  <a:pos x="58" y="16"/>
                </a:cxn>
                <a:cxn ang="0">
                  <a:pos x="55" y="9"/>
                </a:cxn>
                <a:cxn ang="0">
                  <a:pos x="47" y="3"/>
                </a:cxn>
                <a:cxn ang="0">
                  <a:pos x="31" y="0"/>
                </a:cxn>
                <a:cxn ang="0">
                  <a:pos x="14" y="3"/>
                </a:cxn>
                <a:cxn ang="0">
                  <a:pos x="6" y="10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39" y="45"/>
                </a:cxn>
                <a:cxn ang="0">
                  <a:pos x="36" y="50"/>
                </a:cxn>
                <a:cxn ang="0">
                  <a:pos x="28" y="53"/>
                </a:cxn>
                <a:cxn ang="0">
                  <a:pos x="22" y="51"/>
                </a:cxn>
                <a:cxn ang="0">
                  <a:pos x="19" y="46"/>
                </a:cxn>
                <a:cxn ang="0">
                  <a:pos x="20" y="41"/>
                </a:cxn>
                <a:cxn ang="0">
                  <a:pos x="23" y="38"/>
                </a:cxn>
                <a:cxn ang="0">
                  <a:pos x="29" y="36"/>
                </a:cxn>
                <a:cxn ang="0">
                  <a:pos x="41" y="33"/>
                </a:cxn>
              </a:cxnLst>
              <a:rect l="0" t="0" r="r" b="b"/>
              <a:pathLst>
                <a:path w="61" h="64">
                  <a:moveTo>
                    <a:pt x="20" y="21"/>
                  </a:moveTo>
                  <a:lnTo>
                    <a:pt x="21" y="19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4" y="14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0" y="23"/>
                  </a:lnTo>
                  <a:lnTo>
                    <a:pt x="39" y="25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1" y="27"/>
                  </a:lnTo>
                  <a:lnTo>
                    <a:pt x="23" y="28"/>
                  </a:lnTo>
                  <a:lnTo>
                    <a:pt x="14" y="30"/>
                  </a:lnTo>
                  <a:lnTo>
                    <a:pt x="7" y="33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3" y="58"/>
                  </a:lnTo>
                  <a:lnTo>
                    <a:pt x="5" y="60"/>
                  </a:lnTo>
                  <a:lnTo>
                    <a:pt x="9" y="62"/>
                  </a:lnTo>
                  <a:lnTo>
                    <a:pt x="14" y="64"/>
                  </a:lnTo>
                  <a:lnTo>
                    <a:pt x="21" y="64"/>
                  </a:lnTo>
                  <a:lnTo>
                    <a:pt x="27" y="64"/>
                  </a:lnTo>
                  <a:lnTo>
                    <a:pt x="32" y="63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3" y="62"/>
                  </a:lnTo>
                  <a:lnTo>
                    <a:pt x="61" y="62"/>
                  </a:lnTo>
                  <a:lnTo>
                    <a:pt x="61" y="61"/>
                  </a:lnTo>
                  <a:lnTo>
                    <a:pt x="59" y="60"/>
                  </a:lnTo>
                  <a:lnTo>
                    <a:pt x="58" y="58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8" y="22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9"/>
                  </a:lnTo>
                  <a:lnTo>
                    <a:pt x="51" y="5"/>
                  </a:lnTo>
                  <a:lnTo>
                    <a:pt x="47" y="3"/>
                  </a:lnTo>
                  <a:lnTo>
                    <a:pt x="40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4" y="3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5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1" y="37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2" y="52"/>
                  </a:lnTo>
                  <a:lnTo>
                    <a:pt x="28" y="53"/>
                  </a:lnTo>
                  <a:lnTo>
                    <a:pt x="25" y="52"/>
                  </a:lnTo>
                  <a:lnTo>
                    <a:pt x="22" y="51"/>
                  </a:lnTo>
                  <a:lnTo>
                    <a:pt x="20" y="49"/>
                  </a:lnTo>
                  <a:lnTo>
                    <a:pt x="19" y="46"/>
                  </a:lnTo>
                  <a:lnTo>
                    <a:pt x="19" y="44"/>
                  </a:lnTo>
                  <a:lnTo>
                    <a:pt x="20" y="41"/>
                  </a:lnTo>
                  <a:lnTo>
                    <a:pt x="21" y="39"/>
                  </a:lnTo>
                  <a:lnTo>
                    <a:pt x="23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1" name="Freeform 1975"/>
            <p:cNvSpPr>
              <a:spLocks/>
            </p:cNvSpPr>
            <p:nvPr/>
          </p:nvSpPr>
          <p:spPr bwMode="auto">
            <a:xfrm>
              <a:off x="4076" y="296"/>
              <a:ext cx="16" cy="21"/>
            </a:xfrm>
            <a:custGeom>
              <a:avLst/>
              <a:gdLst/>
              <a:ahLst/>
              <a:cxnLst>
                <a:cxn ang="0">
                  <a:pos x="10" y="82"/>
                </a:cxn>
                <a:cxn ang="0">
                  <a:pos x="16" y="82"/>
                </a:cxn>
                <a:cxn ang="0">
                  <a:pos x="23" y="83"/>
                </a:cxn>
                <a:cxn ang="0">
                  <a:pos x="29" y="82"/>
                </a:cxn>
                <a:cxn ang="0">
                  <a:pos x="33" y="81"/>
                </a:cxn>
                <a:cxn ang="0">
                  <a:pos x="36" y="79"/>
                </a:cxn>
                <a:cxn ang="0">
                  <a:pos x="39" y="76"/>
                </a:cxn>
                <a:cxn ang="0">
                  <a:pos x="42" y="70"/>
                </a:cxn>
                <a:cxn ang="0">
                  <a:pos x="45" y="63"/>
                </a:cxn>
                <a:cxn ang="0">
                  <a:pos x="65" y="0"/>
                </a:cxn>
                <a:cxn ang="0">
                  <a:pos x="46" y="0"/>
                </a:cxn>
                <a:cxn ang="0">
                  <a:pos x="36" y="39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27" y="60"/>
                </a:cxn>
                <a:cxn ang="0">
                  <a:pos x="26" y="62"/>
                </a:cxn>
                <a:cxn ang="0">
                  <a:pos x="24" y="65"/>
                </a:cxn>
                <a:cxn ang="0">
                  <a:pos x="22" y="68"/>
                </a:cxn>
                <a:cxn ang="0">
                  <a:pos x="20" y="70"/>
                </a:cxn>
                <a:cxn ang="0">
                  <a:pos x="16" y="71"/>
                </a:cxn>
                <a:cxn ang="0">
                  <a:pos x="13" y="71"/>
                </a:cxn>
                <a:cxn ang="0">
                  <a:pos x="10" y="70"/>
                </a:cxn>
                <a:cxn ang="0">
                  <a:pos x="10" y="82"/>
                </a:cxn>
              </a:cxnLst>
              <a:rect l="0" t="0" r="r" b="b"/>
              <a:pathLst>
                <a:path w="65" h="83">
                  <a:moveTo>
                    <a:pt x="10" y="82"/>
                  </a:moveTo>
                  <a:lnTo>
                    <a:pt x="16" y="82"/>
                  </a:lnTo>
                  <a:lnTo>
                    <a:pt x="23" y="83"/>
                  </a:lnTo>
                  <a:lnTo>
                    <a:pt x="29" y="82"/>
                  </a:lnTo>
                  <a:lnTo>
                    <a:pt x="33" y="81"/>
                  </a:lnTo>
                  <a:lnTo>
                    <a:pt x="36" y="79"/>
                  </a:lnTo>
                  <a:lnTo>
                    <a:pt x="39" y="76"/>
                  </a:lnTo>
                  <a:lnTo>
                    <a:pt x="42" y="70"/>
                  </a:lnTo>
                  <a:lnTo>
                    <a:pt x="45" y="63"/>
                  </a:lnTo>
                  <a:lnTo>
                    <a:pt x="65" y="0"/>
                  </a:lnTo>
                  <a:lnTo>
                    <a:pt x="46" y="0"/>
                  </a:lnTo>
                  <a:lnTo>
                    <a:pt x="36" y="3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27" y="60"/>
                  </a:lnTo>
                  <a:lnTo>
                    <a:pt x="26" y="62"/>
                  </a:lnTo>
                  <a:lnTo>
                    <a:pt x="24" y="65"/>
                  </a:lnTo>
                  <a:lnTo>
                    <a:pt x="22" y="68"/>
                  </a:lnTo>
                  <a:lnTo>
                    <a:pt x="20" y="70"/>
                  </a:lnTo>
                  <a:lnTo>
                    <a:pt x="16" y="71"/>
                  </a:lnTo>
                  <a:lnTo>
                    <a:pt x="13" y="71"/>
                  </a:lnTo>
                  <a:lnTo>
                    <a:pt x="10" y="70"/>
                  </a:lnTo>
                  <a:lnTo>
                    <a:pt x="10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2" name="Freeform 1976"/>
            <p:cNvSpPr>
              <a:spLocks/>
            </p:cNvSpPr>
            <p:nvPr/>
          </p:nvSpPr>
          <p:spPr bwMode="auto">
            <a:xfrm>
              <a:off x="4093" y="295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4"/>
                </a:cxn>
                <a:cxn ang="0">
                  <a:pos x="42" y="48"/>
                </a:cxn>
                <a:cxn ang="0">
                  <a:pos x="41" y="50"/>
                </a:cxn>
                <a:cxn ang="0">
                  <a:pos x="39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7"/>
                </a:cxn>
                <a:cxn ang="0">
                  <a:pos x="21" y="42"/>
                </a:cxn>
                <a:cxn ang="0">
                  <a:pos x="20" y="37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29" y="13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0" y="14"/>
                </a:cxn>
                <a:cxn ang="0">
                  <a:pos x="43" y="18"/>
                </a:cxn>
                <a:cxn ang="0">
                  <a:pos x="44" y="23"/>
                </a:cxn>
                <a:cxn ang="0">
                  <a:pos x="62" y="23"/>
                </a:cxn>
                <a:cxn ang="0">
                  <a:pos x="62" y="19"/>
                </a:cxn>
                <a:cxn ang="0">
                  <a:pos x="60" y="15"/>
                </a:cxn>
                <a:cxn ang="0">
                  <a:pos x="57" y="11"/>
                </a:cxn>
                <a:cxn ang="0">
                  <a:pos x="55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4" y="0"/>
                </a:cxn>
                <a:cxn ang="0">
                  <a:pos x="25" y="1"/>
                </a:cxn>
                <a:cxn ang="0">
                  <a:pos x="18" y="3"/>
                </a:cxn>
                <a:cxn ang="0">
                  <a:pos x="12" y="7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1"/>
                </a:cxn>
                <a:cxn ang="0">
                  <a:pos x="1" y="27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5" y="52"/>
                </a:cxn>
                <a:cxn ang="0">
                  <a:pos x="10" y="56"/>
                </a:cxn>
                <a:cxn ang="0">
                  <a:pos x="14" y="60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3" y="64"/>
                </a:cxn>
                <a:cxn ang="0">
                  <a:pos x="40" y="64"/>
                </a:cxn>
                <a:cxn ang="0">
                  <a:pos x="47" y="62"/>
                </a:cxn>
                <a:cxn ang="0">
                  <a:pos x="52" y="59"/>
                </a:cxn>
                <a:cxn ang="0">
                  <a:pos x="55" y="56"/>
                </a:cxn>
                <a:cxn ang="0">
                  <a:pos x="59" y="52"/>
                </a:cxn>
                <a:cxn ang="0">
                  <a:pos x="61" y="48"/>
                </a:cxn>
                <a:cxn ang="0">
                  <a:pos x="62" y="44"/>
                </a:cxn>
                <a:cxn ang="0">
                  <a:pos x="63" y="39"/>
                </a:cxn>
                <a:cxn ang="0">
                  <a:pos x="44" y="39"/>
                </a:cxn>
              </a:cxnLst>
              <a:rect l="0" t="0" r="r" b="b"/>
              <a:pathLst>
                <a:path w="63" h="64">
                  <a:moveTo>
                    <a:pt x="44" y="39"/>
                  </a:moveTo>
                  <a:lnTo>
                    <a:pt x="44" y="44"/>
                  </a:lnTo>
                  <a:lnTo>
                    <a:pt x="42" y="48"/>
                  </a:lnTo>
                  <a:lnTo>
                    <a:pt x="41" y="50"/>
                  </a:lnTo>
                  <a:lnTo>
                    <a:pt x="39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5" y="50"/>
                  </a:lnTo>
                  <a:lnTo>
                    <a:pt x="23" y="47"/>
                  </a:lnTo>
                  <a:lnTo>
                    <a:pt x="21" y="42"/>
                  </a:lnTo>
                  <a:lnTo>
                    <a:pt x="20" y="37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9" y="13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8"/>
                  </a:lnTo>
                  <a:lnTo>
                    <a:pt x="44" y="23"/>
                  </a:lnTo>
                  <a:lnTo>
                    <a:pt x="62" y="23"/>
                  </a:lnTo>
                  <a:lnTo>
                    <a:pt x="62" y="19"/>
                  </a:lnTo>
                  <a:lnTo>
                    <a:pt x="60" y="15"/>
                  </a:lnTo>
                  <a:lnTo>
                    <a:pt x="57" y="11"/>
                  </a:lnTo>
                  <a:lnTo>
                    <a:pt x="55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25" y="1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4" y="60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3" y="64"/>
                  </a:lnTo>
                  <a:lnTo>
                    <a:pt x="40" y="64"/>
                  </a:lnTo>
                  <a:lnTo>
                    <a:pt x="47" y="62"/>
                  </a:lnTo>
                  <a:lnTo>
                    <a:pt x="52" y="59"/>
                  </a:lnTo>
                  <a:lnTo>
                    <a:pt x="55" y="56"/>
                  </a:lnTo>
                  <a:lnTo>
                    <a:pt x="59" y="52"/>
                  </a:lnTo>
                  <a:lnTo>
                    <a:pt x="61" y="48"/>
                  </a:lnTo>
                  <a:lnTo>
                    <a:pt x="62" y="44"/>
                  </a:lnTo>
                  <a:lnTo>
                    <a:pt x="63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3" name="Freeform 1977"/>
            <p:cNvSpPr>
              <a:spLocks/>
            </p:cNvSpPr>
            <p:nvPr/>
          </p:nvSpPr>
          <p:spPr bwMode="auto">
            <a:xfrm>
              <a:off x="4110" y="296"/>
              <a:ext cx="16" cy="15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4" y="61"/>
                </a:cxn>
                <a:cxn ang="0">
                  <a:pos x="7" y="61"/>
                </a:cxn>
                <a:cxn ang="0">
                  <a:pos x="12" y="61"/>
                </a:cxn>
                <a:cxn ang="0">
                  <a:pos x="17" y="60"/>
                </a:cxn>
                <a:cxn ang="0">
                  <a:pos x="21" y="58"/>
                </a:cxn>
                <a:cxn ang="0">
                  <a:pos x="24" y="56"/>
                </a:cxn>
                <a:cxn ang="0">
                  <a:pos x="27" y="51"/>
                </a:cxn>
                <a:cxn ang="0">
                  <a:pos x="29" y="45"/>
                </a:cxn>
                <a:cxn ang="0">
                  <a:pos x="30" y="36"/>
                </a:cxn>
                <a:cxn ang="0">
                  <a:pos x="31" y="25"/>
                </a:cxn>
                <a:cxn ang="0">
                  <a:pos x="31" y="12"/>
                </a:cxn>
                <a:cxn ang="0">
                  <a:pos x="48" y="12"/>
                </a:cxn>
                <a:cxn ang="0">
                  <a:pos x="48" y="60"/>
                </a:cxn>
                <a:cxn ang="0">
                  <a:pos x="66" y="60"/>
                </a:cxn>
                <a:cxn ang="0">
                  <a:pos x="66" y="0"/>
                </a:cxn>
                <a:cxn ang="0">
                  <a:pos x="14" y="0"/>
                </a:cxn>
                <a:cxn ang="0">
                  <a:pos x="14" y="26"/>
                </a:cxn>
                <a:cxn ang="0">
                  <a:pos x="13" y="37"/>
                </a:cxn>
                <a:cxn ang="0">
                  <a:pos x="11" y="44"/>
                </a:cxn>
                <a:cxn ang="0">
                  <a:pos x="10" y="46"/>
                </a:cxn>
                <a:cxn ang="0">
                  <a:pos x="8" y="48"/>
                </a:cxn>
                <a:cxn ang="0">
                  <a:pos x="6" y="48"/>
                </a:cxn>
                <a:cxn ang="0">
                  <a:pos x="3" y="49"/>
                </a:cxn>
                <a:cxn ang="0">
                  <a:pos x="2" y="48"/>
                </a:cxn>
                <a:cxn ang="0">
                  <a:pos x="0" y="48"/>
                </a:cxn>
                <a:cxn ang="0">
                  <a:pos x="0" y="61"/>
                </a:cxn>
              </a:cxnLst>
              <a:rect l="0" t="0" r="r" b="b"/>
              <a:pathLst>
                <a:path w="66" h="61">
                  <a:moveTo>
                    <a:pt x="0" y="61"/>
                  </a:moveTo>
                  <a:lnTo>
                    <a:pt x="4" y="61"/>
                  </a:lnTo>
                  <a:lnTo>
                    <a:pt x="7" y="61"/>
                  </a:lnTo>
                  <a:lnTo>
                    <a:pt x="12" y="61"/>
                  </a:lnTo>
                  <a:lnTo>
                    <a:pt x="17" y="60"/>
                  </a:lnTo>
                  <a:lnTo>
                    <a:pt x="21" y="58"/>
                  </a:lnTo>
                  <a:lnTo>
                    <a:pt x="24" y="56"/>
                  </a:lnTo>
                  <a:lnTo>
                    <a:pt x="27" y="51"/>
                  </a:lnTo>
                  <a:lnTo>
                    <a:pt x="29" y="45"/>
                  </a:lnTo>
                  <a:lnTo>
                    <a:pt x="30" y="36"/>
                  </a:lnTo>
                  <a:lnTo>
                    <a:pt x="31" y="25"/>
                  </a:lnTo>
                  <a:lnTo>
                    <a:pt x="31" y="12"/>
                  </a:lnTo>
                  <a:lnTo>
                    <a:pt x="48" y="12"/>
                  </a:lnTo>
                  <a:lnTo>
                    <a:pt x="48" y="60"/>
                  </a:lnTo>
                  <a:lnTo>
                    <a:pt x="66" y="60"/>
                  </a:lnTo>
                  <a:lnTo>
                    <a:pt x="66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13" y="37"/>
                  </a:lnTo>
                  <a:lnTo>
                    <a:pt x="11" y="44"/>
                  </a:lnTo>
                  <a:lnTo>
                    <a:pt x="10" y="46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3" y="49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4" name="Freeform 1978"/>
            <p:cNvSpPr>
              <a:spLocks/>
            </p:cNvSpPr>
            <p:nvPr/>
          </p:nvSpPr>
          <p:spPr bwMode="auto">
            <a:xfrm>
              <a:off x="4128" y="296"/>
              <a:ext cx="17" cy="21"/>
            </a:xfrm>
            <a:custGeom>
              <a:avLst/>
              <a:gdLst/>
              <a:ahLst/>
              <a:cxnLst>
                <a:cxn ang="0">
                  <a:pos x="10" y="82"/>
                </a:cxn>
                <a:cxn ang="0">
                  <a:pos x="16" y="82"/>
                </a:cxn>
                <a:cxn ang="0">
                  <a:pos x="23" y="83"/>
                </a:cxn>
                <a:cxn ang="0">
                  <a:pos x="29" y="82"/>
                </a:cxn>
                <a:cxn ang="0">
                  <a:pos x="33" y="81"/>
                </a:cxn>
                <a:cxn ang="0">
                  <a:pos x="36" y="79"/>
                </a:cxn>
                <a:cxn ang="0">
                  <a:pos x="39" y="76"/>
                </a:cxn>
                <a:cxn ang="0">
                  <a:pos x="42" y="70"/>
                </a:cxn>
                <a:cxn ang="0">
                  <a:pos x="44" y="63"/>
                </a:cxn>
                <a:cxn ang="0">
                  <a:pos x="65" y="0"/>
                </a:cxn>
                <a:cxn ang="0">
                  <a:pos x="46" y="0"/>
                </a:cxn>
                <a:cxn ang="0">
                  <a:pos x="35" y="39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26" y="60"/>
                </a:cxn>
                <a:cxn ang="0">
                  <a:pos x="25" y="62"/>
                </a:cxn>
                <a:cxn ang="0">
                  <a:pos x="24" y="65"/>
                </a:cxn>
                <a:cxn ang="0">
                  <a:pos x="23" y="68"/>
                </a:cxn>
                <a:cxn ang="0">
                  <a:pos x="20" y="70"/>
                </a:cxn>
                <a:cxn ang="0">
                  <a:pos x="16" y="71"/>
                </a:cxn>
                <a:cxn ang="0">
                  <a:pos x="13" y="71"/>
                </a:cxn>
                <a:cxn ang="0">
                  <a:pos x="10" y="70"/>
                </a:cxn>
                <a:cxn ang="0">
                  <a:pos x="10" y="82"/>
                </a:cxn>
              </a:cxnLst>
              <a:rect l="0" t="0" r="r" b="b"/>
              <a:pathLst>
                <a:path w="65" h="83">
                  <a:moveTo>
                    <a:pt x="10" y="82"/>
                  </a:moveTo>
                  <a:lnTo>
                    <a:pt x="16" y="82"/>
                  </a:lnTo>
                  <a:lnTo>
                    <a:pt x="23" y="83"/>
                  </a:lnTo>
                  <a:lnTo>
                    <a:pt x="29" y="82"/>
                  </a:lnTo>
                  <a:lnTo>
                    <a:pt x="33" y="81"/>
                  </a:lnTo>
                  <a:lnTo>
                    <a:pt x="36" y="79"/>
                  </a:lnTo>
                  <a:lnTo>
                    <a:pt x="39" y="76"/>
                  </a:lnTo>
                  <a:lnTo>
                    <a:pt x="42" y="70"/>
                  </a:lnTo>
                  <a:lnTo>
                    <a:pt x="44" y="63"/>
                  </a:lnTo>
                  <a:lnTo>
                    <a:pt x="65" y="0"/>
                  </a:lnTo>
                  <a:lnTo>
                    <a:pt x="46" y="0"/>
                  </a:lnTo>
                  <a:lnTo>
                    <a:pt x="35" y="3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6" y="60"/>
                  </a:lnTo>
                  <a:lnTo>
                    <a:pt x="25" y="62"/>
                  </a:lnTo>
                  <a:lnTo>
                    <a:pt x="24" y="65"/>
                  </a:lnTo>
                  <a:lnTo>
                    <a:pt x="23" y="68"/>
                  </a:lnTo>
                  <a:lnTo>
                    <a:pt x="20" y="70"/>
                  </a:lnTo>
                  <a:lnTo>
                    <a:pt x="16" y="71"/>
                  </a:lnTo>
                  <a:lnTo>
                    <a:pt x="13" y="71"/>
                  </a:lnTo>
                  <a:lnTo>
                    <a:pt x="10" y="70"/>
                  </a:lnTo>
                  <a:lnTo>
                    <a:pt x="10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5" name="Freeform 1979"/>
            <p:cNvSpPr>
              <a:spLocks/>
            </p:cNvSpPr>
            <p:nvPr/>
          </p:nvSpPr>
          <p:spPr bwMode="auto">
            <a:xfrm>
              <a:off x="4146" y="296"/>
              <a:ext cx="12" cy="15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44" y="12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12"/>
                </a:cxn>
              </a:cxnLst>
              <a:rect l="0" t="0" r="r" b="b"/>
              <a:pathLst>
                <a:path w="44" h="60">
                  <a:moveTo>
                    <a:pt x="17" y="12"/>
                  </a:moveTo>
                  <a:lnTo>
                    <a:pt x="44" y="12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6" name="Freeform 1980"/>
            <p:cNvSpPr>
              <a:spLocks/>
            </p:cNvSpPr>
            <p:nvPr/>
          </p:nvSpPr>
          <p:spPr bwMode="auto">
            <a:xfrm>
              <a:off x="3567" y="326"/>
              <a:ext cx="442" cy="386"/>
            </a:xfrm>
            <a:custGeom>
              <a:avLst/>
              <a:gdLst/>
              <a:ahLst/>
              <a:cxnLst>
                <a:cxn ang="0">
                  <a:pos x="89" y="1546"/>
                </a:cxn>
                <a:cxn ang="0">
                  <a:pos x="1679" y="1546"/>
                </a:cxn>
                <a:cxn ang="0">
                  <a:pos x="1692" y="1545"/>
                </a:cxn>
                <a:cxn ang="0">
                  <a:pos x="1704" y="1543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6" y="1516"/>
                </a:cxn>
                <a:cxn ang="0">
                  <a:pos x="1754" y="1506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1"/>
                </a:cxn>
                <a:cxn ang="0">
                  <a:pos x="1768" y="1458"/>
                </a:cxn>
                <a:cxn ang="0">
                  <a:pos x="1768" y="89"/>
                </a:cxn>
                <a:cxn ang="0">
                  <a:pos x="1767" y="75"/>
                </a:cxn>
                <a:cxn ang="0">
                  <a:pos x="1764" y="64"/>
                </a:cxn>
                <a:cxn ang="0">
                  <a:pos x="1760" y="52"/>
                </a:cxn>
                <a:cxn ang="0">
                  <a:pos x="1754" y="41"/>
                </a:cxn>
                <a:cxn ang="0">
                  <a:pos x="1746" y="31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4" y="4"/>
                </a:cxn>
                <a:cxn ang="0">
                  <a:pos x="1692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7" y="1"/>
                </a:cxn>
                <a:cxn ang="0">
                  <a:pos x="64" y="4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2" y="21"/>
                </a:cxn>
                <a:cxn ang="0">
                  <a:pos x="23" y="31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4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3" y="1516"/>
                </a:cxn>
                <a:cxn ang="0">
                  <a:pos x="32" y="1525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4" y="1543"/>
                </a:cxn>
                <a:cxn ang="0">
                  <a:pos x="77" y="1545"/>
                </a:cxn>
                <a:cxn ang="0">
                  <a:pos x="89" y="1546"/>
                </a:cxn>
              </a:cxnLst>
              <a:rect l="0" t="0" r="r" b="b"/>
              <a:pathLst>
                <a:path w="1768" h="1546">
                  <a:moveTo>
                    <a:pt x="89" y="1546"/>
                  </a:moveTo>
                  <a:lnTo>
                    <a:pt x="1679" y="1546"/>
                  </a:lnTo>
                  <a:lnTo>
                    <a:pt x="1692" y="1545"/>
                  </a:lnTo>
                  <a:lnTo>
                    <a:pt x="1704" y="1543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6" y="1516"/>
                  </a:lnTo>
                  <a:lnTo>
                    <a:pt x="1754" y="1506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1"/>
                  </a:lnTo>
                  <a:lnTo>
                    <a:pt x="1768" y="1458"/>
                  </a:lnTo>
                  <a:lnTo>
                    <a:pt x="1768" y="89"/>
                  </a:lnTo>
                  <a:lnTo>
                    <a:pt x="1767" y="75"/>
                  </a:lnTo>
                  <a:lnTo>
                    <a:pt x="1764" y="64"/>
                  </a:lnTo>
                  <a:lnTo>
                    <a:pt x="1760" y="52"/>
                  </a:lnTo>
                  <a:lnTo>
                    <a:pt x="1754" y="41"/>
                  </a:lnTo>
                  <a:lnTo>
                    <a:pt x="1746" y="31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4" y="4"/>
                  </a:lnTo>
                  <a:lnTo>
                    <a:pt x="1692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7" y="1"/>
                  </a:lnTo>
                  <a:lnTo>
                    <a:pt x="64" y="4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2" y="21"/>
                  </a:lnTo>
                  <a:lnTo>
                    <a:pt x="23" y="31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4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3" y="1516"/>
                  </a:lnTo>
                  <a:lnTo>
                    <a:pt x="32" y="1525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4" y="1543"/>
                  </a:lnTo>
                  <a:lnTo>
                    <a:pt x="77" y="1545"/>
                  </a:lnTo>
                  <a:lnTo>
                    <a:pt x="89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7" name="Freeform 1981"/>
            <p:cNvSpPr>
              <a:spLocks/>
            </p:cNvSpPr>
            <p:nvPr/>
          </p:nvSpPr>
          <p:spPr bwMode="auto">
            <a:xfrm>
              <a:off x="3589" y="710"/>
              <a:ext cx="398" cy="4"/>
            </a:xfrm>
            <a:custGeom>
              <a:avLst/>
              <a:gdLst/>
              <a:ahLst/>
              <a:cxnLst>
                <a:cxn ang="0">
                  <a:pos x="1591" y="16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0" y="16"/>
                </a:cxn>
                <a:cxn ang="0">
                  <a:pos x="1590" y="16"/>
                </a:cxn>
                <a:cxn ang="0">
                  <a:pos x="1591" y="16"/>
                </a:cxn>
              </a:cxnLst>
              <a:rect l="0" t="0" r="r" b="b"/>
              <a:pathLst>
                <a:path w="1591" h="16">
                  <a:moveTo>
                    <a:pt x="1591" y="16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0" y="16"/>
                  </a:lnTo>
                  <a:lnTo>
                    <a:pt x="1590" y="16"/>
                  </a:lnTo>
                  <a:lnTo>
                    <a:pt x="159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8" name="Freeform 1982"/>
            <p:cNvSpPr>
              <a:spLocks/>
            </p:cNvSpPr>
            <p:nvPr/>
          </p:nvSpPr>
          <p:spPr bwMode="auto">
            <a:xfrm>
              <a:off x="3987" y="710"/>
              <a:ext cx="4" cy="4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9" name="Freeform 1983"/>
            <p:cNvSpPr>
              <a:spLocks/>
            </p:cNvSpPr>
            <p:nvPr/>
          </p:nvSpPr>
          <p:spPr bwMode="auto">
            <a:xfrm>
              <a:off x="3990" y="709"/>
              <a:ext cx="4" cy="5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6" y="16"/>
                </a:cxn>
                <a:cxn ang="0">
                  <a:pos x="17" y="16"/>
                </a:cxn>
                <a:cxn ang="0">
                  <a:pos x="17" y="15"/>
                </a:cxn>
              </a:cxnLst>
              <a:rect l="0" t="0" r="r" b="b"/>
              <a:pathLst>
                <a:path w="17" h="18">
                  <a:moveTo>
                    <a:pt x="17" y="15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0" name="Freeform 1984"/>
            <p:cNvSpPr>
              <a:spLocks/>
            </p:cNvSpPr>
            <p:nvPr/>
          </p:nvSpPr>
          <p:spPr bwMode="auto">
            <a:xfrm>
              <a:off x="3993" y="708"/>
              <a:ext cx="4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1" name="Freeform 1985"/>
            <p:cNvSpPr>
              <a:spLocks/>
            </p:cNvSpPr>
            <p:nvPr/>
          </p:nvSpPr>
          <p:spPr bwMode="auto">
            <a:xfrm>
              <a:off x="3995" y="707"/>
              <a:ext cx="5" cy="5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2" name="Freeform 1986"/>
            <p:cNvSpPr>
              <a:spLocks/>
            </p:cNvSpPr>
            <p:nvPr/>
          </p:nvSpPr>
          <p:spPr bwMode="auto">
            <a:xfrm>
              <a:off x="3998" y="705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10" y="21"/>
                </a:cxn>
                <a:cxn ang="0">
                  <a:pos x="20" y="13"/>
                </a:cxn>
                <a:cxn ang="0">
                  <a:pos x="21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1" y="13"/>
                </a:cxn>
              </a:cxnLst>
              <a:rect l="0" t="0" r="r" b="b"/>
              <a:pathLst>
                <a:path w="21" h="21">
                  <a:moveTo>
                    <a:pt x="21" y="13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10" y="21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3" name="Freeform 1987"/>
            <p:cNvSpPr>
              <a:spLocks/>
            </p:cNvSpPr>
            <p:nvPr/>
          </p:nvSpPr>
          <p:spPr bwMode="auto">
            <a:xfrm>
              <a:off x="4000" y="703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1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4" name="Freeform 1988"/>
            <p:cNvSpPr>
              <a:spLocks/>
            </p:cNvSpPr>
            <p:nvPr/>
          </p:nvSpPr>
          <p:spPr bwMode="auto">
            <a:xfrm>
              <a:off x="4002" y="701"/>
              <a:ext cx="5" cy="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21"/>
                </a:cxn>
                <a:cxn ang="0">
                  <a:pos x="22" y="11"/>
                </a:cxn>
                <a:cxn ang="0">
                  <a:pos x="22" y="10"/>
                </a:cxn>
                <a:cxn ang="0">
                  <a:pos x="22" y="11"/>
                </a:cxn>
                <a:cxn ang="0">
                  <a:pos x="22" y="10"/>
                </a:cxn>
                <a:cxn ang="0">
                  <a:pos x="22" y="10"/>
                </a:cxn>
              </a:cxnLst>
              <a:rect l="0" t="0" r="r" b="b"/>
              <a:pathLst>
                <a:path w="22" h="21">
                  <a:moveTo>
                    <a:pt x="22" y="1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2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5" name="Freeform 1989"/>
            <p:cNvSpPr>
              <a:spLocks/>
            </p:cNvSpPr>
            <p:nvPr/>
          </p:nvSpPr>
          <p:spPr bwMode="auto">
            <a:xfrm>
              <a:off x="4004" y="698"/>
              <a:ext cx="5" cy="5"/>
            </a:xfrm>
            <a:custGeom>
              <a:avLst/>
              <a:gdLst/>
              <a:ahLst/>
              <a:cxnLst>
                <a:cxn ang="0">
                  <a:pos x="22" y="7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5" y="20"/>
                </a:cxn>
                <a:cxn ang="0">
                  <a:pos x="21" y="8"/>
                </a:cxn>
                <a:cxn ang="0">
                  <a:pos x="22" y="7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2" y="7"/>
                </a:cxn>
              </a:cxnLst>
              <a:rect l="0" t="0" r="r" b="b"/>
              <a:pathLst>
                <a:path w="22" h="20">
                  <a:moveTo>
                    <a:pt x="22" y="7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5" y="20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6" name="Freeform 1990"/>
            <p:cNvSpPr>
              <a:spLocks/>
            </p:cNvSpPr>
            <p:nvPr/>
          </p:nvSpPr>
          <p:spPr bwMode="auto">
            <a:xfrm>
              <a:off x="4005" y="696"/>
              <a:ext cx="5" cy="4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7" y="17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5"/>
                </a:cxn>
              </a:cxnLst>
              <a:rect l="0" t="0" r="r" b="b"/>
              <a:pathLst>
                <a:path w="21" h="17">
                  <a:moveTo>
                    <a:pt x="21" y="5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7" y="1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7" name="Freeform 1991"/>
            <p:cNvSpPr>
              <a:spLocks/>
            </p:cNvSpPr>
            <p:nvPr/>
          </p:nvSpPr>
          <p:spPr bwMode="auto">
            <a:xfrm>
              <a:off x="4006" y="693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6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8" name="Freeform 1992"/>
            <p:cNvSpPr>
              <a:spLocks/>
            </p:cNvSpPr>
            <p:nvPr/>
          </p:nvSpPr>
          <p:spPr bwMode="auto">
            <a:xfrm>
              <a:off x="4007" y="690"/>
              <a:ext cx="4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16" y="13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0"/>
                </a:cxn>
              </a:cxnLst>
              <a:rect l="0" t="0" r="r" b="b"/>
              <a:pathLst>
                <a:path w="17" h="13">
                  <a:moveTo>
                    <a:pt x="17" y="0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16" y="13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9" name="Freeform 1993"/>
            <p:cNvSpPr>
              <a:spLocks/>
            </p:cNvSpPr>
            <p:nvPr/>
          </p:nvSpPr>
          <p:spPr bwMode="auto">
            <a:xfrm>
              <a:off x="4007" y="347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6" y="137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6" h="1370">
                  <a:moveTo>
                    <a:pt x="16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6" y="137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0" name="Freeform 1994"/>
            <p:cNvSpPr>
              <a:spLocks/>
            </p:cNvSpPr>
            <p:nvPr/>
          </p:nvSpPr>
          <p:spPr bwMode="auto">
            <a:xfrm>
              <a:off x="4007" y="34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7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7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1" name="Freeform 1995"/>
            <p:cNvSpPr>
              <a:spLocks/>
            </p:cNvSpPr>
            <p:nvPr/>
          </p:nvSpPr>
          <p:spPr bwMode="auto">
            <a:xfrm>
              <a:off x="4006" y="341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9" y="13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9" y="13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2" name="Freeform 1996"/>
            <p:cNvSpPr>
              <a:spLocks/>
            </p:cNvSpPr>
            <p:nvPr/>
          </p:nvSpPr>
          <p:spPr bwMode="auto">
            <a:xfrm>
              <a:off x="4005" y="337"/>
              <a:ext cx="5" cy="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6"/>
                </a:cxn>
                <a:cxn ang="0">
                  <a:pos x="5" y="18"/>
                </a:cxn>
                <a:cxn ang="0">
                  <a:pos x="21" y="13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1" h="18">
                  <a:moveTo>
                    <a:pt x="16" y="0"/>
                  </a:moveTo>
                  <a:lnTo>
                    <a:pt x="0" y="6"/>
                  </a:lnTo>
                  <a:lnTo>
                    <a:pt x="5" y="18"/>
                  </a:lnTo>
                  <a:lnTo>
                    <a:pt x="21" y="1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3" name="Freeform 1997"/>
            <p:cNvSpPr>
              <a:spLocks/>
            </p:cNvSpPr>
            <p:nvPr/>
          </p:nvSpPr>
          <p:spPr bwMode="auto">
            <a:xfrm>
              <a:off x="4004" y="334"/>
              <a:ext cx="5" cy="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9"/>
                </a:cxn>
                <a:cxn ang="0">
                  <a:pos x="6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1" h="20">
                  <a:moveTo>
                    <a:pt x="15" y="0"/>
                  </a:moveTo>
                  <a:lnTo>
                    <a:pt x="0" y="9"/>
                  </a:lnTo>
                  <a:lnTo>
                    <a:pt x="6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4" name="Freeform 1998"/>
            <p:cNvSpPr>
              <a:spLocks/>
            </p:cNvSpPr>
            <p:nvPr/>
          </p:nvSpPr>
          <p:spPr bwMode="auto">
            <a:xfrm>
              <a:off x="4002" y="332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7" y="22"/>
                </a:cxn>
                <a:cxn ang="0">
                  <a:pos x="22" y="12"/>
                </a:cxn>
                <a:cxn ang="0">
                  <a:pos x="13" y="2"/>
                </a:cxn>
                <a:cxn ang="0">
                  <a:pos x="12" y="0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2" y="0"/>
                </a:cxn>
              </a:cxnLst>
              <a:rect l="0" t="0" r="r" b="b"/>
              <a:pathLst>
                <a:path w="22" h="22">
                  <a:moveTo>
                    <a:pt x="12" y="0"/>
                  </a:moveTo>
                  <a:lnTo>
                    <a:pt x="0" y="12"/>
                  </a:lnTo>
                  <a:lnTo>
                    <a:pt x="7" y="22"/>
                  </a:lnTo>
                  <a:lnTo>
                    <a:pt x="22" y="12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5" name="Freeform 1999"/>
            <p:cNvSpPr>
              <a:spLocks/>
            </p:cNvSpPr>
            <p:nvPr/>
          </p:nvSpPr>
          <p:spPr bwMode="auto">
            <a:xfrm>
              <a:off x="4000" y="329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3"/>
                </a:cxn>
                <a:cxn ang="0">
                  <a:pos x="9" y="2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3"/>
                  </a:lnTo>
                  <a:lnTo>
                    <a:pt x="9" y="2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6" name="Freeform 2000"/>
            <p:cNvSpPr>
              <a:spLocks/>
            </p:cNvSpPr>
            <p:nvPr/>
          </p:nvSpPr>
          <p:spPr bwMode="auto">
            <a:xfrm>
              <a:off x="3998" y="327"/>
              <a:ext cx="5" cy="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2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20" h="22">
                  <a:moveTo>
                    <a:pt x="9" y="0"/>
                  </a:moveTo>
                  <a:lnTo>
                    <a:pt x="0" y="14"/>
                  </a:lnTo>
                  <a:lnTo>
                    <a:pt x="10" y="22"/>
                  </a:lnTo>
                  <a:lnTo>
                    <a:pt x="20" y="8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7" name="Freeform 2001"/>
            <p:cNvSpPr>
              <a:spLocks/>
            </p:cNvSpPr>
            <p:nvPr/>
          </p:nvSpPr>
          <p:spPr bwMode="auto">
            <a:xfrm>
              <a:off x="3995" y="326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8" name="Freeform 2002"/>
            <p:cNvSpPr>
              <a:spLocks/>
            </p:cNvSpPr>
            <p:nvPr/>
          </p:nvSpPr>
          <p:spPr bwMode="auto">
            <a:xfrm>
              <a:off x="3993" y="324"/>
              <a:ext cx="4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6"/>
                </a:cxn>
                <a:cxn ang="0">
                  <a:pos x="13" y="20"/>
                </a:cxn>
                <a:cxn ang="0">
                  <a:pos x="18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8" h="20">
                  <a:moveTo>
                    <a:pt x="5" y="0"/>
                  </a:moveTo>
                  <a:lnTo>
                    <a:pt x="0" y="16"/>
                  </a:lnTo>
                  <a:lnTo>
                    <a:pt x="13" y="20"/>
                  </a:lnTo>
                  <a:lnTo>
                    <a:pt x="18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9" name="Freeform 2003"/>
            <p:cNvSpPr>
              <a:spLocks/>
            </p:cNvSpPr>
            <p:nvPr/>
          </p:nvSpPr>
          <p:spPr bwMode="auto">
            <a:xfrm>
              <a:off x="3990" y="324"/>
              <a:ext cx="4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3" y="19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0" name="Freeform 2004"/>
            <p:cNvSpPr>
              <a:spLocks/>
            </p:cNvSpPr>
            <p:nvPr/>
          </p:nvSpPr>
          <p:spPr bwMode="auto">
            <a:xfrm>
              <a:off x="3987" y="323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1" name="Freeform 2005"/>
            <p:cNvSpPr>
              <a:spLocks/>
            </p:cNvSpPr>
            <p:nvPr/>
          </p:nvSpPr>
          <p:spPr bwMode="auto">
            <a:xfrm>
              <a:off x="3589" y="323"/>
              <a:ext cx="39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2" name="Freeform 2006"/>
            <p:cNvSpPr>
              <a:spLocks/>
            </p:cNvSpPr>
            <p:nvPr/>
          </p:nvSpPr>
          <p:spPr bwMode="auto">
            <a:xfrm>
              <a:off x="3586" y="323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3" name="Freeform 2007"/>
            <p:cNvSpPr>
              <a:spLocks/>
            </p:cNvSpPr>
            <p:nvPr/>
          </p:nvSpPr>
          <p:spPr bwMode="auto">
            <a:xfrm>
              <a:off x="3583" y="324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4" name="Freeform 2008"/>
            <p:cNvSpPr>
              <a:spLocks/>
            </p:cNvSpPr>
            <p:nvPr/>
          </p:nvSpPr>
          <p:spPr bwMode="auto">
            <a:xfrm>
              <a:off x="3579" y="324"/>
              <a:ext cx="5" cy="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5" name="Freeform 2009"/>
            <p:cNvSpPr>
              <a:spLocks/>
            </p:cNvSpPr>
            <p:nvPr/>
          </p:nvSpPr>
          <p:spPr bwMode="auto">
            <a:xfrm>
              <a:off x="3576" y="326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0"/>
                </a:cxn>
                <a:cxn ang="0">
                  <a:pos x="20" y="14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9" y="20"/>
                  </a:lnTo>
                  <a:lnTo>
                    <a:pt x="20" y="14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6" name="Freeform 2010"/>
            <p:cNvSpPr>
              <a:spLocks/>
            </p:cNvSpPr>
            <p:nvPr/>
          </p:nvSpPr>
          <p:spPr bwMode="auto">
            <a:xfrm>
              <a:off x="3574" y="327"/>
              <a:ext cx="5" cy="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2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2">
                  <a:moveTo>
                    <a:pt x="0" y="8"/>
                  </a:moveTo>
                  <a:lnTo>
                    <a:pt x="11" y="22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7" name="Freeform 2011"/>
            <p:cNvSpPr>
              <a:spLocks/>
            </p:cNvSpPr>
            <p:nvPr/>
          </p:nvSpPr>
          <p:spPr bwMode="auto">
            <a:xfrm>
              <a:off x="3571" y="329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2"/>
                </a:cxn>
                <a:cxn ang="0">
                  <a:pos x="22" y="13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0" y="11"/>
                </a:cxn>
              </a:cxnLst>
              <a:rect l="0" t="0" r="r" b="b"/>
              <a:pathLst>
                <a:path w="22" h="22">
                  <a:moveTo>
                    <a:pt x="0" y="11"/>
                  </a:moveTo>
                  <a:lnTo>
                    <a:pt x="14" y="22"/>
                  </a:lnTo>
                  <a:lnTo>
                    <a:pt x="22" y="13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8" name="Freeform 2012"/>
            <p:cNvSpPr>
              <a:spLocks/>
            </p:cNvSpPr>
            <p:nvPr/>
          </p:nvSpPr>
          <p:spPr bwMode="auto">
            <a:xfrm>
              <a:off x="3569" y="332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0"/>
                </a:cxn>
                <a:cxn ang="0">
                  <a:pos x="22" y="10"/>
                </a:cxn>
                <a:cxn ang="0">
                  <a:pos x="8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2" h="20">
                  <a:moveTo>
                    <a:pt x="0" y="11"/>
                  </a:moveTo>
                  <a:lnTo>
                    <a:pt x="14" y="20"/>
                  </a:lnTo>
                  <a:lnTo>
                    <a:pt x="22" y="10"/>
                  </a:lnTo>
                  <a:lnTo>
                    <a:pt x="8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9" name="Freeform 2013"/>
            <p:cNvSpPr>
              <a:spLocks/>
            </p:cNvSpPr>
            <p:nvPr/>
          </p:nvSpPr>
          <p:spPr bwMode="auto">
            <a:xfrm>
              <a:off x="3567" y="335"/>
              <a:ext cx="6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5" y="19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0" name="Freeform 2014"/>
            <p:cNvSpPr>
              <a:spLocks/>
            </p:cNvSpPr>
            <p:nvPr/>
          </p:nvSpPr>
          <p:spPr bwMode="auto">
            <a:xfrm>
              <a:off x="3566" y="338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7"/>
                </a:cxn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6" y="17"/>
                  </a:lnTo>
                  <a:lnTo>
                    <a:pt x="20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1" name="Freeform 2015"/>
            <p:cNvSpPr>
              <a:spLocks/>
            </p:cNvSpPr>
            <p:nvPr/>
          </p:nvSpPr>
          <p:spPr bwMode="auto">
            <a:xfrm>
              <a:off x="3565" y="341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9" h="16">
                  <a:moveTo>
                    <a:pt x="0" y="13"/>
                  </a:moveTo>
                  <a:lnTo>
                    <a:pt x="16" y="16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2" name="Freeform 2016"/>
            <p:cNvSpPr>
              <a:spLocks/>
            </p:cNvSpPr>
            <p:nvPr/>
          </p:nvSpPr>
          <p:spPr bwMode="auto">
            <a:xfrm>
              <a:off x="3565" y="344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0" y="14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3" name="Freeform 2017"/>
            <p:cNvSpPr>
              <a:spLocks/>
            </p:cNvSpPr>
            <p:nvPr/>
          </p:nvSpPr>
          <p:spPr bwMode="auto">
            <a:xfrm>
              <a:off x="3565" y="348"/>
              <a:ext cx="5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4" name="Freeform 2018"/>
            <p:cNvSpPr>
              <a:spLocks/>
            </p:cNvSpPr>
            <p:nvPr/>
          </p:nvSpPr>
          <p:spPr bwMode="auto">
            <a:xfrm>
              <a:off x="3565" y="690"/>
              <a:ext cx="5" cy="3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17" y="12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4"/>
                </a:cxn>
              </a:cxnLst>
              <a:rect l="0" t="0" r="r" b="b"/>
              <a:pathLst>
                <a:path w="17" h="14">
                  <a:moveTo>
                    <a:pt x="1" y="14"/>
                  </a:moveTo>
                  <a:lnTo>
                    <a:pt x="17" y="12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5" name="Freeform 2019"/>
            <p:cNvSpPr>
              <a:spLocks/>
            </p:cNvSpPr>
            <p:nvPr/>
          </p:nvSpPr>
          <p:spPr bwMode="auto">
            <a:xfrm>
              <a:off x="3565" y="693"/>
              <a:ext cx="5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6" name="Freeform 2020"/>
            <p:cNvSpPr>
              <a:spLocks/>
            </p:cNvSpPr>
            <p:nvPr/>
          </p:nvSpPr>
          <p:spPr bwMode="auto">
            <a:xfrm>
              <a:off x="3566" y="696"/>
              <a:ext cx="5" cy="4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6" y="0"/>
                </a:cxn>
                <a:cxn ang="0">
                  <a:pos x="0" y="6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6" y="0"/>
                  </a:lnTo>
                  <a:lnTo>
                    <a:pt x="0" y="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7" name="Freeform 2021"/>
            <p:cNvSpPr>
              <a:spLocks/>
            </p:cNvSpPr>
            <p:nvPr/>
          </p:nvSpPr>
          <p:spPr bwMode="auto">
            <a:xfrm>
              <a:off x="3568" y="698"/>
              <a:ext cx="5" cy="5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20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7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7" y="21"/>
                </a:cxn>
              </a:cxnLst>
              <a:rect l="0" t="0" r="r" b="b"/>
              <a:pathLst>
                <a:path w="20" h="21">
                  <a:moveTo>
                    <a:pt x="7" y="21"/>
                  </a:moveTo>
                  <a:lnTo>
                    <a:pt x="20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7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8" name="Freeform 2022"/>
            <p:cNvSpPr>
              <a:spLocks/>
            </p:cNvSpPr>
            <p:nvPr/>
          </p:nvSpPr>
          <p:spPr bwMode="auto">
            <a:xfrm>
              <a:off x="3569" y="701"/>
              <a:ext cx="5" cy="5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7" y="21"/>
                </a:cxn>
                <a:cxn ang="0">
                  <a:pos x="8" y="22"/>
                </a:cxn>
                <a:cxn ang="0">
                  <a:pos x="7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7" y="21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9" name="Freeform 2023"/>
            <p:cNvSpPr>
              <a:spLocks/>
            </p:cNvSpPr>
            <p:nvPr/>
          </p:nvSpPr>
          <p:spPr bwMode="auto">
            <a:xfrm>
              <a:off x="3571" y="703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9"/>
                </a:cxn>
                <a:cxn ang="0">
                  <a:pos x="13" y="0"/>
                </a:cxn>
                <a:cxn ang="0">
                  <a:pos x="0" y="12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0" y="21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9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0" name="Freeform 2024"/>
            <p:cNvSpPr>
              <a:spLocks/>
            </p:cNvSpPr>
            <p:nvPr/>
          </p:nvSpPr>
          <p:spPr bwMode="auto">
            <a:xfrm>
              <a:off x="3574" y="705"/>
              <a:ext cx="5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9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19" h="21">
                  <a:moveTo>
                    <a:pt x="10" y="21"/>
                  </a:moveTo>
                  <a:lnTo>
                    <a:pt x="19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1" name="Freeform 2025"/>
            <p:cNvSpPr>
              <a:spLocks/>
            </p:cNvSpPr>
            <p:nvPr/>
          </p:nvSpPr>
          <p:spPr bwMode="auto">
            <a:xfrm>
              <a:off x="3576" y="707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9" h="21">
                  <a:moveTo>
                    <a:pt x="12" y="21"/>
                  </a:moveTo>
                  <a:lnTo>
                    <a:pt x="19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2" name="Freeform 2026"/>
            <p:cNvSpPr>
              <a:spLocks/>
            </p:cNvSpPr>
            <p:nvPr/>
          </p:nvSpPr>
          <p:spPr bwMode="auto">
            <a:xfrm>
              <a:off x="3580" y="708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8" h="21">
                  <a:moveTo>
                    <a:pt x="13" y="21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3" name="Freeform 2027"/>
            <p:cNvSpPr>
              <a:spLocks/>
            </p:cNvSpPr>
            <p:nvPr/>
          </p:nvSpPr>
          <p:spPr bwMode="auto">
            <a:xfrm>
              <a:off x="3583" y="709"/>
              <a:ext cx="4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6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4" y="18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lnTo>
                    <a:pt x="16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4" name="Freeform 2028"/>
            <p:cNvSpPr>
              <a:spLocks/>
            </p:cNvSpPr>
            <p:nvPr/>
          </p:nvSpPr>
          <p:spPr bwMode="auto">
            <a:xfrm>
              <a:off x="3586" y="710"/>
              <a:ext cx="4" cy="4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5" name="Freeform 2029"/>
            <p:cNvSpPr>
              <a:spLocks/>
            </p:cNvSpPr>
            <p:nvPr/>
          </p:nvSpPr>
          <p:spPr bwMode="auto">
            <a:xfrm>
              <a:off x="3686" y="340"/>
              <a:ext cx="21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61" y="18"/>
                </a:cxn>
                <a:cxn ang="0">
                  <a:pos x="61" y="99"/>
                </a:cxn>
                <a:cxn ang="0">
                  <a:pos x="84" y="99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18"/>
                </a:cxn>
              </a:cxnLst>
              <a:rect l="0" t="0" r="r" b="b"/>
              <a:pathLst>
                <a:path w="84" h="99">
                  <a:moveTo>
                    <a:pt x="24" y="18"/>
                  </a:moveTo>
                  <a:lnTo>
                    <a:pt x="61" y="18"/>
                  </a:lnTo>
                  <a:lnTo>
                    <a:pt x="61" y="99"/>
                  </a:lnTo>
                  <a:lnTo>
                    <a:pt x="84" y="99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6" name="Freeform 2030"/>
            <p:cNvSpPr>
              <a:spLocks noEditPoints="1"/>
            </p:cNvSpPr>
            <p:nvPr/>
          </p:nvSpPr>
          <p:spPr bwMode="auto">
            <a:xfrm>
              <a:off x="3713" y="34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64"/>
                </a:cxn>
                <a:cxn ang="0">
                  <a:pos x="44" y="64"/>
                </a:cxn>
                <a:cxn ang="0">
                  <a:pos x="49" y="64"/>
                </a:cxn>
                <a:cxn ang="0">
                  <a:pos x="56" y="63"/>
                </a:cxn>
                <a:cxn ang="0">
                  <a:pos x="62" y="62"/>
                </a:cxn>
                <a:cxn ang="0">
                  <a:pos x="68" y="60"/>
                </a:cxn>
                <a:cxn ang="0">
                  <a:pos x="74" y="56"/>
                </a:cxn>
                <a:cxn ang="0">
                  <a:pos x="78" y="50"/>
                </a:cxn>
                <a:cxn ang="0">
                  <a:pos x="80" y="46"/>
                </a:cxn>
                <a:cxn ang="0">
                  <a:pos x="81" y="42"/>
                </a:cxn>
                <a:cxn ang="0">
                  <a:pos x="82" y="37"/>
                </a:cxn>
                <a:cxn ang="0">
                  <a:pos x="83" y="32"/>
                </a:cxn>
                <a:cxn ang="0">
                  <a:pos x="82" y="24"/>
                </a:cxn>
                <a:cxn ang="0">
                  <a:pos x="80" y="16"/>
                </a:cxn>
                <a:cxn ang="0">
                  <a:pos x="76" y="10"/>
                </a:cxn>
                <a:cxn ang="0">
                  <a:pos x="72" y="6"/>
                </a:cxn>
                <a:cxn ang="0">
                  <a:pos x="66" y="3"/>
                </a:cxn>
                <a:cxn ang="0">
                  <a:pos x="60" y="1"/>
                </a:cxn>
                <a:cxn ang="0">
                  <a:pos x="53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40" y="18"/>
                </a:cxn>
                <a:cxn ang="0">
                  <a:pos x="45" y="20"/>
                </a:cxn>
                <a:cxn ang="0">
                  <a:pos x="52" y="21"/>
                </a:cxn>
                <a:cxn ang="0">
                  <a:pos x="54" y="22"/>
                </a:cxn>
                <a:cxn ang="0">
                  <a:pos x="56" y="25"/>
                </a:cxn>
                <a:cxn ang="0">
                  <a:pos x="57" y="28"/>
                </a:cxn>
                <a:cxn ang="0">
                  <a:pos x="58" y="32"/>
                </a:cxn>
                <a:cxn ang="0">
                  <a:pos x="58" y="35"/>
                </a:cxn>
                <a:cxn ang="0">
                  <a:pos x="57" y="38"/>
                </a:cxn>
                <a:cxn ang="0">
                  <a:pos x="56" y="40"/>
                </a:cxn>
                <a:cxn ang="0">
                  <a:pos x="54" y="42"/>
                </a:cxn>
                <a:cxn ang="0">
                  <a:pos x="51" y="44"/>
                </a:cxn>
                <a:cxn ang="0">
                  <a:pos x="48" y="45"/>
                </a:cxn>
                <a:cxn ang="0">
                  <a:pos x="44" y="45"/>
                </a:cxn>
                <a:cxn ang="0">
                  <a:pos x="40" y="45"/>
                </a:cxn>
                <a:cxn ang="0">
                  <a:pos x="23" y="45"/>
                </a:cxn>
                <a:cxn ang="0">
                  <a:pos x="23" y="18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0" y="99"/>
                  </a:lnTo>
                  <a:lnTo>
                    <a:pt x="23" y="99"/>
                  </a:lnTo>
                  <a:lnTo>
                    <a:pt x="23" y="64"/>
                  </a:lnTo>
                  <a:lnTo>
                    <a:pt x="44" y="64"/>
                  </a:lnTo>
                  <a:lnTo>
                    <a:pt x="49" y="64"/>
                  </a:lnTo>
                  <a:lnTo>
                    <a:pt x="56" y="63"/>
                  </a:lnTo>
                  <a:lnTo>
                    <a:pt x="62" y="62"/>
                  </a:lnTo>
                  <a:lnTo>
                    <a:pt x="68" y="60"/>
                  </a:lnTo>
                  <a:lnTo>
                    <a:pt x="74" y="56"/>
                  </a:lnTo>
                  <a:lnTo>
                    <a:pt x="78" y="50"/>
                  </a:lnTo>
                  <a:lnTo>
                    <a:pt x="80" y="46"/>
                  </a:lnTo>
                  <a:lnTo>
                    <a:pt x="81" y="42"/>
                  </a:lnTo>
                  <a:lnTo>
                    <a:pt x="82" y="37"/>
                  </a:lnTo>
                  <a:lnTo>
                    <a:pt x="83" y="32"/>
                  </a:lnTo>
                  <a:lnTo>
                    <a:pt x="82" y="24"/>
                  </a:lnTo>
                  <a:lnTo>
                    <a:pt x="80" y="16"/>
                  </a:lnTo>
                  <a:lnTo>
                    <a:pt x="76" y="10"/>
                  </a:lnTo>
                  <a:lnTo>
                    <a:pt x="72" y="6"/>
                  </a:lnTo>
                  <a:lnTo>
                    <a:pt x="66" y="3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40" y="18"/>
                  </a:lnTo>
                  <a:lnTo>
                    <a:pt x="45" y="20"/>
                  </a:lnTo>
                  <a:lnTo>
                    <a:pt x="52" y="21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57" y="28"/>
                  </a:lnTo>
                  <a:lnTo>
                    <a:pt x="58" y="32"/>
                  </a:lnTo>
                  <a:lnTo>
                    <a:pt x="58" y="35"/>
                  </a:lnTo>
                  <a:lnTo>
                    <a:pt x="57" y="38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4" y="45"/>
                  </a:lnTo>
                  <a:lnTo>
                    <a:pt x="40" y="45"/>
                  </a:lnTo>
                  <a:lnTo>
                    <a:pt x="23" y="45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7" name="Freeform 2031"/>
            <p:cNvSpPr>
              <a:spLocks/>
            </p:cNvSpPr>
            <p:nvPr/>
          </p:nvSpPr>
          <p:spPr bwMode="auto">
            <a:xfrm>
              <a:off x="3737" y="340"/>
              <a:ext cx="22" cy="25"/>
            </a:xfrm>
            <a:custGeom>
              <a:avLst/>
              <a:gdLst/>
              <a:ahLst/>
              <a:cxnLst>
                <a:cxn ang="0">
                  <a:pos x="24" y="63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64" y="34"/>
                </a:cxn>
                <a:cxn ang="0">
                  <a:pos x="64" y="99"/>
                </a:cxn>
                <a:cxn ang="0">
                  <a:pos x="86" y="99"/>
                </a:cxn>
                <a:cxn ang="0">
                  <a:pos x="86" y="0"/>
                </a:cxn>
                <a:cxn ang="0">
                  <a:pos x="64" y="0"/>
                </a:cxn>
                <a:cxn ang="0">
                  <a:pos x="24" y="63"/>
                </a:cxn>
              </a:cxnLst>
              <a:rect l="0" t="0" r="r" b="b"/>
              <a:pathLst>
                <a:path w="86" h="99">
                  <a:moveTo>
                    <a:pt x="24" y="63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64" y="34"/>
                  </a:lnTo>
                  <a:lnTo>
                    <a:pt x="64" y="99"/>
                  </a:lnTo>
                  <a:lnTo>
                    <a:pt x="86" y="99"/>
                  </a:lnTo>
                  <a:lnTo>
                    <a:pt x="86" y="0"/>
                  </a:lnTo>
                  <a:lnTo>
                    <a:pt x="64" y="0"/>
                  </a:lnTo>
                  <a:lnTo>
                    <a:pt x="24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8" name="Freeform 2032"/>
            <p:cNvSpPr>
              <a:spLocks/>
            </p:cNvSpPr>
            <p:nvPr/>
          </p:nvSpPr>
          <p:spPr bwMode="auto">
            <a:xfrm>
              <a:off x="3763" y="339"/>
              <a:ext cx="23" cy="26"/>
            </a:xfrm>
            <a:custGeom>
              <a:avLst/>
              <a:gdLst/>
              <a:ahLst/>
              <a:cxnLst>
                <a:cxn ang="0">
                  <a:pos x="1" y="74"/>
                </a:cxn>
                <a:cxn ang="0">
                  <a:pos x="4" y="83"/>
                </a:cxn>
                <a:cxn ang="0">
                  <a:pos x="8" y="91"/>
                </a:cxn>
                <a:cxn ang="0">
                  <a:pos x="14" y="96"/>
                </a:cxn>
                <a:cxn ang="0">
                  <a:pos x="23" y="101"/>
                </a:cxn>
                <a:cxn ang="0">
                  <a:pos x="38" y="104"/>
                </a:cxn>
                <a:cxn ang="0">
                  <a:pos x="55" y="104"/>
                </a:cxn>
                <a:cxn ang="0">
                  <a:pos x="70" y="102"/>
                </a:cxn>
                <a:cxn ang="0">
                  <a:pos x="83" y="95"/>
                </a:cxn>
                <a:cxn ang="0">
                  <a:pos x="89" y="87"/>
                </a:cxn>
                <a:cxn ang="0">
                  <a:pos x="92" y="80"/>
                </a:cxn>
                <a:cxn ang="0">
                  <a:pos x="91" y="69"/>
                </a:cxn>
                <a:cxn ang="0">
                  <a:pos x="89" y="61"/>
                </a:cxn>
                <a:cxn ang="0">
                  <a:pos x="83" y="55"/>
                </a:cxn>
                <a:cxn ang="0">
                  <a:pos x="75" y="51"/>
                </a:cxn>
                <a:cxn ang="0">
                  <a:pos x="70" y="49"/>
                </a:cxn>
                <a:cxn ang="0">
                  <a:pos x="82" y="44"/>
                </a:cxn>
                <a:cxn ang="0">
                  <a:pos x="87" y="38"/>
                </a:cxn>
                <a:cxn ang="0">
                  <a:pos x="89" y="28"/>
                </a:cxn>
                <a:cxn ang="0">
                  <a:pos x="85" y="14"/>
                </a:cxn>
                <a:cxn ang="0">
                  <a:pos x="76" y="6"/>
                </a:cxn>
                <a:cxn ang="0">
                  <a:pos x="63" y="1"/>
                </a:cxn>
                <a:cxn ang="0">
                  <a:pos x="47" y="0"/>
                </a:cxn>
                <a:cxn ang="0">
                  <a:pos x="30" y="1"/>
                </a:cxn>
                <a:cxn ang="0">
                  <a:pos x="17" y="7"/>
                </a:cxn>
                <a:cxn ang="0">
                  <a:pos x="8" y="18"/>
                </a:cxn>
                <a:cxn ang="0">
                  <a:pos x="4" y="35"/>
                </a:cxn>
                <a:cxn ang="0">
                  <a:pos x="27" y="30"/>
                </a:cxn>
                <a:cxn ang="0">
                  <a:pos x="31" y="24"/>
                </a:cxn>
                <a:cxn ang="0">
                  <a:pos x="39" y="19"/>
                </a:cxn>
                <a:cxn ang="0">
                  <a:pos x="48" y="19"/>
                </a:cxn>
                <a:cxn ang="0">
                  <a:pos x="59" y="21"/>
                </a:cxn>
                <a:cxn ang="0">
                  <a:pos x="63" y="27"/>
                </a:cxn>
                <a:cxn ang="0">
                  <a:pos x="64" y="35"/>
                </a:cxn>
                <a:cxn ang="0">
                  <a:pos x="61" y="39"/>
                </a:cxn>
                <a:cxn ang="0">
                  <a:pos x="52" y="42"/>
                </a:cxn>
                <a:cxn ang="0">
                  <a:pos x="36" y="42"/>
                </a:cxn>
                <a:cxn ang="0">
                  <a:pos x="49" y="60"/>
                </a:cxn>
                <a:cxn ang="0">
                  <a:pos x="61" y="62"/>
                </a:cxn>
                <a:cxn ang="0">
                  <a:pos x="65" y="65"/>
                </a:cxn>
                <a:cxn ang="0">
                  <a:pos x="67" y="72"/>
                </a:cxn>
                <a:cxn ang="0">
                  <a:pos x="66" y="77"/>
                </a:cxn>
                <a:cxn ang="0">
                  <a:pos x="63" y="81"/>
                </a:cxn>
                <a:cxn ang="0">
                  <a:pos x="57" y="84"/>
                </a:cxn>
                <a:cxn ang="0">
                  <a:pos x="46" y="86"/>
                </a:cxn>
                <a:cxn ang="0">
                  <a:pos x="36" y="84"/>
                </a:cxn>
                <a:cxn ang="0">
                  <a:pos x="29" y="81"/>
                </a:cxn>
                <a:cxn ang="0">
                  <a:pos x="25" y="75"/>
                </a:cxn>
                <a:cxn ang="0">
                  <a:pos x="23" y="67"/>
                </a:cxn>
              </a:cxnLst>
              <a:rect l="0" t="0" r="r" b="b"/>
              <a:pathLst>
                <a:path w="92" h="105">
                  <a:moveTo>
                    <a:pt x="0" y="67"/>
                  </a:moveTo>
                  <a:lnTo>
                    <a:pt x="1" y="74"/>
                  </a:lnTo>
                  <a:lnTo>
                    <a:pt x="2" y="79"/>
                  </a:lnTo>
                  <a:lnTo>
                    <a:pt x="4" y="83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7" y="98"/>
                  </a:lnTo>
                  <a:lnTo>
                    <a:pt x="23" y="101"/>
                  </a:lnTo>
                  <a:lnTo>
                    <a:pt x="31" y="103"/>
                  </a:lnTo>
                  <a:lnTo>
                    <a:pt x="38" y="104"/>
                  </a:lnTo>
                  <a:lnTo>
                    <a:pt x="46" y="105"/>
                  </a:lnTo>
                  <a:lnTo>
                    <a:pt x="55" y="104"/>
                  </a:lnTo>
                  <a:lnTo>
                    <a:pt x="63" y="103"/>
                  </a:lnTo>
                  <a:lnTo>
                    <a:pt x="70" y="102"/>
                  </a:lnTo>
                  <a:lnTo>
                    <a:pt x="77" y="99"/>
                  </a:lnTo>
                  <a:lnTo>
                    <a:pt x="83" y="95"/>
                  </a:lnTo>
                  <a:lnTo>
                    <a:pt x="88" y="90"/>
                  </a:lnTo>
                  <a:lnTo>
                    <a:pt x="89" y="87"/>
                  </a:lnTo>
                  <a:lnTo>
                    <a:pt x="91" y="84"/>
                  </a:lnTo>
                  <a:lnTo>
                    <a:pt x="92" y="80"/>
                  </a:lnTo>
                  <a:lnTo>
                    <a:pt x="92" y="75"/>
                  </a:lnTo>
                  <a:lnTo>
                    <a:pt x="91" y="69"/>
                  </a:lnTo>
                  <a:lnTo>
                    <a:pt x="90" y="65"/>
                  </a:lnTo>
                  <a:lnTo>
                    <a:pt x="89" y="61"/>
                  </a:lnTo>
                  <a:lnTo>
                    <a:pt x="86" y="57"/>
                  </a:lnTo>
                  <a:lnTo>
                    <a:pt x="83" y="55"/>
                  </a:lnTo>
                  <a:lnTo>
                    <a:pt x="79" y="53"/>
                  </a:lnTo>
                  <a:lnTo>
                    <a:pt x="75" y="51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76" y="48"/>
                  </a:lnTo>
                  <a:lnTo>
                    <a:pt x="82" y="44"/>
                  </a:lnTo>
                  <a:lnTo>
                    <a:pt x="85" y="41"/>
                  </a:lnTo>
                  <a:lnTo>
                    <a:pt x="87" y="38"/>
                  </a:lnTo>
                  <a:lnTo>
                    <a:pt x="88" y="33"/>
                  </a:lnTo>
                  <a:lnTo>
                    <a:pt x="89" y="28"/>
                  </a:lnTo>
                  <a:lnTo>
                    <a:pt x="88" y="20"/>
                  </a:lnTo>
                  <a:lnTo>
                    <a:pt x="85" y="14"/>
                  </a:lnTo>
                  <a:lnTo>
                    <a:pt x="81" y="9"/>
                  </a:lnTo>
                  <a:lnTo>
                    <a:pt x="76" y="6"/>
                  </a:lnTo>
                  <a:lnTo>
                    <a:pt x="70" y="3"/>
                  </a:lnTo>
                  <a:lnTo>
                    <a:pt x="63" y="1"/>
                  </a:lnTo>
                  <a:lnTo>
                    <a:pt x="56" y="0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4"/>
                  </a:lnTo>
                  <a:lnTo>
                    <a:pt x="17" y="7"/>
                  </a:lnTo>
                  <a:lnTo>
                    <a:pt x="12" y="12"/>
                  </a:lnTo>
                  <a:lnTo>
                    <a:pt x="8" y="18"/>
                  </a:lnTo>
                  <a:lnTo>
                    <a:pt x="5" y="26"/>
                  </a:lnTo>
                  <a:lnTo>
                    <a:pt x="4" y="35"/>
                  </a:lnTo>
                  <a:lnTo>
                    <a:pt x="26" y="35"/>
                  </a:lnTo>
                  <a:lnTo>
                    <a:pt x="27" y="30"/>
                  </a:lnTo>
                  <a:lnTo>
                    <a:pt x="29" y="26"/>
                  </a:lnTo>
                  <a:lnTo>
                    <a:pt x="31" y="24"/>
                  </a:lnTo>
                  <a:lnTo>
                    <a:pt x="34" y="21"/>
                  </a:lnTo>
                  <a:lnTo>
                    <a:pt x="39" y="19"/>
                  </a:lnTo>
                  <a:lnTo>
                    <a:pt x="44" y="19"/>
                  </a:lnTo>
                  <a:lnTo>
                    <a:pt x="48" y="19"/>
                  </a:lnTo>
                  <a:lnTo>
                    <a:pt x="56" y="20"/>
                  </a:lnTo>
                  <a:lnTo>
                    <a:pt x="59" y="21"/>
                  </a:lnTo>
                  <a:lnTo>
                    <a:pt x="62" y="25"/>
                  </a:lnTo>
                  <a:lnTo>
                    <a:pt x="63" y="27"/>
                  </a:lnTo>
                  <a:lnTo>
                    <a:pt x="64" y="31"/>
                  </a:lnTo>
                  <a:lnTo>
                    <a:pt x="64" y="35"/>
                  </a:lnTo>
                  <a:lnTo>
                    <a:pt x="62" y="37"/>
                  </a:lnTo>
                  <a:lnTo>
                    <a:pt x="61" y="39"/>
                  </a:lnTo>
                  <a:lnTo>
                    <a:pt x="59" y="40"/>
                  </a:lnTo>
                  <a:lnTo>
                    <a:pt x="52" y="42"/>
                  </a:lnTo>
                  <a:lnTo>
                    <a:pt x="47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9" y="60"/>
                  </a:lnTo>
                  <a:lnTo>
                    <a:pt x="55" y="60"/>
                  </a:lnTo>
                  <a:lnTo>
                    <a:pt x="61" y="62"/>
                  </a:lnTo>
                  <a:lnTo>
                    <a:pt x="63" y="63"/>
                  </a:lnTo>
                  <a:lnTo>
                    <a:pt x="65" y="65"/>
                  </a:lnTo>
                  <a:lnTo>
                    <a:pt x="67" y="68"/>
                  </a:lnTo>
                  <a:lnTo>
                    <a:pt x="67" y="72"/>
                  </a:lnTo>
                  <a:lnTo>
                    <a:pt x="67" y="75"/>
                  </a:lnTo>
                  <a:lnTo>
                    <a:pt x="66" y="77"/>
                  </a:lnTo>
                  <a:lnTo>
                    <a:pt x="65" y="79"/>
                  </a:lnTo>
                  <a:lnTo>
                    <a:pt x="63" y="81"/>
                  </a:lnTo>
                  <a:lnTo>
                    <a:pt x="61" y="83"/>
                  </a:lnTo>
                  <a:lnTo>
                    <a:pt x="57" y="84"/>
                  </a:lnTo>
                  <a:lnTo>
                    <a:pt x="52" y="85"/>
                  </a:lnTo>
                  <a:lnTo>
                    <a:pt x="46" y="86"/>
                  </a:lnTo>
                  <a:lnTo>
                    <a:pt x="41" y="85"/>
                  </a:lnTo>
                  <a:lnTo>
                    <a:pt x="36" y="84"/>
                  </a:lnTo>
                  <a:lnTo>
                    <a:pt x="32" y="83"/>
                  </a:lnTo>
                  <a:lnTo>
                    <a:pt x="29" y="81"/>
                  </a:lnTo>
                  <a:lnTo>
                    <a:pt x="27" y="78"/>
                  </a:lnTo>
                  <a:lnTo>
                    <a:pt x="25" y="75"/>
                  </a:lnTo>
                  <a:lnTo>
                    <a:pt x="24" y="71"/>
                  </a:lnTo>
                  <a:lnTo>
                    <a:pt x="23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9" name="Freeform 2033"/>
            <p:cNvSpPr>
              <a:spLocks/>
            </p:cNvSpPr>
            <p:nvPr/>
          </p:nvSpPr>
          <p:spPr bwMode="auto">
            <a:xfrm>
              <a:off x="3790" y="340"/>
              <a:ext cx="28" cy="25"/>
            </a:xfrm>
            <a:custGeom>
              <a:avLst/>
              <a:gdLst/>
              <a:ahLst/>
              <a:cxnLst>
                <a:cxn ang="0">
                  <a:pos x="49" y="99"/>
                </a:cxn>
                <a:cxn ang="0">
                  <a:pos x="64" y="99"/>
                </a:cxn>
                <a:cxn ang="0">
                  <a:pos x="89" y="28"/>
                </a:cxn>
                <a:cxn ang="0">
                  <a:pos x="89" y="28"/>
                </a:cxn>
                <a:cxn ang="0">
                  <a:pos x="89" y="99"/>
                </a:cxn>
                <a:cxn ang="0">
                  <a:pos x="113" y="99"/>
                </a:cxn>
                <a:cxn ang="0">
                  <a:pos x="113" y="0"/>
                </a:cxn>
                <a:cxn ang="0">
                  <a:pos x="80" y="0"/>
                </a:cxn>
                <a:cxn ang="0">
                  <a:pos x="57" y="67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28"/>
                </a:cxn>
                <a:cxn ang="0">
                  <a:pos x="24" y="28"/>
                </a:cxn>
                <a:cxn ang="0">
                  <a:pos x="49" y="99"/>
                </a:cxn>
              </a:cxnLst>
              <a:rect l="0" t="0" r="r" b="b"/>
              <a:pathLst>
                <a:path w="113" h="99">
                  <a:moveTo>
                    <a:pt x="49" y="99"/>
                  </a:moveTo>
                  <a:lnTo>
                    <a:pt x="64" y="99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9" y="99"/>
                  </a:lnTo>
                  <a:lnTo>
                    <a:pt x="113" y="99"/>
                  </a:lnTo>
                  <a:lnTo>
                    <a:pt x="113" y="0"/>
                  </a:lnTo>
                  <a:lnTo>
                    <a:pt x="80" y="0"/>
                  </a:lnTo>
                  <a:lnTo>
                    <a:pt x="57" y="6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3" y="99"/>
                  </a:lnTo>
                  <a:lnTo>
                    <a:pt x="23" y="28"/>
                  </a:lnTo>
                  <a:lnTo>
                    <a:pt x="24" y="28"/>
                  </a:lnTo>
                  <a:lnTo>
                    <a:pt x="49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0" name="Freeform 2034"/>
            <p:cNvSpPr>
              <a:spLocks noEditPoints="1"/>
            </p:cNvSpPr>
            <p:nvPr/>
          </p:nvSpPr>
          <p:spPr bwMode="auto">
            <a:xfrm>
              <a:off x="3821" y="34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1" y="81"/>
                </a:cxn>
                <a:cxn ang="0">
                  <a:pos x="66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0" y="0"/>
                </a:cxn>
                <a:cxn ang="0">
                  <a:pos x="37" y="0"/>
                </a:cxn>
                <a:cxn ang="0">
                  <a:pos x="36" y="63"/>
                </a:cxn>
                <a:cxn ang="0">
                  <a:pos x="49" y="26"/>
                </a:cxn>
                <a:cxn ang="0">
                  <a:pos x="61" y="63"/>
                </a:cxn>
                <a:cxn ang="0">
                  <a:pos x="36" y="63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1" y="81"/>
                  </a:lnTo>
                  <a:lnTo>
                    <a:pt x="66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0" y="0"/>
                  </a:lnTo>
                  <a:lnTo>
                    <a:pt x="37" y="0"/>
                  </a:lnTo>
                  <a:close/>
                  <a:moveTo>
                    <a:pt x="36" y="63"/>
                  </a:moveTo>
                  <a:lnTo>
                    <a:pt x="49" y="26"/>
                  </a:lnTo>
                  <a:lnTo>
                    <a:pt x="61" y="63"/>
                  </a:lnTo>
                  <a:lnTo>
                    <a:pt x="36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1" name="Rectangle 2035"/>
            <p:cNvSpPr>
              <a:spLocks noChangeArrowheads="1"/>
            </p:cNvSpPr>
            <p:nvPr/>
          </p:nvSpPr>
          <p:spPr bwMode="auto">
            <a:xfrm>
              <a:off x="3848" y="353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2" name="Freeform 2036"/>
            <p:cNvSpPr>
              <a:spLocks/>
            </p:cNvSpPr>
            <p:nvPr/>
          </p:nvSpPr>
          <p:spPr bwMode="auto">
            <a:xfrm>
              <a:off x="3864" y="340"/>
              <a:ext cx="28" cy="25"/>
            </a:xfrm>
            <a:custGeom>
              <a:avLst/>
              <a:gdLst/>
              <a:ahLst/>
              <a:cxnLst>
                <a:cxn ang="0">
                  <a:pos x="48" y="99"/>
                </a:cxn>
                <a:cxn ang="0">
                  <a:pos x="65" y="99"/>
                </a:cxn>
                <a:cxn ang="0">
                  <a:pos x="89" y="28"/>
                </a:cxn>
                <a:cxn ang="0">
                  <a:pos x="90" y="28"/>
                </a:cxn>
                <a:cxn ang="0">
                  <a:pos x="90" y="99"/>
                </a:cxn>
                <a:cxn ang="0">
                  <a:pos x="114" y="99"/>
                </a:cxn>
                <a:cxn ang="0">
                  <a:pos x="114" y="0"/>
                </a:cxn>
                <a:cxn ang="0">
                  <a:pos x="80" y="0"/>
                </a:cxn>
                <a:cxn ang="0">
                  <a:pos x="56" y="67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48" y="99"/>
                </a:cxn>
              </a:cxnLst>
              <a:rect l="0" t="0" r="r" b="b"/>
              <a:pathLst>
                <a:path w="114" h="99">
                  <a:moveTo>
                    <a:pt x="48" y="99"/>
                  </a:moveTo>
                  <a:lnTo>
                    <a:pt x="65" y="99"/>
                  </a:lnTo>
                  <a:lnTo>
                    <a:pt x="89" y="28"/>
                  </a:lnTo>
                  <a:lnTo>
                    <a:pt x="90" y="28"/>
                  </a:lnTo>
                  <a:lnTo>
                    <a:pt x="90" y="99"/>
                  </a:lnTo>
                  <a:lnTo>
                    <a:pt x="114" y="99"/>
                  </a:lnTo>
                  <a:lnTo>
                    <a:pt x="114" y="0"/>
                  </a:lnTo>
                  <a:lnTo>
                    <a:pt x="80" y="0"/>
                  </a:lnTo>
                  <a:lnTo>
                    <a:pt x="56" y="6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48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3" name="Freeform 2037"/>
            <p:cNvSpPr>
              <a:spLocks/>
            </p:cNvSpPr>
            <p:nvPr/>
          </p:nvSpPr>
          <p:spPr bwMode="auto">
            <a:xfrm>
              <a:off x="3636" y="377"/>
              <a:ext cx="14" cy="16"/>
            </a:xfrm>
            <a:custGeom>
              <a:avLst/>
              <a:gdLst/>
              <a:ahLst/>
              <a:cxnLst>
                <a:cxn ang="0">
                  <a:pos x="16" y="13"/>
                </a:cxn>
                <a:cxn ang="0">
                  <a:pos x="40" y="13"/>
                </a:cxn>
                <a:cxn ang="0">
                  <a:pos x="40" y="65"/>
                </a:cxn>
                <a:cxn ang="0">
                  <a:pos x="56" y="65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16" y="65"/>
                </a:cxn>
                <a:cxn ang="0">
                  <a:pos x="16" y="13"/>
                </a:cxn>
              </a:cxnLst>
              <a:rect l="0" t="0" r="r" b="b"/>
              <a:pathLst>
                <a:path w="56" h="65">
                  <a:moveTo>
                    <a:pt x="16" y="13"/>
                  </a:moveTo>
                  <a:lnTo>
                    <a:pt x="40" y="13"/>
                  </a:lnTo>
                  <a:lnTo>
                    <a:pt x="40" y="65"/>
                  </a:lnTo>
                  <a:lnTo>
                    <a:pt x="56" y="65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16" y="65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4" name="Freeform 2038"/>
            <p:cNvSpPr>
              <a:spLocks noEditPoints="1"/>
            </p:cNvSpPr>
            <p:nvPr/>
          </p:nvSpPr>
          <p:spPr bwMode="auto">
            <a:xfrm>
              <a:off x="3654" y="381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5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7" y="4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5" y="15"/>
                </a:cxn>
                <a:cxn ang="0">
                  <a:pos x="17" y="13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5" y="18"/>
                </a:cxn>
                <a:cxn ang="0">
                  <a:pos x="35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29" y="40"/>
                </a:cxn>
                <a:cxn ang="0">
                  <a:pos x="27" y="41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40"/>
                </a:cxn>
                <a:cxn ang="0">
                  <a:pos x="17" y="39"/>
                </a:cxn>
                <a:cxn ang="0">
                  <a:pos x="15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5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7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5" y="18"/>
                  </a:lnTo>
                  <a:lnTo>
                    <a:pt x="35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29" y="40"/>
                  </a:lnTo>
                  <a:lnTo>
                    <a:pt x="27" y="41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40"/>
                  </a:lnTo>
                  <a:lnTo>
                    <a:pt x="17" y="39"/>
                  </a:lnTo>
                  <a:lnTo>
                    <a:pt x="15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5" name="Freeform 2039"/>
            <p:cNvSpPr>
              <a:spLocks/>
            </p:cNvSpPr>
            <p:nvPr/>
          </p:nvSpPr>
          <p:spPr bwMode="auto">
            <a:xfrm>
              <a:off x="3669" y="382"/>
              <a:ext cx="12" cy="11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6" name="Freeform 2040"/>
            <p:cNvSpPr>
              <a:spLocks noEditPoints="1"/>
            </p:cNvSpPr>
            <p:nvPr/>
          </p:nvSpPr>
          <p:spPr bwMode="auto">
            <a:xfrm>
              <a:off x="3683" y="376"/>
              <a:ext cx="13" cy="18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30" y="3"/>
                </a:cxn>
                <a:cxn ang="0">
                  <a:pos x="18" y="5"/>
                </a:cxn>
                <a:cxn ang="0">
                  <a:pos x="10" y="9"/>
                </a:cxn>
                <a:cxn ang="0">
                  <a:pos x="4" y="17"/>
                </a:cxn>
                <a:cxn ang="0">
                  <a:pos x="1" y="30"/>
                </a:cxn>
                <a:cxn ang="0">
                  <a:pos x="1" y="44"/>
                </a:cxn>
                <a:cxn ang="0">
                  <a:pos x="3" y="56"/>
                </a:cxn>
                <a:cxn ang="0">
                  <a:pos x="9" y="65"/>
                </a:cxn>
                <a:cxn ang="0">
                  <a:pos x="21" y="70"/>
                </a:cxn>
                <a:cxn ang="0">
                  <a:pos x="33" y="71"/>
                </a:cxn>
                <a:cxn ang="0">
                  <a:pos x="42" y="67"/>
                </a:cxn>
                <a:cxn ang="0">
                  <a:pos x="48" y="61"/>
                </a:cxn>
                <a:cxn ang="0">
                  <a:pos x="52" y="52"/>
                </a:cxn>
                <a:cxn ang="0">
                  <a:pos x="52" y="41"/>
                </a:cxn>
                <a:cxn ang="0">
                  <a:pos x="49" y="32"/>
                </a:cxn>
                <a:cxn ang="0">
                  <a:pos x="43" y="24"/>
                </a:cxn>
                <a:cxn ang="0">
                  <a:pos x="34" y="21"/>
                </a:cxn>
                <a:cxn ang="0">
                  <a:pos x="26" y="20"/>
                </a:cxn>
                <a:cxn ang="0">
                  <a:pos x="19" y="23"/>
                </a:cxn>
                <a:cxn ang="0">
                  <a:pos x="11" y="30"/>
                </a:cxn>
                <a:cxn ang="0">
                  <a:pos x="8" y="35"/>
                </a:cxn>
                <a:cxn ang="0">
                  <a:pos x="10" y="25"/>
                </a:cxn>
                <a:cxn ang="0">
                  <a:pos x="13" y="20"/>
                </a:cxn>
                <a:cxn ang="0">
                  <a:pos x="23" y="15"/>
                </a:cxn>
                <a:cxn ang="0">
                  <a:pos x="41" y="12"/>
                </a:cxn>
                <a:cxn ang="0">
                  <a:pos x="47" y="8"/>
                </a:cxn>
                <a:cxn ang="0">
                  <a:pos x="49" y="0"/>
                </a:cxn>
                <a:cxn ang="0">
                  <a:pos x="38" y="47"/>
                </a:cxn>
                <a:cxn ang="0">
                  <a:pos x="35" y="58"/>
                </a:cxn>
                <a:cxn ang="0">
                  <a:pos x="27" y="62"/>
                </a:cxn>
                <a:cxn ang="0">
                  <a:pos x="20" y="59"/>
                </a:cxn>
                <a:cxn ang="0">
                  <a:pos x="16" y="55"/>
                </a:cxn>
                <a:cxn ang="0">
                  <a:pos x="15" y="47"/>
                </a:cxn>
                <a:cxn ang="0">
                  <a:pos x="16" y="39"/>
                </a:cxn>
                <a:cxn ang="0">
                  <a:pos x="20" y="34"/>
                </a:cxn>
                <a:cxn ang="0">
                  <a:pos x="27" y="30"/>
                </a:cxn>
                <a:cxn ang="0">
                  <a:pos x="34" y="34"/>
                </a:cxn>
                <a:cxn ang="0">
                  <a:pos x="37" y="39"/>
                </a:cxn>
                <a:cxn ang="0">
                  <a:pos x="38" y="47"/>
                </a:cxn>
              </a:cxnLst>
              <a:rect l="0" t="0" r="r" b="b"/>
              <a:pathLst>
                <a:path w="52" h="71">
                  <a:moveTo>
                    <a:pt x="38" y="0"/>
                  </a:moveTo>
                  <a:lnTo>
                    <a:pt x="37" y="2"/>
                  </a:lnTo>
                  <a:lnTo>
                    <a:pt x="34" y="3"/>
                  </a:lnTo>
                  <a:lnTo>
                    <a:pt x="30" y="3"/>
                  </a:lnTo>
                  <a:lnTo>
                    <a:pt x="23" y="4"/>
                  </a:lnTo>
                  <a:lnTo>
                    <a:pt x="18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6" y="12"/>
                  </a:lnTo>
                  <a:lnTo>
                    <a:pt x="4" y="17"/>
                  </a:lnTo>
                  <a:lnTo>
                    <a:pt x="2" y="22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2" y="50"/>
                  </a:lnTo>
                  <a:lnTo>
                    <a:pt x="3" y="56"/>
                  </a:lnTo>
                  <a:lnTo>
                    <a:pt x="6" y="61"/>
                  </a:lnTo>
                  <a:lnTo>
                    <a:pt x="9" y="65"/>
                  </a:lnTo>
                  <a:lnTo>
                    <a:pt x="14" y="68"/>
                  </a:lnTo>
                  <a:lnTo>
                    <a:pt x="21" y="70"/>
                  </a:lnTo>
                  <a:lnTo>
                    <a:pt x="28" y="71"/>
                  </a:lnTo>
                  <a:lnTo>
                    <a:pt x="33" y="71"/>
                  </a:lnTo>
                  <a:lnTo>
                    <a:pt x="38" y="70"/>
                  </a:lnTo>
                  <a:lnTo>
                    <a:pt x="42" y="67"/>
                  </a:lnTo>
                  <a:lnTo>
                    <a:pt x="46" y="65"/>
                  </a:lnTo>
                  <a:lnTo>
                    <a:pt x="48" y="61"/>
                  </a:lnTo>
                  <a:lnTo>
                    <a:pt x="50" y="57"/>
                  </a:lnTo>
                  <a:lnTo>
                    <a:pt x="52" y="52"/>
                  </a:lnTo>
                  <a:lnTo>
                    <a:pt x="52" y="46"/>
                  </a:lnTo>
                  <a:lnTo>
                    <a:pt x="52" y="41"/>
                  </a:lnTo>
                  <a:lnTo>
                    <a:pt x="51" y="36"/>
                  </a:lnTo>
                  <a:lnTo>
                    <a:pt x="49" y="32"/>
                  </a:lnTo>
                  <a:lnTo>
                    <a:pt x="46" y="28"/>
                  </a:lnTo>
                  <a:lnTo>
                    <a:pt x="43" y="24"/>
                  </a:lnTo>
                  <a:lnTo>
                    <a:pt x="39" y="22"/>
                  </a:lnTo>
                  <a:lnTo>
                    <a:pt x="34" y="21"/>
                  </a:lnTo>
                  <a:lnTo>
                    <a:pt x="30" y="20"/>
                  </a:lnTo>
                  <a:lnTo>
                    <a:pt x="26" y="20"/>
                  </a:lnTo>
                  <a:lnTo>
                    <a:pt x="22" y="21"/>
                  </a:lnTo>
                  <a:lnTo>
                    <a:pt x="19" y="23"/>
                  </a:lnTo>
                  <a:lnTo>
                    <a:pt x="15" y="24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0"/>
                  </a:lnTo>
                  <a:lnTo>
                    <a:pt x="10" y="25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9" y="16"/>
                  </a:lnTo>
                  <a:lnTo>
                    <a:pt x="23" y="15"/>
                  </a:lnTo>
                  <a:lnTo>
                    <a:pt x="32" y="13"/>
                  </a:lnTo>
                  <a:lnTo>
                    <a:pt x="41" y="12"/>
                  </a:lnTo>
                  <a:lnTo>
                    <a:pt x="44" y="10"/>
                  </a:lnTo>
                  <a:lnTo>
                    <a:pt x="47" y="8"/>
                  </a:lnTo>
                  <a:lnTo>
                    <a:pt x="48" y="5"/>
                  </a:lnTo>
                  <a:lnTo>
                    <a:pt x="49" y="0"/>
                  </a:lnTo>
                  <a:lnTo>
                    <a:pt x="38" y="0"/>
                  </a:lnTo>
                  <a:close/>
                  <a:moveTo>
                    <a:pt x="38" y="47"/>
                  </a:moveTo>
                  <a:lnTo>
                    <a:pt x="37" y="54"/>
                  </a:lnTo>
                  <a:lnTo>
                    <a:pt x="35" y="58"/>
                  </a:lnTo>
                  <a:lnTo>
                    <a:pt x="31" y="61"/>
                  </a:lnTo>
                  <a:lnTo>
                    <a:pt x="27" y="62"/>
                  </a:lnTo>
                  <a:lnTo>
                    <a:pt x="23" y="61"/>
                  </a:lnTo>
                  <a:lnTo>
                    <a:pt x="20" y="59"/>
                  </a:lnTo>
                  <a:lnTo>
                    <a:pt x="18" y="57"/>
                  </a:lnTo>
                  <a:lnTo>
                    <a:pt x="16" y="55"/>
                  </a:lnTo>
                  <a:lnTo>
                    <a:pt x="15" y="51"/>
                  </a:lnTo>
                  <a:lnTo>
                    <a:pt x="15" y="47"/>
                  </a:lnTo>
                  <a:lnTo>
                    <a:pt x="15" y="43"/>
                  </a:lnTo>
                  <a:lnTo>
                    <a:pt x="16" y="39"/>
                  </a:lnTo>
                  <a:lnTo>
                    <a:pt x="18" y="36"/>
                  </a:lnTo>
                  <a:lnTo>
                    <a:pt x="20" y="34"/>
                  </a:lnTo>
                  <a:lnTo>
                    <a:pt x="23" y="31"/>
                  </a:lnTo>
                  <a:lnTo>
                    <a:pt x="27" y="30"/>
                  </a:lnTo>
                  <a:lnTo>
                    <a:pt x="31" y="31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7" y="39"/>
                  </a:lnTo>
                  <a:lnTo>
                    <a:pt x="37" y="43"/>
                  </a:lnTo>
                  <a:lnTo>
                    <a:pt x="38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7" name="Freeform 2041"/>
            <p:cNvSpPr>
              <a:spLocks noEditPoints="1"/>
            </p:cNvSpPr>
            <p:nvPr/>
          </p:nvSpPr>
          <p:spPr bwMode="auto">
            <a:xfrm>
              <a:off x="3698" y="381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7" y="1"/>
                </a:cxn>
                <a:cxn ang="0">
                  <a:pos x="13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8" y="45"/>
                </a:cxn>
                <a:cxn ang="0">
                  <a:pos x="12" y="48"/>
                </a:cxn>
                <a:cxn ang="0">
                  <a:pos x="17" y="50"/>
                </a:cxn>
                <a:cxn ang="0">
                  <a:pos x="21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3" y="41"/>
                </a:cxn>
                <a:cxn ang="0">
                  <a:pos x="21" y="40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6" y="31"/>
                </a:cxn>
                <a:cxn ang="0">
                  <a:pos x="16" y="26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5"/>
                </a:cxn>
                <a:cxn ang="0">
                  <a:pos x="20" y="13"/>
                </a:cxn>
                <a:cxn ang="0">
                  <a:pos x="24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3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8" y="45"/>
                  </a:lnTo>
                  <a:lnTo>
                    <a:pt x="12" y="48"/>
                  </a:lnTo>
                  <a:lnTo>
                    <a:pt x="17" y="50"/>
                  </a:lnTo>
                  <a:lnTo>
                    <a:pt x="21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3" y="41"/>
                  </a:lnTo>
                  <a:lnTo>
                    <a:pt x="21" y="40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8" y="15"/>
                  </a:lnTo>
                  <a:lnTo>
                    <a:pt x="20" y="13"/>
                  </a:lnTo>
                  <a:lnTo>
                    <a:pt x="24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8" name="Freeform 2042"/>
            <p:cNvSpPr>
              <a:spLocks noEditPoints="1"/>
            </p:cNvSpPr>
            <p:nvPr/>
          </p:nvSpPr>
          <p:spPr bwMode="auto">
            <a:xfrm>
              <a:off x="3713" y="381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8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8" y="16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4"/>
                </a:cxn>
                <a:cxn ang="0">
                  <a:pos x="14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8" y="13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30" y="40"/>
                </a:cxn>
                <a:cxn ang="0">
                  <a:pos x="27" y="41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9" y="40"/>
                </a:cxn>
                <a:cxn ang="0">
                  <a:pos x="18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8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8" y="16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30" y="40"/>
                  </a:lnTo>
                  <a:lnTo>
                    <a:pt x="27" y="41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9" y="40"/>
                  </a:lnTo>
                  <a:lnTo>
                    <a:pt x="18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9" name="Freeform 2043"/>
            <p:cNvSpPr>
              <a:spLocks noEditPoints="1"/>
            </p:cNvSpPr>
            <p:nvPr/>
          </p:nvSpPr>
          <p:spPr bwMode="auto">
            <a:xfrm>
              <a:off x="3732" y="382"/>
              <a:ext cx="16" cy="1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" y="61"/>
                </a:cxn>
                <a:cxn ang="0">
                  <a:pos x="12" y="61"/>
                </a:cxn>
                <a:cxn ang="0">
                  <a:pos x="12" y="47"/>
                </a:cxn>
                <a:cxn ang="0">
                  <a:pos x="49" y="47"/>
                </a:cxn>
                <a:cxn ang="0">
                  <a:pos x="49" y="61"/>
                </a:cxn>
                <a:cxn ang="0">
                  <a:pos x="61" y="61"/>
                </a:cxn>
                <a:cxn ang="0">
                  <a:pos x="62" y="38"/>
                </a:cxn>
                <a:cxn ang="0">
                  <a:pos x="54" y="38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32"/>
                </a:cxn>
                <a:cxn ang="0">
                  <a:pos x="6" y="38"/>
                </a:cxn>
                <a:cxn ang="0">
                  <a:pos x="0" y="38"/>
                </a:cxn>
                <a:cxn ang="0">
                  <a:pos x="40" y="10"/>
                </a:cxn>
                <a:cxn ang="0">
                  <a:pos x="40" y="38"/>
                </a:cxn>
                <a:cxn ang="0">
                  <a:pos x="20" y="38"/>
                </a:cxn>
                <a:cxn ang="0">
                  <a:pos x="22" y="34"/>
                </a:cxn>
                <a:cxn ang="0">
                  <a:pos x="25" y="29"/>
                </a:cxn>
                <a:cxn ang="0">
                  <a:pos x="26" y="23"/>
                </a:cxn>
                <a:cxn ang="0">
                  <a:pos x="27" y="15"/>
                </a:cxn>
                <a:cxn ang="0">
                  <a:pos x="27" y="10"/>
                </a:cxn>
                <a:cxn ang="0">
                  <a:pos x="40" y="10"/>
                </a:cxn>
              </a:cxnLst>
              <a:rect l="0" t="0" r="r" b="b"/>
              <a:pathLst>
                <a:path w="62" h="61">
                  <a:moveTo>
                    <a:pt x="0" y="38"/>
                  </a:moveTo>
                  <a:lnTo>
                    <a:pt x="1" y="61"/>
                  </a:lnTo>
                  <a:lnTo>
                    <a:pt x="12" y="61"/>
                  </a:lnTo>
                  <a:lnTo>
                    <a:pt x="12" y="47"/>
                  </a:lnTo>
                  <a:lnTo>
                    <a:pt x="49" y="47"/>
                  </a:lnTo>
                  <a:lnTo>
                    <a:pt x="49" y="61"/>
                  </a:lnTo>
                  <a:lnTo>
                    <a:pt x="61" y="61"/>
                  </a:lnTo>
                  <a:lnTo>
                    <a:pt x="62" y="38"/>
                  </a:lnTo>
                  <a:lnTo>
                    <a:pt x="54" y="38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3" y="18"/>
                  </a:lnTo>
                  <a:lnTo>
                    <a:pt x="11" y="26"/>
                  </a:lnTo>
                  <a:lnTo>
                    <a:pt x="9" y="32"/>
                  </a:lnTo>
                  <a:lnTo>
                    <a:pt x="6" y="38"/>
                  </a:lnTo>
                  <a:lnTo>
                    <a:pt x="0" y="38"/>
                  </a:lnTo>
                  <a:close/>
                  <a:moveTo>
                    <a:pt x="40" y="10"/>
                  </a:moveTo>
                  <a:lnTo>
                    <a:pt x="40" y="38"/>
                  </a:lnTo>
                  <a:lnTo>
                    <a:pt x="20" y="38"/>
                  </a:lnTo>
                  <a:lnTo>
                    <a:pt x="22" y="34"/>
                  </a:lnTo>
                  <a:lnTo>
                    <a:pt x="25" y="29"/>
                  </a:lnTo>
                  <a:lnTo>
                    <a:pt x="26" y="23"/>
                  </a:lnTo>
                  <a:lnTo>
                    <a:pt x="27" y="15"/>
                  </a:lnTo>
                  <a:lnTo>
                    <a:pt x="27" y="1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0" name="Freeform 2044"/>
            <p:cNvSpPr>
              <a:spLocks/>
            </p:cNvSpPr>
            <p:nvPr/>
          </p:nvSpPr>
          <p:spPr bwMode="auto">
            <a:xfrm>
              <a:off x="3748" y="382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4" y="47"/>
                </a:cxn>
                <a:cxn ang="0">
                  <a:pos x="17" y="46"/>
                </a:cxn>
                <a:cxn ang="0">
                  <a:pos x="20" y="44"/>
                </a:cxn>
                <a:cxn ang="0">
                  <a:pos x="22" y="40"/>
                </a:cxn>
                <a:cxn ang="0">
                  <a:pos x="23" y="35"/>
                </a:cxn>
                <a:cxn ang="0">
                  <a:pos x="25" y="29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2" y="0"/>
                </a:cxn>
                <a:cxn ang="0">
                  <a:pos x="11" y="21"/>
                </a:cxn>
                <a:cxn ang="0">
                  <a:pos x="11" y="30"/>
                </a:cxn>
                <a:cxn ang="0">
                  <a:pos x="8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20" y="44"/>
                  </a:lnTo>
                  <a:lnTo>
                    <a:pt x="22" y="40"/>
                  </a:lnTo>
                  <a:lnTo>
                    <a:pt x="23" y="35"/>
                  </a:lnTo>
                  <a:lnTo>
                    <a:pt x="25" y="29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2" y="0"/>
                  </a:lnTo>
                  <a:lnTo>
                    <a:pt x="11" y="21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1" name="Freeform 2045"/>
            <p:cNvSpPr>
              <a:spLocks noEditPoints="1"/>
            </p:cNvSpPr>
            <p:nvPr/>
          </p:nvSpPr>
          <p:spPr bwMode="auto">
            <a:xfrm>
              <a:off x="3764" y="382"/>
              <a:ext cx="11" cy="11"/>
            </a:xfrm>
            <a:custGeom>
              <a:avLst/>
              <a:gdLst/>
              <a:ahLst/>
              <a:cxnLst>
                <a:cxn ang="0">
                  <a:pos x="26" y="31"/>
                </a:cxn>
                <a:cxn ang="0">
                  <a:pos x="30" y="31"/>
                </a:cxn>
                <a:cxn ang="0">
                  <a:pos x="30" y="47"/>
                </a:cxn>
                <a:cxn ang="0">
                  <a:pos x="44" y="47"/>
                </a:cxn>
                <a:cxn ang="0">
                  <a:pos x="44" y="0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8" y="2"/>
                </a:cxn>
                <a:cxn ang="0">
                  <a:pos x="5" y="4"/>
                </a:cxn>
                <a:cxn ang="0">
                  <a:pos x="2" y="7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29"/>
                </a:cxn>
                <a:cxn ang="0">
                  <a:pos x="9" y="30"/>
                </a:cxn>
                <a:cxn ang="0">
                  <a:pos x="13" y="31"/>
                </a:cxn>
                <a:cxn ang="0">
                  <a:pos x="1" y="47"/>
                </a:cxn>
                <a:cxn ang="0">
                  <a:pos x="16" y="47"/>
                </a:cxn>
                <a:cxn ang="0">
                  <a:pos x="26" y="31"/>
                </a:cxn>
                <a:cxn ang="0">
                  <a:pos x="30" y="10"/>
                </a:cxn>
                <a:cxn ang="0">
                  <a:pos x="30" y="22"/>
                </a:cxn>
                <a:cxn ang="0">
                  <a:pos x="23" y="22"/>
                </a:cxn>
                <a:cxn ang="0">
                  <a:pos x="19" y="22"/>
                </a:cxn>
                <a:cxn ang="0">
                  <a:pos x="17" y="21"/>
                </a:cxn>
                <a:cxn ang="0">
                  <a:pos x="15" y="19"/>
                </a:cxn>
                <a:cxn ang="0">
                  <a:pos x="14" y="16"/>
                </a:cxn>
                <a:cxn ang="0">
                  <a:pos x="15" y="13"/>
                </a:cxn>
                <a:cxn ang="0">
                  <a:pos x="18" y="11"/>
                </a:cxn>
                <a:cxn ang="0">
                  <a:pos x="20" y="10"/>
                </a:cxn>
                <a:cxn ang="0">
                  <a:pos x="23" y="10"/>
                </a:cxn>
                <a:cxn ang="0">
                  <a:pos x="30" y="10"/>
                </a:cxn>
              </a:cxnLst>
              <a:rect l="0" t="0" r="r" b="b"/>
              <a:pathLst>
                <a:path w="44" h="47">
                  <a:moveTo>
                    <a:pt x="26" y="31"/>
                  </a:moveTo>
                  <a:lnTo>
                    <a:pt x="30" y="31"/>
                  </a:lnTo>
                  <a:lnTo>
                    <a:pt x="30" y="4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13" y="31"/>
                  </a:lnTo>
                  <a:lnTo>
                    <a:pt x="1" y="47"/>
                  </a:lnTo>
                  <a:lnTo>
                    <a:pt x="16" y="47"/>
                  </a:lnTo>
                  <a:lnTo>
                    <a:pt x="26" y="31"/>
                  </a:lnTo>
                  <a:close/>
                  <a:moveTo>
                    <a:pt x="30" y="10"/>
                  </a:moveTo>
                  <a:lnTo>
                    <a:pt x="30" y="22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4" y="16"/>
                  </a:lnTo>
                  <a:lnTo>
                    <a:pt x="15" y="13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23" y="10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2" name="Freeform 2046"/>
            <p:cNvSpPr>
              <a:spLocks noEditPoints="1"/>
            </p:cNvSpPr>
            <p:nvPr/>
          </p:nvSpPr>
          <p:spPr bwMode="auto">
            <a:xfrm>
              <a:off x="3783" y="381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6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2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6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3" name="Freeform 2047"/>
            <p:cNvSpPr>
              <a:spLocks/>
            </p:cNvSpPr>
            <p:nvPr/>
          </p:nvSpPr>
          <p:spPr bwMode="auto">
            <a:xfrm>
              <a:off x="3798" y="382"/>
              <a:ext cx="12" cy="11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33" y="10"/>
                </a:cxn>
                <a:cxn ang="0">
                  <a:pos x="33" y="47"/>
                </a:cxn>
                <a:cxn ang="0">
                  <a:pos x="47" y="47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10"/>
                </a:cxn>
              </a:cxnLst>
              <a:rect l="0" t="0" r="r" b="b"/>
              <a:pathLst>
                <a:path w="47" h="47">
                  <a:moveTo>
                    <a:pt x="14" y="10"/>
                  </a:moveTo>
                  <a:lnTo>
                    <a:pt x="33" y="10"/>
                  </a:lnTo>
                  <a:lnTo>
                    <a:pt x="33" y="47"/>
                  </a:lnTo>
                  <a:lnTo>
                    <a:pt x="47" y="47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4" name="Freeform 2048"/>
            <p:cNvSpPr>
              <a:spLocks noEditPoints="1"/>
            </p:cNvSpPr>
            <p:nvPr/>
          </p:nvSpPr>
          <p:spPr bwMode="auto">
            <a:xfrm>
              <a:off x="3813" y="381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3" y="50"/>
                </a:cxn>
                <a:cxn ang="0">
                  <a:pos x="26" y="51"/>
                </a:cxn>
                <a:cxn ang="0">
                  <a:pos x="29" y="51"/>
                </a:cxn>
                <a:cxn ang="0">
                  <a:pos x="33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1" y="4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4"/>
                </a:cxn>
                <a:cxn ang="0">
                  <a:pos x="14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8" y="13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32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7" y="41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6" y="51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1" y="4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32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7" y="41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20" y="40"/>
                  </a:lnTo>
                  <a:lnTo>
                    <a:pt x="18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5" name="Freeform 2049"/>
            <p:cNvSpPr>
              <a:spLocks noEditPoints="1"/>
            </p:cNvSpPr>
            <p:nvPr/>
          </p:nvSpPr>
          <p:spPr bwMode="auto">
            <a:xfrm>
              <a:off x="382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1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0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2" y="34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1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0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2" y="34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6" name="Freeform 2050"/>
            <p:cNvSpPr>
              <a:spLocks noEditPoints="1"/>
            </p:cNvSpPr>
            <p:nvPr/>
          </p:nvSpPr>
          <p:spPr bwMode="auto">
            <a:xfrm>
              <a:off x="3841" y="382"/>
              <a:ext cx="15" cy="1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" y="61"/>
                </a:cxn>
                <a:cxn ang="0">
                  <a:pos x="12" y="61"/>
                </a:cxn>
                <a:cxn ang="0">
                  <a:pos x="12" y="47"/>
                </a:cxn>
                <a:cxn ang="0">
                  <a:pos x="49" y="47"/>
                </a:cxn>
                <a:cxn ang="0">
                  <a:pos x="49" y="61"/>
                </a:cxn>
                <a:cxn ang="0">
                  <a:pos x="61" y="61"/>
                </a:cxn>
                <a:cxn ang="0">
                  <a:pos x="62" y="38"/>
                </a:cxn>
                <a:cxn ang="0">
                  <a:pos x="54" y="38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32"/>
                </a:cxn>
                <a:cxn ang="0">
                  <a:pos x="6" y="38"/>
                </a:cxn>
                <a:cxn ang="0">
                  <a:pos x="0" y="38"/>
                </a:cxn>
                <a:cxn ang="0">
                  <a:pos x="39" y="10"/>
                </a:cxn>
                <a:cxn ang="0">
                  <a:pos x="39" y="38"/>
                </a:cxn>
                <a:cxn ang="0">
                  <a:pos x="20" y="38"/>
                </a:cxn>
                <a:cxn ang="0">
                  <a:pos x="22" y="34"/>
                </a:cxn>
                <a:cxn ang="0">
                  <a:pos x="24" y="29"/>
                </a:cxn>
                <a:cxn ang="0">
                  <a:pos x="26" y="23"/>
                </a:cxn>
                <a:cxn ang="0">
                  <a:pos x="26" y="15"/>
                </a:cxn>
                <a:cxn ang="0">
                  <a:pos x="26" y="10"/>
                </a:cxn>
                <a:cxn ang="0">
                  <a:pos x="39" y="10"/>
                </a:cxn>
              </a:cxnLst>
              <a:rect l="0" t="0" r="r" b="b"/>
              <a:pathLst>
                <a:path w="62" h="61">
                  <a:moveTo>
                    <a:pt x="0" y="38"/>
                  </a:moveTo>
                  <a:lnTo>
                    <a:pt x="1" y="61"/>
                  </a:lnTo>
                  <a:lnTo>
                    <a:pt x="12" y="61"/>
                  </a:lnTo>
                  <a:lnTo>
                    <a:pt x="12" y="47"/>
                  </a:lnTo>
                  <a:lnTo>
                    <a:pt x="49" y="47"/>
                  </a:lnTo>
                  <a:lnTo>
                    <a:pt x="49" y="61"/>
                  </a:lnTo>
                  <a:lnTo>
                    <a:pt x="61" y="61"/>
                  </a:lnTo>
                  <a:lnTo>
                    <a:pt x="62" y="38"/>
                  </a:lnTo>
                  <a:lnTo>
                    <a:pt x="54" y="38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3" y="18"/>
                  </a:lnTo>
                  <a:lnTo>
                    <a:pt x="11" y="26"/>
                  </a:lnTo>
                  <a:lnTo>
                    <a:pt x="9" y="32"/>
                  </a:lnTo>
                  <a:lnTo>
                    <a:pt x="6" y="38"/>
                  </a:lnTo>
                  <a:lnTo>
                    <a:pt x="0" y="38"/>
                  </a:lnTo>
                  <a:close/>
                  <a:moveTo>
                    <a:pt x="39" y="10"/>
                  </a:moveTo>
                  <a:lnTo>
                    <a:pt x="39" y="38"/>
                  </a:lnTo>
                  <a:lnTo>
                    <a:pt x="20" y="38"/>
                  </a:lnTo>
                  <a:lnTo>
                    <a:pt x="22" y="34"/>
                  </a:lnTo>
                  <a:lnTo>
                    <a:pt x="24" y="29"/>
                  </a:lnTo>
                  <a:lnTo>
                    <a:pt x="26" y="23"/>
                  </a:lnTo>
                  <a:lnTo>
                    <a:pt x="26" y="15"/>
                  </a:lnTo>
                  <a:lnTo>
                    <a:pt x="26" y="10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7" name="Freeform 2051"/>
            <p:cNvSpPr>
              <a:spLocks noEditPoints="1"/>
            </p:cNvSpPr>
            <p:nvPr/>
          </p:nvSpPr>
          <p:spPr bwMode="auto">
            <a:xfrm>
              <a:off x="385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29" y="41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7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5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0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6" y="42"/>
                  </a:lnTo>
                  <a:lnTo>
                    <a:pt x="23" y="41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7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5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0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8" name="Freeform 2052"/>
            <p:cNvSpPr>
              <a:spLocks/>
            </p:cNvSpPr>
            <p:nvPr/>
          </p:nvSpPr>
          <p:spPr bwMode="auto">
            <a:xfrm>
              <a:off x="3871" y="382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3" y="47"/>
                </a:cxn>
                <a:cxn ang="0">
                  <a:pos x="16" y="46"/>
                </a:cxn>
                <a:cxn ang="0">
                  <a:pos x="19" y="44"/>
                </a:cxn>
                <a:cxn ang="0">
                  <a:pos x="21" y="40"/>
                </a:cxn>
                <a:cxn ang="0">
                  <a:pos x="23" y="35"/>
                </a:cxn>
                <a:cxn ang="0">
                  <a:pos x="24" y="29"/>
                </a:cxn>
                <a:cxn ang="0">
                  <a:pos x="24" y="21"/>
                </a:cxn>
                <a:cxn ang="0">
                  <a:pos x="24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10" y="30"/>
                </a:cxn>
                <a:cxn ang="0">
                  <a:pos x="9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19" y="44"/>
                  </a:lnTo>
                  <a:lnTo>
                    <a:pt x="21" y="40"/>
                  </a:lnTo>
                  <a:lnTo>
                    <a:pt x="23" y="35"/>
                  </a:lnTo>
                  <a:lnTo>
                    <a:pt x="24" y="29"/>
                  </a:lnTo>
                  <a:lnTo>
                    <a:pt x="24" y="21"/>
                  </a:lnTo>
                  <a:lnTo>
                    <a:pt x="24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1"/>
                  </a:lnTo>
                  <a:lnTo>
                    <a:pt x="10" y="30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9" name="Freeform 2053"/>
            <p:cNvSpPr>
              <a:spLocks noEditPoints="1"/>
            </p:cNvSpPr>
            <p:nvPr/>
          </p:nvSpPr>
          <p:spPr bwMode="auto">
            <a:xfrm>
              <a:off x="388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1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8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5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1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5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0" name="Freeform 2054"/>
            <p:cNvSpPr>
              <a:spLocks/>
            </p:cNvSpPr>
            <p:nvPr/>
          </p:nvSpPr>
          <p:spPr bwMode="auto">
            <a:xfrm>
              <a:off x="3902" y="382"/>
              <a:ext cx="11" cy="11"/>
            </a:xfrm>
            <a:custGeom>
              <a:avLst/>
              <a:gdLst/>
              <a:ahLst/>
              <a:cxnLst>
                <a:cxn ang="0">
                  <a:pos x="15" y="28"/>
                </a:cxn>
                <a:cxn ang="0">
                  <a:pos x="31" y="28"/>
                </a:cxn>
                <a:cxn ang="0">
                  <a:pos x="31" y="47"/>
                </a:cxn>
                <a:cxn ang="0">
                  <a:pos x="45" y="47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8"/>
                </a:cxn>
                <a:cxn ang="0">
                  <a:pos x="15" y="18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15" y="28"/>
                </a:cxn>
              </a:cxnLst>
              <a:rect l="0" t="0" r="r" b="b"/>
              <a:pathLst>
                <a:path w="45" h="47">
                  <a:moveTo>
                    <a:pt x="15" y="28"/>
                  </a:moveTo>
                  <a:lnTo>
                    <a:pt x="31" y="28"/>
                  </a:lnTo>
                  <a:lnTo>
                    <a:pt x="31" y="47"/>
                  </a:lnTo>
                  <a:lnTo>
                    <a:pt x="45" y="47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8"/>
                  </a:lnTo>
                  <a:lnTo>
                    <a:pt x="15" y="1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1" name="Freeform 2055"/>
            <p:cNvSpPr>
              <a:spLocks/>
            </p:cNvSpPr>
            <p:nvPr/>
          </p:nvSpPr>
          <p:spPr bwMode="auto">
            <a:xfrm>
              <a:off x="3916" y="382"/>
              <a:ext cx="13" cy="11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4" y="17"/>
                </a:cxn>
                <a:cxn ang="0">
                  <a:pos x="34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4" y="17"/>
                  </a:lnTo>
                  <a:lnTo>
                    <a:pt x="34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2" name="Freeform 2056"/>
            <p:cNvSpPr>
              <a:spLocks noEditPoints="1"/>
            </p:cNvSpPr>
            <p:nvPr/>
          </p:nvSpPr>
          <p:spPr bwMode="auto">
            <a:xfrm>
              <a:off x="3931" y="382"/>
              <a:ext cx="11" cy="11"/>
            </a:xfrm>
            <a:custGeom>
              <a:avLst/>
              <a:gdLst/>
              <a:ahLst/>
              <a:cxnLst>
                <a:cxn ang="0">
                  <a:pos x="26" y="31"/>
                </a:cxn>
                <a:cxn ang="0">
                  <a:pos x="30" y="31"/>
                </a:cxn>
                <a:cxn ang="0">
                  <a:pos x="30" y="47"/>
                </a:cxn>
                <a:cxn ang="0">
                  <a:pos x="45" y="47"/>
                </a:cxn>
                <a:cxn ang="0">
                  <a:pos x="45" y="0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2" y="7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29"/>
                </a:cxn>
                <a:cxn ang="0">
                  <a:pos x="9" y="30"/>
                </a:cxn>
                <a:cxn ang="0">
                  <a:pos x="12" y="31"/>
                </a:cxn>
                <a:cxn ang="0">
                  <a:pos x="1" y="47"/>
                </a:cxn>
                <a:cxn ang="0">
                  <a:pos x="16" y="47"/>
                </a:cxn>
                <a:cxn ang="0">
                  <a:pos x="26" y="31"/>
                </a:cxn>
                <a:cxn ang="0">
                  <a:pos x="30" y="10"/>
                </a:cxn>
                <a:cxn ang="0">
                  <a:pos x="30" y="22"/>
                </a:cxn>
                <a:cxn ang="0">
                  <a:pos x="23" y="22"/>
                </a:cxn>
                <a:cxn ang="0">
                  <a:pos x="19" y="22"/>
                </a:cxn>
                <a:cxn ang="0">
                  <a:pos x="17" y="21"/>
                </a:cxn>
                <a:cxn ang="0">
                  <a:pos x="15" y="19"/>
                </a:cxn>
                <a:cxn ang="0">
                  <a:pos x="14" y="16"/>
                </a:cxn>
                <a:cxn ang="0">
                  <a:pos x="15" y="13"/>
                </a:cxn>
                <a:cxn ang="0">
                  <a:pos x="18" y="11"/>
                </a:cxn>
                <a:cxn ang="0">
                  <a:pos x="20" y="10"/>
                </a:cxn>
                <a:cxn ang="0">
                  <a:pos x="23" y="10"/>
                </a:cxn>
                <a:cxn ang="0">
                  <a:pos x="30" y="10"/>
                </a:cxn>
              </a:cxnLst>
              <a:rect l="0" t="0" r="r" b="b"/>
              <a:pathLst>
                <a:path w="45" h="47">
                  <a:moveTo>
                    <a:pt x="26" y="31"/>
                  </a:moveTo>
                  <a:lnTo>
                    <a:pt x="30" y="31"/>
                  </a:lnTo>
                  <a:lnTo>
                    <a:pt x="30" y="47"/>
                  </a:lnTo>
                  <a:lnTo>
                    <a:pt x="45" y="47"/>
                  </a:lnTo>
                  <a:lnTo>
                    <a:pt x="45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12" y="31"/>
                  </a:lnTo>
                  <a:lnTo>
                    <a:pt x="1" y="47"/>
                  </a:lnTo>
                  <a:lnTo>
                    <a:pt x="16" y="47"/>
                  </a:lnTo>
                  <a:lnTo>
                    <a:pt x="26" y="31"/>
                  </a:lnTo>
                  <a:close/>
                  <a:moveTo>
                    <a:pt x="30" y="10"/>
                  </a:moveTo>
                  <a:lnTo>
                    <a:pt x="30" y="22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4" y="16"/>
                  </a:lnTo>
                  <a:lnTo>
                    <a:pt x="15" y="13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23" y="10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3" name="Freeform 2057"/>
            <p:cNvSpPr>
              <a:spLocks/>
            </p:cNvSpPr>
            <p:nvPr/>
          </p:nvSpPr>
          <p:spPr bwMode="auto">
            <a:xfrm>
              <a:off x="3591" y="408"/>
              <a:ext cx="16" cy="12"/>
            </a:xfrm>
            <a:custGeom>
              <a:avLst/>
              <a:gdLst/>
              <a:ahLst/>
              <a:cxnLst>
                <a:cxn ang="0">
                  <a:pos x="26" y="47"/>
                </a:cxn>
                <a:cxn ang="0">
                  <a:pos x="36" y="47"/>
                </a:cxn>
                <a:cxn ang="0">
                  <a:pos x="49" y="15"/>
                </a:cxn>
                <a:cxn ang="0">
                  <a:pos x="49" y="15"/>
                </a:cxn>
                <a:cxn ang="0">
                  <a:pos x="49" y="18"/>
                </a:cxn>
                <a:cxn ang="0">
                  <a:pos x="49" y="47"/>
                </a:cxn>
                <a:cxn ang="0">
                  <a:pos x="63" y="47"/>
                </a:cxn>
                <a:cxn ang="0">
                  <a:pos x="63" y="0"/>
                </a:cxn>
                <a:cxn ang="0">
                  <a:pos x="44" y="0"/>
                </a:cxn>
                <a:cxn ang="0">
                  <a:pos x="32" y="34"/>
                </a:cxn>
                <a:cxn ang="0">
                  <a:pos x="32" y="34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3" y="47"/>
                </a:cxn>
                <a:cxn ang="0">
                  <a:pos x="13" y="18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26" y="47"/>
                </a:cxn>
              </a:cxnLst>
              <a:rect l="0" t="0" r="r" b="b"/>
              <a:pathLst>
                <a:path w="63" h="47">
                  <a:moveTo>
                    <a:pt x="26" y="47"/>
                  </a:moveTo>
                  <a:lnTo>
                    <a:pt x="36" y="47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9" y="18"/>
                  </a:lnTo>
                  <a:lnTo>
                    <a:pt x="49" y="47"/>
                  </a:lnTo>
                  <a:lnTo>
                    <a:pt x="63" y="47"/>
                  </a:lnTo>
                  <a:lnTo>
                    <a:pt x="63" y="0"/>
                  </a:lnTo>
                  <a:lnTo>
                    <a:pt x="44" y="0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3" y="47"/>
                  </a:lnTo>
                  <a:lnTo>
                    <a:pt x="13" y="18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4" name="Freeform 2058"/>
            <p:cNvSpPr>
              <a:spLocks noEditPoints="1"/>
            </p:cNvSpPr>
            <p:nvPr/>
          </p:nvSpPr>
          <p:spPr bwMode="auto">
            <a:xfrm>
              <a:off x="3610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6" y="30"/>
                </a:cxn>
                <a:cxn ang="0">
                  <a:pos x="52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2" y="5"/>
                </a:cxn>
                <a:cxn ang="0">
                  <a:pos x="9" y="8"/>
                </a:cxn>
                <a:cxn ang="0">
                  <a:pos x="6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8" y="44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6" y="36"/>
                </a:cxn>
                <a:cxn ang="0">
                  <a:pos x="16" y="22"/>
                </a:cxn>
                <a:cxn ang="0">
                  <a:pos x="17" y="18"/>
                </a:cxn>
                <a:cxn ang="0">
                  <a:pos x="18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6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6" y="30"/>
                  </a:lnTo>
                  <a:lnTo>
                    <a:pt x="52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9" y="8"/>
                  </a:lnTo>
                  <a:lnTo>
                    <a:pt x="6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8" y="44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6" y="36"/>
                  </a:lnTo>
                  <a:close/>
                  <a:moveTo>
                    <a:pt x="16" y="22"/>
                  </a:moveTo>
                  <a:lnTo>
                    <a:pt x="17" y="18"/>
                  </a:lnTo>
                  <a:lnTo>
                    <a:pt x="18" y="15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5" name="Freeform 2059"/>
            <p:cNvSpPr>
              <a:spLocks/>
            </p:cNvSpPr>
            <p:nvPr/>
          </p:nvSpPr>
          <p:spPr bwMode="auto">
            <a:xfrm>
              <a:off x="3624" y="408"/>
              <a:ext cx="11" cy="12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47"/>
                </a:cxn>
                <a:cxn ang="0">
                  <a:pos x="30" y="47"/>
                </a:cxn>
                <a:cxn ang="0">
                  <a:pos x="30" y="10"/>
                </a:cxn>
                <a:cxn ang="0">
                  <a:pos x="45" y="1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5" h="47">
                  <a:moveTo>
                    <a:pt x="16" y="10"/>
                  </a:moveTo>
                  <a:lnTo>
                    <a:pt x="16" y="47"/>
                  </a:lnTo>
                  <a:lnTo>
                    <a:pt x="30" y="47"/>
                  </a:lnTo>
                  <a:lnTo>
                    <a:pt x="30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6" name="Freeform 2060"/>
            <p:cNvSpPr>
              <a:spLocks noEditPoints="1"/>
            </p:cNvSpPr>
            <p:nvPr/>
          </p:nvSpPr>
          <p:spPr bwMode="auto">
            <a:xfrm>
              <a:off x="3637" y="407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6" y="12"/>
                </a:cxn>
                <a:cxn ang="0">
                  <a:pos x="44" y="8"/>
                </a:cxn>
                <a:cxn ang="0">
                  <a:pos x="41" y="5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7" y="5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6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6" y="12"/>
                  </a:lnTo>
                  <a:lnTo>
                    <a:pt x="44" y="8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7" y="5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6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4" y="32"/>
                  </a:lnTo>
                  <a:lnTo>
                    <a:pt x="32" y="37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7" name="Freeform 2061"/>
            <p:cNvSpPr>
              <a:spLocks noEditPoints="1"/>
            </p:cNvSpPr>
            <p:nvPr/>
          </p:nvSpPr>
          <p:spPr bwMode="auto">
            <a:xfrm>
              <a:off x="3651" y="407"/>
              <a:ext cx="13" cy="13"/>
            </a:xfrm>
            <a:custGeom>
              <a:avLst/>
              <a:gdLst/>
              <a:ahLst/>
              <a:cxnLst>
                <a:cxn ang="0">
                  <a:pos x="26" y="51"/>
                </a:cxn>
                <a:cxn ang="0">
                  <a:pos x="31" y="51"/>
                </a:cxn>
                <a:cxn ang="0">
                  <a:pos x="36" y="50"/>
                </a:cxn>
                <a:cxn ang="0">
                  <a:pos x="40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0" y="5"/>
                </a:cxn>
                <a:cxn ang="0">
                  <a:pos x="36" y="2"/>
                </a:cxn>
                <a:cxn ang="0">
                  <a:pos x="31" y="1"/>
                </a:cxn>
                <a:cxn ang="0">
                  <a:pos x="26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5" y="42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3" y="13"/>
                </a:cxn>
                <a:cxn ang="0">
                  <a:pos x="34" y="15"/>
                </a:cxn>
                <a:cxn ang="0">
                  <a:pos x="36" y="17"/>
                </a:cxn>
                <a:cxn ang="0">
                  <a:pos x="36" y="21"/>
                </a:cxn>
                <a:cxn ang="0">
                  <a:pos x="37" y="26"/>
                </a:cxn>
                <a:cxn ang="0">
                  <a:pos x="37" y="31"/>
                </a:cxn>
                <a:cxn ang="0">
                  <a:pos x="35" y="36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2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31" y="51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0" y="5"/>
                  </a:lnTo>
                  <a:lnTo>
                    <a:pt x="36" y="2"/>
                  </a:lnTo>
                  <a:lnTo>
                    <a:pt x="31" y="1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close/>
                  <a:moveTo>
                    <a:pt x="26" y="42"/>
                  </a:move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3" y="13"/>
                  </a:lnTo>
                  <a:lnTo>
                    <a:pt x="34" y="15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7" y="26"/>
                  </a:lnTo>
                  <a:lnTo>
                    <a:pt x="37" y="31"/>
                  </a:lnTo>
                  <a:lnTo>
                    <a:pt x="35" y="36"/>
                  </a:ln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8" name="Freeform 2062"/>
            <p:cNvSpPr>
              <a:spLocks/>
            </p:cNvSpPr>
            <p:nvPr/>
          </p:nvSpPr>
          <p:spPr bwMode="auto">
            <a:xfrm>
              <a:off x="3665" y="408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3" y="47"/>
                </a:cxn>
                <a:cxn ang="0">
                  <a:pos x="16" y="46"/>
                </a:cxn>
                <a:cxn ang="0">
                  <a:pos x="19" y="44"/>
                </a:cxn>
                <a:cxn ang="0">
                  <a:pos x="21" y="40"/>
                </a:cxn>
                <a:cxn ang="0">
                  <a:pos x="23" y="35"/>
                </a:cxn>
                <a:cxn ang="0">
                  <a:pos x="24" y="29"/>
                </a:cxn>
                <a:cxn ang="0">
                  <a:pos x="24" y="21"/>
                </a:cxn>
                <a:cxn ang="0">
                  <a:pos x="24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10" y="30"/>
                </a:cxn>
                <a:cxn ang="0">
                  <a:pos x="9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19" y="44"/>
                  </a:lnTo>
                  <a:lnTo>
                    <a:pt x="21" y="40"/>
                  </a:lnTo>
                  <a:lnTo>
                    <a:pt x="23" y="35"/>
                  </a:lnTo>
                  <a:lnTo>
                    <a:pt x="24" y="29"/>
                  </a:lnTo>
                  <a:lnTo>
                    <a:pt x="24" y="21"/>
                  </a:lnTo>
                  <a:lnTo>
                    <a:pt x="24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1"/>
                  </a:lnTo>
                  <a:lnTo>
                    <a:pt x="10" y="30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9" name="Freeform 2063"/>
            <p:cNvSpPr>
              <a:spLocks noEditPoints="1"/>
            </p:cNvSpPr>
            <p:nvPr/>
          </p:nvSpPr>
          <p:spPr bwMode="auto">
            <a:xfrm>
              <a:off x="3681" y="407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6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2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6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0" name="Freeform 2064"/>
            <p:cNvSpPr>
              <a:spLocks/>
            </p:cNvSpPr>
            <p:nvPr/>
          </p:nvSpPr>
          <p:spPr bwMode="auto">
            <a:xfrm>
              <a:off x="3696" y="408"/>
              <a:ext cx="9" cy="12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37" y="10"/>
                </a:cxn>
                <a:cxn ang="0">
                  <a:pos x="37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10"/>
                </a:cxn>
              </a:cxnLst>
              <a:rect l="0" t="0" r="r" b="b"/>
              <a:pathLst>
                <a:path w="37" h="47">
                  <a:moveTo>
                    <a:pt x="14" y="10"/>
                  </a:moveTo>
                  <a:lnTo>
                    <a:pt x="37" y="1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1" name="Freeform 2065"/>
            <p:cNvSpPr>
              <a:spLocks/>
            </p:cNvSpPr>
            <p:nvPr/>
          </p:nvSpPr>
          <p:spPr bwMode="auto">
            <a:xfrm>
              <a:off x="3707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2" name="Freeform 2066"/>
            <p:cNvSpPr>
              <a:spLocks/>
            </p:cNvSpPr>
            <p:nvPr/>
          </p:nvSpPr>
          <p:spPr bwMode="auto">
            <a:xfrm>
              <a:off x="3722" y="408"/>
              <a:ext cx="1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1" y="22"/>
                </a:cxn>
                <a:cxn ang="0">
                  <a:pos x="2" y="24"/>
                </a:cxn>
                <a:cxn ang="0">
                  <a:pos x="3" y="26"/>
                </a:cxn>
                <a:cxn ang="0">
                  <a:pos x="6" y="28"/>
                </a:cxn>
                <a:cxn ang="0">
                  <a:pos x="9" y="29"/>
                </a:cxn>
                <a:cxn ang="0">
                  <a:pos x="13" y="30"/>
                </a:cxn>
                <a:cxn ang="0">
                  <a:pos x="19" y="30"/>
                </a:cxn>
                <a:cxn ang="0">
                  <a:pos x="25" y="30"/>
                </a:cxn>
                <a:cxn ang="0">
                  <a:pos x="30" y="30"/>
                </a:cxn>
                <a:cxn ang="0">
                  <a:pos x="30" y="47"/>
                </a:cxn>
                <a:cxn ang="0">
                  <a:pos x="44" y="47"/>
                </a:cxn>
                <a:cxn ang="0">
                  <a:pos x="44" y="0"/>
                </a:cxn>
                <a:cxn ang="0">
                  <a:pos x="30" y="0"/>
                </a:cxn>
                <a:cxn ang="0">
                  <a:pos x="30" y="21"/>
                </a:cxn>
                <a:cxn ang="0">
                  <a:pos x="26" y="21"/>
                </a:cxn>
                <a:cxn ang="0">
                  <a:pos x="22" y="21"/>
                </a:cxn>
                <a:cxn ang="0">
                  <a:pos x="18" y="20"/>
                </a:cxn>
                <a:cxn ang="0">
                  <a:pos x="15" y="19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44" h="47">
                  <a:moveTo>
                    <a:pt x="0" y="0"/>
                  </a:move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3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3" y="30"/>
                  </a:lnTo>
                  <a:lnTo>
                    <a:pt x="19" y="30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4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30" y="0"/>
                  </a:lnTo>
                  <a:lnTo>
                    <a:pt x="30" y="21"/>
                  </a:lnTo>
                  <a:lnTo>
                    <a:pt x="26" y="21"/>
                  </a:lnTo>
                  <a:lnTo>
                    <a:pt x="22" y="21"/>
                  </a:lnTo>
                  <a:lnTo>
                    <a:pt x="18" y="20"/>
                  </a:lnTo>
                  <a:lnTo>
                    <a:pt x="15" y="19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3" name="Freeform 2067"/>
            <p:cNvSpPr>
              <a:spLocks noEditPoints="1"/>
            </p:cNvSpPr>
            <p:nvPr/>
          </p:nvSpPr>
          <p:spPr bwMode="auto">
            <a:xfrm>
              <a:off x="3735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0" y="21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1" y="5"/>
                </a:cxn>
                <a:cxn ang="0">
                  <a:pos x="7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0" y="21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1" y="5"/>
                  </a:lnTo>
                  <a:lnTo>
                    <a:pt x="7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4" name="Freeform 2068"/>
            <p:cNvSpPr>
              <a:spLocks/>
            </p:cNvSpPr>
            <p:nvPr/>
          </p:nvSpPr>
          <p:spPr bwMode="auto">
            <a:xfrm>
              <a:off x="3749" y="407"/>
              <a:ext cx="13" cy="13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31" y="41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39"/>
                </a:cxn>
                <a:cxn ang="0">
                  <a:pos x="18" y="37"/>
                </a:cxn>
                <a:cxn ang="0">
                  <a:pos x="17" y="34"/>
                </a:cxn>
                <a:cxn ang="0">
                  <a:pos x="16" y="30"/>
                </a:cxn>
                <a:cxn ang="0">
                  <a:pos x="16" y="2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3"/>
                </a:cxn>
                <a:cxn ang="0">
                  <a:pos x="23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5"/>
                </a:cxn>
                <a:cxn ang="0">
                  <a:pos x="35" y="19"/>
                </a:cxn>
                <a:cxn ang="0">
                  <a:pos x="49" y="19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4" y="3"/>
                </a:cxn>
                <a:cxn ang="0">
                  <a:pos x="10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8" y="38"/>
                </a:cxn>
                <a:cxn ang="0">
                  <a:pos x="49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5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1" y="41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1"/>
                  </a:lnTo>
                  <a:lnTo>
                    <a:pt x="20" y="39"/>
                  </a:lnTo>
                  <a:lnTo>
                    <a:pt x="18" y="37"/>
                  </a:lnTo>
                  <a:lnTo>
                    <a:pt x="17" y="34"/>
                  </a:lnTo>
                  <a:lnTo>
                    <a:pt x="16" y="30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5"/>
                  </a:lnTo>
                  <a:lnTo>
                    <a:pt x="35" y="19"/>
                  </a:lnTo>
                  <a:lnTo>
                    <a:pt x="49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4" y="3"/>
                  </a:lnTo>
                  <a:lnTo>
                    <a:pt x="10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8" y="38"/>
                  </a:lnTo>
                  <a:lnTo>
                    <a:pt x="49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5" name="Freeform 2069"/>
            <p:cNvSpPr>
              <a:spLocks/>
            </p:cNvSpPr>
            <p:nvPr/>
          </p:nvSpPr>
          <p:spPr bwMode="auto">
            <a:xfrm>
              <a:off x="3764" y="408"/>
              <a:ext cx="11" cy="12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29" y="47"/>
                </a:cxn>
                <a:cxn ang="0">
                  <a:pos x="45" y="47"/>
                </a:cxn>
                <a:cxn ang="0">
                  <a:pos x="25" y="23"/>
                </a:cxn>
                <a:cxn ang="0">
                  <a:pos x="45" y="0"/>
                </a:cxn>
                <a:cxn ang="0">
                  <a:pos x="29" y="0"/>
                </a:cxn>
                <a:cxn ang="0">
                  <a:pos x="14" y="20"/>
                </a:cxn>
              </a:cxnLst>
              <a:rect l="0" t="0" r="r" b="b"/>
              <a:pathLst>
                <a:path w="45" h="47">
                  <a:moveTo>
                    <a:pt x="14" y="20"/>
                  </a:moveTo>
                  <a:lnTo>
                    <a:pt x="14" y="2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9" y="47"/>
                  </a:lnTo>
                  <a:lnTo>
                    <a:pt x="45" y="47"/>
                  </a:lnTo>
                  <a:lnTo>
                    <a:pt x="25" y="23"/>
                  </a:lnTo>
                  <a:lnTo>
                    <a:pt x="45" y="0"/>
                  </a:lnTo>
                  <a:lnTo>
                    <a:pt x="29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6" name="Freeform 2070"/>
            <p:cNvSpPr>
              <a:spLocks/>
            </p:cNvSpPr>
            <p:nvPr/>
          </p:nvSpPr>
          <p:spPr bwMode="auto">
            <a:xfrm>
              <a:off x="3777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4" y="17"/>
                </a:cxn>
                <a:cxn ang="0">
                  <a:pos x="34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4" y="17"/>
                  </a:lnTo>
                  <a:lnTo>
                    <a:pt x="34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7" name="Freeform 2071"/>
            <p:cNvSpPr>
              <a:spLocks/>
            </p:cNvSpPr>
            <p:nvPr/>
          </p:nvSpPr>
          <p:spPr bwMode="auto">
            <a:xfrm>
              <a:off x="3790" y="408"/>
              <a:ext cx="13" cy="12"/>
            </a:xfrm>
            <a:custGeom>
              <a:avLst/>
              <a:gdLst/>
              <a:ahLst/>
              <a:cxnLst>
                <a:cxn ang="0">
                  <a:pos x="25" y="15"/>
                </a:cxn>
                <a:cxn ang="0">
                  <a:pos x="17" y="0"/>
                </a:cxn>
                <a:cxn ang="0">
                  <a:pos x="1" y="0"/>
                </a:cxn>
                <a:cxn ang="0">
                  <a:pos x="17" y="23"/>
                </a:cxn>
                <a:cxn ang="0">
                  <a:pos x="0" y="47"/>
                </a:cxn>
                <a:cxn ang="0">
                  <a:pos x="16" y="47"/>
                </a:cxn>
                <a:cxn ang="0">
                  <a:pos x="25" y="32"/>
                </a:cxn>
                <a:cxn ang="0">
                  <a:pos x="35" y="47"/>
                </a:cxn>
                <a:cxn ang="0">
                  <a:pos x="52" y="47"/>
                </a:cxn>
                <a:cxn ang="0">
                  <a:pos x="33" y="23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25" y="15"/>
                </a:cxn>
              </a:cxnLst>
              <a:rect l="0" t="0" r="r" b="b"/>
              <a:pathLst>
                <a:path w="52" h="47">
                  <a:moveTo>
                    <a:pt x="25" y="15"/>
                  </a:moveTo>
                  <a:lnTo>
                    <a:pt x="17" y="0"/>
                  </a:lnTo>
                  <a:lnTo>
                    <a:pt x="1" y="0"/>
                  </a:lnTo>
                  <a:lnTo>
                    <a:pt x="17" y="23"/>
                  </a:lnTo>
                  <a:lnTo>
                    <a:pt x="0" y="47"/>
                  </a:lnTo>
                  <a:lnTo>
                    <a:pt x="16" y="47"/>
                  </a:lnTo>
                  <a:lnTo>
                    <a:pt x="25" y="32"/>
                  </a:lnTo>
                  <a:lnTo>
                    <a:pt x="35" y="47"/>
                  </a:lnTo>
                  <a:lnTo>
                    <a:pt x="52" y="47"/>
                  </a:lnTo>
                  <a:lnTo>
                    <a:pt x="33" y="23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8" name="Freeform 2072"/>
            <p:cNvSpPr>
              <a:spLocks/>
            </p:cNvSpPr>
            <p:nvPr/>
          </p:nvSpPr>
          <p:spPr bwMode="auto">
            <a:xfrm>
              <a:off x="3809" y="408"/>
              <a:ext cx="13" cy="12"/>
            </a:xfrm>
            <a:custGeom>
              <a:avLst/>
              <a:gdLst/>
              <a:ahLst/>
              <a:cxnLst>
                <a:cxn ang="0">
                  <a:pos x="27" y="15"/>
                </a:cxn>
                <a:cxn ang="0">
                  <a:pos x="17" y="0"/>
                </a:cxn>
                <a:cxn ang="0">
                  <a:pos x="1" y="0"/>
                </a:cxn>
                <a:cxn ang="0">
                  <a:pos x="18" y="23"/>
                </a:cxn>
                <a:cxn ang="0">
                  <a:pos x="0" y="47"/>
                </a:cxn>
                <a:cxn ang="0">
                  <a:pos x="16" y="47"/>
                </a:cxn>
                <a:cxn ang="0">
                  <a:pos x="27" y="32"/>
                </a:cxn>
                <a:cxn ang="0">
                  <a:pos x="36" y="47"/>
                </a:cxn>
                <a:cxn ang="0">
                  <a:pos x="52" y="47"/>
                </a:cxn>
                <a:cxn ang="0">
                  <a:pos x="35" y="2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27" y="15"/>
                </a:cxn>
              </a:cxnLst>
              <a:rect l="0" t="0" r="r" b="b"/>
              <a:pathLst>
                <a:path w="52" h="47">
                  <a:moveTo>
                    <a:pt x="27" y="15"/>
                  </a:moveTo>
                  <a:lnTo>
                    <a:pt x="17" y="0"/>
                  </a:lnTo>
                  <a:lnTo>
                    <a:pt x="1" y="0"/>
                  </a:lnTo>
                  <a:lnTo>
                    <a:pt x="18" y="23"/>
                  </a:lnTo>
                  <a:lnTo>
                    <a:pt x="0" y="47"/>
                  </a:lnTo>
                  <a:lnTo>
                    <a:pt x="16" y="47"/>
                  </a:lnTo>
                  <a:lnTo>
                    <a:pt x="27" y="32"/>
                  </a:lnTo>
                  <a:lnTo>
                    <a:pt x="36" y="47"/>
                  </a:lnTo>
                  <a:lnTo>
                    <a:pt x="52" y="47"/>
                  </a:lnTo>
                  <a:lnTo>
                    <a:pt x="35" y="2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2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9" name="Freeform 2073"/>
            <p:cNvSpPr>
              <a:spLocks noEditPoints="1"/>
            </p:cNvSpPr>
            <p:nvPr/>
          </p:nvSpPr>
          <p:spPr bwMode="auto">
            <a:xfrm>
              <a:off x="3823" y="407"/>
              <a:ext cx="12" cy="13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3" y="17"/>
                </a:cxn>
                <a:cxn ang="0">
                  <a:pos x="33" y="19"/>
                </a:cxn>
                <a:cxn ang="0">
                  <a:pos x="31" y="21"/>
                </a:cxn>
                <a:cxn ang="0">
                  <a:pos x="25" y="22"/>
                </a:cxn>
                <a:cxn ang="0">
                  <a:pos x="11" y="25"/>
                </a:cxn>
                <a:cxn ang="0">
                  <a:pos x="4" y="29"/>
                </a:cxn>
                <a:cxn ang="0">
                  <a:pos x="1" y="34"/>
                </a:cxn>
                <a:cxn ang="0">
                  <a:pos x="1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2" y="51"/>
                </a:cxn>
                <a:cxn ang="0">
                  <a:pos x="30" y="48"/>
                </a:cxn>
                <a:cxn ang="0">
                  <a:pos x="34" y="45"/>
                </a:cxn>
                <a:cxn ang="0">
                  <a:pos x="49" y="49"/>
                </a:cxn>
                <a:cxn ang="0">
                  <a:pos x="48" y="48"/>
                </a:cxn>
                <a:cxn ang="0">
                  <a:pos x="47" y="43"/>
                </a:cxn>
                <a:cxn ang="0">
                  <a:pos x="47" y="19"/>
                </a:cxn>
                <a:cxn ang="0">
                  <a:pos x="44" y="8"/>
                </a:cxn>
                <a:cxn ang="0">
                  <a:pos x="38" y="2"/>
                </a:cxn>
                <a:cxn ang="0">
                  <a:pos x="26" y="0"/>
                </a:cxn>
                <a:cxn ang="0">
                  <a:pos x="12" y="2"/>
                </a:cxn>
                <a:cxn ang="0">
                  <a:pos x="6" y="8"/>
                </a:cxn>
                <a:cxn ang="0">
                  <a:pos x="3" y="18"/>
                </a:cxn>
                <a:cxn ang="0">
                  <a:pos x="33" y="30"/>
                </a:cxn>
                <a:cxn ang="0">
                  <a:pos x="32" y="36"/>
                </a:cxn>
                <a:cxn ang="0">
                  <a:pos x="29" y="40"/>
                </a:cxn>
                <a:cxn ang="0">
                  <a:pos x="23" y="42"/>
                </a:cxn>
                <a:cxn ang="0">
                  <a:pos x="17" y="41"/>
                </a:cxn>
                <a:cxn ang="0">
                  <a:pos x="15" y="36"/>
                </a:cxn>
                <a:cxn ang="0">
                  <a:pos x="19" y="31"/>
                </a:cxn>
                <a:cxn ang="0">
                  <a:pos x="24" y="30"/>
                </a:cxn>
                <a:cxn ang="0">
                  <a:pos x="33" y="27"/>
                </a:cxn>
              </a:cxnLst>
              <a:rect l="0" t="0" r="r" b="b"/>
              <a:pathLst>
                <a:path w="49" h="51">
                  <a:moveTo>
                    <a:pt x="16" y="18"/>
                  </a:moveTo>
                  <a:lnTo>
                    <a:pt x="16" y="16"/>
                  </a:lnTo>
                  <a:lnTo>
                    <a:pt x="17" y="14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2" y="13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1"/>
                  </a:lnTo>
                  <a:lnTo>
                    <a:pt x="30" y="22"/>
                  </a:lnTo>
                  <a:lnTo>
                    <a:pt x="25" y="22"/>
                  </a:lnTo>
                  <a:lnTo>
                    <a:pt x="19" y="23"/>
                  </a:lnTo>
                  <a:lnTo>
                    <a:pt x="11" y="25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2" y="31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1"/>
                  </a:lnTo>
                  <a:lnTo>
                    <a:pt x="3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2" y="51"/>
                  </a:lnTo>
                  <a:lnTo>
                    <a:pt x="26" y="50"/>
                  </a:lnTo>
                  <a:lnTo>
                    <a:pt x="30" y="48"/>
                  </a:lnTo>
                  <a:lnTo>
                    <a:pt x="33" y="45"/>
                  </a:lnTo>
                  <a:lnTo>
                    <a:pt x="34" y="45"/>
                  </a:lnTo>
                  <a:lnTo>
                    <a:pt x="35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8" y="48"/>
                  </a:lnTo>
                  <a:lnTo>
                    <a:pt x="47" y="46"/>
                  </a:lnTo>
                  <a:lnTo>
                    <a:pt x="47" y="43"/>
                  </a:lnTo>
                  <a:lnTo>
                    <a:pt x="47" y="40"/>
                  </a:lnTo>
                  <a:lnTo>
                    <a:pt x="47" y="19"/>
                  </a:lnTo>
                  <a:lnTo>
                    <a:pt x="47" y="14"/>
                  </a:lnTo>
                  <a:lnTo>
                    <a:pt x="44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8"/>
                  </a:lnTo>
                  <a:lnTo>
                    <a:pt x="16" y="18"/>
                  </a:lnTo>
                  <a:close/>
                  <a:moveTo>
                    <a:pt x="33" y="30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8"/>
                  </a:lnTo>
                  <a:lnTo>
                    <a:pt x="29" y="40"/>
                  </a:lnTo>
                  <a:lnTo>
                    <a:pt x="26" y="41"/>
                  </a:lnTo>
                  <a:lnTo>
                    <a:pt x="23" y="42"/>
                  </a:lnTo>
                  <a:lnTo>
                    <a:pt x="21" y="42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6"/>
                  </a:lnTo>
                  <a:lnTo>
                    <a:pt x="16" y="33"/>
                  </a:lnTo>
                  <a:lnTo>
                    <a:pt x="19" y="31"/>
                  </a:lnTo>
                  <a:lnTo>
                    <a:pt x="21" y="30"/>
                  </a:lnTo>
                  <a:lnTo>
                    <a:pt x="24" y="30"/>
                  </a:lnTo>
                  <a:lnTo>
                    <a:pt x="29" y="29"/>
                  </a:lnTo>
                  <a:lnTo>
                    <a:pt x="33" y="27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0" name="Freeform 2074"/>
            <p:cNvSpPr>
              <a:spLocks noEditPoints="1"/>
            </p:cNvSpPr>
            <p:nvPr/>
          </p:nvSpPr>
          <p:spPr bwMode="auto">
            <a:xfrm>
              <a:off x="3837" y="407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5" y="67"/>
                </a:cxn>
                <a:cxn ang="0">
                  <a:pos x="15" y="45"/>
                </a:cxn>
                <a:cxn ang="0">
                  <a:pos x="19" y="48"/>
                </a:cxn>
                <a:cxn ang="0">
                  <a:pos x="23" y="50"/>
                </a:cxn>
                <a:cxn ang="0">
                  <a:pos x="27" y="51"/>
                </a:cxn>
                <a:cxn ang="0">
                  <a:pos x="29" y="51"/>
                </a:cxn>
                <a:cxn ang="0">
                  <a:pos x="34" y="51"/>
                </a:cxn>
                <a:cxn ang="0">
                  <a:pos x="38" y="49"/>
                </a:cxn>
                <a:cxn ang="0">
                  <a:pos x="42" y="47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30" y="0"/>
                </a:cxn>
                <a:cxn ang="0">
                  <a:pos x="27" y="0"/>
                </a:cxn>
                <a:cxn ang="0">
                  <a:pos x="23" y="1"/>
                </a:cxn>
                <a:cxn ang="0">
                  <a:pos x="19" y="5"/>
                </a:cxn>
                <a:cxn ang="0">
                  <a:pos x="15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5" y="2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3"/>
                </a:cxn>
                <a:cxn ang="0">
                  <a:pos x="34" y="15"/>
                </a:cxn>
                <a:cxn ang="0">
                  <a:pos x="35" y="18"/>
                </a:cxn>
                <a:cxn ang="0">
                  <a:pos x="36" y="22"/>
                </a:cxn>
                <a:cxn ang="0">
                  <a:pos x="36" y="26"/>
                </a:cxn>
                <a:cxn ang="0">
                  <a:pos x="36" y="32"/>
                </a:cxn>
                <a:cxn ang="0">
                  <a:pos x="34" y="37"/>
                </a:cxn>
                <a:cxn ang="0">
                  <a:pos x="32" y="39"/>
                </a:cxn>
                <a:cxn ang="0">
                  <a:pos x="31" y="41"/>
                </a:cxn>
                <a:cxn ang="0">
                  <a:pos x="28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2"/>
                </a:cxn>
                <a:cxn ang="0">
                  <a:pos x="15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5" y="67"/>
                  </a:lnTo>
                  <a:lnTo>
                    <a:pt x="15" y="45"/>
                  </a:lnTo>
                  <a:lnTo>
                    <a:pt x="19" y="48"/>
                  </a:lnTo>
                  <a:lnTo>
                    <a:pt x="23" y="50"/>
                  </a:lnTo>
                  <a:lnTo>
                    <a:pt x="27" y="51"/>
                  </a:lnTo>
                  <a:lnTo>
                    <a:pt x="29" y="51"/>
                  </a:lnTo>
                  <a:lnTo>
                    <a:pt x="34" y="51"/>
                  </a:lnTo>
                  <a:lnTo>
                    <a:pt x="38" y="49"/>
                  </a:lnTo>
                  <a:lnTo>
                    <a:pt x="42" y="47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19" y="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5" y="26"/>
                  </a:moveTo>
                  <a:lnTo>
                    <a:pt x="15" y="22"/>
                  </a:lnTo>
                  <a:lnTo>
                    <a:pt x="16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3"/>
                  </a:lnTo>
                  <a:lnTo>
                    <a:pt x="34" y="15"/>
                  </a:lnTo>
                  <a:lnTo>
                    <a:pt x="35" y="18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31" y="41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2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1" name="Freeform 2075"/>
            <p:cNvSpPr>
              <a:spLocks noEditPoints="1"/>
            </p:cNvSpPr>
            <p:nvPr/>
          </p:nvSpPr>
          <p:spPr bwMode="auto">
            <a:xfrm>
              <a:off x="3852" y="407"/>
              <a:ext cx="12" cy="13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32" y="17"/>
                </a:cxn>
                <a:cxn ang="0">
                  <a:pos x="32" y="19"/>
                </a:cxn>
                <a:cxn ang="0">
                  <a:pos x="30" y="21"/>
                </a:cxn>
                <a:cxn ang="0">
                  <a:pos x="25" y="22"/>
                </a:cxn>
                <a:cxn ang="0">
                  <a:pos x="12" y="25"/>
                </a:cxn>
                <a:cxn ang="0">
                  <a:pos x="4" y="29"/>
                </a:cxn>
                <a:cxn ang="0">
                  <a:pos x="0" y="34"/>
                </a:cxn>
                <a:cxn ang="0">
                  <a:pos x="0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1" y="51"/>
                </a:cxn>
                <a:cxn ang="0">
                  <a:pos x="29" y="48"/>
                </a:cxn>
                <a:cxn ang="0">
                  <a:pos x="33" y="45"/>
                </a:cxn>
                <a:cxn ang="0">
                  <a:pos x="49" y="49"/>
                </a:cxn>
                <a:cxn ang="0">
                  <a:pos x="47" y="48"/>
                </a:cxn>
                <a:cxn ang="0">
                  <a:pos x="46" y="43"/>
                </a:cxn>
                <a:cxn ang="0">
                  <a:pos x="46" y="19"/>
                </a:cxn>
                <a:cxn ang="0">
                  <a:pos x="43" y="8"/>
                </a:cxn>
                <a:cxn ang="0">
                  <a:pos x="37" y="2"/>
                </a:cxn>
                <a:cxn ang="0">
                  <a:pos x="25" y="0"/>
                </a:cxn>
                <a:cxn ang="0">
                  <a:pos x="12" y="2"/>
                </a:cxn>
                <a:cxn ang="0">
                  <a:pos x="6" y="8"/>
                </a:cxn>
                <a:cxn ang="0">
                  <a:pos x="2" y="18"/>
                </a:cxn>
                <a:cxn ang="0">
                  <a:pos x="32" y="30"/>
                </a:cxn>
                <a:cxn ang="0">
                  <a:pos x="31" y="36"/>
                </a:cxn>
                <a:cxn ang="0">
                  <a:pos x="29" y="40"/>
                </a:cxn>
                <a:cxn ang="0">
                  <a:pos x="22" y="42"/>
                </a:cxn>
                <a:cxn ang="0">
                  <a:pos x="18" y="41"/>
                </a:cxn>
                <a:cxn ang="0">
                  <a:pos x="15" y="36"/>
                </a:cxn>
                <a:cxn ang="0">
                  <a:pos x="18" y="31"/>
                </a:cxn>
                <a:cxn ang="0">
                  <a:pos x="23" y="30"/>
                </a:cxn>
                <a:cxn ang="0">
                  <a:pos x="32" y="27"/>
                </a:cxn>
              </a:cxnLst>
              <a:rect l="0" t="0" r="r" b="b"/>
              <a:pathLst>
                <a:path w="49" h="51">
                  <a:moveTo>
                    <a:pt x="16" y="18"/>
                  </a:moveTo>
                  <a:lnTo>
                    <a:pt x="16" y="16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1" y="13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18" y="23"/>
                  </a:lnTo>
                  <a:lnTo>
                    <a:pt x="12" y="25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2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1" y="51"/>
                  </a:lnTo>
                  <a:lnTo>
                    <a:pt x="25" y="50"/>
                  </a:lnTo>
                  <a:lnTo>
                    <a:pt x="29" y="48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4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7" y="48"/>
                  </a:lnTo>
                  <a:lnTo>
                    <a:pt x="46" y="46"/>
                  </a:lnTo>
                  <a:lnTo>
                    <a:pt x="46" y="43"/>
                  </a:lnTo>
                  <a:lnTo>
                    <a:pt x="46" y="40"/>
                  </a:lnTo>
                  <a:lnTo>
                    <a:pt x="46" y="19"/>
                  </a:lnTo>
                  <a:lnTo>
                    <a:pt x="46" y="14"/>
                  </a:lnTo>
                  <a:lnTo>
                    <a:pt x="43" y="8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8"/>
                  </a:lnTo>
                  <a:lnTo>
                    <a:pt x="4" y="13"/>
                  </a:lnTo>
                  <a:lnTo>
                    <a:pt x="2" y="18"/>
                  </a:lnTo>
                  <a:lnTo>
                    <a:pt x="16" y="18"/>
                  </a:lnTo>
                  <a:close/>
                  <a:moveTo>
                    <a:pt x="32" y="30"/>
                  </a:moveTo>
                  <a:lnTo>
                    <a:pt x="32" y="33"/>
                  </a:lnTo>
                  <a:lnTo>
                    <a:pt x="31" y="36"/>
                  </a:lnTo>
                  <a:lnTo>
                    <a:pt x="30" y="38"/>
                  </a:lnTo>
                  <a:lnTo>
                    <a:pt x="29" y="40"/>
                  </a:lnTo>
                  <a:lnTo>
                    <a:pt x="25" y="41"/>
                  </a:lnTo>
                  <a:lnTo>
                    <a:pt x="22" y="42"/>
                  </a:lnTo>
                  <a:lnTo>
                    <a:pt x="20" y="42"/>
                  </a:lnTo>
                  <a:lnTo>
                    <a:pt x="18" y="41"/>
                  </a:lnTo>
                  <a:lnTo>
                    <a:pt x="16" y="39"/>
                  </a:lnTo>
                  <a:lnTo>
                    <a:pt x="15" y="36"/>
                  </a:lnTo>
                  <a:lnTo>
                    <a:pt x="16" y="33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8" y="29"/>
                  </a:lnTo>
                  <a:lnTo>
                    <a:pt x="32" y="27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2" name="Freeform 2076"/>
            <p:cNvSpPr>
              <a:spLocks/>
            </p:cNvSpPr>
            <p:nvPr/>
          </p:nvSpPr>
          <p:spPr bwMode="auto">
            <a:xfrm>
              <a:off x="3867" y="408"/>
              <a:ext cx="11" cy="12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29" y="47"/>
                </a:cxn>
                <a:cxn ang="0">
                  <a:pos x="45" y="47"/>
                </a:cxn>
                <a:cxn ang="0">
                  <a:pos x="25" y="23"/>
                </a:cxn>
                <a:cxn ang="0">
                  <a:pos x="44" y="0"/>
                </a:cxn>
                <a:cxn ang="0">
                  <a:pos x="29" y="0"/>
                </a:cxn>
                <a:cxn ang="0">
                  <a:pos x="14" y="20"/>
                </a:cxn>
              </a:cxnLst>
              <a:rect l="0" t="0" r="r" b="b"/>
              <a:pathLst>
                <a:path w="45" h="47">
                  <a:moveTo>
                    <a:pt x="14" y="20"/>
                  </a:moveTo>
                  <a:lnTo>
                    <a:pt x="14" y="2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9" y="47"/>
                  </a:lnTo>
                  <a:lnTo>
                    <a:pt x="45" y="47"/>
                  </a:lnTo>
                  <a:lnTo>
                    <a:pt x="25" y="23"/>
                  </a:lnTo>
                  <a:lnTo>
                    <a:pt x="44" y="0"/>
                  </a:lnTo>
                  <a:lnTo>
                    <a:pt x="29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3" name="Freeform 2077"/>
            <p:cNvSpPr>
              <a:spLocks/>
            </p:cNvSpPr>
            <p:nvPr/>
          </p:nvSpPr>
          <p:spPr bwMode="auto">
            <a:xfrm>
              <a:off x="3878" y="408"/>
              <a:ext cx="12" cy="12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10"/>
                </a:cxn>
                <a:cxn ang="0">
                  <a:pos x="46" y="1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46" h="47">
                  <a:moveTo>
                    <a:pt x="17" y="10"/>
                  </a:moveTo>
                  <a:lnTo>
                    <a:pt x="17" y="47"/>
                  </a:lnTo>
                  <a:lnTo>
                    <a:pt x="31" y="47"/>
                  </a:lnTo>
                  <a:lnTo>
                    <a:pt x="31" y="10"/>
                  </a:lnTo>
                  <a:lnTo>
                    <a:pt x="46" y="1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4" name="Freeform 2078"/>
            <p:cNvSpPr>
              <a:spLocks noEditPoints="1"/>
            </p:cNvSpPr>
            <p:nvPr/>
          </p:nvSpPr>
          <p:spPr bwMode="auto">
            <a:xfrm>
              <a:off x="3891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0" y="21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2" y="34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0" y="21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2" y="34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5" name="Freeform 2079"/>
            <p:cNvSpPr>
              <a:spLocks noEditPoints="1"/>
            </p:cNvSpPr>
            <p:nvPr/>
          </p:nvSpPr>
          <p:spPr bwMode="auto">
            <a:xfrm>
              <a:off x="3906" y="407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2" y="47"/>
                </a:cxn>
                <a:cxn ang="0">
                  <a:pos x="45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5"/>
                </a:cxn>
                <a:cxn ang="0">
                  <a:pos x="14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2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2" y="47"/>
                  </a:lnTo>
                  <a:lnTo>
                    <a:pt x="45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5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2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6" name="Freeform 2080"/>
            <p:cNvSpPr>
              <a:spLocks/>
            </p:cNvSpPr>
            <p:nvPr/>
          </p:nvSpPr>
          <p:spPr bwMode="auto">
            <a:xfrm>
              <a:off x="3921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7" name="Freeform 2081"/>
            <p:cNvSpPr>
              <a:spLocks/>
            </p:cNvSpPr>
            <p:nvPr/>
          </p:nvSpPr>
          <p:spPr bwMode="auto">
            <a:xfrm>
              <a:off x="3936" y="407"/>
              <a:ext cx="12" cy="13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31" y="41"/>
                </a:cxn>
                <a:cxn ang="0">
                  <a:pos x="28" y="42"/>
                </a:cxn>
                <a:cxn ang="0">
                  <a:pos x="26" y="42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6" y="34"/>
                </a:cxn>
                <a:cxn ang="0">
                  <a:pos x="15" y="30"/>
                </a:cxn>
                <a:cxn ang="0">
                  <a:pos x="15" y="2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4"/>
                </a:cxn>
                <a:cxn ang="0">
                  <a:pos x="19" y="13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5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8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5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1" y="41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2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6" y="34"/>
                  </a:lnTo>
                  <a:lnTo>
                    <a:pt x="15" y="30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5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8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8" name="Freeform 2082"/>
            <p:cNvSpPr>
              <a:spLocks/>
            </p:cNvSpPr>
            <p:nvPr/>
          </p:nvSpPr>
          <p:spPr bwMode="auto">
            <a:xfrm>
              <a:off x="3949" y="408"/>
              <a:ext cx="11" cy="12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47"/>
                </a:cxn>
                <a:cxn ang="0">
                  <a:pos x="31" y="47"/>
                </a:cxn>
                <a:cxn ang="0">
                  <a:pos x="31" y="10"/>
                </a:cxn>
                <a:cxn ang="0">
                  <a:pos x="46" y="1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6" h="47">
                  <a:moveTo>
                    <a:pt x="16" y="10"/>
                  </a:moveTo>
                  <a:lnTo>
                    <a:pt x="16" y="47"/>
                  </a:lnTo>
                  <a:lnTo>
                    <a:pt x="31" y="47"/>
                  </a:lnTo>
                  <a:lnTo>
                    <a:pt x="31" y="10"/>
                  </a:lnTo>
                  <a:lnTo>
                    <a:pt x="46" y="1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9" name="Freeform 2083"/>
            <p:cNvSpPr>
              <a:spLocks/>
            </p:cNvSpPr>
            <p:nvPr/>
          </p:nvSpPr>
          <p:spPr bwMode="auto">
            <a:xfrm>
              <a:off x="3962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0" name="Freeform 2084"/>
            <p:cNvSpPr>
              <a:spLocks/>
            </p:cNvSpPr>
            <p:nvPr/>
          </p:nvSpPr>
          <p:spPr bwMode="auto">
            <a:xfrm>
              <a:off x="3977" y="408"/>
              <a:ext cx="12" cy="12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15" y="2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15" y="27"/>
                </a:cxn>
                <a:cxn ang="0">
                  <a:pos x="15" y="27"/>
                </a:cxn>
                <a:cxn ang="0">
                  <a:pos x="31" y="47"/>
                </a:cxn>
                <a:cxn ang="0">
                  <a:pos x="47" y="47"/>
                </a:cxn>
                <a:cxn ang="0">
                  <a:pos x="27" y="23"/>
                </a:cxn>
                <a:cxn ang="0">
                  <a:pos x="46" y="0"/>
                </a:cxn>
                <a:cxn ang="0">
                  <a:pos x="30" y="0"/>
                </a:cxn>
                <a:cxn ang="0">
                  <a:pos x="15" y="20"/>
                </a:cxn>
              </a:cxnLst>
              <a:rect l="0" t="0" r="r" b="b"/>
              <a:pathLst>
                <a:path w="47" h="47">
                  <a:moveTo>
                    <a:pt x="15" y="20"/>
                  </a:moveTo>
                  <a:lnTo>
                    <a:pt x="15" y="2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31" y="47"/>
                  </a:lnTo>
                  <a:lnTo>
                    <a:pt x="47" y="47"/>
                  </a:lnTo>
                  <a:lnTo>
                    <a:pt x="27" y="23"/>
                  </a:lnTo>
                  <a:lnTo>
                    <a:pt x="46" y="0"/>
                  </a:lnTo>
                  <a:lnTo>
                    <a:pt x="30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1" name="Freeform 2085"/>
            <p:cNvSpPr>
              <a:spLocks/>
            </p:cNvSpPr>
            <p:nvPr/>
          </p:nvSpPr>
          <p:spPr bwMode="auto">
            <a:xfrm>
              <a:off x="3676" y="434"/>
              <a:ext cx="12" cy="12"/>
            </a:xfrm>
            <a:custGeom>
              <a:avLst/>
              <a:gdLst/>
              <a:ahLst/>
              <a:cxnLst>
                <a:cxn ang="0">
                  <a:pos x="34" y="32"/>
                </a:cxn>
                <a:cxn ang="0">
                  <a:pos x="34" y="35"/>
                </a:cxn>
                <a:cxn ang="0">
                  <a:pos x="32" y="38"/>
                </a:cxn>
                <a:cxn ang="0">
                  <a:pos x="31" y="40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6" y="34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2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1" y="12"/>
                </a:cxn>
                <a:cxn ang="0">
                  <a:pos x="33" y="15"/>
                </a:cxn>
                <a:cxn ang="0">
                  <a:pos x="34" y="20"/>
                </a:cxn>
                <a:cxn ang="0">
                  <a:pos x="48" y="20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4" y="10"/>
                </a:cxn>
                <a:cxn ang="0">
                  <a:pos x="42" y="7"/>
                </a:cxn>
                <a:cxn ang="0">
                  <a:pos x="39" y="5"/>
                </a:cxn>
                <a:cxn ang="0">
                  <a:pos x="36" y="3"/>
                </a:cxn>
                <a:cxn ang="0">
                  <a:pos x="31" y="2"/>
                </a:cxn>
                <a:cxn ang="0">
                  <a:pos x="26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1" y="51"/>
                </a:cxn>
                <a:cxn ang="0">
                  <a:pos x="36" y="49"/>
                </a:cxn>
                <a:cxn ang="0">
                  <a:pos x="40" y="47"/>
                </a:cxn>
                <a:cxn ang="0">
                  <a:pos x="43" y="44"/>
                </a:cxn>
                <a:cxn ang="0">
                  <a:pos x="46" y="41"/>
                </a:cxn>
                <a:cxn ang="0">
                  <a:pos x="47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4" y="32"/>
                </a:cxn>
              </a:cxnLst>
              <a:rect l="0" t="0" r="r" b="b"/>
              <a:pathLst>
                <a:path w="49" h="51">
                  <a:moveTo>
                    <a:pt x="34" y="32"/>
                  </a:moveTo>
                  <a:lnTo>
                    <a:pt x="34" y="35"/>
                  </a:lnTo>
                  <a:lnTo>
                    <a:pt x="32" y="38"/>
                  </a:lnTo>
                  <a:lnTo>
                    <a:pt x="31" y="40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6" y="34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1" y="12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4" y="10"/>
                  </a:lnTo>
                  <a:lnTo>
                    <a:pt x="42" y="7"/>
                  </a:lnTo>
                  <a:lnTo>
                    <a:pt x="39" y="5"/>
                  </a:lnTo>
                  <a:lnTo>
                    <a:pt x="36" y="3"/>
                  </a:lnTo>
                  <a:lnTo>
                    <a:pt x="31" y="2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1" y="51"/>
                  </a:lnTo>
                  <a:lnTo>
                    <a:pt x="36" y="49"/>
                  </a:lnTo>
                  <a:lnTo>
                    <a:pt x="40" y="47"/>
                  </a:lnTo>
                  <a:lnTo>
                    <a:pt x="43" y="44"/>
                  </a:lnTo>
                  <a:lnTo>
                    <a:pt x="46" y="41"/>
                  </a:lnTo>
                  <a:lnTo>
                    <a:pt x="47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2" name="Freeform 2086"/>
            <p:cNvSpPr>
              <a:spLocks/>
            </p:cNvSpPr>
            <p:nvPr/>
          </p:nvSpPr>
          <p:spPr bwMode="auto">
            <a:xfrm>
              <a:off x="3690" y="434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33" y="16"/>
                </a:cxn>
                <a:cxn ang="0">
                  <a:pos x="33" y="46"/>
                </a:cxn>
                <a:cxn ang="0">
                  <a:pos x="48" y="46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8" h="46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33" y="16"/>
                  </a:lnTo>
                  <a:lnTo>
                    <a:pt x="33" y="46"/>
                  </a:lnTo>
                  <a:lnTo>
                    <a:pt x="48" y="46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3" name="Freeform 2087"/>
            <p:cNvSpPr>
              <a:spLocks/>
            </p:cNvSpPr>
            <p:nvPr/>
          </p:nvSpPr>
          <p:spPr bwMode="auto">
            <a:xfrm>
              <a:off x="3705" y="434"/>
              <a:ext cx="12" cy="12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4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4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1"/>
                </a:cxn>
                <a:cxn ang="0">
                  <a:pos x="15" y="17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0" y="12"/>
                </a:cxn>
                <a:cxn ang="0">
                  <a:pos x="33" y="15"/>
                </a:cxn>
                <a:cxn ang="0">
                  <a:pos x="35" y="20"/>
                </a:cxn>
                <a:cxn ang="0">
                  <a:pos x="48" y="20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6" y="3"/>
                </a:cxn>
                <a:cxn ang="0">
                  <a:pos x="32" y="2"/>
                </a:cxn>
                <a:cxn ang="0">
                  <a:pos x="25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4" y="41"/>
                </a:cxn>
                <a:cxn ang="0">
                  <a:pos x="6" y="45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0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7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4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1"/>
                  </a:lnTo>
                  <a:lnTo>
                    <a:pt x="15" y="17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0" y="12"/>
                  </a:lnTo>
                  <a:lnTo>
                    <a:pt x="33" y="15"/>
                  </a:lnTo>
                  <a:lnTo>
                    <a:pt x="35" y="20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6" y="3"/>
                  </a:lnTo>
                  <a:lnTo>
                    <a:pt x="32" y="2"/>
                  </a:lnTo>
                  <a:lnTo>
                    <a:pt x="25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0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7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4" name="Freeform 2088"/>
            <p:cNvSpPr>
              <a:spLocks/>
            </p:cNvSpPr>
            <p:nvPr/>
          </p:nvSpPr>
          <p:spPr bwMode="auto">
            <a:xfrm>
              <a:off x="3718" y="434"/>
              <a:ext cx="12" cy="12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15" y="46"/>
                </a:cxn>
                <a:cxn ang="0">
                  <a:pos x="30" y="46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5" y="9"/>
                </a:cxn>
              </a:cxnLst>
              <a:rect l="0" t="0" r="r" b="b"/>
              <a:pathLst>
                <a:path w="46" h="46">
                  <a:moveTo>
                    <a:pt x="15" y="9"/>
                  </a:moveTo>
                  <a:lnTo>
                    <a:pt x="15" y="46"/>
                  </a:lnTo>
                  <a:lnTo>
                    <a:pt x="30" y="46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5" name="Freeform 2089"/>
            <p:cNvSpPr>
              <a:spLocks noEditPoints="1"/>
            </p:cNvSpPr>
            <p:nvPr/>
          </p:nvSpPr>
          <p:spPr bwMode="auto">
            <a:xfrm>
              <a:off x="3731" y="434"/>
              <a:ext cx="13" cy="12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5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4" y="40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7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7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4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7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5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4" y="40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7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7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4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6" name="Freeform 2090"/>
            <p:cNvSpPr>
              <a:spLocks/>
            </p:cNvSpPr>
            <p:nvPr/>
          </p:nvSpPr>
          <p:spPr bwMode="auto">
            <a:xfrm>
              <a:off x="3746" y="434"/>
              <a:ext cx="16" cy="12"/>
            </a:xfrm>
            <a:custGeom>
              <a:avLst/>
              <a:gdLst/>
              <a:ahLst/>
              <a:cxnLst>
                <a:cxn ang="0">
                  <a:pos x="27" y="46"/>
                </a:cxn>
                <a:cxn ang="0">
                  <a:pos x="37" y="46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6"/>
                </a:cxn>
                <a:cxn ang="0">
                  <a:pos x="63" y="46"/>
                </a:cxn>
                <a:cxn ang="0">
                  <a:pos x="63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27" y="46"/>
                </a:cxn>
              </a:cxnLst>
              <a:rect l="0" t="0" r="r" b="b"/>
              <a:pathLst>
                <a:path w="63" h="46">
                  <a:moveTo>
                    <a:pt x="27" y="46"/>
                  </a:moveTo>
                  <a:lnTo>
                    <a:pt x="37" y="46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7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7" name="Freeform 2091"/>
            <p:cNvSpPr>
              <a:spLocks/>
            </p:cNvSpPr>
            <p:nvPr/>
          </p:nvSpPr>
          <p:spPr bwMode="auto">
            <a:xfrm>
              <a:off x="3770" y="434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5" y="46"/>
                </a:cxn>
                <a:cxn ang="0">
                  <a:pos x="35" y="16"/>
                </a:cxn>
                <a:cxn ang="0">
                  <a:pos x="35" y="46"/>
                </a:cxn>
                <a:cxn ang="0">
                  <a:pos x="49" y="46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9" h="46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5" y="46"/>
                  </a:lnTo>
                  <a:lnTo>
                    <a:pt x="35" y="16"/>
                  </a:lnTo>
                  <a:lnTo>
                    <a:pt x="35" y="46"/>
                  </a:lnTo>
                  <a:lnTo>
                    <a:pt x="49" y="46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8" name="Freeform 2092"/>
            <p:cNvSpPr>
              <a:spLocks/>
            </p:cNvSpPr>
            <p:nvPr/>
          </p:nvSpPr>
          <p:spPr bwMode="auto">
            <a:xfrm>
              <a:off x="3785" y="434"/>
              <a:ext cx="12" cy="12"/>
            </a:xfrm>
            <a:custGeom>
              <a:avLst/>
              <a:gdLst/>
              <a:ahLst/>
              <a:cxnLst>
                <a:cxn ang="0">
                  <a:pos x="1" y="38"/>
                </a:cxn>
                <a:cxn ang="0">
                  <a:pos x="4" y="45"/>
                </a:cxn>
                <a:cxn ang="0">
                  <a:pos x="10" y="49"/>
                </a:cxn>
                <a:cxn ang="0">
                  <a:pos x="20" y="51"/>
                </a:cxn>
                <a:cxn ang="0">
                  <a:pos x="29" y="51"/>
                </a:cxn>
                <a:cxn ang="0">
                  <a:pos x="38" y="50"/>
                </a:cxn>
                <a:cxn ang="0">
                  <a:pos x="44" y="46"/>
                </a:cxn>
                <a:cxn ang="0">
                  <a:pos x="47" y="40"/>
                </a:cxn>
                <a:cxn ang="0">
                  <a:pos x="47" y="33"/>
                </a:cxn>
                <a:cxn ang="0">
                  <a:pos x="43" y="27"/>
                </a:cxn>
                <a:cxn ang="0">
                  <a:pos x="38" y="25"/>
                </a:cxn>
                <a:cxn ang="0">
                  <a:pos x="45" y="21"/>
                </a:cxn>
                <a:cxn ang="0">
                  <a:pos x="47" y="15"/>
                </a:cxn>
                <a:cxn ang="0">
                  <a:pos x="44" y="7"/>
                </a:cxn>
                <a:cxn ang="0">
                  <a:pos x="39" y="3"/>
                </a:cxn>
                <a:cxn ang="0">
                  <a:pos x="25" y="0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1" y="18"/>
                </a:cxn>
                <a:cxn ang="0">
                  <a:pos x="15" y="14"/>
                </a:cxn>
                <a:cxn ang="0">
                  <a:pos x="21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2" y="19"/>
                </a:cxn>
                <a:cxn ang="0">
                  <a:pos x="28" y="21"/>
                </a:cxn>
                <a:cxn ang="0">
                  <a:pos x="20" y="21"/>
                </a:cxn>
                <a:cxn ang="0">
                  <a:pos x="25" y="30"/>
                </a:cxn>
                <a:cxn ang="0">
                  <a:pos x="32" y="32"/>
                </a:cxn>
                <a:cxn ang="0">
                  <a:pos x="33" y="36"/>
                </a:cxn>
                <a:cxn ang="0">
                  <a:pos x="30" y="41"/>
                </a:cxn>
                <a:cxn ang="0">
                  <a:pos x="24" y="42"/>
                </a:cxn>
                <a:cxn ang="0">
                  <a:pos x="15" y="39"/>
                </a:cxn>
                <a:cxn ang="0">
                  <a:pos x="13" y="34"/>
                </a:cxn>
              </a:cxnLst>
              <a:rect l="0" t="0" r="r" b="b"/>
              <a:pathLst>
                <a:path w="48" h="51">
                  <a:moveTo>
                    <a:pt x="0" y="34"/>
                  </a:moveTo>
                  <a:lnTo>
                    <a:pt x="1" y="38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7" y="47"/>
                  </a:lnTo>
                  <a:lnTo>
                    <a:pt x="10" y="49"/>
                  </a:lnTo>
                  <a:lnTo>
                    <a:pt x="14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9" y="51"/>
                  </a:lnTo>
                  <a:lnTo>
                    <a:pt x="34" y="51"/>
                  </a:lnTo>
                  <a:lnTo>
                    <a:pt x="38" y="50"/>
                  </a:lnTo>
                  <a:lnTo>
                    <a:pt x="41" y="48"/>
                  </a:lnTo>
                  <a:lnTo>
                    <a:pt x="44" y="46"/>
                  </a:lnTo>
                  <a:lnTo>
                    <a:pt x="46" y="44"/>
                  </a:lnTo>
                  <a:lnTo>
                    <a:pt x="47" y="40"/>
                  </a:lnTo>
                  <a:lnTo>
                    <a:pt x="48" y="37"/>
                  </a:lnTo>
                  <a:lnTo>
                    <a:pt x="47" y="33"/>
                  </a:lnTo>
                  <a:lnTo>
                    <a:pt x="46" y="29"/>
                  </a:lnTo>
                  <a:lnTo>
                    <a:pt x="43" y="27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42" y="23"/>
                  </a:lnTo>
                  <a:lnTo>
                    <a:pt x="45" y="21"/>
                  </a:lnTo>
                  <a:lnTo>
                    <a:pt x="46" y="18"/>
                  </a:lnTo>
                  <a:lnTo>
                    <a:pt x="47" y="15"/>
                  </a:lnTo>
                  <a:lnTo>
                    <a:pt x="46" y="10"/>
                  </a:lnTo>
                  <a:lnTo>
                    <a:pt x="44" y="7"/>
                  </a:lnTo>
                  <a:lnTo>
                    <a:pt x="42" y="5"/>
                  </a:lnTo>
                  <a:lnTo>
                    <a:pt x="39" y="3"/>
                  </a:lnTo>
                  <a:lnTo>
                    <a:pt x="31" y="2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14" y="18"/>
                  </a:lnTo>
                  <a:lnTo>
                    <a:pt x="15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2"/>
                  </a:lnTo>
                  <a:lnTo>
                    <a:pt x="32" y="13"/>
                  </a:lnTo>
                  <a:lnTo>
                    <a:pt x="33" y="16"/>
                  </a:lnTo>
                  <a:lnTo>
                    <a:pt x="32" y="19"/>
                  </a:lnTo>
                  <a:lnTo>
                    <a:pt x="30" y="20"/>
                  </a:lnTo>
                  <a:lnTo>
                    <a:pt x="28" y="21"/>
                  </a:lnTo>
                  <a:lnTo>
                    <a:pt x="25" y="21"/>
                  </a:lnTo>
                  <a:lnTo>
                    <a:pt x="20" y="21"/>
                  </a:lnTo>
                  <a:lnTo>
                    <a:pt x="20" y="30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4" y="37"/>
                  </a:lnTo>
                  <a:lnTo>
                    <a:pt x="13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9" name="Freeform 2093"/>
            <p:cNvSpPr>
              <a:spLocks/>
            </p:cNvSpPr>
            <p:nvPr/>
          </p:nvSpPr>
          <p:spPr bwMode="auto">
            <a:xfrm>
              <a:off x="3799" y="434"/>
              <a:ext cx="16" cy="12"/>
            </a:xfrm>
            <a:custGeom>
              <a:avLst/>
              <a:gdLst/>
              <a:ahLst/>
              <a:cxnLst>
                <a:cxn ang="0">
                  <a:pos x="27" y="46"/>
                </a:cxn>
                <a:cxn ang="0">
                  <a:pos x="36" y="46"/>
                </a:cxn>
                <a:cxn ang="0">
                  <a:pos x="49" y="14"/>
                </a:cxn>
                <a:cxn ang="0">
                  <a:pos x="49" y="14"/>
                </a:cxn>
                <a:cxn ang="0">
                  <a:pos x="49" y="17"/>
                </a:cxn>
                <a:cxn ang="0">
                  <a:pos x="49" y="46"/>
                </a:cxn>
                <a:cxn ang="0">
                  <a:pos x="64" y="46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5" y="46"/>
                </a:cxn>
                <a:cxn ang="0">
                  <a:pos x="15" y="17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27" y="46"/>
                </a:cxn>
              </a:cxnLst>
              <a:rect l="0" t="0" r="r" b="b"/>
              <a:pathLst>
                <a:path w="64" h="46">
                  <a:moveTo>
                    <a:pt x="27" y="46"/>
                  </a:moveTo>
                  <a:lnTo>
                    <a:pt x="36" y="46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7"/>
                  </a:lnTo>
                  <a:lnTo>
                    <a:pt x="49" y="46"/>
                  </a:lnTo>
                  <a:lnTo>
                    <a:pt x="64" y="46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5" y="46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27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0" name="Freeform 2094"/>
            <p:cNvSpPr>
              <a:spLocks noEditPoints="1"/>
            </p:cNvSpPr>
            <p:nvPr/>
          </p:nvSpPr>
          <p:spPr bwMode="auto">
            <a:xfrm>
              <a:off x="3817" y="434"/>
              <a:ext cx="13" cy="12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4" y="39"/>
                </a:cxn>
                <a:cxn ang="0">
                  <a:pos x="32" y="40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4"/>
                </a:cxn>
                <a:cxn ang="0">
                  <a:pos x="34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9" y="49"/>
                </a:cxn>
                <a:cxn ang="0">
                  <a:pos x="44" y="47"/>
                </a:cxn>
                <a:cxn ang="0">
                  <a:pos x="47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18"/>
                </a:cxn>
                <a:cxn ang="0">
                  <a:pos x="36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4" y="39"/>
                  </a:lnTo>
                  <a:lnTo>
                    <a:pt x="32" y="40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9" y="49"/>
                  </a:lnTo>
                  <a:lnTo>
                    <a:pt x="44" y="47"/>
                  </a:lnTo>
                  <a:lnTo>
                    <a:pt x="47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6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1" name="Freeform 2095"/>
            <p:cNvSpPr>
              <a:spLocks noEditPoints="1"/>
            </p:cNvSpPr>
            <p:nvPr/>
          </p:nvSpPr>
          <p:spPr bwMode="auto">
            <a:xfrm>
              <a:off x="3832" y="434"/>
              <a:ext cx="13" cy="1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4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5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8" y="3"/>
                </a:cxn>
                <a:cxn ang="0">
                  <a:pos x="34" y="2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2"/>
                </a:cxn>
                <a:cxn ang="0">
                  <a:pos x="17" y="5"/>
                </a:cxn>
                <a:cxn ang="0">
                  <a:pos x="13" y="9"/>
                </a:cxn>
                <a:cxn ang="0">
                  <a:pos x="13" y="9"/>
                </a:cxn>
                <a:cxn ang="0">
                  <a:pos x="13" y="3"/>
                </a:cxn>
                <a:cxn ang="0">
                  <a:pos x="0" y="3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5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3" y="15"/>
                </a:cxn>
                <a:cxn ang="0">
                  <a:pos x="35" y="18"/>
                </a:cxn>
                <a:cxn ang="0">
                  <a:pos x="36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5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3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4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5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2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0" y="3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2" y="13"/>
                  </a:lnTo>
                  <a:lnTo>
                    <a:pt x="33" y="15"/>
                  </a:lnTo>
                  <a:lnTo>
                    <a:pt x="35" y="18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5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2" name="Freeform 2096"/>
            <p:cNvSpPr>
              <a:spLocks noEditPoints="1"/>
            </p:cNvSpPr>
            <p:nvPr/>
          </p:nvSpPr>
          <p:spPr bwMode="auto">
            <a:xfrm>
              <a:off x="3847" y="434"/>
              <a:ext cx="13" cy="12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3" y="42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5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1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5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1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3" name="Freeform 2097"/>
            <p:cNvSpPr>
              <a:spLocks/>
            </p:cNvSpPr>
            <p:nvPr/>
          </p:nvSpPr>
          <p:spPr bwMode="auto">
            <a:xfrm>
              <a:off x="3862" y="434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6"/>
                </a:cxn>
                <a:cxn ang="0">
                  <a:pos x="45" y="46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14" y="27"/>
                </a:cxn>
              </a:cxnLst>
              <a:rect l="0" t="0" r="r" b="b"/>
              <a:pathLst>
                <a:path w="45" h="46">
                  <a:moveTo>
                    <a:pt x="14" y="27"/>
                  </a:moveTo>
                  <a:lnTo>
                    <a:pt x="31" y="27"/>
                  </a:lnTo>
                  <a:lnTo>
                    <a:pt x="31" y="46"/>
                  </a:lnTo>
                  <a:lnTo>
                    <a:pt x="45" y="46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4" name="Freeform 2098"/>
            <p:cNvSpPr>
              <a:spLocks/>
            </p:cNvSpPr>
            <p:nvPr/>
          </p:nvSpPr>
          <p:spPr bwMode="auto">
            <a:xfrm>
              <a:off x="3876" y="434"/>
              <a:ext cx="12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6" y="46"/>
                </a:cxn>
                <a:cxn ang="0">
                  <a:pos x="35" y="16"/>
                </a:cxn>
                <a:cxn ang="0">
                  <a:pos x="35" y="46"/>
                </a:cxn>
                <a:cxn ang="0">
                  <a:pos x="49" y="46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6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6" y="46"/>
                  </a:lnTo>
                  <a:lnTo>
                    <a:pt x="35" y="16"/>
                  </a:lnTo>
                  <a:lnTo>
                    <a:pt x="35" y="46"/>
                  </a:lnTo>
                  <a:lnTo>
                    <a:pt x="49" y="46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5" name="Freeform 2099"/>
            <p:cNvSpPr>
              <a:spLocks noEditPoints="1"/>
            </p:cNvSpPr>
            <p:nvPr/>
          </p:nvSpPr>
          <p:spPr bwMode="auto">
            <a:xfrm>
              <a:off x="3891" y="434"/>
              <a:ext cx="11" cy="12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31" y="30"/>
                </a:cxn>
                <a:cxn ang="0">
                  <a:pos x="31" y="46"/>
                </a:cxn>
                <a:cxn ang="0">
                  <a:pos x="45" y="46"/>
                </a:cxn>
                <a:cxn ang="0">
                  <a:pos x="45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9" y="2"/>
                </a:cxn>
                <a:cxn ang="0">
                  <a:pos x="6" y="4"/>
                </a:cxn>
                <a:cxn ang="0">
                  <a:pos x="3" y="6"/>
                </a:cxn>
                <a:cxn ang="0">
                  <a:pos x="1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3" y="24"/>
                </a:cxn>
                <a:cxn ang="0">
                  <a:pos x="5" y="26"/>
                </a:cxn>
                <a:cxn ang="0">
                  <a:pos x="7" y="28"/>
                </a:cxn>
                <a:cxn ang="0">
                  <a:pos x="10" y="29"/>
                </a:cxn>
                <a:cxn ang="0">
                  <a:pos x="14" y="30"/>
                </a:cxn>
                <a:cxn ang="0">
                  <a:pos x="1" y="46"/>
                </a:cxn>
                <a:cxn ang="0">
                  <a:pos x="17" y="46"/>
                </a:cxn>
                <a:cxn ang="0">
                  <a:pos x="27" y="30"/>
                </a:cxn>
                <a:cxn ang="0">
                  <a:pos x="31" y="9"/>
                </a:cxn>
                <a:cxn ang="0">
                  <a:pos x="31" y="21"/>
                </a:cxn>
                <a:cxn ang="0">
                  <a:pos x="24" y="21"/>
                </a:cxn>
                <a:cxn ang="0">
                  <a:pos x="20" y="21"/>
                </a:cxn>
                <a:cxn ang="0">
                  <a:pos x="18" y="20"/>
                </a:cxn>
                <a:cxn ang="0">
                  <a:pos x="16" y="18"/>
                </a:cxn>
                <a:cxn ang="0">
                  <a:pos x="15" y="15"/>
                </a:cxn>
                <a:cxn ang="0">
                  <a:pos x="16" y="12"/>
                </a:cxn>
                <a:cxn ang="0">
                  <a:pos x="19" y="10"/>
                </a:cxn>
                <a:cxn ang="0">
                  <a:pos x="21" y="9"/>
                </a:cxn>
                <a:cxn ang="0">
                  <a:pos x="24" y="9"/>
                </a:cxn>
                <a:cxn ang="0">
                  <a:pos x="31" y="9"/>
                </a:cxn>
              </a:cxnLst>
              <a:rect l="0" t="0" r="r" b="b"/>
              <a:pathLst>
                <a:path w="45" h="46">
                  <a:moveTo>
                    <a:pt x="27" y="30"/>
                  </a:moveTo>
                  <a:lnTo>
                    <a:pt x="31" y="30"/>
                  </a:lnTo>
                  <a:lnTo>
                    <a:pt x="31" y="46"/>
                  </a:lnTo>
                  <a:lnTo>
                    <a:pt x="45" y="46"/>
                  </a:lnTo>
                  <a:lnTo>
                    <a:pt x="45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4" y="30"/>
                  </a:lnTo>
                  <a:lnTo>
                    <a:pt x="1" y="46"/>
                  </a:lnTo>
                  <a:lnTo>
                    <a:pt x="17" y="46"/>
                  </a:lnTo>
                  <a:lnTo>
                    <a:pt x="27" y="30"/>
                  </a:lnTo>
                  <a:close/>
                  <a:moveTo>
                    <a:pt x="31" y="9"/>
                  </a:moveTo>
                  <a:lnTo>
                    <a:pt x="31" y="21"/>
                  </a:lnTo>
                  <a:lnTo>
                    <a:pt x="24" y="21"/>
                  </a:lnTo>
                  <a:lnTo>
                    <a:pt x="20" y="21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5" y="15"/>
                  </a:lnTo>
                  <a:lnTo>
                    <a:pt x="16" y="12"/>
                  </a:lnTo>
                  <a:lnTo>
                    <a:pt x="19" y="10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6" name="Freeform 2100"/>
            <p:cNvSpPr>
              <a:spLocks noEditPoints="1"/>
            </p:cNvSpPr>
            <p:nvPr/>
          </p:nvSpPr>
          <p:spPr bwMode="auto">
            <a:xfrm>
              <a:off x="3581" y="460"/>
              <a:ext cx="15" cy="15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60"/>
                </a:cxn>
                <a:cxn ang="0">
                  <a:pos x="12" y="60"/>
                </a:cxn>
                <a:cxn ang="0">
                  <a:pos x="12" y="48"/>
                </a:cxn>
                <a:cxn ang="0">
                  <a:pos x="49" y="48"/>
                </a:cxn>
                <a:cxn ang="0">
                  <a:pos x="49" y="60"/>
                </a:cxn>
                <a:cxn ang="0">
                  <a:pos x="61" y="60"/>
                </a:cxn>
                <a:cxn ang="0">
                  <a:pos x="61" y="37"/>
                </a:cxn>
                <a:cxn ang="0">
                  <a:pos x="54" y="37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2" y="17"/>
                </a:cxn>
                <a:cxn ang="0">
                  <a:pos x="11" y="25"/>
                </a:cxn>
                <a:cxn ang="0">
                  <a:pos x="9" y="31"/>
                </a:cxn>
                <a:cxn ang="0">
                  <a:pos x="6" y="37"/>
                </a:cxn>
                <a:cxn ang="0">
                  <a:pos x="0" y="37"/>
                </a:cxn>
                <a:cxn ang="0">
                  <a:pos x="40" y="9"/>
                </a:cxn>
                <a:cxn ang="0">
                  <a:pos x="40" y="37"/>
                </a:cxn>
                <a:cxn ang="0">
                  <a:pos x="21" y="37"/>
                </a:cxn>
                <a:cxn ang="0">
                  <a:pos x="23" y="33"/>
                </a:cxn>
                <a:cxn ang="0">
                  <a:pos x="25" y="28"/>
                </a:cxn>
                <a:cxn ang="0">
                  <a:pos x="26" y="22"/>
                </a:cxn>
                <a:cxn ang="0">
                  <a:pos x="27" y="14"/>
                </a:cxn>
                <a:cxn ang="0">
                  <a:pos x="27" y="9"/>
                </a:cxn>
                <a:cxn ang="0">
                  <a:pos x="40" y="9"/>
                </a:cxn>
              </a:cxnLst>
              <a:rect l="0" t="0" r="r" b="b"/>
              <a:pathLst>
                <a:path w="61" h="60">
                  <a:moveTo>
                    <a:pt x="0" y="37"/>
                  </a:moveTo>
                  <a:lnTo>
                    <a:pt x="0" y="60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49" y="48"/>
                  </a:lnTo>
                  <a:lnTo>
                    <a:pt x="49" y="60"/>
                  </a:lnTo>
                  <a:lnTo>
                    <a:pt x="61" y="60"/>
                  </a:lnTo>
                  <a:lnTo>
                    <a:pt x="61" y="37"/>
                  </a:lnTo>
                  <a:lnTo>
                    <a:pt x="54" y="37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2" y="17"/>
                  </a:lnTo>
                  <a:lnTo>
                    <a:pt x="11" y="25"/>
                  </a:lnTo>
                  <a:lnTo>
                    <a:pt x="9" y="31"/>
                  </a:lnTo>
                  <a:lnTo>
                    <a:pt x="6" y="37"/>
                  </a:lnTo>
                  <a:lnTo>
                    <a:pt x="0" y="37"/>
                  </a:lnTo>
                  <a:close/>
                  <a:moveTo>
                    <a:pt x="40" y="9"/>
                  </a:moveTo>
                  <a:lnTo>
                    <a:pt x="40" y="37"/>
                  </a:lnTo>
                  <a:lnTo>
                    <a:pt x="21" y="37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6" y="22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7" name="Freeform 2101"/>
            <p:cNvSpPr>
              <a:spLocks/>
            </p:cNvSpPr>
            <p:nvPr/>
          </p:nvSpPr>
          <p:spPr bwMode="auto">
            <a:xfrm>
              <a:off x="3597" y="460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2" y="48"/>
                </a:cxn>
                <a:cxn ang="0">
                  <a:pos x="6" y="48"/>
                </a:cxn>
                <a:cxn ang="0">
                  <a:pos x="10" y="48"/>
                </a:cxn>
                <a:cxn ang="0">
                  <a:pos x="14" y="47"/>
                </a:cxn>
                <a:cxn ang="0">
                  <a:pos x="17" y="45"/>
                </a:cxn>
                <a:cxn ang="0">
                  <a:pos x="19" y="43"/>
                </a:cxn>
                <a:cxn ang="0">
                  <a:pos x="22" y="39"/>
                </a:cxn>
                <a:cxn ang="0">
                  <a:pos x="23" y="34"/>
                </a:cxn>
                <a:cxn ang="0">
                  <a:pos x="24" y="28"/>
                </a:cxn>
                <a:cxn ang="0">
                  <a:pos x="25" y="20"/>
                </a:cxn>
                <a:cxn ang="0">
                  <a:pos x="25" y="9"/>
                </a:cxn>
                <a:cxn ang="0">
                  <a:pos x="37" y="9"/>
                </a:cxn>
                <a:cxn ang="0">
                  <a:pos x="37" y="48"/>
                </a:cxn>
                <a:cxn ang="0">
                  <a:pos x="51" y="48"/>
                </a:cxn>
                <a:cxn ang="0">
                  <a:pos x="51" y="0"/>
                </a:cxn>
                <a:cxn ang="0">
                  <a:pos x="12" y="0"/>
                </a:cxn>
                <a:cxn ang="0">
                  <a:pos x="11" y="20"/>
                </a:cxn>
                <a:cxn ang="0">
                  <a:pos x="11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7" y="37"/>
                </a:cxn>
                <a:cxn ang="0">
                  <a:pos x="4" y="37"/>
                </a:cxn>
                <a:cxn ang="0">
                  <a:pos x="2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1" h="48">
                  <a:moveTo>
                    <a:pt x="0" y="48"/>
                  </a:moveTo>
                  <a:lnTo>
                    <a:pt x="2" y="48"/>
                  </a:lnTo>
                  <a:lnTo>
                    <a:pt x="6" y="48"/>
                  </a:lnTo>
                  <a:lnTo>
                    <a:pt x="10" y="48"/>
                  </a:lnTo>
                  <a:lnTo>
                    <a:pt x="14" y="47"/>
                  </a:lnTo>
                  <a:lnTo>
                    <a:pt x="17" y="45"/>
                  </a:lnTo>
                  <a:lnTo>
                    <a:pt x="19" y="43"/>
                  </a:lnTo>
                  <a:lnTo>
                    <a:pt x="22" y="39"/>
                  </a:lnTo>
                  <a:lnTo>
                    <a:pt x="23" y="34"/>
                  </a:lnTo>
                  <a:lnTo>
                    <a:pt x="24" y="28"/>
                  </a:lnTo>
                  <a:lnTo>
                    <a:pt x="25" y="20"/>
                  </a:lnTo>
                  <a:lnTo>
                    <a:pt x="25" y="9"/>
                  </a:lnTo>
                  <a:lnTo>
                    <a:pt x="37" y="9"/>
                  </a:lnTo>
                  <a:lnTo>
                    <a:pt x="37" y="48"/>
                  </a:lnTo>
                  <a:lnTo>
                    <a:pt x="51" y="48"/>
                  </a:lnTo>
                  <a:lnTo>
                    <a:pt x="51" y="0"/>
                  </a:lnTo>
                  <a:lnTo>
                    <a:pt x="12" y="0"/>
                  </a:lnTo>
                  <a:lnTo>
                    <a:pt x="11" y="20"/>
                  </a:lnTo>
                  <a:lnTo>
                    <a:pt x="11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8" name="Freeform 2102"/>
            <p:cNvSpPr>
              <a:spLocks/>
            </p:cNvSpPr>
            <p:nvPr/>
          </p:nvSpPr>
          <p:spPr bwMode="auto">
            <a:xfrm>
              <a:off x="3613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9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9" name="Freeform 2103"/>
            <p:cNvSpPr>
              <a:spLocks/>
            </p:cNvSpPr>
            <p:nvPr/>
          </p:nvSpPr>
          <p:spPr bwMode="auto">
            <a:xfrm>
              <a:off x="3627" y="460"/>
              <a:ext cx="11" cy="12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15" y="48"/>
                </a:cxn>
                <a:cxn ang="0">
                  <a:pos x="29" y="48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5" y="9"/>
                </a:cxn>
              </a:cxnLst>
              <a:rect l="0" t="0" r="r" b="b"/>
              <a:pathLst>
                <a:path w="46" h="48">
                  <a:moveTo>
                    <a:pt x="15" y="9"/>
                  </a:moveTo>
                  <a:lnTo>
                    <a:pt x="15" y="48"/>
                  </a:lnTo>
                  <a:lnTo>
                    <a:pt x="29" y="48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0" name="Freeform 2104"/>
            <p:cNvSpPr>
              <a:spLocks noEditPoints="1"/>
            </p:cNvSpPr>
            <p:nvPr/>
          </p:nvSpPr>
          <p:spPr bwMode="auto">
            <a:xfrm>
              <a:off x="3639" y="460"/>
              <a:ext cx="13" cy="13"/>
            </a:xfrm>
            <a:custGeom>
              <a:avLst/>
              <a:gdLst/>
              <a:ahLst/>
              <a:cxnLst>
                <a:cxn ang="0">
                  <a:pos x="35" y="35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5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4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8" y="7"/>
                </a:cxn>
                <a:cxn ang="0">
                  <a:pos x="4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6" y="44"/>
                </a:cxn>
                <a:cxn ang="0">
                  <a:pos x="10" y="47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40" y="49"/>
                </a:cxn>
                <a:cxn ang="0">
                  <a:pos x="43" y="46"/>
                </a:cxn>
                <a:cxn ang="0">
                  <a:pos x="46" y="43"/>
                </a:cxn>
                <a:cxn ang="0">
                  <a:pos x="49" y="39"/>
                </a:cxn>
                <a:cxn ang="0">
                  <a:pos x="50" y="35"/>
                </a:cxn>
                <a:cxn ang="0">
                  <a:pos x="35" y="35"/>
                </a:cxn>
                <a:cxn ang="0">
                  <a:pos x="15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6" y="21"/>
                </a:cxn>
                <a:cxn ang="0">
                  <a:pos x="15" y="21"/>
                </a:cxn>
              </a:cxnLst>
              <a:rect l="0" t="0" r="r" b="b"/>
              <a:pathLst>
                <a:path w="51" h="51">
                  <a:moveTo>
                    <a:pt x="35" y="35"/>
                  </a:move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5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4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8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6" y="44"/>
                  </a:lnTo>
                  <a:lnTo>
                    <a:pt x="10" y="47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40" y="49"/>
                  </a:lnTo>
                  <a:lnTo>
                    <a:pt x="43" y="46"/>
                  </a:lnTo>
                  <a:lnTo>
                    <a:pt x="46" y="43"/>
                  </a:lnTo>
                  <a:lnTo>
                    <a:pt x="49" y="39"/>
                  </a:lnTo>
                  <a:lnTo>
                    <a:pt x="50" y="35"/>
                  </a:lnTo>
                  <a:lnTo>
                    <a:pt x="35" y="35"/>
                  </a:lnTo>
                  <a:close/>
                  <a:moveTo>
                    <a:pt x="15" y="21"/>
                  </a:move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1" name="Freeform 2105"/>
            <p:cNvSpPr>
              <a:spLocks/>
            </p:cNvSpPr>
            <p:nvPr/>
          </p:nvSpPr>
          <p:spPr bwMode="auto">
            <a:xfrm>
              <a:off x="3653" y="460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6" y="48"/>
                </a:cxn>
                <a:cxn ang="0">
                  <a:pos x="10" y="48"/>
                </a:cxn>
                <a:cxn ang="0">
                  <a:pos x="13" y="47"/>
                </a:cxn>
                <a:cxn ang="0">
                  <a:pos x="16" y="45"/>
                </a:cxn>
                <a:cxn ang="0">
                  <a:pos x="19" y="43"/>
                </a:cxn>
                <a:cxn ang="0">
                  <a:pos x="21" y="39"/>
                </a:cxn>
                <a:cxn ang="0">
                  <a:pos x="23" y="34"/>
                </a:cxn>
                <a:cxn ang="0">
                  <a:pos x="24" y="28"/>
                </a:cxn>
                <a:cxn ang="0">
                  <a:pos x="24" y="20"/>
                </a:cxn>
                <a:cxn ang="0">
                  <a:pos x="25" y="9"/>
                </a:cxn>
                <a:cxn ang="0">
                  <a:pos x="38" y="9"/>
                </a:cxn>
                <a:cxn ang="0">
                  <a:pos x="38" y="48"/>
                </a:cxn>
                <a:cxn ang="0">
                  <a:pos x="52" y="48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0"/>
                </a:cxn>
                <a:cxn ang="0">
                  <a:pos x="10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6" y="37"/>
                </a:cxn>
                <a:cxn ang="0">
                  <a:pos x="5" y="37"/>
                </a:cxn>
                <a:cxn ang="0">
                  <a:pos x="2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6" y="48"/>
                  </a:lnTo>
                  <a:lnTo>
                    <a:pt x="10" y="48"/>
                  </a:lnTo>
                  <a:lnTo>
                    <a:pt x="13" y="47"/>
                  </a:lnTo>
                  <a:lnTo>
                    <a:pt x="16" y="45"/>
                  </a:lnTo>
                  <a:lnTo>
                    <a:pt x="19" y="43"/>
                  </a:lnTo>
                  <a:lnTo>
                    <a:pt x="21" y="39"/>
                  </a:lnTo>
                  <a:lnTo>
                    <a:pt x="23" y="34"/>
                  </a:lnTo>
                  <a:lnTo>
                    <a:pt x="24" y="28"/>
                  </a:lnTo>
                  <a:lnTo>
                    <a:pt x="24" y="20"/>
                  </a:lnTo>
                  <a:lnTo>
                    <a:pt x="25" y="9"/>
                  </a:lnTo>
                  <a:lnTo>
                    <a:pt x="38" y="9"/>
                  </a:lnTo>
                  <a:lnTo>
                    <a:pt x="38" y="48"/>
                  </a:lnTo>
                  <a:lnTo>
                    <a:pt x="52" y="48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2" name="Freeform 2106"/>
            <p:cNvSpPr>
              <a:spLocks noEditPoints="1"/>
            </p:cNvSpPr>
            <p:nvPr/>
          </p:nvSpPr>
          <p:spPr bwMode="auto">
            <a:xfrm>
              <a:off x="3670" y="460"/>
              <a:ext cx="10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"/>
                </a:cxn>
                <a:cxn ang="0">
                  <a:pos x="26" y="48"/>
                </a:cxn>
                <a:cxn ang="0">
                  <a:pos x="33" y="47"/>
                </a:cxn>
                <a:cxn ang="0">
                  <a:pos x="38" y="44"/>
                </a:cxn>
                <a:cxn ang="0">
                  <a:pos x="40" y="42"/>
                </a:cxn>
                <a:cxn ang="0">
                  <a:pos x="42" y="39"/>
                </a:cxn>
                <a:cxn ang="0">
                  <a:pos x="43" y="36"/>
                </a:cxn>
                <a:cxn ang="0">
                  <a:pos x="43" y="32"/>
                </a:cxn>
                <a:cxn ang="0">
                  <a:pos x="43" y="27"/>
                </a:cxn>
                <a:cxn ang="0">
                  <a:pos x="41" y="23"/>
                </a:cxn>
                <a:cxn ang="0">
                  <a:pos x="38" y="20"/>
                </a:cxn>
                <a:cxn ang="0">
                  <a:pos x="35" y="18"/>
                </a:cxn>
                <a:cxn ang="0">
                  <a:pos x="28" y="17"/>
                </a:cxn>
                <a:cxn ang="0">
                  <a:pos x="23" y="16"/>
                </a:cxn>
                <a:cxn ang="0">
                  <a:pos x="13" y="1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19" y="26"/>
                </a:cxn>
                <a:cxn ang="0">
                  <a:pos x="23" y="26"/>
                </a:cxn>
                <a:cxn ang="0">
                  <a:pos x="26" y="27"/>
                </a:cxn>
                <a:cxn ang="0">
                  <a:pos x="27" y="27"/>
                </a:cxn>
                <a:cxn ang="0">
                  <a:pos x="28" y="28"/>
                </a:cxn>
                <a:cxn ang="0">
                  <a:pos x="29" y="30"/>
                </a:cxn>
                <a:cxn ang="0">
                  <a:pos x="29" y="32"/>
                </a:cxn>
                <a:cxn ang="0">
                  <a:pos x="28" y="34"/>
                </a:cxn>
                <a:cxn ang="0">
                  <a:pos x="27" y="36"/>
                </a:cxn>
                <a:cxn ang="0">
                  <a:pos x="24" y="37"/>
                </a:cxn>
                <a:cxn ang="0">
                  <a:pos x="21" y="37"/>
                </a:cxn>
                <a:cxn ang="0">
                  <a:pos x="13" y="37"/>
                </a:cxn>
                <a:cxn ang="0">
                  <a:pos x="13" y="26"/>
                </a:cxn>
              </a:cxnLst>
              <a:rect l="0" t="0" r="r" b="b"/>
              <a:pathLst>
                <a:path w="43" h="48">
                  <a:moveTo>
                    <a:pt x="0" y="0"/>
                  </a:moveTo>
                  <a:lnTo>
                    <a:pt x="0" y="48"/>
                  </a:lnTo>
                  <a:lnTo>
                    <a:pt x="26" y="48"/>
                  </a:lnTo>
                  <a:lnTo>
                    <a:pt x="33" y="47"/>
                  </a:lnTo>
                  <a:lnTo>
                    <a:pt x="38" y="44"/>
                  </a:lnTo>
                  <a:lnTo>
                    <a:pt x="40" y="42"/>
                  </a:lnTo>
                  <a:lnTo>
                    <a:pt x="42" y="39"/>
                  </a:lnTo>
                  <a:lnTo>
                    <a:pt x="43" y="36"/>
                  </a:lnTo>
                  <a:lnTo>
                    <a:pt x="43" y="32"/>
                  </a:lnTo>
                  <a:lnTo>
                    <a:pt x="43" y="27"/>
                  </a:lnTo>
                  <a:lnTo>
                    <a:pt x="41" y="23"/>
                  </a:lnTo>
                  <a:lnTo>
                    <a:pt x="38" y="20"/>
                  </a:lnTo>
                  <a:lnTo>
                    <a:pt x="35" y="18"/>
                  </a:lnTo>
                  <a:lnTo>
                    <a:pt x="28" y="17"/>
                  </a:lnTo>
                  <a:lnTo>
                    <a:pt x="23" y="16"/>
                  </a:ln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close/>
                  <a:moveTo>
                    <a:pt x="13" y="26"/>
                  </a:moveTo>
                  <a:lnTo>
                    <a:pt x="19" y="26"/>
                  </a:lnTo>
                  <a:lnTo>
                    <a:pt x="23" y="26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8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8" y="34"/>
                  </a:lnTo>
                  <a:lnTo>
                    <a:pt x="27" y="36"/>
                  </a:lnTo>
                  <a:lnTo>
                    <a:pt x="24" y="37"/>
                  </a:lnTo>
                  <a:lnTo>
                    <a:pt x="21" y="37"/>
                  </a:lnTo>
                  <a:lnTo>
                    <a:pt x="13" y="37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3" name="Freeform 2107"/>
            <p:cNvSpPr>
              <a:spLocks/>
            </p:cNvSpPr>
            <p:nvPr/>
          </p:nvSpPr>
          <p:spPr bwMode="auto">
            <a:xfrm>
              <a:off x="3683" y="460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5" y="48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5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4" name="Freeform 2108"/>
            <p:cNvSpPr>
              <a:spLocks noEditPoints="1"/>
            </p:cNvSpPr>
            <p:nvPr/>
          </p:nvSpPr>
          <p:spPr bwMode="auto">
            <a:xfrm>
              <a:off x="3696" y="460"/>
              <a:ext cx="13" cy="13"/>
            </a:xfrm>
            <a:custGeom>
              <a:avLst/>
              <a:gdLst/>
              <a:ahLst/>
              <a:cxnLst>
                <a:cxn ang="0">
                  <a:pos x="26" y="51"/>
                </a:cxn>
                <a:cxn ang="0">
                  <a:pos x="31" y="51"/>
                </a:cxn>
                <a:cxn ang="0">
                  <a:pos x="36" y="50"/>
                </a:cxn>
                <a:cxn ang="0">
                  <a:pos x="40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7" y="10"/>
                </a:cxn>
                <a:cxn ang="0">
                  <a:pos x="44" y="6"/>
                </a:cxn>
                <a:cxn ang="0">
                  <a:pos x="41" y="4"/>
                </a:cxn>
                <a:cxn ang="0">
                  <a:pos x="36" y="2"/>
                </a:cxn>
                <a:cxn ang="0">
                  <a:pos x="31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7" y="2"/>
                </a:cxn>
                <a:cxn ang="0">
                  <a:pos x="11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26" y="41"/>
                </a:cxn>
                <a:cxn ang="0">
                  <a:pos x="23" y="40"/>
                </a:cxn>
                <a:cxn ang="0">
                  <a:pos x="20" y="39"/>
                </a:cxn>
                <a:cxn ang="0">
                  <a:pos x="18" y="38"/>
                </a:cxn>
                <a:cxn ang="0">
                  <a:pos x="17" y="35"/>
                </a:cxn>
                <a:cxn ang="0">
                  <a:pos x="14" y="30"/>
                </a:cxn>
                <a:cxn ang="0">
                  <a:pos x="14" y="25"/>
                </a:cxn>
                <a:cxn ang="0">
                  <a:pos x="14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7" y="20"/>
                </a:cxn>
                <a:cxn ang="0">
                  <a:pos x="37" y="25"/>
                </a:cxn>
                <a:cxn ang="0">
                  <a:pos x="37" y="30"/>
                </a:cxn>
                <a:cxn ang="0">
                  <a:pos x="35" y="35"/>
                </a:cxn>
                <a:cxn ang="0">
                  <a:pos x="34" y="37"/>
                </a:cxn>
                <a:cxn ang="0">
                  <a:pos x="32" y="39"/>
                </a:cxn>
                <a:cxn ang="0">
                  <a:pos x="29" y="40"/>
                </a:cxn>
                <a:cxn ang="0">
                  <a:pos x="26" y="41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31" y="51"/>
                  </a:lnTo>
                  <a:lnTo>
                    <a:pt x="36" y="50"/>
                  </a:lnTo>
                  <a:lnTo>
                    <a:pt x="40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7" y="10"/>
                  </a:lnTo>
                  <a:lnTo>
                    <a:pt x="44" y="6"/>
                  </a:lnTo>
                  <a:lnTo>
                    <a:pt x="41" y="4"/>
                  </a:lnTo>
                  <a:lnTo>
                    <a:pt x="36" y="2"/>
                  </a:lnTo>
                  <a:lnTo>
                    <a:pt x="31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close/>
                  <a:moveTo>
                    <a:pt x="26" y="41"/>
                  </a:moveTo>
                  <a:lnTo>
                    <a:pt x="23" y="40"/>
                  </a:lnTo>
                  <a:lnTo>
                    <a:pt x="20" y="39"/>
                  </a:lnTo>
                  <a:lnTo>
                    <a:pt x="18" y="38"/>
                  </a:lnTo>
                  <a:lnTo>
                    <a:pt x="17" y="35"/>
                  </a:lnTo>
                  <a:lnTo>
                    <a:pt x="14" y="30"/>
                  </a:lnTo>
                  <a:lnTo>
                    <a:pt x="14" y="25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7" y="20"/>
                  </a:lnTo>
                  <a:lnTo>
                    <a:pt x="37" y="25"/>
                  </a:lnTo>
                  <a:lnTo>
                    <a:pt x="37" y="30"/>
                  </a:lnTo>
                  <a:lnTo>
                    <a:pt x="35" y="35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9" y="40"/>
                  </a:lnTo>
                  <a:lnTo>
                    <a:pt x="26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5" name="Freeform 2109"/>
            <p:cNvSpPr>
              <a:spLocks/>
            </p:cNvSpPr>
            <p:nvPr/>
          </p:nvSpPr>
          <p:spPr bwMode="auto">
            <a:xfrm>
              <a:off x="3711" y="460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1"/>
                </a:cxn>
                <a:cxn ang="0">
                  <a:pos x="23" y="41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3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1" y="11"/>
                </a:cxn>
                <a:cxn ang="0">
                  <a:pos x="33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7" y="15"/>
                </a:cxn>
                <a:cxn ang="0">
                  <a:pos x="46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1" y="36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1" y="47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31" y="51"/>
                </a:cxn>
                <a:cxn ang="0">
                  <a:pos x="36" y="49"/>
                </a:cxn>
                <a:cxn ang="0">
                  <a:pos x="40" y="46"/>
                </a:cxn>
                <a:cxn ang="0">
                  <a:pos x="43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8" y="31"/>
                </a:cxn>
                <a:cxn ang="0">
                  <a:pos x="35" y="31"/>
                </a:cxn>
              </a:cxnLst>
              <a:rect l="0" t="0" r="r" b="b"/>
              <a:pathLst>
                <a:path w="48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3" y="41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3"/>
                  </a:lnTo>
                  <a:lnTo>
                    <a:pt x="15" y="29"/>
                  </a:lnTo>
                  <a:lnTo>
                    <a:pt x="15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7" y="15"/>
                  </a:lnTo>
                  <a:lnTo>
                    <a:pt x="46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1" y="47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lnTo>
                    <a:pt x="31" y="51"/>
                  </a:lnTo>
                  <a:lnTo>
                    <a:pt x="36" y="49"/>
                  </a:lnTo>
                  <a:lnTo>
                    <a:pt x="40" y="46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8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6" name="Freeform 2110"/>
            <p:cNvSpPr>
              <a:spLocks/>
            </p:cNvSpPr>
            <p:nvPr/>
          </p:nvSpPr>
          <p:spPr bwMode="auto">
            <a:xfrm>
              <a:off x="3724" y="460"/>
              <a:ext cx="12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7" name="Freeform 2111"/>
            <p:cNvSpPr>
              <a:spLocks/>
            </p:cNvSpPr>
            <p:nvPr/>
          </p:nvSpPr>
          <p:spPr bwMode="auto">
            <a:xfrm>
              <a:off x="3737" y="460"/>
              <a:ext cx="13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6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8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8" name="Freeform 2112"/>
            <p:cNvSpPr>
              <a:spLocks/>
            </p:cNvSpPr>
            <p:nvPr/>
          </p:nvSpPr>
          <p:spPr bwMode="auto">
            <a:xfrm>
              <a:off x="3758" y="460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5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6" y="41"/>
                </a:cxn>
                <a:cxn ang="0">
                  <a:pos x="22" y="41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6" y="33"/>
                </a:cxn>
                <a:cxn ang="0">
                  <a:pos x="15" y="29"/>
                </a:cxn>
                <a:cxn ang="0">
                  <a:pos x="14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0" y="47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6"/>
                </a:cxn>
                <a:cxn ang="0">
                  <a:pos x="44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5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6" y="33"/>
                  </a:lnTo>
                  <a:lnTo>
                    <a:pt x="15" y="29"/>
                  </a:lnTo>
                  <a:lnTo>
                    <a:pt x="14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0" y="47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6"/>
                  </a:lnTo>
                  <a:lnTo>
                    <a:pt x="44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9" name="Freeform 2113"/>
            <p:cNvSpPr>
              <a:spLocks noEditPoints="1"/>
            </p:cNvSpPr>
            <p:nvPr/>
          </p:nvSpPr>
          <p:spPr bwMode="auto">
            <a:xfrm>
              <a:off x="3771" y="460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7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2" y="31"/>
                </a:cxn>
                <a:cxn ang="0">
                  <a:pos x="52" y="25"/>
                </a:cxn>
                <a:cxn ang="0">
                  <a:pos x="52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3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1"/>
                </a:cxn>
                <a:cxn ang="0">
                  <a:pos x="2" y="36"/>
                </a:cxn>
                <a:cxn ang="0">
                  <a:pos x="5" y="41"/>
                </a:cxn>
                <a:cxn ang="0">
                  <a:pos x="8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2" y="51"/>
                </a:cxn>
                <a:cxn ang="0">
                  <a:pos x="27" y="51"/>
                </a:cxn>
                <a:cxn ang="0">
                  <a:pos x="27" y="41"/>
                </a:cxn>
                <a:cxn ang="0">
                  <a:pos x="24" y="40"/>
                </a:cxn>
                <a:cxn ang="0">
                  <a:pos x="21" y="39"/>
                </a:cxn>
                <a:cxn ang="0">
                  <a:pos x="18" y="38"/>
                </a:cxn>
                <a:cxn ang="0">
                  <a:pos x="17" y="35"/>
                </a:cxn>
                <a:cxn ang="0">
                  <a:pos x="15" y="30"/>
                </a:cxn>
                <a:cxn ang="0">
                  <a:pos x="15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4" y="12"/>
                </a:cxn>
                <a:cxn ang="0">
                  <a:pos x="35" y="14"/>
                </a:cxn>
                <a:cxn ang="0">
                  <a:pos x="37" y="16"/>
                </a:cxn>
                <a:cxn ang="0">
                  <a:pos x="38" y="20"/>
                </a:cxn>
                <a:cxn ang="0">
                  <a:pos x="38" y="25"/>
                </a:cxn>
                <a:cxn ang="0">
                  <a:pos x="38" y="30"/>
                </a:cxn>
                <a:cxn ang="0">
                  <a:pos x="36" y="35"/>
                </a:cxn>
                <a:cxn ang="0">
                  <a:pos x="35" y="37"/>
                </a:cxn>
                <a:cxn ang="0">
                  <a:pos x="33" y="39"/>
                </a:cxn>
                <a:cxn ang="0">
                  <a:pos x="30" y="40"/>
                </a:cxn>
                <a:cxn ang="0">
                  <a:pos x="27" y="41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7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2" y="31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3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1"/>
                  </a:lnTo>
                  <a:lnTo>
                    <a:pt x="8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2" y="51"/>
                  </a:lnTo>
                  <a:lnTo>
                    <a:pt x="27" y="51"/>
                  </a:lnTo>
                  <a:close/>
                  <a:moveTo>
                    <a:pt x="27" y="41"/>
                  </a:moveTo>
                  <a:lnTo>
                    <a:pt x="24" y="40"/>
                  </a:lnTo>
                  <a:lnTo>
                    <a:pt x="21" y="39"/>
                  </a:lnTo>
                  <a:lnTo>
                    <a:pt x="18" y="38"/>
                  </a:lnTo>
                  <a:lnTo>
                    <a:pt x="17" y="35"/>
                  </a:lnTo>
                  <a:lnTo>
                    <a:pt x="15" y="30"/>
                  </a:lnTo>
                  <a:lnTo>
                    <a:pt x="15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4" y="12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8" y="20"/>
                  </a:lnTo>
                  <a:lnTo>
                    <a:pt x="38" y="25"/>
                  </a:lnTo>
                  <a:lnTo>
                    <a:pt x="38" y="30"/>
                  </a:lnTo>
                  <a:lnTo>
                    <a:pt x="36" y="35"/>
                  </a:lnTo>
                  <a:lnTo>
                    <a:pt x="35" y="37"/>
                  </a:lnTo>
                  <a:lnTo>
                    <a:pt x="33" y="39"/>
                  </a:lnTo>
                  <a:lnTo>
                    <a:pt x="30" y="4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0" name="Freeform 2114"/>
            <p:cNvSpPr>
              <a:spLocks noEditPoints="1"/>
            </p:cNvSpPr>
            <p:nvPr/>
          </p:nvSpPr>
          <p:spPr bwMode="auto">
            <a:xfrm>
              <a:off x="3786" y="460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1" y="40"/>
                </a:cxn>
                <a:cxn ang="0">
                  <a:pos x="20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4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6"/>
                </a:cxn>
                <a:cxn ang="0">
                  <a:pos x="46" y="43"/>
                </a:cxn>
                <a:cxn ang="0">
                  <a:pos x="49" y="39"/>
                </a:cxn>
                <a:cxn ang="0">
                  <a:pos x="51" y="35"/>
                </a:cxn>
                <a:cxn ang="0">
                  <a:pos x="36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7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2" h="51">
                  <a:moveTo>
                    <a:pt x="36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20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6"/>
                  </a:lnTo>
                  <a:lnTo>
                    <a:pt x="46" y="43"/>
                  </a:lnTo>
                  <a:lnTo>
                    <a:pt x="49" y="39"/>
                  </a:lnTo>
                  <a:lnTo>
                    <a:pt x="51" y="35"/>
                  </a:lnTo>
                  <a:lnTo>
                    <a:pt x="36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7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1" name="Freeform 2115"/>
            <p:cNvSpPr>
              <a:spLocks noEditPoints="1"/>
            </p:cNvSpPr>
            <p:nvPr/>
          </p:nvSpPr>
          <p:spPr bwMode="auto">
            <a:xfrm>
              <a:off x="3800" y="460"/>
              <a:ext cx="15" cy="15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" y="60"/>
                </a:cxn>
                <a:cxn ang="0">
                  <a:pos x="14" y="60"/>
                </a:cxn>
                <a:cxn ang="0">
                  <a:pos x="14" y="48"/>
                </a:cxn>
                <a:cxn ang="0">
                  <a:pos x="49" y="48"/>
                </a:cxn>
                <a:cxn ang="0">
                  <a:pos x="49" y="60"/>
                </a:cxn>
                <a:cxn ang="0">
                  <a:pos x="62" y="60"/>
                </a:cxn>
                <a:cxn ang="0">
                  <a:pos x="63" y="37"/>
                </a:cxn>
                <a:cxn ang="0">
                  <a:pos x="54" y="37"/>
                </a:cxn>
                <a:cxn ang="0">
                  <a:pos x="54" y="0"/>
                </a:cxn>
                <a:cxn ang="0">
                  <a:pos x="15" y="0"/>
                </a:cxn>
                <a:cxn ang="0">
                  <a:pos x="15" y="9"/>
                </a:cxn>
                <a:cxn ang="0">
                  <a:pos x="14" y="17"/>
                </a:cxn>
                <a:cxn ang="0">
                  <a:pos x="13" y="25"/>
                </a:cxn>
                <a:cxn ang="0">
                  <a:pos x="10" y="31"/>
                </a:cxn>
                <a:cxn ang="0">
                  <a:pos x="6" y="37"/>
                </a:cxn>
                <a:cxn ang="0">
                  <a:pos x="0" y="37"/>
                </a:cxn>
                <a:cxn ang="0">
                  <a:pos x="41" y="9"/>
                </a:cxn>
                <a:cxn ang="0">
                  <a:pos x="41" y="37"/>
                </a:cxn>
                <a:cxn ang="0">
                  <a:pos x="22" y="37"/>
                </a:cxn>
                <a:cxn ang="0">
                  <a:pos x="24" y="33"/>
                </a:cxn>
                <a:cxn ang="0">
                  <a:pos x="26" y="28"/>
                </a:cxn>
                <a:cxn ang="0">
                  <a:pos x="27" y="22"/>
                </a:cxn>
                <a:cxn ang="0">
                  <a:pos x="27" y="14"/>
                </a:cxn>
                <a:cxn ang="0">
                  <a:pos x="27" y="9"/>
                </a:cxn>
                <a:cxn ang="0">
                  <a:pos x="41" y="9"/>
                </a:cxn>
              </a:cxnLst>
              <a:rect l="0" t="0" r="r" b="b"/>
              <a:pathLst>
                <a:path w="63" h="60">
                  <a:moveTo>
                    <a:pt x="0" y="37"/>
                  </a:moveTo>
                  <a:lnTo>
                    <a:pt x="1" y="60"/>
                  </a:lnTo>
                  <a:lnTo>
                    <a:pt x="14" y="60"/>
                  </a:lnTo>
                  <a:lnTo>
                    <a:pt x="14" y="48"/>
                  </a:lnTo>
                  <a:lnTo>
                    <a:pt x="49" y="48"/>
                  </a:lnTo>
                  <a:lnTo>
                    <a:pt x="49" y="60"/>
                  </a:lnTo>
                  <a:lnTo>
                    <a:pt x="62" y="60"/>
                  </a:lnTo>
                  <a:lnTo>
                    <a:pt x="63" y="37"/>
                  </a:lnTo>
                  <a:lnTo>
                    <a:pt x="54" y="37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5" y="9"/>
                  </a:lnTo>
                  <a:lnTo>
                    <a:pt x="14" y="17"/>
                  </a:lnTo>
                  <a:lnTo>
                    <a:pt x="13" y="25"/>
                  </a:lnTo>
                  <a:lnTo>
                    <a:pt x="10" y="31"/>
                  </a:lnTo>
                  <a:lnTo>
                    <a:pt x="6" y="37"/>
                  </a:lnTo>
                  <a:lnTo>
                    <a:pt x="0" y="37"/>
                  </a:lnTo>
                  <a:close/>
                  <a:moveTo>
                    <a:pt x="41" y="9"/>
                  </a:moveTo>
                  <a:lnTo>
                    <a:pt x="41" y="37"/>
                  </a:lnTo>
                  <a:lnTo>
                    <a:pt x="22" y="37"/>
                  </a:lnTo>
                  <a:lnTo>
                    <a:pt x="24" y="33"/>
                  </a:lnTo>
                  <a:lnTo>
                    <a:pt x="26" y="28"/>
                  </a:lnTo>
                  <a:lnTo>
                    <a:pt x="27" y="22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4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2" name="Freeform 2116"/>
            <p:cNvSpPr>
              <a:spLocks/>
            </p:cNvSpPr>
            <p:nvPr/>
          </p:nvSpPr>
          <p:spPr bwMode="auto">
            <a:xfrm>
              <a:off x="3817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33" y="16"/>
                </a:cxn>
                <a:cxn ang="0">
                  <a:pos x="33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33" y="16"/>
                  </a:lnTo>
                  <a:lnTo>
                    <a:pt x="33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3" name="Freeform 2117"/>
            <p:cNvSpPr>
              <a:spLocks/>
            </p:cNvSpPr>
            <p:nvPr/>
          </p:nvSpPr>
          <p:spPr bwMode="auto">
            <a:xfrm>
              <a:off x="3832" y="460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4" name="Freeform 2118"/>
            <p:cNvSpPr>
              <a:spLocks noEditPoints="1"/>
            </p:cNvSpPr>
            <p:nvPr/>
          </p:nvSpPr>
          <p:spPr bwMode="auto">
            <a:xfrm>
              <a:off x="3846" y="460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2" y="40"/>
                </a:cxn>
                <a:cxn ang="0">
                  <a:pos x="30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4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0" y="20"/>
                </a:cxn>
                <a:cxn ang="0">
                  <a:pos x="47" y="11"/>
                </a:cxn>
                <a:cxn ang="0">
                  <a:pos x="45" y="7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7" y="7"/>
                </a:cxn>
                <a:cxn ang="0">
                  <a:pos x="4" y="10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6" y="44"/>
                </a:cxn>
                <a:cxn ang="0">
                  <a:pos x="10" y="47"/>
                </a:cxn>
                <a:cxn ang="0">
                  <a:pos x="14" y="50"/>
                </a:cxn>
                <a:cxn ang="0">
                  <a:pos x="18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6"/>
                </a:cxn>
                <a:cxn ang="0">
                  <a:pos x="46" y="43"/>
                </a:cxn>
                <a:cxn ang="0">
                  <a:pos x="48" y="39"/>
                </a:cxn>
                <a:cxn ang="0">
                  <a:pos x="50" y="35"/>
                </a:cxn>
                <a:cxn ang="0">
                  <a:pos x="36" y="35"/>
                </a:cxn>
                <a:cxn ang="0">
                  <a:pos x="14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4" y="13"/>
                </a:cxn>
                <a:cxn ang="0">
                  <a:pos x="36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14" y="21"/>
                </a:cxn>
              </a:cxnLst>
              <a:rect l="0" t="0" r="r" b="b"/>
              <a:pathLst>
                <a:path w="51" h="51">
                  <a:moveTo>
                    <a:pt x="36" y="35"/>
                  </a:moveTo>
                  <a:lnTo>
                    <a:pt x="35" y="38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4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0" y="20"/>
                  </a:lnTo>
                  <a:lnTo>
                    <a:pt x="47" y="11"/>
                  </a:lnTo>
                  <a:lnTo>
                    <a:pt x="45" y="7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6" y="44"/>
                  </a:lnTo>
                  <a:lnTo>
                    <a:pt x="10" y="47"/>
                  </a:lnTo>
                  <a:lnTo>
                    <a:pt x="14" y="50"/>
                  </a:lnTo>
                  <a:lnTo>
                    <a:pt x="18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6"/>
                  </a:lnTo>
                  <a:lnTo>
                    <a:pt x="46" y="43"/>
                  </a:lnTo>
                  <a:lnTo>
                    <a:pt x="48" y="39"/>
                  </a:lnTo>
                  <a:lnTo>
                    <a:pt x="50" y="35"/>
                  </a:lnTo>
                  <a:lnTo>
                    <a:pt x="36" y="35"/>
                  </a:lnTo>
                  <a:close/>
                  <a:moveTo>
                    <a:pt x="14" y="21"/>
                  </a:move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5" name="Freeform 2119"/>
            <p:cNvSpPr>
              <a:spLocks/>
            </p:cNvSpPr>
            <p:nvPr/>
          </p:nvSpPr>
          <p:spPr bwMode="auto">
            <a:xfrm>
              <a:off x="3861" y="460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6" name="Freeform 2120"/>
            <p:cNvSpPr>
              <a:spLocks/>
            </p:cNvSpPr>
            <p:nvPr/>
          </p:nvSpPr>
          <p:spPr bwMode="auto">
            <a:xfrm>
              <a:off x="3876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3" name="Group 2121"/>
          <p:cNvGrpSpPr>
            <a:grpSpLocks/>
          </p:cNvGrpSpPr>
          <p:nvPr/>
        </p:nvGrpSpPr>
        <p:grpSpPr bwMode="auto">
          <a:xfrm>
            <a:off x="4867275" y="723900"/>
            <a:ext cx="1476375" cy="1062038"/>
            <a:chOff x="3066" y="456"/>
            <a:chExt cx="930" cy="669"/>
          </a:xfrm>
        </p:grpSpPr>
        <p:sp>
          <p:nvSpPr>
            <p:cNvPr id="625738" name="Freeform 2122"/>
            <p:cNvSpPr>
              <a:spLocks noEditPoints="1"/>
            </p:cNvSpPr>
            <p:nvPr/>
          </p:nvSpPr>
          <p:spPr bwMode="auto">
            <a:xfrm>
              <a:off x="3890" y="460"/>
              <a:ext cx="11" cy="12"/>
            </a:xfrm>
            <a:custGeom>
              <a:avLst/>
              <a:gdLst/>
              <a:ahLst/>
              <a:cxnLst>
                <a:cxn ang="0">
                  <a:pos x="26" y="30"/>
                </a:cxn>
                <a:cxn ang="0">
                  <a:pos x="31" y="30"/>
                </a:cxn>
                <a:cxn ang="0">
                  <a:pos x="31" y="48"/>
                </a:cxn>
                <a:cxn ang="0">
                  <a:pos x="45" y="48"/>
                </a:cxn>
                <a:cxn ang="0">
                  <a:pos x="45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5" y="4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2" y="24"/>
                </a:cxn>
                <a:cxn ang="0">
                  <a:pos x="5" y="26"/>
                </a:cxn>
                <a:cxn ang="0">
                  <a:pos x="7" y="28"/>
                </a:cxn>
                <a:cxn ang="0">
                  <a:pos x="10" y="29"/>
                </a:cxn>
                <a:cxn ang="0">
                  <a:pos x="13" y="30"/>
                </a:cxn>
                <a:cxn ang="0">
                  <a:pos x="0" y="48"/>
                </a:cxn>
                <a:cxn ang="0">
                  <a:pos x="17" y="48"/>
                </a:cxn>
                <a:cxn ang="0">
                  <a:pos x="26" y="30"/>
                </a:cxn>
                <a:cxn ang="0">
                  <a:pos x="31" y="9"/>
                </a:cxn>
                <a:cxn ang="0">
                  <a:pos x="31" y="21"/>
                </a:cxn>
                <a:cxn ang="0">
                  <a:pos x="24" y="21"/>
                </a:cxn>
                <a:cxn ang="0">
                  <a:pos x="20" y="21"/>
                </a:cxn>
                <a:cxn ang="0">
                  <a:pos x="17" y="20"/>
                </a:cxn>
                <a:cxn ang="0">
                  <a:pos x="16" y="18"/>
                </a:cxn>
                <a:cxn ang="0">
                  <a:pos x="15" y="15"/>
                </a:cxn>
                <a:cxn ang="0">
                  <a:pos x="16" y="12"/>
                </a:cxn>
                <a:cxn ang="0">
                  <a:pos x="18" y="10"/>
                </a:cxn>
                <a:cxn ang="0">
                  <a:pos x="21" y="9"/>
                </a:cxn>
                <a:cxn ang="0">
                  <a:pos x="24" y="9"/>
                </a:cxn>
                <a:cxn ang="0">
                  <a:pos x="31" y="9"/>
                </a:cxn>
              </a:cxnLst>
              <a:rect l="0" t="0" r="r" b="b"/>
              <a:pathLst>
                <a:path w="45" h="48">
                  <a:moveTo>
                    <a:pt x="26" y="30"/>
                  </a:moveTo>
                  <a:lnTo>
                    <a:pt x="31" y="30"/>
                  </a:lnTo>
                  <a:lnTo>
                    <a:pt x="31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3" y="30"/>
                  </a:lnTo>
                  <a:lnTo>
                    <a:pt x="0" y="48"/>
                  </a:lnTo>
                  <a:lnTo>
                    <a:pt x="17" y="48"/>
                  </a:lnTo>
                  <a:lnTo>
                    <a:pt x="26" y="30"/>
                  </a:lnTo>
                  <a:close/>
                  <a:moveTo>
                    <a:pt x="31" y="9"/>
                  </a:moveTo>
                  <a:lnTo>
                    <a:pt x="31" y="21"/>
                  </a:lnTo>
                  <a:lnTo>
                    <a:pt x="24" y="21"/>
                  </a:lnTo>
                  <a:lnTo>
                    <a:pt x="20" y="21"/>
                  </a:lnTo>
                  <a:lnTo>
                    <a:pt x="17" y="20"/>
                  </a:lnTo>
                  <a:lnTo>
                    <a:pt x="16" y="18"/>
                  </a:lnTo>
                  <a:lnTo>
                    <a:pt x="15" y="15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9" name="Freeform 2123"/>
            <p:cNvSpPr>
              <a:spLocks/>
            </p:cNvSpPr>
            <p:nvPr/>
          </p:nvSpPr>
          <p:spPr bwMode="auto">
            <a:xfrm>
              <a:off x="3910" y="456"/>
              <a:ext cx="6" cy="2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8" y="11"/>
                </a:cxn>
                <a:cxn ang="0">
                  <a:pos x="3" y="21"/>
                </a:cxn>
                <a:cxn ang="0">
                  <a:pos x="1" y="31"/>
                </a:cxn>
                <a:cxn ang="0">
                  <a:pos x="0" y="42"/>
                </a:cxn>
                <a:cxn ang="0">
                  <a:pos x="1" y="53"/>
                </a:cxn>
                <a:cxn ang="0">
                  <a:pos x="3" y="63"/>
                </a:cxn>
                <a:cxn ang="0">
                  <a:pos x="8" y="73"/>
                </a:cxn>
                <a:cxn ang="0">
                  <a:pos x="13" y="83"/>
                </a:cxn>
                <a:cxn ang="0">
                  <a:pos x="25" y="83"/>
                </a:cxn>
                <a:cxn ang="0">
                  <a:pos x="20" y="74"/>
                </a:cxn>
                <a:cxn ang="0">
                  <a:pos x="17" y="63"/>
                </a:cxn>
                <a:cxn ang="0">
                  <a:pos x="14" y="52"/>
                </a:cxn>
                <a:cxn ang="0">
                  <a:pos x="13" y="42"/>
                </a:cxn>
                <a:cxn ang="0">
                  <a:pos x="14" y="32"/>
                </a:cxn>
                <a:cxn ang="0">
                  <a:pos x="17" y="21"/>
                </a:cxn>
                <a:cxn ang="0">
                  <a:pos x="20" y="10"/>
                </a:cxn>
                <a:cxn ang="0">
                  <a:pos x="25" y="0"/>
                </a:cxn>
                <a:cxn ang="0">
                  <a:pos x="13" y="0"/>
                </a:cxn>
              </a:cxnLst>
              <a:rect l="0" t="0" r="r" b="b"/>
              <a:pathLst>
                <a:path w="25" h="83">
                  <a:moveTo>
                    <a:pt x="13" y="0"/>
                  </a:moveTo>
                  <a:lnTo>
                    <a:pt x="8" y="11"/>
                  </a:lnTo>
                  <a:lnTo>
                    <a:pt x="3" y="21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3"/>
                  </a:lnTo>
                  <a:lnTo>
                    <a:pt x="3" y="63"/>
                  </a:lnTo>
                  <a:lnTo>
                    <a:pt x="8" y="73"/>
                  </a:lnTo>
                  <a:lnTo>
                    <a:pt x="13" y="83"/>
                  </a:lnTo>
                  <a:lnTo>
                    <a:pt x="25" y="83"/>
                  </a:lnTo>
                  <a:lnTo>
                    <a:pt x="20" y="74"/>
                  </a:lnTo>
                  <a:lnTo>
                    <a:pt x="17" y="63"/>
                  </a:lnTo>
                  <a:lnTo>
                    <a:pt x="14" y="52"/>
                  </a:lnTo>
                  <a:lnTo>
                    <a:pt x="13" y="42"/>
                  </a:lnTo>
                  <a:lnTo>
                    <a:pt x="14" y="32"/>
                  </a:lnTo>
                  <a:lnTo>
                    <a:pt x="17" y="21"/>
                  </a:lnTo>
                  <a:lnTo>
                    <a:pt x="20" y="10"/>
                  </a:ln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0" name="Freeform 2124"/>
            <p:cNvSpPr>
              <a:spLocks/>
            </p:cNvSpPr>
            <p:nvPr/>
          </p:nvSpPr>
          <p:spPr bwMode="auto">
            <a:xfrm>
              <a:off x="3919" y="456"/>
              <a:ext cx="15" cy="17"/>
            </a:xfrm>
            <a:custGeom>
              <a:avLst/>
              <a:gdLst/>
              <a:ahLst/>
              <a:cxnLst>
                <a:cxn ang="0">
                  <a:pos x="46" y="44"/>
                </a:cxn>
                <a:cxn ang="0">
                  <a:pos x="45" y="48"/>
                </a:cxn>
                <a:cxn ang="0">
                  <a:pos x="43" y="52"/>
                </a:cxn>
                <a:cxn ang="0">
                  <a:pos x="40" y="53"/>
                </a:cxn>
                <a:cxn ang="0">
                  <a:pos x="38" y="55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8" y="55"/>
                </a:cxn>
                <a:cxn ang="0">
                  <a:pos x="25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18" y="47"/>
                </a:cxn>
                <a:cxn ang="0">
                  <a:pos x="17" y="43"/>
                </a:cxn>
                <a:cxn ang="0">
                  <a:pos x="16" y="39"/>
                </a:cxn>
                <a:cxn ang="0">
                  <a:pos x="16" y="35"/>
                </a:cxn>
                <a:cxn ang="0">
                  <a:pos x="17" y="28"/>
                </a:cxn>
                <a:cxn ang="0">
                  <a:pos x="18" y="23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8" y="12"/>
                </a:cxn>
                <a:cxn ang="0">
                  <a:pos x="31" y="12"/>
                </a:cxn>
                <a:cxn ang="0">
                  <a:pos x="35" y="12"/>
                </a:cxn>
                <a:cxn ang="0">
                  <a:pos x="39" y="14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6" y="24"/>
                </a:cxn>
                <a:cxn ang="0">
                  <a:pos x="61" y="24"/>
                </a:cxn>
                <a:cxn ang="0">
                  <a:pos x="60" y="20"/>
                </a:cxn>
                <a:cxn ang="0">
                  <a:pos x="59" y="16"/>
                </a:cxn>
                <a:cxn ang="0">
                  <a:pos x="57" y="12"/>
                </a:cxn>
                <a:cxn ang="0">
                  <a:pos x="54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38" y="0"/>
                </a:cxn>
                <a:cxn ang="0">
                  <a:pos x="31" y="0"/>
                </a:cxn>
                <a:cxn ang="0">
                  <a:pos x="28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4" y="16"/>
                </a:cxn>
                <a:cxn ang="0">
                  <a:pos x="2" y="20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0" y="44"/>
                </a:cxn>
                <a:cxn ang="0">
                  <a:pos x="2" y="51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4" y="65"/>
                </a:cxn>
                <a:cxn ang="0">
                  <a:pos x="19" y="68"/>
                </a:cxn>
                <a:cxn ang="0">
                  <a:pos x="25" y="69"/>
                </a:cxn>
                <a:cxn ang="0">
                  <a:pos x="31" y="69"/>
                </a:cxn>
                <a:cxn ang="0">
                  <a:pos x="39" y="69"/>
                </a:cxn>
                <a:cxn ang="0">
                  <a:pos x="46" y="67"/>
                </a:cxn>
                <a:cxn ang="0">
                  <a:pos x="51" y="63"/>
                </a:cxn>
                <a:cxn ang="0">
                  <a:pos x="55" y="60"/>
                </a:cxn>
                <a:cxn ang="0">
                  <a:pos x="58" y="56"/>
                </a:cxn>
                <a:cxn ang="0">
                  <a:pos x="60" y="52"/>
                </a:cxn>
                <a:cxn ang="0">
                  <a:pos x="61" y="48"/>
                </a:cxn>
                <a:cxn ang="0">
                  <a:pos x="61" y="44"/>
                </a:cxn>
                <a:cxn ang="0">
                  <a:pos x="46" y="44"/>
                </a:cxn>
              </a:cxnLst>
              <a:rect l="0" t="0" r="r" b="b"/>
              <a:pathLst>
                <a:path w="61" h="69">
                  <a:moveTo>
                    <a:pt x="46" y="44"/>
                  </a:moveTo>
                  <a:lnTo>
                    <a:pt x="45" y="48"/>
                  </a:lnTo>
                  <a:lnTo>
                    <a:pt x="43" y="52"/>
                  </a:lnTo>
                  <a:lnTo>
                    <a:pt x="40" y="53"/>
                  </a:lnTo>
                  <a:lnTo>
                    <a:pt x="38" y="55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8" y="55"/>
                  </a:lnTo>
                  <a:lnTo>
                    <a:pt x="25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18" y="47"/>
                  </a:lnTo>
                  <a:lnTo>
                    <a:pt x="17" y="43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7" y="28"/>
                  </a:lnTo>
                  <a:lnTo>
                    <a:pt x="18" y="23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6" y="24"/>
                  </a:lnTo>
                  <a:lnTo>
                    <a:pt x="61" y="24"/>
                  </a:lnTo>
                  <a:lnTo>
                    <a:pt x="60" y="20"/>
                  </a:lnTo>
                  <a:lnTo>
                    <a:pt x="59" y="16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9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1"/>
                  </a:lnTo>
                  <a:lnTo>
                    <a:pt x="5" y="57"/>
                  </a:lnTo>
                  <a:lnTo>
                    <a:pt x="9" y="61"/>
                  </a:lnTo>
                  <a:lnTo>
                    <a:pt x="14" y="65"/>
                  </a:lnTo>
                  <a:lnTo>
                    <a:pt x="19" y="68"/>
                  </a:lnTo>
                  <a:lnTo>
                    <a:pt x="25" y="69"/>
                  </a:lnTo>
                  <a:lnTo>
                    <a:pt x="31" y="69"/>
                  </a:lnTo>
                  <a:lnTo>
                    <a:pt x="39" y="69"/>
                  </a:lnTo>
                  <a:lnTo>
                    <a:pt x="46" y="67"/>
                  </a:lnTo>
                  <a:lnTo>
                    <a:pt x="51" y="63"/>
                  </a:lnTo>
                  <a:lnTo>
                    <a:pt x="55" y="60"/>
                  </a:lnTo>
                  <a:lnTo>
                    <a:pt x="58" y="56"/>
                  </a:lnTo>
                  <a:lnTo>
                    <a:pt x="60" y="52"/>
                  </a:lnTo>
                  <a:lnTo>
                    <a:pt x="61" y="48"/>
                  </a:lnTo>
                  <a:lnTo>
                    <a:pt x="61" y="44"/>
                  </a:lnTo>
                  <a:lnTo>
                    <a:pt x="4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1" name="Freeform 2125"/>
            <p:cNvSpPr>
              <a:spLocks/>
            </p:cNvSpPr>
            <p:nvPr/>
          </p:nvSpPr>
          <p:spPr bwMode="auto">
            <a:xfrm>
              <a:off x="3937" y="456"/>
              <a:ext cx="14" cy="16"/>
            </a:xfrm>
            <a:custGeom>
              <a:avLst/>
              <a:gdLst/>
              <a:ahLst/>
              <a:cxnLst>
                <a:cxn ang="0">
                  <a:pos x="15" y="43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15" y="67"/>
                </a:cxn>
                <a:cxn ang="0">
                  <a:pos x="41" y="24"/>
                </a:cxn>
                <a:cxn ang="0">
                  <a:pos x="41" y="67"/>
                </a:cxn>
                <a:cxn ang="0">
                  <a:pos x="57" y="67"/>
                </a:cxn>
                <a:cxn ang="0">
                  <a:pos x="57" y="0"/>
                </a:cxn>
                <a:cxn ang="0">
                  <a:pos x="41" y="0"/>
                </a:cxn>
                <a:cxn ang="0">
                  <a:pos x="15" y="43"/>
                </a:cxn>
              </a:cxnLst>
              <a:rect l="0" t="0" r="r" b="b"/>
              <a:pathLst>
                <a:path w="57" h="67">
                  <a:moveTo>
                    <a:pt x="15" y="4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15" y="67"/>
                  </a:lnTo>
                  <a:lnTo>
                    <a:pt x="41" y="24"/>
                  </a:lnTo>
                  <a:lnTo>
                    <a:pt x="41" y="67"/>
                  </a:lnTo>
                  <a:lnTo>
                    <a:pt x="57" y="67"/>
                  </a:lnTo>
                  <a:lnTo>
                    <a:pt x="57" y="0"/>
                  </a:lnTo>
                  <a:lnTo>
                    <a:pt x="41" y="0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2" name="Freeform 2126"/>
            <p:cNvSpPr>
              <a:spLocks noEditPoints="1"/>
            </p:cNvSpPr>
            <p:nvPr/>
          </p:nvSpPr>
          <p:spPr bwMode="auto">
            <a:xfrm>
              <a:off x="3953" y="456"/>
              <a:ext cx="18" cy="20"/>
            </a:xfrm>
            <a:custGeom>
              <a:avLst/>
              <a:gdLst/>
              <a:ahLst/>
              <a:cxnLst>
                <a:cxn ang="0">
                  <a:pos x="64" y="53"/>
                </a:cxn>
                <a:cxn ang="0">
                  <a:pos x="64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16" y="26"/>
                </a:cxn>
                <a:cxn ang="0">
                  <a:pos x="15" y="36"/>
                </a:cxn>
                <a:cxn ang="0">
                  <a:pos x="12" y="45"/>
                </a:cxn>
                <a:cxn ang="0">
                  <a:pos x="6" y="53"/>
                </a:cxn>
                <a:cxn ang="0">
                  <a:pos x="0" y="53"/>
                </a:cxn>
                <a:cxn ang="0">
                  <a:pos x="1" y="81"/>
                </a:cxn>
                <a:cxn ang="0">
                  <a:pos x="15" y="81"/>
                </a:cxn>
                <a:cxn ang="0">
                  <a:pos x="15" y="67"/>
                </a:cxn>
                <a:cxn ang="0">
                  <a:pos x="58" y="67"/>
                </a:cxn>
                <a:cxn ang="0">
                  <a:pos x="58" y="81"/>
                </a:cxn>
                <a:cxn ang="0">
                  <a:pos x="73" y="81"/>
                </a:cxn>
                <a:cxn ang="0">
                  <a:pos x="73" y="53"/>
                </a:cxn>
                <a:cxn ang="0">
                  <a:pos x="64" y="53"/>
                </a:cxn>
                <a:cxn ang="0">
                  <a:pos x="48" y="13"/>
                </a:cxn>
                <a:cxn ang="0">
                  <a:pos x="48" y="53"/>
                </a:cxn>
                <a:cxn ang="0">
                  <a:pos x="24" y="53"/>
                </a:cxn>
                <a:cxn ang="0">
                  <a:pos x="27" y="47"/>
                </a:cxn>
                <a:cxn ang="0">
                  <a:pos x="29" y="40"/>
                </a:cxn>
                <a:cxn ang="0">
                  <a:pos x="30" y="31"/>
                </a:cxn>
                <a:cxn ang="0">
                  <a:pos x="31" y="21"/>
                </a:cxn>
                <a:cxn ang="0">
                  <a:pos x="31" y="13"/>
                </a:cxn>
                <a:cxn ang="0">
                  <a:pos x="48" y="13"/>
                </a:cxn>
              </a:cxnLst>
              <a:rect l="0" t="0" r="r" b="b"/>
              <a:pathLst>
                <a:path w="73" h="81">
                  <a:moveTo>
                    <a:pt x="64" y="53"/>
                  </a:moveTo>
                  <a:lnTo>
                    <a:pt x="64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16" y="26"/>
                  </a:lnTo>
                  <a:lnTo>
                    <a:pt x="15" y="36"/>
                  </a:lnTo>
                  <a:lnTo>
                    <a:pt x="12" y="45"/>
                  </a:lnTo>
                  <a:lnTo>
                    <a:pt x="6" y="53"/>
                  </a:lnTo>
                  <a:lnTo>
                    <a:pt x="0" y="53"/>
                  </a:lnTo>
                  <a:lnTo>
                    <a:pt x="1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58" y="67"/>
                  </a:lnTo>
                  <a:lnTo>
                    <a:pt x="58" y="81"/>
                  </a:lnTo>
                  <a:lnTo>
                    <a:pt x="73" y="81"/>
                  </a:lnTo>
                  <a:lnTo>
                    <a:pt x="73" y="53"/>
                  </a:lnTo>
                  <a:lnTo>
                    <a:pt x="64" y="53"/>
                  </a:lnTo>
                  <a:close/>
                  <a:moveTo>
                    <a:pt x="48" y="13"/>
                  </a:moveTo>
                  <a:lnTo>
                    <a:pt x="48" y="53"/>
                  </a:lnTo>
                  <a:lnTo>
                    <a:pt x="24" y="53"/>
                  </a:lnTo>
                  <a:lnTo>
                    <a:pt x="27" y="47"/>
                  </a:lnTo>
                  <a:lnTo>
                    <a:pt x="29" y="40"/>
                  </a:lnTo>
                  <a:lnTo>
                    <a:pt x="30" y="31"/>
                  </a:lnTo>
                  <a:lnTo>
                    <a:pt x="31" y="21"/>
                  </a:lnTo>
                  <a:lnTo>
                    <a:pt x="31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3" name="Freeform 2127"/>
            <p:cNvSpPr>
              <a:spLocks/>
            </p:cNvSpPr>
            <p:nvPr/>
          </p:nvSpPr>
          <p:spPr bwMode="auto">
            <a:xfrm>
              <a:off x="3972" y="456"/>
              <a:ext cx="16" cy="17"/>
            </a:xfrm>
            <a:custGeom>
              <a:avLst/>
              <a:gdLst/>
              <a:ahLst/>
              <a:cxnLst>
                <a:cxn ang="0">
                  <a:pos x="46" y="44"/>
                </a:cxn>
                <a:cxn ang="0">
                  <a:pos x="45" y="48"/>
                </a:cxn>
                <a:cxn ang="0">
                  <a:pos x="43" y="52"/>
                </a:cxn>
                <a:cxn ang="0">
                  <a:pos x="41" y="53"/>
                </a:cxn>
                <a:cxn ang="0">
                  <a:pos x="39" y="55"/>
                </a:cxn>
                <a:cxn ang="0">
                  <a:pos x="36" y="56"/>
                </a:cxn>
                <a:cxn ang="0">
                  <a:pos x="33" y="56"/>
                </a:cxn>
                <a:cxn ang="0">
                  <a:pos x="28" y="55"/>
                </a:cxn>
                <a:cxn ang="0">
                  <a:pos x="25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18" y="47"/>
                </a:cxn>
                <a:cxn ang="0">
                  <a:pos x="17" y="43"/>
                </a:cxn>
                <a:cxn ang="0">
                  <a:pos x="16" y="39"/>
                </a:cxn>
                <a:cxn ang="0">
                  <a:pos x="16" y="35"/>
                </a:cxn>
                <a:cxn ang="0">
                  <a:pos x="16" y="28"/>
                </a:cxn>
                <a:cxn ang="0">
                  <a:pos x="18" y="23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7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40" y="14"/>
                </a:cxn>
                <a:cxn ang="0">
                  <a:pos x="42" y="16"/>
                </a:cxn>
                <a:cxn ang="0">
                  <a:pos x="43" y="18"/>
                </a:cxn>
                <a:cxn ang="0">
                  <a:pos x="45" y="21"/>
                </a:cxn>
                <a:cxn ang="0">
                  <a:pos x="46" y="24"/>
                </a:cxn>
                <a:cxn ang="0">
                  <a:pos x="60" y="24"/>
                </a:cxn>
                <a:cxn ang="0">
                  <a:pos x="60" y="20"/>
                </a:cxn>
                <a:cxn ang="0">
                  <a:pos x="59" y="16"/>
                </a:cxn>
                <a:cxn ang="0">
                  <a:pos x="57" y="12"/>
                </a:cxn>
                <a:cxn ang="0">
                  <a:pos x="54" y="8"/>
                </a:cxn>
                <a:cxn ang="0">
                  <a:pos x="50" y="5"/>
                </a:cxn>
                <a:cxn ang="0">
                  <a:pos x="45" y="2"/>
                </a:cxn>
                <a:cxn ang="0">
                  <a:pos x="39" y="0"/>
                </a:cxn>
                <a:cxn ang="0">
                  <a:pos x="30" y="0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3" y="16"/>
                </a:cxn>
                <a:cxn ang="0">
                  <a:pos x="2" y="20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0" y="44"/>
                </a:cxn>
                <a:cxn ang="0">
                  <a:pos x="2" y="51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4" y="65"/>
                </a:cxn>
                <a:cxn ang="0">
                  <a:pos x="19" y="68"/>
                </a:cxn>
                <a:cxn ang="0">
                  <a:pos x="25" y="69"/>
                </a:cxn>
                <a:cxn ang="0">
                  <a:pos x="32" y="69"/>
                </a:cxn>
                <a:cxn ang="0">
                  <a:pos x="40" y="69"/>
                </a:cxn>
                <a:cxn ang="0">
                  <a:pos x="46" y="67"/>
                </a:cxn>
                <a:cxn ang="0">
                  <a:pos x="51" y="63"/>
                </a:cxn>
                <a:cxn ang="0">
                  <a:pos x="55" y="60"/>
                </a:cxn>
                <a:cxn ang="0">
                  <a:pos x="57" y="56"/>
                </a:cxn>
                <a:cxn ang="0">
                  <a:pos x="59" y="52"/>
                </a:cxn>
                <a:cxn ang="0">
                  <a:pos x="61" y="48"/>
                </a:cxn>
                <a:cxn ang="0">
                  <a:pos x="61" y="44"/>
                </a:cxn>
                <a:cxn ang="0">
                  <a:pos x="46" y="44"/>
                </a:cxn>
              </a:cxnLst>
              <a:rect l="0" t="0" r="r" b="b"/>
              <a:pathLst>
                <a:path w="61" h="69">
                  <a:moveTo>
                    <a:pt x="46" y="44"/>
                  </a:moveTo>
                  <a:lnTo>
                    <a:pt x="45" y="48"/>
                  </a:lnTo>
                  <a:lnTo>
                    <a:pt x="43" y="52"/>
                  </a:lnTo>
                  <a:lnTo>
                    <a:pt x="41" y="53"/>
                  </a:lnTo>
                  <a:lnTo>
                    <a:pt x="39" y="55"/>
                  </a:lnTo>
                  <a:lnTo>
                    <a:pt x="36" y="56"/>
                  </a:lnTo>
                  <a:lnTo>
                    <a:pt x="33" y="56"/>
                  </a:lnTo>
                  <a:lnTo>
                    <a:pt x="28" y="55"/>
                  </a:lnTo>
                  <a:lnTo>
                    <a:pt x="25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18" y="47"/>
                  </a:lnTo>
                  <a:lnTo>
                    <a:pt x="17" y="43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8" y="23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7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0" y="14"/>
                  </a:lnTo>
                  <a:lnTo>
                    <a:pt x="42" y="16"/>
                  </a:lnTo>
                  <a:lnTo>
                    <a:pt x="43" y="18"/>
                  </a:lnTo>
                  <a:lnTo>
                    <a:pt x="45" y="21"/>
                  </a:lnTo>
                  <a:lnTo>
                    <a:pt x="46" y="24"/>
                  </a:lnTo>
                  <a:lnTo>
                    <a:pt x="60" y="24"/>
                  </a:lnTo>
                  <a:lnTo>
                    <a:pt x="60" y="20"/>
                  </a:lnTo>
                  <a:lnTo>
                    <a:pt x="59" y="16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50" y="5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9"/>
                  </a:lnTo>
                  <a:lnTo>
                    <a:pt x="3" y="16"/>
                  </a:lnTo>
                  <a:lnTo>
                    <a:pt x="2" y="20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1"/>
                  </a:lnTo>
                  <a:lnTo>
                    <a:pt x="5" y="57"/>
                  </a:lnTo>
                  <a:lnTo>
                    <a:pt x="9" y="61"/>
                  </a:lnTo>
                  <a:lnTo>
                    <a:pt x="14" y="65"/>
                  </a:lnTo>
                  <a:lnTo>
                    <a:pt x="19" y="68"/>
                  </a:lnTo>
                  <a:lnTo>
                    <a:pt x="25" y="69"/>
                  </a:lnTo>
                  <a:lnTo>
                    <a:pt x="32" y="69"/>
                  </a:lnTo>
                  <a:lnTo>
                    <a:pt x="40" y="69"/>
                  </a:lnTo>
                  <a:lnTo>
                    <a:pt x="46" y="67"/>
                  </a:lnTo>
                  <a:lnTo>
                    <a:pt x="51" y="63"/>
                  </a:lnTo>
                  <a:lnTo>
                    <a:pt x="55" y="60"/>
                  </a:lnTo>
                  <a:lnTo>
                    <a:pt x="57" y="56"/>
                  </a:lnTo>
                  <a:lnTo>
                    <a:pt x="59" y="52"/>
                  </a:lnTo>
                  <a:lnTo>
                    <a:pt x="61" y="48"/>
                  </a:lnTo>
                  <a:lnTo>
                    <a:pt x="61" y="44"/>
                  </a:lnTo>
                  <a:lnTo>
                    <a:pt x="4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4" name="Freeform 2128"/>
            <p:cNvSpPr>
              <a:spLocks/>
            </p:cNvSpPr>
            <p:nvPr/>
          </p:nvSpPr>
          <p:spPr bwMode="auto">
            <a:xfrm>
              <a:off x="3990" y="456"/>
              <a:ext cx="6" cy="20"/>
            </a:xfrm>
            <a:custGeom>
              <a:avLst/>
              <a:gdLst/>
              <a:ahLst/>
              <a:cxnLst>
                <a:cxn ang="0">
                  <a:pos x="10" y="83"/>
                </a:cxn>
                <a:cxn ang="0">
                  <a:pos x="18" y="71"/>
                </a:cxn>
                <a:cxn ang="0">
                  <a:pos x="22" y="59"/>
                </a:cxn>
                <a:cxn ang="0">
                  <a:pos x="24" y="50"/>
                </a:cxn>
                <a:cxn ang="0">
                  <a:pos x="25" y="42"/>
                </a:cxn>
                <a:cxn ang="0">
                  <a:pos x="24" y="34"/>
                </a:cxn>
                <a:cxn ang="0">
                  <a:pos x="22" y="24"/>
                </a:cxn>
                <a:cxn ang="0">
                  <a:pos x="18" y="13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3" y="10"/>
                </a:cxn>
                <a:cxn ang="0">
                  <a:pos x="7" y="21"/>
                </a:cxn>
                <a:cxn ang="0">
                  <a:pos x="9" y="32"/>
                </a:cxn>
                <a:cxn ang="0">
                  <a:pos x="10" y="42"/>
                </a:cxn>
                <a:cxn ang="0">
                  <a:pos x="9" y="52"/>
                </a:cxn>
                <a:cxn ang="0">
                  <a:pos x="7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10" y="83"/>
                </a:cxn>
              </a:cxnLst>
              <a:rect l="0" t="0" r="r" b="b"/>
              <a:pathLst>
                <a:path w="25" h="83">
                  <a:moveTo>
                    <a:pt x="10" y="83"/>
                  </a:moveTo>
                  <a:lnTo>
                    <a:pt x="18" y="71"/>
                  </a:lnTo>
                  <a:lnTo>
                    <a:pt x="22" y="59"/>
                  </a:lnTo>
                  <a:lnTo>
                    <a:pt x="24" y="50"/>
                  </a:lnTo>
                  <a:lnTo>
                    <a:pt x="25" y="42"/>
                  </a:lnTo>
                  <a:lnTo>
                    <a:pt x="24" y="34"/>
                  </a:lnTo>
                  <a:lnTo>
                    <a:pt x="22" y="24"/>
                  </a:lnTo>
                  <a:lnTo>
                    <a:pt x="18" y="13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10"/>
                  </a:lnTo>
                  <a:lnTo>
                    <a:pt x="7" y="21"/>
                  </a:lnTo>
                  <a:lnTo>
                    <a:pt x="9" y="32"/>
                  </a:lnTo>
                  <a:lnTo>
                    <a:pt x="10" y="42"/>
                  </a:lnTo>
                  <a:lnTo>
                    <a:pt x="9" y="52"/>
                  </a:lnTo>
                  <a:lnTo>
                    <a:pt x="7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10" y="8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5" name="Freeform 2129"/>
            <p:cNvSpPr>
              <a:spLocks/>
            </p:cNvSpPr>
            <p:nvPr/>
          </p:nvSpPr>
          <p:spPr bwMode="auto">
            <a:xfrm>
              <a:off x="3595" y="487"/>
              <a:ext cx="11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6" name="Freeform 2130"/>
            <p:cNvSpPr>
              <a:spLocks noEditPoints="1"/>
            </p:cNvSpPr>
            <p:nvPr/>
          </p:nvSpPr>
          <p:spPr bwMode="auto">
            <a:xfrm>
              <a:off x="3607" y="486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1" y="40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1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0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3"/>
                </a:cxn>
                <a:cxn ang="0">
                  <a:pos x="49" y="40"/>
                </a:cxn>
                <a:cxn ang="0">
                  <a:pos x="50" y="35"/>
                </a:cxn>
                <a:cxn ang="0">
                  <a:pos x="36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1" h="51">
                  <a:moveTo>
                    <a:pt x="36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1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3"/>
                  </a:lnTo>
                  <a:lnTo>
                    <a:pt x="49" y="40"/>
                  </a:lnTo>
                  <a:lnTo>
                    <a:pt x="50" y="35"/>
                  </a:lnTo>
                  <a:lnTo>
                    <a:pt x="36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7" name="Freeform 2131"/>
            <p:cNvSpPr>
              <a:spLocks/>
            </p:cNvSpPr>
            <p:nvPr/>
          </p:nvSpPr>
          <p:spPr bwMode="auto">
            <a:xfrm>
              <a:off x="3621" y="487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6" y="48"/>
                </a:cxn>
                <a:cxn ang="0">
                  <a:pos x="11" y="48"/>
                </a:cxn>
                <a:cxn ang="0">
                  <a:pos x="14" y="47"/>
                </a:cxn>
                <a:cxn ang="0">
                  <a:pos x="17" y="46"/>
                </a:cxn>
                <a:cxn ang="0">
                  <a:pos x="20" y="44"/>
                </a:cxn>
                <a:cxn ang="0">
                  <a:pos x="22" y="39"/>
                </a:cxn>
                <a:cxn ang="0">
                  <a:pos x="24" y="34"/>
                </a:cxn>
                <a:cxn ang="0">
                  <a:pos x="25" y="28"/>
                </a:cxn>
                <a:cxn ang="0">
                  <a:pos x="25" y="20"/>
                </a:cxn>
                <a:cxn ang="0">
                  <a:pos x="26" y="9"/>
                </a:cxn>
                <a:cxn ang="0">
                  <a:pos x="38" y="9"/>
                </a:cxn>
                <a:cxn ang="0">
                  <a:pos x="38" y="48"/>
                </a:cxn>
                <a:cxn ang="0">
                  <a:pos x="52" y="48"/>
                </a:cxn>
                <a:cxn ang="0">
                  <a:pos x="52" y="0"/>
                </a:cxn>
                <a:cxn ang="0">
                  <a:pos x="12" y="0"/>
                </a:cxn>
                <a:cxn ang="0">
                  <a:pos x="12" y="20"/>
                </a:cxn>
                <a:cxn ang="0">
                  <a:pos x="11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6" y="37"/>
                </a:cxn>
                <a:cxn ang="0">
                  <a:pos x="5" y="37"/>
                </a:cxn>
                <a:cxn ang="0">
                  <a:pos x="3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6" y="48"/>
                  </a:lnTo>
                  <a:lnTo>
                    <a:pt x="11" y="48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20" y="44"/>
                  </a:lnTo>
                  <a:lnTo>
                    <a:pt x="22" y="39"/>
                  </a:lnTo>
                  <a:lnTo>
                    <a:pt x="24" y="34"/>
                  </a:lnTo>
                  <a:lnTo>
                    <a:pt x="25" y="28"/>
                  </a:lnTo>
                  <a:lnTo>
                    <a:pt x="25" y="20"/>
                  </a:lnTo>
                  <a:lnTo>
                    <a:pt x="26" y="9"/>
                  </a:lnTo>
                  <a:lnTo>
                    <a:pt x="38" y="9"/>
                  </a:lnTo>
                  <a:lnTo>
                    <a:pt x="38" y="48"/>
                  </a:lnTo>
                  <a:lnTo>
                    <a:pt x="52" y="48"/>
                  </a:lnTo>
                  <a:lnTo>
                    <a:pt x="52" y="0"/>
                  </a:lnTo>
                  <a:lnTo>
                    <a:pt x="12" y="0"/>
                  </a:lnTo>
                  <a:lnTo>
                    <a:pt x="12" y="20"/>
                  </a:lnTo>
                  <a:lnTo>
                    <a:pt x="11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3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8" name="Freeform 2132"/>
            <p:cNvSpPr>
              <a:spLocks noEditPoints="1"/>
            </p:cNvSpPr>
            <p:nvPr/>
          </p:nvSpPr>
          <p:spPr bwMode="auto">
            <a:xfrm>
              <a:off x="3636" y="486"/>
              <a:ext cx="13" cy="13"/>
            </a:xfrm>
            <a:custGeom>
              <a:avLst/>
              <a:gdLst/>
              <a:ahLst/>
              <a:cxnLst>
                <a:cxn ang="0">
                  <a:pos x="35" y="35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5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7" y="11"/>
                </a:cxn>
                <a:cxn ang="0">
                  <a:pos x="44" y="7"/>
                </a:cxn>
                <a:cxn ang="0">
                  <a:pos x="40" y="3"/>
                </a:cxn>
                <a:cxn ang="0">
                  <a:pos x="34" y="1"/>
                </a:cxn>
                <a:cxn ang="0">
                  <a:pos x="27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9" y="49"/>
                </a:cxn>
                <a:cxn ang="0">
                  <a:pos x="43" y="47"/>
                </a:cxn>
                <a:cxn ang="0">
                  <a:pos x="45" y="43"/>
                </a:cxn>
                <a:cxn ang="0">
                  <a:pos x="48" y="40"/>
                </a:cxn>
                <a:cxn ang="0">
                  <a:pos x="51" y="35"/>
                </a:cxn>
                <a:cxn ang="0">
                  <a:pos x="35" y="3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8"/>
                </a:cxn>
                <a:cxn ang="0">
                  <a:pos x="36" y="21"/>
                </a:cxn>
                <a:cxn ang="0">
                  <a:pos x="15" y="21"/>
                </a:cxn>
              </a:cxnLst>
              <a:rect l="0" t="0" r="r" b="b"/>
              <a:pathLst>
                <a:path w="52" h="51">
                  <a:moveTo>
                    <a:pt x="35" y="35"/>
                  </a:move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5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7" y="11"/>
                  </a:lnTo>
                  <a:lnTo>
                    <a:pt x="44" y="7"/>
                  </a:lnTo>
                  <a:lnTo>
                    <a:pt x="40" y="3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9" y="49"/>
                  </a:lnTo>
                  <a:lnTo>
                    <a:pt x="43" y="47"/>
                  </a:lnTo>
                  <a:lnTo>
                    <a:pt x="45" y="43"/>
                  </a:lnTo>
                  <a:lnTo>
                    <a:pt x="48" y="40"/>
                  </a:lnTo>
                  <a:lnTo>
                    <a:pt x="51" y="35"/>
                  </a:lnTo>
                  <a:lnTo>
                    <a:pt x="35" y="35"/>
                  </a:lnTo>
                  <a:close/>
                  <a:moveTo>
                    <a:pt x="15" y="21"/>
                  </a:moveTo>
                  <a:lnTo>
                    <a:pt x="16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8"/>
                  </a:lnTo>
                  <a:lnTo>
                    <a:pt x="36" y="21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9" name="Freeform 2133"/>
            <p:cNvSpPr>
              <a:spLocks/>
            </p:cNvSpPr>
            <p:nvPr/>
          </p:nvSpPr>
          <p:spPr bwMode="auto">
            <a:xfrm>
              <a:off x="3652" y="487"/>
              <a:ext cx="11" cy="12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19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6"/>
                </a:cxn>
                <a:cxn ang="0">
                  <a:pos x="14" y="26"/>
                </a:cxn>
                <a:cxn ang="0">
                  <a:pos x="29" y="48"/>
                </a:cxn>
                <a:cxn ang="0">
                  <a:pos x="46" y="48"/>
                </a:cxn>
                <a:cxn ang="0">
                  <a:pos x="25" y="22"/>
                </a:cxn>
                <a:cxn ang="0">
                  <a:pos x="45" y="0"/>
                </a:cxn>
                <a:cxn ang="0">
                  <a:pos x="29" y="0"/>
                </a:cxn>
                <a:cxn ang="0">
                  <a:pos x="14" y="19"/>
                </a:cxn>
              </a:cxnLst>
              <a:rect l="0" t="0" r="r" b="b"/>
              <a:pathLst>
                <a:path w="46" h="48">
                  <a:moveTo>
                    <a:pt x="14" y="19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29" y="48"/>
                  </a:lnTo>
                  <a:lnTo>
                    <a:pt x="46" y="48"/>
                  </a:lnTo>
                  <a:lnTo>
                    <a:pt x="25" y="22"/>
                  </a:lnTo>
                  <a:lnTo>
                    <a:pt x="45" y="0"/>
                  </a:lnTo>
                  <a:lnTo>
                    <a:pt x="29" y="0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0" name="Freeform 2134"/>
            <p:cNvSpPr>
              <a:spLocks noEditPoints="1"/>
            </p:cNvSpPr>
            <p:nvPr/>
          </p:nvSpPr>
          <p:spPr bwMode="auto">
            <a:xfrm>
              <a:off x="3664" y="486"/>
              <a:ext cx="13" cy="13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31" y="51"/>
                </a:cxn>
                <a:cxn ang="0">
                  <a:pos x="35" y="50"/>
                </a:cxn>
                <a:cxn ang="0">
                  <a:pos x="40" y="48"/>
                </a:cxn>
                <a:cxn ang="0">
                  <a:pos x="44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4" y="6"/>
                </a:cxn>
                <a:cxn ang="0">
                  <a:pos x="40" y="4"/>
                </a:cxn>
                <a:cxn ang="0">
                  <a:pos x="35" y="2"/>
                </a:cxn>
                <a:cxn ang="0">
                  <a:pos x="31" y="1"/>
                </a:cxn>
                <a:cxn ang="0">
                  <a:pos x="25" y="0"/>
                </a:cxn>
                <a:cxn ang="0">
                  <a:pos x="20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4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8"/>
                </a:cxn>
                <a:cxn ang="0">
                  <a:pos x="16" y="35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8" y="10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20"/>
                </a:cxn>
                <a:cxn ang="0">
                  <a:pos x="36" y="25"/>
                </a:cxn>
                <a:cxn ang="0">
                  <a:pos x="36" y="30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5" y="41"/>
                </a:cxn>
              </a:cxnLst>
              <a:rect l="0" t="0" r="r" b="b"/>
              <a:pathLst>
                <a:path w="52" h="51">
                  <a:moveTo>
                    <a:pt x="25" y="51"/>
                  </a:moveTo>
                  <a:lnTo>
                    <a:pt x="31" y="51"/>
                  </a:lnTo>
                  <a:lnTo>
                    <a:pt x="35" y="50"/>
                  </a:lnTo>
                  <a:lnTo>
                    <a:pt x="40" y="48"/>
                  </a:lnTo>
                  <a:lnTo>
                    <a:pt x="44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4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close/>
                  <a:moveTo>
                    <a:pt x="25" y="41"/>
                  </a:moveTo>
                  <a:lnTo>
                    <a:pt x="22" y="41"/>
                  </a:lnTo>
                  <a:lnTo>
                    <a:pt x="19" y="39"/>
                  </a:lnTo>
                  <a:lnTo>
                    <a:pt x="17" y="38"/>
                  </a:lnTo>
                  <a:lnTo>
                    <a:pt x="16" y="35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8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5"/>
                  </a:lnTo>
                  <a:lnTo>
                    <a:pt x="36" y="30"/>
                  </a:lnTo>
                  <a:lnTo>
                    <a:pt x="35" y="35"/>
                  </a:lnTo>
                  <a:lnTo>
                    <a:pt x="33" y="38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1" name="Freeform 2135"/>
            <p:cNvSpPr>
              <a:spLocks/>
            </p:cNvSpPr>
            <p:nvPr/>
          </p:nvSpPr>
          <p:spPr bwMode="auto">
            <a:xfrm>
              <a:off x="3679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3" y="48"/>
                </a:cxn>
                <a:cxn ang="0">
                  <a:pos x="63" y="0"/>
                </a:cxn>
                <a:cxn ang="0">
                  <a:pos x="45" y="0"/>
                </a:cxn>
                <a:cxn ang="0">
                  <a:pos x="31" y="33"/>
                </a:cxn>
                <a:cxn ang="0">
                  <a:pos x="31" y="3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27" y="48"/>
                </a:cxn>
              </a:cxnLst>
              <a:rect l="0" t="0" r="r" b="b"/>
              <a:pathLst>
                <a:path w="63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3" y="48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2" name="Freeform 2136"/>
            <p:cNvSpPr>
              <a:spLocks/>
            </p:cNvSpPr>
            <p:nvPr/>
          </p:nvSpPr>
          <p:spPr bwMode="auto">
            <a:xfrm>
              <a:off x="3698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4" y="48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27" y="48"/>
                </a:cxn>
              </a:cxnLst>
              <a:rect l="0" t="0" r="r" b="b"/>
              <a:pathLst>
                <a:path w="64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4" y="48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15" y="17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3" name="Freeform 2137"/>
            <p:cNvSpPr>
              <a:spLocks/>
            </p:cNvSpPr>
            <p:nvPr/>
          </p:nvSpPr>
          <p:spPr bwMode="auto">
            <a:xfrm>
              <a:off x="3716" y="487"/>
              <a:ext cx="12" cy="16"/>
            </a:xfrm>
            <a:custGeom>
              <a:avLst/>
              <a:gdLst/>
              <a:ahLst/>
              <a:cxnLst>
                <a:cxn ang="0">
                  <a:pos x="8" y="65"/>
                </a:cxn>
                <a:cxn ang="0">
                  <a:pos x="12" y="65"/>
                </a:cxn>
                <a:cxn ang="0">
                  <a:pos x="18" y="65"/>
                </a:cxn>
                <a:cxn ang="0">
                  <a:pos x="22" y="65"/>
                </a:cxn>
                <a:cxn ang="0">
                  <a:pos x="25" y="64"/>
                </a:cxn>
                <a:cxn ang="0">
                  <a:pos x="28" y="62"/>
                </a:cxn>
                <a:cxn ang="0">
                  <a:pos x="30" y="60"/>
                </a:cxn>
                <a:cxn ang="0">
                  <a:pos x="32" y="55"/>
                </a:cxn>
                <a:cxn ang="0">
                  <a:pos x="34" y="50"/>
                </a:cxn>
                <a:cxn ang="0">
                  <a:pos x="51" y="0"/>
                </a:cxn>
                <a:cxn ang="0">
                  <a:pos x="36" y="0"/>
                </a:cxn>
                <a:cxn ang="0">
                  <a:pos x="27" y="3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20" y="47"/>
                </a:cxn>
                <a:cxn ang="0">
                  <a:pos x="19" y="49"/>
                </a:cxn>
                <a:cxn ang="0">
                  <a:pos x="19" y="52"/>
                </a:cxn>
                <a:cxn ang="0">
                  <a:pos x="17" y="54"/>
                </a:cxn>
                <a:cxn ang="0">
                  <a:pos x="15" y="55"/>
                </a:cxn>
                <a:cxn ang="0">
                  <a:pos x="12" y="56"/>
                </a:cxn>
                <a:cxn ang="0">
                  <a:pos x="10" y="56"/>
                </a:cxn>
                <a:cxn ang="0">
                  <a:pos x="8" y="55"/>
                </a:cxn>
                <a:cxn ang="0">
                  <a:pos x="8" y="65"/>
                </a:cxn>
              </a:cxnLst>
              <a:rect l="0" t="0" r="r" b="b"/>
              <a:pathLst>
                <a:path w="51" h="65">
                  <a:moveTo>
                    <a:pt x="8" y="65"/>
                  </a:moveTo>
                  <a:lnTo>
                    <a:pt x="12" y="65"/>
                  </a:lnTo>
                  <a:lnTo>
                    <a:pt x="18" y="65"/>
                  </a:lnTo>
                  <a:lnTo>
                    <a:pt x="22" y="65"/>
                  </a:lnTo>
                  <a:lnTo>
                    <a:pt x="25" y="64"/>
                  </a:lnTo>
                  <a:lnTo>
                    <a:pt x="28" y="62"/>
                  </a:lnTo>
                  <a:lnTo>
                    <a:pt x="30" y="60"/>
                  </a:lnTo>
                  <a:lnTo>
                    <a:pt x="32" y="55"/>
                  </a:lnTo>
                  <a:lnTo>
                    <a:pt x="34" y="50"/>
                  </a:lnTo>
                  <a:lnTo>
                    <a:pt x="51" y="0"/>
                  </a:lnTo>
                  <a:lnTo>
                    <a:pt x="36" y="0"/>
                  </a:lnTo>
                  <a:lnTo>
                    <a:pt x="27" y="3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0" y="47"/>
                  </a:lnTo>
                  <a:lnTo>
                    <a:pt x="19" y="49"/>
                  </a:lnTo>
                  <a:lnTo>
                    <a:pt x="19" y="52"/>
                  </a:lnTo>
                  <a:lnTo>
                    <a:pt x="17" y="54"/>
                  </a:lnTo>
                  <a:lnTo>
                    <a:pt x="15" y="55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8" y="55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4" name="Freeform 2138"/>
            <p:cNvSpPr>
              <a:spLocks/>
            </p:cNvSpPr>
            <p:nvPr/>
          </p:nvSpPr>
          <p:spPr bwMode="auto">
            <a:xfrm>
              <a:off x="3730" y="487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5" name="Freeform 2139"/>
            <p:cNvSpPr>
              <a:spLocks/>
            </p:cNvSpPr>
            <p:nvPr/>
          </p:nvSpPr>
          <p:spPr bwMode="auto">
            <a:xfrm>
              <a:off x="3744" y="487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9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6" name="Freeform 2140"/>
            <p:cNvSpPr>
              <a:spLocks/>
            </p:cNvSpPr>
            <p:nvPr/>
          </p:nvSpPr>
          <p:spPr bwMode="auto">
            <a:xfrm>
              <a:off x="3760" y="487"/>
              <a:ext cx="11" cy="12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3" y="19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3" y="48"/>
                </a:cxn>
                <a:cxn ang="0">
                  <a:pos x="13" y="26"/>
                </a:cxn>
                <a:cxn ang="0">
                  <a:pos x="14" y="26"/>
                </a:cxn>
                <a:cxn ang="0">
                  <a:pos x="30" y="48"/>
                </a:cxn>
                <a:cxn ang="0">
                  <a:pos x="46" y="48"/>
                </a:cxn>
                <a:cxn ang="0">
                  <a:pos x="26" y="22"/>
                </a:cxn>
                <a:cxn ang="0">
                  <a:pos x="45" y="0"/>
                </a:cxn>
                <a:cxn ang="0">
                  <a:pos x="30" y="0"/>
                </a:cxn>
                <a:cxn ang="0">
                  <a:pos x="14" y="19"/>
                </a:cxn>
              </a:cxnLst>
              <a:rect l="0" t="0" r="r" b="b"/>
              <a:pathLst>
                <a:path w="46" h="48">
                  <a:moveTo>
                    <a:pt x="14" y="19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3" y="48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30" y="48"/>
                  </a:lnTo>
                  <a:lnTo>
                    <a:pt x="46" y="48"/>
                  </a:lnTo>
                  <a:lnTo>
                    <a:pt x="26" y="22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7" name="Freeform 2141"/>
            <p:cNvSpPr>
              <a:spLocks noEditPoints="1"/>
            </p:cNvSpPr>
            <p:nvPr/>
          </p:nvSpPr>
          <p:spPr bwMode="auto">
            <a:xfrm>
              <a:off x="3772" y="486"/>
              <a:ext cx="12" cy="13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7" y="10"/>
                </a:cxn>
                <a:cxn ang="0">
                  <a:pos x="32" y="12"/>
                </a:cxn>
                <a:cxn ang="0">
                  <a:pos x="33" y="16"/>
                </a:cxn>
                <a:cxn ang="0">
                  <a:pos x="33" y="18"/>
                </a:cxn>
                <a:cxn ang="0">
                  <a:pos x="31" y="20"/>
                </a:cxn>
                <a:cxn ang="0">
                  <a:pos x="25" y="21"/>
                </a:cxn>
                <a:cxn ang="0">
                  <a:pos x="12" y="24"/>
                </a:cxn>
                <a:cxn ang="0">
                  <a:pos x="4" y="28"/>
                </a:cxn>
                <a:cxn ang="0">
                  <a:pos x="1" y="33"/>
                </a:cxn>
                <a:cxn ang="0">
                  <a:pos x="1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2" y="51"/>
                </a:cxn>
                <a:cxn ang="0">
                  <a:pos x="30" y="48"/>
                </a:cxn>
                <a:cxn ang="0">
                  <a:pos x="34" y="44"/>
                </a:cxn>
                <a:cxn ang="0">
                  <a:pos x="49" y="50"/>
                </a:cxn>
                <a:cxn ang="0">
                  <a:pos x="48" y="48"/>
                </a:cxn>
                <a:cxn ang="0">
                  <a:pos x="47" y="42"/>
                </a:cxn>
                <a:cxn ang="0">
                  <a:pos x="47" y="18"/>
                </a:cxn>
                <a:cxn ang="0">
                  <a:pos x="44" y="7"/>
                </a:cxn>
                <a:cxn ang="0">
                  <a:pos x="38" y="2"/>
                </a:cxn>
                <a:cxn ang="0">
                  <a:pos x="26" y="0"/>
                </a:cxn>
                <a:cxn ang="0">
                  <a:pos x="12" y="3"/>
                </a:cxn>
                <a:cxn ang="0">
                  <a:pos x="6" y="8"/>
                </a:cxn>
                <a:cxn ang="0">
                  <a:pos x="3" y="17"/>
                </a:cxn>
                <a:cxn ang="0">
                  <a:pos x="33" y="29"/>
                </a:cxn>
                <a:cxn ang="0">
                  <a:pos x="32" y="35"/>
                </a:cxn>
                <a:cxn ang="0">
                  <a:pos x="29" y="39"/>
                </a:cxn>
                <a:cxn ang="0">
                  <a:pos x="23" y="41"/>
                </a:cxn>
                <a:cxn ang="0">
                  <a:pos x="17" y="40"/>
                </a:cxn>
                <a:cxn ang="0">
                  <a:pos x="15" y="36"/>
                </a:cxn>
                <a:cxn ang="0">
                  <a:pos x="19" y="30"/>
                </a:cxn>
                <a:cxn ang="0">
                  <a:pos x="24" y="29"/>
                </a:cxn>
                <a:cxn ang="0">
                  <a:pos x="33" y="26"/>
                </a:cxn>
              </a:cxnLst>
              <a:rect l="0" t="0" r="r" b="b"/>
              <a:pathLst>
                <a:path w="49" h="51">
                  <a:moveTo>
                    <a:pt x="16" y="17"/>
                  </a:moveTo>
                  <a:lnTo>
                    <a:pt x="16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5" y="21"/>
                  </a:lnTo>
                  <a:lnTo>
                    <a:pt x="19" y="22"/>
                  </a:lnTo>
                  <a:lnTo>
                    <a:pt x="12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30"/>
                  </a:lnTo>
                  <a:lnTo>
                    <a:pt x="1" y="33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3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2" y="51"/>
                  </a:lnTo>
                  <a:lnTo>
                    <a:pt x="26" y="50"/>
                  </a:lnTo>
                  <a:lnTo>
                    <a:pt x="30" y="48"/>
                  </a:lnTo>
                  <a:lnTo>
                    <a:pt x="33" y="44"/>
                  </a:lnTo>
                  <a:lnTo>
                    <a:pt x="34" y="44"/>
                  </a:lnTo>
                  <a:lnTo>
                    <a:pt x="35" y="50"/>
                  </a:lnTo>
                  <a:lnTo>
                    <a:pt x="49" y="50"/>
                  </a:lnTo>
                  <a:lnTo>
                    <a:pt x="49" y="49"/>
                  </a:lnTo>
                  <a:lnTo>
                    <a:pt x="48" y="48"/>
                  </a:lnTo>
                  <a:lnTo>
                    <a:pt x="47" y="46"/>
                  </a:lnTo>
                  <a:lnTo>
                    <a:pt x="47" y="42"/>
                  </a:lnTo>
                  <a:lnTo>
                    <a:pt x="47" y="39"/>
                  </a:lnTo>
                  <a:lnTo>
                    <a:pt x="47" y="18"/>
                  </a:lnTo>
                  <a:lnTo>
                    <a:pt x="47" y="13"/>
                  </a:lnTo>
                  <a:lnTo>
                    <a:pt x="44" y="7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2"/>
                  </a:lnTo>
                  <a:lnTo>
                    <a:pt x="3" y="17"/>
                  </a:lnTo>
                  <a:lnTo>
                    <a:pt x="16" y="17"/>
                  </a:lnTo>
                  <a:close/>
                  <a:moveTo>
                    <a:pt x="33" y="29"/>
                  </a:moveTo>
                  <a:lnTo>
                    <a:pt x="33" y="32"/>
                  </a:lnTo>
                  <a:lnTo>
                    <a:pt x="32" y="35"/>
                  </a:lnTo>
                  <a:lnTo>
                    <a:pt x="31" y="37"/>
                  </a:lnTo>
                  <a:lnTo>
                    <a:pt x="29" y="39"/>
                  </a:lnTo>
                  <a:lnTo>
                    <a:pt x="26" y="40"/>
                  </a:lnTo>
                  <a:lnTo>
                    <a:pt x="23" y="41"/>
                  </a:lnTo>
                  <a:lnTo>
                    <a:pt x="21" y="41"/>
                  </a:lnTo>
                  <a:lnTo>
                    <a:pt x="17" y="40"/>
                  </a:lnTo>
                  <a:lnTo>
                    <a:pt x="16" y="38"/>
                  </a:lnTo>
                  <a:lnTo>
                    <a:pt x="15" y="36"/>
                  </a:lnTo>
                  <a:lnTo>
                    <a:pt x="16" y="32"/>
                  </a:lnTo>
                  <a:lnTo>
                    <a:pt x="19" y="30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29" y="28"/>
                  </a:lnTo>
                  <a:lnTo>
                    <a:pt x="33" y="26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8" name="Freeform 2142"/>
            <p:cNvSpPr>
              <a:spLocks/>
            </p:cNvSpPr>
            <p:nvPr/>
          </p:nvSpPr>
          <p:spPr bwMode="auto">
            <a:xfrm>
              <a:off x="3786" y="487"/>
              <a:ext cx="14" cy="15"/>
            </a:xfrm>
            <a:custGeom>
              <a:avLst/>
              <a:gdLst/>
              <a:ahLst/>
              <a:cxnLst>
                <a:cxn ang="0">
                  <a:pos x="15" y="37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2" y="48"/>
                </a:cxn>
                <a:cxn ang="0">
                  <a:pos x="42" y="60"/>
                </a:cxn>
                <a:cxn ang="0">
                  <a:pos x="53" y="60"/>
                </a:cxn>
                <a:cxn ang="0">
                  <a:pos x="54" y="37"/>
                </a:cxn>
                <a:cxn ang="0">
                  <a:pos x="47" y="37"/>
                </a:cxn>
                <a:cxn ang="0">
                  <a:pos x="47" y="0"/>
                </a:cxn>
                <a:cxn ang="0">
                  <a:pos x="33" y="0"/>
                </a:cxn>
                <a:cxn ang="0">
                  <a:pos x="33" y="37"/>
                </a:cxn>
                <a:cxn ang="0">
                  <a:pos x="15" y="37"/>
                </a:cxn>
              </a:cxnLst>
              <a:rect l="0" t="0" r="r" b="b"/>
              <a:pathLst>
                <a:path w="54" h="60">
                  <a:moveTo>
                    <a:pt x="15" y="37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42" y="60"/>
                  </a:lnTo>
                  <a:lnTo>
                    <a:pt x="53" y="60"/>
                  </a:lnTo>
                  <a:lnTo>
                    <a:pt x="54" y="37"/>
                  </a:lnTo>
                  <a:lnTo>
                    <a:pt x="47" y="37"/>
                  </a:lnTo>
                  <a:lnTo>
                    <a:pt x="47" y="0"/>
                  </a:lnTo>
                  <a:lnTo>
                    <a:pt x="33" y="0"/>
                  </a:lnTo>
                  <a:lnTo>
                    <a:pt x="33" y="37"/>
                  </a:lnTo>
                  <a:lnTo>
                    <a:pt x="15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9" name="Freeform 2143"/>
            <p:cNvSpPr>
              <a:spLocks/>
            </p:cNvSpPr>
            <p:nvPr/>
          </p:nvSpPr>
          <p:spPr bwMode="auto">
            <a:xfrm>
              <a:off x="3802" y="487"/>
              <a:ext cx="12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6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8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0" name="Freeform 2144"/>
            <p:cNvSpPr>
              <a:spLocks noEditPoints="1"/>
            </p:cNvSpPr>
            <p:nvPr/>
          </p:nvSpPr>
          <p:spPr bwMode="auto">
            <a:xfrm>
              <a:off x="3816" y="486"/>
              <a:ext cx="13" cy="13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31" y="51"/>
                </a:cxn>
                <a:cxn ang="0">
                  <a:pos x="35" y="50"/>
                </a:cxn>
                <a:cxn ang="0">
                  <a:pos x="40" y="48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5" y="6"/>
                </a:cxn>
                <a:cxn ang="0">
                  <a:pos x="40" y="4"/>
                </a:cxn>
                <a:cxn ang="0">
                  <a:pos x="35" y="2"/>
                </a:cxn>
                <a:cxn ang="0">
                  <a:pos x="31" y="1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8" y="38"/>
                </a:cxn>
                <a:cxn ang="0">
                  <a:pos x="16" y="35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9" y="10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20"/>
                </a:cxn>
                <a:cxn ang="0">
                  <a:pos x="36" y="25"/>
                </a:cxn>
                <a:cxn ang="0">
                  <a:pos x="36" y="30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5" y="41"/>
                </a:cxn>
              </a:cxnLst>
              <a:rect l="0" t="0" r="r" b="b"/>
              <a:pathLst>
                <a:path w="52" h="51">
                  <a:moveTo>
                    <a:pt x="25" y="51"/>
                  </a:moveTo>
                  <a:lnTo>
                    <a:pt x="31" y="51"/>
                  </a:lnTo>
                  <a:lnTo>
                    <a:pt x="35" y="50"/>
                  </a:lnTo>
                  <a:lnTo>
                    <a:pt x="40" y="48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5" y="6"/>
                  </a:lnTo>
                  <a:lnTo>
                    <a:pt x="40" y="4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close/>
                  <a:moveTo>
                    <a:pt x="25" y="41"/>
                  </a:moveTo>
                  <a:lnTo>
                    <a:pt x="22" y="41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6" y="35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9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5"/>
                  </a:lnTo>
                  <a:lnTo>
                    <a:pt x="36" y="30"/>
                  </a:lnTo>
                  <a:lnTo>
                    <a:pt x="35" y="35"/>
                  </a:lnTo>
                  <a:lnTo>
                    <a:pt x="33" y="38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1" name="Freeform 2145"/>
            <p:cNvSpPr>
              <a:spLocks/>
            </p:cNvSpPr>
            <p:nvPr/>
          </p:nvSpPr>
          <p:spPr bwMode="auto">
            <a:xfrm>
              <a:off x="3831" y="487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2" name="Freeform 2146"/>
            <p:cNvSpPr>
              <a:spLocks/>
            </p:cNvSpPr>
            <p:nvPr/>
          </p:nvSpPr>
          <p:spPr bwMode="auto">
            <a:xfrm>
              <a:off x="3846" y="487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3" name="Freeform 2147"/>
            <p:cNvSpPr>
              <a:spLocks noEditPoints="1"/>
            </p:cNvSpPr>
            <p:nvPr/>
          </p:nvSpPr>
          <p:spPr bwMode="auto">
            <a:xfrm>
              <a:off x="3860" y="487"/>
              <a:ext cx="1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"/>
                </a:cxn>
                <a:cxn ang="0">
                  <a:pos x="27" y="48"/>
                </a:cxn>
                <a:cxn ang="0">
                  <a:pos x="33" y="47"/>
                </a:cxn>
                <a:cxn ang="0">
                  <a:pos x="38" y="45"/>
                </a:cxn>
                <a:cxn ang="0">
                  <a:pos x="41" y="42"/>
                </a:cxn>
                <a:cxn ang="0">
                  <a:pos x="42" y="40"/>
                </a:cxn>
                <a:cxn ang="0">
                  <a:pos x="44" y="37"/>
                </a:cxn>
                <a:cxn ang="0">
                  <a:pos x="44" y="32"/>
                </a:cxn>
                <a:cxn ang="0">
                  <a:pos x="43" y="27"/>
                </a:cxn>
                <a:cxn ang="0">
                  <a:pos x="42" y="23"/>
                </a:cxn>
                <a:cxn ang="0">
                  <a:pos x="39" y="20"/>
                </a:cxn>
                <a:cxn ang="0">
                  <a:pos x="36" y="18"/>
                </a:cxn>
                <a:cxn ang="0">
                  <a:pos x="29" y="17"/>
                </a:cxn>
                <a:cxn ang="0">
                  <a:pos x="24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14" y="26"/>
                </a:cxn>
                <a:cxn ang="0">
                  <a:pos x="20" y="26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29" y="28"/>
                </a:cxn>
                <a:cxn ang="0">
                  <a:pos x="30" y="32"/>
                </a:cxn>
                <a:cxn ang="0">
                  <a:pos x="29" y="35"/>
                </a:cxn>
                <a:cxn ang="0">
                  <a:pos x="27" y="36"/>
                </a:cxn>
                <a:cxn ang="0">
                  <a:pos x="24" y="37"/>
                </a:cxn>
                <a:cxn ang="0">
                  <a:pos x="21" y="37"/>
                </a:cxn>
                <a:cxn ang="0">
                  <a:pos x="14" y="37"/>
                </a:cxn>
                <a:cxn ang="0">
                  <a:pos x="14" y="26"/>
                </a:cxn>
                <a:cxn ang="0">
                  <a:pos x="49" y="0"/>
                </a:cxn>
                <a:cxn ang="0">
                  <a:pos x="49" y="48"/>
                </a:cxn>
                <a:cxn ang="0">
                  <a:pos x="63" y="48"/>
                </a:cxn>
                <a:cxn ang="0">
                  <a:pos x="63" y="0"/>
                </a:cxn>
                <a:cxn ang="0">
                  <a:pos x="49" y="0"/>
                </a:cxn>
              </a:cxnLst>
              <a:rect l="0" t="0" r="r" b="b"/>
              <a:pathLst>
                <a:path w="63" h="48">
                  <a:moveTo>
                    <a:pt x="0" y="0"/>
                  </a:moveTo>
                  <a:lnTo>
                    <a:pt x="0" y="48"/>
                  </a:lnTo>
                  <a:lnTo>
                    <a:pt x="27" y="48"/>
                  </a:lnTo>
                  <a:lnTo>
                    <a:pt x="33" y="47"/>
                  </a:lnTo>
                  <a:lnTo>
                    <a:pt x="38" y="45"/>
                  </a:lnTo>
                  <a:lnTo>
                    <a:pt x="41" y="42"/>
                  </a:lnTo>
                  <a:lnTo>
                    <a:pt x="42" y="40"/>
                  </a:lnTo>
                  <a:lnTo>
                    <a:pt x="44" y="37"/>
                  </a:lnTo>
                  <a:lnTo>
                    <a:pt x="44" y="32"/>
                  </a:lnTo>
                  <a:lnTo>
                    <a:pt x="43" y="27"/>
                  </a:lnTo>
                  <a:lnTo>
                    <a:pt x="42" y="23"/>
                  </a:lnTo>
                  <a:lnTo>
                    <a:pt x="39" y="20"/>
                  </a:lnTo>
                  <a:lnTo>
                    <a:pt x="36" y="18"/>
                  </a:lnTo>
                  <a:lnTo>
                    <a:pt x="29" y="17"/>
                  </a:lnTo>
                  <a:lnTo>
                    <a:pt x="24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0" y="0"/>
                  </a:lnTo>
                  <a:close/>
                  <a:moveTo>
                    <a:pt x="14" y="26"/>
                  </a:moveTo>
                  <a:lnTo>
                    <a:pt x="20" y="26"/>
                  </a:lnTo>
                  <a:lnTo>
                    <a:pt x="24" y="26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0" y="32"/>
                  </a:lnTo>
                  <a:lnTo>
                    <a:pt x="29" y="35"/>
                  </a:lnTo>
                  <a:lnTo>
                    <a:pt x="27" y="36"/>
                  </a:lnTo>
                  <a:lnTo>
                    <a:pt x="24" y="37"/>
                  </a:lnTo>
                  <a:lnTo>
                    <a:pt x="21" y="37"/>
                  </a:lnTo>
                  <a:lnTo>
                    <a:pt x="14" y="37"/>
                  </a:lnTo>
                  <a:lnTo>
                    <a:pt x="14" y="26"/>
                  </a:lnTo>
                  <a:close/>
                  <a:moveTo>
                    <a:pt x="49" y="0"/>
                  </a:moveTo>
                  <a:lnTo>
                    <a:pt x="49" y="48"/>
                  </a:lnTo>
                  <a:lnTo>
                    <a:pt x="63" y="48"/>
                  </a:lnTo>
                  <a:lnTo>
                    <a:pt x="63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4" name="Freeform 2148"/>
            <p:cNvSpPr>
              <a:spLocks/>
            </p:cNvSpPr>
            <p:nvPr/>
          </p:nvSpPr>
          <p:spPr bwMode="auto">
            <a:xfrm>
              <a:off x="3877" y="487"/>
              <a:ext cx="13" cy="12"/>
            </a:xfrm>
            <a:custGeom>
              <a:avLst/>
              <a:gdLst/>
              <a:ahLst/>
              <a:cxnLst>
                <a:cxn ang="0">
                  <a:pos x="27" y="14"/>
                </a:cxn>
                <a:cxn ang="0">
                  <a:pos x="18" y="0"/>
                </a:cxn>
                <a:cxn ang="0">
                  <a:pos x="1" y="0"/>
                </a:cxn>
                <a:cxn ang="0">
                  <a:pos x="19" y="22"/>
                </a:cxn>
                <a:cxn ang="0">
                  <a:pos x="0" y="48"/>
                </a:cxn>
                <a:cxn ang="0">
                  <a:pos x="17" y="48"/>
                </a:cxn>
                <a:cxn ang="0">
                  <a:pos x="27" y="31"/>
                </a:cxn>
                <a:cxn ang="0">
                  <a:pos x="36" y="48"/>
                </a:cxn>
                <a:cxn ang="0">
                  <a:pos x="52" y="48"/>
                </a:cxn>
                <a:cxn ang="0">
                  <a:pos x="35" y="22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27" y="14"/>
                </a:cxn>
              </a:cxnLst>
              <a:rect l="0" t="0" r="r" b="b"/>
              <a:pathLst>
                <a:path w="52" h="48">
                  <a:moveTo>
                    <a:pt x="27" y="14"/>
                  </a:moveTo>
                  <a:lnTo>
                    <a:pt x="18" y="0"/>
                  </a:lnTo>
                  <a:lnTo>
                    <a:pt x="1" y="0"/>
                  </a:lnTo>
                  <a:lnTo>
                    <a:pt x="19" y="22"/>
                  </a:lnTo>
                  <a:lnTo>
                    <a:pt x="0" y="48"/>
                  </a:lnTo>
                  <a:lnTo>
                    <a:pt x="17" y="48"/>
                  </a:lnTo>
                  <a:lnTo>
                    <a:pt x="27" y="31"/>
                  </a:lnTo>
                  <a:lnTo>
                    <a:pt x="36" y="48"/>
                  </a:lnTo>
                  <a:lnTo>
                    <a:pt x="52" y="48"/>
                  </a:lnTo>
                  <a:lnTo>
                    <a:pt x="35" y="22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5" name="Freeform 2149"/>
            <p:cNvSpPr>
              <a:spLocks/>
            </p:cNvSpPr>
            <p:nvPr/>
          </p:nvSpPr>
          <p:spPr bwMode="auto">
            <a:xfrm>
              <a:off x="3897" y="486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14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8" y="1"/>
                </a:cxn>
                <a:cxn ang="0">
                  <a:pos x="13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2" y="41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14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6" name="Freeform 2150"/>
            <p:cNvSpPr>
              <a:spLocks/>
            </p:cNvSpPr>
            <p:nvPr/>
          </p:nvSpPr>
          <p:spPr bwMode="auto">
            <a:xfrm>
              <a:off x="3911" y="487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7" name="Freeform 2151"/>
            <p:cNvSpPr>
              <a:spLocks/>
            </p:cNvSpPr>
            <p:nvPr/>
          </p:nvSpPr>
          <p:spPr bwMode="auto">
            <a:xfrm>
              <a:off x="3926" y="486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15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1" y="11"/>
                </a:cxn>
                <a:cxn ang="0">
                  <a:pos x="33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1" y="36"/>
                </a:cxn>
                <a:cxn ang="0">
                  <a:pos x="4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0" y="47"/>
                </a:cxn>
                <a:cxn ang="0">
                  <a:pos x="43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0" y="47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8" name="Freeform 2152"/>
            <p:cNvSpPr>
              <a:spLocks/>
            </p:cNvSpPr>
            <p:nvPr/>
          </p:nvSpPr>
          <p:spPr bwMode="auto">
            <a:xfrm>
              <a:off x="3939" y="487"/>
              <a:ext cx="12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9" name="Freeform 2153"/>
            <p:cNvSpPr>
              <a:spLocks noEditPoints="1"/>
            </p:cNvSpPr>
            <p:nvPr/>
          </p:nvSpPr>
          <p:spPr bwMode="auto">
            <a:xfrm>
              <a:off x="3952" y="486"/>
              <a:ext cx="13" cy="13"/>
            </a:xfrm>
            <a:custGeom>
              <a:avLst/>
              <a:gdLst/>
              <a:ahLst/>
              <a:cxnLst>
                <a:cxn ang="0">
                  <a:pos x="37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2" y="40"/>
                </a:cxn>
                <a:cxn ang="0">
                  <a:pos x="20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8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4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7" y="43"/>
                </a:cxn>
                <a:cxn ang="0">
                  <a:pos x="49" y="40"/>
                </a:cxn>
                <a:cxn ang="0">
                  <a:pos x="51" y="35"/>
                </a:cxn>
                <a:cxn ang="0">
                  <a:pos x="37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2" h="51">
                  <a:moveTo>
                    <a:pt x="37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2" y="40"/>
                  </a:lnTo>
                  <a:lnTo>
                    <a:pt x="20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7" y="43"/>
                  </a:lnTo>
                  <a:lnTo>
                    <a:pt x="49" y="40"/>
                  </a:lnTo>
                  <a:lnTo>
                    <a:pt x="51" y="35"/>
                  </a:lnTo>
                  <a:lnTo>
                    <a:pt x="37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0" name="Freeform 2154"/>
            <p:cNvSpPr>
              <a:spLocks/>
            </p:cNvSpPr>
            <p:nvPr/>
          </p:nvSpPr>
          <p:spPr bwMode="auto">
            <a:xfrm>
              <a:off x="3967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4" y="48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15" y="17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27" y="48"/>
                </a:cxn>
              </a:cxnLst>
              <a:rect l="0" t="0" r="r" b="b"/>
              <a:pathLst>
                <a:path w="64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4" y="48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1" name="Freeform 2155"/>
            <p:cNvSpPr>
              <a:spLocks/>
            </p:cNvSpPr>
            <p:nvPr/>
          </p:nvSpPr>
          <p:spPr bwMode="auto">
            <a:xfrm>
              <a:off x="3409" y="518"/>
              <a:ext cx="442" cy="386"/>
            </a:xfrm>
            <a:custGeom>
              <a:avLst/>
              <a:gdLst/>
              <a:ahLst/>
              <a:cxnLst>
                <a:cxn ang="0">
                  <a:pos x="88" y="1546"/>
                </a:cxn>
                <a:cxn ang="0">
                  <a:pos x="1679" y="1546"/>
                </a:cxn>
                <a:cxn ang="0">
                  <a:pos x="1691" y="1545"/>
                </a:cxn>
                <a:cxn ang="0">
                  <a:pos x="1703" y="1543"/>
                </a:cxn>
                <a:cxn ang="0">
                  <a:pos x="1715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5" y="1516"/>
                </a:cxn>
                <a:cxn ang="0">
                  <a:pos x="1753" y="1506"/>
                </a:cxn>
                <a:cxn ang="0">
                  <a:pos x="1759" y="1494"/>
                </a:cxn>
                <a:cxn ang="0">
                  <a:pos x="1763" y="1483"/>
                </a:cxn>
                <a:cxn ang="0">
                  <a:pos x="1766" y="1471"/>
                </a:cxn>
                <a:cxn ang="0">
                  <a:pos x="1767" y="1458"/>
                </a:cxn>
                <a:cxn ang="0">
                  <a:pos x="1767" y="89"/>
                </a:cxn>
                <a:cxn ang="0">
                  <a:pos x="1766" y="76"/>
                </a:cxn>
                <a:cxn ang="0">
                  <a:pos x="1763" y="63"/>
                </a:cxn>
                <a:cxn ang="0">
                  <a:pos x="1759" y="52"/>
                </a:cxn>
                <a:cxn ang="0">
                  <a:pos x="1753" y="41"/>
                </a:cxn>
                <a:cxn ang="0">
                  <a:pos x="1745" y="31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8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1"/>
                </a:cxn>
                <a:cxn ang="0">
                  <a:pos x="22" y="31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3"/>
                </a:cxn>
                <a:cxn ang="0">
                  <a:pos x="1" y="76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2" y="1516"/>
                </a:cxn>
                <a:cxn ang="0">
                  <a:pos x="30" y="1525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3"/>
                </a:cxn>
                <a:cxn ang="0">
                  <a:pos x="75" y="1545"/>
                </a:cxn>
                <a:cxn ang="0">
                  <a:pos x="88" y="1546"/>
                </a:cxn>
              </a:cxnLst>
              <a:rect l="0" t="0" r="r" b="b"/>
              <a:pathLst>
                <a:path w="1767" h="1546">
                  <a:moveTo>
                    <a:pt x="88" y="1546"/>
                  </a:moveTo>
                  <a:lnTo>
                    <a:pt x="1679" y="1546"/>
                  </a:lnTo>
                  <a:lnTo>
                    <a:pt x="1691" y="1545"/>
                  </a:lnTo>
                  <a:lnTo>
                    <a:pt x="1703" y="1543"/>
                  </a:lnTo>
                  <a:lnTo>
                    <a:pt x="1715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5" y="1516"/>
                  </a:lnTo>
                  <a:lnTo>
                    <a:pt x="1753" y="1506"/>
                  </a:lnTo>
                  <a:lnTo>
                    <a:pt x="1759" y="1494"/>
                  </a:lnTo>
                  <a:lnTo>
                    <a:pt x="1763" y="1483"/>
                  </a:lnTo>
                  <a:lnTo>
                    <a:pt x="1766" y="1471"/>
                  </a:lnTo>
                  <a:lnTo>
                    <a:pt x="1767" y="1458"/>
                  </a:lnTo>
                  <a:lnTo>
                    <a:pt x="1767" y="89"/>
                  </a:lnTo>
                  <a:lnTo>
                    <a:pt x="1766" y="76"/>
                  </a:lnTo>
                  <a:lnTo>
                    <a:pt x="1763" y="63"/>
                  </a:lnTo>
                  <a:lnTo>
                    <a:pt x="1759" y="52"/>
                  </a:lnTo>
                  <a:lnTo>
                    <a:pt x="1753" y="41"/>
                  </a:lnTo>
                  <a:lnTo>
                    <a:pt x="1745" y="31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8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1"/>
                  </a:lnTo>
                  <a:lnTo>
                    <a:pt x="22" y="31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3"/>
                  </a:lnTo>
                  <a:lnTo>
                    <a:pt x="1" y="76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2" y="1516"/>
                  </a:lnTo>
                  <a:lnTo>
                    <a:pt x="30" y="1525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3"/>
                  </a:lnTo>
                  <a:lnTo>
                    <a:pt x="75" y="1545"/>
                  </a:lnTo>
                  <a:lnTo>
                    <a:pt x="88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2" name="Freeform 2156"/>
            <p:cNvSpPr>
              <a:spLocks/>
            </p:cNvSpPr>
            <p:nvPr/>
          </p:nvSpPr>
          <p:spPr bwMode="auto">
            <a:xfrm>
              <a:off x="3431" y="902"/>
              <a:ext cx="398" cy="4"/>
            </a:xfrm>
            <a:custGeom>
              <a:avLst/>
              <a:gdLst/>
              <a:ahLst/>
              <a:cxnLst>
                <a:cxn ang="0">
                  <a:pos x="1592" y="17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1" y="17"/>
                </a:cxn>
                <a:cxn ang="0">
                  <a:pos x="1591" y="17"/>
                </a:cxn>
                <a:cxn ang="0">
                  <a:pos x="1592" y="17"/>
                </a:cxn>
              </a:cxnLst>
              <a:rect l="0" t="0" r="r" b="b"/>
              <a:pathLst>
                <a:path w="1592" h="17">
                  <a:moveTo>
                    <a:pt x="1592" y="17"/>
                  </a:moveTo>
                  <a:lnTo>
                    <a:pt x="159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1" y="17"/>
                  </a:lnTo>
                  <a:lnTo>
                    <a:pt x="1591" y="17"/>
                  </a:lnTo>
                  <a:lnTo>
                    <a:pt x="1592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3" name="Freeform 2157"/>
            <p:cNvSpPr>
              <a:spLocks/>
            </p:cNvSpPr>
            <p:nvPr/>
          </p:nvSpPr>
          <p:spPr bwMode="auto">
            <a:xfrm>
              <a:off x="3829" y="902"/>
              <a:ext cx="3" cy="4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2" y="18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5" y="17"/>
                </a:cxn>
              </a:cxnLst>
              <a:rect l="0" t="0" r="r" b="b"/>
              <a:pathLst>
                <a:path w="15" h="18">
                  <a:moveTo>
                    <a:pt x="15" y="17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2" y="18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4" name="Freeform 2158"/>
            <p:cNvSpPr>
              <a:spLocks/>
            </p:cNvSpPr>
            <p:nvPr/>
          </p:nvSpPr>
          <p:spPr bwMode="auto">
            <a:xfrm>
              <a:off x="3832" y="901"/>
              <a:ext cx="4" cy="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2" y="0"/>
                </a:cxn>
                <a:cxn ang="0">
                  <a:pos x="0" y="2"/>
                </a:cxn>
                <a:cxn ang="0">
                  <a:pos x="3" y="19"/>
                </a:cxn>
                <a:cxn ang="0">
                  <a:pos x="15" y="16"/>
                </a:cxn>
                <a:cxn ang="0">
                  <a:pos x="16" y="15"/>
                </a:cxn>
                <a:cxn ang="0">
                  <a:pos x="15" y="16"/>
                </a:cxn>
                <a:cxn ang="0">
                  <a:pos x="15" y="15"/>
                </a:cxn>
                <a:cxn ang="0">
                  <a:pos x="16" y="15"/>
                </a:cxn>
              </a:cxnLst>
              <a:rect l="0" t="0" r="r" b="b"/>
              <a:pathLst>
                <a:path w="16" h="19">
                  <a:moveTo>
                    <a:pt x="16" y="15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3" y="19"/>
                  </a:lnTo>
                  <a:lnTo>
                    <a:pt x="15" y="16"/>
                  </a:lnTo>
                  <a:lnTo>
                    <a:pt x="16" y="15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5" name="Freeform 2159"/>
            <p:cNvSpPr>
              <a:spLocks/>
            </p:cNvSpPr>
            <p:nvPr/>
          </p:nvSpPr>
          <p:spPr bwMode="auto">
            <a:xfrm>
              <a:off x="3834" y="900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6" name="Freeform 2160"/>
            <p:cNvSpPr>
              <a:spLocks/>
            </p:cNvSpPr>
            <p:nvPr/>
          </p:nvSpPr>
          <p:spPr bwMode="auto">
            <a:xfrm>
              <a:off x="3837" y="899"/>
              <a:ext cx="5" cy="5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7" name="Freeform 2161"/>
            <p:cNvSpPr>
              <a:spLocks/>
            </p:cNvSpPr>
            <p:nvPr/>
          </p:nvSpPr>
          <p:spPr bwMode="auto">
            <a:xfrm>
              <a:off x="3840" y="897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10" y="21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2" y="12"/>
                </a:cxn>
              </a:cxnLst>
              <a:rect l="0" t="0" r="r" b="b"/>
              <a:pathLst>
                <a:path w="22" h="21">
                  <a:moveTo>
                    <a:pt x="22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0" y="21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8" name="Freeform 2162"/>
            <p:cNvSpPr>
              <a:spLocks/>
            </p:cNvSpPr>
            <p:nvPr/>
          </p:nvSpPr>
          <p:spPr bwMode="auto">
            <a:xfrm>
              <a:off x="3842" y="895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9" name="Freeform 2163"/>
            <p:cNvSpPr>
              <a:spLocks/>
            </p:cNvSpPr>
            <p:nvPr/>
          </p:nvSpPr>
          <p:spPr bwMode="auto">
            <a:xfrm>
              <a:off x="3844" y="893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21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21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0" name="Freeform 2164"/>
            <p:cNvSpPr>
              <a:spLocks/>
            </p:cNvSpPr>
            <p:nvPr/>
          </p:nvSpPr>
          <p:spPr bwMode="auto">
            <a:xfrm>
              <a:off x="3846" y="890"/>
              <a:ext cx="5" cy="5"/>
            </a:xfrm>
            <a:custGeom>
              <a:avLst/>
              <a:gdLst/>
              <a:ahLst/>
              <a:cxnLst>
                <a:cxn ang="0">
                  <a:pos x="20" y="7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4" y="20"/>
                </a:cxn>
                <a:cxn ang="0">
                  <a:pos x="20" y="8"/>
                </a:cxn>
                <a:cxn ang="0">
                  <a:pos x="20" y="7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7"/>
                </a:cxn>
              </a:cxnLst>
              <a:rect l="0" t="0" r="r" b="b"/>
              <a:pathLst>
                <a:path w="20" h="20">
                  <a:moveTo>
                    <a:pt x="20" y="7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4" y="20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1" name="Freeform 2165"/>
            <p:cNvSpPr>
              <a:spLocks/>
            </p:cNvSpPr>
            <p:nvPr/>
          </p:nvSpPr>
          <p:spPr bwMode="auto">
            <a:xfrm>
              <a:off x="3847" y="888"/>
              <a:ext cx="5" cy="4"/>
            </a:xfrm>
            <a:custGeom>
              <a:avLst/>
              <a:gdLst/>
              <a:ahLst/>
              <a:cxnLst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15" y="17"/>
                </a:cxn>
                <a:cxn ang="0">
                  <a:pos x="20" y="6"/>
                </a:cxn>
                <a:cxn ang="0">
                  <a:pos x="20" y="5"/>
                </a:cxn>
                <a:cxn ang="0">
                  <a:pos x="20" y="6"/>
                </a:cxn>
                <a:cxn ang="0">
                  <a:pos x="20" y="5"/>
                </a:cxn>
                <a:cxn ang="0">
                  <a:pos x="20" y="5"/>
                </a:cxn>
              </a:cxnLst>
              <a:rect l="0" t="0" r="r" b="b"/>
              <a:pathLst>
                <a:path w="20" h="17">
                  <a:moveTo>
                    <a:pt x="20" y="5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15" y="17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2" name="Freeform 2166"/>
            <p:cNvSpPr>
              <a:spLocks/>
            </p:cNvSpPr>
            <p:nvPr/>
          </p:nvSpPr>
          <p:spPr bwMode="auto">
            <a:xfrm>
              <a:off x="3848" y="885"/>
              <a:ext cx="5" cy="4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20" y="3"/>
                </a:cxn>
                <a:cxn ang="0">
                  <a:pos x="20" y="2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2"/>
                </a:cxn>
              </a:cxnLst>
              <a:rect l="0" t="0" r="r" b="b"/>
              <a:pathLst>
                <a:path w="20" h="16">
                  <a:moveTo>
                    <a:pt x="20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3" name="Freeform 2167"/>
            <p:cNvSpPr>
              <a:spLocks/>
            </p:cNvSpPr>
            <p:nvPr/>
          </p:nvSpPr>
          <p:spPr bwMode="auto">
            <a:xfrm>
              <a:off x="3849" y="882"/>
              <a:ext cx="4" cy="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7" y="13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4" name="Freeform 2168"/>
            <p:cNvSpPr>
              <a:spLocks/>
            </p:cNvSpPr>
            <p:nvPr/>
          </p:nvSpPr>
          <p:spPr bwMode="auto">
            <a:xfrm>
              <a:off x="3849" y="539"/>
              <a:ext cx="4" cy="34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8" y="137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370">
                  <a:moveTo>
                    <a:pt x="18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8" y="137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5" name="Freeform 2169"/>
            <p:cNvSpPr>
              <a:spLocks/>
            </p:cNvSpPr>
            <p:nvPr/>
          </p:nvSpPr>
          <p:spPr bwMode="auto">
            <a:xfrm>
              <a:off x="3849" y="536"/>
              <a:ext cx="4" cy="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2"/>
                </a:cxn>
                <a:cxn ang="0">
                  <a:pos x="0" y="14"/>
                </a:cxn>
                <a:cxn ang="0">
                  <a:pos x="18" y="13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8" h="14">
                  <a:moveTo>
                    <a:pt x="17" y="0"/>
                  </a:moveTo>
                  <a:lnTo>
                    <a:pt x="0" y="2"/>
                  </a:lnTo>
                  <a:lnTo>
                    <a:pt x="0" y="14"/>
                  </a:lnTo>
                  <a:lnTo>
                    <a:pt x="18" y="13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6" name="Freeform 2170"/>
            <p:cNvSpPr>
              <a:spLocks/>
            </p:cNvSpPr>
            <p:nvPr/>
          </p:nvSpPr>
          <p:spPr bwMode="auto">
            <a:xfrm>
              <a:off x="3848" y="533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20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0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20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7" name="Freeform 2171"/>
            <p:cNvSpPr>
              <a:spLocks/>
            </p:cNvSpPr>
            <p:nvPr/>
          </p:nvSpPr>
          <p:spPr bwMode="auto">
            <a:xfrm>
              <a:off x="3847" y="530"/>
              <a:ext cx="5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6"/>
                </a:cxn>
                <a:cxn ang="0">
                  <a:pos x="4" y="18"/>
                </a:cxn>
                <a:cxn ang="0">
                  <a:pos x="20" y="13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20" h="18">
                  <a:moveTo>
                    <a:pt x="15" y="0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20" y="13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8" name="Freeform 2172"/>
            <p:cNvSpPr>
              <a:spLocks/>
            </p:cNvSpPr>
            <p:nvPr/>
          </p:nvSpPr>
          <p:spPr bwMode="auto">
            <a:xfrm>
              <a:off x="3846" y="526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9" name="Freeform 2173"/>
            <p:cNvSpPr>
              <a:spLocks/>
            </p:cNvSpPr>
            <p:nvPr/>
          </p:nvSpPr>
          <p:spPr bwMode="auto">
            <a:xfrm>
              <a:off x="3844" y="524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1"/>
                </a:cxn>
                <a:cxn ang="0">
                  <a:pos x="7" y="21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2" y="0"/>
                </a:cxn>
              </a:cxnLst>
              <a:rect l="0" t="0" r="r" b="b"/>
              <a:pathLst>
                <a:path w="20" h="21">
                  <a:moveTo>
                    <a:pt x="12" y="0"/>
                  </a:moveTo>
                  <a:lnTo>
                    <a:pt x="0" y="11"/>
                  </a:lnTo>
                  <a:lnTo>
                    <a:pt x="7" y="21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0" name="Freeform 2174"/>
            <p:cNvSpPr>
              <a:spLocks/>
            </p:cNvSpPr>
            <p:nvPr/>
          </p:nvSpPr>
          <p:spPr bwMode="auto">
            <a:xfrm>
              <a:off x="3842" y="521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3"/>
                </a:cxn>
                <a:cxn ang="0">
                  <a:pos x="9" y="22"/>
                </a:cxn>
                <a:cxn ang="0">
                  <a:pos x="20" y="1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3"/>
                  </a:lnTo>
                  <a:lnTo>
                    <a:pt x="9" y="22"/>
                  </a:lnTo>
                  <a:lnTo>
                    <a:pt x="20" y="1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1" name="Freeform 2175"/>
            <p:cNvSpPr>
              <a:spLocks/>
            </p:cNvSpPr>
            <p:nvPr/>
          </p:nvSpPr>
          <p:spPr bwMode="auto">
            <a:xfrm>
              <a:off x="3840" y="519"/>
              <a:ext cx="5" cy="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11" y="22"/>
                </a:cxn>
                <a:cxn ang="0">
                  <a:pos x="21" y="8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3"/>
                  </a:lnTo>
                  <a:lnTo>
                    <a:pt x="11" y="22"/>
                  </a:lnTo>
                  <a:lnTo>
                    <a:pt x="21" y="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2" name="Freeform 2176"/>
            <p:cNvSpPr>
              <a:spLocks/>
            </p:cNvSpPr>
            <p:nvPr/>
          </p:nvSpPr>
          <p:spPr bwMode="auto">
            <a:xfrm>
              <a:off x="3837" y="518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20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20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20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3" name="Freeform 2177"/>
            <p:cNvSpPr>
              <a:spLocks/>
            </p:cNvSpPr>
            <p:nvPr/>
          </p:nvSpPr>
          <p:spPr bwMode="auto">
            <a:xfrm>
              <a:off x="3835" y="516"/>
              <a:ext cx="4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20">
                  <a:moveTo>
                    <a:pt x="4" y="0"/>
                  </a:moveTo>
                  <a:lnTo>
                    <a:pt x="0" y="15"/>
                  </a:lnTo>
                  <a:lnTo>
                    <a:pt x="11" y="20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4" name="Freeform 2178"/>
            <p:cNvSpPr>
              <a:spLocks/>
            </p:cNvSpPr>
            <p:nvPr/>
          </p:nvSpPr>
          <p:spPr bwMode="auto">
            <a:xfrm>
              <a:off x="3831" y="516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6" h="19">
                  <a:moveTo>
                    <a:pt x="3" y="0"/>
                  </a:moveTo>
                  <a:lnTo>
                    <a:pt x="0" y="16"/>
                  </a:lnTo>
                  <a:lnTo>
                    <a:pt x="12" y="19"/>
                  </a:lnTo>
                  <a:lnTo>
                    <a:pt x="16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5" name="Freeform 2179"/>
            <p:cNvSpPr>
              <a:spLocks/>
            </p:cNvSpPr>
            <p:nvPr/>
          </p:nvSpPr>
          <p:spPr bwMode="auto">
            <a:xfrm>
              <a:off x="3829" y="515"/>
              <a:ext cx="3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4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3" y="17"/>
                  </a:lnTo>
                  <a:lnTo>
                    <a:pt x="1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6" name="Freeform 2180"/>
            <p:cNvSpPr>
              <a:spLocks/>
            </p:cNvSpPr>
            <p:nvPr/>
          </p:nvSpPr>
          <p:spPr bwMode="auto">
            <a:xfrm>
              <a:off x="3431" y="515"/>
              <a:ext cx="39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2" y="16"/>
                </a:cxn>
                <a:cxn ang="0">
                  <a:pos x="159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2" h="16">
                  <a:moveTo>
                    <a:pt x="0" y="0"/>
                  </a:moveTo>
                  <a:lnTo>
                    <a:pt x="1" y="16"/>
                  </a:lnTo>
                  <a:lnTo>
                    <a:pt x="1592" y="16"/>
                  </a:lnTo>
                  <a:lnTo>
                    <a:pt x="159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7" name="Freeform 2181"/>
            <p:cNvSpPr>
              <a:spLocks/>
            </p:cNvSpPr>
            <p:nvPr/>
          </p:nvSpPr>
          <p:spPr bwMode="auto">
            <a:xfrm>
              <a:off x="3428" y="515"/>
              <a:ext cx="3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4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" h="17">
                  <a:moveTo>
                    <a:pt x="0" y="1"/>
                  </a:moveTo>
                  <a:lnTo>
                    <a:pt x="2" y="17"/>
                  </a:lnTo>
                  <a:lnTo>
                    <a:pt x="14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8" name="Freeform 2182"/>
            <p:cNvSpPr>
              <a:spLocks/>
            </p:cNvSpPr>
            <p:nvPr/>
          </p:nvSpPr>
          <p:spPr bwMode="auto">
            <a:xfrm>
              <a:off x="3424" y="516"/>
              <a:ext cx="5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9"/>
                </a:cxn>
                <a:cxn ang="0">
                  <a:pos x="16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6" h="19">
                  <a:moveTo>
                    <a:pt x="0" y="3"/>
                  </a:moveTo>
                  <a:lnTo>
                    <a:pt x="4" y="19"/>
                  </a:lnTo>
                  <a:lnTo>
                    <a:pt x="16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9" name="Freeform 2183"/>
            <p:cNvSpPr>
              <a:spLocks/>
            </p:cNvSpPr>
            <p:nvPr/>
          </p:nvSpPr>
          <p:spPr bwMode="auto">
            <a:xfrm>
              <a:off x="3421" y="516"/>
              <a:ext cx="5" cy="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0" name="Freeform 2184"/>
            <p:cNvSpPr>
              <a:spLocks/>
            </p:cNvSpPr>
            <p:nvPr/>
          </p:nvSpPr>
          <p:spPr bwMode="auto">
            <a:xfrm>
              <a:off x="3418" y="518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" y="20"/>
                </a:cxn>
                <a:cxn ang="0">
                  <a:pos x="21" y="14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1" h="20">
                  <a:moveTo>
                    <a:pt x="0" y="6"/>
                  </a:moveTo>
                  <a:lnTo>
                    <a:pt x="10" y="20"/>
                  </a:lnTo>
                  <a:lnTo>
                    <a:pt x="21" y="14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1" name="Freeform 2185"/>
            <p:cNvSpPr>
              <a:spLocks/>
            </p:cNvSpPr>
            <p:nvPr/>
          </p:nvSpPr>
          <p:spPr bwMode="auto">
            <a:xfrm>
              <a:off x="3416" y="519"/>
              <a:ext cx="5" cy="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2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1" h="22">
                  <a:moveTo>
                    <a:pt x="0" y="8"/>
                  </a:moveTo>
                  <a:lnTo>
                    <a:pt x="10" y="22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2" name="Freeform 2186"/>
            <p:cNvSpPr>
              <a:spLocks/>
            </p:cNvSpPr>
            <p:nvPr/>
          </p:nvSpPr>
          <p:spPr bwMode="auto">
            <a:xfrm>
              <a:off x="3413" y="521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22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0" y="11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lnTo>
                    <a:pt x="12" y="22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3" name="Freeform 2187"/>
            <p:cNvSpPr>
              <a:spLocks/>
            </p:cNvSpPr>
            <p:nvPr/>
          </p:nvSpPr>
          <p:spPr bwMode="auto">
            <a:xfrm>
              <a:off x="3411" y="524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20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1" h="20">
                  <a:moveTo>
                    <a:pt x="0" y="11"/>
                  </a:moveTo>
                  <a:lnTo>
                    <a:pt x="13" y="20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4" name="Freeform 2188"/>
            <p:cNvSpPr>
              <a:spLocks/>
            </p:cNvSpPr>
            <p:nvPr/>
          </p:nvSpPr>
          <p:spPr bwMode="auto">
            <a:xfrm>
              <a:off x="3409" y="527"/>
              <a:ext cx="6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5" name="Freeform 2189"/>
            <p:cNvSpPr>
              <a:spLocks/>
            </p:cNvSpPr>
            <p:nvPr/>
          </p:nvSpPr>
          <p:spPr bwMode="auto">
            <a:xfrm>
              <a:off x="3408" y="530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7"/>
                </a:cxn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5" y="17"/>
                  </a:lnTo>
                  <a:lnTo>
                    <a:pt x="20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6" name="Freeform 2190"/>
            <p:cNvSpPr>
              <a:spLocks/>
            </p:cNvSpPr>
            <p:nvPr/>
          </p:nvSpPr>
          <p:spPr bwMode="auto">
            <a:xfrm>
              <a:off x="3407" y="533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9" h="16">
                  <a:moveTo>
                    <a:pt x="0" y="14"/>
                  </a:moveTo>
                  <a:lnTo>
                    <a:pt x="16" y="16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7" name="Freeform 2191"/>
            <p:cNvSpPr>
              <a:spLocks/>
            </p:cNvSpPr>
            <p:nvPr/>
          </p:nvSpPr>
          <p:spPr bwMode="auto">
            <a:xfrm>
              <a:off x="3407" y="536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8" h="13">
                  <a:moveTo>
                    <a:pt x="0" y="13"/>
                  </a:moveTo>
                  <a:lnTo>
                    <a:pt x="17" y="13"/>
                  </a:lnTo>
                  <a:lnTo>
                    <a:pt x="18" y="1"/>
                  </a:lnTo>
                  <a:lnTo>
                    <a:pt x="2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8" name="Freeform 2192"/>
            <p:cNvSpPr>
              <a:spLocks/>
            </p:cNvSpPr>
            <p:nvPr/>
          </p:nvSpPr>
          <p:spPr bwMode="auto">
            <a:xfrm>
              <a:off x="3407" y="540"/>
              <a:ext cx="4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9" name="Freeform 2193"/>
            <p:cNvSpPr>
              <a:spLocks/>
            </p:cNvSpPr>
            <p:nvPr/>
          </p:nvSpPr>
          <p:spPr bwMode="auto">
            <a:xfrm>
              <a:off x="3407" y="882"/>
              <a:ext cx="4" cy="3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18" y="12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8" h="14">
                  <a:moveTo>
                    <a:pt x="2" y="14"/>
                  </a:moveTo>
                  <a:lnTo>
                    <a:pt x="18" y="12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0" name="Freeform 2194"/>
            <p:cNvSpPr>
              <a:spLocks/>
            </p:cNvSpPr>
            <p:nvPr/>
          </p:nvSpPr>
          <p:spPr bwMode="auto">
            <a:xfrm>
              <a:off x="3407" y="885"/>
              <a:ext cx="5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1" name="Freeform 2195"/>
            <p:cNvSpPr>
              <a:spLocks/>
            </p:cNvSpPr>
            <p:nvPr/>
          </p:nvSpPr>
          <p:spPr bwMode="auto">
            <a:xfrm>
              <a:off x="3408" y="888"/>
              <a:ext cx="5" cy="4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5" y="0"/>
                </a:cxn>
                <a:cxn ang="0">
                  <a:pos x="0" y="6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5" y="0"/>
                  </a:lnTo>
                  <a:lnTo>
                    <a:pt x="0" y="6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2" name="Freeform 2196"/>
            <p:cNvSpPr>
              <a:spLocks/>
            </p:cNvSpPr>
            <p:nvPr/>
          </p:nvSpPr>
          <p:spPr bwMode="auto">
            <a:xfrm>
              <a:off x="3409" y="890"/>
              <a:ext cx="6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6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3" name="Freeform 2197"/>
            <p:cNvSpPr>
              <a:spLocks/>
            </p:cNvSpPr>
            <p:nvPr/>
          </p:nvSpPr>
          <p:spPr bwMode="auto">
            <a:xfrm>
              <a:off x="3411" y="893"/>
              <a:ext cx="5" cy="5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8" y="21"/>
                </a:cxn>
                <a:cxn ang="0">
                  <a:pos x="9" y="22"/>
                </a:cxn>
                <a:cxn ang="0">
                  <a:pos x="8" y="21"/>
                </a:cxn>
                <a:cxn ang="0">
                  <a:pos x="9" y="21"/>
                </a:cxn>
                <a:cxn ang="0">
                  <a:pos x="9" y="22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4" name="Freeform 2198"/>
            <p:cNvSpPr>
              <a:spLocks/>
            </p:cNvSpPr>
            <p:nvPr/>
          </p:nvSpPr>
          <p:spPr bwMode="auto">
            <a:xfrm>
              <a:off x="3413" y="895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5" name="Freeform 2199"/>
            <p:cNvSpPr>
              <a:spLocks/>
            </p:cNvSpPr>
            <p:nvPr/>
          </p:nvSpPr>
          <p:spPr bwMode="auto">
            <a:xfrm>
              <a:off x="3416" y="897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6" name="Freeform 2200"/>
            <p:cNvSpPr>
              <a:spLocks/>
            </p:cNvSpPr>
            <p:nvPr/>
          </p:nvSpPr>
          <p:spPr bwMode="auto">
            <a:xfrm>
              <a:off x="3418" y="899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20" y="6"/>
                </a:cxn>
                <a:cxn ang="0">
                  <a:pos x="9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3" y="21"/>
                </a:cxn>
              </a:cxnLst>
              <a:rect l="0" t="0" r="r" b="b"/>
              <a:pathLst>
                <a:path w="20" h="21">
                  <a:moveTo>
                    <a:pt x="13" y="21"/>
                  </a:moveTo>
                  <a:lnTo>
                    <a:pt x="20" y="6"/>
                  </a:lnTo>
                  <a:lnTo>
                    <a:pt x="9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7" name="Freeform 2201"/>
            <p:cNvSpPr>
              <a:spLocks/>
            </p:cNvSpPr>
            <p:nvPr/>
          </p:nvSpPr>
          <p:spPr bwMode="auto">
            <a:xfrm>
              <a:off x="3421" y="900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1" y="20"/>
                </a:cxn>
                <a:cxn ang="0">
                  <a:pos x="13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7" h="21">
                  <a:moveTo>
                    <a:pt x="13" y="21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1" y="20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8" name="Freeform 2202"/>
            <p:cNvSpPr>
              <a:spLocks/>
            </p:cNvSpPr>
            <p:nvPr/>
          </p:nvSpPr>
          <p:spPr bwMode="auto">
            <a:xfrm>
              <a:off x="3425" y="901"/>
              <a:ext cx="4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5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13" y="19"/>
                </a:cxn>
              </a:cxnLst>
              <a:rect l="0" t="0" r="r" b="b"/>
              <a:pathLst>
                <a:path w="15" h="19">
                  <a:moveTo>
                    <a:pt x="13" y="19"/>
                  </a:moveTo>
                  <a:lnTo>
                    <a:pt x="15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9" name="Freeform 2203"/>
            <p:cNvSpPr>
              <a:spLocks/>
            </p:cNvSpPr>
            <p:nvPr/>
          </p:nvSpPr>
          <p:spPr bwMode="auto">
            <a:xfrm>
              <a:off x="3428" y="902"/>
              <a:ext cx="3" cy="4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1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0" name="Freeform 2204"/>
            <p:cNvSpPr>
              <a:spLocks noEditPoints="1"/>
            </p:cNvSpPr>
            <p:nvPr/>
          </p:nvSpPr>
          <p:spPr bwMode="auto">
            <a:xfrm>
              <a:off x="3526" y="533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30" y="81"/>
                </a:cxn>
                <a:cxn ang="0">
                  <a:pos x="67" y="81"/>
                </a:cxn>
                <a:cxn ang="0">
                  <a:pos x="73" y="100"/>
                </a:cxn>
                <a:cxn ang="0">
                  <a:pos x="98" y="100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5"/>
                </a:cxn>
                <a:cxn ang="0">
                  <a:pos x="49" y="27"/>
                </a:cxn>
                <a:cxn ang="0">
                  <a:pos x="61" y="65"/>
                </a:cxn>
                <a:cxn ang="0">
                  <a:pos x="36" y="65"/>
                </a:cxn>
              </a:cxnLst>
              <a:rect l="0" t="0" r="r" b="b"/>
              <a:pathLst>
                <a:path w="98" h="100">
                  <a:moveTo>
                    <a:pt x="37" y="0"/>
                  </a:moveTo>
                  <a:lnTo>
                    <a:pt x="0" y="100"/>
                  </a:lnTo>
                  <a:lnTo>
                    <a:pt x="24" y="100"/>
                  </a:lnTo>
                  <a:lnTo>
                    <a:pt x="30" y="81"/>
                  </a:lnTo>
                  <a:lnTo>
                    <a:pt x="67" y="81"/>
                  </a:lnTo>
                  <a:lnTo>
                    <a:pt x="73" y="100"/>
                  </a:lnTo>
                  <a:lnTo>
                    <a:pt x="98" y="100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5"/>
                  </a:moveTo>
                  <a:lnTo>
                    <a:pt x="49" y="27"/>
                  </a:lnTo>
                  <a:lnTo>
                    <a:pt x="61" y="65"/>
                  </a:lnTo>
                  <a:lnTo>
                    <a:pt x="36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1" name="Freeform 2205"/>
            <p:cNvSpPr>
              <a:spLocks noEditPoints="1"/>
            </p:cNvSpPr>
            <p:nvPr/>
          </p:nvSpPr>
          <p:spPr bwMode="auto">
            <a:xfrm>
              <a:off x="3552" y="533"/>
              <a:ext cx="22" cy="25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4" y="99"/>
                </a:cxn>
                <a:cxn ang="0">
                  <a:pos x="67" y="97"/>
                </a:cxn>
                <a:cxn ang="0">
                  <a:pos x="77" y="91"/>
                </a:cxn>
                <a:cxn ang="0">
                  <a:pos x="85" y="80"/>
                </a:cxn>
                <a:cxn ang="0">
                  <a:pos x="85" y="66"/>
                </a:cxn>
                <a:cxn ang="0">
                  <a:pos x="80" y="56"/>
                </a:cxn>
                <a:cxn ang="0">
                  <a:pos x="70" y="48"/>
                </a:cxn>
                <a:cxn ang="0">
                  <a:pos x="64" y="46"/>
                </a:cxn>
                <a:cxn ang="0">
                  <a:pos x="75" y="39"/>
                </a:cxn>
                <a:cxn ang="0">
                  <a:pos x="79" y="34"/>
                </a:cxn>
                <a:cxn ang="0">
                  <a:pos x="80" y="26"/>
                </a:cxn>
                <a:cxn ang="0">
                  <a:pos x="79" y="18"/>
                </a:cxn>
                <a:cxn ang="0">
                  <a:pos x="74" y="9"/>
                </a:cxn>
                <a:cxn ang="0">
                  <a:pos x="65" y="3"/>
                </a:cxn>
                <a:cxn ang="0">
                  <a:pos x="50" y="0"/>
                </a:cxn>
                <a:cxn ang="0">
                  <a:pos x="23" y="20"/>
                </a:cxn>
                <a:cxn ang="0">
                  <a:pos x="48" y="20"/>
                </a:cxn>
                <a:cxn ang="0">
                  <a:pos x="52" y="22"/>
                </a:cxn>
                <a:cxn ang="0">
                  <a:pos x="56" y="27"/>
                </a:cxn>
                <a:cxn ang="0">
                  <a:pos x="56" y="33"/>
                </a:cxn>
                <a:cxn ang="0">
                  <a:pos x="53" y="38"/>
                </a:cxn>
                <a:cxn ang="0">
                  <a:pos x="48" y="39"/>
                </a:cxn>
                <a:cxn ang="0">
                  <a:pos x="23" y="40"/>
                </a:cxn>
                <a:cxn ang="0">
                  <a:pos x="23" y="58"/>
                </a:cxn>
                <a:cxn ang="0">
                  <a:pos x="51" y="58"/>
                </a:cxn>
                <a:cxn ang="0">
                  <a:pos x="58" y="62"/>
                </a:cxn>
                <a:cxn ang="0">
                  <a:pos x="60" y="67"/>
                </a:cxn>
                <a:cxn ang="0">
                  <a:pos x="60" y="73"/>
                </a:cxn>
                <a:cxn ang="0">
                  <a:pos x="57" y="77"/>
                </a:cxn>
                <a:cxn ang="0">
                  <a:pos x="51" y="80"/>
                </a:cxn>
                <a:cxn ang="0">
                  <a:pos x="23" y="81"/>
                </a:cxn>
              </a:cxnLst>
              <a:rect l="0" t="0" r="r" b="b"/>
              <a:pathLst>
                <a:path w="86" h="100">
                  <a:moveTo>
                    <a:pt x="0" y="0"/>
                  </a:moveTo>
                  <a:lnTo>
                    <a:pt x="0" y="100"/>
                  </a:lnTo>
                  <a:lnTo>
                    <a:pt x="47" y="100"/>
                  </a:lnTo>
                  <a:lnTo>
                    <a:pt x="54" y="99"/>
                  </a:lnTo>
                  <a:lnTo>
                    <a:pt x="60" y="99"/>
                  </a:lnTo>
                  <a:lnTo>
                    <a:pt x="67" y="97"/>
                  </a:lnTo>
                  <a:lnTo>
                    <a:pt x="72" y="95"/>
                  </a:lnTo>
                  <a:lnTo>
                    <a:pt x="77" y="91"/>
                  </a:lnTo>
                  <a:lnTo>
                    <a:pt x="82" y="86"/>
                  </a:lnTo>
                  <a:lnTo>
                    <a:pt x="85" y="80"/>
                  </a:lnTo>
                  <a:lnTo>
                    <a:pt x="86" y="72"/>
                  </a:lnTo>
                  <a:lnTo>
                    <a:pt x="85" y="66"/>
                  </a:lnTo>
                  <a:lnTo>
                    <a:pt x="83" y="60"/>
                  </a:lnTo>
                  <a:lnTo>
                    <a:pt x="80" y="56"/>
                  </a:lnTo>
                  <a:lnTo>
                    <a:pt x="77" y="53"/>
                  </a:lnTo>
                  <a:lnTo>
                    <a:pt x="70" y="48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70" y="43"/>
                  </a:lnTo>
                  <a:lnTo>
                    <a:pt x="75" y="39"/>
                  </a:lnTo>
                  <a:lnTo>
                    <a:pt x="77" y="37"/>
                  </a:lnTo>
                  <a:lnTo>
                    <a:pt x="79" y="34"/>
                  </a:lnTo>
                  <a:lnTo>
                    <a:pt x="79" y="30"/>
                  </a:lnTo>
                  <a:lnTo>
                    <a:pt x="80" y="26"/>
                  </a:lnTo>
                  <a:lnTo>
                    <a:pt x="80" y="22"/>
                  </a:lnTo>
                  <a:lnTo>
                    <a:pt x="79" y="18"/>
                  </a:lnTo>
                  <a:lnTo>
                    <a:pt x="77" y="14"/>
                  </a:lnTo>
                  <a:lnTo>
                    <a:pt x="74" y="9"/>
                  </a:lnTo>
                  <a:lnTo>
                    <a:pt x="70" y="5"/>
                  </a:lnTo>
                  <a:lnTo>
                    <a:pt x="65" y="3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0" y="0"/>
                  </a:lnTo>
                  <a:close/>
                  <a:moveTo>
                    <a:pt x="23" y="20"/>
                  </a:moveTo>
                  <a:lnTo>
                    <a:pt x="44" y="20"/>
                  </a:lnTo>
                  <a:lnTo>
                    <a:pt x="48" y="20"/>
                  </a:lnTo>
                  <a:lnTo>
                    <a:pt x="50" y="21"/>
                  </a:lnTo>
                  <a:lnTo>
                    <a:pt x="52" y="22"/>
                  </a:lnTo>
                  <a:lnTo>
                    <a:pt x="54" y="23"/>
                  </a:lnTo>
                  <a:lnTo>
                    <a:pt x="56" y="27"/>
                  </a:lnTo>
                  <a:lnTo>
                    <a:pt x="56" y="30"/>
                  </a:lnTo>
                  <a:lnTo>
                    <a:pt x="56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39"/>
                  </a:lnTo>
                  <a:lnTo>
                    <a:pt x="48" y="39"/>
                  </a:lnTo>
                  <a:lnTo>
                    <a:pt x="45" y="40"/>
                  </a:lnTo>
                  <a:lnTo>
                    <a:pt x="23" y="40"/>
                  </a:lnTo>
                  <a:lnTo>
                    <a:pt x="23" y="20"/>
                  </a:lnTo>
                  <a:close/>
                  <a:moveTo>
                    <a:pt x="23" y="58"/>
                  </a:moveTo>
                  <a:lnTo>
                    <a:pt x="45" y="58"/>
                  </a:lnTo>
                  <a:lnTo>
                    <a:pt x="51" y="58"/>
                  </a:lnTo>
                  <a:lnTo>
                    <a:pt x="56" y="60"/>
                  </a:lnTo>
                  <a:lnTo>
                    <a:pt x="58" y="62"/>
                  </a:lnTo>
                  <a:lnTo>
                    <a:pt x="59" y="64"/>
                  </a:lnTo>
                  <a:lnTo>
                    <a:pt x="60" y="67"/>
                  </a:lnTo>
                  <a:lnTo>
                    <a:pt x="60" y="70"/>
                  </a:lnTo>
                  <a:lnTo>
                    <a:pt x="60" y="73"/>
                  </a:lnTo>
                  <a:lnTo>
                    <a:pt x="59" y="75"/>
                  </a:lnTo>
                  <a:lnTo>
                    <a:pt x="57" y="77"/>
                  </a:lnTo>
                  <a:lnTo>
                    <a:pt x="56" y="79"/>
                  </a:lnTo>
                  <a:lnTo>
                    <a:pt x="51" y="80"/>
                  </a:lnTo>
                  <a:lnTo>
                    <a:pt x="48" y="81"/>
                  </a:lnTo>
                  <a:lnTo>
                    <a:pt x="23" y="81"/>
                  </a:lnTo>
                  <a:lnTo>
                    <a:pt x="23" y="5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2" name="Freeform 2206"/>
            <p:cNvSpPr>
              <a:spLocks/>
            </p:cNvSpPr>
            <p:nvPr/>
          </p:nvSpPr>
          <p:spPr bwMode="auto">
            <a:xfrm>
              <a:off x="3578" y="533"/>
              <a:ext cx="22" cy="25"/>
            </a:xfrm>
            <a:custGeom>
              <a:avLst/>
              <a:gdLst/>
              <a:ahLst/>
              <a:cxnLst>
                <a:cxn ang="0">
                  <a:pos x="23" y="65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63" y="35"/>
                </a:cxn>
                <a:cxn ang="0">
                  <a:pos x="63" y="100"/>
                </a:cxn>
                <a:cxn ang="0">
                  <a:pos x="87" y="10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23" y="65"/>
                </a:cxn>
              </a:cxnLst>
              <a:rect l="0" t="0" r="r" b="b"/>
              <a:pathLst>
                <a:path w="87" h="100">
                  <a:moveTo>
                    <a:pt x="23" y="65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63" y="35"/>
                  </a:lnTo>
                  <a:lnTo>
                    <a:pt x="63" y="100"/>
                  </a:lnTo>
                  <a:lnTo>
                    <a:pt x="87" y="100"/>
                  </a:lnTo>
                  <a:lnTo>
                    <a:pt x="87" y="0"/>
                  </a:lnTo>
                  <a:lnTo>
                    <a:pt x="63" y="0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3" name="Freeform 2207"/>
            <p:cNvSpPr>
              <a:spLocks/>
            </p:cNvSpPr>
            <p:nvPr/>
          </p:nvSpPr>
          <p:spPr bwMode="auto">
            <a:xfrm>
              <a:off x="3604" y="533"/>
              <a:ext cx="23" cy="26"/>
            </a:xfrm>
            <a:custGeom>
              <a:avLst/>
              <a:gdLst/>
              <a:ahLst/>
              <a:cxnLst>
                <a:cxn ang="0">
                  <a:pos x="69" y="73"/>
                </a:cxn>
                <a:cxn ang="0">
                  <a:pos x="63" y="82"/>
                </a:cxn>
                <a:cxn ang="0">
                  <a:pos x="55" y="85"/>
                </a:cxn>
                <a:cxn ang="0">
                  <a:pos x="44" y="85"/>
                </a:cxn>
                <a:cxn ang="0">
                  <a:pos x="36" y="80"/>
                </a:cxn>
                <a:cxn ang="0">
                  <a:pos x="30" y="72"/>
                </a:cxn>
                <a:cxn ang="0">
                  <a:pos x="25" y="60"/>
                </a:cxn>
                <a:cxn ang="0">
                  <a:pos x="26" y="42"/>
                </a:cxn>
                <a:cxn ang="0">
                  <a:pos x="32" y="28"/>
                </a:cxn>
                <a:cxn ang="0">
                  <a:pos x="40" y="21"/>
                </a:cxn>
                <a:cxn ang="0">
                  <a:pos x="47" y="20"/>
                </a:cxn>
                <a:cxn ang="0">
                  <a:pos x="54" y="20"/>
                </a:cxn>
                <a:cxn ang="0">
                  <a:pos x="64" y="24"/>
                </a:cxn>
                <a:cxn ang="0">
                  <a:pos x="68" y="31"/>
                </a:cxn>
                <a:cxn ang="0">
                  <a:pos x="93" y="36"/>
                </a:cxn>
                <a:cxn ang="0">
                  <a:pos x="91" y="25"/>
                </a:cxn>
                <a:cxn ang="0">
                  <a:pos x="84" y="13"/>
                </a:cxn>
                <a:cxn ang="0">
                  <a:pos x="69" y="3"/>
                </a:cxn>
                <a:cxn ang="0">
                  <a:pos x="60" y="1"/>
                </a:cxn>
                <a:cxn ang="0">
                  <a:pos x="48" y="0"/>
                </a:cxn>
                <a:cxn ang="0">
                  <a:pos x="37" y="1"/>
                </a:cxn>
                <a:cxn ang="0">
                  <a:pos x="20" y="7"/>
                </a:cxn>
                <a:cxn ang="0">
                  <a:pos x="13" y="14"/>
                </a:cxn>
                <a:cxn ang="0">
                  <a:pos x="6" y="24"/>
                </a:cxn>
                <a:cxn ang="0">
                  <a:pos x="2" y="37"/>
                </a:cxn>
                <a:cxn ang="0">
                  <a:pos x="0" y="54"/>
                </a:cxn>
                <a:cxn ang="0">
                  <a:pos x="1" y="68"/>
                </a:cxn>
                <a:cxn ang="0">
                  <a:pos x="4" y="79"/>
                </a:cxn>
                <a:cxn ang="0">
                  <a:pos x="9" y="87"/>
                </a:cxn>
                <a:cxn ang="0">
                  <a:pos x="15" y="94"/>
                </a:cxn>
                <a:cxn ang="0">
                  <a:pos x="31" y="102"/>
                </a:cxn>
                <a:cxn ang="0">
                  <a:pos x="49" y="104"/>
                </a:cxn>
                <a:cxn ang="0">
                  <a:pos x="61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9"/>
                </a:cxn>
                <a:cxn ang="0">
                  <a:pos x="94" y="67"/>
                </a:cxn>
              </a:cxnLst>
              <a:rect l="0" t="0" r="r" b="b"/>
              <a:pathLst>
                <a:path w="94" h="104">
                  <a:moveTo>
                    <a:pt x="70" y="67"/>
                  </a:moveTo>
                  <a:lnTo>
                    <a:pt x="69" y="73"/>
                  </a:lnTo>
                  <a:lnTo>
                    <a:pt x="65" y="79"/>
                  </a:lnTo>
                  <a:lnTo>
                    <a:pt x="63" y="82"/>
                  </a:lnTo>
                  <a:lnTo>
                    <a:pt x="59" y="84"/>
                  </a:lnTo>
                  <a:lnTo>
                    <a:pt x="55" y="85"/>
                  </a:lnTo>
                  <a:lnTo>
                    <a:pt x="50" y="85"/>
                  </a:lnTo>
                  <a:lnTo>
                    <a:pt x="44" y="85"/>
                  </a:lnTo>
                  <a:lnTo>
                    <a:pt x="40" y="83"/>
                  </a:lnTo>
                  <a:lnTo>
                    <a:pt x="36" y="80"/>
                  </a:lnTo>
                  <a:lnTo>
                    <a:pt x="32" y="77"/>
                  </a:lnTo>
                  <a:lnTo>
                    <a:pt x="30" y="72"/>
                  </a:lnTo>
                  <a:lnTo>
                    <a:pt x="28" y="67"/>
                  </a:lnTo>
                  <a:lnTo>
                    <a:pt x="25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9" y="34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40" y="21"/>
                  </a:lnTo>
                  <a:lnTo>
                    <a:pt x="43" y="20"/>
                  </a:lnTo>
                  <a:lnTo>
                    <a:pt x="47" y="20"/>
                  </a:lnTo>
                  <a:lnTo>
                    <a:pt x="49" y="19"/>
                  </a:lnTo>
                  <a:lnTo>
                    <a:pt x="54" y="20"/>
                  </a:lnTo>
                  <a:lnTo>
                    <a:pt x="61" y="22"/>
                  </a:lnTo>
                  <a:lnTo>
                    <a:pt x="64" y="24"/>
                  </a:lnTo>
                  <a:lnTo>
                    <a:pt x="66" y="27"/>
                  </a:lnTo>
                  <a:lnTo>
                    <a:pt x="68" y="31"/>
                  </a:lnTo>
                  <a:lnTo>
                    <a:pt x="70" y="36"/>
                  </a:lnTo>
                  <a:lnTo>
                    <a:pt x="93" y="36"/>
                  </a:lnTo>
                  <a:lnTo>
                    <a:pt x="92" y="31"/>
                  </a:lnTo>
                  <a:lnTo>
                    <a:pt x="91" y="25"/>
                  </a:lnTo>
                  <a:lnTo>
                    <a:pt x="88" y="19"/>
                  </a:lnTo>
                  <a:lnTo>
                    <a:pt x="84" y="13"/>
                  </a:lnTo>
                  <a:lnTo>
                    <a:pt x="77" y="7"/>
                  </a:lnTo>
                  <a:lnTo>
                    <a:pt x="69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9" y="19"/>
                  </a:lnTo>
                  <a:lnTo>
                    <a:pt x="6" y="24"/>
                  </a:lnTo>
                  <a:lnTo>
                    <a:pt x="4" y="30"/>
                  </a:lnTo>
                  <a:lnTo>
                    <a:pt x="2" y="37"/>
                  </a:lnTo>
                  <a:lnTo>
                    <a:pt x="1" y="45"/>
                  </a:lnTo>
                  <a:lnTo>
                    <a:pt x="0" y="54"/>
                  </a:lnTo>
                  <a:lnTo>
                    <a:pt x="1" y="61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4" y="79"/>
                  </a:lnTo>
                  <a:lnTo>
                    <a:pt x="6" y="83"/>
                  </a:lnTo>
                  <a:lnTo>
                    <a:pt x="9" y="87"/>
                  </a:lnTo>
                  <a:lnTo>
                    <a:pt x="12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1" y="102"/>
                  </a:lnTo>
                  <a:lnTo>
                    <a:pt x="40" y="104"/>
                  </a:lnTo>
                  <a:lnTo>
                    <a:pt x="49" y="104"/>
                  </a:lnTo>
                  <a:lnTo>
                    <a:pt x="55" y="104"/>
                  </a:lnTo>
                  <a:lnTo>
                    <a:pt x="61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9" y="96"/>
                  </a:lnTo>
                  <a:lnTo>
                    <a:pt x="84" y="91"/>
                  </a:lnTo>
                  <a:lnTo>
                    <a:pt x="89" y="85"/>
                  </a:lnTo>
                  <a:lnTo>
                    <a:pt x="91" y="79"/>
                  </a:lnTo>
                  <a:lnTo>
                    <a:pt x="93" y="73"/>
                  </a:lnTo>
                  <a:lnTo>
                    <a:pt x="94" y="67"/>
                  </a:lnTo>
                  <a:lnTo>
                    <a:pt x="7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4" name="Freeform 2208"/>
            <p:cNvSpPr>
              <a:spLocks/>
            </p:cNvSpPr>
            <p:nvPr/>
          </p:nvSpPr>
          <p:spPr bwMode="auto">
            <a:xfrm>
              <a:off x="3629" y="533"/>
              <a:ext cx="21" cy="25"/>
            </a:xfrm>
            <a:custGeom>
              <a:avLst/>
              <a:gdLst/>
              <a:ahLst/>
              <a:cxnLst>
                <a:cxn ang="0">
                  <a:pos x="30" y="20"/>
                </a:cxn>
                <a:cxn ang="0">
                  <a:pos x="30" y="100"/>
                </a:cxn>
                <a:cxn ang="0">
                  <a:pos x="53" y="100"/>
                </a:cxn>
                <a:cxn ang="0">
                  <a:pos x="53" y="20"/>
                </a:cxn>
                <a:cxn ang="0">
                  <a:pos x="84" y="20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30" y="20"/>
                </a:cxn>
              </a:cxnLst>
              <a:rect l="0" t="0" r="r" b="b"/>
              <a:pathLst>
                <a:path w="84" h="100">
                  <a:moveTo>
                    <a:pt x="30" y="20"/>
                  </a:moveTo>
                  <a:lnTo>
                    <a:pt x="30" y="100"/>
                  </a:lnTo>
                  <a:lnTo>
                    <a:pt x="53" y="100"/>
                  </a:lnTo>
                  <a:lnTo>
                    <a:pt x="53" y="20"/>
                  </a:lnTo>
                  <a:lnTo>
                    <a:pt x="84" y="20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5" name="Freeform 2209"/>
            <p:cNvSpPr>
              <a:spLocks/>
            </p:cNvSpPr>
            <p:nvPr/>
          </p:nvSpPr>
          <p:spPr bwMode="auto">
            <a:xfrm>
              <a:off x="3653" y="533"/>
              <a:ext cx="20" cy="25"/>
            </a:xfrm>
            <a:custGeom>
              <a:avLst/>
              <a:gdLst/>
              <a:ahLst/>
              <a:cxnLst>
                <a:cxn ang="0">
                  <a:pos x="23" y="40"/>
                </a:cxn>
                <a:cxn ang="0">
                  <a:pos x="23" y="20"/>
                </a:cxn>
                <a:cxn ang="0">
                  <a:pos x="78" y="20"/>
                </a:cxn>
                <a:cxn ang="0">
                  <a:pos x="78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79" y="100"/>
                </a:cxn>
                <a:cxn ang="0">
                  <a:pos x="79" y="81"/>
                </a:cxn>
                <a:cxn ang="0">
                  <a:pos x="23" y="81"/>
                </a:cxn>
                <a:cxn ang="0">
                  <a:pos x="23" y="58"/>
                </a:cxn>
                <a:cxn ang="0">
                  <a:pos x="71" y="58"/>
                </a:cxn>
                <a:cxn ang="0">
                  <a:pos x="71" y="40"/>
                </a:cxn>
                <a:cxn ang="0">
                  <a:pos x="23" y="40"/>
                </a:cxn>
              </a:cxnLst>
              <a:rect l="0" t="0" r="r" b="b"/>
              <a:pathLst>
                <a:path w="79" h="100">
                  <a:moveTo>
                    <a:pt x="23" y="40"/>
                  </a:moveTo>
                  <a:lnTo>
                    <a:pt x="23" y="20"/>
                  </a:lnTo>
                  <a:lnTo>
                    <a:pt x="78" y="20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79" y="100"/>
                  </a:lnTo>
                  <a:lnTo>
                    <a:pt x="79" y="81"/>
                  </a:lnTo>
                  <a:lnTo>
                    <a:pt x="23" y="81"/>
                  </a:lnTo>
                  <a:lnTo>
                    <a:pt x="23" y="58"/>
                  </a:lnTo>
                  <a:lnTo>
                    <a:pt x="71" y="58"/>
                  </a:lnTo>
                  <a:lnTo>
                    <a:pt x="71" y="40"/>
                  </a:lnTo>
                  <a:lnTo>
                    <a:pt x="23" y="4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6" name="Freeform 2210"/>
            <p:cNvSpPr>
              <a:spLocks/>
            </p:cNvSpPr>
            <p:nvPr/>
          </p:nvSpPr>
          <p:spPr bwMode="auto">
            <a:xfrm>
              <a:off x="3676" y="533"/>
              <a:ext cx="21" cy="25"/>
            </a:xfrm>
            <a:custGeom>
              <a:avLst/>
              <a:gdLst/>
              <a:ahLst/>
              <a:cxnLst>
                <a:cxn ang="0">
                  <a:pos x="23" y="57"/>
                </a:cxn>
                <a:cxn ang="0">
                  <a:pos x="59" y="57"/>
                </a:cxn>
                <a:cxn ang="0">
                  <a:pos x="59" y="100"/>
                </a:cxn>
                <a:cxn ang="0">
                  <a:pos x="82" y="100"/>
                </a:cxn>
                <a:cxn ang="0">
                  <a:pos x="82" y="0"/>
                </a:cxn>
                <a:cxn ang="0">
                  <a:pos x="59" y="0"/>
                </a:cxn>
                <a:cxn ang="0">
                  <a:pos x="59" y="38"/>
                </a:cxn>
                <a:cxn ang="0">
                  <a:pos x="23" y="38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57"/>
                </a:cxn>
              </a:cxnLst>
              <a:rect l="0" t="0" r="r" b="b"/>
              <a:pathLst>
                <a:path w="82" h="100">
                  <a:moveTo>
                    <a:pt x="23" y="57"/>
                  </a:moveTo>
                  <a:lnTo>
                    <a:pt x="59" y="57"/>
                  </a:lnTo>
                  <a:lnTo>
                    <a:pt x="59" y="100"/>
                  </a:lnTo>
                  <a:lnTo>
                    <a:pt x="82" y="10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59" y="38"/>
                  </a:lnTo>
                  <a:lnTo>
                    <a:pt x="23" y="38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5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7" name="Rectangle 2211"/>
            <p:cNvSpPr>
              <a:spLocks noChangeArrowheads="1"/>
            </p:cNvSpPr>
            <p:nvPr/>
          </p:nvSpPr>
          <p:spPr bwMode="auto">
            <a:xfrm>
              <a:off x="3703" y="547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8" name="Freeform 2212"/>
            <p:cNvSpPr>
              <a:spLocks/>
            </p:cNvSpPr>
            <p:nvPr/>
          </p:nvSpPr>
          <p:spPr bwMode="auto">
            <a:xfrm>
              <a:off x="3718" y="533"/>
              <a:ext cx="29" cy="25"/>
            </a:xfrm>
            <a:custGeom>
              <a:avLst/>
              <a:gdLst/>
              <a:ahLst/>
              <a:cxnLst>
                <a:cxn ang="0">
                  <a:pos x="49" y="100"/>
                </a:cxn>
                <a:cxn ang="0">
                  <a:pos x="64" y="100"/>
                </a:cxn>
                <a:cxn ang="0">
                  <a:pos x="90" y="29"/>
                </a:cxn>
                <a:cxn ang="0">
                  <a:pos x="90" y="29"/>
                </a:cxn>
                <a:cxn ang="0">
                  <a:pos x="90" y="100"/>
                </a:cxn>
                <a:cxn ang="0">
                  <a:pos x="113" y="100"/>
                </a:cxn>
                <a:cxn ang="0">
                  <a:pos x="113" y="0"/>
                </a:cxn>
                <a:cxn ang="0">
                  <a:pos x="81" y="0"/>
                </a:cxn>
                <a:cxn ang="0">
                  <a:pos x="56" y="69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29"/>
                </a:cxn>
                <a:cxn ang="0">
                  <a:pos x="23" y="29"/>
                </a:cxn>
                <a:cxn ang="0">
                  <a:pos x="49" y="100"/>
                </a:cxn>
              </a:cxnLst>
              <a:rect l="0" t="0" r="r" b="b"/>
              <a:pathLst>
                <a:path w="113" h="100">
                  <a:moveTo>
                    <a:pt x="49" y="100"/>
                  </a:moveTo>
                  <a:lnTo>
                    <a:pt x="64" y="100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0" y="100"/>
                  </a:lnTo>
                  <a:lnTo>
                    <a:pt x="113" y="100"/>
                  </a:lnTo>
                  <a:lnTo>
                    <a:pt x="113" y="0"/>
                  </a:lnTo>
                  <a:lnTo>
                    <a:pt x="81" y="0"/>
                  </a:lnTo>
                  <a:lnTo>
                    <a:pt x="56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49" y="10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9" name="Freeform 2213"/>
            <p:cNvSpPr>
              <a:spLocks/>
            </p:cNvSpPr>
            <p:nvPr/>
          </p:nvSpPr>
          <p:spPr bwMode="auto">
            <a:xfrm>
              <a:off x="3523" y="572"/>
              <a:ext cx="14" cy="21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55" y="17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17"/>
                </a:cxn>
              </a:cxnLst>
              <a:rect l="0" t="0" r="r" b="b"/>
              <a:pathLst>
                <a:path w="55" h="83">
                  <a:moveTo>
                    <a:pt x="19" y="17"/>
                  </a:moveTo>
                  <a:lnTo>
                    <a:pt x="55" y="17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0" name="Freeform 2214"/>
            <p:cNvSpPr>
              <a:spLocks noEditPoints="1"/>
            </p:cNvSpPr>
            <p:nvPr/>
          </p:nvSpPr>
          <p:spPr bwMode="auto">
            <a:xfrm>
              <a:off x="3534" y="577"/>
              <a:ext cx="16" cy="16"/>
            </a:xfrm>
            <a:custGeom>
              <a:avLst/>
              <a:gdLst/>
              <a:ahLst/>
              <a:cxnLst>
                <a:cxn ang="0">
                  <a:pos x="45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3" y="52"/>
                </a:cxn>
                <a:cxn ang="0">
                  <a:pos x="30" y="52"/>
                </a:cxn>
                <a:cxn ang="0">
                  <a:pos x="26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47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2" y="42"/>
                </a:cxn>
                <a:cxn ang="0">
                  <a:pos x="3" y="46"/>
                </a:cxn>
                <a:cxn ang="0">
                  <a:pos x="5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4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5" y="58"/>
                </a:cxn>
                <a:cxn ang="0">
                  <a:pos x="59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5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5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30" y="52"/>
                  </a:lnTo>
                  <a:lnTo>
                    <a:pt x="26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7" y="8"/>
                  </a:lnTo>
                  <a:lnTo>
                    <a:pt x="51" y="4"/>
                  </a:lnTo>
                  <a:lnTo>
                    <a:pt x="47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3" y="46"/>
                  </a:lnTo>
                  <a:lnTo>
                    <a:pt x="5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4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5" y="58"/>
                  </a:lnTo>
                  <a:lnTo>
                    <a:pt x="59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5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1" name="Freeform 2215"/>
            <p:cNvSpPr>
              <a:spLocks/>
            </p:cNvSpPr>
            <p:nvPr/>
          </p:nvSpPr>
          <p:spPr bwMode="auto">
            <a:xfrm>
              <a:off x="3553" y="578"/>
              <a:ext cx="15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40" y="34"/>
                </a:cxn>
                <a:cxn ang="0">
                  <a:pos x="40" y="60"/>
                </a:cxn>
                <a:cxn ang="0">
                  <a:pos x="57" y="60"/>
                </a:cxn>
                <a:cxn ang="0">
                  <a:pos x="57" y="0"/>
                </a:cxn>
                <a:cxn ang="0">
                  <a:pos x="40" y="0"/>
                </a:cxn>
                <a:cxn ang="0">
                  <a:pos x="40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7" h="60">
                  <a:moveTo>
                    <a:pt x="18" y="34"/>
                  </a:moveTo>
                  <a:lnTo>
                    <a:pt x="40" y="34"/>
                  </a:lnTo>
                  <a:lnTo>
                    <a:pt x="40" y="60"/>
                  </a:lnTo>
                  <a:lnTo>
                    <a:pt x="57" y="60"/>
                  </a:lnTo>
                  <a:lnTo>
                    <a:pt x="57" y="0"/>
                  </a:lnTo>
                  <a:lnTo>
                    <a:pt x="40" y="0"/>
                  </a:lnTo>
                  <a:lnTo>
                    <a:pt x="40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2" name="Freeform 2216"/>
            <p:cNvSpPr>
              <a:spLocks noEditPoints="1"/>
            </p:cNvSpPr>
            <p:nvPr/>
          </p:nvSpPr>
          <p:spPr bwMode="auto">
            <a:xfrm>
              <a:off x="3571" y="577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19" y="36"/>
                </a:cxn>
                <a:cxn ang="0">
                  <a:pos x="66" y="36"/>
                </a:cxn>
                <a:cxn ang="0">
                  <a:pos x="65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6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4" y="58"/>
                </a:cxn>
                <a:cxn ang="0">
                  <a:pos x="58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6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19" y="36"/>
                  </a:lnTo>
                  <a:lnTo>
                    <a:pt x="66" y="36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6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4" y="58"/>
                  </a:lnTo>
                  <a:lnTo>
                    <a:pt x="58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3" name="Freeform 2217"/>
            <p:cNvSpPr>
              <a:spLocks noEditPoints="1"/>
            </p:cNvSpPr>
            <p:nvPr/>
          </p:nvSpPr>
          <p:spPr bwMode="auto">
            <a:xfrm>
              <a:off x="3590" y="577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4" y="64"/>
                </a:cxn>
                <a:cxn ang="0">
                  <a:pos x="37" y="64"/>
                </a:cxn>
                <a:cxn ang="0">
                  <a:pos x="43" y="63"/>
                </a:cxn>
                <a:cxn ang="0">
                  <a:pos x="48" y="62"/>
                </a:cxn>
                <a:cxn ang="0">
                  <a:pos x="53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0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6" y="12"/>
                </a:cxn>
                <a:cxn ang="0">
                  <a:pos x="40" y="15"/>
                </a:cxn>
                <a:cxn ang="0">
                  <a:pos x="42" y="18"/>
                </a:cxn>
                <a:cxn ang="0">
                  <a:pos x="44" y="21"/>
                </a:cxn>
                <a:cxn ang="0">
                  <a:pos x="45" y="26"/>
                </a:cxn>
                <a:cxn ang="0">
                  <a:pos x="45" y="31"/>
                </a:cxn>
                <a:cxn ang="0">
                  <a:pos x="45" y="40"/>
                </a:cxn>
                <a:cxn ang="0">
                  <a:pos x="42" y="46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4" y="64"/>
                  </a:lnTo>
                  <a:lnTo>
                    <a:pt x="37" y="64"/>
                  </a:lnTo>
                  <a:lnTo>
                    <a:pt x="43" y="63"/>
                  </a:lnTo>
                  <a:lnTo>
                    <a:pt x="48" y="62"/>
                  </a:lnTo>
                  <a:lnTo>
                    <a:pt x="53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6" y="12"/>
                  </a:lnTo>
                  <a:lnTo>
                    <a:pt x="40" y="15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5" y="26"/>
                  </a:lnTo>
                  <a:lnTo>
                    <a:pt x="45" y="31"/>
                  </a:lnTo>
                  <a:lnTo>
                    <a:pt x="45" y="40"/>
                  </a:lnTo>
                  <a:lnTo>
                    <a:pt x="42" y="46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4" name="Freeform 2218"/>
            <p:cNvSpPr>
              <a:spLocks/>
            </p:cNvSpPr>
            <p:nvPr/>
          </p:nvSpPr>
          <p:spPr bwMode="auto">
            <a:xfrm>
              <a:off x="3609" y="578"/>
              <a:ext cx="15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3" y="60"/>
                </a:cxn>
                <a:cxn ang="0">
                  <a:pos x="63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3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3" y="60"/>
                  </a:lnTo>
                  <a:lnTo>
                    <a:pt x="63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5" name="Freeform 2219"/>
            <p:cNvSpPr>
              <a:spLocks noEditPoints="1"/>
            </p:cNvSpPr>
            <p:nvPr/>
          </p:nvSpPr>
          <p:spPr bwMode="auto">
            <a:xfrm>
              <a:off x="3628" y="577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4" y="64"/>
                </a:cxn>
                <a:cxn ang="0">
                  <a:pos x="37" y="64"/>
                </a:cxn>
                <a:cxn ang="0">
                  <a:pos x="42" y="63"/>
                </a:cxn>
                <a:cxn ang="0">
                  <a:pos x="48" y="62"/>
                </a:cxn>
                <a:cxn ang="0">
                  <a:pos x="52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59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0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6" y="12"/>
                </a:cxn>
                <a:cxn ang="0">
                  <a:pos x="40" y="15"/>
                </a:cxn>
                <a:cxn ang="0">
                  <a:pos x="42" y="18"/>
                </a:cxn>
                <a:cxn ang="0">
                  <a:pos x="44" y="21"/>
                </a:cxn>
                <a:cxn ang="0">
                  <a:pos x="45" y="26"/>
                </a:cxn>
                <a:cxn ang="0">
                  <a:pos x="45" y="31"/>
                </a:cxn>
                <a:cxn ang="0">
                  <a:pos x="45" y="40"/>
                </a:cxn>
                <a:cxn ang="0">
                  <a:pos x="42" y="46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4" y="64"/>
                  </a:lnTo>
                  <a:lnTo>
                    <a:pt x="37" y="64"/>
                  </a:lnTo>
                  <a:lnTo>
                    <a:pt x="42" y="63"/>
                  </a:lnTo>
                  <a:lnTo>
                    <a:pt x="48" y="62"/>
                  </a:lnTo>
                  <a:lnTo>
                    <a:pt x="52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59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6" y="12"/>
                  </a:lnTo>
                  <a:lnTo>
                    <a:pt x="40" y="15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5" y="26"/>
                  </a:lnTo>
                  <a:lnTo>
                    <a:pt x="45" y="31"/>
                  </a:lnTo>
                  <a:lnTo>
                    <a:pt x="45" y="40"/>
                  </a:lnTo>
                  <a:lnTo>
                    <a:pt x="42" y="46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6" name="Freeform 2220"/>
            <p:cNvSpPr>
              <a:spLocks noEditPoints="1"/>
            </p:cNvSpPr>
            <p:nvPr/>
          </p:nvSpPr>
          <p:spPr bwMode="auto">
            <a:xfrm>
              <a:off x="3646" y="577"/>
              <a:ext cx="17" cy="16"/>
            </a:xfrm>
            <a:custGeom>
              <a:avLst/>
              <a:gdLst/>
              <a:ahLst/>
              <a:cxnLst>
                <a:cxn ang="0">
                  <a:pos x="34" y="64"/>
                </a:cxn>
                <a:cxn ang="0">
                  <a:pos x="40" y="64"/>
                </a:cxn>
                <a:cxn ang="0">
                  <a:pos x="46" y="62"/>
                </a:cxn>
                <a:cxn ang="0">
                  <a:pos x="52" y="60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4" y="46"/>
                </a:cxn>
                <a:cxn ang="0">
                  <a:pos x="66" y="40"/>
                </a:cxn>
                <a:cxn ang="0">
                  <a:pos x="67" y="31"/>
                </a:cxn>
                <a:cxn ang="0">
                  <a:pos x="66" y="24"/>
                </a:cxn>
                <a:cxn ang="0">
                  <a:pos x="64" y="17"/>
                </a:cxn>
                <a:cxn ang="0">
                  <a:pos x="60" y="12"/>
                </a:cxn>
                <a:cxn ang="0">
                  <a:pos x="57" y="8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7"/>
                </a:cxn>
                <a:cxn ang="0">
                  <a:pos x="1" y="23"/>
                </a:cxn>
                <a:cxn ang="0">
                  <a:pos x="0" y="31"/>
                </a:cxn>
                <a:cxn ang="0">
                  <a:pos x="1" y="40"/>
                </a:cxn>
                <a:cxn ang="0">
                  <a:pos x="3" y="46"/>
                </a:cxn>
                <a:cxn ang="0">
                  <a:pos x="6" y="52"/>
                </a:cxn>
                <a:cxn ang="0">
                  <a:pos x="10" y="56"/>
                </a:cxn>
                <a:cxn ang="0">
                  <a:pos x="15" y="60"/>
                </a:cxn>
                <a:cxn ang="0">
                  <a:pos x="21" y="62"/>
                </a:cxn>
                <a:cxn ang="0">
                  <a:pos x="27" y="64"/>
                </a:cxn>
                <a:cxn ang="0">
                  <a:pos x="34" y="64"/>
                </a:cxn>
                <a:cxn ang="0">
                  <a:pos x="34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4" y="48"/>
                </a:cxn>
                <a:cxn ang="0">
                  <a:pos x="22" y="45"/>
                </a:cxn>
                <a:cxn ang="0">
                  <a:pos x="20" y="39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4"/>
                </a:cxn>
                <a:cxn ang="0">
                  <a:pos x="30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4" y="17"/>
                </a:cxn>
                <a:cxn ang="0">
                  <a:pos x="46" y="20"/>
                </a:cxn>
                <a:cxn ang="0">
                  <a:pos x="47" y="25"/>
                </a:cxn>
                <a:cxn ang="0">
                  <a:pos x="47" y="31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</a:cxnLst>
              <a:rect l="0" t="0" r="r" b="b"/>
              <a:pathLst>
                <a:path w="67" h="64">
                  <a:moveTo>
                    <a:pt x="34" y="64"/>
                  </a:moveTo>
                  <a:lnTo>
                    <a:pt x="40" y="64"/>
                  </a:lnTo>
                  <a:lnTo>
                    <a:pt x="46" y="62"/>
                  </a:lnTo>
                  <a:lnTo>
                    <a:pt x="52" y="60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4" y="46"/>
                  </a:lnTo>
                  <a:lnTo>
                    <a:pt x="66" y="40"/>
                  </a:lnTo>
                  <a:lnTo>
                    <a:pt x="67" y="31"/>
                  </a:lnTo>
                  <a:lnTo>
                    <a:pt x="66" y="24"/>
                  </a:lnTo>
                  <a:lnTo>
                    <a:pt x="64" y="17"/>
                  </a:lnTo>
                  <a:lnTo>
                    <a:pt x="60" y="12"/>
                  </a:lnTo>
                  <a:lnTo>
                    <a:pt x="57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1" y="40"/>
                  </a:lnTo>
                  <a:lnTo>
                    <a:pt x="3" y="46"/>
                  </a:lnTo>
                  <a:lnTo>
                    <a:pt x="6" y="52"/>
                  </a:lnTo>
                  <a:lnTo>
                    <a:pt x="10" y="56"/>
                  </a:lnTo>
                  <a:lnTo>
                    <a:pt x="15" y="60"/>
                  </a:lnTo>
                  <a:lnTo>
                    <a:pt x="21" y="62"/>
                  </a:lnTo>
                  <a:lnTo>
                    <a:pt x="27" y="64"/>
                  </a:lnTo>
                  <a:lnTo>
                    <a:pt x="34" y="64"/>
                  </a:lnTo>
                  <a:close/>
                  <a:moveTo>
                    <a:pt x="34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2" y="45"/>
                  </a:lnTo>
                  <a:lnTo>
                    <a:pt x="20" y="39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4"/>
                  </a:lnTo>
                  <a:lnTo>
                    <a:pt x="30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4" y="17"/>
                  </a:lnTo>
                  <a:lnTo>
                    <a:pt x="46" y="20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4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7" name="Freeform 2221"/>
            <p:cNvSpPr>
              <a:spLocks noEditPoints="1"/>
            </p:cNvSpPr>
            <p:nvPr/>
          </p:nvSpPr>
          <p:spPr bwMode="auto">
            <a:xfrm>
              <a:off x="3665" y="578"/>
              <a:ext cx="15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5" y="60"/>
                </a:cxn>
                <a:cxn ang="0">
                  <a:pos x="41" y="60"/>
                </a:cxn>
                <a:cxn ang="0">
                  <a:pos x="45" y="59"/>
                </a:cxn>
                <a:cxn ang="0">
                  <a:pos x="49" y="58"/>
                </a:cxn>
                <a:cxn ang="0">
                  <a:pos x="52" y="57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8" y="42"/>
                </a:cxn>
                <a:cxn ang="0">
                  <a:pos x="57" y="39"/>
                </a:cxn>
                <a:cxn ang="0">
                  <a:pos x="56" y="35"/>
                </a:cxn>
                <a:cxn ang="0">
                  <a:pos x="54" y="33"/>
                </a:cxn>
                <a:cxn ang="0">
                  <a:pos x="50" y="30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7"/>
                </a:cxn>
                <a:cxn ang="0">
                  <a:pos x="52" y="24"/>
                </a:cxn>
                <a:cxn ang="0">
                  <a:pos x="55" y="20"/>
                </a:cxn>
                <a:cxn ang="0">
                  <a:pos x="56" y="14"/>
                </a:cxn>
                <a:cxn ang="0">
                  <a:pos x="55" y="10"/>
                </a:cxn>
                <a:cxn ang="0">
                  <a:pos x="53" y="6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2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2"/>
                </a:cxn>
                <a:cxn ang="0">
                  <a:pos x="27" y="12"/>
                </a:cxn>
                <a:cxn ang="0">
                  <a:pos x="31" y="12"/>
                </a:cxn>
                <a:cxn ang="0">
                  <a:pos x="34" y="13"/>
                </a:cxn>
                <a:cxn ang="0">
                  <a:pos x="37" y="15"/>
                </a:cxn>
                <a:cxn ang="0">
                  <a:pos x="38" y="18"/>
                </a:cxn>
                <a:cxn ang="0">
                  <a:pos x="37" y="19"/>
                </a:cxn>
                <a:cxn ang="0">
                  <a:pos x="37" y="21"/>
                </a:cxn>
                <a:cxn ang="0">
                  <a:pos x="34" y="22"/>
                </a:cxn>
                <a:cxn ang="0">
                  <a:pos x="33" y="22"/>
                </a:cxn>
                <a:cxn ang="0">
                  <a:pos x="30" y="23"/>
                </a:cxn>
                <a:cxn ang="0">
                  <a:pos x="27" y="23"/>
                </a:cxn>
                <a:cxn ang="0">
                  <a:pos x="18" y="23"/>
                </a:cxn>
                <a:cxn ang="0">
                  <a:pos x="18" y="12"/>
                </a:cxn>
                <a:cxn ang="0">
                  <a:pos x="18" y="34"/>
                </a:cxn>
                <a:cxn ang="0">
                  <a:pos x="29" y="34"/>
                </a:cxn>
                <a:cxn ang="0">
                  <a:pos x="34" y="35"/>
                </a:cxn>
                <a:cxn ang="0">
                  <a:pos x="38" y="37"/>
                </a:cxn>
                <a:cxn ang="0">
                  <a:pos x="39" y="39"/>
                </a:cxn>
                <a:cxn ang="0">
                  <a:pos x="40" y="42"/>
                </a:cxn>
                <a:cxn ang="0">
                  <a:pos x="39" y="44"/>
                </a:cxn>
                <a:cxn ang="0">
                  <a:pos x="38" y="46"/>
                </a:cxn>
                <a:cxn ang="0">
                  <a:pos x="34" y="47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0" y="0"/>
                  </a:moveTo>
                  <a:lnTo>
                    <a:pt x="0" y="60"/>
                  </a:lnTo>
                  <a:lnTo>
                    <a:pt x="35" y="60"/>
                  </a:lnTo>
                  <a:lnTo>
                    <a:pt x="41" y="60"/>
                  </a:lnTo>
                  <a:lnTo>
                    <a:pt x="45" y="59"/>
                  </a:lnTo>
                  <a:lnTo>
                    <a:pt x="49" y="58"/>
                  </a:lnTo>
                  <a:lnTo>
                    <a:pt x="52" y="57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8" y="42"/>
                  </a:lnTo>
                  <a:lnTo>
                    <a:pt x="57" y="39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0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8" y="27"/>
                  </a:lnTo>
                  <a:lnTo>
                    <a:pt x="52" y="24"/>
                  </a:lnTo>
                  <a:lnTo>
                    <a:pt x="55" y="20"/>
                  </a:lnTo>
                  <a:lnTo>
                    <a:pt x="56" y="14"/>
                  </a:lnTo>
                  <a:lnTo>
                    <a:pt x="55" y="10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2"/>
                  </a:moveTo>
                  <a:lnTo>
                    <a:pt x="27" y="12"/>
                  </a:lnTo>
                  <a:lnTo>
                    <a:pt x="31" y="12"/>
                  </a:lnTo>
                  <a:lnTo>
                    <a:pt x="34" y="13"/>
                  </a:lnTo>
                  <a:lnTo>
                    <a:pt x="37" y="15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18" y="23"/>
                  </a:lnTo>
                  <a:lnTo>
                    <a:pt x="18" y="12"/>
                  </a:lnTo>
                  <a:close/>
                  <a:moveTo>
                    <a:pt x="18" y="34"/>
                  </a:moveTo>
                  <a:lnTo>
                    <a:pt x="29" y="34"/>
                  </a:lnTo>
                  <a:lnTo>
                    <a:pt x="34" y="35"/>
                  </a:lnTo>
                  <a:lnTo>
                    <a:pt x="38" y="37"/>
                  </a:lnTo>
                  <a:lnTo>
                    <a:pt x="39" y="39"/>
                  </a:lnTo>
                  <a:lnTo>
                    <a:pt x="40" y="42"/>
                  </a:lnTo>
                  <a:lnTo>
                    <a:pt x="39" y="44"/>
                  </a:lnTo>
                  <a:lnTo>
                    <a:pt x="38" y="46"/>
                  </a:lnTo>
                  <a:lnTo>
                    <a:pt x="34" y="47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8" name="Freeform 2222"/>
            <p:cNvSpPr>
              <a:spLocks noEditPoints="1"/>
            </p:cNvSpPr>
            <p:nvPr/>
          </p:nvSpPr>
          <p:spPr bwMode="auto">
            <a:xfrm>
              <a:off x="3682" y="577"/>
              <a:ext cx="16" cy="16"/>
            </a:xfrm>
            <a:custGeom>
              <a:avLst/>
              <a:gdLst/>
              <a:ahLst/>
              <a:cxnLst>
                <a:cxn ang="0">
                  <a:pos x="21" y="18"/>
                </a:cxn>
                <a:cxn ang="0">
                  <a:pos x="23" y="14"/>
                </a:cxn>
                <a:cxn ang="0">
                  <a:pos x="29" y="12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1" y="20"/>
                </a:cxn>
                <a:cxn ang="0">
                  <a:pos x="41" y="23"/>
                </a:cxn>
                <a:cxn ang="0">
                  <a:pos x="39" y="25"/>
                </a:cxn>
                <a:cxn ang="0">
                  <a:pos x="31" y="27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2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6"/>
                </a:cxn>
                <a:cxn ang="0">
                  <a:pos x="55" y="8"/>
                </a:cxn>
                <a:cxn ang="0">
                  <a:pos x="47" y="2"/>
                </a:cxn>
                <a:cxn ang="0">
                  <a:pos x="32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40" y="45"/>
                </a:cxn>
                <a:cxn ang="0">
                  <a:pos x="36" y="49"/>
                </a:cxn>
                <a:cxn ang="0">
                  <a:pos x="28" y="52"/>
                </a:cxn>
                <a:cxn ang="0">
                  <a:pos x="23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3" y="39"/>
                </a:cxn>
                <a:cxn ang="0">
                  <a:pos x="30" y="36"/>
                </a:cxn>
                <a:cxn ang="0">
                  <a:pos x="41" y="33"/>
                </a:cxn>
              </a:cxnLst>
              <a:rect l="0" t="0" r="r" b="b"/>
              <a:pathLst>
                <a:path w="62" h="64">
                  <a:moveTo>
                    <a:pt x="21" y="21"/>
                  </a:moveTo>
                  <a:lnTo>
                    <a:pt x="21" y="18"/>
                  </a:lnTo>
                  <a:lnTo>
                    <a:pt x="22" y="16"/>
                  </a:lnTo>
                  <a:lnTo>
                    <a:pt x="23" y="14"/>
                  </a:lnTo>
                  <a:lnTo>
                    <a:pt x="25" y="13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7" y="13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3"/>
                  </a:lnTo>
                  <a:lnTo>
                    <a:pt x="40" y="24"/>
                  </a:lnTo>
                  <a:lnTo>
                    <a:pt x="39" y="25"/>
                  </a:lnTo>
                  <a:lnTo>
                    <a:pt x="37" y="26"/>
                  </a:lnTo>
                  <a:lnTo>
                    <a:pt x="31" y="27"/>
                  </a:lnTo>
                  <a:lnTo>
                    <a:pt x="23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9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7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4"/>
                  </a:lnTo>
                  <a:lnTo>
                    <a:pt x="22" y="64"/>
                  </a:lnTo>
                  <a:lnTo>
                    <a:pt x="27" y="64"/>
                  </a:lnTo>
                  <a:lnTo>
                    <a:pt x="33" y="62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8"/>
                  </a:lnTo>
                  <a:lnTo>
                    <a:pt x="52" y="5"/>
                  </a:lnTo>
                  <a:lnTo>
                    <a:pt x="47" y="2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21" y="21"/>
                  </a:lnTo>
                  <a:close/>
                  <a:moveTo>
                    <a:pt x="41" y="37"/>
                  </a:moveTo>
                  <a:lnTo>
                    <a:pt x="41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6" y="49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3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3" y="39"/>
                  </a:lnTo>
                  <a:lnTo>
                    <a:pt x="27" y="37"/>
                  </a:lnTo>
                  <a:lnTo>
                    <a:pt x="30" y="36"/>
                  </a:lnTo>
                  <a:lnTo>
                    <a:pt x="36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9" name="Freeform 2223"/>
            <p:cNvSpPr>
              <a:spLocks/>
            </p:cNvSpPr>
            <p:nvPr/>
          </p:nvSpPr>
          <p:spPr bwMode="auto">
            <a:xfrm>
              <a:off x="3701" y="578"/>
              <a:ext cx="14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39" y="34"/>
                </a:cxn>
                <a:cxn ang="0">
                  <a:pos x="39" y="60"/>
                </a:cxn>
                <a:cxn ang="0">
                  <a:pos x="58" y="60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39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18" y="34"/>
                  </a:moveTo>
                  <a:lnTo>
                    <a:pt x="39" y="34"/>
                  </a:lnTo>
                  <a:lnTo>
                    <a:pt x="39" y="60"/>
                  </a:lnTo>
                  <a:lnTo>
                    <a:pt x="58" y="60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39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0" name="Freeform 2224"/>
            <p:cNvSpPr>
              <a:spLocks/>
            </p:cNvSpPr>
            <p:nvPr/>
          </p:nvSpPr>
          <p:spPr bwMode="auto">
            <a:xfrm>
              <a:off x="3719" y="578"/>
              <a:ext cx="15" cy="1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9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3" y="0"/>
                </a:cxn>
                <a:cxn ang="0">
                  <a:pos x="18" y="39"/>
                </a:cxn>
              </a:cxnLst>
              <a:rect l="0" t="0" r="r" b="b"/>
              <a:pathLst>
                <a:path w="61" h="60">
                  <a:moveTo>
                    <a:pt x="18" y="39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9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3" y="0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1" name="Freeform 2225"/>
            <p:cNvSpPr>
              <a:spLocks noEditPoints="1"/>
            </p:cNvSpPr>
            <p:nvPr/>
          </p:nvSpPr>
          <p:spPr bwMode="auto">
            <a:xfrm>
              <a:off x="3737" y="577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20" y="36"/>
                </a:cxn>
                <a:cxn ang="0">
                  <a:pos x="66" y="36"/>
                </a:cxn>
                <a:cxn ang="0">
                  <a:pos x="66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2" y="63"/>
                </a:cxn>
                <a:cxn ang="0">
                  <a:pos x="50" y="61"/>
                </a:cxn>
                <a:cxn ang="0">
                  <a:pos x="56" y="58"/>
                </a:cxn>
                <a:cxn ang="0">
                  <a:pos x="59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7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20" y="26"/>
                </a:cxn>
              </a:cxnLst>
              <a:rect l="0" t="0" r="r" b="b"/>
              <a:pathLst>
                <a:path w="66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20" y="36"/>
                  </a:lnTo>
                  <a:lnTo>
                    <a:pt x="66" y="36"/>
                  </a:lnTo>
                  <a:lnTo>
                    <a:pt x="66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7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2" y="63"/>
                  </a:lnTo>
                  <a:lnTo>
                    <a:pt x="50" y="61"/>
                  </a:lnTo>
                  <a:lnTo>
                    <a:pt x="56" y="58"/>
                  </a:lnTo>
                  <a:lnTo>
                    <a:pt x="59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20" y="26"/>
                  </a:moveTo>
                  <a:lnTo>
                    <a:pt x="21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2" name="Freeform 2226"/>
            <p:cNvSpPr>
              <a:spLocks/>
            </p:cNvSpPr>
            <p:nvPr/>
          </p:nvSpPr>
          <p:spPr bwMode="auto">
            <a:xfrm>
              <a:off x="3472" y="611"/>
              <a:ext cx="15" cy="15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18" y="25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8" y="61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37" y="61"/>
                </a:cxn>
                <a:cxn ang="0">
                  <a:pos x="59" y="61"/>
                </a:cxn>
                <a:cxn ang="0">
                  <a:pos x="33" y="29"/>
                </a:cxn>
                <a:cxn ang="0">
                  <a:pos x="58" y="0"/>
                </a:cxn>
                <a:cxn ang="0">
                  <a:pos x="37" y="0"/>
                </a:cxn>
                <a:cxn ang="0">
                  <a:pos x="18" y="25"/>
                </a:cxn>
              </a:cxnLst>
              <a:rect l="0" t="0" r="r" b="b"/>
              <a:pathLst>
                <a:path w="59" h="61">
                  <a:moveTo>
                    <a:pt x="18" y="25"/>
                  </a:moveTo>
                  <a:lnTo>
                    <a:pt x="18" y="25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8" y="6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37" y="61"/>
                  </a:lnTo>
                  <a:lnTo>
                    <a:pt x="59" y="61"/>
                  </a:lnTo>
                  <a:lnTo>
                    <a:pt x="33" y="29"/>
                  </a:lnTo>
                  <a:lnTo>
                    <a:pt x="58" y="0"/>
                  </a:lnTo>
                  <a:lnTo>
                    <a:pt x="37" y="0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3" name="Freeform 2227"/>
            <p:cNvSpPr>
              <a:spLocks noEditPoints="1"/>
            </p:cNvSpPr>
            <p:nvPr/>
          </p:nvSpPr>
          <p:spPr bwMode="auto">
            <a:xfrm>
              <a:off x="3487" y="610"/>
              <a:ext cx="17" cy="16"/>
            </a:xfrm>
            <a:custGeom>
              <a:avLst/>
              <a:gdLst/>
              <a:ahLst/>
              <a:cxnLst>
                <a:cxn ang="0">
                  <a:pos x="32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1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40"/>
                </a:cxn>
                <a:cxn ang="0">
                  <a:pos x="65" y="32"/>
                </a:cxn>
                <a:cxn ang="0">
                  <a:pos x="65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9" y="56"/>
                </a:cxn>
                <a:cxn ang="0">
                  <a:pos x="14" y="61"/>
                </a:cxn>
                <a:cxn ang="0">
                  <a:pos x="19" y="63"/>
                </a:cxn>
                <a:cxn ang="0">
                  <a:pos x="26" y="65"/>
                </a:cxn>
                <a:cxn ang="0">
                  <a:pos x="32" y="65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5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6"/>
                </a:cxn>
                <a:cxn ang="0">
                  <a:pos x="28" y="13"/>
                </a:cxn>
                <a:cxn ang="0">
                  <a:pos x="32" y="13"/>
                </a:cxn>
                <a:cxn ang="0">
                  <a:pos x="37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2" y="52"/>
                </a:cxn>
              </a:cxnLst>
              <a:rect l="0" t="0" r="r" b="b"/>
              <a:pathLst>
                <a:path w="65" h="65">
                  <a:moveTo>
                    <a:pt x="32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1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40"/>
                  </a:lnTo>
                  <a:lnTo>
                    <a:pt x="65" y="32"/>
                  </a:lnTo>
                  <a:lnTo>
                    <a:pt x="65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4" y="61"/>
                  </a:lnTo>
                  <a:lnTo>
                    <a:pt x="19" y="63"/>
                  </a:lnTo>
                  <a:lnTo>
                    <a:pt x="26" y="65"/>
                  </a:lnTo>
                  <a:lnTo>
                    <a:pt x="32" y="65"/>
                  </a:lnTo>
                  <a:close/>
                  <a:moveTo>
                    <a:pt x="32" y="52"/>
                  </a:moveTo>
                  <a:lnTo>
                    <a:pt x="28" y="52"/>
                  </a:lnTo>
                  <a:lnTo>
                    <a:pt x="25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2" y="18"/>
                  </a:lnTo>
                  <a:lnTo>
                    <a:pt x="24" y="16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7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4" name="Freeform 2228"/>
            <p:cNvSpPr>
              <a:spLocks/>
            </p:cNvSpPr>
            <p:nvPr/>
          </p:nvSpPr>
          <p:spPr bwMode="auto">
            <a:xfrm>
              <a:off x="3507" y="611"/>
              <a:ext cx="14" cy="15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40" y="35"/>
                </a:cxn>
                <a:cxn ang="0">
                  <a:pos x="40" y="61"/>
                </a:cxn>
                <a:cxn ang="0">
                  <a:pos x="57" y="61"/>
                </a:cxn>
                <a:cxn ang="0">
                  <a:pos x="57" y="0"/>
                </a:cxn>
                <a:cxn ang="0">
                  <a:pos x="40" y="0"/>
                </a:cxn>
                <a:cxn ang="0">
                  <a:pos x="40" y="23"/>
                </a:cxn>
                <a:cxn ang="0">
                  <a:pos x="19" y="2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9" y="61"/>
                </a:cxn>
                <a:cxn ang="0">
                  <a:pos x="19" y="35"/>
                </a:cxn>
              </a:cxnLst>
              <a:rect l="0" t="0" r="r" b="b"/>
              <a:pathLst>
                <a:path w="57" h="61">
                  <a:moveTo>
                    <a:pt x="19" y="35"/>
                  </a:moveTo>
                  <a:lnTo>
                    <a:pt x="40" y="35"/>
                  </a:lnTo>
                  <a:lnTo>
                    <a:pt x="40" y="61"/>
                  </a:lnTo>
                  <a:lnTo>
                    <a:pt x="57" y="61"/>
                  </a:lnTo>
                  <a:lnTo>
                    <a:pt x="57" y="0"/>
                  </a:lnTo>
                  <a:lnTo>
                    <a:pt x="40" y="0"/>
                  </a:lnTo>
                  <a:lnTo>
                    <a:pt x="40" y="23"/>
                  </a:lnTo>
                  <a:lnTo>
                    <a:pt x="19" y="2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9" y="61"/>
                  </a:lnTo>
                  <a:lnTo>
                    <a:pt x="19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5" name="Freeform 2229"/>
            <p:cNvSpPr>
              <a:spLocks/>
            </p:cNvSpPr>
            <p:nvPr/>
          </p:nvSpPr>
          <p:spPr bwMode="auto">
            <a:xfrm>
              <a:off x="3523" y="611"/>
              <a:ext cx="15" cy="1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20" y="61"/>
                </a:cxn>
                <a:cxn ang="0">
                  <a:pos x="37" y="61"/>
                </a:cxn>
                <a:cxn ang="0">
                  <a:pos x="37" y="13"/>
                </a:cxn>
                <a:cxn ang="0">
                  <a:pos x="58" y="13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20" y="13"/>
                </a:cxn>
              </a:cxnLst>
              <a:rect l="0" t="0" r="r" b="b"/>
              <a:pathLst>
                <a:path w="58" h="61">
                  <a:moveTo>
                    <a:pt x="20" y="13"/>
                  </a:moveTo>
                  <a:lnTo>
                    <a:pt x="20" y="61"/>
                  </a:lnTo>
                  <a:lnTo>
                    <a:pt x="37" y="61"/>
                  </a:lnTo>
                  <a:lnTo>
                    <a:pt x="37" y="13"/>
                  </a:lnTo>
                  <a:lnTo>
                    <a:pt x="58" y="13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6" name="Freeform 2230"/>
            <p:cNvSpPr>
              <a:spLocks noEditPoints="1"/>
            </p:cNvSpPr>
            <p:nvPr/>
          </p:nvSpPr>
          <p:spPr bwMode="auto">
            <a:xfrm>
              <a:off x="3540" y="610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4"/>
                </a:cxn>
                <a:cxn ang="0">
                  <a:pos x="18" y="84"/>
                </a:cxn>
                <a:cxn ang="0">
                  <a:pos x="18" y="56"/>
                </a:cxn>
                <a:cxn ang="0">
                  <a:pos x="23" y="61"/>
                </a:cxn>
                <a:cxn ang="0">
                  <a:pos x="28" y="64"/>
                </a:cxn>
                <a:cxn ang="0">
                  <a:pos x="34" y="65"/>
                </a:cxn>
                <a:cxn ang="0">
                  <a:pos x="37" y="65"/>
                </a:cxn>
                <a:cxn ang="0">
                  <a:pos x="43" y="65"/>
                </a:cxn>
                <a:cxn ang="0">
                  <a:pos x="48" y="63"/>
                </a:cxn>
                <a:cxn ang="0">
                  <a:pos x="53" y="60"/>
                </a:cxn>
                <a:cxn ang="0">
                  <a:pos x="57" y="55"/>
                </a:cxn>
                <a:cxn ang="0">
                  <a:pos x="60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3"/>
                </a:cxn>
                <a:cxn ang="0">
                  <a:pos x="63" y="26"/>
                </a:cxn>
                <a:cxn ang="0">
                  <a:pos x="62" y="19"/>
                </a:cxn>
                <a:cxn ang="0">
                  <a:pos x="60" y="14"/>
                </a:cxn>
                <a:cxn ang="0">
                  <a:pos x="57" y="10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1"/>
                </a:cxn>
                <a:cxn ang="0">
                  <a:pos x="37" y="0"/>
                </a:cxn>
                <a:cxn ang="0">
                  <a:pos x="33" y="0"/>
                </a:cxn>
                <a:cxn ang="0">
                  <a:pos x="28" y="1"/>
                </a:cxn>
                <a:cxn ang="0">
                  <a:pos x="22" y="4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2"/>
                </a:cxn>
                <a:cxn ang="0">
                  <a:pos x="18" y="27"/>
                </a:cxn>
                <a:cxn ang="0">
                  <a:pos x="19" y="22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7" y="14"/>
                </a:cxn>
                <a:cxn ang="0">
                  <a:pos x="32" y="13"/>
                </a:cxn>
                <a:cxn ang="0">
                  <a:pos x="36" y="14"/>
                </a:cxn>
                <a:cxn ang="0">
                  <a:pos x="41" y="16"/>
                </a:cxn>
                <a:cxn ang="0">
                  <a:pos x="43" y="19"/>
                </a:cxn>
                <a:cxn ang="0">
                  <a:pos x="44" y="22"/>
                </a:cxn>
                <a:cxn ang="0">
                  <a:pos x="45" y="27"/>
                </a:cxn>
                <a:cxn ang="0">
                  <a:pos x="46" y="32"/>
                </a:cxn>
                <a:cxn ang="0">
                  <a:pos x="45" y="40"/>
                </a:cxn>
                <a:cxn ang="0">
                  <a:pos x="43" y="46"/>
                </a:cxn>
                <a:cxn ang="0">
                  <a:pos x="41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2"/>
                </a:cxn>
              </a:cxnLst>
              <a:rect l="0" t="0" r="r" b="b"/>
              <a:pathLst>
                <a:path w="64" h="84">
                  <a:moveTo>
                    <a:pt x="0" y="2"/>
                  </a:moveTo>
                  <a:lnTo>
                    <a:pt x="0" y="84"/>
                  </a:lnTo>
                  <a:lnTo>
                    <a:pt x="18" y="84"/>
                  </a:lnTo>
                  <a:lnTo>
                    <a:pt x="18" y="56"/>
                  </a:lnTo>
                  <a:lnTo>
                    <a:pt x="23" y="61"/>
                  </a:lnTo>
                  <a:lnTo>
                    <a:pt x="28" y="64"/>
                  </a:lnTo>
                  <a:lnTo>
                    <a:pt x="34" y="65"/>
                  </a:lnTo>
                  <a:lnTo>
                    <a:pt x="37" y="65"/>
                  </a:lnTo>
                  <a:lnTo>
                    <a:pt x="43" y="65"/>
                  </a:lnTo>
                  <a:lnTo>
                    <a:pt x="48" y="63"/>
                  </a:lnTo>
                  <a:lnTo>
                    <a:pt x="53" y="60"/>
                  </a:lnTo>
                  <a:lnTo>
                    <a:pt x="57" y="55"/>
                  </a:lnTo>
                  <a:lnTo>
                    <a:pt x="60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3"/>
                  </a:lnTo>
                  <a:lnTo>
                    <a:pt x="63" y="26"/>
                  </a:lnTo>
                  <a:lnTo>
                    <a:pt x="62" y="19"/>
                  </a:lnTo>
                  <a:lnTo>
                    <a:pt x="60" y="14"/>
                  </a:lnTo>
                  <a:lnTo>
                    <a:pt x="57" y="10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1"/>
                  </a:lnTo>
                  <a:lnTo>
                    <a:pt x="22" y="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2"/>
                  </a:moveTo>
                  <a:lnTo>
                    <a:pt x="18" y="27"/>
                  </a:lnTo>
                  <a:lnTo>
                    <a:pt x="19" y="22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7" y="14"/>
                  </a:lnTo>
                  <a:lnTo>
                    <a:pt x="32" y="13"/>
                  </a:lnTo>
                  <a:lnTo>
                    <a:pt x="36" y="14"/>
                  </a:lnTo>
                  <a:lnTo>
                    <a:pt x="41" y="16"/>
                  </a:lnTo>
                  <a:lnTo>
                    <a:pt x="43" y="19"/>
                  </a:lnTo>
                  <a:lnTo>
                    <a:pt x="44" y="22"/>
                  </a:lnTo>
                  <a:lnTo>
                    <a:pt x="45" y="27"/>
                  </a:lnTo>
                  <a:lnTo>
                    <a:pt x="46" y="32"/>
                  </a:lnTo>
                  <a:lnTo>
                    <a:pt x="45" y="40"/>
                  </a:lnTo>
                  <a:lnTo>
                    <a:pt x="43" y="46"/>
                  </a:lnTo>
                  <a:lnTo>
                    <a:pt x="41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7" name="Freeform 2231"/>
            <p:cNvSpPr>
              <a:spLocks noEditPoints="1"/>
            </p:cNvSpPr>
            <p:nvPr/>
          </p:nvSpPr>
          <p:spPr bwMode="auto">
            <a:xfrm>
              <a:off x="3558" y="610"/>
              <a:ext cx="17" cy="16"/>
            </a:xfrm>
            <a:custGeom>
              <a:avLst/>
              <a:gdLst/>
              <a:ahLst/>
              <a:cxnLst>
                <a:cxn ang="0">
                  <a:pos x="33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1" y="61"/>
                </a:cxn>
                <a:cxn ang="0">
                  <a:pos x="56" y="56"/>
                </a:cxn>
                <a:cxn ang="0">
                  <a:pos x="61" y="52"/>
                </a:cxn>
                <a:cxn ang="0">
                  <a:pos x="64" y="47"/>
                </a:cxn>
                <a:cxn ang="0">
                  <a:pos x="65" y="40"/>
                </a:cxn>
                <a:cxn ang="0">
                  <a:pos x="66" y="32"/>
                </a:cxn>
                <a:cxn ang="0">
                  <a:pos x="65" y="25"/>
                </a:cxn>
                <a:cxn ang="0">
                  <a:pos x="64" y="18"/>
                </a:cxn>
                <a:cxn ang="0">
                  <a:pos x="61" y="13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1" y="7"/>
                </a:cxn>
                <a:cxn ang="0">
                  <a:pos x="6" y="12"/>
                </a:cxn>
                <a:cxn ang="0">
                  <a:pos x="2" y="18"/>
                </a:cxn>
                <a:cxn ang="0">
                  <a:pos x="0" y="24"/>
                </a:cxn>
                <a:cxn ang="0">
                  <a:pos x="0" y="32"/>
                </a:cxn>
                <a:cxn ang="0">
                  <a:pos x="0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10" y="56"/>
                </a:cxn>
                <a:cxn ang="0">
                  <a:pos x="15" y="61"/>
                </a:cxn>
                <a:cxn ang="0">
                  <a:pos x="20" y="63"/>
                </a:cxn>
                <a:cxn ang="0">
                  <a:pos x="26" y="65"/>
                </a:cxn>
                <a:cxn ang="0">
                  <a:pos x="33" y="65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9" y="32"/>
                </a:cxn>
                <a:cxn ang="0">
                  <a:pos x="19" y="26"/>
                </a:cxn>
                <a:cxn ang="0">
                  <a:pos x="21" y="21"/>
                </a:cxn>
                <a:cxn ang="0">
                  <a:pos x="22" y="18"/>
                </a:cxn>
                <a:cxn ang="0">
                  <a:pos x="24" y="16"/>
                </a:cxn>
                <a:cxn ang="0">
                  <a:pos x="29" y="13"/>
                </a:cxn>
                <a:cxn ang="0">
                  <a:pos x="33" y="13"/>
                </a:cxn>
                <a:cxn ang="0">
                  <a:pos x="37" y="13"/>
                </a:cxn>
                <a:cxn ang="0">
                  <a:pos x="41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6" y="26"/>
                </a:cxn>
                <a:cxn ang="0">
                  <a:pos x="47" y="32"/>
                </a:cxn>
                <a:cxn ang="0">
                  <a:pos x="46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0" y="50"/>
                </a:cxn>
                <a:cxn ang="0">
                  <a:pos x="37" y="52"/>
                </a:cxn>
                <a:cxn ang="0">
                  <a:pos x="33" y="52"/>
                </a:cxn>
              </a:cxnLst>
              <a:rect l="0" t="0" r="r" b="b"/>
              <a:pathLst>
                <a:path w="66" h="65">
                  <a:moveTo>
                    <a:pt x="33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1" y="61"/>
                  </a:lnTo>
                  <a:lnTo>
                    <a:pt x="56" y="56"/>
                  </a:lnTo>
                  <a:lnTo>
                    <a:pt x="61" y="52"/>
                  </a:lnTo>
                  <a:lnTo>
                    <a:pt x="64" y="47"/>
                  </a:lnTo>
                  <a:lnTo>
                    <a:pt x="65" y="40"/>
                  </a:lnTo>
                  <a:lnTo>
                    <a:pt x="66" y="32"/>
                  </a:lnTo>
                  <a:lnTo>
                    <a:pt x="65" y="25"/>
                  </a:lnTo>
                  <a:lnTo>
                    <a:pt x="64" y="18"/>
                  </a:lnTo>
                  <a:lnTo>
                    <a:pt x="61" y="13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7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5" y="61"/>
                  </a:lnTo>
                  <a:lnTo>
                    <a:pt x="20" y="63"/>
                  </a:lnTo>
                  <a:lnTo>
                    <a:pt x="26" y="65"/>
                  </a:lnTo>
                  <a:lnTo>
                    <a:pt x="33" y="65"/>
                  </a:lnTo>
                  <a:close/>
                  <a:moveTo>
                    <a:pt x="33" y="52"/>
                  </a:moveTo>
                  <a:lnTo>
                    <a:pt x="29" y="52"/>
                  </a:lnTo>
                  <a:lnTo>
                    <a:pt x="25" y="50"/>
                  </a:lnTo>
                  <a:lnTo>
                    <a:pt x="23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21" y="21"/>
                  </a:lnTo>
                  <a:lnTo>
                    <a:pt x="22" y="18"/>
                  </a:lnTo>
                  <a:lnTo>
                    <a:pt x="24" y="1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7" y="13"/>
                  </a:lnTo>
                  <a:lnTo>
                    <a:pt x="41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6" y="26"/>
                  </a:lnTo>
                  <a:lnTo>
                    <a:pt x="47" y="32"/>
                  </a:lnTo>
                  <a:lnTo>
                    <a:pt x="46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0" y="50"/>
                  </a:lnTo>
                  <a:lnTo>
                    <a:pt x="37" y="52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8" name="Freeform 2232"/>
            <p:cNvSpPr>
              <a:spLocks/>
            </p:cNvSpPr>
            <p:nvPr/>
          </p:nvSpPr>
          <p:spPr bwMode="auto">
            <a:xfrm>
              <a:off x="3576" y="611"/>
              <a:ext cx="17" cy="15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3" y="62"/>
                </a:cxn>
                <a:cxn ang="0">
                  <a:pos x="7" y="62"/>
                </a:cxn>
                <a:cxn ang="0">
                  <a:pos x="12" y="62"/>
                </a:cxn>
                <a:cxn ang="0">
                  <a:pos x="16" y="61"/>
                </a:cxn>
                <a:cxn ang="0">
                  <a:pos x="20" y="59"/>
                </a:cxn>
                <a:cxn ang="0">
                  <a:pos x="24" y="55"/>
                </a:cxn>
                <a:cxn ang="0">
                  <a:pos x="27" y="51"/>
                </a:cxn>
                <a:cxn ang="0">
                  <a:pos x="29" y="45"/>
                </a:cxn>
                <a:cxn ang="0">
                  <a:pos x="30" y="37"/>
                </a:cxn>
                <a:cxn ang="0">
                  <a:pos x="31" y="26"/>
                </a:cxn>
                <a:cxn ang="0">
                  <a:pos x="31" y="13"/>
                </a:cxn>
                <a:cxn ang="0">
                  <a:pos x="48" y="13"/>
                </a:cxn>
                <a:cxn ang="0">
                  <a:pos x="48" y="61"/>
                </a:cxn>
                <a:cxn ang="0">
                  <a:pos x="65" y="61"/>
                </a:cxn>
                <a:cxn ang="0">
                  <a:pos x="65" y="0"/>
                </a:cxn>
                <a:cxn ang="0">
                  <a:pos x="14" y="0"/>
                </a:cxn>
                <a:cxn ang="0">
                  <a:pos x="13" y="26"/>
                </a:cxn>
                <a:cxn ang="0">
                  <a:pos x="13" y="37"/>
                </a:cxn>
                <a:cxn ang="0">
                  <a:pos x="11" y="44"/>
                </a:cxn>
                <a:cxn ang="0">
                  <a:pos x="9" y="46"/>
                </a:cxn>
                <a:cxn ang="0">
                  <a:pos x="8" y="47"/>
                </a:cxn>
                <a:cxn ang="0">
                  <a:pos x="6" y="48"/>
                </a:cxn>
                <a:cxn ang="0">
                  <a:pos x="3" y="48"/>
                </a:cxn>
                <a:cxn ang="0">
                  <a:pos x="2" y="48"/>
                </a:cxn>
                <a:cxn ang="0">
                  <a:pos x="0" y="48"/>
                </a:cxn>
                <a:cxn ang="0">
                  <a:pos x="0" y="61"/>
                </a:cxn>
              </a:cxnLst>
              <a:rect l="0" t="0" r="r" b="b"/>
              <a:pathLst>
                <a:path w="65" h="62">
                  <a:moveTo>
                    <a:pt x="0" y="61"/>
                  </a:moveTo>
                  <a:lnTo>
                    <a:pt x="3" y="62"/>
                  </a:lnTo>
                  <a:lnTo>
                    <a:pt x="7" y="62"/>
                  </a:lnTo>
                  <a:lnTo>
                    <a:pt x="12" y="62"/>
                  </a:lnTo>
                  <a:lnTo>
                    <a:pt x="16" y="61"/>
                  </a:lnTo>
                  <a:lnTo>
                    <a:pt x="20" y="59"/>
                  </a:lnTo>
                  <a:lnTo>
                    <a:pt x="24" y="55"/>
                  </a:lnTo>
                  <a:lnTo>
                    <a:pt x="27" y="51"/>
                  </a:lnTo>
                  <a:lnTo>
                    <a:pt x="29" y="45"/>
                  </a:lnTo>
                  <a:lnTo>
                    <a:pt x="30" y="37"/>
                  </a:lnTo>
                  <a:lnTo>
                    <a:pt x="31" y="26"/>
                  </a:lnTo>
                  <a:lnTo>
                    <a:pt x="31" y="13"/>
                  </a:lnTo>
                  <a:lnTo>
                    <a:pt x="48" y="13"/>
                  </a:lnTo>
                  <a:lnTo>
                    <a:pt x="48" y="61"/>
                  </a:lnTo>
                  <a:lnTo>
                    <a:pt x="65" y="61"/>
                  </a:lnTo>
                  <a:lnTo>
                    <a:pt x="65" y="0"/>
                  </a:lnTo>
                  <a:lnTo>
                    <a:pt x="14" y="0"/>
                  </a:lnTo>
                  <a:lnTo>
                    <a:pt x="13" y="26"/>
                  </a:lnTo>
                  <a:lnTo>
                    <a:pt x="13" y="37"/>
                  </a:lnTo>
                  <a:lnTo>
                    <a:pt x="11" y="44"/>
                  </a:lnTo>
                  <a:lnTo>
                    <a:pt x="9" y="46"/>
                  </a:lnTo>
                  <a:lnTo>
                    <a:pt x="8" y="47"/>
                  </a:lnTo>
                  <a:lnTo>
                    <a:pt x="6" y="48"/>
                  </a:lnTo>
                  <a:lnTo>
                    <a:pt x="3" y="48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9" name="Freeform 2233"/>
            <p:cNvSpPr>
              <a:spLocks noEditPoints="1"/>
            </p:cNvSpPr>
            <p:nvPr/>
          </p:nvSpPr>
          <p:spPr bwMode="auto">
            <a:xfrm>
              <a:off x="3596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3" y="61"/>
                </a:cxn>
                <a:cxn ang="0">
                  <a:pos x="38" y="61"/>
                </a:cxn>
                <a:cxn ang="0">
                  <a:pos x="42" y="60"/>
                </a:cxn>
                <a:cxn ang="0">
                  <a:pos x="45" y="59"/>
                </a:cxn>
                <a:cxn ang="0">
                  <a:pos x="48" y="56"/>
                </a:cxn>
                <a:cxn ang="0">
                  <a:pos x="51" y="54"/>
                </a:cxn>
                <a:cxn ang="0">
                  <a:pos x="53" y="51"/>
                </a:cxn>
                <a:cxn ang="0">
                  <a:pos x="54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8" y="27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9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18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2" y="35"/>
                </a:cxn>
                <a:cxn ang="0">
                  <a:pos x="34" y="36"/>
                </a:cxn>
                <a:cxn ang="0">
                  <a:pos x="35" y="37"/>
                </a:cxn>
                <a:cxn ang="0">
                  <a:pos x="36" y="39"/>
                </a:cxn>
                <a:cxn ang="0">
                  <a:pos x="37" y="41"/>
                </a:cxn>
                <a:cxn ang="0">
                  <a:pos x="36" y="45"/>
                </a:cxn>
                <a:cxn ang="0">
                  <a:pos x="34" y="47"/>
                </a:cxn>
                <a:cxn ang="0">
                  <a:pos x="31" y="48"/>
                </a:cxn>
                <a:cxn ang="0">
                  <a:pos x="26" y="48"/>
                </a:cxn>
                <a:cxn ang="0">
                  <a:pos x="18" y="48"/>
                </a:cxn>
                <a:cxn ang="0">
                  <a:pos x="18" y="34"/>
                </a:cxn>
              </a:cxnLst>
              <a:rect l="0" t="0" r="r" b="b"/>
              <a:pathLst>
                <a:path w="55" h="61">
                  <a:moveTo>
                    <a:pt x="0" y="0"/>
                  </a:moveTo>
                  <a:lnTo>
                    <a:pt x="0" y="61"/>
                  </a:lnTo>
                  <a:lnTo>
                    <a:pt x="33" y="61"/>
                  </a:lnTo>
                  <a:lnTo>
                    <a:pt x="38" y="61"/>
                  </a:lnTo>
                  <a:lnTo>
                    <a:pt x="42" y="60"/>
                  </a:lnTo>
                  <a:lnTo>
                    <a:pt x="45" y="59"/>
                  </a:lnTo>
                  <a:lnTo>
                    <a:pt x="48" y="56"/>
                  </a:lnTo>
                  <a:lnTo>
                    <a:pt x="51" y="54"/>
                  </a:lnTo>
                  <a:lnTo>
                    <a:pt x="53" y="51"/>
                  </a:lnTo>
                  <a:lnTo>
                    <a:pt x="54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8" y="27"/>
                  </a:lnTo>
                  <a:lnTo>
                    <a:pt x="44" y="24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close/>
                  <a:moveTo>
                    <a:pt x="18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4" y="36"/>
                  </a:lnTo>
                  <a:lnTo>
                    <a:pt x="35" y="37"/>
                  </a:lnTo>
                  <a:lnTo>
                    <a:pt x="36" y="39"/>
                  </a:lnTo>
                  <a:lnTo>
                    <a:pt x="37" y="41"/>
                  </a:lnTo>
                  <a:lnTo>
                    <a:pt x="36" y="45"/>
                  </a:lnTo>
                  <a:lnTo>
                    <a:pt x="34" y="47"/>
                  </a:lnTo>
                  <a:lnTo>
                    <a:pt x="31" y="48"/>
                  </a:lnTo>
                  <a:lnTo>
                    <a:pt x="26" y="48"/>
                  </a:lnTo>
                  <a:lnTo>
                    <a:pt x="18" y="48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0" name="Freeform 2234"/>
            <p:cNvSpPr>
              <a:spLocks/>
            </p:cNvSpPr>
            <p:nvPr/>
          </p:nvSpPr>
          <p:spPr bwMode="auto">
            <a:xfrm>
              <a:off x="3613" y="611"/>
              <a:ext cx="14" cy="15"/>
            </a:xfrm>
            <a:custGeom>
              <a:avLst/>
              <a:gdLst/>
              <a:ahLst/>
              <a:cxnLst>
                <a:cxn ang="0">
                  <a:pos x="18" y="35"/>
                </a:cxn>
                <a:cxn ang="0">
                  <a:pos x="39" y="35"/>
                </a:cxn>
                <a:cxn ang="0">
                  <a:pos x="39" y="61"/>
                </a:cxn>
                <a:cxn ang="0">
                  <a:pos x="58" y="61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39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8" y="61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18" y="35"/>
                  </a:moveTo>
                  <a:lnTo>
                    <a:pt x="39" y="35"/>
                  </a:lnTo>
                  <a:lnTo>
                    <a:pt x="39" y="61"/>
                  </a:lnTo>
                  <a:lnTo>
                    <a:pt x="58" y="61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39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8" y="61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1" name="Freeform 2235"/>
            <p:cNvSpPr>
              <a:spLocks noEditPoints="1"/>
            </p:cNvSpPr>
            <p:nvPr/>
          </p:nvSpPr>
          <p:spPr bwMode="auto">
            <a:xfrm>
              <a:off x="3631" y="611"/>
              <a:ext cx="20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4" y="61"/>
                </a:cxn>
                <a:cxn ang="0">
                  <a:pos x="41" y="60"/>
                </a:cxn>
                <a:cxn ang="0">
                  <a:pos x="48" y="58"/>
                </a:cxn>
                <a:cxn ang="0">
                  <a:pos x="51" y="55"/>
                </a:cxn>
                <a:cxn ang="0">
                  <a:pos x="53" y="52"/>
                </a:cxn>
                <a:cxn ang="0">
                  <a:pos x="55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9" y="27"/>
                </a:cxn>
                <a:cxn ang="0">
                  <a:pos x="45" y="24"/>
                </a:cxn>
                <a:cxn ang="0">
                  <a:pos x="36" y="22"/>
                </a:cxn>
                <a:cxn ang="0">
                  <a:pos x="30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18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3" y="35"/>
                </a:cxn>
                <a:cxn ang="0">
                  <a:pos x="34" y="36"/>
                </a:cxn>
                <a:cxn ang="0">
                  <a:pos x="36" y="37"/>
                </a:cxn>
                <a:cxn ang="0">
                  <a:pos x="37" y="39"/>
                </a:cxn>
                <a:cxn ang="0">
                  <a:pos x="37" y="41"/>
                </a:cxn>
                <a:cxn ang="0">
                  <a:pos x="37" y="43"/>
                </a:cxn>
                <a:cxn ang="0">
                  <a:pos x="36" y="45"/>
                </a:cxn>
                <a:cxn ang="0">
                  <a:pos x="35" y="46"/>
                </a:cxn>
                <a:cxn ang="0">
                  <a:pos x="33" y="47"/>
                </a:cxn>
                <a:cxn ang="0">
                  <a:pos x="30" y="48"/>
                </a:cxn>
                <a:cxn ang="0">
                  <a:pos x="27" y="48"/>
                </a:cxn>
                <a:cxn ang="0">
                  <a:pos x="18" y="48"/>
                </a:cxn>
                <a:cxn ang="0">
                  <a:pos x="18" y="34"/>
                </a:cxn>
                <a:cxn ang="0">
                  <a:pos x="62" y="0"/>
                </a:cxn>
                <a:cxn ang="0">
                  <a:pos x="62" y="61"/>
                </a:cxn>
                <a:cxn ang="0">
                  <a:pos x="80" y="61"/>
                </a:cxn>
                <a:cxn ang="0">
                  <a:pos x="80" y="0"/>
                </a:cxn>
                <a:cxn ang="0">
                  <a:pos x="62" y="0"/>
                </a:cxn>
              </a:cxnLst>
              <a:rect l="0" t="0" r="r" b="b"/>
              <a:pathLst>
                <a:path w="80" h="61">
                  <a:moveTo>
                    <a:pt x="0" y="0"/>
                  </a:moveTo>
                  <a:lnTo>
                    <a:pt x="0" y="61"/>
                  </a:lnTo>
                  <a:lnTo>
                    <a:pt x="34" y="61"/>
                  </a:lnTo>
                  <a:lnTo>
                    <a:pt x="41" y="60"/>
                  </a:lnTo>
                  <a:lnTo>
                    <a:pt x="48" y="58"/>
                  </a:lnTo>
                  <a:lnTo>
                    <a:pt x="51" y="55"/>
                  </a:lnTo>
                  <a:lnTo>
                    <a:pt x="53" y="52"/>
                  </a:lnTo>
                  <a:lnTo>
                    <a:pt x="55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9" y="27"/>
                  </a:lnTo>
                  <a:lnTo>
                    <a:pt x="45" y="24"/>
                  </a:lnTo>
                  <a:lnTo>
                    <a:pt x="36" y="22"/>
                  </a:lnTo>
                  <a:lnTo>
                    <a:pt x="30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close/>
                  <a:moveTo>
                    <a:pt x="18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3" y="35"/>
                  </a:lnTo>
                  <a:lnTo>
                    <a:pt x="34" y="36"/>
                  </a:lnTo>
                  <a:lnTo>
                    <a:pt x="36" y="37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7" y="43"/>
                  </a:lnTo>
                  <a:lnTo>
                    <a:pt x="36" y="45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0" y="48"/>
                  </a:lnTo>
                  <a:lnTo>
                    <a:pt x="27" y="48"/>
                  </a:lnTo>
                  <a:lnTo>
                    <a:pt x="18" y="48"/>
                  </a:lnTo>
                  <a:lnTo>
                    <a:pt x="18" y="34"/>
                  </a:lnTo>
                  <a:close/>
                  <a:moveTo>
                    <a:pt x="62" y="0"/>
                  </a:moveTo>
                  <a:lnTo>
                    <a:pt x="62" y="61"/>
                  </a:lnTo>
                  <a:lnTo>
                    <a:pt x="80" y="61"/>
                  </a:lnTo>
                  <a:lnTo>
                    <a:pt x="8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2" name="Freeform 2236"/>
            <p:cNvSpPr>
              <a:spLocks/>
            </p:cNvSpPr>
            <p:nvPr/>
          </p:nvSpPr>
          <p:spPr bwMode="auto">
            <a:xfrm>
              <a:off x="3653" y="611"/>
              <a:ext cx="16" cy="15"/>
            </a:xfrm>
            <a:custGeom>
              <a:avLst/>
              <a:gdLst/>
              <a:ahLst/>
              <a:cxnLst>
                <a:cxn ang="0">
                  <a:pos x="32" y="19"/>
                </a:cxn>
                <a:cxn ang="0">
                  <a:pos x="21" y="0"/>
                </a:cxn>
                <a:cxn ang="0">
                  <a:pos x="1" y="0"/>
                </a:cxn>
                <a:cxn ang="0">
                  <a:pos x="22" y="29"/>
                </a:cxn>
                <a:cxn ang="0">
                  <a:pos x="0" y="61"/>
                </a:cxn>
                <a:cxn ang="0">
                  <a:pos x="20" y="61"/>
                </a:cxn>
                <a:cxn ang="0">
                  <a:pos x="32" y="41"/>
                </a:cxn>
                <a:cxn ang="0">
                  <a:pos x="45" y="61"/>
                </a:cxn>
                <a:cxn ang="0">
                  <a:pos x="65" y="61"/>
                </a:cxn>
                <a:cxn ang="0">
                  <a:pos x="43" y="29"/>
                </a:cxn>
                <a:cxn ang="0">
                  <a:pos x="64" y="0"/>
                </a:cxn>
                <a:cxn ang="0">
                  <a:pos x="44" y="0"/>
                </a:cxn>
                <a:cxn ang="0">
                  <a:pos x="32" y="19"/>
                </a:cxn>
              </a:cxnLst>
              <a:rect l="0" t="0" r="r" b="b"/>
              <a:pathLst>
                <a:path w="65" h="61">
                  <a:moveTo>
                    <a:pt x="32" y="19"/>
                  </a:moveTo>
                  <a:lnTo>
                    <a:pt x="21" y="0"/>
                  </a:lnTo>
                  <a:lnTo>
                    <a:pt x="1" y="0"/>
                  </a:lnTo>
                  <a:lnTo>
                    <a:pt x="22" y="29"/>
                  </a:lnTo>
                  <a:lnTo>
                    <a:pt x="0" y="61"/>
                  </a:lnTo>
                  <a:lnTo>
                    <a:pt x="20" y="61"/>
                  </a:lnTo>
                  <a:lnTo>
                    <a:pt x="32" y="41"/>
                  </a:lnTo>
                  <a:lnTo>
                    <a:pt x="45" y="61"/>
                  </a:lnTo>
                  <a:lnTo>
                    <a:pt x="65" y="61"/>
                  </a:lnTo>
                  <a:lnTo>
                    <a:pt x="43" y="29"/>
                  </a:lnTo>
                  <a:lnTo>
                    <a:pt x="64" y="0"/>
                  </a:lnTo>
                  <a:lnTo>
                    <a:pt x="44" y="0"/>
                  </a:lnTo>
                  <a:lnTo>
                    <a:pt x="32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3" name="Freeform 2237"/>
            <p:cNvSpPr>
              <a:spLocks noEditPoints="1"/>
            </p:cNvSpPr>
            <p:nvPr/>
          </p:nvSpPr>
          <p:spPr bwMode="auto">
            <a:xfrm>
              <a:off x="3678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1" y="61"/>
                </a:cxn>
                <a:cxn ang="0">
                  <a:pos x="45" y="60"/>
                </a:cxn>
                <a:cxn ang="0">
                  <a:pos x="48" y="59"/>
                </a:cxn>
                <a:cxn ang="0">
                  <a:pos x="51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7" y="45"/>
                </a:cxn>
                <a:cxn ang="0">
                  <a:pos x="57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3" y="29"/>
                </a:cxn>
                <a:cxn ang="0">
                  <a:pos x="43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4" y="21"/>
                </a:cxn>
                <a:cxn ang="0">
                  <a:pos x="55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1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29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8" y="35"/>
                </a:cxn>
                <a:cxn ang="0">
                  <a:pos x="33" y="36"/>
                </a:cxn>
                <a:cxn ang="0">
                  <a:pos x="37" y="37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7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1" y="61"/>
                  </a:lnTo>
                  <a:lnTo>
                    <a:pt x="45" y="60"/>
                  </a:lnTo>
                  <a:lnTo>
                    <a:pt x="48" y="59"/>
                  </a:lnTo>
                  <a:lnTo>
                    <a:pt x="51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7" y="45"/>
                  </a:lnTo>
                  <a:lnTo>
                    <a:pt x="57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4" y="21"/>
                  </a:lnTo>
                  <a:lnTo>
                    <a:pt x="55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29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8" y="35"/>
                  </a:lnTo>
                  <a:lnTo>
                    <a:pt x="33" y="36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4" name="Freeform 2238"/>
            <p:cNvSpPr>
              <a:spLocks noEditPoints="1"/>
            </p:cNvSpPr>
            <p:nvPr/>
          </p:nvSpPr>
          <p:spPr bwMode="auto">
            <a:xfrm>
              <a:off x="3695" y="611"/>
              <a:ext cx="20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3" y="61"/>
                </a:cxn>
                <a:cxn ang="0">
                  <a:pos x="40" y="60"/>
                </a:cxn>
                <a:cxn ang="0">
                  <a:pos x="47" y="58"/>
                </a:cxn>
                <a:cxn ang="0">
                  <a:pos x="50" y="55"/>
                </a:cxn>
                <a:cxn ang="0">
                  <a:pos x="53" y="52"/>
                </a:cxn>
                <a:cxn ang="0">
                  <a:pos x="54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8" y="27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9" y="22"/>
                </a:cxn>
                <a:cxn ang="0">
                  <a:pos x="17" y="2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7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2" y="35"/>
                </a:cxn>
                <a:cxn ang="0">
                  <a:pos x="34" y="36"/>
                </a:cxn>
                <a:cxn ang="0">
                  <a:pos x="35" y="37"/>
                </a:cxn>
                <a:cxn ang="0">
                  <a:pos x="36" y="39"/>
                </a:cxn>
                <a:cxn ang="0">
                  <a:pos x="36" y="41"/>
                </a:cxn>
                <a:cxn ang="0">
                  <a:pos x="36" y="43"/>
                </a:cxn>
                <a:cxn ang="0">
                  <a:pos x="35" y="45"/>
                </a:cxn>
                <a:cxn ang="0">
                  <a:pos x="34" y="46"/>
                </a:cxn>
                <a:cxn ang="0">
                  <a:pos x="33" y="47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17" y="48"/>
                </a:cxn>
                <a:cxn ang="0">
                  <a:pos x="17" y="34"/>
                </a:cxn>
                <a:cxn ang="0">
                  <a:pos x="61" y="0"/>
                </a:cxn>
                <a:cxn ang="0">
                  <a:pos x="61" y="61"/>
                </a:cxn>
                <a:cxn ang="0">
                  <a:pos x="80" y="61"/>
                </a:cxn>
                <a:cxn ang="0">
                  <a:pos x="80" y="0"/>
                </a:cxn>
                <a:cxn ang="0">
                  <a:pos x="61" y="0"/>
                </a:cxn>
              </a:cxnLst>
              <a:rect l="0" t="0" r="r" b="b"/>
              <a:pathLst>
                <a:path w="80" h="61">
                  <a:moveTo>
                    <a:pt x="0" y="0"/>
                  </a:moveTo>
                  <a:lnTo>
                    <a:pt x="0" y="61"/>
                  </a:lnTo>
                  <a:lnTo>
                    <a:pt x="33" y="61"/>
                  </a:lnTo>
                  <a:lnTo>
                    <a:pt x="40" y="60"/>
                  </a:lnTo>
                  <a:lnTo>
                    <a:pt x="47" y="58"/>
                  </a:lnTo>
                  <a:lnTo>
                    <a:pt x="50" y="55"/>
                  </a:lnTo>
                  <a:lnTo>
                    <a:pt x="53" y="52"/>
                  </a:lnTo>
                  <a:lnTo>
                    <a:pt x="54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8" y="27"/>
                  </a:lnTo>
                  <a:lnTo>
                    <a:pt x="44" y="24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17" y="22"/>
                  </a:lnTo>
                  <a:lnTo>
                    <a:pt x="17" y="0"/>
                  </a:lnTo>
                  <a:lnTo>
                    <a:pt x="0" y="0"/>
                  </a:lnTo>
                  <a:close/>
                  <a:moveTo>
                    <a:pt x="17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4" y="36"/>
                  </a:lnTo>
                  <a:lnTo>
                    <a:pt x="35" y="37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6" y="43"/>
                  </a:lnTo>
                  <a:lnTo>
                    <a:pt x="35" y="45"/>
                  </a:lnTo>
                  <a:lnTo>
                    <a:pt x="34" y="46"/>
                  </a:lnTo>
                  <a:lnTo>
                    <a:pt x="33" y="47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17" y="48"/>
                  </a:lnTo>
                  <a:lnTo>
                    <a:pt x="17" y="34"/>
                  </a:lnTo>
                  <a:close/>
                  <a:moveTo>
                    <a:pt x="61" y="0"/>
                  </a:moveTo>
                  <a:lnTo>
                    <a:pt x="61" y="61"/>
                  </a:lnTo>
                  <a:lnTo>
                    <a:pt x="80" y="61"/>
                  </a:lnTo>
                  <a:lnTo>
                    <a:pt x="8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5" name="Freeform 2239"/>
            <p:cNvSpPr>
              <a:spLocks/>
            </p:cNvSpPr>
            <p:nvPr/>
          </p:nvSpPr>
          <p:spPr bwMode="auto">
            <a:xfrm>
              <a:off x="3717" y="610"/>
              <a:ext cx="16" cy="16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5" y="56"/>
                </a:cxn>
                <a:cxn ang="0">
                  <a:pos x="13" y="63"/>
                </a:cxn>
                <a:cxn ang="0">
                  <a:pos x="23" y="65"/>
                </a:cxn>
                <a:cxn ang="0">
                  <a:pos x="37" y="65"/>
                </a:cxn>
                <a:cxn ang="0">
                  <a:pos x="47" y="63"/>
                </a:cxn>
                <a:cxn ang="0">
                  <a:pos x="55" y="58"/>
                </a:cxn>
                <a:cxn ang="0">
                  <a:pos x="59" y="50"/>
                </a:cxn>
                <a:cxn ang="0">
                  <a:pos x="59" y="41"/>
                </a:cxn>
                <a:cxn ang="0">
                  <a:pos x="56" y="35"/>
                </a:cxn>
                <a:cxn ang="0">
                  <a:pos x="51" y="32"/>
                </a:cxn>
                <a:cxn ang="0">
                  <a:pos x="47" y="31"/>
                </a:cxn>
                <a:cxn ang="0">
                  <a:pos x="56" y="26"/>
                </a:cxn>
                <a:cxn ang="0">
                  <a:pos x="59" y="18"/>
                </a:cxn>
                <a:cxn ang="0">
                  <a:pos x="56" y="9"/>
                </a:cxn>
                <a:cxn ang="0">
                  <a:pos x="48" y="2"/>
                </a:cxn>
                <a:cxn ang="0">
                  <a:pos x="30" y="0"/>
                </a:cxn>
                <a:cxn ang="0">
                  <a:pos x="12" y="3"/>
                </a:cxn>
                <a:cxn ang="0">
                  <a:pos x="5" y="11"/>
                </a:cxn>
                <a:cxn ang="0">
                  <a:pos x="2" y="22"/>
                </a:cxn>
                <a:cxn ang="0">
                  <a:pos x="18" y="19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33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0" y="23"/>
                </a:cxn>
                <a:cxn ang="0">
                  <a:pos x="35" y="26"/>
                </a:cxn>
                <a:cxn ang="0">
                  <a:pos x="23" y="26"/>
                </a:cxn>
                <a:cxn ang="0">
                  <a:pos x="30" y="37"/>
                </a:cxn>
                <a:cxn ang="0">
                  <a:pos x="40" y="40"/>
                </a:cxn>
                <a:cxn ang="0">
                  <a:pos x="42" y="45"/>
                </a:cxn>
                <a:cxn ang="0">
                  <a:pos x="41" y="48"/>
                </a:cxn>
                <a:cxn ang="0">
                  <a:pos x="38" y="51"/>
                </a:cxn>
                <a:cxn ang="0">
                  <a:pos x="29" y="52"/>
                </a:cxn>
                <a:cxn ang="0">
                  <a:pos x="23" y="51"/>
                </a:cxn>
                <a:cxn ang="0">
                  <a:pos x="19" y="49"/>
                </a:cxn>
                <a:cxn ang="0">
                  <a:pos x="16" y="42"/>
                </a:cxn>
              </a:cxnLst>
              <a:rect l="0" t="0" r="r" b="b"/>
              <a:pathLst>
                <a:path w="60" h="65">
                  <a:moveTo>
                    <a:pt x="0" y="42"/>
                  </a:moveTo>
                  <a:lnTo>
                    <a:pt x="1" y="48"/>
                  </a:lnTo>
                  <a:lnTo>
                    <a:pt x="2" y="53"/>
                  </a:lnTo>
                  <a:lnTo>
                    <a:pt x="5" y="56"/>
                  </a:lnTo>
                  <a:lnTo>
                    <a:pt x="9" y="60"/>
                  </a:lnTo>
                  <a:lnTo>
                    <a:pt x="13" y="63"/>
                  </a:lnTo>
                  <a:lnTo>
                    <a:pt x="18" y="64"/>
                  </a:lnTo>
                  <a:lnTo>
                    <a:pt x="23" y="65"/>
                  </a:lnTo>
                  <a:lnTo>
                    <a:pt x="29" y="65"/>
                  </a:lnTo>
                  <a:lnTo>
                    <a:pt x="37" y="65"/>
                  </a:lnTo>
                  <a:lnTo>
                    <a:pt x="42" y="64"/>
                  </a:lnTo>
                  <a:lnTo>
                    <a:pt x="47" y="63"/>
                  </a:lnTo>
                  <a:lnTo>
                    <a:pt x="52" y="61"/>
                  </a:lnTo>
                  <a:lnTo>
                    <a:pt x="55" y="58"/>
                  </a:lnTo>
                  <a:lnTo>
                    <a:pt x="58" y="54"/>
                  </a:lnTo>
                  <a:lnTo>
                    <a:pt x="59" y="50"/>
                  </a:lnTo>
                  <a:lnTo>
                    <a:pt x="60" y="46"/>
                  </a:lnTo>
                  <a:lnTo>
                    <a:pt x="59" y="41"/>
                  </a:lnTo>
                  <a:lnTo>
                    <a:pt x="57" y="37"/>
                  </a:lnTo>
                  <a:lnTo>
                    <a:pt x="56" y="35"/>
                  </a:lnTo>
                  <a:lnTo>
                    <a:pt x="53" y="33"/>
                  </a:lnTo>
                  <a:lnTo>
                    <a:pt x="51" y="32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52" y="29"/>
                  </a:lnTo>
                  <a:lnTo>
                    <a:pt x="56" y="26"/>
                  </a:lnTo>
                  <a:lnTo>
                    <a:pt x="58" y="23"/>
                  </a:lnTo>
                  <a:lnTo>
                    <a:pt x="59" y="18"/>
                  </a:lnTo>
                  <a:lnTo>
                    <a:pt x="58" y="13"/>
                  </a:lnTo>
                  <a:lnTo>
                    <a:pt x="56" y="9"/>
                  </a:lnTo>
                  <a:lnTo>
                    <a:pt x="52" y="5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2" y="14"/>
                  </a:lnTo>
                  <a:lnTo>
                    <a:pt x="25" y="13"/>
                  </a:lnTo>
                  <a:lnTo>
                    <a:pt x="28" y="13"/>
                  </a:lnTo>
                  <a:lnTo>
                    <a:pt x="33" y="13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1" y="20"/>
                  </a:lnTo>
                  <a:lnTo>
                    <a:pt x="40" y="23"/>
                  </a:lnTo>
                  <a:lnTo>
                    <a:pt x="38" y="25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23" y="26"/>
                  </a:lnTo>
                  <a:lnTo>
                    <a:pt x="23" y="37"/>
                  </a:lnTo>
                  <a:lnTo>
                    <a:pt x="30" y="37"/>
                  </a:lnTo>
                  <a:lnTo>
                    <a:pt x="37" y="38"/>
                  </a:lnTo>
                  <a:lnTo>
                    <a:pt x="40" y="40"/>
                  </a:lnTo>
                  <a:lnTo>
                    <a:pt x="41" y="42"/>
                  </a:lnTo>
                  <a:lnTo>
                    <a:pt x="42" y="45"/>
                  </a:lnTo>
                  <a:lnTo>
                    <a:pt x="42" y="47"/>
                  </a:lnTo>
                  <a:lnTo>
                    <a:pt x="41" y="48"/>
                  </a:lnTo>
                  <a:lnTo>
                    <a:pt x="39" y="50"/>
                  </a:lnTo>
                  <a:lnTo>
                    <a:pt x="38" y="51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5" y="52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19" y="49"/>
                  </a:lnTo>
                  <a:lnTo>
                    <a:pt x="17" y="46"/>
                  </a:lnTo>
                  <a:lnTo>
                    <a:pt x="1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6" name="Freeform 2240"/>
            <p:cNvSpPr>
              <a:spLocks noEditPoints="1"/>
            </p:cNvSpPr>
            <p:nvPr/>
          </p:nvSpPr>
          <p:spPr bwMode="auto">
            <a:xfrm>
              <a:off x="3735" y="610"/>
              <a:ext cx="16" cy="16"/>
            </a:xfrm>
            <a:custGeom>
              <a:avLst/>
              <a:gdLst/>
              <a:ahLst/>
              <a:cxnLst>
                <a:cxn ang="0">
                  <a:pos x="34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2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6" y="40"/>
                </a:cxn>
                <a:cxn ang="0">
                  <a:pos x="67" y="32"/>
                </a:cxn>
                <a:cxn ang="0">
                  <a:pos x="66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10" y="56"/>
                </a:cxn>
                <a:cxn ang="0">
                  <a:pos x="14" y="61"/>
                </a:cxn>
                <a:cxn ang="0">
                  <a:pos x="21" y="63"/>
                </a:cxn>
                <a:cxn ang="0">
                  <a:pos x="27" y="65"/>
                </a:cxn>
                <a:cxn ang="0">
                  <a:pos x="34" y="65"/>
                </a:cxn>
                <a:cxn ang="0">
                  <a:pos x="34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4" y="48"/>
                </a:cxn>
                <a:cxn ang="0">
                  <a:pos x="22" y="45"/>
                </a:cxn>
                <a:cxn ang="0">
                  <a:pos x="20" y="39"/>
                </a:cxn>
                <a:cxn ang="0">
                  <a:pos x="20" y="32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3" y="18"/>
                </a:cxn>
                <a:cxn ang="0">
                  <a:pos x="25" y="16"/>
                </a:cxn>
                <a:cxn ang="0">
                  <a:pos x="30" y="13"/>
                </a:cxn>
                <a:cxn ang="0">
                  <a:pos x="34" y="13"/>
                </a:cxn>
                <a:cxn ang="0">
                  <a:pos x="38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</a:cxnLst>
              <a:rect l="0" t="0" r="r" b="b"/>
              <a:pathLst>
                <a:path w="67" h="65">
                  <a:moveTo>
                    <a:pt x="34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6" y="40"/>
                  </a:lnTo>
                  <a:lnTo>
                    <a:pt x="67" y="32"/>
                  </a:lnTo>
                  <a:lnTo>
                    <a:pt x="66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10" y="56"/>
                  </a:lnTo>
                  <a:lnTo>
                    <a:pt x="14" y="61"/>
                  </a:lnTo>
                  <a:lnTo>
                    <a:pt x="21" y="63"/>
                  </a:lnTo>
                  <a:lnTo>
                    <a:pt x="27" y="65"/>
                  </a:lnTo>
                  <a:lnTo>
                    <a:pt x="34" y="65"/>
                  </a:lnTo>
                  <a:close/>
                  <a:moveTo>
                    <a:pt x="34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2" y="45"/>
                  </a:lnTo>
                  <a:lnTo>
                    <a:pt x="20" y="39"/>
                  </a:lnTo>
                  <a:lnTo>
                    <a:pt x="20" y="32"/>
                  </a:lnTo>
                  <a:lnTo>
                    <a:pt x="20" y="26"/>
                  </a:lnTo>
                  <a:lnTo>
                    <a:pt x="21" y="21"/>
                  </a:lnTo>
                  <a:lnTo>
                    <a:pt x="23" y="18"/>
                  </a:lnTo>
                  <a:lnTo>
                    <a:pt x="25" y="16"/>
                  </a:lnTo>
                  <a:lnTo>
                    <a:pt x="30" y="13"/>
                  </a:lnTo>
                  <a:lnTo>
                    <a:pt x="34" y="13"/>
                  </a:lnTo>
                  <a:lnTo>
                    <a:pt x="38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7" name="Freeform 2241"/>
            <p:cNvSpPr>
              <a:spLocks noEditPoints="1"/>
            </p:cNvSpPr>
            <p:nvPr/>
          </p:nvSpPr>
          <p:spPr bwMode="auto">
            <a:xfrm>
              <a:off x="3754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1" y="61"/>
                </a:cxn>
                <a:cxn ang="0">
                  <a:pos x="45" y="60"/>
                </a:cxn>
                <a:cxn ang="0">
                  <a:pos x="49" y="59"/>
                </a:cxn>
                <a:cxn ang="0">
                  <a:pos x="52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8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4" y="29"/>
                </a:cxn>
                <a:cxn ang="0">
                  <a:pos x="44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5" y="21"/>
                </a:cxn>
                <a:cxn ang="0">
                  <a:pos x="56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2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7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30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9" y="35"/>
                </a:cxn>
                <a:cxn ang="0">
                  <a:pos x="34" y="36"/>
                </a:cxn>
                <a:cxn ang="0">
                  <a:pos x="37" y="37"/>
                </a:cxn>
                <a:cxn ang="0">
                  <a:pos x="39" y="39"/>
                </a:cxn>
                <a:cxn ang="0">
                  <a:pos x="40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1" y="61"/>
                  </a:lnTo>
                  <a:lnTo>
                    <a:pt x="45" y="60"/>
                  </a:lnTo>
                  <a:lnTo>
                    <a:pt x="49" y="59"/>
                  </a:lnTo>
                  <a:lnTo>
                    <a:pt x="52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8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5" y="21"/>
                  </a:lnTo>
                  <a:lnTo>
                    <a:pt x="56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7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0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9" y="35"/>
                  </a:lnTo>
                  <a:lnTo>
                    <a:pt x="34" y="36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40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8" name="Freeform 2242"/>
            <p:cNvSpPr>
              <a:spLocks noEditPoints="1"/>
            </p:cNvSpPr>
            <p:nvPr/>
          </p:nvSpPr>
          <p:spPr bwMode="auto">
            <a:xfrm>
              <a:off x="3771" y="610"/>
              <a:ext cx="16" cy="16"/>
            </a:xfrm>
            <a:custGeom>
              <a:avLst/>
              <a:gdLst/>
              <a:ahLst/>
              <a:cxnLst>
                <a:cxn ang="0">
                  <a:pos x="33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2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40"/>
                </a:cxn>
                <a:cxn ang="0">
                  <a:pos x="65" y="32"/>
                </a:cxn>
                <a:cxn ang="0">
                  <a:pos x="65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9" y="56"/>
                </a:cxn>
                <a:cxn ang="0">
                  <a:pos x="14" y="61"/>
                </a:cxn>
                <a:cxn ang="0">
                  <a:pos x="20" y="63"/>
                </a:cxn>
                <a:cxn ang="0">
                  <a:pos x="27" y="65"/>
                </a:cxn>
                <a:cxn ang="0">
                  <a:pos x="33" y="65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5" y="16"/>
                </a:cxn>
                <a:cxn ang="0">
                  <a:pos x="29" y="13"/>
                </a:cxn>
                <a:cxn ang="0">
                  <a:pos x="33" y="13"/>
                </a:cxn>
                <a:cxn ang="0">
                  <a:pos x="37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3" y="52"/>
                </a:cxn>
              </a:cxnLst>
              <a:rect l="0" t="0" r="r" b="b"/>
              <a:pathLst>
                <a:path w="65" h="65">
                  <a:moveTo>
                    <a:pt x="33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40"/>
                  </a:lnTo>
                  <a:lnTo>
                    <a:pt x="65" y="32"/>
                  </a:lnTo>
                  <a:lnTo>
                    <a:pt x="65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14" y="61"/>
                  </a:lnTo>
                  <a:lnTo>
                    <a:pt x="20" y="63"/>
                  </a:lnTo>
                  <a:lnTo>
                    <a:pt x="27" y="65"/>
                  </a:lnTo>
                  <a:lnTo>
                    <a:pt x="33" y="65"/>
                  </a:lnTo>
                  <a:close/>
                  <a:moveTo>
                    <a:pt x="33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2" y="18"/>
                  </a:lnTo>
                  <a:lnTo>
                    <a:pt x="25" y="1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7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9" name="Freeform 2243"/>
            <p:cNvSpPr>
              <a:spLocks noEditPoints="1"/>
            </p:cNvSpPr>
            <p:nvPr/>
          </p:nvSpPr>
          <p:spPr bwMode="auto">
            <a:xfrm>
              <a:off x="3790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0" y="61"/>
                </a:cxn>
                <a:cxn ang="0">
                  <a:pos x="44" y="60"/>
                </a:cxn>
                <a:cxn ang="0">
                  <a:pos x="48" y="59"/>
                </a:cxn>
                <a:cxn ang="0">
                  <a:pos x="52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7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3" y="29"/>
                </a:cxn>
                <a:cxn ang="0">
                  <a:pos x="43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4" y="21"/>
                </a:cxn>
                <a:cxn ang="0">
                  <a:pos x="55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0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30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8" y="35"/>
                </a:cxn>
                <a:cxn ang="0">
                  <a:pos x="33" y="36"/>
                </a:cxn>
                <a:cxn ang="0">
                  <a:pos x="37" y="37"/>
                </a:cxn>
                <a:cxn ang="0">
                  <a:pos x="38" y="39"/>
                </a:cxn>
                <a:cxn ang="0">
                  <a:pos x="38" y="42"/>
                </a:cxn>
                <a:cxn ang="0">
                  <a:pos x="38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0" y="61"/>
                  </a:lnTo>
                  <a:lnTo>
                    <a:pt x="44" y="60"/>
                  </a:lnTo>
                  <a:lnTo>
                    <a:pt x="48" y="59"/>
                  </a:lnTo>
                  <a:lnTo>
                    <a:pt x="52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7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4" y="21"/>
                  </a:lnTo>
                  <a:lnTo>
                    <a:pt x="55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0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8" y="35"/>
                  </a:lnTo>
                  <a:lnTo>
                    <a:pt x="33" y="36"/>
                  </a:lnTo>
                  <a:lnTo>
                    <a:pt x="37" y="37"/>
                  </a:lnTo>
                  <a:lnTo>
                    <a:pt x="38" y="39"/>
                  </a:lnTo>
                  <a:lnTo>
                    <a:pt x="38" y="42"/>
                  </a:lnTo>
                  <a:lnTo>
                    <a:pt x="38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0" name="Freeform 2244"/>
            <p:cNvSpPr>
              <a:spLocks/>
            </p:cNvSpPr>
            <p:nvPr/>
          </p:nvSpPr>
          <p:spPr bwMode="auto">
            <a:xfrm>
              <a:off x="3238" y="640"/>
              <a:ext cx="441" cy="386"/>
            </a:xfrm>
            <a:custGeom>
              <a:avLst/>
              <a:gdLst/>
              <a:ahLst/>
              <a:cxnLst>
                <a:cxn ang="0">
                  <a:pos x="89" y="1545"/>
                </a:cxn>
                <a:cxn ang="0">
                  <a:pos x="1679" y="1545"/>
                </a:cxn>
                <a:cxn ang="0">
                  <a:pos x="1691" y="1545"/>
                </a:cxn>
                <a:cxn ang="0">
                  <a:pos x="1704" y="1542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4"/>
                </a:cxn>
                <a:cxn ang="0">
                  <a:pos x="1745" y="1515"/>
                </a:cxn>
                <a:cxn ang="0">
                  <a:pos x="1754" y="1505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0"/>
                </a:cxn>
                <a:cxn ang="0">
                  <a:pos x="1767" y="1457"/>
                </a:cxn>
                <a:cxn ang="0">
                  <a:pos x="1767" y="87"/>
                </a:cxn>
                <a:cxn ang="0">
                  <a:pos x="1767" y="75"/>
                </a:cxn>
                <a:cxn ang="0">
                  <a:pos x="1764" y="63"/>
                </a:cxn>
                <a:cxn ang="0">
                  <a:pos x="1760" y="51"/>
                </a:cxn>
                <a:cxn ang="0">
                  <a:pos x="1754" y="40"/>
                </a:cxn>
                <a:cxn ang="0">
                  <a:pos x="1745" y="30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4" y="3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6" y="1"/>
                </a:cxn>
                <a:cxn ang="0">
                  <a:pos x="63" y="3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1" y="21"/>
                </a:cxn>
                <a:cxn ang="0">
                  <a:pos x="23" y="30"/>
                </a:cxn>
                <a:cxn ang="0">
                  <a:pos x="14" y="40"/>
                </a:cxn>
                <a:cxn ang="0">
                  <a:pos x="8" y="51"/>
                </a:cxn>
                <a:cxn ang="0">
                  <a:pos x="4" y="63"/>
                </a:cxn>
                <a:cxn ang="0">
                  <a:pos x="1" y="75"/>
                </a:cxn>
                <a:cxn ang="0">
                  <a:pos x="0" y="87"/>
                </a:cxn>
                <a:cxn ang="0">
                  <a:pos x="0" y="1457"/>
                </a:cxn>
                <a:cxn ang="0">
                  <a:pos x="1" y="1470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5"/>
                </a:cxn>
                <a:cxn ang="0">
                  <a:pos x="23" y="1515"/>
                </a:cxn>
                <a:cxn ang="0">
                  <a:pos x="31" y="1524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6" y="1545"/>
                </a:cxn>
                <a:cxn ang="0">
                  <a:pos x="89" y="1545"/>
                </a:cxn>
              </a:cxnLst>
              <a:rect l="0" t="0" r="r" b="b"/>
              <a:pathLst>
                <a:path w="1767" h="1545">
                  <a:moveTo>
                    <a:pt x="89" y="1545"/>
                  </a:moveTo>
                  <a:lnTo>
                    <a:pt x="1679" y="1545"/>
                  </a:lnTo>
                  <a:lnTo>
                    <a:pt x="1691" y="1545"/>
                  </a:lnTo>
                  <a:lnTo>
                    <a:pt x="1704" y="1542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4"/>
                  </a:lnTo>
                  <a:lnTo>
                    <a:pt x="1745" y="1515"/>
                  </a:lnTo>
                  <a:lnTo>
                    <a:pt x="1754" y="1505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0"/>
                  </a:lnTo>
                  <a:lnTo>
                    <a:pt x="1767" y="1457"/>
                  </a:lnTo>
                  <a:lnTo>
                    <a:pt x="1767" y="87"/>
                  </a:lnTo>
                  <a:lnTo>
                    <a:pt x="1767" y="75"/>
                  </a:lnTo>
                  <a:lnTo>
                    <a:pt x="1764" y="63"/>
                  </a:lnTo>
                  <a:lnTo>
                    <a:pt x="1760" y="51"/>
                  </a:lnTo>
                  <a:lnTo>
                    <a:pt x="1754" y="40"/>
                  </a:lnTo>
                  <a:lnTo>
                    <a:pt x="1745" y="30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4" y="3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6" y="1"/>
                  </a:lnTo>
                  <a:lnTo>
                    <a:pt x="63" y="3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1" y="21"/>
                  </a:lnTo>
                  <a:lnTo>
                    <a:pt x="23" y="30"/>
                  </a:lnTo>
                  <a:lnTo>
                    <a:pt x="14" y="40"/>
                  </a:lnTo>
                  <a:lnTo>
                    <a:pt x="8" y="51"/>
                  </a:lnTo>
                  <a:lnTo>
                    <a:pt x="4" y="63"/>
                  </a:lnTo>
                  <a:lnTo>
                    <a:pt x="1" y="75"/>
                  </a:lnTo>
                  <a:lnTo>
                    <a:pt x="0" y="87"/>
                  </a:lnTo>
                  <a:lnTo>
                    <a:pt x="0" y="1457"/>
                  </a:lnTo>
                  <a:lnTo>
                    <a:pt x="1" y="1470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5"/>
                  </a:lnTo>
                  <a:lnTo>
                    <a:pt x="23" y="1515"/>
                  </a:lnTo>
                  <a:lnTo>
                    <a:pt x="31" y="1524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6" y="1545"/>
                  </a:lnTo>
                  <a:lnTo>
                    <a:pt x="89" y="15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1" name="Freeform 2245"/>
            <p:cNvSpPr>
              <a:spLocks/>
            </p:cNvSpPr>
            <p:nvPr/>
          </p:nvSpPr>
          <p:spPr bwMode="auto">
            <a:xfrm>
              <a:off x="3260" y="1024"/>
              <a:ext cx="398" cy="5"/>
            </a:xfrm>
            <a:custGeom>
              <a:avLst/>
              <a:gdLst/>
              <a:ahLst/>
              <a:cxnLst>
                <a:cxn ang="0">
                  <a:pos x="1590" y="17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</a:cxnLst>
              <a:rect l="0" t="0" r="r" b="b"/>
              <a:pathLst>
                <a:path w="1590" h="17">
                  <a:moveTo>
                    <a:pt x="1590" y="17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2" name="Freeform 2246"/>
            <p:cNvSpPr>
              <a:spLocks/>
            </p:cNvSpPr>
            <p:nvPr/>
          </p:nvSpPr>
          <p:spPr bwMode="auto">
            <a:xfrm>
              <a:off x="3657" y="1024"/>
              <a:ext cx="4" cy="5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8"/>
                </a:cxn>
                <a:cxn ang="0">
                  <a:pos x="14" y="17"/>
                </a:cxn>
                <a:cxn ang="0">
                  <a:pos x="15" y="16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5" y="16"/>
                </a:cxn>
              </a:cxnLst>
              <a:rect l="0" t="0" r="r" b="b"/>
              <a:pathLst>
                <a:path w="15" h="18">
                  <a:moveTo>
                    <a:pt x="15" y="16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8"/>
                  </a:lnTo>
                  <a:lnTo>
                    <a:pt x="14" y="17"/>
                  </a:lnTo>
                  <a:lnTo>
                    <a:pt x="15" y="16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3" name="Freeform 2247"/>
            <p:cNvSpPr>
              <a:spLocks/>
            </p:cNvSpPr>
            <p:nvPr/>
          </p:nvSpPr>
          <p:spPr bwMode="auto">
            <a:xfrm>
              <a:off x="3660" y="1024"/>
              <a:ext cx="4" cy="4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7" y="16"/>
                </a:cxn>
              </a:cxnLst>
              <a:rect l="0" t="0" r="r" b="b"/>
              <a:pathLst>
                <a:path w="17" h="18">
                  <a:moveTo>
                    <a:pt x="17" y="16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4" name="Freeform 2248"/>
            <p:cNvSpPr>
              <a:spLocks/>
            </p:cNvSpPr>
            <p:nvPr/>
          </p:nvSpPr>
          <p:spPr bwMode="auto">
            <a:xfrm>
              <a:off x="3663" y="1023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5" name="Freeform 2249"/>
            <p:cNvSpPr>
              <a:spLocks/>
            </p:cNvSpPr>
            <p:nvPr/>
          </p:nvSpPr>
          <p:spPr bwMode="auto">
            <a:xfrm>
              <a:off x="3666" y="1021"/>
              <a:ext cx="5" cy="5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19" y="13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6" name="Freeform 2250"/>
            <p:cNvSpPr>
              <a:spLocks/>
            </p:cNvSpPr>
            <p:nvPr/>
          </p:nvSpPr>
          <p:spPr bwMode="auto">
            <a:xfrm>
              <a:off x="3668" y="1020"/>
              <a:ext cx="5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9" y="21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1">
                  <a:moveTo>
                    <a:pt x="20" y="13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9" y="21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7" name="Freeform 2251"/>
            <p:cNvSpPr>
              <a:spLocks/>
            </p:cNvSpPr>
            <p:nvPr/>
          </p:nvSpPr>
          <p:spPr bwMode="auto">
            <a:xfrm>
              <a:off x="3671" y="1018"/>
              <a:ext cx="5" cy="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1" y="21"/>
                </a:cxn>
                <a:cxn ang="0">
                  <a:pos x="21" y="12"/>
                </a:cxn>
                <a:cxn ang="0">
                  <a:pos x="22" y="10"/>
                </a:cxn>
                <a:cxn ang="0">
                  <a:pos x="21" y="12"/>
                </a:cxn>
                <a:cxn ang="0">
                  <a:pos x="22" y="12"/>
                </a:cxn>
                <a:cxn ang="0">
                  <a:pos x="22" y="10"/>
                </a:cxn>
              </a:cxnLst>
              <a:rect l="0" t="0" r="r" b="b"/>
              <a:pathLst>
                <a:path w="22" h="21">
                  <a:moveTo>
                    <a:pt x="22" y="10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1" y="21"/>
                  </a:lnTo>
                  <a:lnTo>
                    <a:pt x="21" y="12"/>
                  </a:lnTo>
                  <a:lnTo>
                    <a:pt x="22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8" name="Freeform 2252"/>
            <p:cNvSpPr>
              <a:spLocks/>
            </p:cNvSpPr>
            <p:nvPr/>
          </p:nvSpPr>
          <p:spPr bwMode="auto">
            <a:xfrm>
              <a:off x="3673" y="1015"/>
              <a:ext cx="5" cy="5"/>
            </a:xfrm>
            <a:custGeom>
              <a:avLst/>
              <a:gdLst/>
              <a:ahLst/>
              <a:cxnLst>
                <a:cxn ang="0">
                  <a:pos x="22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4" y="19"/>
                </a:cxn>
                <a:cxn ang="0">
                  <a:pos x="21" y="9"/>
                </a:cxn>
                <a:cxn ang="0">
                  <a:pos x="22" y="9"/>
                </a:cxn>
                <a:cxn ang="0">
                  <a:pos x="21" y="9"/>
                </a:cxn>
                <a:cxn ang="0">
                  <a:pos x="22" y="9"/>
                </a:cxn>
                <a:cxn ang="0">
                  <a:pos x="22" y="9"/>
                </a:cxn>
              </a:cxnLst>
              <a:rect l="0" t="0" r="r" b="b"/>
              <a:pathLst>
                <a:path w="22" h="19">
                  <a:moveTo>
                    <a:pt x="22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4" y="1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9" name="Freeform 2253"/>
            <p:cNvSpPr>
              <a:spLocks/>
            </p:cNvSpPr>
            <p:nvPr/>
          </p:nvSpPr>
          <p:spPr bwMode="auto">
            <a:xfrm>
              <a:off x="3674" y="1013"/>
              <a:ext cx="5" cy="5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21" y="7"/>
                </a:cxn>
                <a:cxn ang="0">
                  <a:pos x="21" y="8"/>
                </a:cxn>
                <a:cxn ang="0">
                  <a:pos x="21" y="7"/>
                </a:cxn>
                <a:cxn ang="0">
                  <a:pos x="21" y="7"/>
                </a:cxn>
              </a:cxnLst>
              <a:rect l="0" t="0" r="r" b="b"/>
              <a:pathLst>
                <a:path w="21" h="19">
                  <a:moveTo>
                    <a:pt x="21" y="7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5" y="19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0" name="Freeform 2254"/>
            <p:cNvSpPr>
              <a:spLocks/>
            </p:cNvSpPr>
            <p:nvPr/>
          </p:nvSpPr>
          <p:spPr bwMode="auto">
            <a:xfrm>
              <a:off x="3676" y="1010"/>
              <a:ext cx="5" cy="5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20" y="4"/>
                </a:cxn>
                <a:cxn ang="0">
                  <a:pos x="19" y="5"/>
                </a:cxn>
                <a:cxn ang="0">
                  <a:pos x="20" y="5"/>
                </a:cxn>
                <a:cxn ang="0">
                  <a:pos x="20" y="4"/>
                </a:cxn>
              </a:cxnLst>
              <a:rect l="0" t="0" r="r" b="b"/>
              <a:pathLst>
                <a:path w="20" h="17">
                  <a:moveTo>
                    <a:pt x="20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7"/>
                  </a:lnTo>
                  <a:lnTo>
                    <a:pt x="19" y="5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1" name="Freeform 2255"/>
            <p:cNvSpPr>
              <a:spLocks/>
            </p:cNvSpPr>
            <p:nvPr/>
          </p:nvSpPr>
          <p:spPr bwMode="auto">
            <a:xfrm>
              <a:off x="3677" y="1007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6" y="17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6" y="17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2" name="Freeform 2256"/>
            <p:cNvSpPr>
              <a:spLocks/>
            </p:cNvSpPr>
            <p:nvPr/>
          </p:nvSpPr>
          <p:spPr bwMode="auto">
            <a:xfrm>
              <a:off x="3677" y="1004"/>
              <a:ext cx="5" cy="4"/>
            </a:xfrm>
            <a:custGeom>
              <a:avLst/>
              <a:gdLst/>
              <a:ahLst/>
              <a:cxnLst>
                <a:cxn ang="0">
                  <a:pos x="18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7" y="15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</a:cxnLst>
              <a:rect l="0" t="0" r="r" b="b"/>
              <a:pathLst>
                <a:path w="18" h="15">
                  <a:moveTo>
                    <a:pt x="18" y="1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7" y="15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3" name="Freeform 2257"/>
            <p:cNvSpPr>
              <a:spLocks/>
            </p:cNvSpPr>
            <p:nvPr/>
          </p:nvSpPr>
          <p:spPr bwMode="auto">
            <a:xfrm>
              <a:off x="3677" y="662"/>
              <a:ext cx="5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0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4" name="Freeform 2258"/>
            <p:cNvSpPr>
              <a:spLocks/>
            </p:cNvSpPr>
            <p:nvPr/>
          </p:nvSpPr>
          <p:spPr bwMode="auto">
            <a:xfrm>
              <a:off x="3677" y="659"/>
              <a:ext cx="5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8" y="14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6" y="0"/>
                </a:cxn>
              </a:cxnLst>
              <a:rect l="0" t="0" r="r" b="b"/>
              <a:pathLst>
                <a:path w="18" h="15">
                  <a:moveTo>
                    <a:pt x="16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8" y="14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5" name="Freeform 2259"/>
            <p:cNvSpPr>
              <a:spLocks/>
            </p:cNvSpPr>
            <p:nvPr/>
          </p:nvSpPr>
          <p:spPr bwMode="auto">
            <a:xfrm>
              <a:off x="3677" y="655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5"/>
                </a:cxn>
                <a:cxn ang="0">
                  <a:pos x="3" y="17"/>
                </a:cxn>
                <a:cxn ang="0">
                  <a:pos x="18" y="13"/>
                </a:cxn>
                <a:cxn ang="0">
                  <a:pos x="16" y="1"/>
                </a:cxn>
                <a:cxn ang="0">
                  <a:pos x="15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5" y="0"/>
                </a:cxn>
              </a:cxnLst>
              <a:rect l="0" t="0" r="r" b="b"/>
              <a:pathLst>
                <a:path w="18" h="17">
                  <a:moveTo>
                    <a:pt x="15" y="0"/>
                  </a:moveTo>
                  <a:lnTo>
                    <a:pt x="0" y="5"/>
                  </a:lnTo>
                  <a:lnTo>
                    <a:pt x="3" y="17"/>
                  </a:lnTo>
                  <a:lnTo>
                    <a:pt x="18" y="13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6" name="Freeform 2260"/>
            <p:cNvSpPr>
              <a:spLocks/>
            </p:cNvSpPr>
            <p:nvPr/>
          </p:nvSpPr>
          <p:spPr bwMode="auto">
            <a:xfrm>
              <a:off x="3676" y="652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19" y="13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19" y="13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7" name="Freeform 2261"/>
            <p:cNvSpPr>
              <a:spLocks/>
            </p:cNvSpPr>
            <p:nvPr/>
          </p:nvSpPr>
          <p:spPr bwMode="auto">
            <a:xfrm>
              <a:off x="3674" y="649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0"/>
                </a:cxn>
                <a:cxn ang="0">
                  <a:pos x="7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4" y="0"/>
                </a:cxn>
              </a:cxnLst>
              <a:rect l="0" t="0" r="r" b="b"/>
              <a:pathLst>
                <a:path w="21" h="20">
                  <a:moveTo>
                    <a:pt x="14" y="0"/>
                  </a:moveTo>
                  <a:lnTo>
                    <a:pt x="0" y="10"/>
                  </a:lnTo>
                  <a:lnTo>
                    <a:pt x="7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8" name="Freeform 2262"/>
            <p:cNvSpPr>
              <a:spLocks/>
            </p:cNvSpPr>
            <p:nvPr/>
          </p:nvSpPr>
          <p:spPr bwMode="auto">
            <a:xfrm>
              <a:off x="3673" y="646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0"/>
                </a:cxn>
                <a:cxn ang="0">
                  <a:pos x="7" y="21"/>
                </a:cxn>
                <a:cxn ang="0">
                  <a:pos x="21" y="11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21" h="21">
                  <a:moveTo>
                    <a:pt x="13" y="0"/>
                  </a:moveTo>
                  <a:lnTo>
                    <a:pt x="0" y="10"/>
                  </a:lnTo>
                  <a:lnTo>
                    <a:pt x="7" y="21"/>
                  </a:lnTo>
                  <a:lnTo>
                    <a:pt x="21" y="1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9" name="Freeform 2263"/>
            <p:cNvSpPr>
              <a:spLocks/>
            </p:cNvSpPr>
            <p:nvPr/>
          </p:nvSpPr>
          <p:spPr bwMode="auto">
            <a:xfrm>
              <a:off x="3671" y="644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21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0" y="13"/>
                  </a:lnTo>
                  <a:lnTo>
                    <a:pt x="9" y="21"/>
                  </a:lnTo>
                  <a:lnTo>
                    <a:pt x="21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0" name="Freeform 2264"/>
            <p:cNvSpPr>
              <a:spLocks/>
            </p:cNvSpPr>
            <p:nvPr/>
          </p:nvSpPr>
          <p:spPr bwMode="auto">
            <a:xfrm>
              <a:off x="3668" y="642"/>
              <a:ext cx="5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19" y="8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0"/>
                </a:cxn>
              </a:cxnLst>
              <a:rect l="0" t="0" r="r" b="b"/>
              <a:pathLst>
                <a:path w="19" h="21">
                  <a:moveTo>
                    <a:pt x="9" y="0"/>
                  </a:moveTo>
                  <a:lnTo>
                    <a:pt x="0" y="14"/>
                  </a:lnTo>
                  <a:lnTo>
                    <a:pt x="10" y="21"/>
                  </a:lnTo>
                  <a:lnTo>
                    <a:pt x="19" y="8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1" name="Freeform 2265"/>
            <p:cNvSpPr>
              <a:spLocks/>
            </p:cNvSpPr>
            <p:nvPr/>
          </p:nvSpPr>
          <p:spPr bwMode="auto">
            <a:xfrm>
              <a:off x="3666" y="640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6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2" name="Freeform 2266"/>
            <p:cNvSpPr>
              <a:spLocks/>
            </p:cNvSpPr>
            <p:nvPr/>
          </p:nvSpPr>
          <p:spPr bwMode="auto">
            <a:xfrm>
              <a:off x="3663" y="639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8" y="5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0"/>
                </a:cxn>
              </a:cxnLst>
              <a:rect l="0" t="0" r="r" b="b"/>
              <a:pathLst>
                <a:path w="18" h="20">
                  <a:moveTo>
                    <a:pt x="5" y="0"/>
                  </a:moveTo>
                  <a:lnTo>
                    <a:pt x="0" y="16"/>
                  </a:lnTo>
                  <a:lnTo>
                    <a:pt x="12" y="20"/>
                  </a:lnTo>
                  <a:lnTo>
                    <a:pt x="18" y="5"/>
                  </a:lnTo>
                  <a:lnTo>
                    <a:pt x="6" y="1"/>
                  </a:lnTo>
                  <a:lnTo>
                    <a:pt x="5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3" name="Freeform 2267"/>
            <p:cNvSpPr>
              <a:spLocks/>
            </p:cNvSpPr>
            <p:nvPr/>
          </p:nvSpPr>
          <p:spPr bwMode="auto">
            <a:xfrm>
              <a:off x="3660" y="638"/>
              <a:ext cx="4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7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7" h="18">
                  <a:moveTo>
                    <a:pt x="3" y="0"/>
                  </a:moveTo>
                  <a:lnTo>
                    <a:pt x="0" y="16"/>
                  </a:lnTo>
                  <a:lnTo>
                    <a:pt x="13" y="18"/>
                  </a:lnTo>
                  <a:lnTo>
                    <a:pt x="17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4" name="Freeform 2268"/>
            <p:cNvSpPr>
              <a:spLocks/>
            </p:cNvSpPr>
            <p:nvPr/>
          </p:nvSpPr>
          <p:spPr bwMode="auto">
            <a:xfrm>
              <a:off x="3657" y="638"/>
              <a:ext cx="4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3" y="17"/>
                  </a:lnTo>
                  <a:lnTo>
                    <a:pt x="14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5" name="Freeform 2269"/>
            <p:cNvSpPr>
              <a:spLocks/>
            </p:cNvSpPr>
            <p:nvPr/>
          </p:nvSpPr>
          <p:spPr bwMode="auto">
            <a:xfrm>
              <a:off x="3260" y="638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6" name="Freeform 2270"/>
            <p:cNvSpPr>
              <a:spLocks/>
            </p:cNvSpPr>
            <p:nvPr/>
          </p:nvSpPr>
          <p:spPr bwMode="auto">
            <a:xfrm>
              <a:off x="3256" y="638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3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7" name="Freeform 2271"/>
            <p:cNvSpPr>
              <a:spLocks/>
            </p:cNvSpPr>
            <p:nvPr/>
          </p:nvSpPr>
          <p:spPr bwMode="auto">
            <a:xfrm>
              <a:off x="3253" y="638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8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4" y="18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8" name="Freeform 2272"/>
            <p:cNvSpPr>
              <a:spLocks/>
            </p:cNvSpPr>
            <p:nvPr/>
          </p:nvSpPr>
          <p:spPr bwMode="auto">
            <a:xfrm>
              <a:off x="3250" y="639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" y="19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4"/>
                </a:cxn>
              </a:cxnLst>
              <a:rect l="0" t="0" r="r" b="b"/>
              <a:pathLst>
                <a:path w="18" h="19">
                  <a:moveTo>
                    <a:pt x="0" y="4"/>
                  </a:moveTo>
                  <a:lnTo>
                    <a:pt x="7" y="19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9" name="Freeform 2273"/>
            <p:cNvSpPr>
              <a:spLocks/>
            </p:cNvSpPr>
            <p:nvPr/>
          </p:nvSpPr>
          <p:spPr bwMode="auto">
            <a:xfrm>
              <a:off x="3247" y="640"/>
              <a:ext cx="5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9" y="21"/>
                </a:cxn>
                <a:cxn ang="0">
                  <a:pos x="20" y="15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20" h="21">
                  <a:moveTo>
                    <a:pt x="0" y="7"/>
                  </a:moveTo>
                  <a:lnTo>
                    <a:pt x="9" y="21"/>
                  </a:lnTo>
                  <a:lnTo>
                    <a:pt x="20" y="15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0" name="Freeform 2274"/>
            <p:cNvSpPr>
              <a:spLocks/>
            </p:cNvSpPr>
            <p:nvPr/>
          </p:nvSpPr>
          <p:spPr bwMode="auto">
            <a:xfrm>
              <a:off x="3244" y="642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0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10" y="20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1" name="Freeform 2275"/>
            <p:cNvSpPr>
              <a:spLocks/>
            </p:cNvSpPr>
            <p:nvPr/>
          </p:nvSpPr>
          <p:spPr bwMode="auto">
            <a:xfrm>
              <a:off x="3242" y="644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3" y="20"/>
                </a:cxn>
                <a:cxn ang="0">
                  <a:pos x="22" y="12"/>
                </a:cxn>
                <a:cxn ang="0">
                  <a:pos x="11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13" y="20"/>
                  </a:lnTo>
                  <a:lnTo>
                    <a:pt x="22" y="12"/>
                  </a:lnTo>
                  <a:lnTo>
                    <a:pt x="11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2" name="Freeform 2276"/>
            <p:cNvSpPr>
              <a:spLocks/>
            </p:cNvSpPr>
            <p:nvPr/>
          </p:nvSpPr>
          <p:spPr bwMode="auto">
            <a:xfrm>
              <a:off x="3240" y="647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1"/>
                </a:cxn>
                <a:cxn ang="0">
                  <a:pos x="22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4" y="21"/>
                  </a:lnTo>
                  <a:lnTo>
                    <a:pt x="22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3" name="Freeform 2277"/>
            <p:cNvSpPr>
              <a:spLocks/>
            </p:cNvSpPr>
            <p:nvPr/>
          </p:nvSpPr>
          <p:spPr bwMode="auto">
            <a:xfrm>
              <a:off x="3238" y="649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9"/>
                </a:cxn>
                <a:cxn ang="0">
                  <a:pos x="22" y="9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3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2" h="19">
                  <a:moveTo>
                    <a:pt x="0" y="13"/>
                  </a:moveTo>
                  <a:lnTo>
                    <a:pt x="15" y="19"/>
                  </a:lnTo>
                  <a:lnTo>
                    <a:pt x="22" y="9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4" name="Freeform 2278"/>
            <p:cNvSpPr>
              <a:spLocks/>
            </p:cNvSpPr>
            <p:nvPr/>
          </p:nvSpPr>
          <p:spPr bwMode="auto">
            <a:xfrm>
              <a:off x="3237" y="652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9" h="17">
                  <a:moveTo>
                    <a:pt x="0" y="12"/>
                  </a:moveTo>
                  <a:lnTo>
                    <a:pt x="15" y="17"/>
                  </a:lnTo>
                  <a:lnTo>
                    <a:pt x="19" y="5"/>
                  </a:lnTo>
                  <a:lnTo>
                    <a:pt x="4" y="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5" name="Freeform 2279"/>
            <p:cNvSpPr>
              <a:spLocks/>
            </p:cNvSpPr>
            <p:nvPr/>
          </p:nvSpPr>
          <p:spPr bwMode="auto">
            <a:xfrm>
              <a:off x="3236" y="655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6"/>
                </a:cxn>
                <a:cxn ang="0">
                  <a:pos x="19" y="4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9" h="16">
                  <a:moveTo>
                    <a:pt x="0" y="13"/>
                  </a:moveTo>
                  <a:lnTo>
                    <a:pt x="16" y="16"/>
                  </a:lnTo>
                  <a:lnTo>
                    <a:pt x="19" y="4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6" name="Freeform 2280"/>
            <p:cNvSpPr>
              <a:spLocks/>
            </p:cNvSpPr>
            <p:nvPr/>
          </p:nvSpPr>
          <p:spPr bwMode="auto">
            <a:xfrm>
              <a:off x="3236" y="659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7" h="14">
                  <a:moveTo>
                    <a:pt x="0" y="13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7" name="Freeform 2281"/>
            <p:cNvSpPr>
              <a:spLocks/>
            </p:cNvSpPr>
            <p:nvPr/>
          </p:nvSpPr>
          <p:spPr bwMode="auto">
            <a:xfrm>
              <a:off x="3236" y="662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6" y="137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6" h="1370">
                  <a:moveTo>
                    <a:pt x="0" y="1370"/>
                  </a:moveTo>
                  <a:lnTo>
                    <a:pt x="16" y="137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8" name="Freeform 2282"/>
            <p:cNvSpPr>
              <a:spLocks/>
            </p:cNvSpPr>
            <p:nvPr/>
          </p:nvSpPr>
          <p:spPr bwMode="auto">
            <a:xfrm>
              <a:off x="3236" y="1004"/>
              <a:ext cx="4" cy="4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7" y="14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1" y="16"/>
                </a:cxn>
              </a:cxnLst>
              <a:rect l="0" t="0" r="r" b="b"/>
              <a:pathLst>
                <a:path w="17" h="16">
                  <a:moveTo>
                    <a:pt x="1" y="16"/>
                  </a:moveTo>
                  <a:lnTo>
                    <a:pt x="17" y="14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9" name="Freeform 2283"/>
            <p:cNvSpPr>
              <a:spLocks/>
            </p:cNvSpPr>
            <p:nvPr/>
          </p:nvSpPr>
          <p:spPr bwMode="auto">
            <a:xfrm>
              <a:off x="3236" y="1007"/>
              <a:ext cx="5" cy="4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19" y="14"/>
                </a:cxn>
                <a:cxn ang="0">
                  <a:pos x="16" y="0"/>
                </a:cxn>
                <a:cxn ang="0">
                  <a:pos x="0" y="5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8"/>
                </a:cxn>
              </a:cxnLst>
              <a:rect l="0" t="0" r="r" b="b"/>
              <a:pathLst>
                <a:path w="19" h="18">
                  <a:moveTo>
                    <a:pt x="3" y="18"/>
                  </a:moveTo>
                  <a:lnTo>
                    <a:pt x="19" y="14"/>
                  </a:lnTo>
                  <a:lnTo>
                    <a:pt x="16" y="0"/>
                  </a:lnTo>
                  <a:lnTo>
                    <a:pt x="0" y="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0" name="Freeform 2284"/>
            <p:cNvSpPr>
              <a:spLocks/>
            </p:cNvSpPr>
            <p:nvPr/>
          </p:nvSpPr>
          <p:spPr bwMode="auto">
            <a:xfrm>
              <a:off x="3237" y="1010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5" y="18"/>
                </a:cxn>
              </a:cxnLst>
              <a:rect l="0" t="0" r="r" b="b"/>
              <a:pathLst>
                <a:path w="19" h="18">
                  <a:moveTo>
                    <a:pt x="5" y="18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1" name="Freeform 2285"/>
            <p:cNvSpPr>
              <a:spLocks/>
            </p:cNvSpPr>
            <p:nvPr/>
          </p:nvSpPr>
          <p:spPr bwMode="auto">
            <a:xfrm>
              <a:off x="3238" y="1013"/>
              <a:ext cx="5" cy="5"/>
            </a:xfrm>
            <a:custGeom>
              <a:avLst/>
              <a:gdLst/>
              <a:ahLst/>
              <a:cxnLst>
                <a:cxn ang="0">
                  <a:pos x="6" y="20"/>
                </a:cxn>
                <a:cxn ang="0">
                  <a:pos x="21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6" y="20"/>
                </a:cxn>
                <a:cxn ang="0">
                  <a:pos x="6" y="19"/>
                </a:cxn>
                <a:cxn ang="0">
                  <a:pos x="6" y="19"/>
                </a:cxn>
                <a:cxn ang="0">
                  <a:pos x="6" y="20"/>
                </a:cxn>
              </a:cxnLst>
              <a:rect l="0" t="0" r="r" b="b"/>
              <a:pathLst>
                <a:path w="21" h="20">
                  <a:moveTo>
                    <a:pt x="6" y="20"/>
                  </a:moveTo>
                  <a:lnTo>
                    <a:pt x="21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2" name="Freeform 2286"/>
            <p:cNvSpPr>
              <a:spLocks/>
            </p:cNvSpPr>
            <p:nvPr/>
          </p:nvSpPr>
          <p:spPr bwMode="auto">
            <a:xfrm>
              <a:off x="3240" y="1015"/>
              <a:ext cx="5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22" y="10"/>
                </a:cxn>
                <a:cxn ang="0">
                  <a:pos x="14" y="0"/>
                </a:cxn>
                <a:cxn ang="0">
                  <a:pos x="0" y="10"/>
                </a:cxn>
                <a:cxn ang="0">
                  <a:pos x="8" y="21"/>
                </a:cxn>
                <a:cxn ang="0">
                  <a:pos x="10" y="21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10" y="21"/>
                </a:cxn>
              </a:cxnLst>
              <a:rect l="0" t="0" r="r" b="b"/>
              <a:pathLst>
                <a:path w="22" h="21">
                  <a:moveTo>
                    <a:pt x="10" y="21"/>
                  </a:moveTo>
                  <a:lnTo>
                    <a:pt x="22" y="1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3" name="Freeform 2287"/>
            <p:cNvSpPr>
              <a:spLocks/>
            </p:cNvSpPr>
            <p:nvPr/>
          </p:nvSpPr>
          <p:spPr bwMode="auto">
            <a:xfrm>
              <a:off x="3242" y="1018"/>
              <a:ext cx="5" cy="5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9" y="22"/>
                </a:cxn>
                <a:cxn ang="0">
                  <a:pos x="9" y="21"/>
                </a:cxn>
                <a:cxn ang="0">
                  <a:pos x="9" y="21"/>
                </a:cxn>
                <a:cxn ang="0">
                  <a:pos x="9" y="22"/>
                </a:cxn>
              </a:cxnLst>
              <a:rect l="0" t="0" r="r" b="b"/>
              <a:pathLst>
                <a:path w="20" h="22">
                  <a:moveTo>
                    <a:pt x="9" y="22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4" name="Freeform 2288"/>
            <p:cNvSpPr>
              <a:spLocks/>
            </p:cNvSpPr>
            <p:nvPr/>
          </p:nvSpPr>
          <p:spPr bwMode="auto">
            <a:xfrm>
              <a:off x="3244" y="1020"/>
              <a:ext cx="5" cy="5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11" y="22"/>
                </a:cxn>
                <a:cxn ang="0">
                  <a:pos x="10" y="21"/>
                </a:cxn>
                <a:cxn ang="0">
                  <a:pos x="10" y="22"/>
                </a:cxn>
                <a:cxn ang="0">
                  <a:pos x="11" y="22"/>
                </a:cxn>
              </a:cxnLst>
              <a:rect l="0" t="0" r="r" b="b"/>
              <a:pathLst>
                <a:path w="20" h="22">
                  <a:moveTo>
                    <a:pt x="11" y="22"/>
                  </a:moveTo>
                  <a:lnTo>
                    <a:pt x="20" y="8"/>
                  </a:lnTo>
                  <a:lnTo>
                    <a:pt x="10" y="0"/>
                  </a:lnTo>
                  <a:lnTo>
                    <a:pt x="0" y="14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5" name="Freeform 2289"/>
            <p:cNvSpPr>
              <a:spLocks/>
            </p:cNvSpPr>
            <p:nvPr/>
          </p:nvSpPr>
          <p:spPr bwMode="auto">
            <a:xfrm>
              <a:off x="3247" y="1021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9" y="5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1" y="20"/>
                </a:cxn>
                <a:cxn ang="0">
                  <a:pos x="12" y="20"/>
                </a:cxn>
              </a:cxnLst>
              <a:rect l="0" t="0" r="r" b="b"/>
              <a:pathLst>
                <a:path w="19" h="20">
                  <a:moveTo>
                    <a:pt x="12" y="20"/>
                  </a:moveTo>
                  <a:lnTo>
                    <a:pt x="19" y="5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6" name="Freeform 2290"/>
            <p:cNvSpPr>
              <a:spLocks/>
            </p:cNvSpPr>
            <p:nvPr/>
          </p:nvSpPr>
          <p:spPr bwMode="auto">
            <a:xfrm>
              <a:off x="3250" y="1023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3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7" h="20">
                  <a:moveTo>
                    <a:pt x="13" y="20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7" name="Freeform 2291"/>
            <p:cNvSpPr>
              <a:spLocks/>
            </p:cNvSpPr>
            <p:nvPr/>
          </p:nvSpPr>
          <p:spPr bwMode="auto">
            <a:xfrm>
              <a:off x="3253" y="1024"/>
              <a:ext cx="4" cy="5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9"/>
                </a:cxn>
                <a:cxn ang="0">
                  <a:pos x="13" y="18"/>
                </a:cxn>
                <a:cxn ang="0">
                  <a:pos x="13" y="19"/>
                </a:cxn>
                <a:cxn ang="0">
                  <a:pos x="14" y="19"/>
                </a:cxn>
              </a:cxnLst>
              <a:rect l="0" t="0" r="r" b="b"/>
              <a:pathLst>
                <a:path w="16" h="19">
                  <a:moveTo>
                    <a:pt x="14" y="19"/>
                  </a:moveTo>
                  <a:lnTo>
                    <a:pt x="16" y="3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9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8" name="Freeform 2292"/>
            <p:cNvSpPr>
              <a:spLocks/>
            </p:cNvSpPr>
            <p:nvPr/>
          </p:nvSpPr>
          <p:spPr bwMode="auto">
            <a:xfrm>
              <a:off x="3257" y="1024"/>
              <a:ext cx="3" cy="5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1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9" name="Freeform 2293"/>
            <p:cNvSpPr>
              <a:spLocks/>
            </p:cNvSpPr>
            <p:nvPr/>
          </p:nvSpPr>
          <p:spPr bwMode="auto">
            <a:xfrm>
              <a:off x="3371" y="660"/>
              <a:ext cx="21" cy="25"/>
            </a:xfrm>
            <a:custGeom>
              <a:avLst/>
              <a:gdLst/>
              <a:ahLst/>
              <a:cxnLst>
                <a:cxn ang="0">
                  <a:pos x="29" y="20"/>
                </a:cxn>
                <a:cxn ang="0">
                  <a:pos x="29" y="99"/>
                </a:cxn>
                <a:cxn ang="0">
                  <a:pos x="53" y="99"/>
                </a:cxn>
                <a:cxn ang="0">
                  <a:pos x="53" y="20"/>
                </a:cxn>
                <a:cxn ang="0">
                  <a:pos x="83" y="20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29" y="20"/>
                </a:cxn>
              </a:cxnLst>
              <a:rect l="0" t="0" r="r" b="b"/>
              <a:pathLst>
                <a:path w="83" h="99">
                  <a:moveTo>
                    <a:pt x="29" y="20"/>
                  </a:moveTo>
                  <a:lnTo>
                    <a:pt x="29" y="99"/>
                  </a:lnTo>
                  <a:lnTo>
                    <a:pt x="53" y="99"/>
                  </a:lnTo>
                  <a:lnTo>
                    <a:pt x="53" y="20"/>
                  </a:lnTo>
                  <a:lnTo>
                    <a:pt x="83" y="20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0" name="Freeform 2294"/>
            <p:cNvSpPr>
              <a:spLocks noEditPoints="1"/>
            </p:cNvSpPr>
            <p:nvPr/>
          </p:nvSpPr>
          <p:spPr bwMode="auto">
            <a:xfrm>
              <a:off x="3390" y="66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5" y="99"/>
                </a:cxn>
                <a:cxn ang="0">
                  <a:pos x="31" y="81"/>
                </a:cxn>
                <a:cxn ang="0">
                  <a:pos x="67" y="81"/>
                </a:cxn>
                <a:cxn ang="0">
                  <a:pos x="74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5"/>
                </a:cxn>
                <a:cxn ang="0">
                  <a:pos x="49" y="27"/>
                </a:cxn>
                <a:cxn ang="0">
                  <a:pos x="62" y="65"/>
                </a:cxn>
                <a:cxn ang="0">
                  <a:pos x="36" y="65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5" y="99"/>
                  </a:lnTo>
                  <a:lnTo>
                    <a:pt x="31" y="81"/>
                  </a:lnTo>
                  <a:lnTo>
                    <a:pt x="67" y="81"/>
                  </a:lnTo>
                  <a:lnTo>
                    <a:pt x="74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5"/>
                  </a:moveTo>
                  <a:lnTo>
                    <a:pt x="49" y="27"/>
                  </a:lnTo>
                  <a:lnTo>
                    <a:pt x="62" y="65"/>
                  </a:lnTo>
                  <a:lnTo>
                    <a:pt x="36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1" name="Freeform 2295"/>
            <p:cNvSpPr>
              <a:spLocks noEditPoints="1"/>
            </p:cNvSpPr>
            <p:nvPr/>
          </p:nvSpPr>
          <p:spPr bwMode="auto">
            <a:xfrm>
              <a:off x="3417" y="660"/>
              <a:ext cx="20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66"/>
                </a:cxn>
                <a:cxn ang="0">
                  <a:pos x="46" y="66"/>
                </a:cxn>
                <a:cxn ang="0">
                  <a:pos x="51" y="66"/>
                </a:cxn>
                <a:cxn ang="0">
                  <a:pos x="57" y="65"/>
                </a:cxn>
                <a:cxn ang="0">
                  <a:pos x="63" y="64"/>
                </a:cxn>
                <a:cxn ang="0">
                  <a:pos x="70" y="60"/>
                </a:cxn>
                <a:cxn ang="0">
                  <a:pos x="75" y="56"/>
                </a:cxn>
                <a:cxn ang="0">
                  <a:pos x="80" y="51"/>
                </a:cxn>
                <a:cxn ang="0">
                  <a:pos x="82" y="47"/>
                </a:cxn>
                <a:cxn ang="0">
                  <a:pos x="83" y="43"/>
                </a:cxn>
                <a:cxn ang="0">
                  <a:pos x="84" y="38"/>
                </a:cxn>
                <a:cxn ang="0">
                  <a:pos x="84" y="33"/>
                </a:cxn>
                <a:cxn ang="0">
                  <a:pos x="83" y="24"/>
                </a:cxn>
                <a:cxn ang="0">
                  <a:pos x="81" y="18"/>
                </a:cxn>
                <a:cxn ang="0">
                  <a:pos x="78" y="11"/>
                </a:cxn>
                <a:cxn ang="0">
                  <a:pos x="73" y="7"/>
                </a:cxn>
                <a:cxn ang="0">
                  <a:pos x="68" y="4"/>
                </a:cxn>
                <a:cxn ang="0">
                  <a:pos x="60" y="2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7" y="20"/>
                </a:cxn>
                <a:cxn ang="0">
                  <a:pos x="52" y="22"/>
                </a:cxn>
                <a:cxn ang="0">
                  <a:pos x="55" y="23"/>
                </a:cxn>
                <a:cxn ang="0">
                  <a:pos x="57" y="25"/>
                </a:cxn>
                <a:cxn ang="0">
                  <a:pos x="58" y="28"/>
                </a:cxn>
                <a:cxn ang="0">
                  <a:pos x="58" y="33"/>
                </a:cxn>
                <a:cxn ang="0">
                  <a:pos x="58" y="36"/>
                </a:cxn>
                <a:cxn ang="0">
                  <a:pos x="57" y="39"/>
                </a:cxn>
                <a:cxn ang="0">
                  <a:pos x="56" y="41"/>
                </a:cxn>
                <a:cxn ang="0">
                  <a:pos x="54" y="43"/>
                </a:cxn>
                <a:cxn ang="0">
                  <a:pos x="52" y="44"/>
                </a:cxn>
                <a:cxn ang="0">
                  <a:pos x="49" y="45"/>
                </a:cxn>
                <a:cxn ang="0">
                  <a:pos x="46" y="46"/>
                </a:cxn>
                <a:cxn ang="0">
                  <a:pos x="42" y="46"/>
                </a:cxn>
                <a:cxn ang="0">
                  <a:pos x="24" y="46"/>
                </a:cxn>
                <a:cxn ang="0">
                  <a:pos x="24" y="20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24" y="66"/>
                  </a:lnTo>
                  <a:lnTo>
                    <a:pt x="46" y="66"/>
                  </a:lnTo>
                  <a:lnTo>
                    <a:pt x="51" y="66"/>
                  </a:lnTo>
                  <a:lnTo>
                    <a:pt x="57" y="65"/>
                  </a:lnTo>
                  <a:lnTo>
                    <a:pt x="63" y="64"/>
                  </a:lnTo>
                  <a:lnTo>
                    <a:pt x="70" y="60"/>
                  </a:lnTo>
                  <a:lnTo>
                    <a:pt x="75" y="56"/>
                  </a:lnTo>
                  <a:lnTo>
                    <a:pt x="80" y="51"/>
                  </a:lnTo>
                  <a:lnTo>
                    <a:pt x="82" y="47"/>
                  </a:lnTo>
                  <a:lnTo>
                    <a:pt x="83" y="43"/>
                  </a:lnTo>
                  <a:lnTo>
                    <a:pt x="84" y="38"/>
                  </a:lnTo>
                  <a:lnTo>
                    <a:pt x="84" y="33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78" y="11"/>
                  </a:lnTo>
                  <a:lnTo>
                    <a:pt x="73" y="7"/>
                  </a:lnTo>
                  <a:lnTo>
                    <a:pt x="68" y="4"/>
                  </a:lnTo>
                  <a:lnTo>
                    <a:pt x="60" y="2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7" y="20"/>
                  </a:lnTo>
                  <a:lnTo>
                    <a:pt x="52" y="22"/>
                  </a:lnTo>
                  <a:lnTo>
                    <a:pt x="55" y="23"/>
                  </a:lnTo>
                  <a:lnTo>
                    <a:pt x="57" y="25"/>
                  </a:lnTo>
                  <a:lnTo>
                    <a:pt x="58" y="28"/>
                  </a:lnTo>
                  <a:lnTo>
                    <a:pt x="58" y="33"/>
                  </a:lnTo>
                  <a:lnTo>
                    <a:pt x="58" y="36"/>
                  </a:lnTo>
                  <a:lnTo>
                    <a:pt x="57" y="39"/>
                  </a:lnTo>
                  <a:lnTo>
                    <a:pt x="56" y="41"/>
                  </a:lnTo>
                  <a:lnTo>
                    <a:pt x="54" y="43"/>
                  </a:lnTo>
                  <a:lnTo>
                    <a:pt x="52" y="44"/>
                  </a:lnTo>
                  <a:lnTo>
                    <a:pt x="49" y="45"/>
                  </a:lnTo>
                  <a:lnTo>
                    <a:pt x="46" y="46"/>
                  </a:lnTo>
                  <a:lnTo>
                    <a:pt x="42" y="46"/>
                  </a:lnTo>
                  <a:lnTo>
                    <a:pt x="24" y="46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2" name="Freeform 2296"/>
            <p:cNvSpPr>
              <a:spLocks/>
            </p:cNvSpPr>
            <p:nvPr/>
          </p:nvSpPr>
          <p:spPr bwMode="auto">
            <a:xfrm>
              <a:off x="3437" y="660"/>
              <a:ext cx="24" cy="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" y="100"/>
                </a:cxn>
                <a:cxn ang="0">
                  <a:pos x="14" y="100"/>
                </a:cxn>
                <a:cxn ang="0">
                  <a:pos x="19" y="99"/>
                </a:cxn>
                <a:cxn ang="0">
                  <a:pos x="24" y="98"/>
                </a:cxn>
                <a:cxn ang="0">
                  <a:pos x="28" y="95"/>
                </a:cxn>
                <a:cxn ang="0">
                  <a:pos x="32" y="93"/>
                </a:cxn>
                <a:cxn ang="0">
                  <a:pos x="36" y="90"/>
                </a:cxn>
                <a:cxn ang="0">
                  <a:pos x="38" y="86"/>
                </a:cxn>
                <a:cxn ang="0">
                  <a:pos x="42" y="79"/>
                </a:cxn>
                <a:cxn ang="0">
                  <a:pos x="44" y="71"/>
                </a:cxn>
                <a:cxn ang="0">
                  <a:pos x="45" y="62"/>
                </a:cxn>
                <a:cxn ang="0">
                  <a:pos x="45" y="54"/>
                </a:cxn>
                <a:cxn ang="0">
                  <a:pos x="46" y="20"/>
                </a:cxn>
                <a:cxn ang="0">
                  <a:pos x="73" y="20"/>
                </a:cxn>
                <a:cxn ang="0">
                  <a:pos x="73" y="99"/>
                </a:cxn>
                <a:cxn ang="0">
                  <a:pos x="97" y="99"/>
                </a:cxn>
                <a:cxn ang="0">
                  <a:pos x="97" y="0"/>
                </a:cxn>
                <a:cxn ang="0">
                  <a:pos x="23" y="0"/>
                </a:cxn>
                <a:cxn ang="0">
                  <a:pos x="23" y="48"/>
                </a:cxn>
                <a:cxn ang="0">
                  <a:pos x="22" y="54"/>
                </a:cxn>
                <a:cxn ang="0">
                  <a:pos x="22" y="60"/>
                </a:cxn>
                <a:cxn ang="0">
                  <a:pos x="21" y="67"/>
                </a:cxn>
                <a:cxn ang="0">
                  <a:pos x="19" y="72"/>
                </a:cxn>
                <a:cxn ang="0">
                  <a:pos x="17" y="76"/>
                </a:cxn>
                <a:cxn ang="0">
                  <a:pos x="13" y="79"/>
                </a:cxn>
                <a:cxn ang="0">
                  <a:pos x="7" y="81"/>
                </a:cxn>
                <a:cxn ang="0">
                  <a:pos x="0" y="81"/>
                </a:cxn>
                <a:cxn ang="0">
                  <a:pos x="0" y="99"/>
                </a:cxn>
              </a:cxnLst>
              <a:rect l="0" t="0" r="r" b="b"/>
              <a:pathLst>
                <a:path w="97" h="100">
                  <a:moveTo>
                    <a:pt x="0" y="99"/>
                  </a:moveTo>
                  <a:lnTo>
                    <a:pt x="7" y="100"/>
                  </a:lnTo>
                  <a:lnTo>
                    <a:pt x="14" y="100"/>
                  </a:lnTo>
                  <a:lnTo>
                    <a:pt x="19" y="99"/>
                  </a:lnTo>
                  <a:lnTo>
                    <a:pt x="24" y="98"/>
                  </a:lnTo>
                  <a:lnTo>
                    <a:pt x="28" y="95"/>
                  </a:lnTo>
                  <a:lnTo>
                    <a:pt x="32" y="93"/>
                  </a:lnTo>
                  <a:lnTo>
                    <a:pt x="36" y="90"/>
                  </a:lnTo>
                  <a:lnTo>
                    <a:pt x="38" y="86"/>
                  </a:lnTo>
                  <a:lnTo>
                    <a:pt x="42" y="79"/>
                  </a:lnTo>
                  <a:lnTo>
                    <a:pt x="44" y="71"/>
                  </a:lnTo>
                  <a:lnTo>
                    <a:pt x="45" y="62"/>
                  </a:lnTo>
                  <a:lnTo>
                    <a:pt x="45" y="54"/>
                  </a:lnTo>
                  <a:lnTo>
                    <a:pt x="46" y="20"/>
                  </a:lnTo>
                  <a:lnTo>
                    <a:pt x="73" y="20"/>
                  </a:lnTo>
                  <a:lnTo>
                    <a:pt x="73" y="99"/>
                  </a:lnTo>
                  <a:lnTo>
                    <a:pt x="97" y="99"/>
                  </a:lnTo>
                  <a:lnTo>
                    <a:pt x="97" y="0"/>
                  </a:lnTo>
                  <a:lnTo>
                    <a:pt x="23" y="0"/>
                  </a:lnTo>
                  <a:lnTo>
                    <a:pt x="23" y="48"/>
                  </a:lnTo>
                  <a:lnTo>
                    <a:pt x="22" y="54"/>
                  </a:lnTo>
                  <a:lnTo>
                    <a:pt x="22" y="60"/>
                  </a:lnTo>
                  <a:lnTo>
                    <a:pt x="21" y="67"/>
                  </a:lnTo>
                  <a:lnTo>
                    <a:pt x="19" y="72"/>
                  </a:lnTo>
                  <a:lnTo>
                    <a:pt x="17" y="76"/>
                  </a:lnTo>
                  <a:lnTo>
                    <a:pt x="13" y="79"/>
                  </a:lnTo>
                  <a:lnTo>
                    <a:pt x="7" y="81"/>
                  </a:lnTo>
                  <a:lnTo>
                    <a:pt x="0" y="81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3" name="Freeform 2297"/>
            <p:cNvSpPr>
              <a:spLocks noEditPoints="1"/>
            </p:cNvSpPr>
            <p:nvPr/>
          </p:nvSpPr>
          <p:spPr bwMode="auto">
            <a:xfrm>
              <a:off x="3466" y="660"/>
              <a:ext cx="25" cy="26"/>
            </a:xfrm>
            <a:custGeom>
              <a:avLst/>
              <a:gdLst/>
              <a:ahLst/>
              <a:cxnLst>
                <a:cxn ang="0">
                  <a:pos x="56" y="105"/>
                </a:cxn>
                <a:cxn ang="0">
                  <a:pos x="67" y="103"/>
                </a:cxn>
                <a:cxn ang="0">
                  <a:pos x="77" y="99"/>
                </a:cxn>
                <a:cxn ang="0">
                  <a:pos x="85" y="94"/>
                </a:cxn>
                <a:cxn ang="0">
                  <a:pos x="94" y="83"/>
                </a:cxn>
                <a:cxn ang="0">
                  <a:pos x="100" y="64"/>
                </a:cxn>
                <a:cxn ang="0">
                  <a:pos x="100" y="42"/>
                </a:cxn>
                <a:cxn ang="0">
                  <a:pos x="94" y="24"/>
                </a:cxn>
                <a:cxn ang="0">
                  <a:pos x="85" y="12"/>
                </a:cxn>
                <a:cxn ang="0">
                  <a:pos x="77" y="6"/>
                </a:cxn>
                <a:cxn ang="0">
                  <a:pos x="67" y="3"/>
                </a:cxn>
                <a:cxn ang="0">
                  <a:pos x="56" y="1"/>
                </a:cxn>
                <a:cxn ang="0">
                  <a:pos x="43" y="1"/>
                </a:cxn>
                <a:cxn ang="0">
                  <a:pos x="31" y="3"/>
                </a:cxn>
                <a:cxn ang="0">
                  <a:pos x="22" y="8"/>
                </a:cxn>
                <a:cxn ang="0">
                  <a:pos x="13" y="14"/>
                </a:cxn>
                <a:cxn ang="0">
                  <a:pos x="5" y="27"/>
                </a:cxn>
                <a:cxn ang="0">
                  <a:pos x="1" y="44"/>
                </a:cxn>
                <a:cxn ang="0">
                  <a:pos x="1" y="62"/>
                </a:cxn>
                <a:cxn ang="0">
                  <a:pos x="5" y="80"/>
                </a:cxn>
                <a:cxn ang="0">
                  <a:pos x="13" y="92"/>
                </a:cxn>
                <a:cxn ang="0">
                  <a:pos x="22" y="98"/>
                </a:cxn>
                <a:cxn ang="0">
                  <a:pos x="31" y="102"/>
                </a:cxn>
                <a:cxn ang="0">
                  <a:pos x="43" y="105"/>
                </a:cxn>
                <a:cxn ang="0">
                  <a:pos x="50" y="86"/>
                </a:cxn>
                <a:cxn ang="0">
                  <a:pos x="41" y="85"/>
                </a:cxn>
                <a:cxn ang="0">
                  <a:pos x="33" y="80"/>
                </a:cxn>
                <a:cxn ang="0">
                  <a:pos x="28" y="70"/>
                </a:cxn>
                <a:cxn ang="0">
                  <a:pos x="26" y="53"/>
                </a:cxn>
                <a:cxn ang="0">
                  <a:pos x="27" y="38"/>
                </a:cxn>
                <a:cxn ang="0">
                  <a:pos x="32" y="28"/>
                </a:cxn>
                <a:cxn ang="0">
                  <a:pos x="40" y="22"/>
                </a:cxn>
                <a:cxn ang="0">
                  <a:pos x="50" y="20"/>
                </a:cxn>
                <a:cxn ang="0">
                  <a:pos x="58" y="21"/>
                </a:cxn>
                <a:cxn ang="0">
                  <a:pos x="64" y="24"/>
                </a:cxn>
                <a:cxn ang="0">
                  <a:pos x="71" y="33"/>
                </a:cxn>
                <a:cxn ang="0">
                  <a:pos x="76" y="53"/>
                </a:cxn>
                <a:cxn ang="0">
                  <a:pos x="71" y="73"/>
                </a:cxn>
                <a:cxn ang="0">
                  <a:pos x="64" y="82"/>
                </a:cxn>
                <a:cxn ang="0">
                  <a:pos x="58" y="85"/>
                </a:cxn>
                <a:cxn ang="0">
                  <a:pos x="50" y="86"/>
                </a:cxn>
              </a:cxnLst>
              <a:rect l="0" t="0" r="r" b="b"/>
              <a:pathLst>
                <a:path w="100" h="105">
                  <a:moveTo>
                    <a:pt x="50" y="105"/>
                  </a:moveTo>
                  <a:lnTo>
                    <a:pt x="56" y="105"/>
                  </a:lnTo>
                  <a:lnTo>
                    <a:pt x="62" y="104"/>
                  </a:lnTo>
                  <a:lnTo>
                    <a:pt x="67" y="103"/>
                  </a:lnTo>
                  <a:lnTo>
                    <a:pt x="73" y="101"/>
                  </a:lnTo>
                  <a:lnTo>
                    <a:pt x="77" y="99"/>
                  </a:lnTo>
                  <a:lnTo>
                    <a:pt x="81" y="97"/>
                  </a:lnTo>
                  <a:lnTo>
                    <a:pt x="85" y="94"/>
                  </a:lnTo>
                  <a:lnTo>
                    <a:pt x="88" y="91"/>
                  </a:lnTo>
                  <a:lnTo>
                    <a:pt x="94" y="83"/>
                  </a:lnTo>
                  <a:lnTo>
                    <a:pt x="97" y="74"/>
                  </a:lnTo>
                  <a:lnTo>
                    <a:pt x="100" y="64"/>
                  </a:lnTo>
                  <a:lnTo>
                    <a:pt x="100" y="53"/>
                  </a:lnTo>
                  <a:lnTo>
                    <a:pt x="100" y="42"/>
                  </a:lnTo>
                  <a:lnTo>
                    <a:pt x="97" y="32"/>
                  </a:lnTo>
                  <a:lnTo>
                    <a:pt x="94" y="24"/>
                  </a:lnTo>
                  <a:lnTo>
                    <a:pt x="88" y="16"/>
                  </a:lnTo>
                  <a:lnTo>
                    <a:pt x="85" y="12"/>
                  </a:lnTo>
                  <a:lnTo>
                    <a:pt x="81" y="9"/>
                  </a:lnTo>
                  <a:lnTo>
                    <a:pt x="77" y="6"/>
                  </a:lnTo>
                  <a:lnTo>
                    <a:pt x="73" y="4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6" y="1"/>
                  </a:lnTo>
                  <a:lnTo>
                    <a:pt x="50" y="0"/>
                  </a:lnTo>
                  <a:lnTo>
                    <a:pt x="43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6" y="5"/>
                  </a:lnTo>
                  <a:lnTo>
                    <a:pt x="22" y="8"/>
                  </a:lnTo>
                  <a:lnTo>
                    <a:pt x="17" y="11"/>
                  </a:lnTo>
                  <a:lnTo>
                    <a:pt x="13" y="14"/>
                  </a:lnTo>
                  <a:lnTo>
                    <a:pt x="10" y="19"/>
                  </a:lnTo>
                  <a:lnTo>
                    <a:pt x="5" y="27"/>
                  </a:lnTo>
                  <a:lnTo>
                    <a:pt x="2" y="35"/>
                  </a:lnTo>
                  <a:lnTo>
                    <a:pt x="1" y="44"/>
                  </a:lnTo>
                  <a:lnTo>
                    <a:pt x="0" y="53"/>
                  </a:lnTo>
                  <a:lnTo>
                    <a:pt x="1" y="62"/>
                  </a:lnTo>
                  <a:lnTo>
                    <a:pt x="2" y="71"/>
                  </a:lnTo>
                  <a:lnTo>
                    <a:pt x="5" y="80"/>
                  </a:lnTo>
                  <a:lnTo>
                    <a:pt x="10" y="88"/>
                  </a:lnTo>
                  <a:lnTo>
                    <a:pt x="13" y="92"/>
                  </a:lnTo>
                  <a:lnTo>
                    <a:pt x="17" y="95"/>
                  </a:lnTo>
                  <a:lnTo>
                    <a:pt x="22" y="98"/>
                  </a:lnTo>
                  <a:lnTo>
                    <a:pt x="26" y="100"/>
                  </a:lnTo>
                  <a:lnTo>
                    <a:pt x="31" y="102"/>
                  </a:lnTo>
                  <a:lnTo>
                    <a:pt x="37" y="104"/>
                  </a:lnTo>
                  <a:lnTo>
                    <a:pt x="43" y="105"/>
                  </a:lnTo>
                  <a:lnTo>
                    <a:pt x="50" y="105"/>
                  </a:lnTo>
                  <a:close/>
                  <a:moveTo>
                    <a:pt x="50" y="86"/>
                  </a:moveTo>
                  <a:lnTo>
                    <a:pt x="45" y="86"/>
                  </a:lnTo>
                  <a:lnTo>
                    <a:pt x="41" y="85"/>
                  </a:lnTo>
                  <a:lnTo>
                    <a:pt x="37" y="83"/>
                  </a:lnTo>
                  <a:lnTo>
                    <a:pt x="33" y="80"/>
                  </a:lnTo>
                  <a:lnTo>
                    <a:pt x="30" y="75"/>
                  </a:lnTo>
                  <a:lnTo>
                    <a:pt x="28" y="70"/>
                  </a:lnTo>
                  <a:lnTo>
                    <a:pt x="26" y="62"/>
                  </a:lnTo>
                  <a:lnTo>
                    <a:pt x="26" y="53"/>
                  </a:lnTo>
                  <a:lnTo>
                    <a:pt x="26" y="45"/>
                  </a:lnTo>
                  <a:lnTo>
                    <a:pt x="27" y="38"/>
                  </a:lnTo>
                  <a:lnTo>
                    <a:pt x="29" y="33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40" y="22"/>
                  </a:lnTo>
                  <a:lnTo>
                    <a:pt x="45" y="21"/>
                  </a:lnTo>
                  <a:lnTo>
                    <a:pt x="50" y="20"/>
                  </a:lnTo>
                  <a:lnTo>
                    <a:pt x="54" y="21"/>
                  </a:lnTo>
                  <a:lnTo>
                    <a:pt x="58" y="21"/>
                  </a:lnTo>
                  <a:lnTo>
                    <a:pt x="61" y="23"/>
                  </a:lnTo>
                  <a:lnTo>
                    <a:pt x="64" y="24"/>
                  </a:lnTo>
                  <a:lnTo>
                    <a:pt x="68" y="28"/>
                  </a:lnTo>
                  <a:lnTo>
                    <a:pt x="71" y="33"/>
                  </a:lnTo>
                  <a:lnTo>
                    <a:pt x="75" y="44"/>
                  </a:lnTo>
                  <a:lnTo>
                    <a:pt x="76" y="53"/>
                  </a:lnTo>
                  <a:lnTo>
                    <a:pt x="75" y="61"/>
                  </a:lnTo>
                  <a:lnTo>
                    <a:pt x="71" y="73"/>
                  </a:lnTo>
                  <a:lnTo>
                    <a:pt x="68" y="78"/>
                  </a:lnTo>
                  <a:lnTo>
                    <a:pt x="64" y="82"/>
                  </a:lnTo>
                  <a:lnTo>
                    <a:pt x="61" y="84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0" y="8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4" name="Freeform 2298"/>
            <p:cNvSpPr>
              <a:spLocks/>
            </p:cNvSpPr>
            <p:nvPr/>
          </p:nvSpPr>
          <p:spPr bwMode="auto">
            <a:xfrm>
              <a:off x="3495" y="660"/>
              <a:ext cx="21" cy="25"/>
            </a:xfrm>
            <a:custGeom>
              <a:avLst/>
              <a:gdLst/>
              <a:ahLst/>
              <a:cxnLst>
                <a:cxn ang="0">
                  <a:pos x="24" y="57"/>
                </a:cxn>
                <a:cxn ang="0">
                  <a:pos x="60" y="57"/>
                </a:cxn>
                <a:cxn ang="0">
                  <a:pos x="60" y="99"/>
                </a:cxn>
                <a:cxn ang="0">
                  <a:pos x="83" y="99"/>
                </a:cxn>
                <a:cxn ang="0">
                  <a:pos x="83" y="0"/>
                </a:cxn>
                <a:cxn ang="0">
                  <a:pos x="60" y="0"/>
                </a:cxn>
                <a:cxn ang="0">
                  <a:pos x="60" y="38"/>
                </a:cxn>
                <a:cxn ang="0">
                  <a:pos x="24" y="38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57"/>
                </a:cxn>
              </a:cxnLst>
              <a:rect l="0" t="0" r="r" b="b"/>
              <a:pathLst>
                <a:path w="83" h="99">
                  <a:moveTo>
                    <a:pt x="24" y="57"/>
                  </a:moveTo>
                  <a:lnTo>
                    <a:pt x="60" y="57"/>
                  </a:lnTo>
                  <a:lnTo>
                    <a:pt x="60" y="99"/>
                  </a:lnTo>
                  <a:lnTo>
                    <a:pt x="83" y="99"/>
                  </a:lnTo>
                  <a:lnTo>
                    <a:pt x="83" y="0"/>
                  </a:lnTo>
                  <a:lnTo>
                    <a:pt x="60" y="0"/>
                  </a:lnTo>
                  <a:lnTo>
                    <a:pt x="60" y="38"/>
                  </a:lnTo>
                  <a:lnTo>
                    <a:pt x="24" y="38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5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5" name="Freeform 2299"/>
            <p:cNvSpPr>
              <a:spLocks/>
            </p:cNvSpPr>
            <p:nvPr/>
          </p:nvSpPr>
          <p:spPr bwMode="auto">
            <a:xfrm>
              <a:off x="3305" y="698"/>
              <a:ext cx="20" cy="22"/>
            </a:xfrm>
            <a:custGeom>
              <a:avLst/>
              <a:gdLst/>
              <a:ahLst/>
              <a:cxnLst>
                <a:cxn ang="0">
                  <a:pos x="59" y="61"/>
                </a:cxn>
                <a:cxn ang="0">
                  <a:pos x="53" y="69"/>
                </a:cxn>
                <a:cxn ang="0">
                  <a:pos x="46" y="72"/>
                </a:cxn>
                <a:cxn ang="0">
                  <a:pos x="37" y="72"/>
                </a:cxn>
                <a:cxn ang="0">
                  <a:pos x="30" y="68"/>
                </a:cxn>
                <a:cxn ang="0">
                  <a:pos x="25" y="60"/>
                </a:cxn>
                <a:cxn ang="0">
                  <a:pos x="22" y="51"/>
                </a:cxn>
                <a:cxn ang="0">
                  <a:pos x="23" y="36"/>
                </a:cxn>
                <a:cxn ang="0">
                  <a:pos x="27" y="24"/>
                </a:cxn>
                <a:cxn ang="0">
                  <a:pos x="33" y="19"/>
                </a:cxn>
                <a:cxn ang="0">
                  <a:pos x="39" y="17"/>
                </a:cxn>
                <a:cxn ang="0">
                  <a:pos x="45" y="17"/>
                </a:cxn>
                <a:cxn ang="0">
                  <a:pos x="54" y="21"/>
                </a:cxn>
                <a:cxn ang="0">
                  <a:pos x="58" y="27"/>
                </a:cxn>
                <a:cxn ang="0">
                  <a:pos x="78" y="31"/>
                </a:cxn>
                <a:cxn ang="0">
                  <a:pos x="76" y="22"/>
                </a:cxn>
                <a:cxn ang="0">
                  <a:pos x="70" y="11"/>
                </a:cxn>
                <a:cxn ang="0">
                  <a:pos x="59" y="3"/>
                </a:cxn>
                <a:cxn ang="0">
                  <a:pos x="40" y="0"/>
                </a:cxn>
                <a:cxn ang="0">
                  <a:pos x="31" y="1"/>
                </a:cxn>
                <a:cxn ang="0">
                  <a:pos x="18" y="7"/>
                </a:cxn>
                <a:cxn ang="0">
                  <a:pos x="12" y="12"/>
                </a:cxn>
                <a:cxn ang="0">
                  <a:pos x="6" y="21"/>
                </a:cxn>
                <a:cxn ang="0">
                  <a:pos x="3" y="32"/>
                </a:cxn>
                <a:cxn ang="0">
                  <a:pos x="0" y="46"/>
                </a:cxn>
                <a:cxn ang="0">
                  <a:pos x="5" y="67"/>
                </a:cxn>
                <a:cxn ang="0">
                  <a:pos x="13" y="79"/>
                </a:cxn>
                <a:cxn ang="0">
                  <a:pos x="26" y="86"/>
                </a:cxn>
                <a:cxn ang="0">
                  <a:pos x="41" y="88"/>
                </a:cxn>
                <a:cxn ang="0">
                  <a:pos x="60" y="85"/>
                </a:cxn>
                <a:cxn ang="0">
                  <a:pos x="71" y="77"/>
                </a:cxn>
                <a:cxn ang="0">
                  <a:pos x="77" y="67"/>
                </a:cxn>
                <a:cxn ang="0">
                  <a:pos x="79" y="56"/>
                </a:cxn>
              </a:cxnLst>
              <a:rect l="0" t="0" r="r" b="b"/>
              <a:pathLst>
                <a:path w="79" h="88">
                  <a:moveTo>
                    <a:pt x="60" y="56"/>
                  </a:moveTo>
                  <a:lnTo>
                    <a:pt x="59" y="61"/>
                  </a:lnTo>
                  <a:lnTo>
                    <a:pt x="56" y="67"/>
                  </a:lnTo>
                  <a:lnTo>
                    <a:pt x="53" y="69"/>
                  </a:lnTo>
                  <a:lnTo>
                    <a:pt x="50" y="71"/>
                  </a:lnTo>
                  <a:lnTo>
                    <a:pt x="46" y="72"/>
                  </a:lnTo>
                  <a:lnTo>
                    <a:pt x="42" y="72"/>
                  </a:lnTo>
                  <a:lnTo>
                    <a:pt x="37" y="72"/>
                  </a:lnTo>
                  <a:lnTo>
                    <a:pt x="33" y="70"/>
                  </a:lnTo>
                  <a:lnTo>
                    <a:pt x="30" y="68"/>
                  </a:lnTo>
                  <a:lnTo>
                    <a:pt x="27" y="65"/>
                  </a:lnTo>
                  <a:lnTo>
                    <a:pt x="25" y="60"/>
                  </a:lnTo>
                  <a:lnTo>
                    <a:pt x="23" y="56"/>
                  </a:lnTo>
                  <a:lnTo>
                    <a:pt x="22" y="51"/>
                  </a:lnTo>
                  <a:lnTo>
                    <a:pt x="22" y="45"/>
                  </a:lnTo>
                  <a:lnTo>
                    <a:pt x="23" y="36"/>
                  </a:lnTo>
                  <a:lnTo>
                    <a:pt x="24" y="29"/>
                  </a:lnTo>
                  <a:lnTo>
                    <a:pt x="27" y="24"/>
                  </a:lnTo>
                  <a:lnTo>
                    <a:pt x="30" y="21"/>
                  </a:lnTo>
                  <a:lnTo>
                    <a:pt x="33" y="19"/>
                  </a:lnTo>
                  <a:lnTo>
                    <a:pt x="36" y="18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5" y="17"/>
                  </a:lnTo>
                  <a:lnTo>
                    <a:pt x="51" y="19"/>
                  </a:lnTo>
                  <a:lnTo>
                    <a:pt x="54" y="21"/>
                  </a:lnTo>
                  <a:lnTo>
                    <a:pt x="56" y="23"/>
                  </a:lnTo>
                  <a:lnTo>
                    <a:pt x="58" y="27"/>
                  </a:lnTo>
                  <a:lnTo>
                    <a:pt x="59" y="31"/>
                  </a:lnTo>
                  <a:lnTo>
                    <a:pt x="78" y="31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4" y="17"/>
                  </a:lnTo>
                  <a:lnTo>
                    <a:pt x="70" y="11"/>
                  </a:lnTo>
                  <a:lnTo>
                    <a:pt x="65" y="7"/>
                  </a:lnTo>
                  <a:lnTo>
                    <a:pt x="59" y="3"/>
                  </a:lnTo>
                  <a:lnTo>
                    <a:pt x="50" y="1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25" y="3"/>
                  </a:lnTo>
                  <a:lnTo>
                    <a:pt x="18" y="7"/>
                  </a:lnTo>
                  <a:lnTo>
                    <a:pt x="15" y="9"/>
                  </a:lnTo>
                  <a:lnTo>
                    <a:pt x="12" y="12"/>
                  </a:lnTo>
                  <a:lnTo>
                    <a:pt x="9" y="17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3" y="32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8" y="74"/>
                  </a:lnTo>
                  <a:lnTo>
                    <a:pt x="13" y="79"/>
                  </a:lnTo>
                  <a:lnTo>
                    <a:pt x="19" y="83"/>
                  </a:lnTo>
                  <a:lnTo>
                    <a:pt x="26" y="86"/>
                  </a:lnTo>
                  <a:lnTo>
                    <a:pt x="33" y="88"/>
                  </a:lnTo>
                  <a:lnTo>
                    <a:pt x="41" y="88"/>
                  </a:lnTo>
                  <a:lnTo>
                    <a:pt x="51" y="87"/>
                  </a:lnTo>
                  <a:lnTo>
                    <a:pt x="60" y="85"/>
                  </a:lnTo>
                  <a:lnTo>
                    <a:pt x="66" y="82"/>
                  </a:lnTo>
                  <a:lnTo>
                    <a:pt x="71" y="77"/>
                  </a:lnTo>
                  <a:lnTo>
                    <a:pt x="74" y="72"/>
                  </a:lnTo>
                  <a:lnTo>
                    <a:pt x="77" y="67"/>
                  </a:lnTo>
                  <a:lnTo>
                    <a:pt x="78" y="61"/>
                  </a:lnTo>
                  <a:lnTo>
                    <a:pt x="79" y="56"/>
                  </a:lnTo>
                  <a:lnTo>
                    <a:pt x="6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6" name="Freeform 2300"/>
            <p:cNvSpPr>
              <a:spLocks/>
            </p:cNvSpPr>
            <p:nvPr/>
          </p:nvSpPr>
          <p:spPr bwMode="auto">
            <a:xfrm>
              <a:off x="3327" y="705"/>
              <a:ext cx="16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1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7" name="Freeform 2301"/>
            <p:cNvSpPr>
              <a:spLocks/>
            </p:cNvSpPr>
            <p:nvPr/>
          </p:nvSpPr>
          <p:spPr bwMode="auto">
            <a:xfrm>
              <a:off x="3346" y="704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3"/>
                </a:cxn>
                <a:cxn ang="0">
                  <a:pos x="41" y="47"/>
                </a:cxn>
                <a:cxn ang="0">
                  <a:pos x="39" y="49"/>
                </a:cxn>
                <a:cxn ang="0">
                  <a:pos x="37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4" y="49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9" y="37"/>
                </a:cxn>
                <a:cxn ang="0">
                  <a:pos x="18" y="30"/>
                </a:cxn>
                <a:cxn ang="0">
                  <a:pos x="19" y="24"/>
                </a:cxn>
                <a:cxn ang="0">
                  <a:pos x="20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9" y="14"/>
                </a:cxn>
                <a:cxn ang="0">
                  <a:pos x="43" y="17"/>
                </a:cxn>
                <a:cxn ang="0">
                  <a:pos x="44" y="23"/>
                </a:cxn>
                <a:cxn ang="0">
                  <a:pos x="61" y="23"/>
                </a:cxn>
                <a:cxn ang="0">
                  <a:pos x="60" y="19"/>
                </a:cxn>
                <a:cxn ang="0">
                  <a:pos x="59" y="15"/>
                </a:cxn>
                <a:cxn ang="0">
                  <a:pos x="57" y="11"/>
                </a:cxn>
                <a:cxn ang="0">
                  <a:pos x="54" y="7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3"/>
                </a:cxn>
                <a:cxn ang="0">
                  <a:pos x="11" y="6"/>
                </a:cxn>
                <a:cxn ang="0">
                  <a:pos x="7" y="10"/>
                </a:cxn>
                <a:cxn ang="0">
                  <a:pos x="4" y="15"/>
                </a:cxn>
                <a:cxn ang="0">
                  <a:pos x="2" y="21"/>
                </a:cxn>
                <a:cxn ang="0">
                  <a:pos x="0" y="26"/>
                </a:cxn>
                <a:cxn ang="0">
                  <a:pos x="0" y="31"/>
                </a:cxn>
                <a:cxn ang="0">
                  <a:pos x="1" y="39"/>
                </a:cxn>
                <a:cxn ang="0">
                  <a:pos x="2" y="46"/>
                </a:cxn>
                <a:cxn ang="0">
                  <a:pos x="5" y="51"/>
                </a:cxn>
                <a:cxn ang="0">
                  <a:pos x="9" y="56"/>
                </a:cxn>
                <a:cxn ang="0">
                  <a:pos x="13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32" y="64"/>
                </a:cxn>
                <a:cxn ang="0">
                  <a:pos x="39" y="63"/>
                </a:cxn>
                <a:cxn ang="0">
                  <a:pos x="46" y="61"/>
                </a:cxn>
                <a:cxn ang="0">
                  <a:pos x="51" y="59"/>
                </a:cxn>
                <a:cxn ang="0">
                  <a:pos x="55" y="55"/>
                </a:cxn>
                <a:cxn ang="0">
                  <a:pos x="58" y="51"/>
                </a:cxn>
                <a:cxn ang="0">
                  <a:pos x="60" y="47"/>
                </a:cxn>
                <a:cxn ang="0">
                  <a:pos x="61" y="43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4" y="43"/>
                  </a:lnTo>
                  <a:lnTo>
                    <a:pt x="41" y="47"/>
                  </a:lnTo>
                  <a:lnTo>
                    <a:pt x="39" y="49"/>
                  </a:lnTo>
                  <a:lnTo>
                    <a:pt x="37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4" y="49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9" y="37"/>
                  </a:lnTo>
                  <a:lnTo>
                    <a:pt x="18" y="30"/>
                  </a:lnTo>
                  <a:lnTo>
                    <a:pt x="19" y="24"/>
                  </a:lnTo>
                  <a:lnTo>
                    <a:pt x="20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9" y="14"/>
                  </a:lnTo>
                  <a:lnTo>
                    <a:pt x="43" y="17"/>
                  </a:lnTo>
                  <a:lnTo>
                    <a:pt x="44" y="23"/>
                  </a:lnTo>
                  <a:lnTo>
                    <a:pt x="61" y="23"/>
                  </a:lnTo>
                  <a:lnTo>
                    <a:pt x="60" y="19"/>
                  </a:lnTo>
                  <a:lnTo>
                    <a:pt x="59" y="15"/>
                  </a:lnTo>
                  <a:lnTo>
                    <a:pt x="57" y="11"/>
                  </a:lnTo>
                  <a:lnTo>
                    <a:pt x="54" y="7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4" y="1"/>
                  </a:lnTo>
                  <a:lnTo>
                    <a:pt x="16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4" y="15"/>
                  </a:lnTo>
                  <a:lnTo>
                    <a:pt x="2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6"/>
                  </a:lnTo>
                  <a:lnTo>
                    <a:pt x="13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32" y="64"/>
                  </a:lnTo>
                  <a:lnTo>
                    <a:pt x="39" y="63"/>
                  </a:lnTo>
                  <a:lnTo>
                    <a:pt x="46" y="61"/>
                  </a:lnTo>
                  <a:lnTo>
                    <a:pt x="51" y="59"/>
                  </a:lnTo>
                  <a:lnTo>
                    <a:pt x="55" y="55"/>
                  </a:lnTo>
                  <a:lnTo>
                    <a:pt x="58" y="51"/>
                  </a:lnTo>
                  <a:lnTo>
                    <a:pt x="60" y="47"/>
                  </a:lnTo>
                  <a:lnTo>
                    <a:pt x="61" y="43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8" name="Freeform 2302"/>
            <p:cNvSpPr>
              <a:spLocks/>
            </p:cNvSpPr>
            <p:nvPr/>
          </p:nvSpPr>
          <p:spPr bwMode="auto">
            <a:xfrm>
              <a:off x="3362" y="705"/>
              <a:ext cx="15" cy="1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20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8" y="12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0" y="12"/>
                </a:cxn>
              </a:cxnLst>
              <a:rect l="0" t="0" r="r" b="b"/>
              <a:pathLst>
                <a:path w="58" h="60">
                  <a:moveTo>
                    <a:pt x="20" y="12"/>
                  </a:moveTo>
                  <a:lnTo>
                    <a:pt x="20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9" name="Freeform 2303"/>
            <p:cNvSpPr>
              <a:spLocks noEditPoints="1"/>
            </p:cNvSpPr>
            <p:nvPr/>
          </p:nvSpPr>
          <p:spPr bwMode="auto">
            <a:xfrm>
              <a:off x="3379" y="704"/>
              <a:ext cx="16" cy="16"/>
            </a:xfrm>
            <a:custGeom>
              <a:avLst/>
              <a:gdLst/>
              <a:ahLst/>
              <a:cxnLst>
                <a:cxn ang="0">
                  <a:pos x="45" y="45"/>
                </a:cxn>
                <a:cxn ang="0">
                  <a:pos x="43" y="48"/>
                </a:cxn>
                <a:cxn ang="0">
                  <a:pos x="40" y="50"/>
                </a:cxn>
                <a:cxn ang="0">
                  <a:pos x="37" y="52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2"/>
                </a:cxn>
                <a:cxn ang="0">
                  <a:pos x="65" y="29"/>
                </a:cxn>
                <a:cxn ang="0">
                  <a:pos x="63" y="24"/>
                </a:cxn>
                <a:cxn ang="0">
                  <a:pos x="62" y="19"/>
                </a:cxn>
                <a:cxn ang="0">
                  <a:pos x="59" y="13"/>
                </a:cxn>
                <a:cxn ang="0">
                  <a:pos x="56" y="8"/>
                </a:cxn>
                <a:cxn ang="0">
                  <a:pos x="50" y="4"/>
                </a:cxn>
                <a:cxn ang="0">
                  <a:pos x="47" y="2"/>
                </a:cxn>
                <a:cxn ang="0">
                  <a:pos x="43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2" y="18"/>
                </a:cxn>
                <a:cxn ang="0">
                  <a:pos x="0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3" y="50"/>
                </a:cxn>
                <a:cxn ang="0">
                  <a:pos x="8" y="55"/>
                </a:cxn>
                <a:cxn ang="0">
                  <a:pos x="12" y="59"/>
                </a:cxn>
                <a:cxn ang="0">
                  <a:pos x="19" y="62"/>
                </a:cxn>
                <a:cxn ang="0">
                  <a:pos x="24" y="63"/>
                </a:cxn>
                <a:cxn ang="0">
                  <a:pos x="29" y="64"/>
                </a:cxn>
                <a:cxn ang="0">
                  <a:pos x="32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4" y="58"/>
                </a:cxn>
                <a:cxn ang="0">
                  <a:pos x="58" y="55"/>
                </a:cxn>
                <a:cxn ang="0">
                  <a:pos x="61" y="50"/>
                </a:cxn>
                <a:cxn ang="0">
                  <a:pos x="63" y="45"/>
                </a:cxn>
                <a:cxn ang="0">
                  <a:pos x="45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7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0" y="12"/>
                </a:cxn>
                <a:cxn ang="0">
                  <a:pos x="33" y="12"/>
                </a:cxn>
                <a:cxn ang="0">
                  <a:pos x="37" y="12"/>
                </a:cxn>
                <a:cxn ang="0">
                  <a:pos x="41" y="14"/>
                </a:cxn>
                <a:cxn ang="0">
                  <a:pos x="43" y="16"/>
                </a:cxn>
                <a:cxn ang="0">
                  <a:pos x="44" y="18"/>
                </a:cxn>
                <a:cxn ang="0">
                  <a:pos x="45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5" y="45"/>
                  </a:moveTo>
                  <a:lnTo>
                    <a:pt x="43" y="48"/>
                  </a:lnTo>
                  <a:lnTo>
                    <a:pt x="40" y="50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29" y="52"/>
                  </a:lnTo>
                  <a:lnTo>
                    <a:pt x="26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2"/>
                  </a:lnTo>
                  <a:lnTo>
                    <a:pt x="65" y="29"/>
                  </a:lnTo>
                  <a:lnTo>
                    <a:pt x="63" y="24"/>
                  </a:lnTo>
                  <a:lnTo>
                    <a:pt x="62" y="19"/>
                  </a:lnTo>
                  <a:lnTo>
                    <a:pt x="59" y="13"/>
                  </a:lnTo>
                  <a:lnTo>
                    <a:pt x="56" y="8"/>
                  </a:lnTo>
                  <a:lnTo>
                    <a:pt x="50" y="4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3" y="50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9" y="62"/>
                  </a:lnTo>
                  <a:lnTo>
                    <a:pt x="24" y="63"/>
                  </a:lnTo>
                  <a:lnTo>
                    <a:pt x="29" y="64"/>
                  </a:lnTo>
                  <a:lnTo>
                    <a:pt x="32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4" y="58"/>
                  </a:lnTo>
                  <a:lnTo>
                    <a:pt x="58" y="55"/>
                  </a:lnTo>
                  <a:lnTo>
                    <a:pt x="61" y="50"/>
                  </a:lnTo>
                  <a:lnTo>
                    <a:pt x="63" y="45"/>
                  </a:lnTo>
                  <a:lnTo>
                    <a:pt x="45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0" y="12"/>
                  </a:lnTo>
                  <a:lnTo>
                    <a:pt x="33" y="12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3" y="16"/>
                  </a:lnTo>
                  <a:lnTo>
                    <a:pt x="44" y="18"/>
                  </a:lnTo>
                  <a:lnTo>
                    <a:pt x="45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0" name="Freeform 2304"/>
            <p:cNvSpPr>
              <a:spLocks/>
            </p:cNvSpPr>
            <p:nvPr/>
          </p:nvSpPr>
          <p:spPr bwMode="auto">
            <a:xfrm>
              <a:off x="3398" y="705"/>
              <a:ext cx="20" cy="15"/>
            </a:xfrm>
            <a:custGeom>
              <a:avLst/>
              <a:gdLst/>
              <a:ahLst/>
              <a:cxnLst>
                <a:cxn ang="0">
                  <a:pos x="33" y="60"/>
                </a:cxn>
                <a:cxn ang="0">
                  <a:pos x="46" y="60"/>
                </a:cxn>
                <a:cxn ang="0">
                  <a:pos x="62" y="18"/>
                </a:cxn>
                <a:cxn ang="0">
                  <a:pos x="62" y="18"/>
                </a:cxn>
                <a:cxn ang="0">
                  <a:pos x="62" y="21"/>
                </a:cxn>
                <a:cxn ang="0">
                  <a:pos x="62" y="60"/>
                </a:cxn>
                <a:cxn ang="0">
                  <a:pos x="79" y="60"/>
                </a:cxn>
                <a:cxn ang="0">
                  <a:pos x="79" y="0"/>
                </a:cxn>
                <a:cxn ang="0">
                  <a:pos x="56" y="0"/>
                </a:cxn>
                <a:cxn ang="0">
                  <a:pos x="40" y="42"/>
                </a:cxn>
                <a:cxn ang="0">
                  <a:pos x="40" y="42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21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33" y="60"/>
                </a:cxn>
              </a:cxnLst>
              <a:rect l="0" t="0" r="r" b="b"/>
              <a:pathLst>
                <a:path w="79" h="60">
                  <a:moveTo>
                    <a:pt x="33" y="60"/>
                  </a:moveTo>
                  <a:lnTo>
                    <a:pt x="46" y="60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21"/>
                  </a:lnTo>
                  <a:lnTo>
                    <a:pt x="62" y="60"/>
                  </a:lnTo>
                  <a:lnTo>
                    <a:pt x="79" y="60"/>
                  </a:lnTo>
                  <a:lnTo>
                    <a:pt x="79" y="0"/>
                  </a:lnTo>
                  <a:lnTo>
                    <a:pt x="56" y="0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33" y="6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1" name="Freeform 2305"/>
            <p:cNvSpPr>
              <a:spLocks noEditPoints="1"/>
            </p:cNvSpPr>
            <p:nvPr/>
          </p:nvSpPr>
          <p:spPr bwMode="auto">
            <a:xfrm>
              <a:off x="3421" y="704"/>
              <a:ext cx="15" cy="16"/>
            </a:xfrm>
            <a:custGeom>
              <a:avLst/>
              <a:gdLst/>
              <a:ahLst/>
              <a:cxnLst>
                <a:cxn ang="0">
                  <a:pos x="20" y="18"/>
                </a:cxn>
                <a:cxn ang="0">
                  <a:pos x="22" y="14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0" y="20"/>
                </a:cxn>
                <a:cxn ang="0">
                  <a:pos x="40" y="23"/>
                </a:cxn>
                <a:cxn ang="0">
                  <a:pos x="38" y="25"/>
                </a:cxn>
                <a:cxn ang="0">
                  <a:pos x="30" y="26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3"/>
                </a:cxn>
                <a:cxn ang="0">
                  <a:pos x="26" y="64"/>
                </a:cxn>
                <a:cxn ang="0">
                  <a:pos x="36" y="60"/>
                </a:cxn>
                <a:cxn ang="0">
                  <a:pos x="41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5"/>
                </a:cxn>
                <a:cxn ang="0">
                  <a:pos x="55" y="8"/>
                </a:cxn>
                <a:cxn ang="0">
                  <a:pos x="46" y="2"/>
                </a:cxn>
                <a:cxn ang="0">
                  <a:pos x="31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40" y="36"/>
                </a:cxn>
                <a:cxn ang="0">
                  <a:pos x="39" y="45"/>
                </a:cxn>
                <a:cxn ang="0">
                  <a:pos x="35" y="49"/>
                </a:cxn>
                <a:cxn ang="0">
                  <a:pos x="27" y="52"/>
                </a:cxn>
                <a:cxn ang="0">
                  <a:pos x="22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2" y="38"/>
                </a:cxn>
                <a:cxn ang="0">
                  <a:pos x="29" y="36"/>
                </a:cxn>
                <a:cxn ang="0">
                  <a:pos x="40" y="33"/>
                </a:cxn>
              </a:cxnLst>
              <a:rect l="0" t="0" r="r" b="b"/>
              <a:pathLst>
                <a:path w="62" h="64">
                  <a:moveTo>
                    <a:pt x="20" y="21"/>
                  </a:moveTo>
                  <a:lnTo>
                    <a:pt x="20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4" y="13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39" y="24"/>
                  </a:lnTo>
                  <a:lnTo>
                    <a:pt x="38" y="25"/>
                  </a:lnTo>
                  <a:lnTo>
                    <a:pt x="36" y="26"/>
                  </a:lnTo>
                  <a:lnTo>
                    <a:pt x="30" y="26"/>
                  </a:lnTo>
                  <a:lnTo>
                    <a:pt x="22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7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3"/>
                  </a:lnTo>
                  <a:lnTo>
                    <a:pt x="21" y="64"/>
                  </a:lnTo>
                  <a:lnTo>
                    <a:pt x="26" y="64"/>
                  </a:lnTo>
                  <a:lnTo>
                    <a:pt x="32" y="62"/>
                  </a:lnTo>
                  <a:lnTo>
                    <a:pt x="36" y="60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5"/>
                  </a:lnTo>
                  <a:lnTo>
                    <a:pt x="57" y="12"/>
                  </a:lnTo>
                  <a:lnTo>
                    <a:pt x="55" y="8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0" y="36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7" y="47"/>
                  </a:lnTo>
                  <a:lnTo>
                    <a:pt x="35" y="49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5" y="52"/>
                  </a:lnTo>
                  <a:lnTo>
                    <a:pt x="22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0" y="33"/>
                  </a:lnTo>
                  <a:lnTo>
                    <a:pt x="40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2" name="Freeform 2306"/>
            <p:cNvSpPr>
              <a:spLocks noEditPoints="1"/>
            </p:cNvSpPr>
            <p:nvPr/>
          </p:nvSpPr>
          <p:spPr bwMode="auto">
            <a:xfrm>
              <a:off x="3446" y="704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3" y="64"/>
                </a:cxn>
                <a:cxn ang="0">
                  <a:pos x="36" y="64"/>
                </a:cxn>
                <a:cxn ang="0">
                  <a:pos x="42" y="63"/>
                </a:cxn>
                <a:cxn ang="0">
                  <a:pos x="47" y="62"/>
                </a:cxn>
                <a:cxn ang="0">
                  <a:pos x="53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8"/>
                </a:cxn>
                <a:cxn ang="0">
                  <a:pos x="64" y="31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7" y="2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5" y="12"/>
                </a:cxn>
                <a:cxn ang="0">
                  <a:pos x="39" y="15"/>
                </a:cxn>
                <a:cxn ang="0">
                  <a:pos x="41" y="18"/>
                </a:cxn>
                <a:cxn ang="0">
                  <a:pos x="43" y="21"/>
                </a:cxn>
                <a:cxn ang="0">
                  <a:pos x="44" y="26"/>
                </a:cxn>
                <a:cxn ang="0">
                  <a:pos x="44" y="31"/>
                </a:cxn>
                <a:cxn ang="0">
                  <a:pos x="44" y="39"/>
                </a:cxn>
                <a:cxn ang="0">
                  <a:pos x="41" y="46"/>
                </a:cxn>
                <a:cxn ang="0">
                  <a:pos x="39" y="49"/>
                </a:cxn>
                <a:cxn ang="0">
                  <a:pos x="37" y="50"/>
                </a:cxn>
                <a:cxn ang="0">
                  <a:pos x="34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0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39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42" y="63"/>
                  </a:lnTo>
                  <a:lnTo>
                    <a:pt x="47" y="62"/>
                  </a:lnTo>
                  <a:lnTo>
                    <a:pt x="53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8"/>
                  </a:lnTo>
                  <a:lnTo>
                    <a:pt x="64" y="31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7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9" y="15"/>
                  </a:lnTo>
                  <a:lnTo>
                    <a:pt x="41" y="18"/>
                  </a:lnTo>
                  <a:lnTo>
                    <a:pt x="43" y="21"/>
                  </a:lnTo>
                  <a:lnTo>
                    <a:pt x="44" y="26"/>
                  </a:lnTo>
                  <a:lnTo>
                    <a:pt x="44" y="31"/>
                  </a:lnTo>
                  <a:lnTo>
                    <a:pt x="44" y="39"/>
                  </a:lnTo>
                  <a:lnTo>
                    <a:pt x="41" y="46"/>
                  </a:lnTo>
                  <a:lnTo>
                    <a:pt x="39" y="49"/>
                  </a:lnTo>
                  <a:lnTo>
                    <a:pt x="37" y="50"/>
                  </a:lnTo>
                  <a:lnTo>
                    <a:pt x="34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0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39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3" name="Freeform 2307"/>
            <p:cNvSpPr>
              <a:spLocks noEditPoints="1"/>
            </p:cNvSpPr>
            <p:nvPr/>
          </p:nvSpPr>
          <p:spPr bwMode="auto">
            <a:xfrm>
              <a:off x="3465" y="704"/>
              <a:ext cx="15" cy="16"/>
            </a:xfrm>
            <a:custGeom>
              <a:avLst/>
              <a:gdLst/>
              <a:ahLst/>
              <a:cxnLst>
                <a:cxn ang="0">
                  <a:pos x="19" y="18"/>
                </a:cxn>
                <a:cxn ang="0">
                  <a:pos x="22" y="14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0" y="20"/>
                </a:cxn>
                <a:cxn ang="0">
                  <a:pos x="40" y="23"/>
                </a:cxn>
                <a:cxn ang="0">
                  <a:pos x="38" y="25"/>
                </a:cxn>
                <a:cxn ang="0">
                  <a:pos x="31" y="26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0" y="42"/>
                </a:cxn>
                <a:cxn ang="0">
                  <a:pos x="0" y="52"/>
                </a:cxn>
                <a:cxn ang="0">
                  <a:pos x="5" y="60"/>
                </a:cxn>
                <a:cxn ang="0">
                  <a:pos x="14" y="63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1" y="56"/>
                </a:cxn>
                <a:cxn ang="0">
                  <a:pos x="61" y="62"/>
                </a:cxn>
                <a:cxn ang="0">
                  <a:pos x="59" y="60"/>
                </a:cxn>
                <a:cxn ang="0">
                  <a:pos x="58" y="54"/>
                </a:cxn>
                <a:cxn ang="0">
                  <a:pos x="58" y="22"/>
                </a:cxn>
                <a:cxn ang="0">
                  <a:pos x="58" y="15"/>
                </a:cxn>
                <a:cxn ang="0">
                  <a:pos x="54" y="8"/>
                </a:cxn>
                <a:cxn ang="0">
                  <a:pos x="46" y="2"/>
                </a:cxn>
                <a:cxn ang="0">
                  <a:pos x="31" y="0"/>
                </a:cxn>
                <a:cxn ang="0">
                  <a:pos x="14" y="3"/>
                </a:cxn>
                <a:cxn ang="0">
                  <a:pos x="6" y="9"/>
                </a:cxn>
                <a:cxn ang="0">
                  <a:pos x="2" y="21"/>
                </a:cxn>
                <a:cxn ang="0">
                  <a:pos x="41" y="36"/>
                </a:cxn>
                <a:cxn ang="0">
                  <a:pos x="39" y="45"/>
                </a:cxn>
                <a:cxn ang="0">
                  <a:pos x="36" y="49"/>
                </a:cxn>
                <a:cxn ang="0">
                  <a:pos x="28" y="52"/>
                </a:cxn>
                <a:cxn ang="0">
                  <a:pos x="21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1" y="38"/>
                </a:cxn>
                <a:cxn ang="0">
                  <a:pos x="29" y="36"/>
                </a:cxn>
                <a:cxn ang="0">
                  <a:pos x="41" y="33"/>
                </a:cxn>
              </a:cxnLst>
              <a:rect l="0" t="0" r="r" b="b"/>
              <a:pathLst>
                <a:path w="61" h="64">
                  <a:moveTo>
                    <a:pt x="19" y="21"/>
                  </a:moveTo>
                  <a:lnTo>
                    <a:pt x="19" y="18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39" y="24"/>
                  </a:lnTo>
                  <a:lnTo>
                    <a:pt x="38" y="25"/>
                  </a:lnTo>
                  <a:lnTo>
                    <a:pt x="36" y="26"/>
                  </a:lnTo>
                  <a:lnTo>
                    <a:pt x="31" y="26"/>
                  </a:lnTo>
                  <a:lnTo>
                    <a:pt x="21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3" y="57"/>
                  </a:lnTo>
                  <a:lnTo>
                    <a:pt x="5" y="60"/>
                  </a:lnTo>
                  <a:lnTo>
                    <a:pt x="9" y="62"/>
                  </a:lnTo>
                  <a:lnTo>
                    <a:pt x="14" y="63"/>
                  </a:lnTo>
                  <a:lnTo>
                    <a:pt x="20" y="64"/>
                  </a:lnTo>
                  <a:lnTo>
                    <a:pt x="27" y="64"/>
                  </a:lnTo>
                  <a:lnTo>
                    <a:pt x="32" y="62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3" y="62"/>
                  </a:lnTo>
                  <a:lnTo>
                    <a:pt x="61" y="62"/>
                  </a:lnTo>
                  <a:lnTo>
                    <a:pt x="61" y="61"/>
                  </a:lnTo>
                  <a:lnTo>
                    <a:pt x="59" y="60"/>
                  </a:lnTo>
                  <a:lnTo>
                    <a:pt x="58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8" y="22"/>
                  </a:lnTo>
                  <a:lnTo>
                    <a:pt x="58" y="19"/>
                  </a:lnTo>
                  <a:lnTo>
                    <a:pt x="58" y="15"/>
                  </a:lnTo>
                  <a:lnTo>
                    <a:pt x="56" y="12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4" y="14"/>
                  </a:lnTo>
                  <a:lnTo>
                    <a:pt x="2" y="21"/>
                  </a:lnTo>
                  <a:lnTo>
                    <a:pt x="19" y="21"/>
                  </a:lnTo>
                  <a:close/>
                  <a:moveTo>
                    <a:pt x="41" y="36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8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8" y="52"/>
                  </a:lnTo>
                  <a:lnTo>
                    <a:pt x="25" y="52"/>
                  </a:lnTo>
                  <a:lnTo>
                    <a:pt x="21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8" y="43"/>
                  </a:lnTo>
                  <a:lnTo>
                    <a:pt x="19" y="41"/>
                  </a:lnTo>
                  <a:lnTo>
                    <a:pt x="20" y="39"/>
                  </a:lnTo>
                  <a:lnTo>
                    <a:pt x="21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1" y="33"/>
                  </a:lnTo>
                  <a:lnTo>
                    <a:pt x="41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4" name="Freeform 2308"/>
            <p:cNvSpPr>
              <a:spLocks/>
            </p:cNvSpPr>
            <p:nvPr/>
          </p:nvSpPr>
          <p:spPr bwMode="auto">
            <a:xfrm>
              <a:off x="3482" y="704"/>
              <a:ext cx="16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3" y="43"/>
                </a:cxn>
                <a:cxn ang="0">
                  <a:pos x="41" y="47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9" y="52"/>
                </a:cxn>
                <a:cxn ang="0">
                  <a:pos x="24" y="49"/>
                </a:cxn>
                <a:cxn ang="0">
                  <a:pos x="22" y="46"/>
                </a:cxn>
                <a:cxn ang="0">
                  <a:pos x="21" y="43"/>
                </a:cxn>
                <a:cxn ang="0">
                  <a:pos x="19" y="37"/>
                </a:cxn>
                <a:cxn ang="0">
                  <a:pos x="19" y="30"/>
                </a:cxn>
                <a:cxn ang="0">
                  <a:pos x="19" y="24"/>
                </a:cxn>
                <a:cxn ang="0">
                  <a:pos x="21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9" y="14"/>
                </a:cxn>
                <a:cxn ang="0">
                  <a:pos x="42" y="17"/>
                </a:cxn>
                <a:cxn ang="0">
                  <a:pos x="44" y="23"/>
                </a:cxn>
                <a:cxn ang="0">
                  <a:pos x="62" y="23"/>
                </a:cxn>
                <a:cxn ang="0">
                  <a:pos x="61" y="19"/>
                </a:cxn>
                <a:cxn ang="0">
                  <a:pos x="60" y="15"/>
                </a:cxn>
                <a:cxn ang="0">
                  <a:pos x="58" y="11"/>
                </a:cxn>
                <a:cxn ang="0">
                  <a:pos x="54" y="7"/>
                </a:cxn>
                <a:cxn ang="0">
                  <a:pos x="50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7" y="3"/>
                </a:cxn>
                <a:cxn ang="0">
                  <a:pos x="11" y="6"/>
                </a:cxn>
                <a:cxn ang="0">
                  <a:pos x="7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6"/>
                </a:cxn>
                <a:cxn ang="0">
                  <a:pos x="0" y="31"/>
                </a:cxn>
                <a:cxn ang="0">
                  <a:pos x="0" y="39"/>
                </a:cxn>
                <a:cxn ang="0">
                  <a:pos x="2" y="46"/>
                </a:cxn>
                <a:cxn ang="0">
                  <a:pos x="6" y="51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32" y="64"/>
                </a:cxn>
                <a:cxn ang="0">
                  <a:pos x="40" y="63"/>
                </a:cxn>
                <a:cxn ang="0">
                  <a:pos x="46" y="61"/>
                </a:cxn>
                <a:cxn ang="0">
                  <a:pos x="51" y="59"/>
                </a:cxn>
                <a:cxn ang="0">
                  <a:pos x="55" y="55"/>
                </a:cxn>
                <a:cxn ang="0">
                  <a:pos x="59" y="51"/>
                </a:cxn>
                <a:cxn ang="0">
                  <a:pos x="60" y="47"/>
                </a:cxn>
                <a:cxn ang="0">
                  <a:pos x="62" y="43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3" y="43"/>
                  </a:lnTo>
                  <a:lnTo>
                    <a:pt x="41" y="47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4" y="49"/>
                  </a:lnTo>
                  <a:lnTo>
                    <a:pt x="22" y="46"/>
                  </a:lnTo>
                  <a:lnTo>
                    <a:pt x="21" y="43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21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9" y="14"/>
                  </a:lnTo>
                  <a:lnTo>
                    <a:pt x="42" y="17"/>
                  </a:lnTo>
                  <a:lnTo>
                    <a:pt x="44" y="23"/>
                  </a:lnTo>
                  <a:lnTo>
                    <a:pt x="62" y="23"/>
                  </a:lnTo>
                  <a:lnTo>
                    <a:pt x="61" y="19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50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4" y="1"/>
                  </a:lnTo>
                  <a:lnTo>
                    <a:pt x="17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6" y="51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32" y="64"/>
                  </a:lnTo>
                  <a:lnTo>
                    <a:pt x="40" y="63"/>
                  </a:lnTo>
                  <a:lnTo>
                    <a:pt x="46" y="61"/>
                  </a:lnTo>
                  <a:lnTo>
                    <a:pt x="51" y="59"/>
                  </a:lnTo>
                  <a:lnTo>
                    <a:pt x="55" y="55"/>
                  </a:lnTo>
                  <a:lnTo>
                    <a:pt x="59" y="51"/>
                  </a:lnTo>
                  <a:lnTo>
                    <a:pt x="60" y="47"/>
                  </a:lnTo>
                  <a:lnTo>
                    <a:pt x="62" y="43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5" name="Freeform 2309"/>
            <p:cNvSpPr>
              <a:spLocks/>
            </p:cNvSpPr>
            <p:nvPr/>
          </p:nvSpPr>
          <p:spPr bwMode="auto">
            <a:xfrm>
              <a:off x="3500" y="705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1" y="26"/>
                </a:cxn>
                <a:cxn ang="0">
                  <a:pos x="2" y="29"/>
                </a:cxn>
                <a:cxn ang="0">
                  <a:pos x="4" y="32"/>
                </a:cxn>
                <a:cxn ang="0">
                  <a:pos x="7" y="34"/>
                </a:cxn>
                <a:cxn ang="0">
                  <a:pos x="11" y="36"/>
                </a:cxn>
                <a:cxn ang="0">
                  <a:pos x="16" y="37"/>
                </a:cxn>
                <a:cxn ang="0">
                  <a:pos x="23" y="37"/>
                </a:cxn>
                <a:cxn ang="0">
                  <a:pos x="30" y="37"/>
                </a:cxn>
                <a:cxn ang="0">
                  <a:pos x="37" y="37"/>
                </a:cxn>
                <a:cxn ang="0">
                  <a:pos x="37" y="60"/>
                </a:cxn>
                <a:cxn ang="0">
                  <a:pos x="55" y="60"/>
                </a:cxn>
                <a:cxn ang="0">
                  <a:pos x="55" y="0"/>
                </a:cxn>
                <a:cxn ang="0">
                  <a:pos x="37" y="0"/>
                </a:cxn>
                <a:cxn ang="0">
                  <a:pos x="37" y="25"/>
                </a:cxn>
                <a:cxn ang="0">
                  <a:pos x="31" y="25"/>
                </a:cxn>
                <a:cxn ang="0">
                  <a:pos x="27" y="25"/>
                </a:cxn>
                <a:cxn ang="0">
                  <a:pos x="23" y="25"/>
                </a:cxn>
                <a:cxn ang="0">
                  <a:pos x="21" y="25"/>
                </a:cxn>
                <a:cxn ang="0">
                  <a:pos x="19" y="24"/>
                </a:cxn>
                <a:cxn ang="0">
                  <a:pos x="18" y="22"/>
                </a:cxn>
                <a:cxn ang="0">
                  <a:pos x="18" y="20"/>
                </a:cxn>
                <a:cxn ang="0">
                  <a:pos x="17" y="17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55" h="60">
                  <a:moveTo>
                    <a:pt x="0" y="0"/>
                  </a:moveTo>
                  <a:lnTo>
                    <a:pt x="0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" y="29"/>
                  </a:lnTo>
                  <a:lnTo>
                    <a:pt x="4" y="32"/>
                  </a:lnTo>
                  <a:lnTo>
                    <a:pt x="7" y="34"/>
                  </a:lnTo>
                  <a:lnTo>
                    <a:pt x="11" y="36"/>
                  </a:lnTo>
                  <a:lnTo>
                    <a:pt x="16" y="37"/>
                  </a:lnTo>
                  <a:lnTo>
                    <a:pt x="23" y="37"/>
                  </a:lnTo>
                  <a:lnTo>
                    <a:pt x="30" y="37"/>
                  </a:lnTo>
                  <a:lnTo>
                    <a:pt x="37" y="37"/>
                  </a:lnTo>
                  <a:lnTo>
                    <a:pt x="37" y="60"/>
                  </a:lnTo>
                  <a:lnTo>
                    <a:pt x="55" y="60"/>
                  </a:lnTo>
                  <a:lnTo>
                    <a:pt x="55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1" y="25"/>
                  </a:lnTo>
                  <a:lnTo>
                    <a:pt x="27" y="25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19" y="24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7" y="17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6" name="Freeform 2310"/>
            <p:cNvSpPr>
              <a:spLocks noEditPoints="1"/>
            </p:cNvSpPr>
            <p:nvPr/>
          </p:nvSpPr>
          <p:spPr bwMode="auto">
            <a:xfrm>
              <a:off x="3517" y="704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19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2"/>
                </a:cxn>
                <a:cxn ang="0">
                  <a:pos x="64" y="29"/>
                </a:cxn>
                <a:cxn ang="0">
                  <a:pos x="64" y="24"/>
                </a:cxn>
                <a:cxn ang="0">
                  <a:pos x="62" y="19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4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1" y="37"/>
                </a:cxn>
                <a:cxn ang="0">
                  <a:pos x="1" y="42"/>
                </a:cxn>
                <a:cxn ang="0">
                  <a:pos x="3" y="46"/>
                </a:cxn>
                <a:cxn ang="0">
                  <a:pos x="4" y="50"/>
                </a:cxn>
                <a:cxn ang="0">
                  <a:pos x="8" y="55"/>
                </a:cxn>
                <a:cxn ang="0">
                  <a:pos x="13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2" y="63"/>
                </a:cxn>
                <a:cxn ang="0">
                  <a:pos x="51" y="61"/>
                </a:cxn>
                <a:cxn ang="0">
                  <a:pos x="55" y="58"/>
                </a:cxn>
                <a:cxn ang="0">
                  <a:pos x="58" y="55"/>
                </a:cxn>
                <a:cxn ang="0">
                  <a:pos x="61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7"/>
                </a:cxn>
                <a:cxn ang="0">
                  <a:pos x="24" y="15"/>
                </a:cxn>
                <a:cxn ang="0">
                  <a:pos x="27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4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7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19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2"/>
                  </a:lnTo>
                  <a:lnTo>
                    <a:pt x="64" y="29"/>
                  </a:lnTo>
                  <a:lnTo>
                    <a:pt x="64" y="24"/>
                  </a:lnTo>
                  <a:lnTo>
                    <a:pt x="62" y="19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1" y="37"/>
                  </a:lnTo>
                  <a:lnTo>
                    <a:pt x="1" y="42"/>
                  </a:lnTo>
                  <a:lnTo>
                    <a:pt x="3" y="46"/>
                  </a:lnTo>
                  <a:lnTo>
                    <a:pt x="4" y="50"/>
                  </a:lnTo>
                  <a:lnTo>
                    <a:pt x="8" y="55"/>
                  </a:lnTo>
                  <a:lnTo>
                    <a:pt x="13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2" y="63"/>
                  </a:lnTo>
                  <a:lnTo>
                    <a:pt x="51" y="61"/>
                  </a:lnTo>
                  <a:lnTo>
                    <a:pt x="55" y="58"/>
                  </a:lnTo>
                  <a:lnTo>
                    <a:pt x="58" y="55"/>
                  </a:lnTo>
                  <a:lnTo>
                    <a:pt x="61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4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7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7" name="Freeform 2311"/>
            <p:cNvSpPr>
              <a:spLocks/>
            </p:cNvSpPr>
            <p:nvPr/>
          </p:nvSpPr>
          <p:spPr bwMode="auto">
            <a:xfrm>
              <a:off x="3534" y="705"/>
              <a:ext cx="15" cy="1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20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8" y="12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0" y="12"/>
                </a:cxn>
              </a:cxnLst>
              <a:rect l="0" t="0" r="r" b="b"/>
              <a:pathLst>
                <a:path w="58" h="60">
                  <a:moveTo>
                    <a:pt x="20" y="12"/>
                  </a:moveTo>
                  <a:lnTo>
                    <a:pt x="20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8" name="Freeform 2312"/>
            <p:cNvSpPr>
              <a:spLocks noEditPoints="1"/>
            </p:cNvSpPr>
            <p:nvPr/>
          </p:nvSpPr>
          <p:spPr bwMode="auto">
            <a:xfrm>
              <a:off x="3550" y="704"/>
              <a:ext cx="17" cy="16"/>
            </a:xfrm>
            <a:custGeom>
              <a:avLst/>
              <a:gdLst/>
              <a:ahLst/>
              <a:cxnLst>
                <a:cxn ang="0">
                  <a:pos x="32" y="64"/>
                </a:cxn>
                <a:cxn ang="0">
                  <a:pos x="40" y="63"/>
                </a:cxn>
                <a:cxn ang="0">
                  <a:pos x="46" y="62"/>
                </a:cxn>
                <a:cxn ang="0">
                  <a:pos x="52" y="60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6"/>
                </a:cxn>
                <a:cxn ang="0">
                  <a:pos x="65" y="39"/>
                </a:cxn>
                <a:cxn ang="0">
                  <a:pos x="66" y="31"/>
                </a:cxn>
                <a:cxn ang="0">
                  <a:pos x="65" y="24"/>
                </a:cxn>
                <a:cxn ang="0">
                  <a:pos x="63" y="17"/>
                </a:cxn>
                <a:cxn ang="0">
                  <a:pos x="60" y="12"/>
                </a:cxn>
                <a:cxn ang="0">
                  <a:pos x="56" y="7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1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7"/>
                </a:cxn>
                <a:cxn ang="0">
                  <a:pos x="1" y="23"/>
                </a:cxn>
                <a:cxn ang="0">
                  <a:pos x="0" y="31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6" y="52"/>
                </a:cxn>
                <a:cxn ang="0">
                  <a:pos x="9" y="56"/>
                </a:cxn>
                <a:cxn ang="0">
                  <a:pos x="14" y="60"/>
                </a:cxn>
                <a:cxn ang="0">
                  <a:pos x="20" y="62"/>
                </a:cxn>
                <a:cxn ang="0">
                  <a:pos x="26" y="63"/>
                </a:cxn>
                <a:cxn ang="0">
                  <a:pos x="32" y="64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5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8"/>
                </a:cxn>
                <a:cxn ang="0">
                  <a:pos x="18" y="31"/>
                </a:cxn>
                <a:cxn ang="0">
                  <a:pos x="19" y="25"/>
                </a:cxn>
                <a:cxn ang="0">
                  <a:pos x="20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42" y="14"/>
                </a:cxn>
                <a:cxn ang="0">
                  <a:pos x="44" y="17"/>
                </a:cxn>
                <a:cxn ang="0">
                  <a:pos x="46" y="20"/>
                </a:cxn>
                <a:cxn ang="0">
                  <a:pos x="47" y="25"/>
                </a:cxn>
                <a:cxn ang="0">
                  <a:pos x="47" y="31"/>
                </a:cxn>
                <a:cxn ang="0">
                  <a:pos x="47" y="37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2" y="52"/>
                </a:cxn>
              </a:cxnLst>
              <a:rect l="0" t="0" r="r" b="b"/>
              <a:pathLst>
                <a:path w="66" h="64">
                  <a:moveTo>
                    <a:pt x="32" y="64"/>
                  </a:moveTo>
                  <a:lnTo>
                    <a:pt x="40" y="63"/>
                  </a:lnTo>
                  <a:lnTo>
                    <a:pt x="46" y="62"/>
                  </a:lnTo>
                  <a:lnTo>
                    <a:pt x="52" y="60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6"/>
                  </a:lnTo>
                  <a:lnTo>
                    <a:pt x="65" y="39"/>
                  </a:lnTo>
                  <a:lnTo>
                    <a:pt x="66" y="31"/>
                  </a:lnTo>
                  <a:lnTo>
                    <a:pt x="65" y="24"/>
                  </a:lnTo>
                  <a:lnTo>
                    <a:pt x="63" y="17"/>
                  </a:lnTo>
                  <a:lnTo>
                    <a:pt x="60" y="12"/>
                  </a:lnTo>
                  <a:lnTo>
                    <a:pt x="56" y="7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14" y="60"/>
                  </a:lnTo>
                  <a:lnTo>
                    <a:pt x="20" y="62"/>
                  </a:lnTo>
                  <a:lnTo>
                    <a:pt x="26" y="63"/>
                  </a:lnTo>
                  <a:lnTo>
                    <a:pt x="32" y="64"/>
                  </a:lnTo>
                  <a:close/>
                  <a:moveTo>
                    <a:pt x="32" y="52"/>
                  </a:moveTo>
                  <a:lnTo>
                    <a:pt x="28" y="52"/>
                  </a:lnTo>
                  <a:lnTo>
                    <a:pt x="25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8"/>
                  </a:lnTo>
                  <a:lnTo>
                    <a:pt x="18" y="31"/>
                  </a:lnTo>
                  <a:lnTo>
                    <a:pt x="19" y="25"/>
                  </a:lnTo>
                  <a:lnTo>
                    <a:pt x="20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2" y="14"/>
                  </a:lnTo>
                  <a:lnTo>
                    <a:pt x="44" y="17"/>
                  </a:lnTo>
                  <a:lnTo>
                    <a:pt x="46" y="20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7" y="37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9" name="Freeform 2313"/>
            <p:cNvSpPr>
              <a:spLocks noEditPoints="1"/>
            </p:cNvSpPr>
            <p:nvPr/>
          </p:nvSpPr>
          <p:spPr bwMode="auto">
            <a:xfrm>
              <a:off x="3570" y="705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6" y="60"/>
                </a:cxn>
                <a:cxn ang="0">
                  <a:pos x="41" y="60"/>
                </a:cxn>
                <a:cxn ang="0">
                  <a:pos x="45" y="59"/>
                </a:cxn>
                <a:cxn ang="0">
                  <a:pos x="48" y="58"/>
                </a:cxn>
                <a:cxn ang="0">
                  <a:pos x="52" y="57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7" y="41"/>
                </a:cxn>
                <a:cxn ang="0">
                  <a:pos x="57" y="39"/>
                </a:cxn>
                <a:cxn ang="0">
                  <a:pos x="56" y="35"/>
                </a:cxn>
                <a:cxn ang="0">
                  <a:pos x="54" y="33"/>
                </a:cxn>
                <a:cxn ang="0">
                  <a:pos x="50" y="30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7"/>
                </a:cxn>
                <a:cxn ang="0">
                  <a:pos x="52" y="24"/>
                </a:cxn>
                <a:cxn ang="0">
                  <a:pos x="54" y="20"/>
                </a:cxn>
                <a:cxn ang="0">
                  <a:pos x="55" y="14"/>
                </a:cxn>
                <a:cxn ang="0">
                  <a:pos x="55" y="10"/>
                </a:cxn>
                <a:cxn ang="0">
                  <a:pos x="53" y="6"/>
                </a:cxn>
                <a:cxn ang="0">
                  <a:pos x="51" y="3"/>
                </a:cxn>
                <a:cxn ang="0">
                  <a:pos x="48" y="2"/>
                </a:cxn>
                <a:cxn ang="0">
                  <a:pos x="41" y="0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19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5" y="13"/>
                </a:cxn>
                <a:cxn ang="0">
                  <a:pos x="37" y="15"/>
                </a:cxn>
                <a:cxn ang="0">
                  <a:pos x="37" y="18"/>
                </a:cxn>
                <a:cxn ang="0">
                  <a:pos x="37" y="19"/>
                </a:cxn>
                <a:cxn ang="0">
                  <a:pos x="36" y="21"/>
                </a:cxn>
                <a:cxn ang="0">
                  <a:pos x="35" y="22"/>
                </a:cxn>
                <a:cxn ang="0">
                  <a:pos x="34" y="22"/>
                </a:cxn>
                <a:cxn ang="0">
                  <a:pos x="31" y="23"/>
                </a:cxn>
                <a:cxn ang="0">
                  <a:pos x="28" y="23"/>
                </a:cxn>
                <a:cxn ang="0">
                  <a:pos x="19" y="23"/>
                </a:cxn>
                <a:cxn ang="0">
                  <a:pos x="19" y="12"/>
                </a:cxn>
                <a:cxn ang="0">
                  <a:pos x="19" y="34"/>
                </a:cxn>
                <a:cxn ang="0">
                  <a:pos x="29" y="34"/>
                </a:cxn>
                <a:cxn ang="0">
                  <a:pos x="35" y="35"/>
                </a:cxn>
                <a:cxn ang="0">
                  <a:pos x="38" y="36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8" y="46"/>
                </a:cxn>
                <a:cxn ang="0">
                  <a:pos x="35" y="47"/>
                </a:cxn>
                <a:cxn ang="0">
                  <a:pos x="30" y="48"/>
                </a:cxn>
                <a:cxn ang="0">
                  <a:pos x="19" y="48"/>
                </a:cxn>
                <a:cxn ang="0">
                  <a:pos x="19" y="34"/>
                </a:cxn>
              </a:cxnLst>
              <a:rect l="0" t="0" r="r" b="b"/>
              <a:pathLst>
                <a:path w="58" h="60">
                  <a:moveTo>
                    <a:pt x="0" y="0"/>
                  </a:moveTo>
                  <a:lnTo>
                    <a:pt x="0" y="60"/>
                  </a:lnTo>
                  <a:lnTo>
                    <a:pt x="36" y="60"/>
                  </a:lnTo>
                  <a:lnTo>
                    <a:pt x="41" y="60"/>
                  </a:lnTo>
                  <a:lnTo>
                    <a:pt x="45" y="59"/>
                  </a:lnTo>
                  <a:lnTo>
                    <a:pt x="48" y="58"/>
                  </a:lnTo>
                  <a:lnTo>
                    <a:pt x="52" y="57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7" y="41"/>
                  </a:lnTo>
                  <a:lnTo>
                    <a:pt x="57" y="39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0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8" y="27"/>
                  </a:lnTo>
                  <a:lnTo>
                    <a:pt x="52" y="24"/>
                  </a:lnTo>
                  <a:lnTo>
                    <a:pt x="54" y="20"/>
                  </a:lnTo>
                  <a:lnTo>
                    <a:pt x="55" y="14"/>
                  </a:lnTo>
                  <a:lnTo>
                    <a:pt x="55" y="10"/>
                  </a:lnTo>
                  <a:lnTo>
                    <a:pt x="53" y="6"/>
                  </a:lnTo>
                  <a:lnTo>
                    <a:pt x="51" y="3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0" y="0"/>
                  </a:lnTo>
                  <a:close/>
                  <a:moveTo>
                    <a:pt x="19" y="12"/>
                  </a:moveTo>
                  <a:lnTo>
                    <a:pt x="28" y="12"/>
                  </a:lnTo>
                  <a:lnTo>
                    <a:pt x="32" y="12"/>
                  </a:lnTo>
                  <a:lnTo>
                    <a:pt x="35" y="13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6" y="21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19" y="23"/>
                  </a:lnTo>
                  <a:lnTo>
                    <a:pt x="19" y="12"/>
                  </a:lnTo>
                  <a:close/>
                  <a:moveTo>
                    <a:pt x="19" y="34"/>
                  </a:moveTo>
                  <a:lnTo>
                    <a:pt x="29" y="34"/>
                  </a:lnTo>
                  <a:lnTo>
                    <a:pt x="35" y="35"/>
                  </a:lnTo>
                  <a:lnTo>
                    <a:pt x="38" y="36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8" y="46"/>
                  </a:lnTo>
                  <a:lnTo>
                    <a:pt x="35" y="47"/>
                  </a:lnTo>
                  <a:lnTo>
                    <a:pt x="30" y="48"/>
                  </a:lnTo>
                  <a:lnTo>
                    <a:pt x="19" y="48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0" name="Freeform 2314"/>
            <p:cNvSpPr>
              <a:spLocks/>
            </p:cNvSpPr>
            <p:nvPr/>
          </p:nvSpPr>
          <p:spPr bwMode="auto">
            <a:xfrm>
              <a:off x="3066" y="736"/>
              <a:ext cx="442" cy="387"/>
            </a:xfrm>
            <a:custGeom>
              <a:avLst/>
              <a:gdLst/>
              <a:ahLst/>
              <a:cxnLst>
                <a:cxn ang="0">
                  <a:pos x="87" y="1546"/>
                </a:cxn>
                <a:cxn ang="0">
                  <a:pos x="1679" y="1546"/>
                </a:cxn>
                <a:cxn ang="0">
                  <a:pos x="1691" y="1546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6" y="1532"/>
                </a:cxn>
                <a:cxn ang="0">
                  <a:pos x="1736" y="1524"/>
                </a:cxn>
                <a:cxn ang="0">
                  <a:pos x="1745" y="1516"/>
                </a:cxn>
                <a:cxn ang="0">
                  <a:pos x="1752" y="1506"/>
                </a:cxn>
                <a:cxn ang="0">
                  <a:pos x="1758" y="1495"/>
                </a:cxn>
                <a:cxn ang="0">
                  <a:pos x="1763" y="1483"/>
                </a:cxn>
                <a:cxn ang="0">
                  <a:pos x="1765" y="1470"/>
                </a:cxn>
                <a:cxn ang="0">
                  <a:pos x="1766" y="1458"/>
                </a:cxn>
                <a:cxn ang="0">
                  <a:pos x="1766" y="88"/>
                </a:cxn>
                <a:cxn ang="0">
                  <a:pos x="1765" y="76"/>
                </a:cxn>
                <a:cxn ang="0">
                  <a:pos x="1763" y="63"/>
                </a:cxn>
                <a:cxn ang="0">
                  <a:pos x="1758" y="51"/>
                </a:cxn>
                <a:cxn ang="0">
                  <a:pos x="1752" y="41"/>
                </a:cxn>
                <a:cxn ang="0">
                  <a:pos x="1745" y="31"/>
                </a:cxn>
                <a:cxn ang="0">
                  <a:pos x="1736" y="22"/>
                </a:cxn>
                <a:cxn ang="0">
                  <a:pos x="1726" y="15"/>
                </a:cxn>
                <a:cxn ang="0">
                  <a:pos x="1715" y="8"/>
                </a:cxn>
                <a:cxn ang="0">
                  <a:pos x="1703" y="3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7" y="0"/>
                </a:cxn>
                <a:cxn ang="0">
                  <a:pos x="75" y="1"/>
                </a:cxn>
                <a:cxn ang="0">
                  <a:pos x="63" y="3"/>
                </a:cxn>
                <a:cxn ang="0">
                  <a:pos x="52" y="8"/>
                </a:cxn>
                <a:cxn ang="0">
                  <a:pos x="40" y="15"/>
                </a:cxn>
                <a:cxn ang="0">
                  <a:pos x="30" y="22"/>
                </a:cxn>
                <a:cxn ang="0">
                  <a:pos x="21" y="31"/>
                </a:cxn>
                <a:cxn ang="0">
                  <a:pos x="14" y="41"/>
                </a:cxn>
                <a:cxn ang="0">
                  <a:pos x="8" y="51"/>
                </a:cxn>
                <a:cxn ang="0">
                  <a:pos x="3" y="63"/>
                </a:cxn>
                <a:cxn ang="0">
                  <a:pos x="1" y="76"/>
                </a:cxn>
                <a:cxn ang="0">
                  <a:pos x="0" y="88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3" y="1483"/>
                </a:cxn>
                <a:cxn ang="0">
                  <a:pos x="8" y="1495"/>
                </a:cxn>
                <a:cxn ang="0">
                  <a:pos x="14" y="1506"/>
                </a:cxn>
                <a:cxn ang="0">
                  <a:pos x="21" y="1516"/>
                </a:cxn>
                <a:cxn ang="0">
                  <a:pos x="30" y="1524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6"/>
                </a:cxn>
                <a:cxn ang="0">
                  <a:pos x="87" y="1546"/>
                </a:cxn>
              </a:cxnLst>
              <a:rect l="0" t="0" r="r" b="b"/>
              <a:pathLst>
                <a:path w="1766" h="1546">
                  <a:moveTo>
                    <a:pt x="87" y="1546"/>
                  </a:moveTo>
                  <a:lnTo>
                    <a:pt x="1679" y="1546"/>
                  </a:lnTo>
                  <a:lnTo>
                    <a:pt x="1691" y="1546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6" y="1532"/>
                  </a:lnTo>
                  <a:lnTo>
                    <a:pt x="1736" y="1524"/>
                  </a:lnTo>
                  <a:lnTo>
                    <a:pt x="1745" y="1516"/>
                  </a:lnTo>
                  <a:lnTo>
                    <a:pt x="1752" y="1506"/>
                  </a:lnTo>
                  <a:lnTo>
                    <a:pt x="1758" y="1495"/>
                  </a:lnTo>
                  <a:lnTo>
                    <a:pt x="1763" y="1483"/>
                  </a:lnTo>
                  <a:lnTo>
                    <a:pt x="1765" y="1470"/>
                  </a:lnTo>
                  <a:lnTo>
                    <a:pt x="1766" y="1458"/>
                  </a:lnTo>
                  <a:lnTo>
                    <a:pt x="1766" y="88"/>
                  </a:lnTo>
                  <a:lnTo>
                    <a:pt x="1765" y="76"/>
                  </a:lnTo>
                  <a:lnTo>
                    <a:pt x="1763" y="63"/>
                  </a:lnTo>
                  <a:lnTo>
                    <a:pt x="1758" y="51"/>
                  </a:lnTo>
                  <a:lnTo>
                    <a:pt x="1752" y="41"/>
                  </a:lnTo>
                  <a:lnTo>
                    <a:pt x="1745" y="31"/>
                  </a:lnTo>
                  <a:lnTo>
                    <a:pt x="1736" y="22"/>
                  </a:lnTo>
                  <a:lnTo>
                    <a:pt x="1726" y="15"/>
                  </a:lnTo>
                  <a:lnTo>
                    <a:pt x="1715" y="8"/>
                  </a:lnTo>
                  <a:lnTo>
                    <a:pt x="1703" y="3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7" y="0"/>
                  </a:lnTo>
                  <a:lnTo>
                    <a:pt x="75" y="1"/>
                  </a:lnTo>
                  <a:lnTo>
                    <a:pt x="63" y="3"/>
                  </a:lnTo>
                  <a:lnTo>
                    <a:pt x="52" y="8"/>
                  </a:lnTo>
                  <a:lnTo>
                    <a:pt x="40" y="15"/>
                  </a:lnTo>
                  <a:lnTo>
                    <a:pt x="30" y="22"/>
                  </a:lnTo>
                  <a:lnTo>
                    <a:pt x="21" y="31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3" y="63"/>
                  </a:lnTo>
                  <a:lnTo>
                    <a:pt x="1" y="76"/>
                  </a:lnTo>
                  <a:lnTo>
                    <a:pt x="0" y="88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3" y="1483"/>
                  </a:lnTo>
                  <a:lnTo>
                    <a:pt x="8" y="1495"/>
                  </a:lnTo>
                  <a:lnTo>
                    <a:pt x="14" y="1506"/>
                  </a:lnTo>
                  <a:lnTo>
                    <a:pt x="21" y="1516"/>
                  </a:lnTo>
                  <a:lnTo>
                    <a:pt x="30" y="1524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6"/>
                  </a:lnTo>
                  <a:lnTo>
                    <a:pt x="87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1" name="Freeform 2315"/>
            <p:cNvSpPr>
              <a:spLocks/>
            </p:cNvSpPr>
            <p:nvPr/>
          </p:nvSpPr>
          <p:spPr bwMode="auto">
            <a:xfrm>
              <a:off x="3088" y="1121"/>
              <a:ext cx="398" cy="4"/>
            </a:xfrm>
            <a:custGeom>
              <a:avLst/>
              <a:gdLst/>
              <a:ahLst/>
              <a:cxnLst>
                <a:cxn ang="0">
                  <a:pos x="1592" y="18"/>
                </a:cxn>
                <a:cxn ang="0">
                  <a:pos x="1592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</a:cxnLst>
              <a:rect l="0" t="0" r="r" b="b"/>
              <a:pathLst>
                <a:path w="1592" h="18">
                  <a:moveTo>
                    <a:pt x="1592" y="18"/>
                  </a:moveTo>
                  <a:lnTo>
                    <a:pt x="159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2" name="Freeform 2316"/>
            <p:cNvSpPr>
              <a:spLocks/>
            </p:cNvSpPr>
            <p:nvPr/>
          </p:nvSpPr>
          <p:spPr bwMode="auto">
            <a:xfrm>
              <a:off x="3485" y="1120"/>
              <a:ext cx="4" cy="5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9"/>
                </a:cxn>
                <a:cxn ang="0">
                  <a:pos x="14" y="18"/>
                </a:cxn>
                <a:cxn ang="0">
                  <a:pos x="15" y="1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5" y="18"/>
                </a:cxn>
              </a:cxnLst>
              <a:rect l="0" t="0" r="r" b="b"/>
              <a:pathLst>
                <a:path w="15" h="19">
                  <a:moveTo>
                    <a:pt x="15" y="18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9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3" name="Freeform 2317"/>
            <p:cNvSpPr>
              <a:spLocks/>
            </p:cNvSpPr>
            <p:nvPr/>
          </p:nvSpPr>
          <p:spPr bwMode="auto">
            <a:xfrm>
              <a:off x="3488" y="1120"/>
              <a:ext cx="5" cy="5"/>
            </a:xfrm>
            <a:custGeom>
              <a:avLst/>
              <a:gdLst/>
              <a:ahLst/>
              <a:cxnLst>
                <a:cxn ang="0">
                  <a:pos x="17" y="17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4" y="20"/>
                </a:cxn>
                <a:cxn ang="0">
                  <a:pos x="15" y="17"/>
                </a:cxn>
                <a:cxn ang="0">
                  <a:pos x="17" y="17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7" y="17"/>
                </a:cxn>
              </a:cxnLst>
              <a:rect l="0" t="0" r="r" b="b"/>
              <a:pathLst>
                <a:path w="17" h="20">
                  <a:moveTo>
                    <a:pt x="17" y="17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4" y="20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4" name="Freeform 2318"/>
            <p:cNvSpPr>
              <a:spLocks/>
            </p:cNvSpPr>
            <p:nvPr/>
          </p:nvSpPr>
          <p:spPr bwMode="auto">
            <a:xfrm>
              <a:off x="3491" y="1119"/>
              <a:ext cx="5" cy="5"/>
            </a:xfrm>
            <a:custGeom>
              <a:avLst/>
              <a:gdLst/>
              <a:ahLst/>
              <a:cxnLst>
                <a:cxn ang="0">
                  <a:pos x="19" y="16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1"/>
                </a:cxn>
                <a:cxn ang="0">
                  <a:pos x="18" y="16"/>
                </a:cxn>
                <a:cxn ang="0">
                  <a:pos x="19" y="16"/>
                </a:cxn>
                <a:cxn ang="0">
                  <a:pos x="18" y="16"/>
                </a:cxn>
                <a:cxn ang="0">
                  <a:pos x="18" y="16"/>
                </a:cxn>
                <a:cxn ang="0">
                  <a:pos x="19" y="16"/>
                </a:cxn>
              </a:cxnLst>
              <a:rect l="0" t="0" r="r" b="b"/>
              <a:pathLst>
                <a:path w="19" h="21">
                  <a:moveTo>
                    <a:pt x="19" y="16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1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5" name="Freeform 2319"/>
            <p:cNvSpPr>
              <a:spLocks/>
            </p:cNvSpPr>
            <p:nvPr/>
          </p:nvSpPr>
          <p:spPr bwMode="auto">
            <a:xfrm>
              <a:off x="3494" y="1118"/>
              <a:ext cx="5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1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1">
                  <a:moveTo>
                    <a:pt x="20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1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6" name="Freeform 2320"/>
            <p:cNvSpPr>
              <a:spLocks/>
            </p:cNvSpPr>
            <p:nvPr/>
          </p:nvSpPr>
          <p:spPr bwMode="auto">
            <a:xfrm>
              <a:off x="3496" y="1116"/>
              <a:ext cx="5" cy="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9" y="20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19" y="13"/>
                </a:cxn>
                <a:cxn ang="0">
                  <a:pos x="20" y="13"/>
                </a:cxn>
                <a:cxn ang="0">
                  <a:pos x="20" y="12"/>
                </a:cxn>
              </a:cxnLst>
              <a:rect l="0" t="0" r="r" b="b"/>
              <a:pathLst>
                <a:path w="20" h="20">
                  <a:moveTo>
                    <a:pt x="20" y="12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9" y="20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7" name="Freeform 2321"/>
            <p:cNvSpPr>
              <a:spLocks/>
            </p:cNvSpPr>
            <p:nvPr/>
          </p:nvSpPr>
          <p:spPr bwMode="auto">
            <a:xfrm>
              <a:off x="3499" y="1114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11" y="2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0" y="11"/>
                </a:cxn>
                <a:cxn ang="0">
                  <a:pos x="21" y="10"/>
                </a:cxn>
              </a:cxnLst>
              <a:rect l="0" t="0" r="r" b="b"/>
              <a:pathLst>
                <a:path w="21" h="20">
                  <a:moveTo>
                    <a:pt x="21" y="1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11" y="2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4" name="Group 2322"/>
          <p:cNvGrpSpPr>
            <a:grpSpLocks/>
          </p:cNvGrpSpPr>
          <p:nvPr/>
        </p:nvGrpSpPr>
        <p:grpSpPr bwMode="auto">
          <a:xfrm>
            <a:off x="4699000" y="1165225"/>
            <a:ext cx="873125" cy="3198813"/>
            <a:chOff x="2960" y="734"/>
            <a:chExt cx="550" cy="2015"/>
          </a:xfrm>
        </p:grpSpPr>
        <p:sp>
          <p:nvSpPr>
            <p:cNvPr id="625939" name="Freeform 2323"/>
            <p:cNvSpPr>
              <a:spLocks/>
            </p:cNvSpPr>
            <p:nvPr/>
          </p:nvSpPr>
          <p:spPr bwMode="auto">
            <a:xfrm>
              <a:off x="3501" y="1111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3" y="19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1" y="9"/>
                </a:cxn>
              </a:cxnLst>
              <a:rect l="0" t="0" r="r" b="b"/>
              <a:pathLst>
                <a:path w="21" h="19">
                  <a:moveTo>
                    <a:pt x="21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3" y="1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0" name="Freeform 2324"/>
            <p:cNvSpPr>
              <a:spLocks/>
            </p:cNvSpPr>
            <p:nvPr/>
          </p:nvSpPr>
          <p:spPr bwMode="auto">
            <a:xfrm>
              <a:off x="3502" y="1109"/>
              <a:ext cx="6" cy="5"/>
            </a:xfrm>
            <a:custGeom>
              <a:avLst/>
              <a:gdLst/>
              <a:ahLst/>
              <a:cxnLst>
                <a:cxn ang="0">
                  <a:pos x="21" y="8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5" y="20"/>
                </a:cxn>
                <a:cxn ang="0">
                  <a:pos x="21" y="9"/>
                </a:cxn>
                <a:cxn ang="0">
                  <a:pos x="21" y="8"/>
                </a:cxn>
                <a:cxn ang="0">
                  <a:pos x="21" y="9"/>
                </a:cxn>
                <a:cxn ang="0">
                  <a:pos x="21" y="8"/>
                </a:cxn>
                <a:cxn ang="0">
                  <a:pos x="21" y="8"/>
                </a:cxn>
              </a:cxnLst>
              <a:rect l="0" t="0" r="r" b="b"/>
              <a:pathLst>
                <a:path w="21" h="20">
                  <a:moveTo>
                    <a:pt x="21" y="8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5" y="2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1" name="Freeform 2325"/>
            <p:cNvSpPr>
              <a:spLocks/>
            </p:cNvSpPr>
            <p:nvPr/>
          </p:nvSpPr>
          <p:spPr bwMode="auto">
            <a:xfrm>
              <a:off x="3504" y="1106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8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8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2" name="Freeform 2326"/>
            <p:cNvSpPr>
              <a:spLocks/>
            </p:cNvSpPr>
            <p:nvPr/>
          </p:nvSpPr>
          <p:spPr bwMode="auto">
            <a:xfrm>
              <a:off x="3505" y="1103"/>
              <a:ext cx="4" cy="4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9" y="4"/>
                </a:cxn>
                <a:cxn ang="0">
                  <a:pos x="19" y="3"/>
                </a:cxn>
                <a:cxn ang="0">
                  <a:pos x="19" y="4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19" h="16">
                  <a:moveTo>
                    <a:pt x="19" y="3"/>
                  </a:moveTo>
                  <a:lnTo>
                    <a:pt x="2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3" name="Freeform 2327"/>
            <p:cNvSpPr>
              <a:spLocks/>
            </p:cNvSpPr>
            <p:nvPr/>
          </p:nvSpPr>
          <p:spPr bwMode="auto">
            <a:xfrm>
              <a:off x="3505" y="1100"/>
              <a:ext cx="5" cy="4"/>
            </a:xfrm>
            <a:custGeom>
              <a:avLst/>
              <a:gdLst/>
              <a:ahLst/>
              <a:cxnLst>
                <a:cxn ang="0">
                  <a:pos x="18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7" y="14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</a:cxnLst>
              <a:rect l="0" t="0" r="r" b="b"/>
              <a:pathLst>
                <a:path w="18" h="14">
                  <a:moveTo>
                    <a:pt x="18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7" y="14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4" name="Freeform 2328"/>
            <p:cNvSpPr>
              <a:spLocks/>
            </p:cNvSpPr>
            <p:nvPr/>
          </p:nvSpPr>
          <p:spPr bwMode="auto">
            <a:xfrm>
              <a:off x="3506" y="758"/>
              <a:ext cx="4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0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5" name="Freeform 2329"/>
            <p:cNvSpPr>
              <a:spLocks/>
            </p:cNvSpPr>
            <p:nvPr/>
          </p:nvSpPr>
          <p:spPr bwMode="auto">
            <a:xfrm>
              <a:off x="3505" y="755"/>
              <a:ext cx="5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8" y="14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0"/>
                </a:cxn>
              </a:cxnLst>
              <a:rect l="0" t="0" r="r" b="b"/>
              <a:pathLst>
                <a:path w="18" h="15">
                  <a:moveTo>
                    <a:pt x="17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8" y="14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6" name="Freeform 2330"/>
            <p:cNvSpPr>
              <a:spLocks/>
            </p:cNvSpPr>
            <p:nvPr/>
          </p:nvSpPr>
          <p:spPr bwMode="auto">
            <a:xfrm>
              <a:off x="3505" y="752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5"/>
                </a:cxn>
                <a:cxn ang="0">
                  <a:pos x="2" y="17"/>
                </a:cxn>
                <a:cxn ang="0">
                  <a:pos x="19" y="1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5"/>
                  </a:lnTo>
                  <a:lnTo>
                    <a:pt x="2" y="17"/>
                  </a:lnTo>
                  <a:lnTo>
                    <a:pt x="19" y="1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7" name="Freeform 2331"/>
            <p:cNvSpPr>
              <a:spLocks/>
            </p:cNvSpPr>
            <p:nvPr/>
          </p:nvSpPr>
          <p:spPr bwMode="auto">
            <a:xfrm>
              <a:off x="3504" y="748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20"/>
                </a:cxn>
                <a:cxn ang="0">
                  <a:pos x="19" y="14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9" h="20">
                  <a:moveTo>
                    <a:pt x="15" y="0"/>
                  </a:moveTo>
                  <a:lnTo>
                    <a:pt x="0" y="7"/>
                  </a:lnTo>
                  <a:lnTo>
                    <a:pt x="4" y="20"/>
                  </a:lnTo>
                  <a:lnTo>
                    <a:pt x="19" y="1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8" name="Freeform 2332"/>
            <p:cNvSpPr>
              <a:spLocks/>
            </p:cNvSpPr>
            <p:nvPr/>
          </p:nvSpPr>
          <p:spPr bwMode="auto">
            <a:xfrm>
              <a:off x="3502" y="745"/>
              <a:ext cx="6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1" y="11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1" y="11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9" name="Freeform 2333"/>
            <p:cNvSpPr>
              <a:spLocks/>
            </p:cNvSpPr>
            <p:nvPr/>
          </p:nvSpPr>
          <p:spPr bwMode="auto">
            <a:xfrm>
              <a:off x="3501" y="742"/>
              <a:ext cx="5" cy="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0"/>
                </a:cxn>
                <a:cxn ang="0">
                  <a:pos x="7" y="20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0" h="20">
                  <a:moveTo>
                    <a:pt x="12" y="0"/>
                  </a:moveTo>
                  <a:lnTo>
                    <a:pt x="0" y="10"/>
                  </a:lnTo>
                  <a:lnTo>
                    <a:pt x="7" y="20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0" name="Freeform 2334"/>
            <p:cNvSpPr>
              <a:spLocks/>
            </p:cNvSpPr>
            <p:nvPr/>
          </p:nvSpPr>
          <p:spPr bwMode="auto">
            <a:xfrm>
              <a:off x="3499" y="740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8" y="21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lnTo>
                    <a:pt x="0" y="13"/>
                  </a:lnTo>
                  <a:lnTo>
                    <a:pt x="8" y="21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1" name="Freeform 2335"/>
            <p:cNvSpPr>
              <a:spLocks/>
            </p:cNvSpPr>
            <p:nvPr/>
          </p:nvSpPr>
          <p:spPr bwMode="auto">
            <a:xfrm>
              <a:off x="3496" y="738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5"/>
                </a:cxn>
                <a:cxn ang="0">
                  <a:pos x="10" y="22"/>
                </a:cxn>
                <a:cxn ang="0">
                  <a:pos x="19" y="9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8" y="0"/>
                </a:cxn>
              </a:cxnLst>
              <a:rect l="0" t="0" r="r" b="b"/>
              <a:pathLst>
                <a:path w="19" h="22">
                  <a:moveTo>
                    <a:pt x="8" y="0"/>
                  </a:moveTo>
                  <a:lnTo>
                    <a:pt x="0" y="15"/>
                  </a:lnTo>
                  <a:lnTo>
                    <a:pt x="10" y="22"/>
                  </a:lnTo>
                  <a:lnTo>
                    <a:pt x="19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2" name="Freeform 2336"/>
            <p:cNvSpPr>
              <a:spLocks/>
            </p:cNvSpPr>
            <p:nvPr/>
          </p:nvSpPr>
          <p:spPr bwMode="auto">
            <a:xfrm>
              <a:off x="3494" y="736"/>
              <a:ext cx="4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6"/>
                </a:cxn>
                <a:cxn ang="0">
                  <a:pos x="11" y="22"/>
                </a:cxn>
                <a:cxn ang="0">
                  <a:pos x="19" y="6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9" h="22">
                  <a:moveTo>
                    <a:pt x="6" y="0"/>
                  </a:moveTo>
                  <a:lnTo>
                    <a:pt x="0" y="16"/>
                  </a:lnTo>
                  <a:lnTo>
                    <a:pt x="11" y="22"/>
                  </a:lnTo>
                  <a:lnTo>
                    <a:pt x="19" y="6"/>
                  </a:lnTo>
                  <a:lnTo>
                    <a:pt x="8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3" name="Freeform 2337"/>
            <p:cNvSpPr>
              <a:spLocks/>
            </p:cNvSpPr>
            <p:nvPr/>
          </p:nvSpPr>
          <p:spPr bwMode="auto">
            <a:xfrm>
              <a:off x="3491" y="735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5"/>
                </a:cxn>
                <a:cxn ang="0">
                  <a:pos x="12" y="20"/>
                </a:cxn>
                <a:cxn ang="0">
                  <a:pos x="17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7" h="20">
                  <a:moveTo>
                    <a:pt x="5" y="0"/>
                  </a:moveTo>
                  <a:lnTo>
                    <a:pt x="0" y="15"/>
                  </a:lnTo>
                  <a:lnTo>
                    <a:pt x="12" y="20"/>
                  </a:lnTo>
                  <a:lnTo>
                    <a:pt x="17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4" name="Freeform 2338"/>
            <p:cNvSpPr>
              <a:spLocks/>
            </p:cNvSpPr>
            <p:nvPr/>
          </p:nvSpPr>
          <p:spPr bwMode="auto">
            <a:xfrm>
              <a:off x="3488" y="735"/>
              <a:ext cx="4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2" y="18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6" h="18">
                  <a:moveTo>
                    <a:pt x="3" y="0"/>
                  </a:moveTo>
                  <a:lnTo>
                    <a:pt x="0" y="16"/>
                  </a:lnTo>
                  <a:lnTo>
                    <a:pt x="12" y="18"/>
                  </a:lnTo>
                  <a:lnTo>
                    <a:pt x="16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5" name="Freeform 2339"/>
            <p:cNvSpPr>
              <a:spLocks/>
            </p:cNvSpPr>
            <p:nvPr/>
          </p:nvSpPr>
          <p:spPr bwMode="auto">
            <a:xfrm>
              <a:off x="3485" y="734"/>
              <a:ext cx="4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4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6" name="Freeform 2340"/>
            <p:cNvSpPr>
              <a:spLocks/>
            </p:cNvSpPr>
            <p:nvPr/>
          </p:nvSpPr>
          <p:spPr bwMode="auto">
            <a:xfrm>
              <a:off x="3088" y="734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592" y="16"/>
                </a:cxn>
                <a:cxn ang="0">
                  <a:pos x="159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2" h="16">
                  <a:moveTo>
                    <a:pt x="0" y="0"/>
                  </a:moveTo>
                  <a:lnTo>
                    <a:pt x="0" y="16"/>
                  </a:lnTo>
                  <a:lnTo>
                    <a:pt x="1592" y="16"/>
                  </a:lnTo>
                  <a:lnTo>
                    <a:pt x="159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7" name="Freeform 2341"/>
            <p:cNvSpPr>
              <a:spLocks/>
            </p:cNvSpPr>
            <p:nvPr/>
          </p:nvSpPr>
          <p:spPr bwMode="auto">
            <a:xfrm>
              <a:off x="3084" y="734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3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8" name="Freeform 2342"/>
            <p:cNvSpPr>
              <a:spLocks/>
            </p:cNvSpPr>
            <p:nvPr/>
          </p:nvSpPr>
          <p:spPr bwMode="auto">
            <a:xfrm>
              <a:off x="3081" y="735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8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5" y="18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9" name="Freeform 2343"/>
            <p:cNvSpPr>
              <a:spLocks/>
            </p:cNvSpPr>
            <p:nvPr/>
          </p:nvSpPr>
          <p:spPr bwMode="auto">
            <a:xfrm>
              <a:off x="3078" y="735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2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8" h="20">
                  <a:moveTo>
                    <a:pt x="0" y="4"/>
                  </a:moveTo>
                  <a:lnTo>
                    <a:pt x="6" y="20"/>
                  </a:lnTo>
                  <a:lnTo>
                    <a:pt x="18" y="15"/>
                  </a:lnTo>
                  <a:lnTo>
                    <a:pt x="12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0" name="Freeform 2344"/>
            <p:cNvSpPr>
              <a:spLocks/>
            </p:cNvSpPr>
            <p:nvPr/>
          </p:nvSpPr>
          <p:spPr bwMode="auto">
            <a:xfrm>
              <a:off x="3075" y="736"/>
              <a:ext cx="5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22"/>
                </a:cxn>
                <a:cxn ang="0">
                  <a:pos x="21" y="16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21" h="22">
                  <a:moveTo>
                    <a:pt x="0" y="7"/>
                  </a:moveTo>
                  <a:lnTo>
                    <a:pt x="10" y="22"/>
                  </a:lnTo>
                  <a:lnTo>
                    <a:pt x="21" y="16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1" name="Freeform 2345"/>
            <p:cNvSpPr>
              <a:spLocks/>
            </p:cNvSpPr>
            <p:nvPr/>
          </p:nvSpPr>
          <p:spPr bwMode="auto">
            <a:xfrm>
              <a:off x="3072" y="738"/>
              <a:ext cx="5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1" y="21"/>
                </a:cxn>
                <a:cxn ang="0">
                  <a:pos x="22" y="14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1" y="9"/>
                </a:cxn>
                <a:cxn ang="0">
                  <a:pos x="0" y="9"/>
                </a:cxn>
              </a:cxnLst>
              <a:rect l="0" t="0" r="r" b="b"/>
              <a:pathLst>
                <a:path w="22" h="21">
                  <a:moveTo>
                    <a:pt x="0" y="9"/>
                  </a:moveTo>
                  <a:lnTo>
                    <a:pt x="11" y="21"/>
                  </a:lnTo>
                  <a:lnTo>
                    <a:pt x="22" y="14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2" name="Freeform 2346"/>
            <p:cNvSpPr>
              <a:spLocks/>
            </p:cNvSpPr>
            <p:nvPr/>
          </p:nvSpPr>
          <p:spPr bwMode="auto">
            <a:xfrm>
              <a:off x="3070" y="740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0"/>
                </a:cxn>
                <a:cxn ang="0">
                  <a:pos x="21" y="12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20">
                  <a:moveTo>
                    <a:pt x="0" y="10"/>
                  </a:moveTo>
                  <a:lnTo>
                    <a:pt x="12" y="20"/>
                  </a:lnTo>
                  <a:lnTo>
                    <a:pt x="21" y="12"/>
                  </a:lnTo>
                  <a:lnTo>
                    <a:pt x="9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3" name="Freeform 2347"/>
            <p:cNvSpPr>
              <a:spLocks/>
            </p:cNvSpPr>
            <p:nvPr/>
          </p:nvSpPr>
          <p:spPr bwMode="auto">
            <a:xfrm>
              <a:off x="3067" y="743"/>
              <a:ext cx="6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0"/>
                </a:cxn>
                <a:cxn ang="0">
                  <a:pos x="22" y="10"/>
                </a:cxn>
                <a:cxn ang="0">
                  <a:pos x="9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0" y="11"/>
                </a:cxn>
              </a:cxnLst>
              <a:rect l="0" t="0" r="r" b="b"/>
              <a:pathLst>
                <a:path w="22" h="20">
                  <a:moveTo>
                    <a:pt x="0" y="11"/>
                  </a:moveTo>
                  <a:lnTo>
                    <a:pt x="14" y="20"/>
                  </a:lnTo>
                  <a:lnTo>
                    <a:pt x="22" y="10"/>
                  </a:lnTo>
                  <a:lnTo>
                    <a:pt x="9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4" name="Freeform 2348"/>
            <p:cNvSpPr>
              <a:spLocks/>
            </p:cNvSpPr>
            <p:nvPr/>
          </p:nvSpPr>
          <p:spPr bwMode="auto">
            <a:xfrm>
              <a:off x="3066" y="745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6" y="0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6" y="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5" name="Freeform 2349"/>
            <p:cNvSpPr>
              <a:spLocks/>
            </p:cNvSpPr>
            <p:nvPr/>
          </p:nvSpPr>
          <p:spPr bwMode="auto">
            <a:xfrm>
              <a:off x="3065" y="749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19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9" h="18">
                  <a:moveTo>
                    <a:pt x="0" y="12"/>
                  </a:moveTo>
                  <a:lnTo>
                    <a:pt x="15" y="18"/>
                  </a:lnTo>
                  <a:lnTo>
                    <a:pt x="19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6" name="Freeform 2350"/>
            <p:cNvSpPr>
              <a:spLocks/>
            </p:cNvSpPr>
            <p:nvPr/>
          </p:nvSpPr>
          <p:spPr bwMode="auto">
            <a:xfrm>
              <a:off x="3064" y="752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7"/>
                </a:cxn>
                <a:cxn ang="0">
                  <a:pos x="18" y="5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8" h="17">
                  <a:moveTo>
                    <a:pt x="0" y="14"/>
                  </a:moveTo>
                  <a:lnTo>
                    <a:pt x="16" y="17"/>
                  </a:lnTo>
                  <a:lnTo>
                    <a:pt x="18" y="5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7" name="Freeform 2351"/>
            <p:cNvSpPr>
              <a:spLocks/>
            </p:cNvSpPr>
            <p:nvPr/>
          </p:nvSpPr>
          <p:spPr bwMode="auto">
            <a:xfrm>
              <a:off x="3064" y="755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7" h="14">
                  <a:moveTo>
                    <a:pt x="0" y="13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8" name="Freeform 2352"/>
            <p:cNvSpPr>
              <a:spLocks/>
            </p:cNvSpPr>
            <p:nvPr/>
          </p:nvSpPr>
          <p:spPr bwMode="auto">
            <a:xfrm>
              <a:off x="3064" y="758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6" y="137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6" h="1370">
                  <a:moveTo>
                    <a:pt x="0" y="1370"/>
                  </a:moveTo>
                  <a:lnTo>
                    <a:pt x="16" y="137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9" name="Freeform 2353"/>
            <p:cNvSpPr>
              <a:spLocks/>
            </p:cNvSpPr>
            <p:nvPr/>
          </p:nvSpPr>
          <p:spPr bwMode="auto">
            <a:xfrm>
              <a:off x="3064" y="1100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7" y="13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5"/>
                </a:cxn>
              </a:cxnLst>
              <a:rect l="0" t="0" r="r" b="b"/>
              <a:pathLst>
                <a:path w="17" h="15">
                  <a:moveTo>
                    <a:pt x="1" y="15"/>
                  </a:moveTo>
                  <a:lnTo>
                    <a:pt x="17" y="13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0" name="Freeform 2354"/>
            <p:cNvSpPr>
              <a:spLocks/>
            </p:cNvSpPr>
            <p:nvPr/>
          </p:nvSpPr>
          <p:spPr bwMode="auto">
            <a:xfrm>
              <a:off x="3064" y="1103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8" y="13"/>
                </a:cxn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8" h="17">
                  <a:moveTo>
                    <a:pt x="3" y="17"/>
                  </a:moveTo>
                  <a:lnTo>
                    <a:pt x="18" y="13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1" name="Freeform 2355"/>
            <p:cNvSpPr>
              <a:spLocks/>
            </p:cNvSpPr>
            <p:nvPr/>
          </p:nvSpPr>
          <p:spPr bwMode="auto">
            <a:xfrm>
              <a:off x="3065" y="1106"/>
              <a:ext cx="5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2" name="Freeform 2356"/>
            <p:cNvSpPr>
              <a:spLocks/>
            </p:cNvSpPr>
            <p:nvPr/>
          </p:nvSpPr>
          <p:spPr bwMode="auto">
            <a:xfrm>
              <a:off x="3066" y="1109"/>
              <a:ext cx="5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5" y="20"/>
                </a:cxn>
                <a:cxn ang="0">
                  <a:pos x="6" y="21"/>
                </a:cxn>
                <a:cxn ang="0">
                  <a:pos x="5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9"/>
                  </a:lnTo>
                  <a:lnTo>
                    <a:pt x="5" y="20"/>
                  </a:lnTo>
                  <a:lnTo>
                    <a:pt x="6" y="21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3" name="Freeform 2357"/>
            <p:cNvSpPr>
              <a:spLocks/>
            </p:cNvSpPr>
            <p:nvPr/>
          </p:nvSpPr>
          <p:spPr bwMode="auto">
            <a:xfrm>
              <a:off x="3068" y="1111"/>
              <a:ext cx="5" cy="6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0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21" h="20">
                  <a:moveTo>
                    <a:pt x="9" y="20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4" name="Freeform 2358"/>
            <p:cNvSpPr>
              <a:spLocks/>
            </p:cNvSpPr>
            <p:nvPr/>
          </p:nvSpPr>
          <p:spPr bwMode="auto">
            <a:xfrm>
              <a:off x="3070" y="1114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5" name="Freeform 2359"/>
            <p:cNvSpPr>
              <a:spLocks/>
            </p:cNvSpPr>
            <p:nvPr/>
          </p:nvSpPr>
          <p:spPr bwMode="auto">
            <a:xfrm>
              <a:off x="3072" y="1116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6" name="Freeform 2360"/>
            <p:cNvSpPr>
              <a:spLocks/>
            </p:cNvSpPr>
            <p:nvPr/>
          </p:nvSpPr>
          <p:spPr bwMode="auto">
            <a:xfrm>
              <a:off x="3075" y="1118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20" y="6"/>
                </a:cxn>
                <a:cxn ang="0">
                  <a:pos x="9" y="0"/>
                </a:cxn>
                <a:cxn ang="0">
                  <a:pos x="0" y="14"/>
                </a:cxn>
                <a:cxn ang="0">
                  <a:pos x="12" y="21"/>
                </a:cxn>
                <a:cxn ang="0">
                  <a:pos x="13" y="21"/>
                </a:cxn>
                <a:cxn ang="0">
                  <a:pos x="12" y="21"/>
                </a:cxn>
                <a:cxn ang="0">
                  <a:pos x="12" y="21"/>
                </a:cxn>
                <a:cxn ang="0">
                  <a:pos x="13" y="21"/>
                </a:cxn>
              </a:cxnLst>
              <a:rect l="0" t="0" r="r" b="b"/>
              <a:pathLst>
                <a:path w="20" h="21">
                  <a:moveTo>
                    <a:pt x="13" y="21"/>
                  </a:moveTo>
                  <a:lnTo>
                    <a:pt x="20" y="6"/>
                  </a:lnTo>
                  <a:lnTo>
                    <a:pt x="9" y="0"/>
                  </a:lnTo>
                  <a:lnTo>
                    <a:pt x="0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7" name="Freeform 2361"/>
            <p:cNvSpPr>
              <a:spLocks/>
            </p:cNvSpPr>
            <p:nvPr/>
          </p:nvSpPr>
          <p:spPr bwMode="auto">
            <a:xfrm>
              <a:off x="3078" y="1119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1" y="21"/>
                </a:cxn>
                <a:cxn ang="0">
                  <a:pos x="13" y="21"/>
                </a:cxn>
                <a:cxn ang="0">
                  <a:pos x="11" y="21"/>
                </a:cxn>
                <a:cxn ang="0">
                  <a:pos x="12" y="21"/>
                </a:cxn>
                <a:cxn ang="0">
                  <a:pos x="13" y="21"/>
                </a:cxn>
              </a:cxnLst>
              <a:rect l="0" t="0" r="r" b="b"/>
              <a:pathLst>
                <a:path w="17" h="21">
                  <a:moveTo>
                    <a:pt x="13" y="21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8" name="Freeform 2362"/>
            <p:cNvSpPr>
              <a:spLocks/>
            </p:cNvSpPr>
            <p:nvPr/>
          </p:nvSpPr>
          <p:spPr bwMode="auto">
            <a:xfrm>
              <a:off x="3081" y="1120"/>
              <a:ext cx="4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7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5" h="20">
                  <a:moveTo>
                    <a:pt x="12" y="20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7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9" name="Freeform 2363"/>
            <p:cNvSpPr>
              <a:spLocks/>
            </p:cNvSpPr>
            <p:nvPr/>
          </p:nvSpPr>
          <p:spPr bwMode="auto">
            <a:xfrm>
              <a:off x="3085" y="1120"/>
              <a:ext cx="3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4" y="1"/>
                </a:cxn>
                <a:cxn ang="0">
                  <a:pos x="2" y="0"/>
                </a:cxn>
                <a:cxn ang="0">
                  <a:pos x="0" y="18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14" h="19">
                  <a:moveTo>
                    <a:pt x="13" y="19"/>
                  </a:moveTo>
                  <a:lnTo>
                    <a:pt x="14" y="1"/>
                  </a:lnTo>
                  <a:lnTo>
                    <a:pt x="2" y="0"/>
                  </a:lnTo>
                  <a:lnTo>
                    <a:pt x="0" y="18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0" name="Freeform 2364"/>
            <p:cNvSpPr>
              <a:spLocks/>
            </p:cNvSpPr>
            <p:nvPr/>
          </p:nvSpPr>
          <p:spPr bwMode="auto">
            <a:xfrm>
              <a:off x="3205" y="749"/>
              <a:ext cx="24" cy="27"/>
            </a:xfrm>
            <a:custGeom>
              <a:avLst/>
              <a:gdLst/>
              <a:ahLst/>
              <a:cxnLst>
                <a:cxn ang="0">
                  <a:pos x="69" y="73"/>
                </a:cxn>
                <a:cxn ang="0">
                  <a:pos x="62" y="82"/>
                </a:cxn>
                <a:cxn ang="0">
                  <a:pos x="55" y="85"/>
                </a:cxn>
                <a:cxn ang="0">
                  <a:pos x="43" y="85"/>
                </a:cxn>
                <a:cxn ang="0">
                  <a:pos x="34" y="81"/>
                </a:cxn>
                <a:cxn ang="0">
                  <a:pos x="28" y="72"/>
                </a:cxn>
                <a:cxn ang="0">
                  <a:pos x="25" y="60"/>
                </a:cxn>
                <a:cxn ang="0">
                  <a:pos x="26" y="42"/>
                </a:cxn>
                <a:cxn ang="0">
                  <a:pos x="31" y="28"/>
                </a:cxn>
                <a:cxn ang="0">
                  <a:pos x="38" y="22"/>
                </a:cxn>
                <a:cxn ang="0">
                  <a:pos x="46" y="20"/>
                </a:cxn>
                <a:cxn ang="0">
                  <a:pos x="54" y="20"/>
                </a:cxn>
                <a:cxn ang="0">
                  <a:pos x="63" y="24"/>
                </a:cxn>
                <a:cxn ang="0">
                  <a:pos x="68" y="31"/>
                </a:cxn>
                <a:cxn ang="0">
                  <a:pos x="92" y="37"/>
                </a:cxn>
                <a:cxn ang="0">
                  <a:pos x="89" y="25"/>
                </a:cxn>
                <a:cxn ang="0">
                  <a:pos x="82" y="12"/>
                </a:cxn>
                <a:cxn ang="0">
                  <a:pos x="69" y="3"/>
                </a:cxn>
                <a:cxn ang="0">
                  <a:pos x="60" y="1"/>
                </a:cxn>
                <a:cxn ang="0">
                  <a:pos x="48" y="0"/>
                </a:cxn>
                <a:cxn ang="0">
                  <a:pos x="36" y="1"/>
                </a:cxn>
                <a:cxn ang="0">
                  <a:pos x="20" y="7"/>
                </a:cxn>
                <a:cxn ang="0">
                  <a:pos x="12" y="15"/>
                </a:cxn>
                <a:cxn ang="0">
                  <a:pos x="6" y="24"/>
                </a:cxn>
                <a:cxn ang="0">
                  <a:pos x="2" y="37"/>
                </a:cxn>
                <a:cxn ang="0">
                  <a:pos x="0" y="54"/>
                </a:cxn>
                <a:cxn ang="0">
                  <a:pos x="1" y="68"/>
                </a:cxn>
                <a:cxn ang="0">
                  <a:pos x="4" y="79"/>
                </a:cxn>
                <a:cxn ang="0">
                  <a:pos x="9" y="87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9" y="105"/>
                </a:cxn>
                <a:cxn ang="0">
                  <a:pos x="60" y="104"/>
                </a:cxn>
                <a:cxn ang="0">
                  <a:pos x="70" y="101"/>
                </a:cxn>
                <a:cxn ang="0">
                  <a:pos x="83" y="92"/>
                </a:cxn>
                <a:cxn ang="0">
                  <a:pos x="90" y="79"/>
                </a:cxn>
                <a:cxn ang="0">
                  <a:pos x="93" y="67"/>
                </a:cxn>
              </a:cxnLst>
              <a:rect l="0" t="0" r="r" b="b"/>
              <a:pathLst>
                <a:path w="93" h="105">
                  <a:moveTo>
                    <a:pt x="70" y="67"/>
                  </a:moveTo>
                  <a:lnTo>
                    <a:pt x="69" y="73"/>
                  </a:lnTo>
                  <a:lnTo>
                    <a:pt x="65" y="79"/>
                  </a:lnTo>
                  <a:lnTo>
                    <a:pt x="62" y="82"/>
                  </a:lnTo>
                  <a:lnTo>
                    <a:pt x="59" y="84"/>
                  </a:lnTo>
                  <a:lnTo>
                    <a:pt x="55" y="85"/>
                  </a:lnTo>
                  <a:lnTo>
                    <a:pt x="50" y="86"/>
                  </a:lnTo>
                  <a:lnTo>
                    <a:pt x="43" y="85"/>
                  </a:lnTo>
                  <a:lnTo>
                    <a:pt x="38" y="83"/>
                  </a:lnTo>
                  <a:lnTo>
                    <a:pt x="34" y="81"/>
                  </a:lnTo>
                  <a:lnTo>
                    <a:pt x="31" y="77"/>
                  </a:lnTo>
                  <a:lnTo>
                    <a:pt x="28" y="72"/>
                  </a:lnTo>
                  <a:lnTo>
                    <a:pt x="26" y="67"/>
                  </a:lnTo>
                  <a:lnTo>
                    <a:pt x="25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4"/>
                  </a:lnTo>
                  <a:lnTo>
                    <a:pt x="31" y="28"/>
                  </a:lnTo>
                  <a:lnTo>
                    <a:pt x="34" y="24"/>
                  </a:lnTo>
                  <a:lnTo>
                    <a:pt x="38" y="22"/>
                  </a:lnTo>
                  <a:lnTo>
                    <a:pt x="42" y="20"/>
                  </a:lnTo>
                  <a:lnTo>
                    <a:pt x="46" y="20"/>
                  </a:lnTo>
                  <a:lnTo>
                    <a:pt x="49" y="20"/>
                  </a:lnTo>
                  <a:lnTo>
                    <a:pt x="54" y="20"/>
                  </a:lnTo>
                  <a:lnTo>
                    <a:pt x="60" y="22"/>
                  </a:lnTo>
                  <a:lnTo>
                    <a:pt x="63" y="24"/>
                  </a:lnTo>
                  <a:lnTo>
                    <a:pt x="66" y="27"/>
                  </a:lnTo>
                  <a:lnTo>
                    <a:pt x="68" y="31"/>
                  </a:lnTo>
                  <a:lnTo>
                    <a:pt x="69" y="37"/>
                  </a:lnTo>
                  <a:lnTo>
                    <a:pt x="92" y="37"/>
                  </a:lnTo>
                  <a:lnTo>
                    <a:pt x="91" y="31"/>
                  </a:lnTo>
                  <a:lnTo>
                    <a:pt x="89" y="25"/>
                  </a:lnTo>
                  <a:lnTo>
                    <a:pt x="87" y="19"/>
                  </a:lnTo>
                  <a:lnTo>
                    <a:pt x="82" y="12"/>
                  </a:lnTo>
                  <a:lnTo>
                    <a:pt x="77" y="7"/>
                  </a:lnTo>
                  <a:lnTo>
                    <a:pt x="69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2" y="15"/>
                  </a:lnTo>
                  <a:lnTo>
                    <a:pt x="9" y="19"/>
                  </a:lnTo>
                  <a:lnTo>
                    <a:pt x="6" y="24"/>
                  </a:lnTo>
                  <a:lnTo>
                    <a:pt x="4" y="30"/>
                  </a:lnTo>
                  <a:lnTo>
                    <a:pt x="2" y="37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8"/>
                  </a:lnTo>
                  <a:lnTo>
                    <a:pt x="2" y="74"/>
                  </a:lnTo>
                  <a:lnTo>
                    <a:pt x="4" y="79"/>
                  </a:lnTo>
                  <a:lnTo>
                    <a:pt x="6" y="83"/>
                  </a:lnTo>
                  <a:lnTo>
                    <a:pt x="9" y="87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8" y="104"/>
                  </a:lnTo>
                  <a:lnTo>
                    <a:pt x="49" y="105"/>
                  </a:lnTo>
                  <a:lnTo>
                    <a:pt x="55" y="104"/>
                  </a:lnTo>
                  <a:lnTo>
                    <a:pt x="60" y="104"/>
                  </a:lnTo>
                  <a:lnTo>
                    <a:pt x="65" y="102"/>
                  </a:lnTo>
                  <a:lnTo>
                    <a:pt x="70" y="101"/>
                  </a:lnTo>
                  <a:lnTo>
                    <a:pt x="77" y="97"/>
                  </a:lnTo>
                  <a:lnTo>
                    <a:pt x="83" y="92"/>
                  </a:lnTo>
                  <a:lnTo>
                    <a:pt x="87" y="86"/>
                  </a:lnTo>
                  <a:lnTo>
                    <a:pt x="90" y="79"/>
                  </a:lnTo>
                  <a:lnTo>
                    <a:pt x="92" y="73"/>
                  </a:lnTo>
                  <a:lnTo>
                    <a:pt x="93" y="67"/>
                  </a:lnTo>
                  <a:lnTo>
                    <a:pt x="7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1" name="Freeform 2365"/>
            <p:cNvSpPr>
              <a:spLocks/>
            </p:cNvSpPr>
            <p:nvPr/>
          </p:nvSpPr>
          <p:spPr bwMode="auto">
            <a:xfrm>
              <a:off x="3232" y="750"/>
              <a:ext cx="21" cy="25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61" y="19"/>
                </a:cxn>
                <a:cxn ang="0">
                  <a:pos x="61" y="99"/>
                </a:cxn>
                <a:cxn ang="0">
                  <a:pos x="84" y="99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19"/>
                </a:cxn>
              </a:cxnLst>
              <a:rect l="0" t="0" r="r" b="b"/>
              <a:pathLst>
                <a:path w="84" h="99">
                  <a:moveTo>
                    <a:pt x="23" y="19"/>
                  </a:moveTo>
                  <a:lnTo>
                    <a:pt x="61" y="19"/>
                  </a:lnTo>
                  <a:lnTo>
                    <a:pt x="61" y="99"/>
                  </a:lnTo>
                  <a:lnTo>
                    <a:pt x="84" y="99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3" y="9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2" name="Freeform 2366"/>
            <p:cNvSpPr>
              <a:spLocks noEditPoints="1"/>
            </p:cNvSpPr>
            <p:nvPr/>
          </p:nvSpPr>
          <p:spPr bwMode="auto">
            <a:xfrm>
              <a:off x="3256" y="75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1" y="81"/>
                </a:cxn>
                <a:cxn ang="0">
                  <a:pos x="67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4"/>
                </a:cxn>
                <a:cxn ang="0">
                  <a:pos x="49" y="26"/>
                </a:cxn>
                <a:cxn ang="0">
                  <a:pos x="62" y="64"/>
                </a:cxn>
                <a:cxn ang="0">
                  <a:pos x="36" y="64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1" y="81"/>
                  </a:lnTo>
                  <a:lnTo>
                    <a:pt x="67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4"/>
                  </a:moveTo>
                  <a:lnTo>
                    <a:pt x="49" y="26"/>
                  </a:lnTo>
                  <a:lnTo>
                    <a:pt x="62" y="64"/>
                  </a:lnTo>
                  <a:lnTo>
                    <a:pt x="36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3" name="Freeform 2367"/>
            <p:cNvSpPr>
              <a:spLocks noEditPoints="1"/>
            </p:cNvSpPr>
            <p:nvPr/>
          </p:nvSpPr>
          <p:spPr bwMode="auto">
            <a:xfrm>
              <a:off x="3282" y="744"/>
              <a:ext cx="22" cy="31"/>
            </a:xfrm>
            <a:custGeom>
              <a:avLst/>
              <a:gdLst/>
              <a:ahLst/>
              <a:cxnLst>
                <a:cxn ang="0">
                  <a:pos x="23" y="88"/>
                </a:cxn>
                <a:cxn ang="0">
                  <a:pos x="23" y="24"/>
                </a:cxn>
                <a:cxn ang="0">
                  <a:pos x="0" y="24"/>
                </a:cxn>
                <a:cxn ang="0">
                  <a:pos x="0" y="123"/>
                </a:cxn>
                <a:cxn ang="0">
                  <a:pos x="23" y="123"/>
                </a:cxn>
                <a:cxn ang="0">
                  <a:pos x="63" y="58"/>
                </a:cxn>
                <a:cxn ang="0">
                  <a:pos x="63" y="123"/>
                </a:cxn>
                <a:cxn ang="0">
                  <a:pos x="86" y="123"/>
                </a:cxn>
                <a:cxn ang="0">
                  <a:pos x="86" y="24"/>
                </a:cxn>
                <a:cxn ang="0">
                  <a:pos x="63" y="24"/>
                </a:cxn>
                <a:cxn ang="0">
                  <a:pos x="23" y="88"/>
                </a:cxn>
                <a:cxn ang="0">
                  <a:pos x="15" y="0"/>
                </a:cxn>
                <a:cxn ang="0">
                  <a:pos x="16" y="5"/>
                </a:cxn>
                <a:cxn ang="0">
                  <a:pos x="19" y="10"/>
                </a:cxn>
                <a:cxn ang="0">
                  <a:pos x="22" y="13"/>
                </a:cxn>
                <a:cxn ang="0">
                  <a:pos x="27" y="16"/>
                </a:cxn>
                <a:cxn ang="0">
                  <a:pos x="35" y="18"/>
                </a:cxn>
                <a:cxn ang="0">
                  <a:pos x="44" y="19"/>
                </a:cxn>
                <a:cxn ang="0">
                  <a:pos x="50" y="18"/>
                </a:cxn>
                <a:cxn ang="0">
                  <a:pos x="59" y="16"/>
                </a:cxn>
                <a:cxn ang="0">
                  <a:pos x="63" y="14"/>
                </a:cxn>
                <a:cxn ang="0">
                  <a:pos x="67" y="10"/>
                </a:cxn>
                <a:cxn ang="0">
                  <a:pos x="70" y="6"/>
                </a:cxn>
                <a:cxn ang="0">
                  <a:pos x="71" y="0"/>
                </a:cxn>
                <a:cxn ang="0">
                  <a:pos x="56" y="0"/>
                </a:cxn>
                <a:cxn ang="0">
                  <a:pos x="55" y="3"/>
                </a:cxn>
                <a:cxn ang="0">
                  <a:pos x="53" y="6"/>
                </a:cxn>
                <a:cxn ang="0">
                  <a:pos x="49" y="8"/>
                </a:cxn>
                <a:cxn ang="0">
                  <a:pos x="44" y="9"/>
                </a:cxn>
                <a:cxn ang="0">
                  <a:pos x="37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6" h="123">
                  <a:moveTo>
                    <a:pt x="23" y="88"/>
                  </a:moveTo>
                  <a:lnTo>
                    <a:pt x="23" y="24"/>
                  </a:lnTo>
                  <a:lnTo>
                    <a:pt x="0" y="24"/>
                  </a:lnTo>
                  <a:lnTo>
                    <a:pt x="0" y="123"/>
                  </a:lnTo>
                  <a:lnTo>
                    <a:pt x="23" y="123"/>
                  </a:lnTo>
                  <a:lnTo>
                    <a:pt x="63" y="58"/>
                  </a:lnTo>
                  <a:lnTo>
                    <a:pt x="63" y="123"/>
                  </a:lnTo>
                  <a:lnTo>
                    <a:pt x="86" y="123"/>
                  </a:lnTo>
                  <a:lnTo>
                    <a:pt x="86" y="24"/>
                  </a:lnTo>
                  <a:lnTo>
                    <a:pt x="63" y="24"/>
                  </a:lnTo>
                  <a:lnTo>
                    <a:pt x="23" y="88"/>
                  </a:lnTo>
                  <a:close/>
                  <a:moveTo>
                    <a:pt x="15" y="0"/>
                  </a:moveTo>
                  <a:lnTo>
                    <a:pt x="16" y="5"/>
                  </a:lnTo>
                  <a:lnTo>
                    <a:pt x="19" y="10"/>
                  </a:lnTo>
                  <a:lnTo>
                    <a:pt x="22" y="13"/>
                  </a:lnTo>
                  <a:lnTo>
                    <a:pt x="27" y="16"/>
                  </a:lnTo>
                  <a:lnTo>
                    <a:pt x="35" y="18"/>
                  </a:lnTo>
                  <a:lnTo>
                    <a:pt x="44" y="19"/>
                  </a:lnTo>
                  <a:lnTo>
                    <a:pt x="50" y="18"/>
                  </a:lnTo>
                  <a:lnTo>
                    <a:pt x="59" y="16"/>
                  </a:lnTo>
                  <a:lnTo>
                    <a:pt x="63" y="14"/>
                  </a:lnTo>
                  <a:lnTo>
                    <a:pt x="67" y="10"/>
                  </a:lnTo>
                  <a:lnTo>
                    <a:pt x="70" y="6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55" y="3"/>
                  </a:lnTo>
                  <a:lnTo>
                    <a:pt x="53" y="6"/>
                  </a:lnTo>
                  <a:lnTo>
                    <a:pt x="49" y="8"/>
                  </a:lnTo>
                  <a:lnTo>
                    <a:pt x="44" y="9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4" name="Freeform 2368"/>
            <p:cNvSpPr>
              <a:spLocks noEditPoints="1"/>
            </p:cNvSpPr>
            <p:nvPr/>
          </p:nvSpPr>
          <p:spPr bwMode="auto">
            <a:xfrm>
              <a:off x="3307" y="750"/>
              <a:ext cx="27" cy="30"/>
            </a:xfrm>
            <a:custGeom>
              <a:avLst/>
              <a:gdLst/>
              <a:ahLst/>
              <a:cxnLst>
                <a:cxn ang="0">
                  <a:pos x="97" y="80"/>
                </a:cxn>
                <a:cxn ang="0">
                  <a:pos x="97" y="0"/>
                </a:cxn>
                <a:cxn ang="0">
                  <a:pos x="24" y="0"/>
                </a:cxn>
                <a:cxn ang="0">
                  <a:pos x="24" y="23"/>
                </a:cxn>
                <a:cxn ang="0">
                  <a:pos x="24" y="38"/>
                </a:cxn>
                <a:cxn ang="0">
                  <a:pos x="21" y="52"/>
                </a:cxn>
                <a:cxn ang="0">
                  <a:pos x="19" y="59"/>
                </a:cxn>
                <a:cxn ang="0">
                  <a:pos x="17" y="67"/>
                </a:cxn>
                <a:cxn ang="0">
                  <a:pos x="13" y="74"/>
                </a:cxn>
                <a:cxn ang="0">
                  <a:pos x="10" y="80"/>
                </a:cxn>
                <a:cxn ang="0">
                  <a:pos x="0" y="80"/>
                </a:cxn>
                <a:cxn ang="0">
                  <a:pos x="1" y="122"/>
                </a:cxn>
                <a:cxn ang="0">
                  <a:pos x="21" y="122"/>
                </a:cxn>
                <a:cxn ang="0">
                  <a:pos x="21" y="99"/>
                </a:cxn>
                <a:cxn ang="0">
                  <a:pos x="88" y="99"/>
                </a:cxn>
                <a:cxn ang="0">
                  <a:pos x="88" y="122"/>
                </a:cxn>
                <a:cxn ang="0">
                  <a:pos x="109" y="122"/>
                </a:cxn>
                <a:cxn ang="0">
                  <a:pos x="110" y="80"/>
                </a:cxn>
                <a:cxn ang="0">
                  <a:pos x="97" y="80"/>
                </a:cxn>
                <a:cxn ang="0">
                  <a:pos x="73" y="19"/>
                </a:cxn>
                <a:cxn ang="0">
                  <a:pos x="73" y="80"/>
                </a:cxn>
                <a:cxn ang="0">
                  <a:pos x="34" y="80"/>
                </a:cxn>
                <a:cxn ang="0">
                  <a:pos x="37" y="75"/>
                </a:cxn>
                <a:cxn ang="0">
                  <a:pos x="40" y="70"/>
                </a:cxn>
                <a:cxn ang="0">
                  <a:pos x="41" y="65"/>
                </a:cxn>
                <a:cxn ang="0">
                  <a:pos x="43" y="58"/>
                </a:cxn>
                <a:cxn ang="0">
                  <a:pos x="46" y="46"/>
                </a:cxn>
                <a:cxn ang="0">
                  <a:pos x="47" y="31"/>
                </a:cxn>
                <a:cxn ang="0">
                  <a:pos x="47" y="19"/>
                </a:cxn>
                <a:cxn ang="0">
                  <a:pos x="73" y="19"/>
                </a:cxn>
              </a:cxnLst>
              <a:rect l="0" t="0" r="r" b="b"/>
              <a:pathLst>
                <a:path w="110" h="122">
                  <a:moveTo>
                    <a:pt x="97" y="80"/>
                  </a:moveTo>
                  <a:lnTo>
                    <a:pt x="97" y="0"/>
                  </a:lnTo>
                  <a:lnTo>
                    <a:pt x="24" y="0"/>
                  </a:lnTo>
                  <a:lnTo>
                    <a:pt x="24" y="23"/>
                  </a:lnTo>
                  <a:lnTo>
                    <a:pt x="24" y="38"/>
                  </a:lnTo>
                  <a:lnTo>
                    <a:pt x="21" y="52"/>
                  </a:lnTo>
                  <a:lnTo>
                    <a:pt x="19" y="59"/>
                  </a:lnTo>
                  <a:lnTo>
                    <a:pt x="17" y="67"/>
                  </a:lnTo>
                  <a:lnTo>
                    <a:pt x="13" y="74"/>
                  </a:lnTo>
                  <a:lnTo>
                    <a:pt x="10" y="80"/>
                  </a:lnTo>
                  <a:lnTo>
                    <a:pt x="0" y="80"/>
                  </a:lnTo>
                  <a:lnTo>
                    <a:pt x="1" y="122"/>
                  </a:lnTo>
                  <a:lnTo>
                    <a:pt x="21" y="122"/>
                  </a:lnTo>
                  <a:lnTo>
                    <a:pt x="21" y="99"/>
                  </a:lnTo>
                  <a:lnTo>
                    <a:pt x="88" y="99"/>
                  </a:lnTo>
                  <a:lnTo>
                    <a:pt x="88" y="122"/>
                  </a:lnTo>
                  <a:lnTo>
                    <a:pt x="109" y="122"/>
                  </a:lnTo>
                  <a:lnTo>
                    <a:pt x="110" y="80"/>
                  </a:lnTo>
                  <a:lnTo>
                    <a:pt x="97" y="80"/>
                  </a:lnTo>
                  <a:close/>
                  <a:moveTo>
                    <a:pt x="73" y="19"/>
                  </a:moveTo>
                  <a:lnTo>
                    <a:pt x="73" y="80"/>
                  </a:lnTo>
                  <a:lnTo>
                    <a:pt x="34" y="80"/>
                  </a:lnTo>
                  <a:lnTo>
                    <a:pt x="37" y="75"/>
                  </a:lnTo>
                  <a:lnTo>
                    <a:pt x="40" y="70"/>
                  </a:lnTo>
                  <a:lnTo>
                    <a:pt x="41" y="65"/>
                  </a:lnTo>
                  <a:lnTo>
                    <a:pt x="43" y="58"/>
                  </a:lnTo>
                  <a:lnTo>
                    <a:pt x="46" y="46"/>
                  </a:lnTo>
                  <a:lnTo>
                    <a:pt x="47" y="31"/>
                  </a:lnTo>
                  <a:lnTo>
                    <a:pt x="47" y="19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5" name="Freeform 2369"/>
            <p:cNvSpPr>
              <a:spLocks/>
            </p:cNvSpPr>
            <p:nvPr/>
          </p:nvSpPr>
          <p:spPr bwMode="auto">
            <a:xfrm>
              <a:off x="3338" y="750"/>
              <a:ext cx="20" cy="25"/>
            </a:xfrm>
            <a:custGeom>
              <a:avLst/>
              <a:gdLst/>
              <a:ahLst/>
              <a:cxnLst>
                <a:cxn ang="0">
                  <a:pos x="24" y="39"/>
                </a:cxn>
                <a:cxn ang="0">
                  <a:pos x="24" y="19"/>
                </a:cxn>
                <a:cxn ang="0">
                  <a:pos x="79" y="19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80" y="99"/>
                </a:cxn>
                <a:cxn ang="0">
                  <a:pos x="80" y="80"/>
                </a:cxn>
                <a:cxn ang="0">
                  <a:pos x="24" y="80"/>
                </a:cxn>
                <a:cxn ang="0">
                  <a:pos x="24" y="57"/>
                </a:cxn>
                <a:cxn ang="0">
                  <a:pos x="71" y="57"/>
                </a:cxn>
                <a:cxn ang="0">
                  <a:pos x="71" y="39"/>
                </a:cxn>
                <a:cxn ang="0">
                  <a:pos x="24" y="39"/>
                </a:cxn>
              </a:cxnLst>
              <a:rect l="0" t="0" r="r" b="b"/>
              <a:pathLst>
                <a:path w="80" h="99">
                  <a:moveTo>
                    <a:pt x="24" y="39"/>
                  </a:moveTo>
                  <a:lnTo>
                    <a:pt x="24" y="19"/>
                  </a:lnTo>
                  <a:lnTo>
                    <a:pt x="79" y="19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80" y="99"/>
                  </a:lnTo>
                  <a:lnTo>
                    <a:pt x="80" y="80"/>
                  </a:lnTo>
                  <a:lnTo>
                    <a:pt x="24" y="80"/>
                  </a:lnTo>
                  <a:lnTo>
                    <a:pt x="24" y="57"/>
                  </a:lnTo>
                  <a:lnTo>
                    <a:pt x="71" y="57"/>
                  </a:lnTo>
                  <a:lnTo>
                    <a:pt x="71" y="39"/>
                  </a:lnTo>
                  <a:lnTo>
                    <a:pt x="2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6" name="Freeform 2370"/>
            <p:cNvSpPr>
              <a:spLocks noEditPoints="1"/>
            </p:cNvSpPr>
            <p:nvPr/>
          </p:nvSpPr>
          <p:spPr bwMode="auto">
            <a:xfrm>
              <a:off x="3361" y="75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65"/>
                </a:cxn>
                <a:cxn ang="0">
                  <a:pos x="45" y="65"/>
                </a:cxn>
                <a:cxn ang="0">
                  <a:pos x="50" y="65"/>
                </a:cxn>
                <a:cxn ang="0">
                  <a:pos x="56" y="65"/>
                </a:cxn>
                <a:cxn ang="0">
                  <a:pos x="62" y="63"/>
                </a:cxn>
                <a:cxn ang="0">
                  <a:pos x="68" y="60"/>
                </a:cxn>
                <a:cxn ang="0">
                  <a:pos x="74" y="56"/>
                </a:cxn>
                <a:cxn ang="0">
                  <a:pos x="78" y="50"/>
                </a:cxn>
                <a:cxn ang="0">
                  <a:pos x="80" y="46"/>
                </a:cxn>
                <a:cxn ang="0">
                  <a:pos x="81" y="42"/>
                </a:cxn>
                <a:cxn ang="0">
                  <a:pos x="83" y="37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0" y="17"/>
                </a:cxn>
                <a:cxn ang="0">
                  <a:pos x="76" y="12"/>
                </a:cxn>
                <a:cxn ang="0">
                  <a:pos x="72" y="6"/>
                </a:cxn>
                <a:cxn ang="0">
                  <a:pos x="66" y="3"/>
                </a:cxn>
                <a:cxn ang="0">
                  <a:pos x="60" y="1"/>
                </a:cxn>
                <a:cxn ang="0">
                  <a:pos x="53" y="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3" y="19"/>
                </a:cxn>
                <a:cxn ang="0">
                  <a:pos x="42" y="19"/>
                </a:cxn>
                <a:cxn ang="0">
                  <a:pos x="46" y="20"/>
                </a:cxn>
                <a:cxn ang="0">
                  <a:pos x="52" y="21"/>
                </a:cxn>
                <a:cxn ang="0">
                  <a:pos x="54" y="22"/>
                </a:cxn>
                <a:cxn ang="0">
                  <a:pos x="56" y="25"/>
                </a:cxn>
                <a:cxn ang="0">
                  <a:pos x="57" y="28"/>
                </a:cxn>
                <a:cxn ang="0">
                  <a:pos x="58" y="32"/>
                </a:cxn>
                <a:cxn ang="0">
                  <a:pos x="58" y="35"/>
                </a:cxn>
                <a:cxn ang="0">
                  <a:pos x="57" y="38"/>
                </a:cxn>
                <a:cxn ang="0">
                  <a:pos x="56" y="40"/>
                </a:cxn>
                <a:cxn ang="0">
                  <a:pos x="54" y="42"/>
                </a:cxn>
                <a:cxn ang="0">
                  <a:pos x="51" y="44"/>
                </a:cxn>
                <a:cxn ang="0">
                  <a:pos x="49" y="45"/>
                </a:cxn>
                <a:cxn ang="0">
                  <a:pos x="45" y="45"/>
                </a:cxn>
                <a:cxn ang="0">
                  <a:pos x="42" y="45"/>
                </a:cxn>
                <a:cxn ang="0">
                  <a:pos x="23" y="45"/>
                </a:cxn>
                <a:cxn ang="0">
                  <a:pos x="23" y="19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3" y="99"/>
                  </a:lnTo>
                  <a:lnTo>
                    <a:pt x="23" y="65"/>
                  </a:lnTo>
                  <a:lnTo>
                    <a:pt x="45" y="65"/>
                  </a:lnTo>
                  <a:lnTo>
                    <a:pt x="50" y="65"/>
                  </a:lnTo>
                  <a:lnTo>
                    <a:pt x="56" y="65"/>
                  </a:lnTo>
                  <a:lnTo>
                    <a:pt x="62" y="63"/>
                  </a:lnTo>
                  <a:lnTo>
                    <a:pt x="68" y="60"/>
                  </a:lnTo>
                  <a:lnTo>
                    <a:pt x="74" y="56"/>
                  </a:lnTo>
                  <a:lnTo>
                    <a:pt x="78" y="50"/>
                  </a:lnTo>
                  <a:lnTo>
                    <a:pt x="80" y="46"/>
                  </a:lnTo>
                  <a:lnTo>
                    <a:pt x="81" y="42"/>
                  </a:lnTo>
                  <a:lnTo>
                    <a:pt x="83" y="37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0" y="17"/>
                  </a:lnTo>
                  <a:lnTo>
                    <a:pt x="76" y="12"/>
                  </a:lnTo>
                  <a:lnTo>
                    <a:pt x="72" y="6"/>
                  </a:lnTo>
                  <a:lnTo>
                    <a:pt x="66" y="3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3" y="19"/>
                  </a:moveTo>
                  <a:lnTo>
                    <a:pt x="42" y="19"/>
                  </a:lnTo>
                  <a:lnTo>
                    <a:pt x="46" y="20"/>
                  </a:lnTo>
                  <a:lnTo>
                    <a:pt x="52" y="21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57" y="28"/>
                  </a:lnTo>
                  <a:lnTo>
                    <a:pt x="58" y="32"/>
                  </a:lnTo>
                  <a:lnTo>
                    <a:pt x="58" y="35"/>
                  </a:lnTo>
                  <a:lnTo>
                    <a:pt x="57" y="38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1" y="44"/>
                  </a:lnTo>
                  <a:lnTo>
                    <a:pt x="49" y="45"/>
                  </a:lnTo>
                  <a:lnTo>
                    <a:pt x="45" y="45"/>
                  </a:lnTo>
                  <a:lnTo>
                    <a:pt x="42" y="45"/>
                  </a:lnTo>
                  <a:lnTo>
                    <a:pt x="23" y="45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7" name="Freeform 2371"/>
            <p:cNvSpPr>
              <a:spLocks/>
            </p:cNvSpPr>
            <p:nvPr/>
          </p:nvSpPr>
          <p:spPr bwMode="auto">
            <a:xfrm>
              <a:off x="3151" y="788"/>
              <a:ext cx="20" cy="18"/>
            </a:xfrm>
            <a:custGeom>
              <a:avLst/>
              <a:gdLst/>
              <a:ahLst/>
              <a:cxnLst>
                <a:cxn ang="0">
                  <a:pos x="36" y="74"/>
                </a:cxn>
                <a:cxn ang="0">
                  <a:pos x="47" y="74"/>
                </a:cxn>
                <a:cxn ang="0">
                  <a:pos x="66" y="22"/>
                </a:cxn>
                <a:cxn ang="0">
                  <a:pos x="66" y="22"/>
                </a:cxn>
                <a:cxn ang="0">
                  <a:pos x="66" y="74"/>
                </a:cxn>
                <a:cxn ang="0">
                  <a:pos x="83" y="74"/>
                </a:cxn>
                <a:cxn ang="0">
                  <a:pos x="83" y="0"/>
                </a:cxn>
                <a:cxn ang="0">
                  <a:pos x="59" y="0"/>
                </a:cxn>
                <a:cxn ang="0">
                  <a:pos x="41" y="50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74"/>
                </a:cxn>
                <a:cxn ang="0">
                  <a:pos x="18" y="74"/>
                </a:cxn>
                <a:cxn ang="0">
                  <a:pos x="18" y="22"/>
                </a:cxn>
                <a:cxn ang="0">
                  <a:pos x="18" y="22"/>
                </a:cxn>
                <a:cxn ang="0">
                  <a:pos x="36" y="74"/>
                </a:cxn>
              </a:cxnLst>
              <a:rect l="0" t="0" r="r" b="b"/>
              <a:pathLst>
                <a:path w="83" h="74">
                  <a:moveTo>
                    <a:pt x="36" y="74"/>
                  </a:moveTo>
                  <a:lnTo>
                    <a:pt x="47" y="74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74"/>
                  </a:lnTo>
                  <a:lnTo>
                    <a:pt x="83" y="74"/>
                  </a:lnTo>
                  <a:lnTo>
                    <a:pt x="83" y="0"/>
                  </a:lnTo>
                  <a:lnTo>
                    <a:pt x="59" y="0"/>
                  </a:lnTo>
                  <a:lnTo>
                    <a:pt x="41" y="5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74"/>
                  </a:lnTo>
                  <a:lnTo>
                    <a:pt x="18" y="74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6" y="7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8" name="Freeform 2372"/>
            <p:cNvSpPr>
              <a:spLocks noEditPoints="1"/>
            </p:cNvSpPr>
            <p:nvPr/>
          </p:nvSpPr>
          <p:spPr bwMode="auto">
            <a:xfrm>
              <a:off x="3344" y="792"/>
              <a:ext cx="13" cy="15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3" y="12"/>
                </a:cxn>
                <a:cxn ang="0">
                  <a:pos x="34" y="15"/>
                </a:cxn>
                <a:cxn ang="0">
                  <a:pos x="35" y="18"/>
                </a:cxn>
                <a:cxn ang="0">
                  <a:pos x="35" y="20"/>
                </a:cxn>
                <a:cxn ang="0">
                  <a:pos x="33" y="22"/>
                </a:cxn>
                <a:cxn ang="0">
                  <a:pos x="26" y="24"/>
                </a:cxn>
                <a:cxn ang="0">
                  <a:pos x="12" y="26"/>
                </a:cxn>
                <a:cxn ang="0">
                  <a:pos x="3" y="31"/>
                </a:cxn>
                <a:cxn ang="0">
                  <a:pos x="0" y="37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2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5" y="50"/>
                </a:cxn>
                <a:cxn ang="0">
                  <a:pos x="54" y="55"/>
                </a:cxn>
                <a:cxn ang="0">
                  <a:pos x="52" y="53"/>
                </a:cxn>
                <a:cxn ang="0">
                  <a:pos x="51" y="48"/>
                </a:cxn>
                <a:cxn ang="0">
                  <a:pos x="51" y="19"/>
                </a:cxn>
                <a:cxn ang="0">
                  <a:pos x="51" y="14"/>
                </a:cxn>
                <a:cxn ang="0">
                  <a:pos x="47" y="7"/>
                </a:cxn>
                <a:cxn ang="0">
                  <a:pos x="40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2" y="19"/>
                </a:cxn>
                <a:cxn ang="0">
                  <a:pos x="35" y="32"/>
                </a:cxn>
                <a:cxn ang="0">
                  <a:pos x="34" y="39"/>
                </a:cxn>
                <a:cxn ang="0">
                  <a:pos x="31" y="43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4"/>
                </a:cxn>
                <a:cxn ang="0">
                  <a:pos x="25" y="32"/>
                </a:cxn>
                <a:cxn ang="0">
                  <a:pos x="35" y="29"/>
                </a:cxn>
              </a:cxnLst>
              <a:rect l="0" t="0" r="r" b="b"/>
              <a:pathLst>
                <a:path w="54" h="57">
                  <a:moveTo>
                    <a:pt x="17" y="19"/>
                  </a:moveTo>
                  <a:lnTo>
                    <a:pt x="17" y="16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6" y="10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5" y="17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4" y="21"/>
                  </a:lnTo>
                  <a:lnTo>
                    <a:pt x="33" y="22"/>
                  </a:lnTo>
                  <a:lnTo>
                    <a:pt x="31" y="23"/>
                  </a:lnTo>
                  <a:lnTo>
                    <a:pt x="26" y="24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2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7" y="55"/>
                  </a:lnTo>
                  <a:lnTo>
                    <a:pt x="32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2" y="53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3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0" y="11"/>
                  </a:lnTo>
                  <a:lnTo>
                    <a:pt x="47" y="7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3"/>
                  </a:lnTo>
                  <a:lnTo>
                    <a:pt x="2" y="19"/>
                  </a:lnTo>
                  <a:lnTo>
                    <a:pt x="17" y="19"/>
                  </a:lnTo>
                  <a:close/>
                  <a:moveTo>
                    <a:pt x="35" y="32"/>
                  </a:moveTo>
                  <a:lnTo>
                    <a:pt x="35" y="36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1" y="43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6"/>
                  </a:lnTo>
                  <a:lnTo>
                    <a:pt x="19" y="34"/>
                  </a:lnTo>
                  <a:lnTo>
                    <a:pt x="22" y="32"/>
                  </a:lnTo>
                  <a:lnTo>
                    <a:pt x="25" y="32"/>
                  </a:lnTo>
                  <a:lnTo>
                    <a:pt x="30" y="31"/>
                  </a:lnTo>
                  <a:lnTo>
                    <a:pt x="35" y="29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9" name="Freeform 2373"/>
            <p:cNvSpPr>
              <a:spLocks/>
            </p:cNvSpPr>
            <p:nvPr/>
          </p:nvSpPr>
          <p:spPr bwMode="auto">
            <a:xfrm>
              <a:off x="3360" y="793"/>
              <a:ext cx="13" cy="13"/>
            </a:xfrm>
            <a:custGeom>
              <a:avLst/>
              <a:gdLst/>
              <a:ahLst/>
              <a:cxnLst>
                <a:cxn ang="0">
                  <a:pos x="16" y="30"/>
                </a:cxn>
                <a:cxn ang="0">
                  <a:pos x="34" y="30"/>
                </a:cxn>
                <a:cxn ang="0">
                  <a:pos x="34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34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0"/>
                </a:cxn>
              </a:cxnLst>
              <a:rect l="0" t="0" r="r" b="b"/>
              <a:pathLst>
                <a:path w="51" h="53">
                  <a:moveTo>
                    <a:pt x="16" y="30"/>
                  </a:moveTo>
                  <a:lnTo>
                    <a:pt x="34" y="30"/>
                  </a:lnTo>
                  <a:lnTo>
                    <a:pt x="34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34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0" name="Freeform 2374"/>
            <p:cNvSpPr>
              <a:spLocks noEditPoints="1"/>
            </p:cNvSpPr>
            <p:nvPr/>
          </p:nvSpPr>
          <p:spPr bwMode="auto">
            <a:xfrm>
              <a:off x="3376" y="792"/>
              <a:ext cx="13" cy="15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20" y="13"/>
                </a:cxn>
                <a:cxn ang="0">
                  <a:pos x="24" y="11"/>
                </a:cxn>
                <a:cxn ang="0">
                  <a:pos x="30" y="11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6" y="18"/>
                </a:cxn>
                <a:cxn ang="0">
                  <a:pos x="36" y="20"/>
                </a:cxn>
                <a:cxn ang="0">
                  <a:pos x="34" y="22"/>
                </a:cxn>
                <a:cxn ang="0">
                  <a:pos x="28" y="24"/>
                </a:cxn>
                <a:cxn ang="0">
                  <a:pos x="12" y="26"/>
                </a:cxn>
                <a:cxn ang="0">
                  <a:pos x="4" y="31"/>
                </a:cxn>
                <a:cxn ang="0">
                  <a:pos x="1" y="37"/>
                </a:cxn>
                <a:cxn ang="0">
                  <a:pos x="1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3" y="53"/>
                </a:cxn>
                <a:cxn ang="0">
                  <a:pos x="37" y="50"/>
                </a:cxn>
                <a:cxn ang="0">
                  <a:pos x="54" y="55"/>
                </a:cxn>
                <a:cxn ang="0">
                  <a:pos x="53" y="53"/>
                </a:cxn>
                <a:cxn ang="0">
                  <a:pos x="51" y="48"/>
                </a:cxn>
                <a:cxn ang="0">
                  <a:pos x="52" y="19"/>
                </a:cxn>
                <a:cxn ang="0">
                  <a:pos x="51" y="14"/>
                </a:cxn>
                <a:cxn ang="0">
                  <a:pos x="49" y="7"/>
                </a:cxn>
                <a:cxn ang="0">
                  <a:pos x="41" y="2"/>
                </a:cxn>
                <a:cxn ang="0">
                  <a:pos x="28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3" y="19"/>
                </a:cxn>
                <a:cxn ang="0">
                  <a:pos x="36" y="32"/>
                </a:cxn>
                <a:cxn ang="0">
                  <a:pos x="35" y="39"/>
                </a:cxn>
                <a:cxn ang="0">
                  <a:pos x="32" y="43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4"/>
                </a:cxn>
                <a:cxn ang="0">
                  <a:pos x="26" y="32"/>
                </a:cxn>
                <a:cxn ang="0">
                  <a:pos x="36" y="29"/>
                </a:cxn>
              </a:cxnLst>
              <a:rect l="0" t="0" r="r" b="b"/>
              <a:pathLst>
                <a:path w="54" h="57">
                  <a:moveTo>
                    <a:pt x="17" y="19"/>
                  </a:moveTo>
                  <a:lnTo>
                    <a:pt x="18" y="16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1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8" y="24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1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9" y="55"/>
                  </a:lnTo>
                  <a:lnTo>
                    <a:pt x="33" y="53"/>
                  </a:lnTo>
                  <a:lnTo>
                    <a:pt x="36" y="50"/>
                  </a:lnTo>
                  <a:lnTo>
                    <a:pt x="37" y="50"/>
                  </a:lnTo>
                  <a:lnTo>
                    <a:pt x="38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3" y="53"/>
                  </a:lnTo>
                  <a:lnTo>
                    <a:pt x="52" y="51"/>
                  </a:lnTo>
                  <a:lnTo>
                    <a:pt x="51" y="48"/>
                  </a:lnTo>
                  <a:lnTo>
                    <a:pt x="51" y="43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1" y="14"/>
                  </a:lnTo>
                  <a:lnTo>
                    <a:pt x="50" y="11"/>
                  </a:lnTo>
                  <a:lnTo>
                    <a:pt x="49" y="7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7" y="19"/>
                  </a:lnTo>
                  <a:close/>
                  <a:moveTo>
                    <a:pt x="36" y="32"/>
                  </a:moveTo>
                  <a:lnTo>
                    <a:pt x="36" y="36"/>
                  </a:lnTo>
                  <a:lnTo>
                    <a:pt x="35" y="39"/>
                  </a:lnTo>
                  <a:lnTo>
                    <a:pt x="34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2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6"/>
                  </a:lnTo>
                  <a:lnTo>
                    <a:pt x="19" y="34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32" y="31"/>
                  </a:lnTo>
                  <a:lnTo>
                    <a:pt x="36" y="2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1" name="Freeform 2375"/>
            <p:cNvSpPr>
              <a:spLocks/>
            </p:cNvSpPr>
            <p:nvPr/>
          </p:nvSpPr>
          <p:spPr bwMode="auto">
            <a:xfrm>
              <a:off x="3391" y="793"/>
              <a:ext cx="14" cy="1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3" y="53"/>
                </a:cxn>
                <a:cxn ang="0">
                  <a:pos x="6" y="54"/>
                </a:cxn>
                <a:cxn ang="0">
                  <a:pos x="10" y="53"/>
                </a:cxn>
                <a:cxn ang="0">
                  <a:pos x="14" y="53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4" y="45"/>
                </a:cxn>
                <a:cxn ang="0">
                  <a:pos x="26" y="38"/>
                </a:cxn>
                <a:cxn ang="0">
                  <a:pos x="27" y="31"/>
                </a:cxn>
                <a:cxn ang="0">
                  <a:pos x="27" y="22"/>
                </a:cxn>
                <a:cxn ang="0">
                  <a:pos x="28" y="10"/>
                </a:cxn>
                <a:cxn ang="0">
                  <a:pos x="41" y="10"/>
                </a:cxn>
                <a:cxn ang="0">
                  <a:pos x="41" y="53"/>
                </a:cxn>
                <a:cxn ang="0">
                  <a:pos x="57" y="53"/>
                </a:cxn>
                <a:cxn ang="0">
                  <a:pos x="57" y="0"/>
                </a:cxn>
                <a:cxn ang="0">
                  <a:pos x="12" y="0"/>
                </a:cxn>
                <a:cxn ang="0">
                  <a:pos x="11" y="22"/>
                </a:cxn>
                <a:cxn ang="0">
                  <a:pos x="11" y="32"/>
                </a:cxn>
                <a:cxn ang="0">
                  <a:pos x="9" y="38"/>
                </a:cxn>
                <a:cxn ang="0">
                  <a:pos x="8" y="40"/>
                </a:cxn>
                <a:cxn ang="0">
                  <a:pos x="6" y="41"/>
                </a:cxn>
                <a:cxn ang="0">
                  <a:pos x="4" y="41"/>
                </a:cxn>
                <a:cxn ang="0">
                  <a:pos x="2" y="41"/>
                </a:cxn>
                <a:cxn ang="0">
                  <a:pos x="1" y="41"/>
                </a:cxn>
                <a:cxn ang="0">
                  <a:pos x="0" y="41"/>
                </a:cxn>
                <a:cxn ang="0">
                  <a:pos x="0" y="53"/>
                </a:cxn>
              </a:cxnLst>
              <a:rect l="0" t="0" r="r" b="b"/>
              <a:pathLst>
                <a:path w="57" h="54">
                  <a:moveTo>
                    <a:pt x="0" y="53"/>
                  </a:moveTo>
                  <a:lnTo>
                    <a:pt x="3" y="53"/>
                  </a:lnTo>
                  <a:lnTo>
                    <a:pt x="6" y="54"/>
                  </a:lnTo>
                  <a:lnTo>
                    <a:pt x="10" y="53"/>
                  </a:lnTo>
                  <a:lnTo>
                    <a:pt x="14" y="53"/>
                  </a:lnTo>
                  <a:lnTo>
                    <a:pt x="18" y="51"/>
                  </a:lnTo>
                  <a:lnTo>
                    <a:pt x="21" y="49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7" y="31"/>
                  </a:lnTo>
                  <a:lnTo>
                    <a:pt x="27" y="22"/>
                  </a:lnTo>
                  <a:lnTo>
                    <a:pt x="28" y="10"/>
                  </a:lnTo>
                  <a:lnTo>
                    <a:pt x="41" y="10"/>
                  </a:lnTo>
                  <a:lnTo>
                    <a:pt x="41" y="53"/>
                  </a:lnTo>
                  <a:lnTo>
                    <a:pt x="57" y="53"/>
                  </a:lnTo>
                  <a:lnTo>
                    <a:pt x="57" y="0"/>
                  </a:lnTo>
                  <a:lnTo>
                    <a:pt x="12" y="0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9" y="38"/>
                  </a:lnTo>
                  <a:lnTo>
                    <a:pt x="8" y="40"/>
                  </a:lnTo>
                  <a:lnTo>
                    <a:pt x="6" y="41"/>
                  </a:lnTo>
                  <a:lnTo>
                    <a:pt x="4" y="41"/>
                  </a:lnTo>
                  <a:lnTo>
                    <a:pt x="2" y="41"/>
                  </a:lnTo>
                  <a:lnTo>
                    <a:pt x="1" y="41"/>
                  </a:lnTo>
                  <a:lnTo>
                    <a:pt x="0" y="4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2" name="Freeform 2376"/>
            <p:cNvSpPr>
              <a:spLocks/>
            </p:cNvSpPr>
            <p:nvPr/>
          </p:nvSpPr>
          <p:spPr bwMode="auto">
            <a:xfrm>
              <a:off x="3408" y="793"/>
              <a:ext cx="14" cy="13"/>
            </a:xfrm>
            <a:custGeom>
              <a:avLst/>
              <a:gdLst/>
              <a:ahLst/>
              <a:cxnLst>
                <a:cxn ang="0">
                  <a:pos x="15" y="34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7" y="18"/>
                </a:cxn>
                <a:cxn ang="0">
                  <a:pos x="37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6" y="0"/>
                </a:cxn>
                <a:cxn ang="0">
                  <a:pos x="15" y="34"/>
                </a:cxn>
              </a:cxnLst>
              <a:rect l="0" t="0" r="r" b="b"/>
              <a:pathLst>
                <a:path w="54" h="53">
                  <a:moveTo>
                    <a:pt x="15" y="3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7" y="18"/>
                  </a:lnTo>
                  <a:lnTo>
                    <a:pt x="37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3" name="Freeform 2377"/>
            <p:cNvSpPr>
              <a:spLocks/>
            </p:cNvSpPr>
            <p:nvPr/>
          </p:nvSpPr>
          <p:spPr bwMode="auto">
            <a:xfrm>
              <a:off x="3424" y="792"/>
              <a:ext cx="13" cy="1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4" y="50"/>
                </a:cxn>
                <a:cxn ang="0">
                  <a:pos x="11" y="54"/>
                </a:cxn>
                <a:cxn ang="0">
                  <a:pos x="21" y="56"/>
                </a:cxn>
                <a:cxn ang="0">
                  <a:pos x="31" y="56"/>
                </a:cxn>
                <a:cxn ang="0">
                  <a:pos x="42" y="55"/>
                </a:cxn>
                <a:cxn ang="0">
                  <a:pos x="49" y="51"/>
                </a:cxn>
                <a:cxn ang="0">
                  <a:pos x="52" y="45"/>
                </a:cxn>
                <a:cxn ang="0">
                  <a:pos x="52" y="35"/>
                </a:cxn>
                <a:cxn ang="0">
                  <a:pos x="47" y="28"/>
                </a:cxn>
                <a:cxn ang="0">
                  <a:pos x="42" y="26"/>
                </a:cxn>
                <a:cxn ang="0">
                  <a:pos x="49" y="22"/>
                </a:cxn>
                <a:cxn ang="0">
                  <a:pos x="52" y="15"/>
                </a:cxn>
                <a:cxn ang="0">
                  <a:pos x="49" y="7"/>
                </a:cxn>
                <a:cxn ang="0">
                  <a:pos x="43" y="2"/>
                </a:cxn>
                <a:cxn ang="0">
                  <a:pos x="26" y="0"/>
                </a:cxn>
                <a:cxn ang="0">
                  <a:pos x="10" y="3"/>
                </a:cxn>
                <a:cxn ang="0">
                  <a:pos x="4" y="9"/>
                </a:cxn>
                <a:cxn ang="0">
                  <a:pos x="1" y="19"/>
                </a:cxn>
                <a:cxn ang="0">
                  <a:pos x="16" y="16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9" y="11"/>
                </a:cxn>
                <a:cxn ang="0">
                  <a:pos x="34" y="14"/>
                </a:cxn>
                <a:cxn ang="0">
                  <a:pos x="34" y="19"/>
                </a:cxn>
                <a:cxn ang="0">
                  <a:pos x="30" y="22"/>
                </a:cxn>
                <a:cxn ang="0">
                  <a:pos x="21" y="22"/>
                </a:cxn>
                <a:cxn ang="0">
                  <a:pos x="27" y="32"/>
                </a:cxn>
                <a:cxn ang="0">
                  <a:pos x="34" y="34"/>
                </a:cxn>
                <a:cxn ang="0">
                  <a:pos x="37" y="39"/>
                </a:cxn>
                <a:cxn ang="0">
                  <a:pos x="32" y="45"/>
                </a:cxn>
                <a:cxn ang="0">
                  <a:pos x="25" y="46"/>
                </a:cxn>
                <a:cxn ang="0">
                  <a:pos x="17" y="42"/>
                </a:cxn>
                <a:cxn ang="0">
                  <a:pos x="14" y="36"/>
                </a:cxn>
              </a:cxnLst>
              <a:rect l="0" t="0" r="r" b="b"/>
              <a:pathLst>
                <a:path w="53" h="57">
                  <a:moveTo>
                    <a:pt x="0" y="36"/>
                  </a:moveTo>
                  <a:lnTo>
                    <a:pt x="0" y="41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8" y="52"/>
                  </a:lnTo>
                  <a:lnTo>
                    <a:pt x="11" y="54"/>
                  </a:lnTo>
                  <a:lnTo>
                    <a:pt x="16" y="56"/>
                  </a:lnTo>
                  <a:lnTo>
                    <a:pt x="21" y="56"/>
                  </a:lnTo>
                  <a:lnTo>
                    <a:pt x="26" y="57"/>
                  </a:lnTo>
                  <a:lnTo>
                    <a:pt x="31" y="56"/>
                  </a:lnTo>
                  <a:lnTo>
                    <a:pt x="37" y="56"/>
                  </a:lnTo>
                  <a:lnTo>
                    <a:pt x="42" y="55"/>
                  </a:lnTo>
                  <a:lnTo>
                    <a:pt x="46" y="53"/>
                  </a:lnTo>
                  <a:lnTo>
                    <a:pt x="49" y="51"/>
                  </a:lnTo>
                  <a:lnTo>
                    <a:pt x="51" y="48"/>
                  </a:lnTo>
                  <a:lnTo>
                    <a:pt x="52" y="45"/>
                  </a:lnTo>
                  <a:lnTo>
                    <a:pt x="53" y="39"/>
                  </a:lnTo>
                  <a:lnTo>
                    <a:pt x="52" y="35"/>
                  </a:lnTo>
                  <a:lnTo>
                    <a:pt x="50" y="31"/>
                  </a:lnTo>
                  <a:lnTo>
                    <a:pt x="47" y="28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6" y="25"/>
                  </a:lnTo>
                  <a:lnTo>
                    <a:pt x="49" y="22"/>
                  </a:lnTo>
                  <a:lnTo>
                    <a:pt x="51" y="19"/>
                  </a:lnTo>
                  <a:lnTo>
                    <a:pt x="52" y="15"/>
                  </a:lnTo>
                  <a:lnTo>
                    <a:pt x="51" y="10"/>
                  </a:lnTo>
                  <a:lnTo>
                    <a:pt x="49" y="7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9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0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6" y="17"/>
                  </a:lnTo>
                  <a:lnTo>
                    <a:pt x="34" y="19"/>
                  </a:lnTo>
                  <a:lnTo>
                    <a:pt x="33" y="21"/>
                  </a:lnTo>
                  <a:lnTo>
                    <a:pt x="30" y="22"/>
                  </a:lnTo>
                  <a:lnTo>
                    <a:pt x="27" y="22"/>
                  </a:lnTo>
                  <a:lnTo>
                    <a:pt x="21" y="22"/>
                  </a:lnTo>
                  <a:lnTo>
                    <a:pt x="21" y="32"/>
                  </a:lnTo>
                  <a:lnTo>
                    <a:pt x="27" y="32"/>
                  </a:lnTo>
                  <a:lnTo>
                    <a:pt x="31" y="32"/>
                  </a:lnTo>
                  <a:lnTo>
                    <a:pt x="34" y="34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6" y="42"/>
                  </a:lnTo>
                  <a:lnTo>
                    <a:pt x="32" y="45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0" y="45"/>
                  </a:lnTo>
                  <a:lnTo>
                    <a:pt x="17" y="42"/>
                  </a:lnTo>
                  <a:lnTo>
                    <a:pt x="15" y="39"/>
                  </a:lnTo>
                  <a:lnTo>
                    <a:pt x="14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4" name="Freeform 2378"/>
            <p:cNvSpPr>
              <a:spLocks/>
            </p:cNvSpPr>
            <p:nvPr/>
          </p:nvSpPr>
          <p:spPr bwMode="auto">
            <a:xfrm>
              <a:off x="3217" y="822"/>
              <a:ext cx="14" cy="14"/>
            </a:xfrm>
            <a:custGeom>
              <a:avLst/>
              <a:gdLst/>
              <a:ahLst/>
              <a:cxnLst>
                <a:cxn ang="0">
                  <a:pos x="38" y="35"/>
                </a:cxn>
                <a:cxn ang="0">
                  <a:pos x="37" y="38"/>
                </a:cxn>
                <a:cxn ang="0">
                  <a:pos x="36" y="42"/>
                </a:cxn>
                <a:cxn ang="0">
                  <a:pos x="34" y="43"/>
                </a:cxn>
                <a:cxn ang="0">
                  <a:pos x="33" y="45"/>
                </a:cxn>
                <a:cxn ang="0">
                  <a:pos x="30" y="45"/>
                </a:cxn>
                <a:cxn ang="0">
                  <a:pos x="28" y="46"/>
                </a:cxn>
                <a:cxn ang="0">
                  <a:pos x="24" y="45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16" y="26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9" y="14"/>
                </a:cxn>
                <a:cxn ang="0">
                  <a:pos x="21" y="12"/>
                </a:cxn>
                <a:cxn ang="0">
                  <a:pos x="24" y="10"/>
                </a:cxn>
                <a:cxn ang="0">
                  <a:pos x="28" y="10"/>
                </a:cxn>
                <a:cxn ang="0">
                  <a:pos x="31" y="10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8" y="20"/>
                </a:cxn>
                <a:cxn ang="0">
                  <a:pos x="54" y="20"/>
                </a:cxn>
                <a:cxn ang="0">
                  <a:pos x="53" y="16"/>
                </a:cxn>
                <a:cxn ang="0">
                  <a:pos x="52" y="13"/>
                </a:cxn>
                <a:cxn ang="0">
                  <a:pos x="50" y="9"/>
                </a:cxn>
                <a:cxn ang="0">
                  <a:pos x="48" y="6"/>
                </a:cxn>
                <a:cxn ang="0">
                  <a:pos x="44" y="3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2" y="40"/>
                </a:cxn>
                <a:cxn ang="0">
                  <a:pos x="4" y="45"/>
                </a:cxn>
                <a:cxn ang="0">
                  <a:pos x="7" y="49"/>
                </a:cxn>
                <a:cxn ang="0">
                  <a:pos x="11" y="52"/>
                </a:cxn>
                <a:cxn ang="0">
                  <a:pos x="16" y="54"/>
                </a:cxn>
                <a:cxn ang="0">
                  <a:pos x="21" y="56"/>
                </a:cxn>
                <a:cxn ang="0">
                  <a:pos x="27" y="56"/>
                </a:cxn>
                <a:cxn ang="0">
                  <a:pos x="34" y="56"/>
                </a:cxn>
                <a:cxn ang="0">
                  <a:pos x="40" y="54"/>
                </a:cxn>
                <a:cxn ang="0">
                  <a:pos x="44" y="52"/>
                </a:cxn>
                <a:cxn ang="0">
                  <a:pos x="48" y="48"/>
                </a:cxn>
                <a:cxn ang="0">
                  <a:pos x="51" y="45"/>
                </a:cxn>
                <a:cxn ang="0">
                  <a:pos x="53" y="41"/>
                </a:cxn>
                <a:cxn ang="0">
                  <a:pos x="54" y="38"/>
                </a:cxn>
                <a:cxn ang="0">
                  <a:pos x="54" y="35"/>
                </a:cxn>
                <a:cxn ang="0">
                  <a:pos x="38" y="35"/>
                </a:cxn>
              </a:cxnLst>
              <a:rect l="0" t="0" r="r" b="b"/>
              <a:pathLst>
                <a:path w="54" h="56">
                  <a:moveTo>
                    <a:pt x="38" y="35"/>
                  </a:moveTo>
                  <a:lnTo>
                    <a:pt x="37" y="38"/>
                  </a:lnTo>
                  <a:lnTo>
                    <a:pt x="36" y="42"/>
                  </a:lnTo>
                  <a:lnTo>
                    <a:pt x="34" y="43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8" y="46"/>
                  </a:lnTo>
                  <a:lnTo>
                    <a:pt x="24" y="45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4" y="12"/>
                  </a:lnTo>
                  <a:lnTo>
                    <a:pt x="36" y="15"/>
                  </a:lnTo>
                  <a:lnTo>
                    <a:pt x="38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9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4" y="45"/>
                  </a:lnTo>
                  <a:lnTo>
                    <a:pt x="7" y="49"/>
                  </a:lnTo>
                  <a:lnTo>
                    <a:pt x="11" y="52"/>
                  </a:lnTo>
                  <a:lnTo>
                    <a:pt x="16" y="54"/>
                  </a:lnTo>
                  <a:lnTo>
                    <a:pt x="21" y="56"/>
                  </a:lnTo>
                  <a:lnTo>
                    <a:pt x="27" y="56"/>
                  </a:lnTo>
                  <a:lnTo>
                    <a:pt x="34" y="56"/>
                  </a:lnTo>
                  <a:lnTo>
                    <a:pt x="40" y="54"/>
                  </a:lnTo>
                  <a:lnTo>
                    <a:pt x="44" y="52"/>
                  </a:lnTo>
                  <a:lnTo>
                    <a:pt x="48" y="48"/>
                  </a:lnTo>
                  <a:lnTo>
                    <a:pt x="51" y="45"/>
                  </a:lnTo>
                  <a:lnTo>
                    <a:pt x="53" y="41"/>
                  </a:lnTo>
                  <a:lnTo>
                    <a:pt x="54" y="38"/>
                  </a:lnTo>
                  <a:lnTo>
                    <a:pt x="54" y="35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5" name="Freeform 2379"/>
            <p:cNvSpPr>
              <a:spLocks noEditPoints="1"/>
            </p:cNvSpPr>
            <p:nvPr/>
          </p:nvSpPr>
          <p:spPr bwMode="auto">
            <a:xfrm>
              <a:off x="3233" y="822"/>
              <a:ext cx="14" cy="14"/>
            </a:xfrm>
            <a:custGeom>
              <a:avLst/>
              <a:gdLst/>
              <a:ahLst/>
              <a:cxnLst>
                <a:cxn ang="0">
                  <a:pos x="40" y="39"/>
                </a:cxn>
                <a:cxn ang="0">
                  <a:pos x="39" y="42"/>
                </a:cxn>
                <a:cxn ang="0">
                  <a:pos x="35" y="44"/>
                </a:cxn>
                <a:cxn ang="0">
                  <a:pos x="32" y="45"/>
                </a:cxn>
                <a:cxn ang="0">
                  <a:pos x="29" y="46"/>
                </a:cxn>
                <a:cxn ang="0">
                  <a:pos x="26" y="45"/>
                </a:cxn>
                <a:cxn ang="0">
                  <a:pos x="23" y="44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6"/>
                </a:cxn>
                <a:cxn ang="0">
                  <a:pos x="17" y="32"/>
                </a:cxn>
                <a:cxn ang="0">
                  <a:pos x="57" y="32"/>
                </a:cxn>
                <a:cxn ang="0">
                  <a:pos x="57" y="28"/>
                </a:cxn>
                <a:cxn ang="0">
                  <a:pos x="56" y="21"/>
                </a:cxn>
                <a:cxn ang="0">
                  <a:pos x="53" y="12"/>
                </a:cxn>
                <a:cxn ang="0">
                  <a:pos x="50" y="7"/>
                </a:cxn>
                <a:cxn ang="0">
                  <a:pos x="45" y="3"/>
                </a:cxn>
                <a:cxn ang="0">
                  <a:pos x="42" y="2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3" y="0"/>
                </a:cxn>
                <a:cxn ang="0">
                  <a:pos x="18" y="1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7"/>
                </a:cxn>
                <a:cxn ang="0">
                  <a:pos x="1" y="37"/>
                </a:cxn>
                <a:cxn ang="0">
                  <a:pos x="4" y="44"/>
                </a:cxn>
                <a:cxn ang="0">
                  <a:pos x="7" y="49"/>
                </a:cxn>
                <a:cxn ang="0">
                  <a:pos x="12" y="52"/>
                </a:cxn>
                <a:cxn ang="0">
                  <a:pos x="16" y="54"/>
                </a:cxn>
                <a:cxn ang="0">
                  <a:pos x="21" y="56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37" y="56"/>
                </a:cxn>
                <a:cxn ang="0">
                  <a:pos x="45" y="53"/>
                </a:cxn>
                <a:cxn ang="0">
                  <a:pos x="48" y="51"/>
                </a:cxn>
                <a:cxn ang="0">
                  <a:pos x="52" y="48"/>
                </a:cxn>
                <a:cxn ang="0">
                  <a:pos x="54" y="44"/>
                </a:cxn>
                <a:cxn ang="0">
                  <a:pos x="56" y="39"/>
                </a:cxn>
                <a:cxn ang="0">
                  <a:pos x="40" y="39"/>
                </a:cxn>
                <a:cxn ang="0">
                  <a:pos x="17" y="22"/>
                </a:cxn>
                <a:cxn ang="0">
                  <a:pos x="17" y="18"/>
                </a:cxn>
                <a:cxn ang="0">
                  <a:pos x="19" y="15"/>
                </a:cxn>
                <a:cxn ang="0">
                  <a:pos x="21" y="13"/>
                </a:cxn>
                <a:cxn ang="0">
                  <a:pos x="23" y="11"/>
                </a:cxn>
                <a:cxn ang="0">
                  <a:pos x="27" y="10"/>
                </a:cxn>
                <a:cxn ang="0">
                  <a:pos x="29" y="10"/>
                </a:cxn>
                <a:cxn ang="0">
                  <a:pos x="33" y="10"/>
                </a:cxn>
                <a:cxn ang="0">
                  <a:pos x="37" y="12"/>
                </a:cxn>
                <a:cxn ang="0">
                  <a:pos x="39" y="14"/>
                </a:cxn>
                <a:cxn ang="0">
                  <a:pos x="40" y="16"/>
                </a:cxn>
                <a:cxn ang="0">
                  <a:pos x="41" y="19"/>
                </a:cxn>
                <a:cxn ang="0">
                  <a:pos x="41" y="22"/>
                </a:cxn>
                <a:cxn ang="0">
                  <a:pos x="17" y="22"/>
                </a:cxn>
              </a:cxnLst>
              <a:rect l="0" t="0" r="r" b="b"/>
              <a:pathLst>
                <a:path w="57" h="56">
                  <a:moveTo>
                    <a:pt x="40" y="39"/>
                  </a:moveTo>
                  <a:lnTo>
                    <a:pt x="39" y="42"/>
                  </a:lnTo>
                  <a:lnTo>
                    <a:pt x="35" y="44"/>
                  </a:lnTo>
                  <a:lnTo>
                    <a:pt x="32" y="45"/>
                  </a:lnTo>
                  <a:lnTo>
                    <a:pt x="29" y="46"/>
                  </a:lnTo>
                  <a:lnTo>
                    <a:pt x="26" y="45"/>
                  </a:lnTo>
                  <a:lnTo>
                    <a:pt x="23" y="44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6"/>
                  </a:lnTo>
                  <a:lnTo>
                    <a:pt x="17" y="32"/>
                  </a:lnTo>
                  <a:lnTo>
                    <a:pt x="57" y="32"/>
                  </a:lnTo>
                  <a:lnTo>
                    <a:pt x="57" y="28"/>
                  </a:lnTo>
                  <a:lnTo>
                    <a:pt x="56" y="21"/>
                  </a:lnTo>
                  <a:lnTo>
                    <a:pt x="53" y="12"/>
                  </a:lnTo>
                  <a:lnTo>
                    <a:pt x="50" y="7"/>
                  </a:lnTo>
                  <a:lnTo>
                    <a:pt x="45" y="3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7"/>
                  </a:lnTo>
                  <a:lnTo>
                    <a:pt x="4" y="44"/>
                  </a:lnTo>
                  <a:lnTo>
                    <a:pt x="7" y="49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1" y="56"/>
                  </a:lnTo>
                  <a:lnTo>
                    <a:pt x="25" y="56"/>
                  </a:lnTo>
                  <a:lnTo>
                    <a:pt x="28" y="56"/>
                  </a:lnTo>
                  <a:lnTo>
                    <a:pt x="37" y="56"/>
                  </a:lnTo>
                  <a:lnTo>
                    <a:pt x="45" y="53"/>
                  </a:lnTo>
                  <a:lnTo>
                    <a:pt x="48" y="51"/>
                  </a:lnTo>
                  <a:lnTo>
                    <a:pt x="52" y="48"/>
                  </a:lnTo>
                  <a:lnTo>
                    <a:pt x="54" y="44"/>
                  </a:lnTo>
                  <a:lnTo>
                    <a:pt x="56" y="39"/>
                  </a:lnTo>
                  <a:lnTo>
                    <a:pt x="40" y="39"/>
                  </a:lnTo>
                  <a:close/>
                  <a:moveTo>
                    <a:pt x="17" y="22"/>
                  </a:moveTo>
                  <a:lnTo>
                    <a:pt x="17" y="18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39" y="14"/>
                  </a:lnTo>
                  <a:lnTo>
                    <a:pt x="40" y="16"/>
                  </a:lnTo>
                  <a:lnTo>
                    <a:pt x="41" y="19"/>
                  </a:lnTo>
                  <a:lnTo>
                    <a:pt x="41" y="22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6" name="Freeform 2380"/>
            <p:cNvSpPr>
              <a:spLocks/>
            </p:cNvSpPr>
            <p:nvPr/>
          </p:nvSpPr>
          <p:spPr bwMode="auto">
            <a:xfrm>
              <a:off x="3249" y="822"/>
              <a:ext cx="12" cy="13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7" y="53"/>
                </a:cxn>
                <a:cxn ang="0">
                  <a:pos x="33" y="53"/>
                </a:cxn>
                <a:cxn ang="0">
                  <a:pos x="33" y="11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7" y="11"/>
                </a:cxn>
              </a:cxnLst>
              <a:rect l="0" t="0" r="r" b="b"/>
              <a:pathLst>
                <a:path w="50" h="53">
                  <a:moveTo>
                    <a:pt x="17" y="11"/>
                  </a:moveTo>
                  <a:lnTo>
                    <a:pt x="17" y="53"/>
                  </a:lnTo>
                  <a:lnTo>
                    <a:pt x="33" y="53"/>
                  </a:lnTo>
                  <a:lnTo>
                    <a:pt x="33" y="11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7" name="Freeform 2381"/>
            <p:cNvSpPr>
              <a:spLocks/>
            </p:cNvSpPr>
            <p:nvPr/>
          </p:nvSpPr>
          <p:spPr bwMode="auto">
            <a:xfrm>
              <a:off x="3263" y="822"/>
              <a:ext cx="14" cy="13"/>
            </a:xfrm>
            <a:custGeom>
              <a:avLst/>
              <a:gdLst/>
              <a:ahLst/>
              <a:cxnLst>
                <a:cxn ang="0">
                  <a:pos x="15" y="35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9" y="19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5" y="35"/>
                </a:cxn>
              </a:cxnLst>
              <a:rect l="0" t="0" r="r" b="b"/>
              <a:pathLst>
                <a:path w="54" h="53">
                  <a:moveTo>
                    <a:pt x="15" y="3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9" y="19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5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8" name="Freeform 2382"/>
            <p:cNvSpPr>
              <a:spLocks noEditPoints="1"/>
            </p:cNvSpPr>
            <p:nvPr/>
          </p:nvSpPr>
          <p:spPr bwMode="auto">
            <a:xfrm>
              <a:off x="3285" y="817"/>
              <a:ext cx="19" cy="19"/>
            </a:xfrm>
            <a:custGeom>
              <a:avLst/>
              <a:gdLst/>
              <a:ahLst/>
              <a:cxnLst>
                <a:cxn ang="0">
                  <a:pos x="45" y="76"/>
                </a:cxn>
                <a:cxn ang="0">
                  <a:pos x="59" y="70"/>
                </a:cxn>
                <a:cxn ang="0">
                  <a:pos x="68" y="60"/>
                </a:cxn>
                <a:cxn ang="0">
                  <a:pos x="72" y="45"/>
                </a:cxn>
                <a:cxn ang="0">
                  <a:pos x="72" y="30"/>
                </a:cxn>
                <a:cxn ang="0">
                  <a:pos x="68" y="16"/>
                </a:cxn>
                <a:cxn ang="0">
                  <a:pos x="59" y="6"/>
                </a:cxn>
                <a:cxn ang="0">
                  <a:pos x="45" y="1"/>
                </a:cxn>
                <a:cxn ang="0">
                  <a:pos x="26" y="1"/>
                </a:cxn>
                <a:cxn ang="0">
                  <a:pos x="12" y="7"/>
                </a:cxn>
                <a:cxn ang="0">
                  <a:pos x="4" y="18"/>
                </a:cxn>
                <a:cxn ang="0">
                  <a:pos x="0" y="31"/>
                </a:cxn>
                <a:cxn ang="0">
                  <a:pos x="0" y="44"/>
                </a:cxn>
                <a:cxn ang="0">
                  <a:pos x="4" y="58"/>
                </a:cxn>
                <a:cxn ang="0">
                  <a:pos x="12" y="69"/>
                </a:cxn>
                <a:cxn ang="0">
                  <a:pos x="22" y="74"/>
                </a:cxn>
                <a:cxn ang="0">
                  <a:pos x="32" y="76"/>
                </a:cxn>
                <a:cxn ang="0">
                  <a:pos x="37" y="62"/>
                </a:cxn>
                <a:cxn ang="0">
                  <a:pos x="30" y="61"/>
                </a:cxn>
                <a:cxn ang="0">
                  <a:pos x="23" y="57"/>
                </a:cxn>
                <a:cxn ang="0">
                  <a:pos x="19" y="50"/>
                </a:cxn>
                <a:cxn ang="0">
                  <a:pos x="18" y="38"/>
                </a:cxn>
                <a:cxn ang="0">
                  <a:pos x="19" y="27"/>
                </a:cxn>
                <a:cxn ang="0">
                  <a:pos x="23" y="20"/>
                </a:cxn>
                <a:cxn ang="0">
                  <a:pos x="28" y="15"/>
                </a:cxn>
                <a:cxn ang="0">
                  <a:pos x="37" y="14"/>
                </a:cxn>
                <a:cxn ang="0">
                  <a:pos x="47" y="17"/>
                </a:cxn>
                <a:cxn ang="0">
                  <a:pos x="52" y="23"/>
                </a:cxn>
                <a:cxn ang="0">
                  <a:pos x="55" y="38"/>
                </a:cxn>
                <a:cxn ang="0">
                  <a:pos x="52" y="53"/>
                </a:cxn>
                <a:cxn ang="0">
                  <a:pos x="47" y="60"/>
                </a:cxn>
                <a:cxn ang="0">
                  <a:pos x="37" y="62"/>
                </a:cxn>
              </a:cxnLst>
              <a:rect l="0" t="0" r="r" b="b"/>
              <a:pathLst>
                <a:path w="73" h="76">
                  <a:moveTo>
                    <a:pt x="37" y="76"/>
                  </a:moveTo>
                  <a:lnTo>
                    <a:pt x="45" y="76"/>
                  </a:lnTo>
                  <a:lnTo>
                    <a:pt x="53" y="73"/>
                  </a:lnTo>
                  <a:lnTo>
                    <a:pt x="59" y="70"/>
                  </a:lnTo>
                  <a:lnTo>
                    <a:pt x="64" y="66"/>
                  </a:lnTo>
                  <a:lnTo>
                    <a:pt x="68" y="60"/>
                  </a:lnTo>
                  <a:lnTo>
                    <a:pt x="71" y="54"/>
                  </a:lnTo>
                  <a:lnTo>
                    <a:pt x="72" y="45"/>
                  </a:lnTo>
                  <a:lnTo>
                    <a:pt x="73" y="38"/>
                  </a:lnTo>
                  <a:lnTo>
                    <a:pt x="72" y="30"/>
                  </a:lnTo>
                  <a:lnTo>
                    <a:pt x="71" y="23"/>
                  </a:lnTo>
                  <a:lnTo>
                    <a:pt x="68" y="16"/>
                  </a:lnTo>
                  <a:lnTo>
                    <a:pt x="64" y="11"/>
                  </a:lnTo>
                  <a:lnTo>
                    <a:pt x="59" y="6"/>
                  </a:lnTo>
                  <a:lnTo>
                    <a:pt x="53" y="3"/>
                  </a:lnTo>
                  <a:lnTo>
                    <a:pt x="45" y="1"/>
                  </a:lnTo>
                  <a:lnTo>
                    <a:pt x="37" y="0"/>
                  </a:lnTo>
                  <a:lnTo>
                    <a:pt x="26" y="1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7" y="12"/>
                  </a:lnTo>
                  <a:lnTo>
                    <a:pt x="4" y="18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1" y="51"/>
                  </a:lnTo>
                  <a:lnTo>
                    <a:pt x="4" y="58"/>
                  </a:lnTo>
                  <a:lnTo>
                    <a:pt x="7" y="64"/>
                  </a:lnTo>
                  <a:lnTo>
                    <a:pt x="12" y="69"/>
                  </a:lnTo>
                  <a:lnTo>
                    <a:pt x="18" y="73"/>
                  </a:lnTo>
                  <a:lnTo>
                    <a:pt x="22" y="74"/>
                  </a:lnTo>
                  <a:lnTo>
                    <a:pt x="26" y="75"/>
                  </a:lnTo>
                  <a:lnTo>
                    <a:pt x="32" y="76"/>
                  </a:lnTo>
                  <a:lnTo>
                    <a:pt x="37" y="76"/>
                  </a:lnTo>
                  <a:close/>
                  <a:moveTo>
                    <a:pt x="37" y="62"/>
                  </a:moveTo>
                  <a:lnTo>
                    <a:pt x="33" y="62"/>
                  </a:lnTo>
                  <a:lnTo>
                    <a:pt x="30" y="61"/>
                  </a:lnTo>
                  <a:lnTo>
                    <a:pt x="26" y="60"/>
                  </a:lnTo>
                  <a:lnTo>
                    <a:pt x="23" y="57"/>
                  </a:lnTo>
                  <a:lnTo>
                    <a:pt x="21" y="54"/>
                  </a:lnTo>
                  <a:lnTo>
                    <a:pt x="19" y="50"/>
                  </a:lnTo>
                  <a:lnTo>
                    <a:pt x="18" y="44"/>
                  </a:lnTo>
                  <a:lnTo>
                    <a:pt x="18" y="38"/>
                  </a:lnTo>
                  <a:lnTo>
                    <a:pt x="18" y="32"/>
                  </a:lnTo>
                  <a:lnTo>
                    <a:pt x="19" y="27"/>
                  </a:lnTo>
                  <a:lnTo>
                    <a:pt x="20" y="23"/>
                  </a:lnTo>
                  <a:lnTo>
                    <a:pt x="23" y="20"/>
                  </a:lnTo>
                  <a:lnTo>
                    <a:pt x="25" y="17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37" y="14"/>
                  </a:lnTo>
                  <a:lnTo>
                    <a:pt x="42" y="14"/>
                  </a:lnTo>
                  <a:lnTo>
                    <a:pt x="47" y="17"/>
                  </a:lnTo>
                  <a:lnTo>
                    <a:pt x="50" y="20"/>
                  </a:lnTo>
                  <a:lnTo>
                    <a:pt x="52" y="23"/>
                  </a:lnTo>
                  <a:lnTo>
                    <a:pt x="54" y="31"/>
                  </a:lnTo>
                  <a:lnTo>
                    <a:pt x="55" y="38"/>
                  </a:lnTo>
                  <a:lnTo>
                    <a:pt x="54" y="44"/>
                  </a:lnTo>
                  <a:lnTo>
                    <a:pt x="52" y="53"/>
                  </a:lnTo>
                  <a:lnTo>
                    <a:pt x="50" y="56"/>
                  </a:lnTo>
                  <a:lnTo>
                    <a:pt x="47" y="60"/>
                  </a:lnTo>
                  <a:lnTo>
                    <a:pt x="42" y="62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9" name="Freeform 2383"/>
            <p:cNvSpPr>
              <a:spLocks/>
            </p:cNvSpPr>
            <p:nvPr/>
          </p:nvSpPr>
          <p:spPr bwMode="auto">
            <a:xfrm>
              <a:off x="3307" y="817"/>
              <a:ext cx="16" cy="18"/>
            </a:xfrm>
            <a:custGeom>
              <a:avLst/>
              <a:gdLst/>
              <a:ahLst/>
              <a:cxnLst>
                <a:cxn ang="0">
                  <a:pos x="17" y="30"/>
                </a:cxn>
                <a:cxn ang="0">
                  <a:pos x="17" y="3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17" y="72"/>
                </a:cxn>
                <a:cxn ang="0">
                  <a:pos x="17" y="36"/>
                </a:cxn>
                <a:cxn ang="0">
                  <a:pos x="17" y="36"/>
                </a:cxn>
                <a:cxn ang="0">
                  <a:pos x="42" y="72"/>
                </a:cxn>
                <a:cxn ang="0">
                  <a:pos x="64" y="72"/>
                </a:cxn>
                <a:cxn ang="0">
                  <a:pos x="33" y="33"/>
                </a:cxn>
                <a:cxn ang="0">
                  <a:pos x="62" y="0"/>
                </a:cxn>
                <a:cxn ang="0">
                  <a:pos x="42" y="0"/>
                </a:cxn>
                <a:cxn ang="0">
                  <a:pos x="17" y="30"/>
                </a:cxn>
              </a:cxnLst>
              <a:rect l="0" t="0" r="r" b="b"/>
              <a:pathLst>
                <a:path w="64" h="72">
                  <a:moveTo>
                    <a:pt x="17" y="30"/>
                  </a:moveTo>
                  <a:lnTo>
                    <a:pt x="17" y="3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17" y="72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42" y="72"/>
                  </a:lnTo>
                  <a:lnTo>
                    <a:pt x="64" y="72"/>
                  </a:lnTo>
                  <a:lnTo>
                    <a:pt x="33" y="33"/>
                  </a:lnTo>
                  <a:lnTo>
                    <a:pt x="62" y="0"/>
                  </a:lnTo>
                  <a:lnTo>
                    <a:pt x="42" y="0"/>
                  </a:lnTo>
                  <a:lnTo>
                    <a:pt x="17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0" name="Freeform 2384"/>
            <p:cNvSpPr>
              <a:spLocks/>
            </p:cNvSpPr>
            <p:nvPr/>
          </p:nvSpPr>
          <p:spPr bwMode="auto">
            <a:xfrm>
              <a:off x="3324" y="817"/>
              <a:ext cx="17" cy="19"/>
            </a:xfrm>
            <a:custGeom>
              <a:avLst/>
              <a:gdLst/>
              <a:ahLst/>
              <a:cxnLst>
                <a:cxn ang="0">
                  <a:pos x="51" y="53"/>
                </a:cxn>
                <a:cxn ang="0">
                  <a:pos x="46" y="60"/>
                </a:cxn>
                <a:cxn ang="0">
                  <a:pos x="41" y="62"/>
                </a:cxn>
                <a:cxn ang="0">
                  <a:pos x="33" y="62"/>
                </a:cxn>
                <a:cxn ang="0">
                  <a:pos x="25" y="59"/>
                </a:cxn>
                <a:cxn ang="0">
                  <a:pos x="21" y="53"/>
                </a:cxn>
                <a:cxn ang="0">
                  <a:pos x="19" y="43"/>
                </a:cxn>
                <a:cxn ang="0">
                  <a:pos x="19" y="3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40" y="14"/>
                </a:cxn>
                <a:cxn ang="0">
                  <a:pos x="47" y="17"/>
                </a:cxn>
                <a:cxn ang="0">
                  <a:pos x="50" y="22"/>
                </a:cxn>
                <a:cxn ang="0">
                  <a:pos x="68" y="26"/>
                </a:cxn>
                <a:cxn ang="0">
                  <a:pos x="66" y="18"/>
                </a:cxn>
                <a:cxn ang="0">
                  <a:pos x="61" y="9"/>
                </a:cxn>
                <a:cxn ang="0">
                  <a:pos x="51" y="3"/>
                </a:cxn>
                <a:cxn ang="0">
                  <a:pos x="36" y="0"/>
                </a:cxn>
                <a:cxn ang="0">
                  <a:pos x="26" y="1"/>
                </a:cxn>
                <a:cxn ang="0">
                  <a:pos x="15" y="5"/>
                </a:cxn>
                <a:cxn ang="0">
                  <a:pos x="9" y="10"/>
                </a:cxn>
                <a:cxn ang="0">
                  <a:pos x="5" y="17"/>
                </a:cxn>
                <a:cxn ang="0">
                  <a:pos x="1" y="26"/>
                </a:cxn>
                <a:cxn ang="0">
                  <a:pos x="0" y="39"/>
                </a:cxn>
                <a:cxn ang="0">
                  <a:pos x="3" y="57"/>
                </a:cxn>
                <a:cxn ang="0">
                  <a:pos x="11" y="69"/>
                </a:cxn>
                <a:cxn ang="0">
                  <a:pos x="22" y="75"/>
                </a:cxn>
                <a:cxn ang="0">
                  <a:pos x="36" y="76"/>
                </a:cxn>
                <a:cxn ang="0">
                  <a:pos x="52" y="74"/>
                </a:cxn>
                <a:cxn ang="0">
                  <a:pos x="61" y="67"/>
                </a:cxn>
                <a:cxn ang="0">
                  <a:pos x="67" y="58"/>
                </a:cxn>
                <a:cxn ang="0">
                  <a:pos x="69" y="48"/>
                </a:cxn>
              </a:cxnLst>
              <a:rect l="0" t="0" r="r" b="b"/>
              <a:pathLst>
                <a:path w="69" h="76">
                  <a:moveTo>
                    <a:pt x="52" y="48"/>
                  </a:moveTo>
                  <a:lnTo>
                    <a:pt x="51" y="53"/>
                  </a:lnTo>
                  <a:lnTo>
                    <a:pt x="48" y="58"/>
                  </a:lnTo>
                  <a:lnTo>
                    <a:pt x="46" y="60"/>
                  </a:lnTo>
                  <a:lnTo>
                    <a:pt x="44" y="61"/>
                  </a:lnTo>
                  <a:lnTo>
                    <a:pt x="41" y="62"/>
                  </a:lnTo>
                  <a:lnTo>
                    <a:pt x="37" y="62"/>
                  </a:lnTo>
                  <a:lnTo>
                    <a:pt x="33" y="62"/>
                  </a:lnTo>
                  <a:lnTo>
                    <a:pt x="29" y="61"/>
                  </a:lnTo>
                  <a:lnTo>
                    <a:pt x="25" y="59"/>
                  </a:lnTo>
                  <a:lnTo>
                    <a:pt x="23" y="56"/>
                  </a:lnTo>
                  <a:lnTo>
                    <a:pt x="21" y="53"/>
                  </a:lnTo>
                  <a:lnTo>
                    <a:pt x="19" y="48"/>
                  </a:lnTo>
                  <a:lnTo>
                    <a:pt x="19" y="43"/>
                  </a:lnTo>
                  <a:lnTo>
                    <a:pt x="18" y="38"/>
                  </a:lnTo>
                  <a:lnTo>
                    <a:pt x="19" y="30"/>
                  </a:lnTo>
                  <a:lnTo>
                    <a:pt x="20" y="24"/>
                  </a:lnTo>
                  <a:lnTo>
                    <a:pt x="23" y="20"/>
                  </a:lnTo>
                  <a:lnTo>
                    <a:pt x="25" y="17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5" y="15"/>
                  </a:lnTo>
                  <a:lnTo>
                    <a:pt x="47" y="17"/>
                  </a:lnTo>
                  <a:lnTo>
                    <a:pt x="49" y="19"/>
                  </a:lnTo>
                  <a:lnTo>
                    <a:pt x="50" y="22"/>
                  </a:lnTo>
                  <a:lnTo>
                    <a:pt x="51" y="26"/>
                  </a:lnTo>
                  <a:lnTo>
                    <a:pt x="68" y="26"/>
                  </a:lnTo>
                  <a:lnTo>
                    <a:pt x="67" y="22"/>
                  </a:lnTo>
                  <a:lnTo>
                    <a:pt x="66" y="18"/>
                  </a:lnTo>
                  <a:lnTo>
                    <a:pt x="64" y="13"/>
                  </a:lnTo>
                  <a:lnTo>
                    <a:pt x="61" y="9"/>
                  </a:lnTo>
                  <a:lnTo>
                    <a:pt x="57" y="5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9" y="10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3" y="21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50"/>
                  </a:lnTo>
                  <a:lnTo>
                    <a:pt x="3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6" y="72"/>
                  </a:lnTo>
                  <a:lnTo>
                    <a:pt x="22" y="75"/>
                  </a:lnTo>
                  <a:lnTo>
                    <a:pt x="29" y="76"/>
                  </a:lnTo>
                  <a:lnTo>
                    <a:pt x="36" y="76"/>
                  </a:lnTo>
                  <a:lnTo>
                    <a:pt x="45" y="76"/>
                  </a:lnTo>
                  <a:lnTo>
                    <a:pt x="52" y="74"/>
                  </a:lnTo>
                  <a:lnTo>
                    <a:pt x="57" y="71"/>
                  </a:lnTo>
                  <a:lnTo>
                    <a:pt x="61" y="67"/>
                  </a:lnTo>
                  <a:lnTo>
                    <a:pt x="64" y="62"/>
                  </a:lnTo>
                  <a:lnTo>
                    <a:pt x="67" y="58"/>
                  </a:lnTo>
                  <a:lnTo>
                    <a:pt x="68" y="53"/>
                  </a:lnTo>
                  <a:lnTo>
                    <a:pt x="69" y="48"/>
                  </a:lnTo>
                  <a:lnTo>
                    <a:pt x="52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1" name="Rectangle 2385"/>
            <p:cNvSpPr>
              <a:spLocks noChangeArrowheads="1"/>
            </p:cNvSpPr>
            <p:nvPr/>
          </p:nvSpPr>
          <p:spPr bwMode="auto">
            <a:xfrm>
              <a:off x="3344" y="827"/>
              <a:ext cx="7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2" name="Freeform 2386"/>
            <p:cNvSpPr>
              <a:spLocks/>
            </p:cNvSpPr>
            <p:nvPr/>
          </p:nvSpPr>
          <p:spPr bwMode="auto">
            <a:xfrm>
              <a:off x="3354" y="817"/>
              <a:ext cx="15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43" y="12"/>
                </a:cxn>
                <a:cxn ang="0">
                  <a:pos x="43" y="13"/>
                </a:cxn>
                <a:cxn ang="0">
                  <a:pos x="35" y="22"/>
                </a:cxn>
                <a:cxn ang="0">
                  <a:pos x="29" y="31"/>
                </a:cxn>
                <a:cxn ang="0">
                  <a:pos x="25" y="38"/>
                </a:cxn>
                <a:cxn ang="0">
                  <a:pos x="22" y="43"/>
                </a:cxn>
                <a:cxn ang="0">
                  <a:pos x="20" y="50"/>
                </a:cxn>
                <a:cxn ang="0">
                  <a:pos x="17" y="57"/>
                </a:cxn>
                <a:cxn ang="0">
                  <a:pos x="16" y="64"/>
                </a:cxn>
                <a:cxn ang="0">
                  <a:pos x="15" y="72"/>
                </a:cxn>
                <a:cxn ang="0">
                  <a:pos x="32" y="72"/>
                </a:cxn>
                <a:cxn ang="0">
                  <a:pos x="33" y="64"/>
                </a:cxn>
                <a:cxn ang="0">
                  <a:pos x="34" y="56"/>
                </a:cxn>
                <a:cxn ang="0">
                  <a:pos x="37" y="48"/>
                </a:cxn>
                <a:cxn ang="0">
                  <a:pos x="39" y="40"/>
                </a:cxn>
                <a:cxn ang="0">
                  <a:pos x="42" y="34"/>
                </a:cxn>
                <a:cxn ang="0">
                  <a:pos x="47" y="27"/>
                </a:cxn>
                <a:cxn ang="0">
                  <a:pos x="52" y="20"/>
                </a:cxn>
                <a:cxn ang="0">
                  <a:pos x="61" y="12"/>
                </a:cxn>
                <a:cxn ang="0">
                  <a:pos x="61" y="0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61" h="72">
                  <a:moveTo>
                    <a:pt x="0" y="12"/>
                  </a:moveTo>
                  <a:lnTo>
                    <a:pt x="43" y="12"/>
                  </a:lnTo>
                  <a:lnTo>
                    <a:pt x="43" y="13"/>
                  </a:lnTo>
                  <a:lnTo>
                    <a:pt x="35" y="22"/>
                  </a:lnTo>
                  <a:lnTo>
                    <a:pt x="29" y="31"/>
                  </a:lnTo>
                  <a:lnTo>
                    <a:pt x="25" y="38"/>
                  </a:lnTo>
                  <a:lnTo>
                    <a:pt x="22" y="43"/>
                  </a:lnTo>
                  <a:lnTo>
                    <a:pt x="20" y="50"/>
                  </a:lnTo>
                  <a:lnTo>
                    <a:pt x="17" y="57"/>
                  </a:lnTo>
                  <a:lnTo>
                    <a:pt x="16" y="64"/>
                  </a:lnTo>
                  <a:lnTo>
                    <a:pt x="15" y="72"/>
                  </a:lnTo>
                  <a:lnTo>
                    <a:pt x="32" y="72"/>
                  </a:lnTo>
                  <a:lnTo>
                    <a:pt x="33" y="64"/>
                  </a:lnTo>
                  <a:lnTo>
                    <a:pt x="34" y="56"/>
                  </a:lnTo>
                  <a:lnTo>
                    <a:pt x="37" y="48"/>
                  </a:lnTo>
                  <a:lnTo>
                    <a:pt x="39" y="40"/>
                  </a:lnTo>
                  <a:lnTo>
                    <a:pt x="42" y="34"/>
                  </a:lnTo>
                  <a:lnTo>
                    <a:pt x="47" y="27"/>
                  </a:lnTo>
                  <a:lnTo>
                    <a:pt x="52" y="20"/>
                  </a:lnTo>
                  <a:lnTo>
                    <a:pt x="61" y="12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3" name="Freeform 2387"/>
            <p:cNvSpPr>
              <a:spLocks noEditPoints="1"/>
            </p:cNvSpPr>
            <p:nvPr/>
          </p:nvSpPr>
          <p:spPr bwMode="auto">
            <a:xfrm>
              <a:off x="3174" y="792"/>
              <a:ext cx="15" cy="15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5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5" y="40"/>
                </a:cxn>
                <a:cxn ang="0">
                  <a:pos x="57" y="34"/>
                </a:cxn>
                <a:cxn ang="0">
                  <a:pos x="58" y="28"/>
                </a:cxn>
                <a:cxn ang="0">
                  <a:pos x="57" y="21"/>
                </a:cxn>
                <a:cxn ang="0">
                  <a:pos x="55" y="15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5" y="4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8"/>
                </a:cxn>
                <a:cxn ang="0">
                  <a:pos x="1" y="34"/>
                </a:cxn>
                <a:cxn ang="0">
                  <a:pos x="2" y="40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2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3"/>
                </a:cxn>
                <a:cxn ang="0">
                  <a:pos x="17" y="28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29" y="10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2" y="28"/>
                </a:cxn>
                <a:cxn ang="0">
                  <a:pos x="41" y="33"/>
                </a:cxn>
                <a:cxn ang="0">
                  <a:pos x="40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5" y="40"/>
                  </a:lnTo>
                  <a:lnTo>
                    <a:pt x="57" y="34"/>
                  </a:lnTo>
                  <a:lnTo>
                    <a:pt x="58" y="28"/>
                  </a:lnTo>
                  <a:lnTo>
                    <a:pt x="57" y="21"/>
                  </a:lnTo>
                  <a:lnTo>
                    <a:pt x="55" y="15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8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3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2" y="28"/>
                  </a:lnTo>
                  <a:lnTo>
                    <a:pt x="41" y="33"/>
                  </a:lnTo>
                  <a:lnTo>
                    <a:pt x="40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4" name="Freeform 2388"/>
            <p:cNvSpPr>
              <a:spLocks/>
            </p:cNvSpPr>
            <p:nvPr/>
          </p:nvSpPr>
          <p:spPr bwMode="auto">
            <a:xfrm>
              <a:off x="3191" y="793"/>
              <a:ext cx="13" cy="13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34" y="30"/>
                </a:cxn>
                <a:cxn ang="0">
                  <a:pos x="34" y="53"/>
                </a:cxn>
                <a:cxn ang="0">
                  <a:pos x="50" y="53"/>
                </a:cxn>
                <a:cxn ang="0">
                  <a:pos x="50" y="0"/>
                </a:cxn>
                <a:cxn ang="0">
                  <a:pos x="34" y="0"/>
                </a:cxn>
                <a:cxn ang="0">
                  <a:pos x="34" y="19"/>
                </a:cxn>
                <a:cxn ang="0">
                  <a:pos x="15" y="19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5" y="53"/>
                </a:cxn>
                <a:cxn ang="0">
                  <a:pos x="15" y="30"/>
                </a:cxn>
              </a:cxnLst>
              <a:rect l="0" t="0" r="r" b="b"/>
              <a:pathLst>
                <a:path w="50" h="53">
                  <a:moveTo>
                    <a:pt x="15" y="30"/>
                  </a:moveTo>
                  <a:lnTo>
                    <a:pt x="34" y="30"/>
                  </a:lnTo>
                  <a:lnTo>
                    <a:pt x="34" y="53"/>
                  </a:lnTo>
                  <a:lnTo>
                    <a:pt x="50" y="53"/>
                  </a:lnTo>
                  <a:lnTo>
                    <a:pt x="50" y="0"/>
                  </a:lnTo>
                  <a:lnTo>
                    <a:pt x="34" y="0"/>
                  </a:lnTo>
                  <a:lnTo>
                    <a:pt x="34" y="19"/>
                  </a:lnTo>
                  <a:lnTo>
                    <a:pt x="15" y="1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5" y="53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5" name="Freeform 2389"/>
            <p:cNvSpPr>
              <a:spLocks/>
            </p:cNvSpPr>
            <p:nvPr/>
          </p:nvSpPr>
          <p:spPr bwMode="auto">
            <a:xfrm>
              <a:off x="3207" y="793"/>
              <a:ext cx="14" cy="13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8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6" y="34"/>
                </a:cxn>
              </a:cxnLst>
              <a:rect l="0" t="0" r="r" b="b"/>
              <a:pathLst>
                <a:path w="54" h="53">
                  <a:moveTo>
                    <a:pt x="16" y="3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8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6" name="Freeform 2390"/>
            <p:cNvSpPr>
              <a:spLocks/>
            </p:cNvSpPr>
            <p:nvPr/>
          </p:nvSpPr>
          <p:spPr bwMode="auto">
            <a:xfrm>
              <a:off x="3223" y="793"/>
              <a:ext cx="13" cy="13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53"/>
                </a:cxn>
                <a:cxn ang="0">
                  <a:pos x="34" y="53"/>
                </a:cxn>
                <a:cxn ang="0">
                  <a:pos x="34" y="10"/>
                </a:cxn>
                <a:cxn ang="0">
                  <a:pos x="51" y="10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51" h="53">
                  <a:moveTo>
                    <a:pt x="17" y="10"/>
                  </a:moveTo>
                  <a:lnTo>
                    <a:pt x="17" y="53"/>
                  </a:lnTo>
                  <a:lnTo>
                    <a:pt x="34" y="53"/>
                  </a:lnTo>
                  <a:lnTo>
                    <a:pt x="34" y="10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7" name="Freeform 2391"/>
            <p:cNvSpPr>
              <a:spLocks noEditPoints="1"/>
            </p:cNvSpPr>
            <p:nvPr/>
          </p:nvSpPr>
          <p:spPr bwMode="auto">
            <a:xfrm>
              <a:off x="3237" y="792"/>
              <a:ext cx="14" cy="15"/>
            </a:xfrm>
            <a:custGeom>
              <a:avLst/>
              <a:gdLst/>
              <a:ahLst/>
              <a:cxnLst>
                <a:cxn ang="0">
                  <a:pos x="30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6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0"/>
                </a:cxn>
                <a:cxn ang="0">
                  <a:pos x="57" y="34"/>
                </a:cxn>
                <a:cxn ang="0">
                  <a:pos x="58" y="28"/>
                </a:cxn>
                <a:cxn ang="0">
                  <a:pos x="57" y="21"/>
                </a:cxn>
                <a:cxn ang="0">
                  <a:pos x="56" y="15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8"/>
                </a:cxn>
                <a:cxn ang="0">
                  <a:pos x="1" y="34"/>
                </a:cxn>
                <a:cxn ang="0">
                  <a:pos x="2" y="40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3" y="53"/>
                </a:cxn>
                <a:cxn ang="0">
                  <a:pos x="17" y="55"/>
                </a:cxn>
                <a:cxn ang="0">
                  <a:pos x="24" y="56"/>
                </a:cxn>
                <a:cxn ang="0">
                  <a:pos x="30" y="57"/>
                </a:cxn>
                <a:cxn ang="0">
                  <a:pos x="30" y="46"/>
                </a:cxn>
                <a:cxn ang="0">
                  <a:pos x="26" y="46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18" y="39"/>
                </a:cxn>
                <a:cxn ang="0">
                  <a:pos x="17" y="33"/>
                </a:cxn>
                <a:cxn ang="0">
                  <a:pos x="16" y="28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19" y="15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2" y="28"/>
                </a:cxn>
                <a:cxn ang="0">
                  <a:pos x="41" y="33"/>
                </a:cxn>
                <a:cxn ang="0">
                  <a:pos x="40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30" y="46"/>
                </a:cxn>
              </a:cxnLst>
              <a:rect l="0" t="0" r="r" b="b"/>
              <a:pathLst>
                <a:path w="58" h="57">
                  <a:moveTo>
                    <a:pt x="30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0"/>
                  </a:lnTo>
                  <a:lnTo>
                    <a:pt x="57" y="34"/>
                  </a:lnTo>
                  <a:lnTo>
                    <a:pt x="58" y="28"/>
                  </a:lnTo>
                  <a:lnTo>
                    <a:pt x="57" y="21"/>
                  </a:lnTo>
                  <a:lnTo>
                    <a:pt x="56" y="15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8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3" y="53"/>
                  </a:lnTo>
                  <a:lnTo>
                    <a:pt x="17" y="55"/>
                  </a:lnTo>
                  <a:lnTo>
                    <a:pt x="24" y="56"/>
                  </a:lnTo>
                  <a:lnTo>
                    <a:pt x="30" y="57"/>
                  </a:lnTo>
                  <a:close/>
                  <a:moveTo>
                    <a:pt x="30" y="46"/>
                  </a:moveTo>
                  <a:lnTo>
                    <a:pt x="26" y="46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18" y="39"/>
                  </a:lnTo>
                  <a:lnTo>
                    <a:pt x="17" y="33"/>
                  </a:lnTo>
                  <a:lnTo>
                    <a:pt x="16" y="28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19" y="15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2" y="28"/>
                  </a:lnTo>
                  <a:lnTo>
                    <a:pt x="41" y="33"/>
                  </a:lnTo>
                  <a:lnTo>
                    <a:pt x="40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8" name="Freeform 2392"/>
            <p:cNvSpPr>
              <a:spLocks noEditPoints="1"/>
            </p:cNvSpPr>
            <p:nvPr/>
          </p:nvSpPr>
          <p:spPr bwMode="auto">
            <a:xfrm>
              <a:off x="3254" y="792"/>
              <a:ext cx="14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4"/>
                </a:cxn>
                <a:cxn ang="0">
                  <a:pos x="17" y="74"/>
                </a:cxn>
                <a:cxn ang="0">
                  <a:pos x="17" y="49"/>
                </a:cxn>
                <a:cxn ang="0">
                  <a:pos x="21" y="53"/>
                </a:cxn>
                <a:cxn ang="0">
                  <a:pos x="26" y="56"/>
                </a:cxn>
                <a:cxn ang="0">
                  <a:pos x="30" y="56"/>
                </a:cxn>
                <a:cxn ang="0">
                  <a:pos x="32" y="57"/>
                </a:cxn>
                <a:cxn ang="0">
                  <a:pos x="38" y="56"/>
                </a:cxn>
                <a:cxn ang="0">
                  <a:pos x="42" y="55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5" y="39"/>
                </a:cxn>
                <a:cxn ang="0">
                  <a:pos x="57" y="34"/>
                </a:cxn>
                <a:cxn ang="0">
                  <a:pos x="57" y="28"/>
                </a:cxn>
                <a:cxn ang="0">
                  <a:pos x="57" y="22"/>
                </a:cxn>
                <a:cxn ang="0">
                  <a:pos x="56" y="16"/>
                </a:cxn>
                <a:cxn ang="0">
                  <a:pos x="53" y="12"/>
                </a:cxn>
                <a:cxn ang="0">
                  <a:pos x="50" y="8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6" y="28"/>
                </a:cxn>
                <a:cxn ang="0">
                  <a:pos x="16" y="23"/>
                </a:cxn>
                <a:cxn ang="0">
                  <a:pos x="17" y="19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2" y="11"/>
                </a:cxn>
                <a:cxn ang="0">
                  <a:pos x="36" y="14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0" y="23"/>
                </a:cxn>
                <a:cxn ang="0">
                  <a:pos x="40" y="28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6" y="42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2"/>
                </a:cxn>
                <a:cxn ang="0">
                  <a:pos x="19" y="40"/>
                </a:cxn>
                <a:cxn ang="0">
                  <a:pos x="16" y="34"/>
                </a:cxn>
                <a:cxn ang="0">
                  <a:pos x="16" y="28"/>
                </a:cxn>
              </a:cxnLst>
              <a:rect l="0" t="0" r="r" b="b"/>
              <a:pathLst>
                <a:path w="57" h="74">
                  <a:moveTo>
                    <a:pt x="0" y="2"/>
                  </a:moveTo>
                  <a:lnTo>
                    <a:pt x="0" y="74"/>
                  </a:lnTo>
                  <a:lnTo>
                    <a:pt x="17" y="74"/>
                  </a:lnTo>
                  <a:lnTo>
                    <a:pt x="17" y="49"/>
                  </a:lnTo>
                  <a:lnTo>
                    <a:pt x="21" y="53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2" y="57"/>
                  </a:lnTo>
                  <a:lnTo>
                    <a:pt x="38" y="56"/>
                  </a:lnTo>
                  <a:lnTo>
                    <a:pt x="42" y="55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5" y="39"/>
                  </a:lnTo>
                  <a:lnTo>
                    <a:pt x="57" y="34"/>
                  </a:lnTo>
                  <a:lnTo>
                    <a:pt x="57" y="28"/>
                  </a:lnTo>
                  <a:lnTo>
                    <a:pt x="57" y="22"/>
                  </a:lnTo>
                  <a:lnTo>
                    <a:pt x="56" y="16"/>
                  </a:lnTo>
                  <a:lnTo>
                    <a:pt x="53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6" y="28"/>
                  </a:moveTo>
                  <a:lnTo>
                    <a:pt x="16" y="23"/>
                  </a:lnTo>
                  <a:lnTo>
                    <a:pt x="17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2" y="11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3"/>
                  </a:lnTo>
                  <a:lnTo>
                    <a:pt x="40" y="28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6" y="42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2"/>
                  </a:lnTo>
                  <a:lnTo>
                    <a:pt x="19" y="40"/>
                  </a:lnTo>
                  <a:lnTo>
                    <a:pt x="16" y="3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9" name="Freeform 2393"/>
            <p:cNvSpPr>
              <a:spLocks/>
            </p:cNvSpPr>
            <p:nvPr/>
          </p:nvSpPr>
          <p:spPr bwMode="auto">
            <a:xfrm>
              <a:off x="3270" y="793"/>
              <a:ext cx="14" cy="13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8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7" y="0"/>
                </a:cxn>
                <a:cxn ang="0">
                  <a:pos x="16" y="34"/>
                </a:cxn>
              </a:cxnLst>
              <a:rect l="0" t="0" r="r" b="b"/>
              <a:pathLst>
                <a:path w="54" h="53">
                  <a:moveTo>
                    <a:pt x="16" y="3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8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7" y="0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0" name="Freeform 2394"/>
            <p:cNvSpPr>
              <a:spLocks/>
            </p:cNvSpPr>
            <p:nvPr/>
          </p:nvSpPr>
          <p:spPr bwMode="auto">
            <a:xfrm>
              <a:off x="3287" y="793"/>
              <a:ext cx="13" cy="13"/>
            </a:xfrm>
            <a:custGeom>
              <a:avLst/>
              <a:gdLst/>
              <a:ahLst/>
              <a:cxnLst>
                <a:cxn ang="0">
                  <a:pos x="16" y="30"/>
                </a:cxn>
                <a:cxn ang="0">
                  <a:pos x="35" y="30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0"/>
                </a:cxn>
              </a:cxnLst>
              <a:rect l="0" t="0" r="r" b="b"/>
              <a:pathLst>
                <a:path w="51" h="53">
                  <a:moveTo>
                    <a:pt x="16" y="30"/>
                  </a:moveTo>
                  <a:lnTo>
                    <a:pt x="35" y="30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1" name="Freeform 2395"/>
            <p:cNvSpPr>
              <a:spLocks/>
            </p:cNvSpPr>
            <p:nvPr/>
          </p:nvSpPr>
          <p:spPr bwMode="auto">
            <a:xfrm>
              <a:off x="3303" y="793"/>
              <a:ext cx="10" cy="13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40" y="10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10"/>
                </a:cxn>
              </a:cxnLst>
              <a:rect l="0" t="0" r="r" b="b"/>
              <a:pathLst>
                <a:path w="40" h="53">
                  <a:moveTo>
                    <a:pt x="16" y="10"/>
                  </a:moveTo>
                  <a:lnTo>
                    <a:pt x="40" y="10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2" name="Freeform 2396"/>
            <p:cNvSpPr>
              <a:spLocks/>
            </p:cNvSpPr>
            <p:nvPr/>
          </p:nvSpPr>
          <p:spPr bwMode="auto">
            <a:xfrm>
              <a:off x="3321" y="793"/>
              <a:ext cx="14" cy="13"/>
            </a:xfrm>
            <a:custGeom>
              <a:avLst/>
              <a:gdLst/>
              <a:ahLst/>
              <a:cxnLst>
                <a:cxn ang="0">
                  <a:pos x="15" y="34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8" y="18"/>
                </a:cxn>
                <a:cxn ang="0">
                  <a:pos x="38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6" y="0"/>
                </a:cxn>
                <a:cxn ang="0">
                  <a:pos x="15" y="34"/>
                </a:cxn>
              </a:cxnLst>
              <a:rect l="0" t="0" r="r" b="b"/>
              <a:pathLst>
                <a:path w="54" h="53">
                  <a:moveTo>
                    <a:pt x="15" y="3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8" y="18"/>
                  </a:lnTo>
                  <a:lnTo>
                    <a:pt x="38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3" name="Freeform 2397"/>
            <p:cNvSpPr>
              <a:spLocks/>
            </p:cNvSpPr>
            <p:nvPr/>
          </p:nvSpPr>
          <p:spPr bwMode="auto">
            <a:xfrm>
              <a:off x="2962" y="850"/>
              <a:ext cx="442" cy="387"/>
            </a:xfrm>
            <a:custGeom>
              <a:avLst/>
              <a:gdLst/>
              <a:ahLst/>
              <a:cxnLst>
                <a:cxn ang="0">
                  <a:pos x="88" y="1546"/>
                </a:cxn>
                <a:cxn ang="0">
                  <a:pos x="1678" y="1546"/>
                </a:cxn>
                <a:cxn ang="0">
                  <a:pos x="1691" y="1545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6" y="1532"/>
                </a:cxn>
                <a:cxn ang="0">
                  <a:pos x="1737" y="1524"/>
                </a:cxn>
                <a:cxn ang="0">
                  <a:pos x="1746" y="1516"/>
                </a:cxn>
                <a:cxn ang="0">
                  <a:pos x="1753" y="1506"/>
                </a:cxn>
                <a:cxn ang="0">
                  <a:pos x="1759" y="1494"/>
                </a:cxn>
                <a:cxn ang="0">
                  <a:pos x="1763" y="1483"/>
                </a:cxn>
                <a:cxn ang="0">
                  <a:pos x="1766" y="1470"/>
                </a:cxn>
                <a:cxn ang="0">
                  <a:pos x="1767" y="1458"/>
                </a:cxn>
                <a:cxn ang="0">
                  <a:pos x="1767" y="89"/>
                </a:cxn>
                <a:cxn ang="0">
                  <a:pos x="1766" y="76"/>
                </a:cxn>
                <a:cxn ang="0">
                  <a:pos x="1763" y="63"/>
                </a:cxn>
                <a:cxn ang="0">
                  <a:pos x="1759" y="51"/>
                </a:cxn>
                <a:cxn ang="0">
                  <a:pos x="1753" y="41"/>
                </a:cxn>
                <a:cxn ang="0">
                  <a:pos x="1746" y="31"/>
                </a:cxn>
                <a:cxn ang="0">
                  <a:pos x="1737" y="22"/>
                </a:cxn>
                <a:cxn ang="0">
                  <a:pos x="1726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8" y="0"/>
                </a:cxn>
                <a:cxn ang="0">
                  <a:pos x="88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2"/>
                </a:cxn>
                <a:cxn ang="0">
                  <a:pos x="22" y="31"/>
                </a:cxn>
                <a:cxn ang="0">
                  <a:pos x="14" y="41"/>
                </a:cxn>
                <a:cxn ang="0">
                  <a:pos x="8" y="51"/>
                </a:cxn>
                <a:cxn ang="0">
                  <a:pos x="4" y="63"/>
                </a:cxn>
                <a:cxn ang="0">
                  <a:pos x="1" y="76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2" y="1516"/>
                </a:cxn>
                <a:cxn ang="0">
                  <a:pos x="30" y="1524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5"/>
                </a:cxn>
                <a:cxn ang="0">
                  <a:pos x="88" y="1546"/>
                </a:cxn>
              </a:cxnLst>
              <a:rect l="0" t="0" r="r" b="b"/>
              <a:pathLst>
                <a:path w="1767" h="1546">
                  <a:moveTo>
                    <a:pt x="88" y="1546"/>
                  </a:moveTo>
                  <a:lnTo>
                    <a:pt x="1678" y="1546"/>
                  </a:lnTo>
                  <a:lnTo>
                    <a:pt x="1691" y="1545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6" y="1532"/>
                  </a:lnTo>
                  <a:lnTo>
                    <a:pt x="1737" y="1524"/>
                  </a:lnTo>
                  <a:lnTo>
                    <a:pt x="1746" y="1516"/>
                  </a:lnTo>
                  <a:lnTo>
                    <a:pt x="1753" y="1506"/>
                  </a:lnTo>
                  <a:lnTo>
                    <a:pt x="1759" y="1494"/>
                  </a:lnTo>
                  <a:lnTo>
                    <a:pt x="1763" y="1483"/>
                  </a:lnTo>
                  <a:lnTo>
                    <a:pt x="1766" y="1470"/>
                  </a:lnTo>
                  <a:lnTo>
                    <a:pt x="1767" y="1458"/>
                  </a:lnTo>
                  <a:lnTo>
                    <a:pt x="1767" y="89"/>
                  </a:lnTo>
                  <a:lnTo>
                    <a:pt x="1766" y="76"/>
                  </a:lnTo>
                  <a:lnTo>
                    <a:pt x="1763" y="63"/>
                  </a:lnTo>
                  <a:lnTo>
                    <a:pt x="1759" y="51"/>
                  </a:lnTo>
                  <a:lnTo>
                    <a:pt x="1753" y="41"/>
                  </a:lnTo>
                  <a:lnTo>
                    <a:pt x="1746" y="31"/>
                  </a:lnTo>
                  <a:lnTo>
                    <a:pt x="1737" y="22"/>
                  </a:lnTo>
                  <a:lnTo>
                    <a:pt x="1726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8" y="0"/>
                  </a:lnTo>
                  <a:lnTo>
                    <a:pt x="88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2"/>
                  </a:lnTo>
                  <a:lnTo>
                    <a:pt x="22" y="31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4" y="63"/>
                  </a:lnTo>
                  <a:lnTo>
                    <a:pt x="1" y="76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2" y="1516"/>
                  </a:lnTo>
                  <a:lnTo>
                    <a:pt x="30" y="1524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5"/>
                  </a:lnTo>
                  <a:lnTo>
                    <a:pt x="88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4" name="Freeform 2398"/>
            <p:cNvSpPr>
              <a:spLocks/>
            </p:cNvSpPr>
            <p:nvPr/>
          </p:nvSpPr>
          <p:spPr bwMode="auto">
            <a:xfrm>
              <a:off x="2984" y="1235"/>
              <a:ext cx="398" cy="4"/>
            </a:xfrm>
            <a:custGeom>
              <a:avLst/>
              <a:gdLst/>
              <a:ahLst/>
              <a:cxnLst>
                <a:cxn ang="0">
                  <a:pos x="1592" y="18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590" y="18"/>
                </a:cxn>
                <a:cxn ang="0">
                  <a:pos x="1592" y="18"/>
                </a:cxn>
                <a:cxn ang="0">
                  <a:pos x="1590" y="18"/>
                </a:cxn>
                <a:cxn ang="0">
                  <a:pos x="1590" y="18"/>
                </a:cxn>
                <a:cxn ang="0">
                  <a:pos x="1592" y="18"/>
                </a:cxn>
              </a:cxnLst>
              <a:rect l="0" t="0" r="r" b="b"/>
              <a:pathLst>
                <a:path w="1592" h="18">
                  <a:moveTo>
                    <a:pt x="1592" y="18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590" y="18"/>
                  </a:lnTo>
                  <a:lnTo>
                    <a:pt x="1592" y="18"/>
                  </a:lnTo>
                  <a:lnTo>
                    <a:pt x="1590" y="18"/>
                  </a:lnTo>
                  <a:lnTo>
                    <a:pt x="1590" y="18"/>
                  </a:lnTo>
                  <a:lnTo>
                    <a:pt x="159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5" name="Freeform 2399"/>
            <p:cNvSpPr>
              <a:spLocks/>
            </p:cNvSpPr>
            <p:nvPr/>
          </p:nvSpPr>
          <p:spPr bwMode="auto">
            <a:xfrm>
              <a:off x="3381" y="1235"/>
              <a:ext cx="4" cy="4"/>
            </a:xfrm>
            <a:custGeom>
              <a:avLst/>
              <a:gdLst/>
              <a:ahLst/>
              <a:cxnLst>
                <a:cxn ang="0">
                  <a:pos x="16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3" y="18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6" y="17"/>
                </a:cxn>
              </a:cxnLst>
              <a:rect l="0" t="0" r="r" b="b"/>
              <a:pathLst>
                <a:path w="16" h="18">
                  <a:moveTo>
                    <a:pt x="16" y="17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3" y="18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6" name="Freeform 2400"/>
            <p:cNvSpPr>
              <a:spLocks/>
            </p:cNvSpPr>
            <p:nvPr/>
          </p:nvSpPr>
          <p:spPr bwMode="auto">
            <a:xfrm>
              <a:off x="3384" y="1234"/>
              <a:ext cx="5" cy="5"/>
            </a:xfrm>
            <a:custGeom>
              <a:avLst/>
              <a:gdLst/>
              <a:ahLst/>
              <a:cxnLst>
                <a:cxn ang="0">
                  <a:pos x="16" y="17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20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6" y="17"/>
                </a:cxn>
              </a:cxnLst>
              <a:rect l="0" t="0" r="r" b="b"/>
              <a:pathLst>
                <a:path w="16" h="20">
                  <a:moveTo>
                    <a:pt x="16" y="17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20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7" name="Freeform 2401"/>
            <p:cNvSpPr>
              <a:spLocks/>
            </p:cNvSpPr>
            <p:nvPr/>
          </p:nvSpPr>
          <p:spPr bwMode="auto">
            <a:xfrm>
              <a:off x="3387" y="1233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1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1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1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8" name="Freeform 2402"/>
            <p:cNvSpPr>
              <a:spLocks/>
            </p:cNvSpPr>
            <p:nvPr/>
          </p:nvSpPr>
          <p:spPr bwMode="auto">
            <a:xfrm>
              <a:off x="3390" y="1232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1" y="13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1" y="13"/>
                </a:cxn>
              </a:cxnLst>
              <a:rect l="0" t="0" r="r" b="b"/>
              <a:pathLst>
                <a:path w="21" h="20">
                  <a:moveTo>
                    <a:pt x="21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9" name="Freeform 2403"/>
            <p:cNvSpPr>
              <a:spLocks/>
            </p:cNvSpPr>
            <p:nvPr/>
          </p:nvSpPr>
          <p:spPr bwMode="auto">
            <a:xfrm>
              <a:off x="3392" y="1230"/>
              <a:ext cx="6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11" y="20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2" y="12"/>
                </a:cxn>
              </a:cxnLst>
              <a:rect l="0" t="0" r="r" b="b"/>
              <a:pathLst>
                <a:path w="22" h="20">
                  <a:moveTo>
                    <a:pt x="22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1" y="20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0" name="Freeform 2404"/>
            <p:cNvSpPr>
              <a:spLocks/>
            </p:cNvSpPr>
            <p:nvPr/>
          </p:nvSpPr>
          <p:spPr bwMode="auto">
            <a:xfrm>
              <a:off x="3395" y="1228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1" name="Freeform 2405"/>
            <p:cNvSpPr>
              <a:spLocks/>
            </p:cNvSpPr>
            <p:nvPr/>
          </p:nvSpPr>
          <p:spPr bwMode="auto">
            <a:xfrm>
              <a:off x="3397" y="1225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3" y="20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1" y="9"/>
                </a:cxn>
              </a:cxnLst>
              <a:rect l="0" t="0" r="r" b="b"/>
              <a:pathLst>
                <a:path w="21" h="20">
                  <a:moveTo>
                    <a:pt x="21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3" y="20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2" name="Freeform 2406"/>
            <p:cNvSpPr>
              <a:spLocks/>
            </p:cNvSpPr>
            <p:nvPr/>
          </p:nvSpPr>
          <p:spPr bwMode="auto">
            <a:xfrm>
              <a:off x="3398" y="1223"/>
              <a:ext cx="6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4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4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3" name="Freeform 2407"/>
            <p:cNvSpPr>
              <a:spLocks/>
            </p:cNvSpPr>
            <p:nvPr/>
          </p:nvSpPr>
          <p:spPr bwMode="auto">
            <a:xfrm>
              <a:off x="3400" y="1220"/>
              <a:ext cx="5" cy="5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8"/>
                </a:cxn>
                <a:cxn ang="0">
                  <a:pos x="20" y="5"/>
                </a:cxn>
                <a:cxn ang="0">
                  <a:pos x="20" y="4"/>
                </a:cxn>
                <a:cxn ang="0">
                  <a:pos x="20" y="5"/>
                </a:cxn>
                <a:cxn ang="0">
                  <a:pos x="20" y="5"/>
                </a:cxn>
                <a:cxn ang="0">
                  <a:pos x="20" y="4"/>
                </a:cxn>
              </a:cxnLst>
              <a:rect l="0" t="0" r="r" b="b"/>
              <a:pathLst>
                <a:path w="20" h="18">
                  <a:moveTo>
                    <a:pt x="20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8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4" name="Freeform 2408"/>
            <p:cNvSpPr>
              <a:spLocks/>
            </p:cNvSpPr>
            <p:nvPr/>
          </p:nvSpPr>
          <p:spPr bwMode="auto">
            <a:xfrm>
              <a:off x="3401" y="1217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2"/>
                </a:cxn>
              </a:cxnLst>
              <a:rect l="0" t="0" r="r" b="b"/>
              <a:pathLst>
                <a:path w="19" h="15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5" name="Freeform 2409"/>
            <p:cNvSpPr>
              <a:spLocks/>
            </p:cNvSpPr>
            <p:nvPr/>
          </p:nvSpPr>
          <p:spPr bwMode="auto">
            <a:xfrm>
              <a:off x="3402" y="1214"/>
              <a:ext cx="4" cy="4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</a:cxnLst>
              <a:rect l="0" t="0" r="r" b="b"/>
              <a:pathLst>
                <a:path w="17" h="14">
                  <a:moveTo>
                    <a:pt x="17" y="1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6" name="Freeform 2410"/>
            <p:cNvSpPr>
              <a:spLocks/>
            </p:cNvSpPr>
            <p:nvPr/>
          </p:nvSpPr>
          <p:spPr bwMode="auto">
            <a:xfrm>
              <a:off x="3402" y="872"/>
              <a:ext cx="4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7" name="Freeform 2411"/>
            <p:cNvSpPr>
              <a:spLocks/>
            </p:cNvSpPr>
            <p:nvPr/>
          </p:nvSpPr>
          <p:spPr bwMode="auto">
            <a:xfrm>
              <a:off x="3402" y="869"/>
              <a:ext cx="4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17" y="1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3"/>
                  </a:lnTo>
                  <a:lnTo>
                    <a:pt x="0" y="15"/>
                  </a:lnTo>
                  <a:lnTo>
                    <a:pt x="17" y="1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8" name="Freeform 2412"/>
            <p:cNvSpPr>
              <a:spLocks/>
            </p:cNvSpPr>
            <p:nvPr/>
          </p:nvSpPr>
          <p:spPr bwMode="auto">
            <a:xfrm>
              <a:off x="3401" y="866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9" y="13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9" y="1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9" name="Freeform 2413"/>
            <p:cNvSpPr>
              <a:spLocks/>
            </p:cNvSpPr>
            <p:nvPr/>
          </p:nvSpPr>
          <p:spPr bwMode="auto">
            <a:xfrm>
              <a:off x="3400" y="862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20" y="14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0" h="19">
                  <a:moveTo>
                    <a:pt x="15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20" y="1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0" name="Freeform 2414"/>
            <p:cNvSpPr>
              <a:spLocks/>
            </p:cNvSpPr>
            <p:nvPr/>
          </p:nvSpPr>
          <p:spPr bwMode="auto">
            <a:xfrm>
              <a:off x="3398" y="859"/>
              <a:ext cx="6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1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1" name="Freeform 2415"/>
            <p:cNvSpPr>
              <a:spLocks/>
            </p:cNvSpPr>
            <p:nvPr/>
          </p:nvSpPr>
          <p:spPr bwMode="auto">
            <a:xfrm>
              <a:off x="3397" y="856"/>
              <a:ext cx="5" cy="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0"/>
                </a:cxn>
                <a:cxn ang="0">
                  <a:pos x="7" y="21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20" h="21">
                  <a:moveTo>
                    <a:pt x="12" y="0"/>
                  </a:moveTo>
                  <a:lnTo>
                    <a:pt x="0" y="10"/>
                  </a:lnTo>
                  <a:lnTo>
                    <a:pt x="7" y="21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2" name="Freeform 2416"/>
            <p:cNvSpPr>
              <a:spLocks/>
            </p:cNvSpPr>
            <p:nvPr/>
          </p:nvSpPr>
          <p:spPr bwMode="auto">
            <a:xfrm>
              <a:off x="3395" y="854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4"/>
                </a:cxn>
                <a:cxn ang="0">
                  <a:pos x="9" y="22"/>
                </a:cxn>
                <a:cxn ang="0">
                  <a:pos x="20" y="11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4"/>
                  </a:lnTo>
                  <a:lnTo>
                    <a:pt x="9" y="22"/>
                  </a:lnTo>
                  <a:lnTo>
                    <a:pt x="20" y="1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3" name="Freeform 2417"/>
            <p:cNvSpPr>
              <a:spLocks/>
            </p:cNvSpPr>
            <p:nvPr/>
          </p:nvSpPr>
          <p:spPr bwMode="auto">
            <a:xfrm>
              <a:off x="3392" y="852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4"/>
                </a:cxn>
                <a:cxn ang="0">
                  <a:pos x="11" y="22"/>
                </a:cxn>
                <a:cxn ang="0">
                  <a:pos x="21" y="7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4"/>
                  </a:lnTo>
                  <a:lnTo>
                    <a:pt x="11" y="22"/>
                  </a:lnTo>
                  <a:lnTo>
                    <a:pt x="2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4" name="Freeform 2418"/>
            <p:cNvSpPr>
              <a:spLocks/>
            </p:cNvSpPr>
            <p:nvPr/>
          </p:nvSpPr>
          <p:spPr bwMode="auto">
            <a:xfrm>
              <a:off x="3390" y="850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2"/>
                </a:cxn>
                <a:cxn ang="0">
                  <a:pos x="20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2">
                  <a:moveTo>
                    <a:pt x="7" y="0"/>
                  </a:moveTo>
                  <a:lnTo>
                    <a:pt x="0" y="15"/>
                  </a:lnTo>
                  <a:lnTo>
                    <a:pt x="11" y="22"/>
                  </a:lnTo>
                  <a:lnTo>
                    <a:pt x="20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5" name="Freeform 2419"/>
            <p:cNvSpPr>
              <a:spLocks/>
            </p:cNvSpPr>
            <p:nvPr/>
          </p:nvSpPr>
          <p:spPr bwMode="auto">
            <a:xfrm>
              <a:off x="3387" y="849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19">
                  <a:moveTo>
                    <a:pt x="4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6" name="Freeform 2420"/>
            <p:cNvSpPr>
              <a:spLocks/>
            </p:cNvSpPr>
            <p:nvPr/>
          </p:nvSpPr>
          <p:spPr bwMode="auto">
            <a:xfrm>
              <a:off x="3384" y="849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1" y="19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5" h="19">
                  <a:moveTo>
                    <a:pt x="2" y="0"/>
                  </a:moveTo>
                  <a:lnTo>
                    <a:pt x="0" y="16"/>
                  </a:lnTo>
                  <a:lnTo>
                    <a:pt x="11" y="19"/>
                  </a:lnTo>
                  <a:lnTo>
                    <a:pt x="15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7" name="Freeform 2421"/>
            <p:cNvSpPr>
              <a:spLocks/>
            </p:cNvSpPr>
            <p:nvPr/>
          </p:nvSpPr>
          <p:spPr bwMode="auto">
            <a:xfrm>
              <a:off x="3381" y="848"/>
              <a:ext cx="4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4" y="17"/>
                </a:cxn>
                <a:cxn ang="0">
                  <a:pos x="15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5" h="17">
                  <a:moveTo>
                    <a:pt x="1" y="0"/>
                  </a:moveTo>
                  <a:lnTo>
                    <a:pt x="0" y="16"/>
                  </a:lnTo>
                  <a:lnTo>
                    <a:pt x="14" y="17"/>
                  </a:lnTo>
                  <a:lnTo>
                    <a:pt x="1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8" name="Freeform 2422"/>
            <p:cNvSpPr>
              <a:spLocks/>
            </p:cNvSpPr>
            <p:nvPr/>
          </p:nvSpPr>
          <p:spPr bwMode="auto">
            <a:xfrm>
              <a:off x="2984" y="848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9" name="Freeform 2423"/>
            <p:cNvSpPr>
              <a:spLocks/>
            </p:cNvSpPr>
            <p:nvPr/>
          </p:nvSpPr>
          <p:spPr bwMode="auto">
            <a:xfrm>
              <a:off x="2980" y="848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4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" h="17">
                  <a:moveTo>
                    <a:pt x="0" y="1"/>
                  </a:moveTo>
                  <a:lnTo>
                    <a:pt x="2" y="17"/>
                  </a:lnTo>
                  <a:lnTo>
                    <a:pt x="14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0" name="Freeform 2424"/>
            <p:cNvSpPr>
              <a:spLocks/>
            </p:cNvSpPr>
            <p:nvPr/>
          </p:nvSpPr>
          <p:spPr bwMode="auto">
            <a:xfrm>
              <a:off x="2977" y="849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9"/>
                </a:cxn>
                <a:cxn ang="0">
                  <a:pos x="16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6" h="19">
                  <a:moveTo>
                    <a:pt x="0" y="3"/>
                  </a:moveTo>
                  <a:lnTo>
                    <a:pt x="4" y="19"/>
                  </a:lnTo>
                  <a:lnTo>
                    <a:pt x="16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1" name="Freeform 2425"/>
            <p:cNvSpPr>
              <a:spLocks/>
            </p:cNvSpPr>
            <p:nvPr/>
          </p:nvSpPr>
          <p:spPr bwMode="auto">
            <a:xfrm>
              <a:off x="2974" y="849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19"/>
                </a:cxn>
                <a:cxn ang="0">
                  <a:pos x="19" y="15"/>
                </a:cxn>
                <a:cxn ang="0">
                  <a:pos x="14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5"/>
                </a:cxn>
              </a:cxnLst>
              <a:rect l="0" t="0" r="r" b="b"/>
              <a:pathLst>
                <a:path w="19" h="19">
                  <a:moveTo>
                    <a:pt x="0" y="5"/>
                  </a:moveTo>
                  <a:lnTo>
                    <a:pt x="8" y="19"/>
                  </a:lnTo>
                  <a:lnTo>
                    <a:pt x="19" y="15"/>
                  </a:lnTo>
                  <a:lnTo>
                    <a:pt x="14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2" name="Freeform 2426"/>
            <p:cNvSpPr>
              <a:spLocks/>
            </p:cNvSpPr>
            <p:nvPr/>
          </p:nvSpPr>
          <p:spPr bwMode="auto">
            <a:xfrm>
              <a:off x="2971" y="851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1"/>
                </a:cxn>
                <a:cxn ang="0">
                  <a:pos x="21" y="14"/>
                </a:cxn>
                <a:cxn ang="0">
                  <a:pos x="12" y="0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lnTo>
                    <a:pt x="9" y="21"/>
                  </a:lnTo>
                  <a:lnTo>
                    <a:pt x="21" y="14"/>
                  </a:lnTo>
                  <a:lnTo>
                    <a:pt x="12" y="0"/>
                  </a:lnTo>
                  <a:lnTo>
                    <a:pt x="1" y="5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3" name="Freeform 2427"/>
            <p:cNvSpPr>
              <a:spLocks/>
            </p:cNvSpPr>
            <p:nvPr/>
          </p:nvSpPr>
          <p:spPr bwMode="auto">
            <a:xfrm>
              <a:off x="2968" y="852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1"/>
                </a:cxn>
                <a:cxn ang="0">
                  <a:pos x="20" y="14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10" y="21"/>
                  </a:lnTo>
                  <a:lnTo>
                    <a:pt x="20" y="14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4" name="Freeform 2428"/>
            <p:cNvSpPr>
              <a:spLocks/>
            </p:cNvSpPr>
            <p:nvPr/>
          </p:nvSpPr>
          <p:spPr bwMode="auto">
            <a:xfrm>
              <a:off x="2966" y="854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21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0" y="11"/>
                </a:cxn>
              </a:cxnLst>
              <a:rect l="0" t="0" r="r" b="b"/>
              <a:pathLst>
                <a:path w="21" h="21">
                  <a:moveTo>
                    <a:pt x="0" y="11"/>
                  </a:moveTo>
                  <a:lnTo>
                    <a:pt x="12" y="21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5" name="Freeform 2429"/>
            <p:cNvSpPr>
              <a:spLocks/>
            </p:cNvSpPr>
            <p:nvPr/>
          </p:nvSpPr>
          <p:spPr bwMode="auto">
            <a:xfrm>
              <a:off x="2964" y="857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20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1" h="20">
                  <a:moveTo>
                    <a:pt x="0" y="11"/>
                  </a:moveTo>
                  <a:lnTo>
                    <a:pt x="13" y="20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6" name="Freeform 2430"/>
            <p:cNvSpPr>
              <a:spLocks/>
            </p:cNvSpPr>
            <p:nvPr/>
          </p:nvSpPr>
          <p:spPr bwMode="auto">
            <a:xfrm>
              <a:off x="2962" y="859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7" name="Freeform 2431"/>
            <p:cNvSpPr>
              <a:spLocks/>
            </p:cNvSpPr>
            <p:nvPr/>
          </p:nvSpPr>
          <p:spPr bwMode="auto">
            <a:xfrm>
              <a:off x="2961" y="863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7" y="17"/>
                </a:cxn>
                <a:cxn ang="0">
                  <a:pos x="21" y="5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1" h="17">
                  <a:moveTo>
                    <a:pt x="0" y="12"/>
                  </a:moveTo>
                  <a:lnTo>
                    <a:pt x="17" y="17"/>
                  </a:lnTo>
                  <a:lnTo>
                    <a:pt x="21" y="5"/>
                  </a:lnTo>
                  <a:lnTo>
                    <a:pt x="5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8" name="Freeform 2432"/>
            <p:cNvSpPr>
              <a:spLocks/>
            </p:cNvSpPr>
            <p:nvPr/>
          </p:nvSpPr>
          <p:spPr bwMode="auto">
            <a:xfrm>
              <a:off x="2960" y="866"/>
              <a:ext cx="5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7" y="17"/>
                </a:cxn>
                <a:cxn ang="0">
                  <a:pos x="20" y="4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20" h="17">
                  <a:moveTo>
                    <a:pt x="0" y="15"/>
                  </a:moveTo>
                  <a:lnTo>
                    <a:pt x="17" y="17"/>
                  </a:lnTo>
                  <a:lnTo>
                    <a:pt x="20" y="4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9" name="Freeform 2433"/>
            <p:cNvSpPr>
              <a:spLocks/>
            </p:cNvSpPr>
            <p:nvPr/>
          </p:nvSpPr>
          <p:spPr bwMode="auto">
            <a:xfrm>
              <a:off x="2960" y="869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8" h="13">
                  <a:moveTo>
                    <a:pt x="0" y="13"/>
                  </a:moveTo>
                  <a:lnTo>
                    <a:pt x="17" y="13"/>
                  </a:lnTo>
                  <a:lnTo>
                    <a:pt x="18" y="1"/>
                  </a:lnTo>
                  <a:lnTo>
                    <a:pt x="1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0" name="Freeform 2434"/>
            <p:cNvSpPr>
              <a:spLocks/>
            </p:cNvSpPr>
            <p:nvPr/>
          </p:nvSpPr>
          <p:spPr bwMode="auto">
            <a:xfrm>
              <a:off x="2960" y="872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1" name="Freeform 2435"/>
            <p:cNvSpPr>
              <a:spLocks/>
            </p:cNvSpPr>
            <p:nvPr/>
          </p:nvSpPr>
          <p:spPr bwMode="auto">
            <a:xfrm>
              <a:off x="2960" y="1214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8" y="13"/>
                </a:cxn>
                <a:cxn ang="0">
                  <a:pos x="17" y="0"/>
                </a:cxn>
                <a:cxn ang="0">
                  <a:pos x="0" y="2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5"/>
                </a:cxn>
              </a:cxnLst>
              <a:rect l="0" t="0" r="r" b="b"/>
              <a:pathLst>
                <a:path w="18" h="15">
                  <a:moveTo>
                    <a:pt x="1" y="15"/>
                  </a:moveTo>
                  <a:lnTo>
                    <a:pt x="18" y="13"/>
                  </a:lnTo>
                  <a:lnTo>
                    <a:pt x="17" y="0"/>
                  </a:lnTo>
                  <a:lnTo>
                    <a:pt x="0" y="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2" name="Freeform 2436"/>
            <p:cNvSpPr>
              <a:spLocks/>
            </p:cNvSpPr>
            <p:nvPr/>
          </p:nvSpPr>
          <p:spPr bwMode="auto">
            <a:xfrm>
              <a:off x="2960" y="1217"/>
              <a:ext cx="5" cy="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20" y="12"/>
                </a:cxn>
                <a:cxn ang="0">
                  <a:pos x="17" y="0"/>
                </a:cxn>
                <a:cxn ang="0">
                  <a:pos x="0" y="3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3" y="16"/>
                </a:cxn>
              </a:cxnLst>
              <a:rect l="0" t="0" r="r" b="b"/>
              <a:pathLst>
                <a:path w="20" h="16">
                  <a:moveTo>
                    <a:pt x="3" y="16"/>
                  </a:moveTo>
                  <a:lnTo>
                    <a:pt x="20" y="12"/>
                  </a:lnTo>
                  <a:lnTo>
                    <a:pt x="17" y="0"/>
                  </a:lnTo>
                  <a:lnTo>
                    <a:pt x="0" y="3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3" name="Freeform 2437"/>
            <p:cNvSpPr>
              <a:spLocks/>
            </p:cNvSpPr>
            <p:nvPr/>
          </p:nvSpPr>
          <p:spPr bwMode="auto">
            <a:xfrm>
              <a:off x="2961" y="1220"/>
              <a:ext cx="5" cy="5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21" y="11"/>
                </a:cxn>
                <a:cxn ang="0">
                  <a:pos x="16" y="0"/>
                </a:cxn>
                <a:cxn ang="0">
                  <a:pos x="0" y="5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6" y="19"/>
                </a:cxn>
              </a:cxnLst>
              <a:rect l="0" t="0" r="r" b="b"/>
              <a:pathLst>
                <a:path w="21" h="19">
                  <a:moveTo>
                    <a:pt x="6" y="19"/>
                  </a:moveTo>
                  <a:lnTo>
                    <a:pt x="21" y="11"/>
                  </a:lnTo>
                  <a:lnTo>
                    <a:pt x="16" y="0"/>
                  </a:lnTo>
                  <a:lnTo>
                    <a:pt x="0" y="5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4" name="Freeform 2438"/>
            <p:cNvSpPr>
              <a:spLocks/>
            </p:cNvSpPr>
            <p:nvPr/>
          </p:nvSpPr>
          <p:spPr bwMode="auto">
            <a:xfrm>
              <a:off x="2962" y="1223"/>
              <a:ext cx="5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6" y="20"/>
                </a:cxn>
                <a:cxn ang="0">
                  <a:pos x="6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9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5" name="Freeform 2439"/>
            <p:cNvSpPr>
              <a:spLocks/>
            </p:cNvSpPr>
            <p:nvPr/>
          </p:nvSpPr>
          <p:spPr bwMode="auto">
            <a:xfrm>
              <a:off x="2964" y="1225"/>
              <a:ext cx="5" cy="6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0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9" y="21"/>
                </a:cxn>
              </a:cxnLst>
              <a:rect l="0" t="0" r="r" b="b"/>
              <a:pathLst>
                <a:path w="21" h="21">
                  <a:moveTo>
                    <a:pt x="9" y="21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0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6" name="Freeform 2440"/>
            <p:cNvSpPr>
              <a:spLocks/>
            </p:cNvSpPr>
            <p:nvPr/>
          </p:nvSpPr>
          <p:spPr bwMode="auto">
            <a:xfrm>
              <a:off x="2966" y="1228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7" name="Freeform 2441"/>
            <p:cNvSpPr>
              <a:spLocks/>
            </p:cNvSpPr>
            <p:nvPr/>
          </p:nvSpPr>
          <p:spPr bwMode="auto">
            <a:xfrm>
              <a:off x="2968" y="1230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0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0" h="21">
                  <a:moveTo>
                    <a:pt x="11" y="21"/>
                  </a:moveTo>
                  <a:lnTo>
                    <a:pt x="20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8" name="Freeform 2442"/>
            <p:cNvSpPr>
              <a:spLocks/>
            </p:cNvSpPr>
            <p:nvPr/>
          </p:nvSpPr>
          <p:spPr bwMode="auto">
            <a:xfrm>
              <a:off x="2971" y="1232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20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20" h="20">
                  <a:moveTo>
                    <a:pt x="12" y="20"/>
                  </a:moveTo>
                  <a:lnTo>
                    <a:pt x="20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9" name="Freeform 2443"/>
            <p:cNvSpPr>
              <a:spLocks/>
            </p:cNvSpPr>
            <p:nvPr/>
          </p:nvSpPr>
          <p:spPr bwMode="auto">
            <a:xfrm>
              <a:off x="2974" y="1233"/>
              <a:ext cx="5" cy="5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9" y="5"/>
                </a:cxn>
                <a:cxn ang="0">
                  <a:pos x="7" y="0"/>
                </a:cxn>
                <a:cxn ang="0">
                  <a:pos x="0" y="15"/>
                </a:cxn>
                <a:cxn ang="0">
                  <a:pos x="12" y="21"/>
                </a:cxn>
                <a:cxn ang="0">
                  <a:pos x="14" y="21"/>
                </a:cxn>
                <a:cxn ang="0">
                  <a:pos x="12" y="21"/>
                </a:cxn>
                <a:cxn ang="0">
                  <a:pos x="13" y="21"/>
                </a:cxn>
                <a:cxn ang="0">
                  <a:pos x="14" y="21"/>
                </a:cxn>
              </a:cxnLst>
              <a:rect l="0" t="0" r="r" b="b"/>
              <a:pathLst>
                <a:path w="19" h="21">
                  <a:moveTo>
                    <a:pt x="14" y="21"/>
                  </a:moveTo>
                  <a:lnTo>
                    <a:pt x="19" y="5"/>
                  </a:lnTo>
                  <a:lnTo>
                    <a:pt x="7" y="0"/>
                  </a:lnTo>
                  <a:lnTo>
                    <a:pt x="0" y="15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0" name="Freeform 2444"/>
            <p:cNvSpPr>
              <a:spLocks/>
            </p:cNvSpPr>
            <p:nvPr/>
          </p:nvSpPr>
          <p:spPr bwMode="auto">
            <a:xfrm>
              <a:off x="2977" y="1234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7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5" h="20">
                  <a:moveTo>
                    <a:pt x="13" y="20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7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1" name="Freeform 2445"/>
            <p:cNvSpPr>
              <a:spLocks/>
            </p:cNvSpPr>
            <p:nvPr/>
          </p:nvSpPr>
          <p:spPr bwMode="auto">
            <a:xfrm>
              <a:off x="2981" y="1235"/>
              <a:ext cx="3" cy="4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0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0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2" name="Freeform 2446"/>
            <p:cNvSpPr>
              <a:spLocks/>
            </p:cNvSpPr>
            <p:nvPr/>
          </p:nvSpPr>
          <p:spPr bwMode="auto">
            <a:xfrm>
              <a:off x="3081" y="933"/>
              <a:ext cx="22" cy="25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61" y="19"/>
                </a:cxn>
                <a:cxn ang="0">
                  <a:pos x="61" y="100"/>
                </a:cxn>
                <a:cxn ang="0">
                  <a:pos x="85" y="100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19"/>
                </a:cxn>
              </a:cxnLst>
              <a:rect l="0" t="0" r="r" b="b"/>
              <a:pathLst>
                <a:path w="85" h="100">
                  <a:moveTo>
                    <a:pt x="23" y="19"/>
                  </a:moveTo>
                  <a:lnTo>
                    <a:pt x="61" y="19"/>
                  </a:lnTo>
                  <a:lnTo>
                    <a:pt x="61" y="100"/>
                  </a:lnTo>
                  <a:lnTo>
                    <a:pt x="85" y="100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3" name="Freeform 2447"/>
            <p:cNvSpPr>
              <a:spLocks/>
            </p:cNvSpPr>
            <p:nvPr/>
          </p:nvSpPr>
          <p:spPr bwMode="auto">
            <a:xfrm>
              <a:off x="3106" y="940"/>
              <a:ext cx="19" cy="18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4" y="73"/>
                </a:cxn>
                <a:cxn ang="0">
                  <a:pos x="8" y="74"/>
                </a:cxn>
                <a:cxn ang="0">
                  <a:pos x="14" y="73"/>
                </a:cxn>
                <a:cxn ang="0">
                  <a:pos x="19" y="72"/>
                </a:cxn>
                <a:cxn ang="0">
                  <a:pos x="24" y="70"/>
                </a:cxn>
                <a:cxn ang="0">
                  <a:pos x="28" y="67"/>
                </a:cxn>
                <a:cxn ang="0">
                  <a:pos x="31" y="61"/>
                </a:cxn>
                <a:cxn ang="0">
                  <a:pos x="35" y="53"/>
                </a:cxn>
                <a:cxn ang="0">
                  <a:pos x="36" y="44"/>
                </a:cxn>
                <a:cxn ang="0">
                  <a:pos x="37" y="31"/>
                </a:cxn>
                <a:cxn ang="0">
                  <a:pos x="37" y="14"/>
                </a:cxn>
                <a:cxn ang="0">
                  <a:pos x="56" y="14"/>
                </a:cxn>
                <a:cxn ang="0">
                  <a:pos x="56" y="73"/>
                </a:cxn>
                <a:cxn ang="0">
                  <a:pos x="77" y="73"/>
                </a:cxn>
                <a:cxn ang="0">
                  <a:pos x="77" y="0"/>
                </a:cxn>
                <a:cxn ang="0">
                  <a:pos x="16" y="0"/>
                </a:cxn>
                <a:cxn ang="0">
                  <a:pos x="16" y="31"/>
                </a:cxn>
                <a:cxn ang="0">
                  <a:pos x="15" y="39"/>
                </a:cxn>
                <a:cxn ang="0">
                  <a:pos x="15" y="45"/>
                </a:cxn>
                <a:cxn ang="0">
                  <a:pos x="14" y="49"/>
                </a:cxn>
                <a:cxn ang="0">
                  <a:pos x="12" y="53"/>
                </a:cxn>
                <a:cxn ang="0">
                  <a:pos x="11" y="55"/>
                </a:cxn>
                <a:cxn ang="0">
                  <a:pos x="9" y="57"/>
                </a:cxn>
                <a:cxn ang="0">
                  <a:pos x="6" y="57"/>
                </a:cxn>
                <a:cxn ang="0">
                  <a:pos x="3" y="58"/>
                </a:cxn>
                <a:cxn ang="0">
                  <a:pos x="1" y="57"/>
                </a:cxn>
                <a:cxn ang="0">
                  <a:pos x="0" y="57"/>
                </a:cxn>
                <a:cxn ang="0">
                  <a:pos x="0" y="73"/>
                </a:cxn>
              </a:cxnLst>
              <a:rect l="0" t="0" r="r" b="b"/>
              <a:pathLst>
                <a:path w="77" h="74">
                  <a:moveTo>
                    <a:pt x="0" y="73"/>
                  </a:moveTo>
                  <a:lnTo>
                    <a:pt x="4" y="73"/>
                  </a:lnTo>
                  <a:lnTo>
                    <a:pt x="8" y="74"/>
                  </a:lnTo>
                  <a:lnTo>
                    <a:pt x="14" y="73"/>
                  </a:lnTo>
                  <a:lnTo>
                    <a:pt x="19" y="72"/>
                  </a:lnTo>
                  <a:lnTo>
                    <a:pt x="24" y="70"/>
                  </a:lnTo>
                  <a:lnTo>
                    <a:pt x="28" y="67"/>
                  </a:lnTo>
                  <a:lnTo>
                    <a:pt x="31" y="61"/>
                  </a:lnTo>
                  <a:lnTo>
                    <a:pt x="35" y="53"/>
                  </a:lnTo>
                  <a:lnTo>
                    <a:pt x="36" y="44"/>
                  </a:lnTo>
                  <a:lnTo>
                    <a:pt x="37" y="31"/>
                  </a:lnTo>
                  <a:lnTo>
                    <a:pt x="37" y="14"/>
                  </a:lnTo>
                  <a:lnTo>
                    <a:pt x="56" y="14"/>
                  </a:lnTo>
                  <a:lnTo>
                    <a:pt x="56" y="73"/>
                  </a:lnTo>
                  <a:lnTo>
                    <a:pt x="77" y="73"/>
                  </a:lnTo>
                  <a:lnTo>
                    <a:pt x="77" y="0"/>
                  </a:lnTo>
                  <a:lnTo>
                    <a:pt x="16" y="0"/>
                  </a:lnTo>
                  <a:lnTo>
                    <a:pt x="16" y="31"/>
                  </a:lnTo>
                  <a:lnTo>
                    <a:pt x="15" y="39"/>
                  </a:lnTo>
                  <a:lnTo>
                    <a:pt x="15" y="45"/>
                  </a:lnTo>
                  <a:lnTo>
                    <a:pt x="14" y="49"/>
                  </a:lnTo>
                  <a:lnTo>
                    <a:pt x="12" y="53"/>
                  </a:lnTo>
                  <a:lnTo>
                    <a:pt x="11" y="55"/>
                  </a:lnTo>
                  <a:lnTo>
                    <a:pt x="9" y="57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4" name="Freeform 2448"/>
            <p:cNvSpPr>
              <a:spLocks noEditPoints="1"/>
            </p:cNvSpPr>
            <p:nvPr/>
          </p:nvSpPr>
          <p:spPr bwMode="auto">
            <a:xfrm>
              <a:off x="3129" y="939"/>
              <a:ext cx="19" cy="20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27" y="19"/>
                </a:cxn>
                <a:cxn ang="0">
                  <a:pos x="33" y="15"/>
                </a:cxn>
                <a:cxn ang="0">
                  <a:pos x="39" y="15"/>
                </a:cxn>
                <a:cxn ang="0">
                  <a:pos x="46" y="17"/>
                </a:cxn>
                <a:cxn ang="0">
                  <a:pos x="48" y="22"/>
                </a:cxn>
                <a:cxn ang="0">
                  <a:pos x="49" y="26"/>
                </a:cxn>
                <a:cxn ang="0">
                  <a:pos x="48" y="29"/>
                </a:cxn>
                <a:cxn ang="0">
                  <a:pos x="46" y="32"/>
                </a:cxn>
                <a:cxn ang="0">
                  <a:pos x="36" y="33"/>
                </a:cxn>
                <a:cxn ang="0">
                  <a:pos x="17" y="37"/>
                </a:cxn>
                <a:cxn ang="0">
                  <a:pos x="5" y="43"/>
                </a:cxn>
                <a:cxn ang="0">
                  <a:pos x="1" y="51"/>
                </a:cxn>
                <a:cxn ang="0">
                  <a:pos x="0" y="59"/>
                </a:cxn>
                <a:cxn ang="0">
                  <a:pos x="2" y="66"/>
                </a:cxn>
                <a:cxn ang="0">
                  <a:pos x="7" y="73"/>
                </a:cxn>
                <a:cxn ang="0">
                  <a:pos x="17" y="78"/>
                </a:cxn>
                <a:cxn ang="0">
                  <a:pos x="31" y="78"/>
                </a:cxn>
                <a:cxn ang="0">
                  <a:pos x="44" y="73"/>
                </a:cxn>
                <a:cxn ang="0">
                  <a:pos x="50" y="68"/>
                </a:cxn>
                <a:cxn ang="0">
                  <a:pos x="74" y="76"/>
                </a:cxn>
                <a:cxn ang="0">
                  <a:pos x="71" y="73"/>
                </a:cxn>
                <a:cxn ang="0">
                  <a:pos x="69" y="65"/>
                </a:cxn>
                <a:cxn ang="0">
                  <a:pos x="70" y="28"/>
                </a:cxn>
                <a:cxn ang="0">
                  <a:pos x="69" y="20"/>
                </a:cxn>
                <a:cxn ang="0">
                  <a:pos x="66" y="11"/>
                </a:cxn>
                <a:cxn ang="0">
                  <a:pos x="56" y="3"/>
                </a:cxn>
                <a:cxn ang="0">
                  <a:pos x="37" y="0"/>
                </a:cxn>
                <a:cxn ang="0">
                  <a:pos x="17" y="4"/>
                </a:cxn>
                <a:cxn ang="0">
                  <a:pos x="8" y="11"/>
                </a:cxn>
                <a:cxn ang="0">
                  <a:pos x="5" y="19"/>
                </a:cxn>
                <a:cxn ang="0">
                  <a:pos x="3" y="27"/>
                </a:cxn>
                <a:cxn ang="0">
                  <a:pos x="49" y="45"/>
                </a:cxn>
                <a:cxn ang="0">
                  <a:pos x="47" y="54"/>
                </a:cxn>
                <a:cxn ang="0">
                  <a:pos x="43" y="60"/>
                </a:cxn>
                <a:cxn ang="0">
                  <a:pos x="33" y="63"/>
                </a:cxn>
                <a:cxn ang="0">
                  <a:pos x="26" y="61"/>
                </a:cxn>
                <a:cxn ang="0">
                  <a:pos x="23" y="59"/>
                </a:cxn>
                <a:cxn ang="0">
                  <a:pos x="22" y="55"/>
                </a:cxn>
                <a:cxn ang="0">
                  <a:pos x="23" y="50"/>
                </a:cxn>
                <a:cxn ang="0">
                  <a:pos x="26" y="47"/>
                </a:cxn>
                <a:cxn ang="0">
                  <a:pos x="34" y="45"/>
                </a:cxn>
                <a:cxn ang="0">
                  <a:pos x="49" y="41"/>
                </a:cxn>
              </a:cxnLst>
              <a:rect l="0" t="0" r="r" b="b"/>
              <a:pathLst>
                <a:path w="74" h="78">
                  <a:moveTo>
                    <a:pt x="23" y="27"/>
                  </a:moveTo>
                  <a:lnTo>
                    <a:pt x="24" y="23"/>
                  </a:lnTo>
                  <a:lnTo>
                    <a:pt x="25" y="21"/>
                  </a:lnTo>
                  <a:lnTo>
                    <a:pt x="27" y="19"/>
                  </a:lnTo>
                  <a:lnTo>
                    <a:pt x="29" y="16"/>
                  </a:lnTo>
                  <a:lnTo>
                    <a:pt x="33" y="15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44" y="16"/>
                  </a:lnTo>
                  <a:lnTo>
                    <a:pt x="46" y="17"/>
                  </a:lnTo>
                  <a:lnTo>
                    <a:pt x="47" y="20"/>
                  </a:lnTo>
                  <a:lnTo>
                    <a:pt x="48" y="22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8" y="29"/>
                  </a:lnTo>
                  <a:lnTo>
                    <a:pt x="47" y="31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7" y="37"/>
                  </a:lnTo>
                  <a:lnTo>
                    <a:pt x="8" y="40"/>
                  </a:lnTo>
                  <a:lnTo>
                    <a:pt x="5" y="43"/>
                  </a:lnTo>
                  <a:lnTo>
                    <a:pt x="2" y="47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7" y="73"/>
                  </a:lnTo>
                  <a:lnTo>
                    <a:pt x="11" y="76"/>
                  </a:lnTo>
                  <a:lnTo>
                    <a:pt x="17" y="78"/>
                  </a:lnTo>
                  <a:lnTo>
                    <a:pt x="25" y="78"/>
                  </a:lnTo>
                  <a:lnTo>
                    <a:pt x="31" y="78"/>
                  </a:lnTo>
                  <a:lnTo>
                    <a:pt x="38" y="76"/>
                  </a:lnTo>
                  <a:lnTo>
                    <a:pt x="44" y="73"/>
                  </a:lnTo>
                  <a:lnTo>
                    <a:pt x="49" y="68"/>
                  </a:lnTo>
                  <a:lnTo>
                    <a:pt x="50" y="68"/>
                  </a:lnTo>
                  <a:lnTo>
                    <a:pt x="51" y="76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1" y="73"/>
                  </a:lnTo>
                  <a:lnTo>
                    <a:pt x="70" y="70"/>
                  </a:lnTo>
                  <a:lnTo>
                    <a:pt x="69" y="65"/>
                  </a:lnTo>
                  <a:lnTo>
                    <a:pt x="69" y="60"/>
                  </a:lnTo>
                  <a:lnTo>
                    <a:pt x="70" y="28"/>
                  </a:lnTo>
                  <a:lnTo>
                    <a:pt x="70" y="24"/>
                  </a:lnTo>
                  <a:lnTo>
                    <a:pt x="69" y="20"/>
                  </a:lnTo>
                  <a:lnTo>
                    <a:pt x="68" y="15"/>
                  </a:lnTo>
                  <a:lnTo>
                    <a:pt x="66" y="11"/>
                  </a:lnTo>
                  <a:lnTo>
                    <a:pt x="62" y="7"/>
                  </a:lnTo>
                  <a:lnTo>
                    <a:pt x="56" y="3"/>
                  </a:lnTo>
                  <a:lnTo>
                    <a:pt x="48" y="1"/>
                  </a:lnTo>
                  <a:lnTo>
                    <a:pt x="37" y="0"/>
                  </a:lnTo>
                  <a:lnTo>
                    <a:pt x="28" y="1"/>
                  </a:lnTo>
                  <a:lnTo>
                    <a:pt x="17" y="4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5" y="19"/>
                  </a:lnTo>
                  <a:lnTo>
                    <a:pt x="4" y="22"/>
                  </a:lnTo>
                  <a:lnTo>
                    <a:pt x="3" y="27"/>
                  </a:lnTo>
                  <a:lnTo>
                    <a:pt x="23" y="27"/>
                  </a:lnTo>
                  <a:close/>
                  <a:moveTo>
                    <a:pt x="49" y="45"/>
                  </a:moveTo>
                  <a:lnTo>
                    <a:pt x="48" y="50"/>
                  </a:lnTo>
                  <a:lnTo>
                    <a:pt x="47" y="54"/>
                  </a:lnTo>
                  <a:lnTo>
                    <a:pt x="45" y="57"/>
                  </a:lnTo>
                  <a:lnTo>
                    <a:pt x="43" y="60"/>
                  </a:lnTo>
                  <a:lnTo>
                    <a:pt x="37" y="62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6" y="61"/>
                  </a:lnTo>
                  <a:lnTo>
                    <a:pt x="24" y="60"/>
                  </a:lnTo>
                  <a:lnTo>
                    <a:pt x="23" y="59"/>
                  </a:lnTo>
                  <a:lnTo>
                    <a:pt x="22" y="57"/>
                  </a:lnTo>
                  <a:lnTo>
                    <a:pt x="22" y="55"/>
                  </a:lnTo>
                  <a:lnTo>
                    <a:pt x="22" y="52"/>
                  </a:lnTo>
                  <a:lnTo>
                    <a:pt x="23" y="50"/>
                  </a:lnTo>
                  <a:lnTo>
                    <a:pt x="24" y="48"/>
                  </a:lnTo>
                  <a:lnTo>
                    <a:pt x="26" y="47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43" y="43"/>
                  </a:lnTo>
                  <a:lnTo>
                    <a:pt x="49" y="41"/>
                  </a:lnTo>
                  <a:lnTo>
                    <a:pt x="49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5" name="Freeform 2449"/>
            <p:cNvSpPr>
              <a:spLocks/>
            </p:cNvSpPr>
            <p:nvPr/>
          </p:nvSpPr>
          <p:spPr bwMode="auto">
            <a:xfrm>
              <a:off x="3150" y="940"/>
              <a:ext cx="17" cy="18"/>
            </a:xfrm>
            <a:custGeom>
              <a:avLst/>
              <a:gdLst/>
              <a:ahLst/>
              <a:cxnLst>
                <a:cxn ang="0">
                  <a:pos x="24" y="14"/>
                </a:cxn>
                <a:cxn ang="0">
                  <a:pos x="24" y="73"/>
                </a:cxn>
                <a:cxn ang="0">
                  <a:pos x="45" y="73"/>
                </a:cxn>
                <a:cxn ang="0">
                  <a:pos x="45" y="14"/>
                </a:cxn>
                <a:cxn ang="0">
                  <a:pos x="69" y="14"/>
                </a:cxn>
                <a:cxn ang="0">
                  <a:pos x="69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4" y="14"/>
                </a:cxn>
              </a:cxnLst>
              <a:rect l="0" t="0" r="r" b="b"/>
              <a:pathLst>
                <a:path w="69" h="73">
                  <a:moveTo>
                    <a:pt x="24" y="14"/>
                  </a:moveTo>
                  <a:lnTo>
                    <a:pt x="24" y="73"/>
                  </a:lnTo>
                  <a:lnTo>
                    <a:pt x="45" y="73"/>
                  </a:lnTo>
                  <a:lnTo>
                    <a:pt x="45" y="14"/>
                  </a:lnTo>
                  <a:lnTo>
                    <a:pt x="69" y="14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6" name="Freeform 2450"/>
            <p:cNvSpPr>
              <a:spLocks noEditPoints="1"/>
            </p:cNvSpPr>
            <p:nvPr/>
          </p:nvSpPr>
          <p:spPr bwMode="auto">
            <a:xfrm>
              <a:off x="3169" y="933"/>
              <a:ext cx="28" cy="32"/>
            </a:xfrm>
            <a:custGeom>
              <a:avLst/>
              <a:gdLst/>
              <a:ahLst/>
              <a:cxnLst>
                <a:cxn ang="0">
                  <a:pos x="67" y="125"/>
                </a:cxn>
                <a:cxn ang="0">
                  <a:pos x="79" y="100"/>
                </a:cxn>
                <a:cxn ang="0">
                  <a:pos x="98" y="94"/>
                </a:cxn>
                <a:cxn ang="0">
                  <a:pos x="107" y="82"/>
                </a:cxn>
                <a:cxn ang="0">
                  <a:pos x="111" y="69"/>
                </a:cxn>
                <a:cxn ang="0">
                  <a:pos x="112" y="58"/>
                </a:cxn>
                <a:cxn ang="0">
                  <a:pos x="108" y="46"/>
                </a:cxn>
                <a:cxn ang="0">
                  <a:pos x="102" y="36"/>
                </a:cxn>
                <a:cxn ang="0">
                  <a:pos x="95" y="31"/>
                </a:cxn>
                <a:cxn ang="0">
                  <a:pos x="85" y="27"/>
                </a:cxn>
                <a:cxn ang="0">
                  <a:pos x="74" y="26"/>
                </a:cxn>
                <a:cxn ang="0">
                  <a:pos x="67" y="0"/>
                </a:cxn>
                <a:cxn ang="0">
                  <a:pos x="46" y="25"/>
                </a:cxn>
                <a:cxn ang="0">
                  <a:pos x="31" y="26"/>
                </a:cxn>
                <a:cxn ang="0">
                  <a:pos x="17" y="31"/>
                </a:cxn>
                <a:cxn ang="0">
                  <a:pos x="10" y="36"/>
                </a:cxn>
                <a:cxn ang="0">
                  <a:pos x="5" y="43"/>
                </a:cxn>
                <a:cxn ang="0">
                  <a:pos x="2" y="52"/>
                </a:cxn>
                <a:cxn ang="0">
                  <a:pos x="0" y="63"/>
                </a:cxn>
                <a:cxn ang="0">
                  <a:pos x="2" y="73"/>
                </a:cxn>
                <a:cxn ang="0">
                  <a:pos x="7" y="86"/>
                </a:cxn>
                <a:cxn ang="0">
                  <a:pos x="13" y="91"/>
                </a:cxn>
                <a:cxn ang="0">
                  <a:pos x="20" y="97"/>
                </a:cxn>
                <a:cxn ang="0">
                  <a:pos x="31" y="100"/>
                </a:cxn>
                <a:cxn ang="0">
                  <a:pos x="46" y="102"/>
                </a:cxn>
                <a:cxn ang="0">
                  <a:pos x="46" y="86"/>
                </a:cxn>
                <a:cxn ang="0">
                  <a:pos x="39" y="86"/>
                </a:cxn>
                <a:cxn ang="0">
                  <a:pos x="31" y="82"/>
                </a:cxn>
                <a:cxn ang="0">
                  <a:pos x="25" y="75"/>
                </a:cxn>
                <a:cxn ang="0">
                  <a:pos x="22" y="62"/>
                </a:cxn>
                <a:cxn ang="0">
                  <a:pos x="24" y="53"/>
                </a:cxn>
                <a:cxn ang="0">
                  <a:pos x="28" y="46"/>
                </a:cxn>
                <a:cxn ang="0">
                  <a:pos x="35" y="41"/>
                </a:cxn>
                <a:cxn ang="0">
                  <a:pos x="44" y="40"/>
                </a:cxn>
                <a:cxn ang="0">
                  <a:pos x="46" y="86"/>
                </a:cxn>
                <a:cxn ang="0">
                  <a:pos x="71" y="40"/>
                </a:cxn>
                <a:cxn ang="0">
                  <a:pos x="80" y="43"/>
                </a:cxn>
                <a:cxn ang="0">
                  <a:pos x="85" y="49"/>
                </a:cxn>
                <a:cxn ang="0">
                  <a:pos x="90" y="57"/>
                </a:cxn>
                <a:cxn ang="0">
                  <a:pos x="89" y="69"/>
                </a:cxn>
                <a:cxn ang="0">
                  <a:pos x="85" y="78"/>
                </a:cxn>
                <a:cxn ang="0">
                  <a:pos x="78" y="84"/>
                </a:cxn>
                <a:cxn ang="0">
                  <a:pos x="70" y="86"/>
                </a:cxn>
                <a:cxn ang="0">
                  <a:pos x="66" y="40"/>
                </a:cxn>
              </a:cxnLst>
              <a:rect l="0" t="0" r="r" b="b"/>
              <a:pathLst>
                <a:path w="112" h="125">
                  <a:moveTo>
                    <a:pt x="46" y="125"/>
                  </a:moveTo>
                  <a:lnTo>
                    <a:pt x="67" y="125"/>
                  </a:lnTo>
                  <a:lnTo>
                    <a:pt x="67" y="102"/>
                  </a:lnTo>
                  <a:lnTo>
                    <a:pt x="79" y="100"/>
                  </a:lnTo>
                  <a:lnTo>
                    <a:pt x="90" y="98"/>
                  </a:lnTo>
                  <a:lnTo>
                    <a:pt x="98" y="94"/>
                  </a:lnTo>
                  <a:lnTo>
                    <a:pt x="103" y="88"/>
                  </a:lnTo>
                  <a:lnTo>
                    <a:pt x="107" y="82"/>
                  </a:lnTo>
                  <a:lnTo>
                    <a:pt x="110" y="76"/>
                  </a:lnTo>
                  <a:lnTo>
                    <a:pt x="111" y="69"/>
                  </a:lnTo>
                  <a:lnTo>
                    <a:pt x="112" y="63"/>
                  </a:lnTo>
                  <a:lnTo>
                    <a:pt x="112" y="58"/>
                  </a:lnTo>
                  <a:lnTo>
                    <a:pt x="110" y="52"/>
                  </a:lnTo>
                  <a:lnTo>
                    <a:pt x="108" y="46"/>
                  </a:lnTo>
                  <a:lnTo>
                    <a:pt x="104" y="39"/>
                  </a:lnTo>
                  <a:lnTo>
                    <a:pt x="102" y="36"/>
                  </a:lnTo>
                  <a:lnTo>
                    <a:pt x="99" y="33"/>
                  </a:lnTo>
                  <a:lnTo>
                    <a:pt x="95" y="31"/>
                  </a:lnTo>
                  <a:lnTo>
                    <a:pt x="91" y="29"/>
                  </a:lnTo>
                  <a:lnTo>
                    <a:pt x="85" y="27"/>
                  </a:lnTo>
                  <a:lnTo>
                    <a:pt x="80" y="26"/>
                  </a:lnTo>
                  <a:lnTo>
                    <a:pt x="74" y="26"/>
                  </a:lnTo>
                  <a:lnTo>
                    <a:pt x="67" y="25"/>
                  </a:lnTo>
                  <a:lnTo>
                    <a:pt x="67" y="0"/>
                  </a:lnTo>
                  <a:lnTo>
                    <a:pt x="46" y="0"/>
                  </a:lnTo>
                  <a:lnTo>
                    <a:pt x="46" y="25"/>
                  </a:lnTo>
                  <a:lnTo>
                    <a:pt x="39" y="26"/>
                  </a:lnTo>
                  <a:lnTo>
                    <a:pt x="31" y="26"/>
                  </a:lnTo>
                  <a:lnTo>
                    <a:pt x="24" y="28"/>
                  </a:lnTo>
                  <a:lnTo>
                    <a:pt x="17" y="31"/>
                  </a:lnTo>
                  <a:lnTo>
                    <a:pt x="14" y="33"/>
                  </a:lnTo>
                  <a:lnTo>
                    <a:pt x="10" y="36"/>
                  </a:lnTo>
                  <a:lnTo>
                    <a:pt x="8" y="39"/>
                  </a:lnTo>
                  <a:lnTo>
                    <a:pt x="5" y="43"/>
                  </a:lnTo>
                  <a:lnTo>
                    <a:pt x="3" y="47"/>
                  </a:lnTo>
                  <a:lnTo>
                    <a:pt x="2" y="52"/>
                  </a:lnTo>
                  <a:lnTo>
                    <a:pt x="1" y="57"/>
                  </a:lnTo>
                  <a:lnTo>
                    <a:pt x="0" y="63"/>
                  </a:lnTo>
                  <a:lnTo>
                    <a:pt x="1" y="68"/>
                  </a:lnTo>
                  <a:lnTo>
                    <a:pt x="2" y="73"/>
                  </a:lnTo>
                  <a:lnTo>
                    <a:pt x="4" y="80"/>
                  </a:lnTo>
                  <a:lnTo>
                    <a:pt x="7" y="86"/>
                  </a:lnTo>
                  <a:lnTo>
                    <a:pt x="10" y="88"/>
                  </a:lnTo>
                  <a:lnTo>
                    <a:pt x="13" y="91"/>
                  </a:lnTo>
                  <a:lnTo>
                    <a:pt x="16" y="95"/>
                  </a:lnTo>
                  <a:lnTo>
                    <a:pt x="20" y="97"/>
                  </a:lnTo>
                  <a:lnTo>
                    <a:pt x="25" y="99"/>
                  </a:lnTo>
                  <a:lnTo>
                    <a:pt x="31" y="100"/>
                  </a:lnTo>
                  <a:lnTo>
                    <a:pt x="38" y="101"/>
                  </a:lnTo>
                  <a:lnTo>
                    <a:pt x="46" y="102"/>
                  </a:lnTo>
                  <a:lnTo>
                    <a:pt x="46" y="125"/>
                  </a:lnTo>
                  <a:close/>
                  <a:moveTo>
                    <a:pt x="46" y="86"/>
                  </a:moveTo>
                  <a:lnTo>
                    <a:pt x="43" y="86"/>
                  </a:lnTo>
                  <a:lnTo>
                    <a:pt x="39" y="86"/>
                  </a:lnTo>
                  <a:lnTo>
                    <a:pt x="34" y="84"/>
                  </a:lnTo>
                  <a:lnTo>
                    <a:pt x="31" y="82"/>
                  </a:lnTo>
                  <a:lnTo>
                    <a:pt x="27" y="79"/>
                  </a:lnTo>
                  <a:lnTo>
                    <a:pt x="25" y="75"/>
                  </a:lnTo>
                  <a:lnTo>
                    <a:pt x="23" y="69"/>
                  </a:lnTo>
                  <a:lnTo>
                    <a:pt x="22" y="62"/>
                  </a:lnTo>
                  <a:lnTo>
                    <a:pt x="23" y="57"/>
                  </a:lnTo>
                  <a:lnTo>
                    <a:pt x="24" y="53"/>
                  </a:lnTo>
                  <a:lnTo>
                    <a:pt x="26" y="49"/>
                  </a:lnTo>
                  <a:lnTo>
                    <a:pt x="28" y="46"/>
                  </a:lnTo>
                  <a:lnTo>
                    <a:pt x="31" y="44"/>
                  </a:lnTo>
                  <a:lnTo>
                    <a:pt x="35" y="41"/>
                  </a:lnTo>
                  <a:lnTo>
                    <a:pt x="39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6" y="86"/>
                  </a:lnTo>
                  <a:close/>
                  <a:moveTo>
                    <a:pt x="66" y="40"/>
                  </a:moveTo>
                  <a:lnTo>
                    <a:pt x="71" y="40"/>
                  </a:lnTo>
                  <a:lnTo>
                    <a:pt x="76" y="41"/>
                  </a:lnTo>
                  <a:lnTo>
                    <a:pt x="80" y="43"/>
                  </a:lnTo>
                  <a:lnTo>
                    <a:pt x="83" y="46"/>
                  </a:lnTo>
                  <a:lnTo>
                    <a:pt x="85" y="49"/>
                  </a:lnTo>
                  <a:lnTo>
                    <a:pt x="87" y="53"/>
                  </a:lnTo>
                  <a:lnTo>
                    <a:pt x="90" y="57"/>
                  </a:lnTo>
                  <a:lnTo>
                    <a:pt x="90" y="62"/>
                  </a:lnTo>
                  <a:lnTo>
                    <a:pt x="89" y="69"/>
                  </a:lnTo>
                  <a:lnTo>
                    <a:pt x="87" y="74"/>
                  </a:lnTo>
                  <a:lnTo>
                    <a:pt x="85" y="78"/>
                  </a:lnTo>
                  <a:lnTo>
                    <a:pt x="82" y="81"/>
                  </a:lnTo>
                  <a:lnTo>
                    <a:pt x="78" y="84"/>
                  </a:lnTo>
                  <a:lnTo>
                    <a:pt x="74" y="85"/>
                  </a:lnTo>
                  <a:lnTo>
                    <a:pt x="70" y="86"/>
                  </a:lnTo>
                  <a:lnTo>
                    <a:pt x="66" y="86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7" name="Freeform 2451"/>
            <p:cNvSpPr>
              <a:spLocks noEditPoints="1"/>
            </p:cNvSpPr>
            <p:nvPr/>
          </p:nvSpPr>
          <p:spPr bwMode="auto">
            <a:xfrm>
              <a:off x="3199" y="939"/>
              <a:ext cx="20" cy="20"/>
            </a:xfrm>
            <a:custGeom>
              <a:avLst/>
              <a:gdLst/>
              <a:ahLst/>
              <a:cxnLst>
                <a:cxn ang="0">
                  <a:pos x="40" y="78"/>
                </a:cxn>
                <a:cxn ang="0">
                  <a:pos x="48" y="78"/>
                </a:cxn>
                <a:cxn ang="0">
                  <a:pos x="55" y="76"/>
                </a:cxn>
                <a:cxn ang="0">
                  <a:pos x="62" y="73"/>
                </a:cxn>
                <a:cxn ang="0">
                  <a:pos x="69" y="68"/>
                </a:cxn>
                <a:cxn ang="0">
                  <a:pos x="73" y="63"/>
                </a:cxn>
                <a:cxn ang="0">
                  <a:pos x="77" y="56"/>
                </a:cxn>
                <a:cxn ang="0">
                  <a:pos x="79" y="48"/>
                </a:cxn>
                <a:cxn ang="0">
                  <a:pos x="80" y="39"/>
                </a:cxn>
                <a:cxn ang="0">
                  <a:pos x="79" y="30"/>
                </a:cxn>
                <a:cxn ang="0">
                  <a:pos x="77" y="22"/>
                </a:cxn>
                <a:cxn ang="0">
                  <a:pos x="73" y="15"/>
                </a:cxn>
                <a:cxn ang="0">
                  <a:pos x="69" y="10"/>
                </a:cxn>
                <a:cxn ang="0">
                  <a:pos x="62" y="6"/>
                </a:cxn>
                <a:cxn ang="0">
                  <a:pos x="55" y="3"/>
                </a:cxn>
                <a:cxn ang="0">
                  <a:pos x="48" y="1"/>
                </a:cxn>
                <a:cxn ang="0">
                  <a:pos x="40" y="0"/>
                </a:cxn>
                <a:cxn ang="0">
                  <a:pos x="33" y="1"/>
                </a:cxn>
                <a:cxn ang="0">
                  <a:pos x="26" y="2"/>
                </a:cxn>
                <a:cxn ang="0">
                  <a:pos x="19" y="5"/>
                </a:cxn>
                <a:cxn ang="0">
                  <a:pos x="12" y="9"/>
                </a:cxn>
                <a:cxn ang="0">
                  <a:pos x="7" y="14"/>
                </a:cxn>
                <a:cxn ang="0">
                  <a:pos x="4" y="22"/>
                </a:cxn>
                <a:cxn ang="0">
                  <a:pos x="1" y="30"/>
                </a:cxn>
                <a:cxn ang="0">
                  <a:pos x="0" y="39"/>
                </a:cxn>
                <a:cxn ang="0">
                  <a:pos x="1" y="48"/>
                </a:cxn>
                <a:cxn ang="0">
                  <a:pos x="3" y="56"/>
                </a:cxn>
                <a:cxn ang="0">
                  <a:pos x="7" y="63"/>
                </a:cxn>
                <a:cxn ang="0">
                  <a:pos x="11" y="68"/>
                </a:cxn>
                <a:cxn ang="0">
                  <a:pos x="18" y="73"/>
                </a:cxn>
                <a:cxn ang="0">
                  <a:pos x="25" y="76"/>
                </a:cxn>
                <a:cxn ang="0">
                  <a:pos x="32" y="78"/>
                </a:cxn>
                <a:cxn ang="0">
                  <a:pos x="40" y="78"/>
                </a:cxn>
                <a:cxn ang="0">
                  <a:pos x="40" y="63"/>
                </a:cxn>
                <a:cxn ang="0">
                  <a:pos x="35" y="62"/>
                </a:cxn>
                <a:cxn ang="0">
                  <a:pos x="31" y="61"/>
                </a:cxn>
                <a:cxn ang="0">
                  <a:pos x="28" y="58"/>
                </a:cxn>
                <a:cxn ang="0">
                  <a:pos x="26" y="54"/>
                </a:cxn>
                <a:cxn ang="0">
                  <a:pos x="24" y="47"/>
                </a:cxn>
                <a:cxn ang="0">
                  <a:pos x="23" y="39"/>
                </a:cxn>
                <a:cxn ang="0">
                  <a:pos x="24" y="32"/>
                </a:cxn>
                <a:cxn ang="0">
                  <a:pos x="25" y="26"/>
                </a:cxn>
                <a:cxn ang="0">
                  <a:pos x="27" y="22"/>
                </a:cxn>
                <a:cxn ang="0">
                  <a:pos x="30" y="19"/>
                </a:cxn>
                <a:cxn ang="0">
                  <a:pos x="35" y="15"/>
                </a:cxn>
                <a:cxn ang="0">
                  <a:pos x="40" y="15"/>
                </a:cxn>
                <a:cxn ang="0">
                  <a:pos x="45" y="15"/>
                </a:cxn>
                <a:cxn ang="0">
                  <a:pos x="50" y="19"/>
                </a:cxn>
                <a:cxn ang="0">
                  <a:pos x="53" y="22"/>
                </a:cxn>
                <a:cxn ang="0">
                  <a:pos x="55" y="26"/>
                </a:cxn>
                <a:cxn ang="0">
                  <a:pos x="56" y="32"/>
                </a:cxn>
                <a:cxn ang="0">
                  <a:pos x="57" y="39"/>
                </a:cxn>
                <a:cxn ang="0">
                  <a:pos x="56" y="47"/>
                </a:cxn>
                <a:cxn ang="0">
                  <a:pos x="54" y="54"/>
                </a:cxn>
                <a:cxn ang="0">
                  <a:pos x="52" y="58"/>
                </a:cxn>
                <a:cxn ang="0">
                  <a:pos x="49" y="61"/>
                </a:cxn>
                <a:cxn ang="0">
                  <a:pos x="45" y="62"/>
                </a:cxn>
                <a:cxn ang="0">
                  <a:pos x="40" y="63"/>
                </a:cxn>
              </a:cxnLst>
              <a:rect l="0" t="0" r="r" b="b"/>
              <a:pathLst>
                <a:path w="80" h="78">
                  <a:moveTo>
                    <a:pt x="40" y="78"/>
                  </a:moveTo>
                  <a:lnTo>
                    <a:pt x="48" y="78"/>
                  </a:lnTo>
                  <a:lnTo>
                    <a:pt x="55" y="76"/>
                  </a:lnTo>
                  <a:lnTo>
                    <a:pt x="62" y="73"/>
                  </a:lnTo>
                  <a:lnTo>
                    <a:pt x="69" y="68"/>
                  </a:lnTo>
                  <a:lnTo>
                    <a:pt x="73" y="63"/>
                  </a:lnTo>
                  <a:lnTo>
                    <a:pt x="77" y="56"/>
                  </a:lnTo>
                  <a:lnTo>
                    <a:pt x="79" y="48"/>
                  </a:lnTo>
                  <a:lnTo>
                    <a:pt x="80" y="39"/>
                  </a:lnTo>
                  <a:lnTo>
                    <a:pt x="79" y="30"/>
                  </a:lnTo>
                  <a:lnTo>
                    <a:pt x="77" y="22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6"/>
                  </a:lnTo>
                  <a:lnTo>
                    <a:pt x="55" y="3"/>
                  </a:lnTo>
                  <a:lnTo>
                    <a:pt x="48" y="1"/>
                  </a:lnTo>
                  <a:lnTo>
                    <a:pt x="40" y="0"/>
                  </a:lnTo>
                  <a:lnTo>
                    <a:pt x="33" y="1"/>
                  </a:lnTo>
                  <a:lnTo>
                    <a:pt x="26" y="2"/>
                  </a:lnTo>
                  <a:lnTo>
                    <a:pt x="19" y="5"/>
                  </a:lnTo>
                  <a:lnTo>
                    <a:pt x="12" y="9"/>
                  </a:lnTo>
                  <a:lnTo>
                    <a:pt x="7" y="14"/>
                  </a:lnTo>
                  <a:lnTo>
                    <a:pt x="4" y="22"/>
                  </a:lnTo>
                  <a:lnTo>
                    <a:pt x="1" y="30"/>
                  </a:lnTo>
                  <a:lnTo>
                    <a:pt x="0" y="39"/>
                  </a:lnTo>
                  <a:lnTo>
                    <a:pt x="1" y="48"/>
                  </a:lnTo>
                  <a:lnTo>
                    <a:pt x="3" y="56"/>
                  </a:lnTo>
                  <a:lnTo>
                    <a:pt x="7" y="63"/>
                  </a:lnTo>
                  <a:lnTo>
                    <a:pt x="11" y="68"/>
                  </a:lnTo>
                  <a:lnTo>
                    <a:pt x="18" y="73"/>
                  </a:lnTo>
                  <a:lnTo>
                    <a:pt x="25" y="76"/>
                  </a:lnTo>
                  <a:lnTo>
                    <a:pt x="32" y="78"/>
                  </a:lnTo>
                  <a:lnTo>
                    <a:pt x="40" y="78"/>
                  </a:lnTo>
                  <a:close/>
                  <a:moveTo>
                    <a:pt x="40" y="63"/>
                  </a:moveTo>
                  <a:lnTo>
                    <a:pt x="35" y="62"/>
                  </a:lnTo>
                  <a:lnTo>
                    <a:pt x="31" y="61"/>
                  </a:lnTo>
                  <a:lnTo>
                    <a:pt x="28" y="58"/>
                  </a:lnTo>
                  <a:lnTo>
                    <a:pt x="26" y="54"/>
                  </a:lnTo>
                  <a:lnTo>
                    <a:pt x="24" y="47"/>
                  </a:lnTo>
                  <a:lnTo>
                    <a:pt x="23" y="39"/>
                  </a:lnTo>
                  <a:lnTo>
                    <a:pt x="24" y="32"/>
                  </a:lnTo>
                  <a:lnTo>
                    <a:pt x="25" y="26"/>
                  </a:lnTo>
                  <a:lnTo>
                    <a:pt x="27" y="22"/>
                  </a:lnTo>
                  <a:lnTo>
                    <a:pt x="30" y="19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5" y="15"/>
                  </a:lnTo>
                  <a:lnTo>
                    <a:pt x="50" y="19"/>
                  </a:lnTo>
                  <a:lnTo>
                    <a:pt x="53" y="22"/>
                  </a:lnTo>
                  <a:lnTo>
                    <a:pt x="55" y="26"/>
                  </a:lnTo>
                  <a:lnTo>
                    <a:pt x="56" y="32"/>
                  </a:lnTo>
                  <a:lnTo>
                    <a:pt x="57" y="39"/>
                  </a:lnTo>
                  <a:lnTo>
                    <a:pt x="56" y="47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49" y="61"/>
                  </a:lnTo>
                  <a:lnTo>
                    <a:pt x="45" y="62"/>
                  </a:lnTo>
                  <a:lnTo>
                    <a:pt x="40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8" name="Freeform 2452"/>
            <p:cNvSpPr>
              <a:spLocks noEditPoints="1"/>
            </p:cNvSpPr>
            <p:nvPr/>
          </p:nvSpPr>
          <p:spPr bwMode="auto">
            <a:xfrm>
              <a:off x="3222" y="939"/>
              <a:ext cx="20" cy="26"/>
            </a:xfrm>
            <a:custGeom>
              <a:avLst/>
              <a:gdLst/>
              <a:ahLst/>
              <a:cxnLst>
                <a:cxn ang="0">
                  <a:pos x="0" y="101"/>
                </a:cxn>
                <a:cxn ang="0">
                  <a:pos x="22" y="67"/>
                </a:cxn>
                <a:cxn ang="0">
                  <a:pos x="29" y="74"/>
                </a:cxn>
                <a:cxn ang="0">
                  <a:pos x="35" y="77"/>
                </a:cxn>
                <a:cxn ang="0">
                  <a:pos x="44" y="78"/>
                </a:cxn>
                <a:cxn ang="0">
                  <a:pos x="58" y="75"/>
                </a:cxn>
                <a:cxn ang="0">
                  <a:pos x="68" y="67"/>
                </a:cxn>
                <a:cxn ang="0">
                  <a:pos x="74" y="55"/>
                </a:cxn>
                <a:cxn ang="0">
                  <a:pos x="76" y="39"/>
                </a:cxn>
                <a:cxn ang="0">
                  <a:pos x="74" y="24"/>
                </a:cxn>
                <a:cxn ang="0">
                  <a:pos x="68" y="11"/>
                </a:cxn>
                <a:cxn ang="0">
                  <a:pos x="58" y="3"/>
                </a:cxn>
                <a:cxn ang="0">
                  <a:pos x="44" y="0"/>
                </a:cxn>
                <a:cxn ang="0">
                  <a:pos x="34" y="2"/>
                </a:cxn>
                <a:cxn ang="0">
                  <a:pos x="28" y="5"/>
                </a:cxn>
                <a:cxn ang="0">
                  <a:pos x="21" y="11"/>
                </a:cxn>
                <a:cxn ang="0">
                  <a:pos x="20" y="3"/>
                </a:cxn>
                <a:cxn ang="0">
                  <a:pos x="21" y="39"/>
                </a:cxn>
                <a:cxn ang="0">
                  <a:pos x="22" y="27"/>
                </a:cxn>
                <a:cxn ang="0">
                  <a:pos x="27" y="20"/>
                </a:cxn>
                <a:cxn ang="0">
                  <a:pos x="33" y="15"/>
                </a:cxn>
                <a:cxn ang="0">
                  <a:pos x="38" y="15"/>
                </a:cxn>
                <a:cxn ang="0">
                  <a:pos x="43" y="15"/>
                </a:cxn>
                <a:cxn ang="0">
                  <a:pos x="49" y="20"/>
                </a:cxn>
                <a:cxn ang="0">
                  <a:pos x="53" y="27"/>
                </a:cxn>
                <a:cxn ang="0">
                  <a:pos x="55" y="39"/>
                </a:cxn>
                <a:cxn ang="0">
                  <a:pos x="54" y="48"/>
                </a:cxn>
                <a:cxn ang="0">
                  <a:pos x="51" y="56"/>
                </a:cxn>
                <a:cxn ang="0">
                  <a:pos x="46" y="61"/>
                </a:cxn>
                <a:cxn ang="0">
                  <a:pos x="38" y="63"/>
                </a:cxn>
                <a:cxn ang="0">
                  <a:pos x="30" y="61"/>
                </a:cxn>
                <a:cxn ang="0">
                  <a:pos x="24" y="56"/>
                </a:cxn>
                <a:cxn ang="0">
                  <a:pos x="21" y="48"/>
                </a:cxn>
                <a:cxn ang="0">
                  <a:pos x="21" y="39"/>
                </a:cxn>
              </a:cxnLst>
              <a:rect l="0" t="0" r="r" b="b"/>
              <a:pathLst>
                <a:path w="76" h="101">
                  <a:moveTo>
                    <a:pt x="0" y="3"/>
                  </a:moveTo>
                  <a:lnTo>
                    <a:pt x="0" y="101"/>
                  </a:lnTo>
                  <a:lnTo>
                    <a:pt x="22" y="101"/>
                  </a:lnTo>
                  <a:lnTo>
                    <a:pt x="22" y="67"/>
                  </a:lnTo>
                  <a:lnTo>
                    <a:pt x="24" y="71"/>
                  </a:lnTo>
                  <a:lnTo>
                    <a:pt x="29" y="74"/>
                  </a:lnTo>
                  <a:lnTo>
                    <a:pt x="32" y="76"/>
                  </a:lnTo>
                  <a:lnTo>
                    <a:pt x="35" y="77"/>
                  </a:lnTo>
                  <a:lnTo>
                    <a:pt x="40" y="78"/>
                  </a:lnTo>
                  <a:lnTo>
                    <a:pt x="44" y="78"/>
                  </a:lnTo>
                  <a:lnTo>
                    <a:pt x="51" y="78"/>
                  </a:lnTo>
                  <a:lnTo>
                    <a:pt x="58" y="75"/>
                  </a:lnTo>
                  <a:lnTo>
                    <a:pt x="63" y="72"/>
                  </a:lnTo>
                  <a:lnTo>
                    <a:pt x="68" y="67"/>
                  </a:lnTo>
                  <a:lnTo>
                    <a:pt x="71" y="61"/>
                  </a:lnTo>
                  <a:lnTo>
                    <a:pt x="74" y="55"/>
                  </a:lnTo>
                  <a:lnTo>
                    <a:pt x="76" y="47"/>
                  </a:lnTo>
                  <a:lnTo>
                    <a:pt x="76" y="39"/>
                  </a:lnTo>
                  <a:lnTo>
                    <a:pt x="76" y="31"/>
                  </a:lnTo>
                  <a:lnTo>
                    <a:pt x="74" y="24"/>
                  </a:lnTo>
                  <a:lnTo>
                    <a:pt x="72" y="16"/>
                  </a:lnTo>
                  <a:lnTo>
                    <a:pt x="68" y="11"/>
                  </a:lnTo>
                  <a:lnTo>
                    <a:pt x="63" y="6"/>
                  </a:lnTo>
                  <a:lnTo>
                    <a:pt x="58" y="3"/>
                  </a:lnTo>
                  <a:lnTo>
                    <a:pt x="51" y="1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28" y="5"/>
                  </a:lnTo>
                  <a:lnTo>
                    <a:pt x="24" y="8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3"/>
                  </a:lnTo>
                  <a:lnTo>
                    <a:pt x="0" y="3"/>
                  </a:lnTo>
                  <a:close/>
                  <a:moveTo>
                    <a:pt x="21" y="39"/>
                  </a:moveTo>
                  <a:lnTo>
                    <a:pt x="21" y="32"/>
                  </a:lnTo>
                  <a:lnTo>
                    <a:pt x="22" y="27"/>
                  </a:lnTo>
                  <a:lnTo>
                    <a:pt x="24" y="23"/>
                  </a:lnTo>
                  <a:lnTo>
                    <a:pt x="27" y="20"/>
                  </a:lnTo>
                  <a:lnTo>
                    <a:pt x="30" y="17"/>
                  </a:lnTo>
                  <a:lnTo>
                    <a:pt x="33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3" y="15"/>
                  </a:lnTo>
                  <a:lnTo>
                    <a:pt x="46" y="17"/>
                  </a:lnTo>
                  <a:lnTo>
                    <a:pt x="49" y="20"/>
                  </a:lnTo>
                  <a:lnTo>
                    <a:pt x="51" y="23"/>
                  </a:lnTo>
                  <a:lnTo>
                    <a:pt x="53" y="27"/>
                  </a:lnTo>
                  <a:lnTo>
                    <a:pt x="54" y="32"/>
                  </a:lnTo>
                  <a:lnTo>
                    <a:pt x="55" y="39"/>
                  </a:lnTo>
                  <a:lnTo>
                    <a:pt x="54" y="44"/>
                  </a:lnTo>
                  <a:lnTo>
                    <a:pt x="54" y="48"/>
                  </a:lnTo>
                  <a:lnTo>
                    <a:pt x="53" y="52"/>
                  </a:lnTo>
                  <a:lnTo>
                    <a:pt x="51" y="56"/>
                  </a:lnTo>
                  <a:lnTo>
                    <a:pt x="49" y="59"/>
                  </a:lnTo>
                  <a:lnTo>
                    <a:pt x="46" y="61"/>
                  </a:lnTo>
                  <a:lnTo>
                    <a:pt x="42" y="63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30" y="61"/>
                  </a:lnTo>
                  <a:lnTo>
                    <a:pt x="27" y="59"/>
                  </a:lnTo>
                  <a:lnTo>
                    <a:pt x="24" y="56"/>
                  </a:lnTo>
                  <a:lnTo>
                    <a:pt x="23" y="52"/>
                  </a:lnTo>
                  <a:lnTo>
                    <a:pt x="21" y="48"/>
                  </a:lnTo>
                  <a:lnTo>
                    <a:pt x="21" y="44"/>
                  </a:lnTo>
                  <a:lnTo>
                    <a:pt x="21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9" name="Freeform 2453"/>
            <p:cNvSpPr>
              <a:spLocks/>
            </p:cNvSpPr>
            <p:nvPr/>
          </p:nvSpPr>
          <p:spPr bwMode="auto">
            <a:xfrm>
              <a:off x="3245" y="940"/>
              <a:ext cx="24" cy="18"/>
            </a:xfrm>
            <a:custGeom>
              <a:avLst/>
              <a:gdLst/>
              <a:ahLst/>
              <a:cxnLst>
                <a:cxn ang="0">
                  <a:pos x="42" y="73"/>
                </a:cxn>
                <a:cxn ang="0">
                  <a:pos x="56" y="73"/>
                </a:cxn>
                <a:cxn ang="0">
                  <a:pos x="75" y="23"/>
                </a:cxn>
                <a:cxn ang="0">
                  <a:pos x="75" y="23"/>
                </a:cxn>
                <a:cxn ang="0">
                  <a:pos x="75" y="27"/>
                </a:cxn>
                <a:cxn ang="0">
                  <a:pos x="75" y="73"/>
                </a:cxn>
                <a:cxn ang="0">
                  <a:pos x="97" y="73"/>
                </a:cxn>
                <a:cxn ang="0">
                  <a:pos x="97" y="0"/>
                </a:cxn>
                <a:cxn ang="0">
                  <a:pos x="68" y="0"/>
                </a:cxn>
                <a:cxn ang="0">
                  <a:pos x="49" y="51"/>
                </a:cxn>
                <a:cxn ang="0">
                  <a:pos x="49" y="51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27"/>
                </a:cxn>
                <a:cxn ang="0">
                  <a:pos x="21" y="23"/>
                </a:cxn>
                <a:cxn ang="0">
                  <a:pos x="21" y="23"/>
                </a:cxn>
                <a:cxn ang="0">
                  <a:pos x="42" y="73"/>
                </a:cxn>
              </a:cxnLst>
              <a:rect l="0" t="0" r="r" b="b"/>
              <a:pathLst>
                <a:path w="97" h="73">
                  <a:moveTo>
                    <a:pt x="42" y="73"/>
                  </a:moveTo>
                  <a:lnTo>
                    <a:pt x="56" y="7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7"/>
                  </a:lnTo>
                  <a:lnTo>
                    <a:pt x="75" y="73"/>
                  </a:lnTo>
                  <a:lnTo>
                    <a:pt x="97" y="73"/>
                  </a:lnTo>
                  <a:lnTo>
                    <a:pt x="97" y="0"/>
                  </a:lnTo>
                  <a:lnTo>
                    <a:pt x="68" y="0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21" y="73"/>
                  </a:lnTo>
                  <a:lnTo>
                    <a:pt x="21" y="27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42" y="7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0" name="Freeform 2454"/>
            <p:cNvSpPr>
              <a:spLocks noEditPoints="1"/>
            </p:cNvSpPr>
            <p:nvPr/>
          </p:nvSpPr>
          <p:spPr bwMode="auto">
            <a:xfrm>
              <a:off x="3273" y="939"/>
              <a:ext cx="19" cy="20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28" y="19"/>
                </a:cxn>
                <a:cxn ang="0">
                  <a:pos x="34" y="15"/>
                </a:cxn>
                <a:cxn ang="0">
                  <a:pos x="41" y="15"/>
                </a:cxn>
                <a:cxn ang="0">
                  <a:pos x="46" y="17"/>
                </a:cxn>
                <a:cxn ang="0">
                  <a:pos x="49" y="22"/>
                </a:cxn>
                <a:cxn ang="0">
                  <a:pos x="49" y="26"/>
                </a:cxn>
                <a:cxn ang="0">
                  <a:pos x="49" y="29"/>
                </a:cxn>
                <a:cxn ang="0">
                  <a:pos x="46" y="32"/>
                </a:cxn>
                <a:cxn ang="0">
                  <a:pos x="38" y="33"/>
                </a:cxn>
                <a:cxn ang="0">
                  <a:pos x="17" y="37"/>
                </a:cxn>
                <a:cxn ang="0">
                  <a:pos x="5" y="43"/>
                </a:cxn>
                <a:cxn ang="0">
                  <a:pos x="1" y="51"/>
                </a:cxn>
                <a:cxn ang="0">
                  <a:pos x="1" y="59"/>
                </a:cxn>
                <a:cxn ang="0">
                  <a:pos x="2" y="66"/>
                </a:cxn>
                <a:cxn ang="0">
                  <a:pos x="7" y="73"/>
                </a:cxn>
                <a:cxn ang="0">
                  <a:pos x="18" y="78"/>
                </a:cxn>
                <a:cxn ang="0">
                  <a:pos x="33" y="78"/>
                </a:cxn>
                <a:cxn ang="0">
                  <a:pos x="45" y="73"/>
                </a:cxn>
                <a:cxn ang="0">
                  <a:pos x="50" y="68"/>
                </a:cxn>
                <a:cxn ang="0">
                  <a:pos x="74" y="76"/>
                </a:cxn>
                <a:cxn ang="0">
                  <a:pos x="72" y="73"/>
                </a:cxn>
                <a:cxn ang="0">
                  <a:pos x="70" y="65"/>
                </a:cxn>
                <a:cxn ang="0">
                  <a:pos x="70" y="28"/>
                </a:cxn>
                <a:cxn ang="0">
                  <a:pos x="70" y="20"/>
                </a:cxn>
                <a:cxn ang="0">
                  <a:pos x="66" y="11"/>
                </a:cxn>
                <a:cxn ang="0">
                  <a:pos x="56" y="3"/>
                </a:cxn>
                <a:cxn ang="0">
                  <a:pos x="38" y="0"/>
                </a:cxn>
                <a:cxn ang="0">
                  <a:pos x="18" y="4"/>
                </a:cxn>
                <a:cxn ang="0">
                  <a:pos x="8" y="11"/>
                </a:cxn>
                <a:cxn ang="0">
                  <a:pos x="5" y="19"/>
                </a:cxn>
                <a:cxn ang="0">
                  <a:pos x="4" y="27"/>
                </a:cxn>
                <a:cxn ang="0">
                  <a:pos x="49" y="45"/>
                </a:cxn>
                <a:cxn ang="0">
                  <a:pos x="48" y="54"/>
                </a:cxn>
                <a:cxn ang="0">
                  <a:pos x="44" y="60"/>
                </a:cxn>
                <a:cxn ang="0">
                  <a:pos x="34" y="63"/>
                </a:cxn>
                <a:cxn ang="0">
                  <a:pos x="26" y="61"/>
                </a:cxn>
                <a:cxn ang="0">
                  <a:pos x="23" y="59"/>
                </a:cxn>
                <a:cxn ang="0">
                  <a:pos x="22" y="55"/>
                </a:cxn>
                <a:cxn ang="0">
                  <a:pos x="23" y="50"/>
                </a:cxn>
                <a:cxn ang="0">
                  <a:pos x="28" y="47"/>
                </a:cxn>
                <a:cxn ang="0">
                  <a:pos x="35" y="45"/>
                </a:cxn>
                <a:cxn ang="0">
                  <a:pos x="49" y="41"/>
                </a:cxn>
              </a:cxnLst>
              <a:rect l="0" t="0" r="r" b="b"/>
              <a:pathLst>
                <a:path w="74" h="78">
                  <a:moveTo>
                    <a:pt x="24" y="27"/>
                  </a:moveTo>
                  <a:lnTo>
                    <a:pt x="24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30" y="16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4" y="16"/>
                  </a:lnTo>
                  <a:lnTo>
                    <a:pt x="46" y="17"/>
                  </a:lnTo>
                  <a:lnTo>
                    <a:pt x="48" y="20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9"/>
                  </a:lnTo>
                  <a:lnTo>
                    <a:pt x="48" y="31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38" y="33"/>
                  </a:lnTo>
                  <a:lnTo>
                    <a:pt x="28" y="35"/>
                  </a:lnTo>
                  <a:lnTo>
                    <a:pt x="17" y="37"/>
                  </a:lnTo>
                  <a:lnTo>
                    <a:pt x="9" y="40"/>
                  </a:lnTo>
                  <a:lnTo>
                    <a:pt x="5" y="43"/>
                  </a:lnTo>
                  <a:lnTo>
                    <a:pt x="3" y="47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1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7" y="73"/>
                  </a:lnTo>
                  <a:lnTo>
                    <a:pt x="12" y="76"/>
                  </a:lnTo>
                  <a:lnTo>
                    <a:pt x="18" y="78"/>
                  </a:lnTo>
                  <a:lnTo>
                    <a:pt x="25" y="78"/>
                  </a:lnTo>
                  <a:lnTo>
                    <a:pt x="33" y="78"/>
                  </a:lnTo>
                  <a:lnTo>
                    <a:pt x="39" y="76"/>
                  </a:lnTo>
                  <a:lnTo>
                    <a:pt x="45" y="73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2" y="76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2" y="73"/>
                  </a:lnTo>
                  <a:lnTo>
                    <a:pt x="70" y="70"/>
                  </a:lnTo>
                  <a:lnTo>
                    <a:pt x="70" y="65"/>
                  </a:lnTo>
                  <a:lnTo>
                    <a:pt x="70" y="60"/>
                  </a:lnTo>
                  <a:lnTo>
                    <a:pt x="70" y="28"/>
                  </a:lnTo>
                  <a:lnTo>
                    <a:pt x="70" y="24"/>
                  </a:lnTo>
                  <a:lnTo>
                    <a:pt x="70" y="20"/>
                  </a:lnTo>
                  <a:lnTo>
                    <a:pt x="69" y="15"/>
                  </a:lnTo>
                  <a:lnTo>
                    <a:pt x="66" y="11"/>
                  </a:lnTo>
                  <a:lnTo>
                    <a:pt x="62" y="7"/>
                  </a:lnTo>
                  <a:lnTo>
                    <a:pt x="56" y="3"/>
                  </a:lnTo>
                  <a:lnTo>
                    <a:pt x="49" y="1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18" y="4"/>
                  </a:lnTo>
                  <a:lnTo>
                    <a:pt x="13" y="7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5" y="19"/>
                  </a:lnTo>
                  <a:lnTo>
                    <a:pt x="4" y="22"/>
                  </a:lnTo>
                  <a:lnTo>
                    <a:pt x="4" y="27"/>
                  </a:lnTo>
                  <a:lnTo>
                    <a:pt x="24" y="27"/>
                  </a:lnTo>
                  <a:close/>
                  <a:moveTo>
                    <a:pt x="49" y="45"/>
                  </a:moveTo>
                  <a:lnTo>
                    <a:pt x="49" y="50"/>
                  </a:lnTo>
                  <a:lnTo>
                    <a:pt x="48" y="54"/>
                  </a:lnTo>
                  <a:lnTo>
                    <a:pt x="46" y="57"/>
                  </a:lnTo>
                  <a:lnTo>
                    <a:pt x="44" y="60"/>
                  </a:lnTo>
                  <a:lnTo>
                    <a:pt x="39" y="62"/>
                  </a:lnTo>
                  <a:lnTo>
                    <a:pt x="34" y="63"/>
                  </a:lnTo>
                  <a:lnTo>
                    <a:pt x="31" y="63"/>
                  </a:lnTo>
                  <a:lnTo>
                    <a:pt x="26" y="61"/>
                  </a:lnTo>
                  <a:lnTo>
                    <a:pt x="25" y="60"/>
                  </a:lnTo>
                  <a:lnTo>
                    <a:pt x="23" y="59"/>
                  </a:lnTo>
                  <a:lnTo>
                    <a:pt x="22" y="57"/>
                  </a:lnTo>
                  <a:lnTo>
                    <a:pt x="22" y="55"/>
                  </a:lnTo>
                  <a:lnTo>
                    <a:pt x="22" y="52"/>
                  </a:lnTo>
                  <a:lnTo>
                    <a:pt x="23" y="50"/>
                  </a:lnTo>
                  <a:lnTo>
                    <a:pt x="25" y="48"/>
                  </a:lnTo>
                  <a:lnTo>
                    <a:pt x="28" y="47"/>
                  </a:lnTo>
                  <a:lnTo>
                    <a:pt x="32" y="45"/>
                  </a:lnTo>
                  <a:lnTo>
                    <a:pt x="35" y="45"/>
                  </a:lnTo>
                  <a:lnTo>
                    <a:pt x="43" y="43"/>
                  </a:lnTo>
                  <a:lnTo>
                    <a:pt x="49" y="41"/>
                  </a:lnTo>
                  <a:lnTo>
                    <a:pt x="49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1" name="Freeform 2455"/>
            <p:cNvSpPr>
              <a:spLocks/>
            </p:cNvSpPr>
            <p:nvPr/>
          </p:nvSpPr>
          <p:spPr bwMode="auto">
            <a:xfrm>
              <a:off x="3111" y="972"/>
              <a:ext cx="23" cy="26"/>
            </a:xfrm>
            <a:custGeom>
              <a:avLst/>
              <a:gdLst/>
              <a:ahLst/>
              <a:cxnLst>
                <a:cxn ang="0">
                  <a:pos x="69" y="72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44" y="84"/>
                </a:cxn>
                <a:cxn ang="0">
                  <a:pos x="35" y="79"/>
                </a:cxn>
                <a:cxn ang="0">
                  <a:pos x="29" y="71"/>
                </a:cxn>
                <a:cxn ang="0">
                  <a:pos x="26" y="60"/>
                </a:cxn>
                <a:cxn ang="0">
                  <a:pos x="26" y="42"/>
                </a:cxn>
                <a:cxn ang="0">
                  <a:pos x="31" y="27"/>
                </a:cxn>
                <a:cxn ang="0">
                  <a:pos x="39" y="21"/>
                </a:cxn>
                <a:cxn ang="0">
                  <a:pos x="46" y="19"/>
                </a:cxn>
                <a:cxn ang="0">
                  <a:pos x="54" y="19"/>
                </a:cxn>
                <a:cxn ang="0">
                  <a:pos x="63" y="23"/>
                </a:cxn>
                <a:cxn ang="0">
                  <a:pos x="69" y="30"/>
                </a:cxn>
                <a:cxn ang="0">
                  <a:pos x="92" y="35"/>
                </a:cxn>
                <a:cxn ang="0">
                  <a:pos x="90" y="24"/>
                </a:cxn>
                <a:cxn ang="0">
                  <a:pos x="83" y="12"/>
                </a:cxn>
                <a:cxn ang="0">
                  <a:pos x="70" y="3"/>
                </a:cxn>
                <a:cxn ang="0">
                  <a:pos x="59" y="1"/>
                </a:cxn>
                <a:cxn ang="0">
                  <a:pos x="47" y="0"/>
                </a:cxn>
                <a:cxn ang="0">
                  <a:pos x="36" y="1"/>
                </a:cxn>
                <a:cxn ang="0">
                  <a:pos x="21" y="7"/>
                </a:cxn>
                <a:cxn ang="0">
                  <a:pos x="12" y="14"/>
                </a:cxn>
                <a:cxn ang="0">
                  <a:pos x="6" y="23"/>
                </a:cxn>
                <a:cxn ang="0">
                  <a:pos x="1" y="36"/>
                </a:cxn>
                <a:cxn ang="0">
                  <a:pos x="0" y="54"/>
                </a:cxn>
                <a:cxn ang="0">
                  <a:pos x="1" y="67"/>
                </a:cxn>
                <a:cxn ang="0">
                  <a:pos x="4" y="78"/>
                </a:cxn>
                <a:cxn ang="0">
                  <a:pos x="8" y="86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8" y="104"/>
                </a:cxn>
                <a:cxn ang="0">
                  <a:pos x="60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8"/>
                </a:cxn>
                <a:cxn ang="0">
                  <a:pos x="93" y="66"/>
                </a:cxn>
              </a:cxnLst>
              <a:rect l="0" t="0" r="r" b="b"/>
              <a:pathLst>
                <a:path w="93" h="104">
                  <a:moveTo>
                    <a:pt x="71" y="66"/>
                  </a:moveTo>
                  <a:lnTo>
                    <a:pt x="69" y="72"/>
                  </a:lnTo>
                  <a:lnTo>
                    <a:pt x="66" y="78"/>
                  </a:lnTo>
                  <a:lnTo>
                    <a:pt x="62" y="81"/>
                  </a:lnTo>
                  <a:lnTo>
                    <a:pt x="59" y="83"/>
                  </a:lnTo>
                  <a:lnTo>
                    <a:pt x="54" y="84"/>
                  </a:lnTo>
                  <a:lnTo>
                    <a:pt x="49" y="85"/>
                  </a:lnTo>
                  <a:lnTo>
                    <a:pt x="44" y="84"/>
                  </a:lnTo>
                  <a:lnTo>
                    <a:pt x="39" y="82"/>
                  </a:lnTo>
                  <a:lnTo>
                    <a:pt x="35" y="79"/>
                  </a:lnTo>
                  <a:lnTo>
                    <a:pt x="31" y="76"/>
                  </a:lnTo>
                  <a:lnTo>
                    <a:pt x="29" y="71"/>
                  </a:lnTo>
                  <a:lnTo>
                    <a:pt x="27" y="66"/>
                  </a:lnTo>
                  <a:lnTo>
                    <a:pt x="26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3"/>
                  </a:lnTo>
                  <a:lnTo>
                    <a:pt x="31" y="27"/>
                  </a:lnTo>
                  <a:lnTo>
                    <a:pt x="35" y="23"/>
                  </a:lnTo>
                  <a:lnTo>
                    <a:pt x="39" y="21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0" y="21"/>
                  </a:lnTo>
                  <a:lnTo>
                    <a:pt x="63" y="23"/>
                  </a:lnTo>
                  <a:lnTo>
                    <a:pt x="66" y="26"/>
                  </a:lnTo>
                  <a:lnTo>
                    <a:pt x="69" y="30"/>
                  </a:lnTo>
                  <a:lnTo>
                    <a:pt x="70" y="35"/>
                  </a:lnTo>
                  <a:lnTo>
                    <a:pt x="92" y="35"/>
                  </a:lnTo>
                  <a:lnTo>
                    <a:pt x="92" y="30"/>
                  </a:lnTo>
                  <a:lnTo>
                    <a:pt x="90" y="24"/>
                  </a:lnTo>
                  <a:lnTo>
                    <a:pt x="87" y="18"/>
                  </a:lnTo>
                  <a:lnTo>
                    <a:pt x="83" y="12"/>
                  </a:lnTo>
                  <a:lnTo>
                    <a:pt x="77" y="7"/>
                  </a:lnTo>
                  <a:lnTo>
                    <a:pt x="70" y="3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9" y="18"/>
                  </a:lnTo>
                  <a:lnTo>
                    <a:pt x="6" y="23"/>
                  </a:lnTo>
                  <a:lnTo>
                    <a:pt x="3" y="29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8" y="86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9" y="104"/>
                  </a:lnTo>
                  <a:lnTo>
                    <a:pt x="48" y="104"/>
                  </a:lnTo>
                  <a:lnTo>
                    <a:pt x="54" y="104"/>
                  </a:lnTo>
                  <a:lnTo>
                    <a:pt x="60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8" y="97"/>
                  </a:lnTo>
                  <a:lnTo>
                    <a:pt x="84" y="91"/>
                  </a:lnTo>
                  <a:lnTo>
                    <a:pt x="88" y="84"/>
                  </a:lnTo>
                  <a:lnTo>
                    <a:pt x="91" y="78"/>
                  </a:lnTo>
                  <a:lnTo>
                    <a:pt x="92" y="72"/>
                  </a:lnTo>
                  <a:lnTo>
                    <a:pt x="93" y="66"/>
                  </a:lnTo>
                  <a:lnTo>
                    <a:pt x="71" y="6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2" name="Freeform 2456"/>
            <p:cNvSpPr>
              <a:spLocks/>
            </p:cNvSpPr>
            <p:nvPr/>
          </p:nvSpPr>
          <p:spPr bwMode="auto">
            <a:xfrm>
              <a:off x="3138" y="973"/>
              <a:ext cx="22" cy="25"/>
            </a:xfrm>
            <a:custGeom>
              <a:avLst/>
              <a:gdLst/>
              <a:ahLst/>
              <a:cxnLst>
                <a:cxn ang="0">
                  <a:pos x="24" y="64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63" y="34"/>
                </a:cxn>
                <a:cxn ang="0">
                  <a:pos x="63" y="100"/>
                </a:cxn>
                <a:cxn ang="0">
                  <a:pos x="86" y="100"/>
                </a:cxn>
                <a:cxn ang="0">
                  <a:pos x="86" y="0"/>
                </a:cxn>
                <a:cxn ang="0">
                  <a:pos x="63" y="0"/>
                </a:cxn>
                <a:cxn ang="0">
                  <a:pos x="24" y="64"/>
                </a:cxn>
              </a:cxnLst>
              <a:rect l="0" t="0" r="r" b="b"/>
              <a:pathLst>
                <a:path w="86" h="100">
                  <a:moveTo>
                    <a:pt x="24" y="64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4" y="100"/>
                  </a:lnTo>
                  <a:lnTo>
                    <a:pt x="63" y="34"/>
                  </a:lnTo>
                  <a:lnTo>
                    <a:pt x="63" y="100"/>
                  </a:lnTo>
                  <a:lnTo>
                    <a:pt x="86" y="100"/>
                  </a:lnTo>
                  <a:lnTo>
                    <a:pt x="86" y="0"/>
                  </a:lnTo>
                  <a:lnTo>
                    <a:pt x="63" y="0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3" name="Freeform 2457"/>
            <p:cNvSpPr>
              <a:spLocks noEditPoints="1"/>
            </p:cNvSpPr>
            <p:nvPr/>
          </p:nvSpPr>
          <p:spPr bwMode="auto">
            <a:xfrm>
              <a:off x="3165" y="973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24" y="65"/>
                </a:cxn>
                <a:cxn ang="0">
                  <a:pos x="45" y="65"/>
                </a:cxn>
                <a:cxn ang="0">
                  <a:pos x="50" y="65"/>
                </a:cxn>
                <a:cxn ang="0">
                  <a:pos x="57" y="64"/>
                </a:cxn>
                <a:cxn ang="0">
                  <a:pos x="63" y="63"/>
                </a:cxn>
                <a:cxn ang="0">
                  <a:pos x="69" y="60"/>
                </a:cxn>
                <a:cxn ang="0">
                  <a:pos x="75" y="56"/>
                </a:cxn>
                <a:cxn ang="0">
                  <a:pos x="79" y="51"/>
                </a:cxn>
                <a:cxn ang="0">
                  <a:pos x="81" y="47"/>
                </a:cxn>
                <a:cxn ang="0">
                  <a:pos x="82" y="43"/>
                </a:cxn>
                <a:cxn ang="0">
                  <a:pos x="83" y="38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1" y="17"/>
                </a:cxn>
                <a:cxn ang="0">
                  <a:pos x="77" y="11"/>
                </a:cxn>
                <a:cxn ang="0">
                  <a:pos x="73" y="7"/>
                </a:cxn>
                <a:cxn ang="0">
                  <a:pos x="67" y="4"/>
                </a:cxn>
                <a:cxn ang="0">
                  <a:pos x="61" y="2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3" y="21"/>
                </a:cxn>
                <a:cxn ang="0">
                  <a:pos x="55" y="22"/>
                </a:cxn>
                <a:cxn ang="0">
                  <a:pos x="57" y="24"/>
                </a:cxn>
                <a:cxn ang="0">
                  <a:pos x="58" y="28"/>
                </a:cxn>
                <a:cxn ang="0">
                  <a:pos x="59" y="32"/>
                </a:cxn>
                <a:cxn ang="0">
                  <a:pos x="59" y="35"/>
                </a:cxn>
                <a:cxn ang="0">
                  <a:pos x="58" y="39"/>
                </a:cxn>
                <a:cxn ang="0">
                  <a:pos x="57" y="41"/>
                </a:cxn>
                <a:cxn ang="0">
                  <a:pos x="55" y="43"/>
                </a:cxn>
                <a:cxn ang="0">
                  <a:pos x="51" y="45"/>
                </a:cxn>
                <a:cxn ang="0">
                  <a:pos x="49" y="46"/>
                </a:cxn>
                <a:cxn ang="0">
                  <a:pos x="45" y="46"/>
                </a:cxn>
                <a:cxn ang="0">
                  <a:pos x="41" y="46"/>
                </a:cxn>
                <a:cxn ang="0">
                  <a:pos x="24" y="46"/>
                </a:cxn>
                <a:cxn ang="0">
                  <a:pos x="24" y="19"/>
                </a:cxn>
              </a:cxnLst>
              <a:rect l="0" t="0" r="r" b="b"/>
              <a:pathLst>
                <a:path w="84" h="100">
                  <a:moveTo>
                    <a:pt x="0" y="0"/>
                  </a:moveTo>
                  <a:lnTo>
                    <a:pt x="0" y="100"/>
                  </a:lnTo>
                  <a:lnTo>
                    <a:pt x="24" y="100"/>
                  </a:lnTo>
                  <a:lnTo>
                    <a:pt x="24" y="65"/>
                  </a:lnTo>
                  <a:lnTo>
                    <a:pt x="45" y="65"/>
                  </a:lnTo>
                  <a:lnTo>
                    <a:pt x="50" y="65"/>
                  </a:lnTo>
                  <a:lnTo>
                    <a:pt x="57" y="64"/>
                  </a:lnTo>
                  <a:lnTo>
                    <a:pt x="63" y="63"/>
                  </a:lnTo>
                  <a:lnTo>
                    <a:pt x="69" y="60"/>
                  </a:lnTo>
                  <a:lnTo>
                    <a:pt x="75" y="56"/>
                  </a:lnTo>
                  <a:lnTo>
                    <a:pt x="79" y="51"/>
                  </a:lnTo>
                  <a:lnTo>
                    <a:pt x="81" y="47"/>
                  </a:lnTo>
                  <a:lnTo>
                    <a:pt x="82" y="43"/>
                  </a:lnTo>
                  <a:lnTo>
                    <a:pt x="83" y="38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1" y="17"/>
                  </a:lnTo>
                  <a:lnTo>
                    <a:pt x="77" y="11"/>
                  </a:lnTo>
                  <a:lnTo>
                    <a:pt x="73" y="7"/>
                  </a:lnTo>
                  <a:lnTo>
                    <a:pt x="67" y="4"/>
                  </a:lnTo>
                  <a:lnTo>
                    <a:pt x="61" y="2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3" y="21"/>
                  </a:lnTo>
                  <a:lnTo>
                    <a:pt x="55" y="22"/>
                  </a:lnTo>
                  <a:lnTo>
                    <a:pt x="57" y="24"/>
                  </a:lnTo>
                  <a:lnTo>
                    <a:pt x="58" y="28"/>
                  </a:lnTo>
                  <a:lnTo>
                    <a:pt x="59" y="32"/>
                  </a:lnTo>
                  <a:lnTo>
                    <a:pt x="59" y="35"/>
                  </a:lnTo>
                  <a:lnTo>
                    <a:pt x="58" y="39"/>
                  </a:lnTo>
                  <a:lnTo>
                    <a:pt x="57" y="41"/>
                  </a:lnTo>
                  <a:lnTo>
                    <a:pt x="55" y="43"/>
                  </a:lnTo>
                  <a:lnTo>
                    <a:pt x="51" y="45"/>
                  </a:lnTo>
                  <a:lnTo>
                    <a:pt x="49" y="46"/>
                  </a:lnTo>
                  <a:lnTo>
                    <a:pt x="45" y="46"/>
                  </a:lnTo>
                  <a:lnTo>
                    <a:pt x="41" y="46"/>
                  </a:lnTo>
                  <a:lnTo>
                    <a:pt x="24" y="46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4" name="Freeform 2458"/>
            <p:cNvSpPr>
              <a:spLocks/>
            </p:cNvSpPr>
            <p:nvPr/>
          </p:nvSpPr>
          <p:spPr bwMode="auto">
            <a:xfrm>
              <a:off x="3190" y="973"/>
              <a:ext cx="21" cy="25"/>
            </a:xfrm>
            <a:custGeom>
              <a:avLst/>
              <a:gdLst/>
              <a:ahLst/>
              <a:cxnLst>
                <a:cxn ang="0">
                  <a:pos x="24" y="64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64" y="34"/>
                </a:cxn>
                <a:cxn ang="0">
                  <a:pos x="64" y="100"/>
                </a:cxn>
                <a:cxn ang="0">
                  <a:pos x="86" y="100"/>
                </a:cxn>
                <a:cxn ang="0">
                  <a:pos x="86" y="0"/>
                </a:cxn>
                <a:cxn ang="0">
                  <a:pos x="64" y="0"/>
                </a:cxn>
                <a:cxn ang="0">
                  <a:pos x="24" y="64"/>
                </a:cxn>
              </a:cxnLst>
              <a:rect l="0" t="0" r="r" b="b"/>
              <a:pathLst>
                <a:path w="86" h="100">
                  <a:moveTo>
                    <a:pt x="24" y="64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4" y="100"/>
                  </a:lnTo>
                  <a:lnTo>
                    <a:pt x="64" y="34"/>
                  </a:lnTo>
                  <a:lnTo>
                    <a:pt x="64" y="100"/>
                  </a:lnTo>
                  <a:lnTo>
                    <a:pt x="86" y="100"/>
                  </a:lnTo>
                  <a:lnTo>
                    <a:pt x="86" y="0"/>
                  </a:lnTo>
                  <a:lnTo>
                    <a:pt x="64" y="0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5" name="Freeform 2459"/>
            <p:cNvSpPr>
              <a:spLocks/>
            </p:cNvSpPr>
            <p:nvPr/>
          </p:nvSpPr>
          <p:spPr bwMode="auto">
            <a:xfrm>
              <a:off x="3214" y="973"/>
              <a:ext cx="23" cy="25"/>
            </a:xfrm>
            <a:custGeom>
              <a:avLst/>
              <a:gdLst/>
              <a:ahLst/>
              <a:cxnLst>
                <a:cxn ang="0">
                  <a:pos x="50" y="49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37" y="72"/>
                </a:cxn>
                <a:cxn ang="0">
                  <a:pos x="36" y="75"/>
                </a:cxn>
                <a:cxn ang="0">
                  <a:pos x="33" y="78"/>
                </a:cxn>
                <a:cxn ang="0">
                  <a:pos x="30" y="80"/>
                </a:cxn>
                <a:cxn ang="0">
                  <a:pos x="25" y="81"/>
                </a:cxn>
                <a:cxn ang="0">
                  <a:pos x="19" y="81"/>
                </a:cxn>
                <a:cxn ang="0">
                  <a:pos x="15" y="80"/>
                </a:cxn>
                <a:cxn ang="0">
                  <a:pos x="15" y="100"/>
                </a:cxn>
                <a:cxn ang="0">
                  <a:pos x="22" y="101"/>
                </a:cxn>
                <a:cxn ang="0">
                  <a:pos x="29" y="101"/>
                </a:cxn>
                <a:cxn ang="0">
                  <a:pos x="34" y="101"/>
                </a:cxn>
                <a:cxn ang="0">
                  <a:pos x="38" y="101"/>
                </a:cxn>
                <a:cxn ang="0">
                  <a:pos x="42" y="100"/>
                </a:cxn>
                <a:cxn ang="0">
                  <a:pos x="46" y="98"/>
                </a:cxn>
                <a:cxn ang="0">
                  <a:pos x="49" y="95"/>
                </a:cxn>
                <a:cxn ang="0">
                  <a:pos x="53" y="92"/>
                </a:cxn>
                <a:cxn ang="0">
                  <a:pos x="56" y="85"/>
                </a:cxn>
                <a:cxn ang="0">
                  <a:pos x="61" y="79"/>
                </a:cxn>
                <a:cxn ang="0">
                  <a:pos x="92" y="0"/>
                </a:cxn>
                <a:cxn ang="0">
                  <a:pos x="67" y="0"/>
                </a:cxn>
                <a:cxn ang="0">
                  <a:pos x="50" y="49"/>
                </a:cxn>
              </a:cxnLst>
              <a:rect l="0" t="0" r="r" b="b"/>
              <a:pathLst>
                <a:path w="92" h="101">
                  <a:moveTo>
                    <a:pt x="50" y="49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7" y="72"/>
                  </a:lnTo>
                  <a:lnTo>
                    <a:pt x="36" y="75"/>
                  </a:lnTo>
                  <a:lnTo>
                    <a:pt x="33" y="78"/>
                  </a:lnTo>
                  <a:lnTo>
                    <a:pt x="30" y="80"/>
                  </a:lnTo>
                  <a:lnTo>
                    <a:pt x="25" y="81"/>
                  </a:lnTo>
                  <a:lnTo>
                    <a:pt x="19" y="81"/>
                  </a:lnTo>
                  <a:lnTo>
                    <a:pt x="15" y="80"/>
                  </a:lnTo>
                  <a:lnTo>
                    <a:pt x="15" y="100"/>
                  </a:lnTo>
                  <a:lnTo>
                    <a:pt x="22" y="101"/>
                  </a:lnTo>
                  <a:lnTo>
                    <a:pt x="29" y="101"/>
                  </a:lnTo>
                  <a:lnTo>
                    <a:pt x="34" y="101"/>
                  </a:lnTo>
                  <a:lnTo>
                    <a:pt x="38" y="101"/>
                  </a:lnTo>
                  <a:lnTo>
                    <a:pt x="42" y="100"/>
                  </a:lnTo>
                  <a:lnTo>
                    <a:pt x="46" y="98"/>
                  </a:lnTo>
                  <a:lnTo>
                    <a:pt x="49" y="95"/>
                  </a:lnTo>
                  <a:lnTo>
                    <a:pt x="53" y="92"/>
                  </a:lnTo>
                  <a:lnTo>
                    <a:pt x="56" y="85"/>
                  </a:lnTo>
                  <a:lnTo>
                    <a:pt x="61" y="79"/>
                  </a:lnTo>
                  <a:lnTo>
                    <a:pt x="92" y="0"/>
                  </a:lnTo>
                  <a:lnTo>
                    <a:pt x="67" y="0"/>
                  </a:lnTo>
                  <a:lnTo>
                    <a:pt x="50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6" name="Freeform 2460"/>
            <p:cNvSpPr>
              <a:spLocks/>
            </p:cNvSpPr>
            <p:nvPr/>
          </p:nvSpPr>
          <p:spPr bwMode="auto">
            <a:xfrm>
              <a:off x="3238" y="972"/>
              <a:ext cx="24" cy="26"/>
            </a:xfrm>
            <a:custGeom>
              <a:avLst/>
              <a:gdLst/>
              <a:ahLst/>
              <a:cxnLst>
                <a:cxn ang="0">
                  <a:pos x="69" y="72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44" y="84"/>
                </a:cxn>
                <a:cxn ang="0">
                  <a:pos x="35" y="79"/>
                </a:cxn>
                <a:cxn ang="0">
                  <a:pos x="29" y="71"/>
                </a:cxn>
                <a:cxn ang="0">
                  <a:pos x="26" y="60"/>
                </a:cxn>
                <a:cxn ang="0">
                  <a:pos x="26" y="42"/>
                </a:cxn>
                <a:cxn ang="0">
                  <a:pos x="31" y="27"/>
                </a:cxn>
                <a:cxn ang="0">
                  <a:pos x="39" y="21"/>
                </a:cxn>
                <a:cxn ang="0">
                  <a:pos x="46" y="19"/>
                </a:cxn>
                <a:cxn ang="0">
                  <a:pos x="54" y="19"/>
                </a:cxn>
                <a:cxn ang="0">
                  <a:pos x="63" y="23"/>
                </a:cxn>
                <a:cxn ang="0">
                  <a:pos x="69" y="30"/>
                </a:cxn>
                <a:cxn ang="0">
                  <a:pos x="92" y="35"/>
                </a:cxn>
                <a:cxn ang="0">
                  <a:pos x="90" y="24"/>
                </a:cxn>
                <a:cxn ang="0">
                  <a:pos x="83" y="12"/>
                </a:cxn>
                <a:cxn ang="0">
                  <a:pos x="70" y="3"/>
                </a:cxn>
                <a:cxn ang="0">
                  <a:pos x="59" y="1"/>
                </a:cxn>
                <a:cxn ang="0">
                  <a:pos x="47" y="0"/>
                </a:cxn>
                <a:cxn ang="0">
                  <a:pos x="36" y="1"/>
                </a:cxn>
                <a:cxn ang="0">
                  <a:pos x="21" y="7"/>
                </a:cxn>
                <a:cxn ang="0">
                  <a:pos x="12" y="14"/>
                </a:cxn>
                <a:cxn ang="0">
                  <a:pos x="6" y="23"/>
                </a:cxn>
                <a:cxn ang="0">
                  <a:pos x="1" y="36"/>
                </a:cxn>
                <a:cxn ang="0">
                  <a:pos x="0" y="54"/>
                </a:cxn>
                <a:cxn ang="0">
                  <a:pos x="1" y="67"/>
                </a:cxn>
                <a:cxn ang="0">
                  <a:pos x="4" y="78"/>
                </a:cxn>
                <a:cxn ang="0">
                  <a:pos x="8" y="86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8" y="104"/>
                </a:cxn>
                <a:cxn ang="0">
                  <a:pos x="60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8"/>
                </a:cxn>
                <a:cxn ang="0">
                  <a:pos x="93" y="66"/>
                </a:cxn>
              </a:cxnLst>
              <a:rect l="0" t="0" r="r" b="b"/>
              <a:pathLst>
                <a:path w="93" h="104">
                  <a:moveTo>
                    <a:pt x="71" y="66"/>
                  </a:moveTo>
                  <a:lnTo>
                    <a:pt x="69" y="72"/>
                  </a:lnTo>
                  <a:lnTo>
                    <a:pt x="66" y="78"/>
                  </a:lnTo>
                  <a:lnTo>
                    <a:pt x="62" y="81"/>
                  </a:lnTo>
                  <a:lnTo>
                    <a:pt x="59" y="83"/>
                  </a:lnTo>
                  <a:lnTo>
                    <a:pt x="54" y="84"/>
                  </a:lnTo>
                  <a:lnTo>
                    <a:pt x="49" y="85"/>
                  </a:lnTo>
                  <a:lnTo>
                    <a:pt x="44" y="84"/>
                  </a:lnTo>
                  <a:lnTo>
                    <a:pt x="39" y="82"/>
                  </a:lnTo>
                  <a:lnTo>
                    <a:pt x="35" y="79"/>
                  </a:lnTo>
                  <a:lnTo>
                    <a:pt x="31" y="76"/>
                  </a:lnTo>
                  <a:lnTo>
                    <a:pt x="29" y="71"/>
                  </a:lnTo>
                  <a:lnTo>
                    <a:pt x="27" y="66"/>
                  </a:lnTo>
                  <a:lnTo>
                    <a:pt x="26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3"/>
                  </a:lnTo>
                  <a:lnTo>
                    <a:pt x="31" y="27"/>
                  </a:lnTo>
                  <a:lnTo>
                    <a:pt x="35" y="23"/>
                  </a:lnTo>
                  <a:lnTo>
                    <a:pt x="39" y="21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0" y="21"/>
                  </a:lnTo>
                  <a:lnTo>
                    <a:pt x="63" y="23"/>
                  </a:lnTo>
                  <a:lnTo>
                    <a:pt x="67" y="26"/>
                  </a:lnTo>
                  <a:lnTo>
                    <a:pt x="69" y="30"/>
                  </a:lnTo>
                  <a:lnTo>
                    <a:pt x="70" y="35"/>
                  </a:lnTo>
                  <a:lnTo>
                    <a:pt x="92" y="35"/>
                  </a:lnTo>
                  <a:lnTo>
                    <a:pt x="92" y="30"/>
                  </a:lnTo>
                  <a:lnTo>
                    <a:pt x="90" y="24"/>
                  </a:lnTo>
                  <a:lnTo>
                    <a:pt x="87" y="18"/>
                  </a:lnTo>
                  <a:lnTo>
                    <a:pt x="83" y="12"/>
                  </a:lnTo>
                  <a:lnTo>
                    <a:pt x="77" y="7"/>
                  </a:lnTo>
                  <a:lnTo>
                    <a:pt x="70" y="3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9" y="18"/>
                  </a:lnTo>
                  <a:lnTo>
                    <a:pt x="6" y="23"/>
                  </a:lnTo>
                  <a:lnTo>
                    <a:pt x="3" y="29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8" y="86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9" y="104"/>
                  </a:lnTo>
                  <a:lnTo>
                    <a:pt x="48" y="104"/>
                  </a:lnTo>
                  <a:lnTo>
                    <a:pt x="54" y="104"/>
                  </a:lnTo>
                  <a:lnTo>
                    <a:pt x="60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8" y="97"/>
                  </a:lnTo>
                  <a:lnTo>
                    <a:pt x="84" y="91"/>
                  </a:lnTo>
                  <a:lnTo>
                    <a:pt x="88" y="84"/>
                  </a:lnTo>
                  <a:lnTo>
                    <a:pt x="91" y="78"/>
                  </a:lnTo>
                  <a:lnTo>
                    <a:pt x="93" y="72"/>
                  </a:lnTo>
                  <a:lnTo>
                    <a:pt x="93" y="66"/>
                  </a:lnTo>
                  <a:lnTo>
                    <a:pt x="71" y="6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7" name="Freeform 2461"/>
            <p:cNvSpPr>
              <a:spLocks/>
            </p:cNvSpPr>
            <p:nvPr/>
          </p:nvSpPr>
          <p:spPr bwMode="auto">
            <a:xfrm>
              <a:off x="3079" y="2624"/>
              <a:ext cx="262" cy="123"/>
            </a:xfrm>
            <a:custGeom>
              <a:avLst/>
              <a:gdLst/>
              <a:ahLst/>
              <a:cxnLst>
                <a:cxn ang="0">
                  <a:pos x="892" y="423"/>
                </a:cxn>
                <a:cxn ang="0">
                  <a:pos x="954" y="390"/>
                </a:cxn>
                <a:cxn ang="0">
                  <a:pos x="1001" y="353"/>
                </a:cxn>
                <a:cxn ang="0">
                  <a:pos x="1030" y="313"/>
                </a:cxn>
                <a:cxn ang="0">
                  <a:pos x="1048" y="274"/>
                </a:cxn>
                <a:cxn ang="0">
                  <a:pos x="1048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8" y="303"/>
                </a:cxn>
                <a:cxn ang="0">
                  <a:pos x="38" y="343"/>
                </a:cxn>
                <a:cxn ang="0">
                  <a:pos x="78" y="380"/>
                </a:cxn>
                <a:cxn ang="0">
                  <a:pos x="137" y="414"/>
                </a:cxn>
                <a:cxn ang="0">
                  <a:pos x="205" y="443"/>
                </a:cxn>
                <a:cxn ang="0">
                  <a:pos x="283" y="464"/>
                </a:cxn>
                <a:cxn ang="0">
                  <a:pos x="368" y="481"/>
                </a:cxn>
                <a:cxn ang="0">
                  <a:pos x="465" y="489"/>
                </a:cxn>
                <a:cxn ang="0">
                  <a:pos x="558" y="491"/>
                </a:cxn>
                <a:cxn ang="0">
                  <a:pos x="648" y="483"/>
                </a:cxn>
                <a:cxn ang="0">
                  <a:pos x="739" y="469"/>
                </a:cxn>
                <a:cxn ang="0">
                  <a:pos x="820" y="449"/>
                </a:cxn>
                <a:cxn ang="0">
                  <a:pos x="892" y="423"/>
                </a:cxn>
              </a:cxnLst>
              <a:rect l="0" t="0" r="r" b="b"/>
              <a:pathLst>
                <a:path w="1048" h="491">
                  <a:moveTo>
                    <a:pt x="892" y="423"/>
                  </a:moveTo>
                  <a:lnTo>
                    <a:pt x="954" y="390"/>
                  </a:lnTo>
                  <a:lnTo>
                    <a:pt x="1001" y="353"/>
                  </a:lnTo>
                  <a:lnTo>
                    <a:pt x="1030" y="313"/>
                  </a:lnTo>
                  <a:lnTo>
                    <a:pt x="1048" y="274"/>
                  </a:lnTo>
                  <a:lnTo>
                    <a:pt x="1048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8" y="303"/>
                  </a:lnTo>
                  <a:lnTo>
                    <a:pt x="38" y="343"/>
                  </a:lnTo>
                  <a:lnTo>
                    <a:pt x="78" y="380"/>
                  </a:lnTo>
                  <a:lnTo>
                    <a:pt x="137" y="414"/>
                  </a:lnTo>
                  <a:lnTo>
                    <a:pt x="205" y="443"/>
                  </a:lnTo>
                  <a:lnTo>
                    <a:pt x="283" y="464"/>
                  </a:lnTo>
                  <a:lnTo>
                    <a:pt x="368" y="481"/>
                  </a:lnTo>
                  <a:lnTo>
                    <a:pt x="465" y="489"/>
                  </a:lnTo>
                  <a:lnTo>
                    <a:pt x="558" y="491"/>
                  </a:lnTo>
                  <a:lnTo>
                    <a:pt x="648" y="483"/>
                  </a:lnTo>
                  <a:lnTo>
                    <a:pt x="739" y="469"/>
                  </a:lnTo>
                  <a:lnTo>
                    <a:pt x="820" y="449"/>
                  </a:lnTo>
                  <a:lnTo>
                    <a:pt x="892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8" name="Freeform 2462"/>
            <p:cNvSpPr>
              <a:spLocks/>
            </p:cNvSpPr>
            <p:nvPr/>
          </p:nvSpPr>
          <p:spPr bwMode="auto">
            <a:xfrm>
              <a:off x="3302" y="2720"/>
              <a:ext cx="18" cy="11"/>
            </a:xfrm>
            <a:custGeom>
              <a:avLst/>
              <a:gdLst/>
              <a:ahLst/>
              <a:cxnLst>
                <a:cxn ang="0">
                  <a:pos x="70" y="11"/>
                </a:cxn>
                <a:cxn ang="0">
                  <a:pos x="62" y="1"/>
                </a:cxn>
                <a:cxn ang="0">
                  <a:pos x="0" y="32"/>
                </a:cxn>
                <a:cxn ang="0">
                  <a:pos x="6" y="44"/>
                </a:cxn>
                <a:cxn ang="0">
                  <a:pos x="69" y="12"/>
                </a:cxn>
                <a:cxn ang="0">
                  <a:pos x="70" y="11"/>
                </a:cxn>
                <a:cxn ang="0">
                  <a:pos x="69" y="12"/>
                </a:cxn>
                <a:cxn ang="0">
                  <a:pos x="71" y="10"/>
                </a:cxn>
                <a:cxn ang="0">
                  <a:pos x="73" y="8"/>
                </a:cxn>
                <a:cxn ang="0">
                  <a:pos x="73" y="6"/>
                </a:cxn>
                <a:cxn ang="0">
                  <a:pos x="72" y="3"/>
                </a:cxn>
                <a:cxn ang="0">
                  <a:pos x="71" y="2"/>
                </a:cxn>
                <a:cxn ang="0">
                  <a:pos x="69" y="0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70" y="11"/>
                </a:cxn>
              </a:cxnLst>
              <a:rect l="0" t="0" r="r" b="b"/>
              <a:pathLst>
                <a:path w="73" h="44">
                  <a:moveTo>
                    <a:pt x="70" y="11"/>
                  </a:moveTo>
                  <a:lnTo>
                    <a:pt x="62" y="1"/>
                  </a:lnTo>
                  <a:lnTo>
                    <a:pt x="0" y="32"/>
                  </a:lnTo>
                  <a:lnTo>
                    <a:pt x="6" y="44"/>
                  </a:lnTo>
                  <a:lnTo>
                    <a:pt x="69" y="12"/>
                  </a:lnTo>
                  <a:lnTo>
                    <a:pt x="70" y="11"/>
                  </a:lnTo>
                  <a:lnTo>
                    <a:pt x="69" y="12"/>
                  </a:lnTo>
                  <a:lnTo>
                    <a:pt x="71" y="10"/>
                  </a:lnTo>
                  <a:lnTo>
                    <a:pt x="73" y="8"/>
                  </a:lnTo>
                  <a:lnTo>
                    <a:pt x="73" y="6"/>
                  </a:lnTo>
                  <a:lnTo>
                    <a:pt x="72" y="3"/>
                  </a:lnTo>
                  <a:lnTo>
                    <a:pt x="71" y="2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70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9" name="Freeform 2463"/>
            <p:cNvSpPr>
              <a:spLocks/>
            </p:cNvSpPr>
            <p:nvPr/>
          </p:nvSpPr>
          <p:spPr bwMode="auto">
            <a:xfrm>
              <a:off x="3317" y="2711"/>
              <a:ext cx="14" cy="12"/>
            </a:xfrm>
            <a:custGeom>
              <a:avLst/>
              <a:gdLst/>
              <a:ahLst/>
              <a:cxnLst>
                <a:cxn ang="0">
                  <a:pos x="57" y="10"/>
                </a:cxn>
                <a:cxn ang="0">
                  <a:pos x="47" y="1"/>
                </a:cxn>
                <a:cxn ang="0">
                  <a:pos x="0" y="38"/>
                </a:cxn>
                <a:cxn ang="0">
                  <a:pos x="9" y="48"/>
                </a:cxn>
                <a:cxn ang="0">
                  <a:pos x="55" y="11"/>
                </a:cxn>
                <a:cxn ang="0">
                  <a:pos x="57" y="10"/>
                </a:cxn>
                <a:cxn ang="0">
                  <a:pos x="55" y="11"/>
                </a:cxn>
                <a:cxn ang="0">
                  <a:pos x="58" y="9"/>
                </a:cxn>
                <a:cxn ang="0">
                  <a:pos x="59" y="6"/>
                </a:cxn>
                <a:cxn ang="0">
                  <a:pos x="58" y="4"/>
                </a:cxn>
                <a:cxn ang="0">
                  <a:pos x="57" y="2"/>
                </a:cxn>
                <a:cxn ang="0">
                  <a:pos x="54" y="0"/>
                </a:cxn>
                <a:cxn ang="0">
                  <a:pos x="52" y="0"/>
                </a:cxn>
                <a:cxn ang="0">
                  <a:pos x="50" y="0"/>
                </a:cxn>
                <a:cxn ang="0">
                  <a:pos x="47" y="1"/>
                </a:cxn>
                <a:cxn ang="0">
                  <a:pos x="57" y="10"/>
                </a:cxn>
              </a:cxnLst>
              <a:rect l="0" t="0" r="r" b="b"/>
              <a:pathLst>
                <a:path w="59" h="48">
                  <a:moveTo>
                    <a:pt x="57" y="10"/>
                  </a:moveTo>
                  <a:lnTo>
                    <a:pt x="47" y="1"/>
                  </a:lnTo>
                  <a:lnTo>
                    <a:pt x="0" y="38"/>
                  </a:lnTo>
                  <a:lnTo>
                    <a:pt x="9" y="48"/>
                  </a:lnTo>
                  <a:lnTo>
                    <a:pt x="55" y="11"/>
                  </a:lnTo>
                  <a:lnTo>
                    <a:pt x="57" y="10"/>
                  </a:lnTo>
                  <a:lnTo>
                    <a:pt x="55" y="11"/>
                  </a:lnTo>
                  <a:lnTo>
                    <a:pt x="58" y="9"/>
                  </a:lnTo>
                  <a:lnTo>
                    <a:pt x="59" y="6"/>
                  </a:lnTo>
                  <a:lnTo>
                    <a:pt x="58" y="4"/>
                  </a:lnTo>
                  <a:lnTo>
                    <a:pt x="57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57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0" name="Freeform 2464"/>
            <p:cNvSpPr>
              <a:spLocks/>
            </p:cNvSpPr>
            <p:nvPr/>
          </p:nvSpPr>
          <p:spPr bwMode="auto">
            <a:xfrm>
              <a:off x="3328" y="2701"/>
              <a:ext cx="10" cy="12"/>
            </a:xfrm>
            <a:custGeom>
              <a:avLst/>
              <a:gdLst/>
              <a:ahLst/>
              <a:cxnLst>
                <a:cxn ang="0">
                  <a:pos x="40" y="10"/>
                </a:cxn>
                <a:cxn ang="0">
                  <a:pos x="29" y="3"/>
                </a:cxn>
                <a:cxn ang="0">
                  <a:pos x="0" y="43"/>
                </a:cxn>
                <a:cxn ang="0">
                  <a:pos x="11" y="51"/>
                </a:cxn>
                <a:cxn ang="0">
                  <a:pos x="39" y="12"/>
                </a:cxn>
                <a:cxn ang="0">
                  <a:pos x="40" y="10"/>
                </a:cxn>
                <a:cxn ang="0">
                  <a:pos x="39" y="12"/>
                </a:cxn>
                <a:cxn ang="0">
                  <a:pos x="40" y="8"/>
                </a:cxn>
                <a:cxn ang="0">
                  <a:pos x="40" y="6"/>
                </a:cxn>
                <a:cxn ang="0">
                  <a:pos x="39" y="3"/>
                </a:cxn>
                <a:cxn ang="0">
                  <a:pos x="38" y="2"/>
                </a:cxn>
                <a:cxn ang="0">
                  <a:pos x="36" y="1"/>
                </a:cxn>
                <a:cxn ang="0">
                  <a:pos x="33" y="0"/>
                </a:cxn>
                <a:cxn ang="0">
                  <a:pos x="31" y="1"/>
                </a:cxn>
                <a:cxn ang="0">
                  <a:pos x="29" y="3"/>
                </a:cxn>
                <a:cxn ang="0">
                  <a:pos x="40" y="10"/>
                </a:cxn>
              </a:cxnLst>
              <a:rect l="0" t="0" r="r" b="b"/>
              <a:pathLst>
                <a:path w="40" h="51">
                  <a:moveTo>
                    <a:pt x="40" y="10"/>
                  </a:moveTo>
                  <a:lnTo>
                    <a:pt x="29" y="3"/>
                  </a:lnTo>
                  <a:lnTo>
                    <a:pt x="0" y="43"/>
                  </a:lnTo>
                  <a:lnTo>
                    <a:pt x="11" y="51"/>
                  </a:lnTo>
                  <a:lnTo>
                    <a:pt x="39" y="12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39" y="3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3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1" name="Freeform 2465"/>
            <p:cNvSpPr>
              <a:spLocks/>
            </p:cNvSpPr>
            <p:nvPr/>
          </p:nvSpPr>
          <p:spPr bwMode="auto">
            <a:xfrm>
              <a:off x="3335" y="2691"/>
              <a:ext cx="8" cy="12"/>
            </a:xfrm>
            <a:custGeom>
              <a:avLst/>
              <a:gdLst/>
              <a:ahLst/>
              <a:cxnLst>
                <a:cxn ang="0">
                  <a:pos x="30" y="7"/>
                </a:cxn>
                <a:cxn ang="0">
                  <a:pos x="18" y="4"/>
                </a:cxn>
                <a:cxn ang="0">
                  <a:pos x="0" y="43"/>
                </a:cxn>
                <a:cxn ang="0">
                  <a:pos x="12" y="49"/>
                </a:cxn>
                <a:cxn ang="0">
                  <a:pos x="30" y="10"/>
                </a:cxn>
                <a:cxn ang="0">
                  <a:pos x="30" y="7"/>
                </a:cxn>
                <a:cxn ang="0">
                  <a:pos x="30" y="10"/>
                </a:cxn>
                <a:cxn ang="0">
                  <a:pos x="30" y="7"/>
                </a:cxn>
                <a:cxn ang="0">
                  <a:pos x="30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2" y="1"/>
                </a:cxn>
                <a:cxn ang="0">
                  <a:pos x="20" y="2"/>
                </a:cxn>
                <a:cxn ang="0">
                  <a:pos x="18" y="4"/>
                </a:cxn>
                <a:cxn ang="0">
                  <a:pos x="30" y="7"/>
                </a:cxn>
              </a:cxnLst>
              <a:rect l="0" t="0" r="r" b="b"/>
              <a:pathLst>
                <a:path w="30" h="49">
                  <a:moveTo>
                    <a:pt x="30" y="7"/>
                  </a:moveTo>
                  <a:lnTo>
                    <a:pt x="18" y="4"/>
                  </a:lnTo>
                  <a:lnTo>
                    <a:pt x="0" y="43"/>
                  </a:lnTo>
                  <a:lnTo>
                    <a:pt x="12" y="49"/>
                  </a:lnTo>
                  <a:lnTo>
                    <a:pt x="30" y="10"/>
                  </a:lnTo>
                  <a:lnTo>
                    <a:pt x="30" y="7"/>
                  </a:lnTo>
                  <a:lnTo>
                    <a:pt x="30" y="10"/>
                  </a:lnTo>
                  <a:lnTo>
                    <a:pt x="30" y="7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2" name="Freeform 2466"/>
            <p:cNvSpPr>
              <a:spLocks/>
            </p:cNvSpPr>
            <p:nvPr/>
          </p:nvSpPr>
          <p:spPr bwMode="auto">
            <a:xfrm>
              <a:off x="3340" y="2623"/>
              <a:ext cx="3" cy="6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280">
                  <a:moveTo>
                    <a:pt x="7" y="0"/>
                  </a:moveTo>
                  <a:lnTo>
                    <a:pt x="0" y="6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3" name="Freeform 2467"/>
            <p:cNvSpPr>
              <a:spLocks/>
            </p:cNvSpPr>
            <p:nvPr/>
          </p:nvSpPr>
          <p:spPr bwMode="auto">
            <a:xfrm>
              <a:off x="3078" y="2623"/>
              <a:ext cx="263" cy="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6" y="21"/>
                </a:cxn>
                <a:cxn ang="0">
                  <a:pos x="1054" y="12"/>
                </a:cxn>
                <a:cxn ang="0">
                  <a:pos x="1054" y="0"/>
                </a:cxn>
                <a:cxn ang="0">
                  <a:pos x="6" y="7"/>
                </a:cxn>
                <a:cxn ang="0">
                  <a:pos x="0" y="14"/>
                </a:cxn>
                <a:cxn ang="0">
                  <a:pos x="6" y="7"/>
                </a:cxn>
                <a:cxn ang="0">
                  <a:pos x="3" y="8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2" y="19"/>
                </a:cxn>
                <a:cxn ang="0">
                  <a:pos x="4" y="21"/>
                </a:cxn>
                <a:cxn ang="0">
                  <a:pos x="6" y="21"/>
                </a:cxn>
                <a:cxn ang="0">
                  <a:pos x="0" y="14"/>
                </a:cxn>
              </a:cxnLst>
              <a:rect l="0" t="0" r="r" b="b"/>
              <a:pathLst>
                <a:path w="1054" h="21">
                  <a:moveTo>
                    <a:pt x="0" y="14"/>
                  </a:moveTo>
                  <a:lnTo>
                    <a:pt x="6" y="21"/>
                  </a:lnTo>
                  <a:lnTo>
                    <a:pt x="1054" y="12"/>
                  </a:lnTo>
                  <a:lnTo>
                    <a:pt x="1054" y="0"/>
                  </a:lnTo>
                  <a:lnTo>
                    <a:pt x="6" y="7"/>
                  </a:lnTo>
                  <a:lnTo>
                    <a:pt x="0" y="14"/>
                  </a:lnTo>
                  <a:lnTo>
                    <a:pt x="6" y="7"/>
                  </a:lnTo>
                  <a:lnTo>
                    <a:pt x="3" y="8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4" name="Freeform 2468"/>
            <p:cNvSpPr>
              <a:spLocks/>
            </p:cNvSpPr>
            <p:nvPr/>
          </p:nvSpPr>
          <p:spPr bwMode="auto">
            <a:xfrm>
              <a:off x="3078" y="2626"/>
              <a:ext cx="3" cy="65"/>
            </a:xfrm>
            <a:custGeom>
              <a:avLst/>
              <a:gdLst/>
              <a:ahLst/>
              <a:cxnLst>
                <a:cxn ang="0">
                  <a:pos x="0" y="253"/>
                </a:cxn>
                <a:cxn ang="0">
                  <a:pos x="13" y="252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3"/>
                </a:cxn>
                <a:cxn ang="0">
                  <a:pos x="0" y="252"/>
                </a:cxn>
                <a:cxn ang="0">
                  <a:pos x="0" y="255"/>
                </a:cxn>
                <a:cxn ang="0">
                  <a:pos x="2" y="257"/>
                </a:cxn>
                <a:cxn ang="0">
                  <a:pos x="4" y="259"/>
                </a:cxn>
                <a:cxn ang="0">
                  <a:pos x="6" y="259"/>
                </a:cxn>
                <a:cxn ang="0">
                  <a:pos x="9" y="259"/>
                </a:cxn>
                <a:cxn ang="0">
                  <a:pos x="11" y="257"/>
                </a:cxn>
                <a:cxn ang="0">
                  <a:pos x="12" y="255"/>
                </a:cxn>
                <a:cxn ang="0">
                  <a:pos x="13" y="252"/>
                </a:cxn>
                <a:cxn ang="0">
                  <a:pos x="0" y="253"/>
                </a:cxn>
              </a:cxnLst>
              <a:rect l="0" t="0" r="r" b="b"/>
              <a:pathLst>
                <a:path w="13" h="259">
                  <a:moveTo>
                    <a:pt x="0" y="253"/>
                  </a:moveTo>
                  <a:lnTo>
                    <a:pt x="13" y="2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3"/>
                  </a:lnTo>
                  <a:lnTo>
                    <a:pt x="0" y="252"/>
                  </a:lnTo>
                  <a:lnTo>
                    <a:pt x="0" y="255"/>
                  </a:lnTo>
                  <a:lnTo>
                    <a:pt x="2" y="257"/>
                  </a:lnTo>
                  <a:lnTo>
                    <a:pt x="4" y="259"/>
                  </a:lnTo>
                  <a:lnTo>
                    <a:pt x="6" y="259"/>
                  </a:lnTo>
                  <a:lnTo>
                    <a:pt x="9" y="259"/>
                  </a:lnTo>
                  <a:lnTo>
                    <a:pt x="11" y="257"/>
                  </a:lnTo>
                  <a:lnTo>
                    <a:pt x="12" y="255"/>
                  </a:lnTo>
                  <a:lnTo>
                    <a:pt x="13" y="252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5" name="Freeform 2469"/>
            <p:cNvSpPr>
              <a:spLocks/>
            </p:cNvSpPr>
            <p:nvPr/>
          </p:nvSpPr>
          <p:spPr bwMode="auto">
            <a:xfrm>
              <a:off x="3078" y="2689"/>
              <a:ext cx="5" cy="12"/>
            </a:xfrm>
            <a:custGeom>
              <a:avLst/>
              <a:gdLst/>
              <a:ahLst/>
              <a:cxnLst>
                <a:cxn ang="0">
                  <a:pos x="9" y="47"/>
                </a:cxn>
                <a:cxn ang="0">
                  <a:pos x="20" y="42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8" y="45"/>
                </a:cxn>
                <a:cxn ang="0">
                  <a:pos x="9" y="47"/>
                </a:cxn>
                <a:cxn ang="0">
                  <a:pos x="8" y="45"/>
                </a:cxn>
                <a:cxn ang="0">
                  <a:pos x="9" y="47"/>
                </a:cxn>
                <a:cxn ang="0">
                  <a:pos x="10" y="49"/>
                </a:cxn>
                <a:cxn ang="0">
                  <a:pos x="13" y="50"/>
                </a:cxn>
                <a:cxn ang="0">
                  <a:pos x="15" y="50"/>
                </a:cxn>
                <a:cxn ang="0">
                  <a:pos x="17" y="49"/>
                </a:cxn>
                <a:cxn ang="0">
                  <a:pos x="19" y="47"/>
                </a:cxn>
                <a:cxn ang="0">
                  <a:pos x="20" y="45"/>
                </a:cxn>
                <a:cxn ang="0">
                  <a:pos x="20" y="42"/>
                </a:cxn>
                <a:cxn ang="0">
                  <a:pos x="9" y="47"/>
                </a:cxn>
              </a:cxnLst>
              <a:rect l="0" t="0" r="r" b="b"/>
              <a:pathLst>
                <a:path w="20" h="50">
                  <a:moveTo>
                    <a:pt x="9" y="47"/>
                  </a:moveTo>
                  <a:lnTo>
                    <a:pt x="20" y="42"/>
                  </a:lnTo>
                  <a:lnTo>
                    <a:pt x="13" y="0"/>
                  </a:lnTo>
                  <a:lnTo>
                    <a:pt x="0" y="2"/>
                  </a:lnTo>
                  <a:lnTo>
                    <a:pt x="8" y="45"/>
                  </a:lnTo>
                  <a:lnTo>
                    <a:pt x="9" y="47"/>
                  </a:lnTo>
                  <a:lnTo>
                    <a:pt x="8" y="45"/>
                  </a:lnTo>
                  <a:lnTo>
                    <a:pt x="9" y="47"/>
                  </a:lnTo>
                  <a:lnTo>
                    <a:pt x="10" y="49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7" y="49"/>
                  </a:lnTo>
                  <a:lnTo>
                    <a:pt x="19" y="47"/>
                  </a:lnTo>
                  <a:lnTo>
                    <a:pt x="20" y="45"/>
                  </a:lnTo>
                  <a:lnTo>
                    <a:pt x="20" y="42"/>
                  </a:lnTo>
                  <a:lnTo>
                    <a:pt x="9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6" name="Freeform 2470"/>
            <p:cNvSpPr>
              <a:spLocks/>
            </p:cNvSpPr>
            <p:nvPr/>
          </p:nvSpPr>
          <p:spPr bwMode="auto">
            <a:xfrm>
              <a:off x="3080" y="2699"/>
              <a:ext cx="11" cy="12"/>
            </a:xfrm>
            <a:custGeom>
              <a:avLst/>
              <a:gdLst/>
              <a:ahLst/>
              <a:cxnLst>
                <a:cxn ang="0">
                  <a:pos x="31" y="48"/>
                </a:cxn>
                <a:cxn ang="0">
                  <a:pos x="42" y="40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30" y="47"/>
                </a:cxn>
                <a:cxn ang="0">
                  <a:pos x="31" y="48"/>
                </a:cxn>
                <a:cxn ang="0">
                  <a:pos x="30" y="47"/>
                </a:cxn>
                <a:cxn ang="0">
                  <a:pos x="33" y="49"/>
                </a:cxn>
                <a:cxn ang="0">
                  <a:pos x="35" y="50"/>
                </a:cxn>
                <a:cxn ang="0">
                  <a:pos x="38" y="50"/>
                </a:cxn>
                <a:cxn ang="0">
                  <a:pos x="40" y="49"/>
                </a:cxn>
                <a:cxn ang="0">
                  <a:pos x="42" y="47"/>
                </a:cxn>
                <a:cxn ang="0">
                  <a:pos x="43" y="45"/>
                </a:cxn>
                <a:cxn ang="0">
                  <a:pos x="43" y="42"/>
                </a:cxn>
                <a:cxn ang="0">
                  <a:pos x="42" y="40"/>
                </a:cxn>
                <a:cxn ang="0">
                  <a:pos x="31" y="48"/>
                </a:cxn>
              </a:cxnLst>
              <a:rect l="0" t="0" r="r" b="b"/>
              <a:pathLst>
                <a:path w="43" h="50">
                  <a:moveTo>
                    <a:pt x="31" y="48"/>
                  </a:moveTo>
                  <a:lnTo>
                    <a:pt x="42" y="40"/>
                  </a:lnTo>
                  <a:lnTo>
                    <a:pt x="10" y="0"/>
                  </a:lnTo>
                  <a:lnTo>
                    <a:pt x="0" y="7"/>
                  </a:lnTo>
                  <a:lnTo>
                    <a:pt x="30" y="47"/>
                  </a:lnTo>
                  <a:lnTo>
                    <a:pt x="31" y="48"/>
                  </a:lnTo>
                  <a:lnTo>
                    <a:pt x="30" y="47"/>
                  </a:lnTo>
                  <a:lnTo>
                    <a:pt x="33" y="49"/>
                  </a:lnTo>
                  <a:lnTo>
                    <a:pt x="35" y="50"/>
                  </a:lnTo>
                  <a:lnTo>
                    <a:pt x="38" y="50"/>
                  </a:lnTo>
                  <a:lnTo>
                    <a:pt x="40" y="49"/>
                  </a:lnTo>
                  <a:lnTo>
                    <a:pt x="42" y="47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42" y="40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7" name="Freeform 2471"/>
            <p:cNvSpPr>
              <a:spLocks/>
            </p:cNvSpPr>
            <p:nvPr/>
          </p:nvSpPr>
          <p:spPr bwMode="auto">
            <a:xfrm>
              <a:off x="3088" y="2708"/>
              <a:ext cx="12" cy="12"/>
            </a:xfrm>
            <a:custGeom>
              <a:avLst/>
              <a:gdLst/>
              <a:ahLst/>
              <a:cxnLst>
                <a:cxn ang="0">
                  <a:pos x="40" y="48"/>
                </a:cxn>
                <a:cxn ang="0">
                  <a:pos x="48" y="37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39" y="47"/>
                </a:cxn>
                <a:cxn ang="0">
                  <a:pos x="40" y="48"/>
                </a:cxn>
                <a:cxn ang="0">
                  <a:pos x="39" y="47"/>
                </a:cxn>
                <a:cxn ang="0">
                  <a:pos x="42" y="48"/>
                </a:cxn>
                <a:cxn ang="0">
                  <a:pos x="44" y="48"/>
                </a:cxn>
                <a:cxn ang="0">
                  <a:pos x="46" y="48"/>
                </a:cxn>
                <a:cxn ang="0">
                  <a:pos x="48" y="46"/>
                </a:cxn>
                <a:cxn ang="0">
                  <a:pos x="50" y="44"/>
                </a:cxn>
                <a:cxn ang="0">
                  <a:pos x="50" y="42"/>
                </a:cxn>
                <a:cxn ang="0">
                  <a:pos x="50" y="40"/>
                </a:cxn>
                <a:cxn ang="0">
                  <a:pos x="48" y="37"/>
                </a:cxn>
                <a:cxn ang="0">
                  <a:pos x="40" y="48"/>
                </a:cxn>
              </a:cxnLst>
              <a:rect l="0" t="0" r="r" b="b"/>
              <a:pathLst>
                <a:path w="50" h="48">
                  <a:moveTo>
                    <a:pt x="40" y="48"/>
                  </a:moveTo>
                  <a:lnTo>
                    <a:pt x="48" y="37"/>
                  </a:lnTo>
                  <a:lnTo>
                    <a:pt x="10" y="0"/>
                  </a:lnTo>
                  <a:lnTo>
                    <a:pt x="0" y="9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39" y="47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6" y="48"/>
                  </a:lnTo>
                  <a:lnTo>
                    <a:pt x="48" y="46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48" y="37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8" name="Freeform 2472"/>
            <p:cNvSpPr>
              <a:spLocks/>
            </p:cNvSpPr>
            <p:nvPr/>
          </p:nvSpPr>
          <p:spPr bwMode="auto">
            <a:xfrm>
              <a:off x="3098" y="2717"/>
              <a:ext cx="17" cy="12"/>
            </a:xfrm>
            <a:custGeom>
              <a:avLst/>
              <a:gdLst/>
              <a:ahLst/>
              <a:cxnLst>
                <a:cxn ang="0">
                  <a:pos x="61" y="47"/>
                </a:cxn>
                <a:cxn ang="0">
                  <a:pos x="66" y="34"/>
                </a:cxn>
                <a:cxn ang="0">
                  <a:pos x="7" y="0"/>
                </a:cxn>
                <a:cxn ang="0">
                  <a:pos x="0" y="12"/>
                </a:cxn>
                <a:cxn ang="0">
                  <a:pos x="60" y="46"/>
                </a:cxn>
                <a:cxn ang="0">
                  <a:pos x="61" y="47"/>
                </a:cxn>
                <a:cxn ang="0">
                  <a:pos x="60" y="46"/>
                </a:cxn>
                <a:cxn ang="0">
                  <a:pos x="63" y="47"/>
                </a:cxn>
                <a:cxn ang="0">
                  <a:pos x="65" y="47"/>
                </a:cxn>
                <a:cxn ang="0">
                  <a:pos x="68" y="46"/>
                </a:cxn>
                <a:cxn ang="0">
                  <a:pos x="70" y="43"/>
                </a:cxn>
                <a:cxn ang="0">
                  <a:pos x="70" y="41"/>
                </a:cxn>
                <a:cxn ang="0">
                  <a:pos x="70" y="38"/>
                </a:cxn>
                <a:cxn ang="0">
                  <a:pos x="69" y="36"/>
                </a:cxn>
                <a:cxn ang="0">
                  <a:pos x="66" y="34"/>
                </a:cxn>
                <a:cxn ang="0">
                  <a:pos x="61" y="47"/>
                </a:cxn>
              </a:cxnLst>
              <a:rect l="0" t="0" r="r" b="b"/>
              <a:pathLst>
                <a:path w="70" h="47">
                  <a:moveTo>
                    <a:pt x="61" y="47"/>
                  </a:moveTo>
                  <a:lnTo>
                    <a:pt x="66" y="34"/>
                  </a:lnTo>
                  <a:lnTo>
                    <a:pt x="7" y="0"/>
                  </a:lnTo>
                  <a:lnTo>
                    <a:pt x="0" y="12"/>
                  </a:lnTo>
                  <a:lnTo>
                    <a:pt x="60" y="46"/>
                  </a:lnTo>
                  <a:lnTo>
                    <a:pt x="61" y="47"/>
                  </a:lnTo>
                  <a:lnTo>
                    <a:pt x="60" y="46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8" y="46"/>
                  </a:lnTo>
                  <a:lnTo>
                    <a:pt x="70" y="43"/>
                  </a:lnTo>
                  <a:lnTo>
                    <a:pt x="70" y="41"/>
                  </a:lnTo>
                  <a:lnTo>
                    <a:pt x="70" y="38"/>
                  </a:lnTo>
                  <a:lnTo>
                    <a:pt x="69" y="36"/>
                  </a:lnTo>
                  <a:lnTo>
                    <a:pt x="66" y="34"/>
                  </a:lnTo>
                  <a:lnTo>
                    <a:pt x="61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9" name="Freeform 2473"/>
            <p:cNvSpPr>
              <a:spLocks/>
            </p:cNvSpPr>
            <p:nvPr/>
          </p:nvSpPr>
          <p:spPr bwMode="auto">
            <a:xfrm>
              <a:off x="3113" y="2726"/>
              <a:ext cx="19" cy="11"/>
            </a:xfrm>
            <a:custGeom>
              <a:avLst/>
              <a:gdLst/>
              <a:ahLst/>
              <a:cxnLst>
                <a:cxn ang="0">
                  <a:pos x="69" y="42"/>
                </a:cxn>
                <a:cxn ang="0">
                  <a:pos x="73" y="29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8" y="41"/>
                </a:cxn>
                <a:cxn ang="0">
                  <a:pos x="69" y="42"/>
                </a:cxn>
                <a:cxn ang="0">
                  <a:pos x="68" y="41"/>
                </a:cxn>
                <a:cxn ang="0">
                  <a:pos x="70" y="42"/>
                </a:cxn>
                <a:cxn ang="0">
                  <a:pos x="73" y="41"/>
                </a:cxn>
                <a:cxn ang="0">
                  <a:pos x="75" y="40"/>
                </a:cxn>
                <a:cxn ang="0">
                  <a:pos x="76" y="38"/>
                </a:cxn>
                <a:cxn ang="0">
                  <a:pos x="77" y="36"/>
                </a:cxn>
                <a:cxn ang="0">
                  <a:pos x="76" y="33"/>
                </a:cxn>
                <a:cxn ang="0">
                  <a:pos x="75" y="31"/>
                </a:cxn>
                <a:cxn ang="0">
                  <a:pos x="73" y="29"/>
                </a:cxn>
                <a:cxn ang="0">
                  <a:pos x="69" y="42"/>
                </a:cxn>
              </a:cxnLst>
              <a:rect l="0" t="0" r="r" b="b"/>
              <a:pathLst>
                <a:path w="77" h="42">
                  <a:moveTo>
                    <a:pt x="69" y="42"/>
                  </a:moveTo>
                  <a:lnTo>
                    <a:pt x="73" y="29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8" y="41"/>
                  </a:lnTo>
                  <a:lnTo>
                    <a:pt x="69" y="42"/>
                  </a:lnTo>
                  <a:lnTo>
                    <a:pt x="68" y="41"/>
                  </a:lnTo>
                  <a:lnTo>
                    <a:pt x="70" y="42"/>
                  </a:lnTo>
                  <a:lnTo>
                    <a:pt x="73" y="41"/>
                  </a:lnTo>
                  <a:lnTo>
                    <a:pt x="75" y="40"/>
                  </a:lnTo>
                  <a:lnTo>
                    <a:pt x="76" y="38"/>
                  </a:lnTo>
                  <a:lnTo>
                    <a:pt x="77" y="36"/>
                  </a:lnTo>
                  <a:lnTo>
                    <a:pt x="76" y="33"/>
                  </a:lnTo>
                  <a:lnTo>
                    <a:pt x="75" y="31"/>
                  </a:lnTo>
                  <a:lnTo>
                    <a:pt x="73" y="29"/>
                  </a:lnTo>
                  <a:lnTo>
                    <a:pt x="69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0" name="Freeform 2474"/>
            <p:cNvSpPr>
              <a:spLocks/>
            </p:cNvSpPr>
            <p:nvPr/>
          </p:nvSpPr>
          <p:spPr bwMode="auto">
            <a:xfrm>
              <a:off x="3130" y="2733"/>
              <a:ext cx="22" cy="9"/>
            </a:xfrm>
            <a:custGeom>
              <a:avLst/>
              <a:gdLst/>
              <a:ahLst/>
              <a:cxnLst>
                <a:cxn ang="0">
                  <a:pos x="77" y="34"/>
                </a:cxn>
                <a:cxn ang="0">
                  <a:pos x="80" y="21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77" y="34"/>
                </a:cxn>
                <a:cxn ang="0">
                  <a:pos x="77" y="34"/>
                </a:cxn>
                <a:cxn ang="0">
                  <a:pos x="77" y="34"/>
                </a:cxn>
                <a:cxn ang="0">
                  <a:pos x="80" y="35"/>
                </a:cxn>
                <a:cxn ang="0">
                  <a:pos x="82" y="34"/>
                </a:cxn>
                <a:cxn ang="0">
                  <a:pos x="84" y="31"/>
                </a:cxn>
                <a:cxn ang="0">
                  <a:pos x="85" y="29"/>
                </a:cxn>
                <a:cxn ang="0">
                  <a:pos x="85" y="26"/>
                </a:cxn>
                <a:cxn ang="0">
                  <a:pos x="84" y="24"/>
                </a:cxn>
                <a:cxn ang="0">
                  <a:pos x="83" y="22"/>
                </a:cxn>
                <a:cxn ang="0">
                  <a:pos x="80" y="21"/>
                </a:cxn>
                <a:cxn ang="0">
                  <a:pos x="77" y="34"/>
                </a:cxn>
              </a:cxnLst>
              <a:rect l="0" t="0" r="r" b="b"/>
              <a:pathLst>
                <a:path w="85" h="35">
                  <a:moveTo>
                    <a:pt x="77" y="34"/>
                  </a:moveTo>
                  <a:lnTo>
                    <a:pt x="80" y="21"/>
                  </a:lnTo>
                  <a:lnTo>
                    <a:pt x="3" y="0"/>
                  </a:lnTo>
                  <a:lnTo>
                    <a:pt x="0" y="13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80" y="35"/>
                  </a:lnTo>
                  <a:lnTo>
                    <a:pt x="82" y="34"/>
                  </a:lnTo>
                  <a:lnTo>
                    <a:pt x="84" y="31"/>
                  </a:lnTo>
                  <a:lnTo>
                    <a:pt x="85" y="29"/>
                  </a:lnTo>
                  <a:lnTo>
                    <a:pt x="85" y="26"/>
                  </a:lnTo>
                  <a:lnTo>
                    <a:pt x="84" y="24"/>
                  </a:lnTo>
                  <a:lnTo>
                    <a:pt x="83" y="22"/>
                  </a:lnTo>
                  <a:lnTo>
                    <a:pt x="80" y="21"/>
                  </a:lnTo>
                  <a:lnTo>
                    <a:pt x="77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1" name="Freeform 2475"/>
            <p:cNvSpPr>
              <a:spLocks/>
            </p:cNvSpPr>
            <p:nvPr/>
          </p:nvSpPr>
          <p:spPr bwMode="auto">
            <a:xfrm>
              <a:off x="3150" y="2739"/>
              <a:ext cx="23" cy="7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89" y="16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86" y="29"/>
                </a:cxn>
                <a:cxn ang="0">
                  <a:pos x="87" y="29"/>
                </a:cxn>
                <a:cxn ang="0">
                  <a:pos x="86" y="29"/>
                </a:cxn>
                <a:cxn ang="0">
                  <a:pos x="89" y="29"/>
                </a:cxn>
                <a:cxn ang="0">
                  <a:pos x="91" y="28"/>
                </a:cxn>
                <a:cxn ang="0">
                  <a:pos x="93" y="26"/>
                </a:cxn>
                <a:cxn ang="0">
                  <a:pos x="94" y="24"/>
                </a:cxn>
                <a:cxn ang="0">
                  <a:pos x="94" y="22"/>
                </a:cxn>
                <a:cxn ang="0">
                  <a:pos x="93" y="19"/>
                </a:cxn>
                <a:cxn ang="0">
                  <a:pos x="91" y="18"/>
                </a:cxn>
                <a:cxn ang="0">
                  <a:pos x="89" y="16"/>
                </a:cxn>
                <a:cxn ang="0">
                  <a:pos x="87" y="29"/>
                </a:cxn>
              </a:cxnLst>
              <a:rect l="0" t="0" r="r" b="b"/>
              <a:pathLst>
                <a:path w="94" h="29">
                  <a:moveTo>
                    <a:pt x="87" y="29"/>
                  </a:moveTo>
                  <a:lnTo>
                    <a:pt x="89" y="16"/>
                  </a:lnTo>
                  <a:lnTo>
                    <a:pt x="3" y="0"/>
                  </a:lnTo>
                  <a:lnTo>
                    <a:pt x="0" y="13"/>
                  </a:lnTo>
                  <a:lnTo>
                    <a:pt x="86" y="29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9" y="29"/>
                  </a:lnTo>
                  <a:lnTo>
                    <a:pt x="91" y="28"/>
                  </a:lnTo>
                  <a:lnTo>
                    <a:pt x="93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3" y="19"/>
                  </a:lnTo>
                  <a:lnTo>
                    <a:pt x="91" y="18"/>
                  </a:lnTo>
                  <a:lnTo>
                    <a:pt x="89" y="16"/>
                  </a:lnTo>
                  <a:lnTo>
                    <a:pt x="87" y="2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2" name="Freeform 2476"/>
            <p:cNvSpPr>
              <a:spLocks/>
            </p:cNvSpPr>
            <p:nvPr/>
          </p:nvSpPr>
          <p:spPr bwMode="auto">
            <a:xfrm>
              <a:off x="3171" y="2742"/>
              <a:ext cx="26" cy="6"/>
            </a:xfrm>
            <a:custGeom>
              <a:avLst/>
              <a:gdLst/>
              <a:ahLst/>
              <a:cxnLst>
                <a:cxn ang="0">
                  <a:pos x="96" y="21"/>
                </a:cxn>
                <a:cxn ang="0">
                  <a:pos x="97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1"/>
                </a:cxn>
                <a:cxn ang="0">
                  <a:pos x="96" y="21"/>
                </a:cxn>
                <a:cxn ang="0">
                  <a:pos x="96" y="21"/>
                </a:cxn>
                <a:cxn ang="0">
                  <a:pos x="99" y="21"/>
                </a:cxn>
                <a:cxn ang="0">
                  <a:pos x="101" y="19"/>
                </a:cxn>
                <a:cxn ang="0">
                  <a:pos x="102" y="17"/>
                </a:cxn>
                <a:cxn ang="0">
                  <a:pos x="103" y="15"/>
                </a:cxn>
                <a:cxn ang="0">
                  <a:pos x="103" y="13"/>
                </a:cxn>
                <a:cxn ang="0">
                  <a:pos x="102" y="11"/>
                </a:cxn>
                <a:cxn ang="0">
                  <a:pos x="100" y="9"/>
                </a:cxn>
                <a:cxn ang="0">
                  <a:pos x="97" y="8"/>
                </a:cxn>
                <a:cxn ang="0">
                  <a:pos x="96" y="21"/>
                </a:cxn>
              </a:cxnLst>
              <a:rect l="0" t="0" r="r" b="b"/>
              <a:pathLst>
                <a:path w="103" h="21">
                  <a:moveTo>
                    <a:pt x="96" y="21"/>
                  </a:moveTo>
                  <a:lnTo>
                    <a:pt x="97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9" y="21"/>
                  </a:lnTo>
                  <a:lnTo>
                    <a:pt x="101" y="19"/>
                  </a:lnTo>
                  <a:lnTo>
                    <a:pt x="102" y="17"/>
                  </a:lnTo>
                  <a:lnTo>
                    <a:pt x="103" y="15"/>
                  </a:lnTo>
                  <a:lnTo>
                    <a:pt x="103" y="13"/>
                  </a:lnTo>
                  <a:lnTo>
                    <a:pt x="102" y="11"/>
                  </a:lnTo>
                  <a:lnTo>
                    <a:pt x="100" y="9"/>
                  </a:lnTo>
                  <a:lnTo>
                    <a:pt x="97" y="8"/>
                  </a:lnTo>
                  <a:lnTo>
                    <a:pt x="96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3" name="Freeform 2477"/>
            <p:cNvSpPr>
              <a:spLocks/>
            </p:cNvSpPr>
            <p:nvPr/>
          </p:nvSpPr>
          <p:spPr bwMode="auto">
            <a:xfrm>
              <a:off x="3195" y="2744"/>
              <a:ext cx="25" cy="5"/>
            </a:xfrm>
            <a:custGeom>
              <a:avLst/>
              <a:gdLst/>
              <a:ahLst/>
              <a:cxnLst>
                <a:cxn ang="0">
                  <a:pos x="95" y="16"/>
                </a:cxn>
                <a:cxn ang="0">
                  <a:pos x="94" y="3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4" y="16"/>
                </a:cxn>
                <a:cxn ang="0">
                  <a:pos x="95" y="16"/>
                </a:cxn>
                <a:cxn ang="0">
                  <a:pos x="94" y="16"/>
                </a:cxn>
                <a:cxn ang="0">
                  <a:pos x="97" y="15"/>
                </a:cxn>
                <a:cxn ang="0">
                  <a:pos x="99" y="14"/>
                </a:cxn>
                <a:cxn ang="0">
                  <a:pos x="100" y="12"/>
                </a:cxn>
                <a:cxn ang="0">
                  <a:pos x="101" y="9"/>
                </a:cxn>
                <a:cxn ang="0">
                  <a:pos x="100" y="7"/>
                </a:cxn>
                <a:cxn ang="0">
                  <a:pos x="99" y="5"/>
                </a:cxn>
                <a:cxn ang="0">
                  <a:pos x="97" y="3"/>
                </a:cxn>
                <a:cxn ang="0">
                  <a:pos x="94" y="3"/>
                </a:cxn>
                <a:cxn ang="0">
                  <a:pos x="95" y="16"/>
                </a:cxn>
              </a:cxnLst>
              <a:rect l="0" t="0" r="r" b="b"/>
              <a:pathLst>
                <a:path w="101" h="16">
                  <a:moveTo>
                    <a:pt x="95" y="16"/>
                  </a:moveTo>
                  <a:lnTo>
                    <a:pt x="94" y="3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4" y="16"/>
                  </a:lnTo>
                  <a:lnTo>
                    <a:pt x="97" y="15"/>
                  </a:lnTo>
                  <a:lnTo>
                    <a:pt x="99" y="14"/>
                  </a:lnTo>
                  <a:lnTo>
                    <a:pt x="100" y="12"/>
                  </a:lnTo>
                  <a:lnTo>
                    <a:pt x="101" y="9"/>
                  </a:lnTo>
                  <a:lnTo>
                    <a:pt x="100" y="7"/>
                  </a:lnTo>
                  <a:lnTo>
                    <a:pt x="99" y="5"/>
                  </a:lnTo>
                  <a:lnTo>
                    <a:pt x="97" y="3"/>
                  </a:lnTo>
                  <a:lnTo>
                    <a:pt x="94" y="3"/>
                  </a:lnTo>
                  <a:lnTo>
                    <a:pt x="95" y="1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4" name="Freeform 2478"/>
            <p:cNvSpPr>
              <a:spLocks/>
            </p:cNvSpPr>
            <p:nvPr/>
          </p:nvSpPr>
          <p:spPr bwMode="auto">
            <a:xfrm>
              <a:off x="3219" y="2743"/>
              <a:ext cx="24" cy="6"/>
            </a:xfrm>
            <a:custGeom>
              <a:avLst/>
              <a:gdLst/>
              <a:ahLst/>
              <a:cxnLst>
                <a:cxn ang="0">
                  <a:pos x="91" y="13"/>
                </a:cxn>
                <a:cxn ang="0">
                  <a:pos x="90" y="0"/>
                </a:cxn>
                <a:cxn ang="0">
                  <a:pos x="0" y="8"/>
                </a:cxn>
                <a:cxn ang="0">
                  <a:pos x="1" y="21"/>
                </a:cxn>
                <a:cxn ang="0">
                  <a:pos x="91" y="13"/>
                </a:cxn>
                <a:cxn ang="0">
                  <a:pos x="91" y="13"/>
                </a:cxn>
                <a:cxn ang="0">
                  <a:pos x="91" y="13"/>
                </a:cxn>
                <a:cxn ang="0">
                  <a:pos x="94" y="12"/>
                </a:cxn>
                <a:cxn ang="0">
                  <a:pos x="96" y="10"/>
                </a:cxn>
                <a:cxn ang="0">
                  <a:pos x="97" y="8"/>
                </a:cxn>
                <a:cxn ang="0">
                  <a:pos x="98" y="6"/>
                </a:cxn>
                <a:cxn ang="0">
                  <a:pos x="97" y="4"/>
                </a:cxn>
                <a:cxn ang="0">
                  <a:pos x="96" y="2"/>
                </a:cxn>
                <a:cxn ang="0">
                  <a:pos x="93" y="0"/>
                </a:cxn>
                <a:cxn ang="0">
                  <a:pos x="90" y="0"/>
                </a:cxn>
                <a:cxn ang="0">
                  <a:pos x="91" y="13"/>
                </a:cxn>
              </a:cxnLst>
              <a:rect l="0" t="0" r="r" b="b"/>
              <a:pathLst>
                <a:path w="98" h="21">
                  <a:moveTo>
                    <a:pt x="91" y="13"/>
                  </a:moveTo>
                  <a:lnTo>
                    <a:pt x="90" y="0"/>
                  </a:lnTo>
                  <a:lnTo>
                    <a:pt x="0" y="8"/>
                  </a:lnTo>
                  <a:lnTo>
                    <a:pt x="1" y="21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4" y="12"/>
                  </a:lnTo>
                  <a:lnTo>
                    <a:pt x="96" y="10"/>
                  </a:lnTo>
                  <a:lnTo>
                    <a:pt x="97" y="8"/>
                  </a:lnTo>
                  <a:lnTo>
                    <a:pt x="98" y="6"/>
                  </a:lnTo>
                  <a:lnTo>
                    <a:pt x="97" y="4"/>
                  </a:lnTo>
                  <a:lnTo>
                    <a:pt x="96" y="2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9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5" name="Freeform 2479"/>
            <p:cNvSpPr>
              <a:spLocks/>
            </p:cNvSpPr>
            <p:nvPr/>
          </p:nvSpPr>
          <p:spPr bwMode="auto">
            <a:xfrm>
              <a:off x="3241" y="2740"/>
              <a:ext cx="25" cy="6"/>
            </a:xfrm>
            <a:custGeom>
              <a:avLst/>
              <a:gdLst/>
              <a:ahLst/>
              <a:cxnLst>
                <a:cxn ang="0">
                  <a:pos x="94" y="14"/>
                </a:cxn>
                <a:cxn ang="0">
                  <a:pos x="91" y="0"/>
                </a:cxn>
                <a:cxn ang="0">
                  <a:pos x="0" y="14"/>
                </a:cxn>
                <a:cxn ang="0">
                  <a:pos x="2" y="27"/>
                </a:cxn>
                <a:cxn ang="0">
                  <a:pos x="93" y="14"/>
                </a:cxn>
                <a:cxn ang="0">
                  <a:pos x="94" y="14"/>
                </a:cxn>
                <a:cxn ang="0">
                  <a:pos x="93" y="14"/>
                </a:cxn>
                <a:cxn ang="0">
                  <a:pos x="96" y="13"/>
                </a:cxn>
                <a:cxn ang="0">
                  <a:pos x="98" y="11"/>
                </a:cxn>
                <a:cxn ang="0">
                  <a:pos x="98" y="9"/>
                </a:cxn>
                <a:cxn ang="0">
                  <a:pos x="99" y="5"/>
                </a:cxn>
                <a:cxn ang="0">
                  <a:pos x="98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4" y="14"/>
                </a:cxn>
              </a:cxnLst>
              <a:rect l="0" t="0" r="r" b="b"/>
              <a:pathLst>
                <a:path w="99" h="27">
                  <a:moveTo>
                    <a:pt x="94" y="14"/>
                  </a:moveTo>
                  <a:lnTo>
                    <a:pt x="91" y="0"/>
                  </a:lnTo>
                  <a:lnTo>
                    <a:pt x="0" y="14"/>
                  </a:lnTo>
                  <a:lnTo>
                    <a:pt x="2" y="27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3" y="14"/>
                  </a:lnTo>
                  <a:lnTo>
                    <a:pt x="96" y="13"/>
                  </a:lnTo>
                  <a:lnTo>
                    <a:pt x="98" y="11"/>
                  </a:lnTo>
                  <a:lnTo>
                    <a:pt x="98" y="9"/>
                  </a:lnTo>
                  <a:lnTo>
                    <a:pt x="99" y="5"/>
                  </a:lnTo>
                  <a:lnTo>
                    <a:pt x="98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6" name="Freeform 2480"/>
            <p:cNvSpPr>
              <a:spLocks/>
            </p:cNvSpPr>
            <p:nvPr/>
          </p:nvSpPr>
          <p:spPr bwMode="auto">
            <a:xfrm>
              <a:off x="3264" y="2734"/>
              <a:ext cx="22" cy="9"/>
            </a:xfrm>
            <a:custGeom>
              <a:avLst/>
              <a:gdLst/>
              <a:ahLst/>
              <a:cxnLst>
                <a:cxn ang="0">
                  <a:pos x="84" y="13"/>
                </a:cxn>
                <a:cxn ang="0">
                  <a:pos x="80" y="0"/>
                </a:cxn>
                <a:cxn ang="0">
                  <a:pos x="0" y="21"/>
                </a:cxn>
                <a:cxn ang="0">
                  <a:pos x="3" y="35"/>
                </a:cxn>
                <a:cxn ang="0">
                  <a:pos x="84" y="13"/>
                </a:cxn>
                <a:cxn ang="0">
                  <a:pos x="84" y="13"/>
                </a:cxn>
                <a:cxn ang="0">
                  <a:pos x="84" y="13"/>
                </a:cxn>
                <a:cxn ang="0">
                  <a:pos x="86" y="12"/>
                </a:cxn>
                <a:cxn ang="0">
                  <a:pos x="88" y="10"/>
                </a:cxn>
                <a:cxn ang="0">
                  <a:pos x="88" y="7"/>
                </a:cxn>
                <a:cxn ang="0">
                  <a:pos x="88" y="5"/>
                </a:cxn>
                <a:cxn ang="0">
                  <a:pos x="87" y="3"/>
                </a:cxn>
                <a:cxn ang="0">
                  <a:pos x="86" y="1"/>
                </a:cxn>
                <a:cxn ang="0">
                  <a:pos x="83" y="0"/>
                </a:cxn>
                <a:cxn ang="0">
                  <a:pos x="80" y="0"/>
                </a:cxn>
                <a:cxn ang="0">
                  <a:pos x="84" y="13"/>
                </a:cxn>
              </a:cxnLst>
              <a:rect l="0" t="0" r="r" b="b"/>
              <a:pathLst>
                <a:path w="88" h="35">
                  <a:moveTo>
                    <a:pt x="84" y="13"/>
                  </a:moveTo>
                  <a:lnTo>
                    <a:pt x="80" y="0"/>
                  </a:lnTo>
                  <a:lnTo>
                    <a:pt x="0" y="21"/>
                  </a:lnTo>
                  <a:lnTo>
                    <a:pt x="3" y="35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6" y="12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7" y="3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7" name="Freeform 2481"/>
            <p:cNvSpPr>
              <a:spLocks/>
            </p:cNvSpPr>
            <p:nvPr/>
          </p:nvSpPr>
          <p:spPr bwMode="auto">
            <a:xfrm>
              <a:off x="3284" y="2728"/>
              <a:ext cx="20" cy="10"/>
            </a:xfrm>
            <a:custGeom>
              <a:avLst/>
              <a:gdLst/>
              <a:ahLst/>
              <a:cxnLst>
                <a:cxn ang="0">
                  <a:pos x="77" y="13"/>
                </a:cxn>
                <a:cxn ang="0">
                  <a:pos x="72" y="1"/>
                </a:cxn>
                <a:cxn ang="0">
                  <a:pos x="0" y="28"/>
                </a:cxn>
                <a:cxn ang="0">
                  <a:pos x="4" y="40"/>
                </a:cxn>
                <a:cxn ang="0">
                  <a:pos x="76" y="14"/>
                </a:cxn>
                <a:cxn ang="0">
                  <a:pos x="77" y="13"/>
                </a:cxn>
                <a:cxn ang="0">
                  <a:pos x="76" y="14"/>
                </a:cxn>
                <a:cxn ang="0">
                  <a:pos x="79" y="12"/>
                </a:cxn>
                <a:cxn ang="0">
                  <a:pos x="80" y="10"/>
                </a:cxn>
                <a:cxn ang="0">
                  <a:pos x="81" y="8"/>
                </a:cxn>
                <a:cxn ang="0">
                  <a:pos x="80" y="5"/>
                </a:cxn>
                <a:cxn ang="0">
                  <a:pos x="79" y="2"/>
                </a:cxn>
                <a:cxn ang="0">
                  <a:pos x="77" y="1"/>
                </a:cxn>
                <a:cxn ang="0">
                  <a:pos x="75" y="0"/>
                </a:cxn>
                <a:cxn ang="0">
                  <a:pos x="72" y="1"/>
                </a:cxn>
                <a:cxn ang="0">
                  <a:pos x="77" y="13"/>
                </a:cxn>
              </a:cxnLst>
              <a:rect l="0" t="0" r="r" b="b"/>
              <a:pathLst>
                <a:path w="81" h="40">
                  <a:moveTo>
                    <a:pt x="77" y="13"/>
                  </a:moveTo>
                  <a:lnTo>
                    <a:pt x="72" y="1"/>
                  </a:lnTo>
                  <a:lnTo>
                    <a:pt x="0" y="28"/>
                  </a:lnTo>
                  <a:lnTo>
                    <a:pt x="4" y="40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6" y="14"/>
                  </a:lnTo>
                  <a:lnTo>
                    <a:pt x="79" y="12"/>
                  </a:lnTo>
                  <a:lnTo>
                    <a:pt x="80" y="10"/>
                  </a:lnTo>
                  <a:lnTo>
                    <a:pt x="81" y="8"/>
                  </a:lnTo>
                  <a:lnTo>
                    <a:pt x="80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7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8" name="Freeform 2482"/>
            <p:cNvSpPr>
              <a:spLocks/>
            </p:cNvSpPr>
            <p:nvPr/>
          </p:nvSpPr>
          <p:spPr bwMode="auto">
            <a:xfrm>
              <a:off x="3079" y="2569"/>
              <a:ext cx="262" cy="109"/>
            </a:xfrm>
            <a:custGeom>
              <a:avLst/>
              <a:gdLst/>
              <a:ahLst/>
              <a:cxnLst>
                <a:cxn ang="0">
                  <a:pos x="1048" y="217"/>
                </a:cxn>
                <a:cxn ang="0">
                  <a:pos x="1043" y="189"/>
                </a:cxn>
                <a:cxn ang="0">
                  <a:pos x="1028" y="159"/>
                </a:cxn>
                <a:cxn ang="0">
                  <a:pos x="1004" y="131"/>
                </a:cxn>
                <a:cxn ang="0">
                  <a:pos x="968" y="104"/>
                </a:cxn>
                <a:cxn ang="0">
                  <a:pos x="926" y="80"/>
                </a:cxn>
                <a:cxn ang="0">
                  <a:pos x="874" y="56"/>
                </a:cxn>
                <a:cxn ang="0">
                  <a:pos x="817" y="38"/>
                </a:cxn>
                <a:cxn ang="0">
                  <a:pos x="755" y="24"/>
                </a:cxn>
                <a:cxn ang="0">
                  <a:pos x="685" y="11"/>
                </a:cxn>
                <a:cxn ang="0">
                  <a:pos x="615" y="5"/>
                </a:cxn>
                <a:cxn ang="0">
                  <a:pos x="542" y="0"/>
                </a:cxn>
                <a:cxn ang="0">
                  <a:pos x="470" y="3"/>
                </a:cxn>
                <a:cxn ang="0">
                  <a:pos x="397" y="8"/>
                </a:cxn>
                <a:cxn ang="0">
                  <a:pos x="327" y="16"/>
                </a:cxn>
                <a:cxn ang="0">
                  <a:pos x="262" y="30"/>
                </a:cxn>
                <a:cxn ang="0">
                  <a:pos x="203" y="48"/>
                </a:cxn>
                <a:cxn ang="0">
                  <a:pos x="148" y="66"/>
                </a:cxn>
                <a:cxn ang="0">
                  <a:pos x="99" y="91"/>
                </a:cxn>
                <a:cxn ang="0">
                  <a:pos x="62" y="117"/>
                </a:cxn>
                <a:cxn ang="0">
                  <a:pos x="31" y="144"/>
                </a:cxn>
                <a:cxn ang="0">
                  <a:pos x="10" y="172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3"/>
                </a:cxn>
                <a:cxn ang="0">
                  <a:pos x="31" y="292"/>
                </a:cxn>
                <a:cxn ang="0">
                  <a:pos x="62" y="321"/>
                </a:cxn>
                <a:cxn ang="0">
                  <a:pos x="99" y="348"/>
                </a:cxn>
                <a:cxn ang="0">
                  <a:pos x="148" y="369"/>
                </a:cxn>
                <a:cxn ang="0">
                  <a:pos x="203" y="390"/>
                </a:cxn>
                <a:cxn ang="0">
                  <a:pos x="262" y="406"/>
                </a:cxn>
                <a:cxn ang="0">
                  <a:pos x="327" y="419"/>
                </a:cxn>
                <a:cxn ang="0">
                  <a:pos x="397" y="430"/>
                </a:cxn>
                <a:cxn ang="0">
                  <a:pos x="470" y="436"/>
                </a:cxn>
                <a:cxn ang="0">
                  <a:pos x="542" y="436"/>
                </a:cxn>
                <a:cxn ang="0">
                  <a:pos x="615" y="432"/>
                </a:cxn>
                <a:cxn ang="0">
                  <a:pos x="685" y="424"/>
                </a:cxn>
                <a:cxn ang="0">
                  <a:pos x="755" y="414"/>
                </a:cxn>
                <a:cxn ang="0">
                  <a:pos x="817" y="398"/>
                </a:cxn>
                <a:cxn ang="0">
                  <a:pos x="874" y="379"/>
                </a:cxn>
                <a:cxn ang="0">
                  <a:pos x="926" y="358"/>
                </a:cxn>
                <a:cxn ang="0">
                  <a:pos x="968" y="335"/>
                </a:cxn>
                <a:cxn ang="0">
                  <a:pos x="1004" y="308"/>
                </a:cxn>
                <a:cxn ang="0">
                  <a:pos x="1028" y="278"/>
                </a:cxn>
                <a:cxn ang="0">
                  <a:pos x="1043" y="250"/>
                </a:cxn>
                <a:cxn ang="0">
                  <a:pos x="1048" y="217"/>
                </a:cxn>
              </a:cxnLst>
              <a:rect l="0" t="0" r="r" b="b"/>
              <a:pathLst>
                <a:path w="1048" h="436">
                  <a:moveTo>
                    <a:pt x="1048" y="217"/>
                  </a:moveTo>
                  <a:lnTo>
                    <a:pt x="1043" y="189"/>
                  </a:lnTo>
                  <a:lnTo>
                    <a:pt x="1028" y="159"/>
                  </a:lnTo>
                  <a:lnTo>
                    <a:pt x="1004" y="131"/>
                  </a:lnTo>
                  <a:lnTo>
                    <a:pt x="968" y="104"/>
                  </a:lnTo>
                  <a:lnTo>
                    <a:pt x="926" y="80"/>
                  </a:lnTo>
                  <a:lnTo>
                    <a:pt x="874" y="56"/>
                  </a:lnTo>
                  <a:lnTo>
                    <a:pt x="817" y="38"/>
                  </a:lnTo>
                  <a:lnTo>
                    <a:pt x="755" y="24"/>
                  </a:lnTo>
                  <a:lnTo>
                    <a:pt x="685" y="11"/>
                  </a:lnTo>
                  <a:lnTo>
                    <a:pt x="615" y="5"/>
                  </a:lnTo>
                  <a:lnTo>
                    <a:pt x="542" y="0"/>
                  </a:lnTo>
                  <a:lnTo>
                    <a:pt x="470" y="3"/>
                  </a:lnTo>
                  <a:lnTo>
                    <a:pt x="397" y="8"/>
                  </a:lnTo>
                  <a:lnTo>
                    <a:pt x="327" y="16"/>
                  </a:lnTo>
                  <a:lnTo>
                    <a:pt x="262" y="30"/>
                  </a:lnTo>
                  <a:lnTo>
                    <a:pt x="203" y="48"/>
                  </a:lnTo>
                  <a:lnTo>
                    <a:pt x="148" y="66"/>
                  </a:lnTo>
                  <a:lnTo>
                    <a:pt x="99" y="91"/>
                  </a:lnTo>
                  <a:lnTo>
                    <a:pt x="62" y="117"/>
                  </a:lnTo>
                  <a:lnTo>
                    <a:pt x="31" y="144"/>
                  </a:lnTo>
                  <a:lnTo>
                    <a:pt x="10" y="172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3"/>
                  </a:lnTo>
                  <a:lnTo>
                    <a:pt x="31" y="292"/>
                  </a:lnTo>
                  <a:lnTo>
                    <a:pt x="62" y="321"/>
                  </a:lnTo>
                  <a:lnTo>
                    <a:pt x="99" y="348"/>
                  </a:lnTo>
                  <a:lnTo>
                    <a:pt x="148" y="369"/>
                  </a:lnTo>
                  <a:lnTo>
                    <a:pt x="203" y="390"/>
                  </a:lnTo>
                  <a:lnTo>
                    <a:pt x="262" y="406"/>
                  </a:lnTo>
                  <a:lnTo>
                    <a:pt x="327" y="419"/>
                  </a:lnTo>
                  <a:lnTo>
                    <a:pt x="397" y="430"/>
                  </a:lnTo>
                  <a:lnTo>
                    <a:pt x="470" y="436"/>
                  </a:lnTo>
                  <a:lnTo>
                    <a:pt x="542" y="436"/>
                  </a:lnTo>
                  <a:lnTo>
                    <a:pt x="615" y="432"/>
                  </a:lnTo>
                  <a:lnTo>
                    <a:pt x="685" y="424"/>
                  </a:lnTo>
                  <a:lnTo>
                    <a:pt x="755" y="414"/>
                  </a:lnTo>
                  <a:lnTo>
                    <a:pt x="817" y="398"/>
                  </a:lnTo>
                  <a:lnTo>
                    <a:pt x="874" y="379"/>
                  </a:lnTo>
                  <a:lnTo>
                    <a:pt x="926" y="358"/>
                  </a:lnTo>
                  <a:lnTo>
                    <a:pt x="968" y="335"/>
                  </a:lnTo>
                  <a:lnTo>
                    <a:pt x="1004" y="308"/>
                  </a:lnTo>
                  <a:lnTo>
                    <a:pt x="1028" y="278"/>
                  </a:lnTo>
                  <a:lnTo>
                    <a:pt x="1043" y="250"/>
                  </a:lnTo>
                  <a:lnTo>
                    <a:pt x="1048" y="2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9" name="Freeform 2483"/>
            <p:cNvSpPr>
              <a:spLocks/>
            </p:cNvSpPr>
            <p:nvPr/>
          </p:nvSpPr>
          <p:spPr bwMode="auto">
            <a:xfrm>
              <a:off x="3338" y="2615"/>
              <a:ext cx="5" cy="9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0" y="7"/>
                </a:cxn>
                <a:cxn ang="0">
                  <a:pos x="6" y="36"/>
                </a:cxn>
                <a:cxn ang="0">
                  <a:pos x="18" y="33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3" y="5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2" y="3"/>
                </a:cxn>
              </a:cxnLst>
              <a:rect l="0" t="0" r="r" b="b"/>
              <a:pathLst>
                <a:path w="18" h="36">
                  <a:moveTo>
                    <a:pt x="12" y="3"/>
                  </a:moveTo>
                  <a:lnTo>
                    <a:pt x="0" y="7"/>
                  </a:lnTo>
                  <a:lnTo>
                    <a:pt x="6" y="36"/>
                  </a:lnTo>
                  <a:lnTo>
                    <a:pt x="18" y="33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0" name="Freeform 2484"/>
            <p:cNvSpPr>
              <a:spLocks/>
            </p:cNvSpPr>
            <p:nvPr/>
          </p:nvSpPr>
          <p:spPr bwMode="auto">
            <a:xfrm>
              <a:off x="3334" y="2607"/>
              <a:ext cx="7" cy="10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" y="9"/>
                </a:cxn>
                <a:cxn ang="0">
                  <a:pos x="16" y="39"/>
                </a:cxn>
                <a:cxn ang="0">
                  <a:pos x="27" y="33"/>
                </a:cxn>
                <a:cxn ang="0">
                  <a:pos x="12" y="3"/>
                </a:cxn>
                <a:cxn ang="0">
                  <a:pos x="12" y="2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12" y="2"/>
                </a:cxn>
              </a:cxnLst>
              <a:rect l="0" t="0" r="r" b="b"/>
              <a:pathLst>
                <a:path w="27" h="39">
                  <a:moveTo>
                    <a:pt x="12" y="2"/>
                  </a:moveTo>
                  <a:lnTo>
                    <a:pt x="1" y="9"/>
                  </a:lnTo>
                  <a:lnTo>
                    <a:pt x="16" y="39"/>
                  </a:lnTo>
                  <a:lnTo>
                    <a:pt x="27" y="3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1" name="Freeform 2485"/>
            <p:cNvSpPr>
              <a:spLocks/>
            </p:cNvSpPr>
            <p:nvPr/>
          </p:nvSpPr>
          <p:spPr bwMode="auto">
            <a:xfrm>
              <a:off x="3329" y="2600"/>
              <a:ext cx="9" cy="10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2" y="12"/>
                </a:cxn>
                <a:cxn ang="0">
                  <a:pos x="26" y="40"/>
                </a:cxn>
                <a:cxn ang="0">
                  <a:pos x="36" y="32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2"/>
                </a:cxn>
                <a:cxn ang="0">
                  <a:pos x="11" y="1"/>
                </a:cxn>
              </a:cxnLst>
              <a:rect l="0" t="0" r="r" b="b"/>
              <a:pathLst>
                <a:path w="36" h="40">
                  <a:moveTo>
                    <a:pt x="11" y="1"/>
                  </a:moveTo>
                  <a:lnTo>
                    <a:pt x="2" y="12"/>
                  </a:lnTo>
                  <a:lnTo>
                    <a:pt x="26" y="40"/>
                  </a:lnTo>
                  <a:lnTo>
                    <a:pt x="36" y="32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2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2" name="Freeform 2486"/>
            <p:cNvSpPr>
              <a:spLocks/>
            </p:cNvSpPr>
            <p:nvPr/>
          </p:nvSpPr>
          <p:spPr bwMode="auto">
            <a:xfrm>
              <a:off x="3320" y="2593"/>
              <a:ext cx="11" cy="10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2" y="12"/>
                </a:cxn>
                <a:cxn ang="0">
                  <a:pos x="38" y="39"/>
                </a:cxn>
                <a:cxn ang="0">
                  <a:pos x="46" y="27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9" y="1"/>
                </a:cxn>
              </a:cxnLst>
              <a:rect l="0" t="0" r="r" b="b"/>
              <a:pathLst>
                <a:path w="46" h="39">
                  <a:moveTo>
                    <a:pt x="9" y="1"/>
                  </a:moveTo>
                  <a:lnTo>
                    <a:pt x="2" y="12"/>
                  </a:lnTo>
                  <a:lnTo>
                    <a:pt x="38" y="39"/>
                  </a:lnTo>
                  <a:lnTo>
                    <a:pt x="46" y="27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3" name="Freeform 2487"/>
            <p:cNvSpPr>
              <a:spLocks/>
            </p:cNvSpPr>
            <p:nvPr/>
          </p:nvSpPr>
          <p:spPr bwMode="auto">
            <a:xfrm>
              <a:off x="3309" y="2587"/>
              <a:ext cx="1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3" y="13"/>
                </a:cxn>
                <a:cxn ang="0">
                  <a:pos x="45" y="36"/>
                </a:cxn>
                <a:cxn ang="0">
                  <a:pos x="51" y="25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9" y="0"/>
                </a:cxn>
              </a:cxnLst>
              <a:rect l="0" t="0" r="r" b="b"/>
              <a:pathLst>
                <a:path w="51" h="36">
                  <a:moveTo>
                    <a:pt x="9" y="0"/>
                  </a:moveTo>
                  <a:lnTo>
                    <a:pt x="3" y="13"/>
                  </a:lnTo>
                  <a:lnTo>
                    <a:pt x="45" y="36"/>
                  </a:lnTo>
                  <a:lnTo>
                    <a:pt x="51" y="2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4" name="Freeform 2488"/>
            <p:cNvSpPr>
              <a:spLocks/>
            </p:cNvSpPr>
            <p:nvPr/>
          </p:nvSpPr>
          <p:spPr bwMode="auto">
            <a:xfrm>
              <a:off x="3296" y="2581"/>
              <a:ext cx="15" cy="9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4" y="13"/>
                </a:cxn>
                <a:cxn ang="0">
                  <a:pos x="56" y="37"/>
                </a:cxn>
                <a:cxn ang="0">
                  <a:pos x="61" y="24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3"/>
                </a:cxn>
                <a:cxn ang="0">
                  <a:pos x="8" y="1"/>
                </a:cxn>
              </a:cxnLst>
              <a:rect l="0" t="0" r="r" b="b"/>
              <a:pathLst>
                <a:path w="61" h="37">
                  <a:moveTo>
                    <a:pt x="8" y="1"/>
                  </a:moveTo>
                  <a:lnTo>
                    <a:pt x="4" y="13"/>
                  </a:lnTo>
                  <a:lnTo>
                    <a:pt x="56" y="37"/>
                  </a:lnTo>
                  <a:lnTo>
                    <a:pt x="61" y="24"/>
                  </a:lnTo>
                  <a:lnTo>
                    <a:pt x="9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5" name="Freeform 2489"/>
            <p:cNvSpPr>
              <a:spLocks/>
            </p:cNvSpPr>
            <p:nvPr/>
          </p:nvSpPr>
          <p:spPr bwMode="auto">
            <a:xfrm>
              <a:off x="3282" y="2577"/>
              <a:ext cx="16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13"/>
                </a:cxn>
                <a:cxn ang="0">
                  <a:pos x="61" y="31"/>
                </a:cxn>
                <a:cxn ang="0">
                  <a:pos x="65" y="19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5" y="13"/>
                </a:cxn>
                <a:cxn ang="0">
                  <a:pos x="8" y="0"/>
                </a:cxn>
              </a:cxnLst>
              <a:rect l="0" t="0" r="r" b="b"/>
              <a:pathLst>
                <a:path w="65" h="31">
                  <a:moveTo>
                    <a:pt x="8" y="0"/>
                  </a:moveTo>
                  <a:lnTo>
                    <a:pt x="5" y="13"/>
                  </a:lnTo>
                  <a:lnTo>
                    <a:pt x="61" y="31"/>
                  </a:lnTo>
                  <a:lnTo>
                    <a:pt x="65" y="19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5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6" name="Freeform 2490"/>
            <p:cNvSpPr>
              <a:spLocks/>
            </p:cNvSpPr>
            <p:nvPr/>
          </p:nvSpPr>
          <p:spPr bwMode="auto">
            <a:xfrm>
              <a:off x="3266" y="2573"/>
              <a:ext cx="18" cy="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14"/>
                </a:cxn>
                <a:cxn ang="0">
                  <a:pos x="68" y="27"/>
                </a:cxn>
                <a:cxn ang="0">
                  <a:pos x="71" y="14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6" y="14"/>
                </a:cxn>
                <a:cxn ang="0">
                  <a:pos x="9" y="0"/>
                </a:cxn>
              </a:cxnLst>
              <a:rect l="0" t="0" r="r" b="b"/>
              <a:pathLst>
                <a:path w="71" h="27">
                  <a:moveTo>
                    <a:pt x="9" y="0"/>
                  </a:moveTo>
                  <a:lnTo>
                    <a:pt x="6" y="14"/>
                  </a:lnTo>
                  <a:lnTo>
                    <a:pt x="68" y="27"/>
                  </a:lnTo>
                  <a:lnTo>
                    <a:pt x="71" y="1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6" y="1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7" name="Freeform 2491"/>
            <p:cNvSpPr>
              <a:spLocks/>
            </p:cNvSpPr>
            <p:nvPr/>
          </p:nvSpPr>
          <p:spPr bwMode="auto">
            <a:xfrm>
              <a:off x="3249" y="2570"/>
              <a:ext cx="19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6" y="27"/>
                </a:cxn>
                <a:cxn ang="0">
                  <a:pos x="79" y="13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9" h="27">
                  <a:moveTo>
                    <a:pt x="7" y="0"/>
                  </a:moveTo>
                  <a:lnTo>
                    <a:pt x="6" y="13"/>
                  </a:lnTo>
                  <a:lnTo>
                    <a:pt x="76" y="27"/>
                  </a:lnTo>
                  <a:lnTo>
                    <a:pt x="79" y="13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8" name="Freeform 2492"/>
            <p:cNvSpPr>
              <a:spLocks/>
            </p:cNvSpPr>
            <p:nvPr/>
          </p:nvSpPr>
          <p:spPr bwMode="auto">
            <a:xfrm>
              <a:off x="3231" y="2569"/>
              <a:ext cx="20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5" y="18"/>
                </a:cxn>
                <a:cxn ang="0">
                  <a:pos x="76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6" h="18">
                  <a:moveTo>
                    <a:pt x="7" y="0"/>
                  </a:moveTo>
                  <a:lnTo>
                    <a:pt x="6" y="13"/>
                  </a:lnTo>
                  <a:lnTo>
                    <a:pt x="75" y="18"/>
                  </a:lnTo>
                  <a:lnTo>
                    <a:pt x="76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9" name="Freeform 2493"/>
            <p:cNvSpPr>
              <a:spLocks/>
            </p:cNvSpPr>
            <p:nvPr/>
          </p:nvSpPr>
          <p:spPr bwMode="auto">
            <a:xfrm>
              <a:off x="3213" y="2567"/>
              <a:ext cx="20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80" y="18"/>
                </a:cxn>
                <a:cxn ang="0">
                  <a:pos x="81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10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81" h="18">
                  <a:moveTo>
                    <a:pt x="7" y="0"/>
                  </a:moveTo>
                  <a:lnTo>
                    <a:pt x="6" y="13"/>
                  </a:lnTo>
                  <a:lnTo>
                    <a:pt x="80" y="18"/>
                  </a:lnTo>
                  <a:lnTo>
                    <a:pt x="81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0" name="Freeform 2494"/>
            <p:cNvSpPr>
              <a:spLocks/>
            </p:cNvSpPr>
            <p:nvPr/>
          </p:nvSpPr>
          <p:spPr bwMode="auto">
            <a:xfrm>
              <a:off x="3195" y="2567"/>
              <a:ext cx="20" cy="4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7" y="15"/>
                </a:cxn>
                <a:cxn ang="0">
                  <a:pos x="79" y="13"/>
                </a:cxn>
                <a:cxn ang="0">
                  <a:pos x="79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2" y="5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6" y="2"/>
                </a:cxn>
              </a:cxnLst>
              <a:rect l="0" t="0" r="r" b="b"/>
              <a:pathLst>
                <a:path w="79" h="15">
                  <a:moveTo>
                    <a:pt x="6" y="2"/>
                  </a:moveTo>
                  <a:lnTo>
                    <a:pt x="7" y="15"/>
                  </a:lnTo>
                  <a:lnTo>
                    <a:pt x="79" y="13"/>
                  </a:lnTo>
                  <a:lnTo>
                    <a:pt x="79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1" name="Freeform 2495"/>
            <p:cNvSpPr>
              <a:spLocks/>
            </p:cNvSpPr>
            <p:nvPr/>
          </p:nvSpPr>
          <p:spPr bwMode="auto">
            <a:xfrm>
              <a:off x="3177" y="2568"/>
              <a:ext cx="20" cy="5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8" y="18"/>
                </a:cxn>
                <a:cxn ang="0">
                  <a:pos x="80" y="13"/>
                </a:cxn>
                <a:cxn ang="0">
                  <a:pos x="79" y="0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3" y="6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5"/>
                </a:cxn>
                <a:cxn ang="0">
                  <a:pos x="2" y="17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7" y="6"/>
                </a:cxn>
              </a:cxnLst>
              <a:rect l="0" t="0" r="r" b="b"/>
              <a:pathLst>
                <a:path w="80" h="18">
                  <a:moveTo>
                    <a:pt x="7" y="6"/>
                  </a:moveTo>
                  <a:lnTo>
                    <a:pt x="8" y="18"/>
                  </a:lnTo>
                  <a:lnTo>
                    <a:pt x="80" y="13"/>
                  </a:lnTo>
                  <a:lnTo>
                    <a:pt x="79" y="0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2" name="Freeform 2496"/>
            <p:cNvSpPr>
              <a:spLocks/>
            </p:cNvSpPr>
            <p:nvPr/>
          </p:nvSpPr>
          <p:spPr bwMode="auto">
            <a:xfrm>
              <a:off x="3159" y="2570"/>
              <a:ext cx="20" cy="5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7" y="20"/>
                </a:cxn>
                <a:cxn ang="0">
                  <a:pos x="78" y="12"/>
                </a:cxn>
                <a:cxn ang="0">
                  <a:pos x="77" y="0"/>
                </a:cxn>
                <a:cxn ang="0">
                  <a:pos x="6" y="7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19"/>
                </a:cxn>
                <a:cxn ang="0">
                  <a:pos x="5" y="20"/>
                </a:cxn>
                <a:cxn ang="0">
                  <a:pos x="7" y="20"/>
                </a:cxn>
                <a:cxn ang="0">
                  <a:pos x="5" y="8"/>
                </a:cxn>
              </a:cxnLst>
              <a:rect l="0" t="0" r="r" b="b"/>
              <a:pathLst>
                <a:path w="78" h="20">
                  <a:moveTo>
                    <a:pt x="5" y="8"/>
                  </a:moveTo>
                  <a:lnTo>
                    <a:pt x="7" y="20"/>
                  </a:lnTo>
                  <a:lnTo>
                    <a:pt x="78" y="12"/>
                  </a:lnTo>
                  <a:lnTo>
                    <a:pt x="77" y="0"/>
                  </a:lnTo>
                  <a:lnTo>
                    <a:pt x="6" y="7"/>
                  </a:lnTo>
                  <a:lnTo>
                    <a:pt x="5" y="8"/>
                  </a:lnTo>
                  <a:lnTo>
                    <a:pt x="6" y="7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5" y="20"/>
                  </a:lnTo>
                  <a:lnTo>
                    <a:pt x="7" y="2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3" name="Freeform 2497"/>
            <p:cNvSpPr>
              <a:spLocks/>
            </p:cNvSpPr>
            <p:nvPr/>
          </p:nvSpPr>
          <p:spPr bwMode="auto">
            <a:xfrm>
              <a:off x="3143" y="2572"/>
              <a:ext cx="18" cy="6"/>
            </a:xfrm>
            <a:custGeom>
              <a:avLst/>
              <a:gdLst/>
              <a:ahLst/>
              <a:cxnLst>
                <a:cxn ang="0">
                  <a:pos x="4" y="13"/>
                </a:cxn>
                <a:cxn ang="0">
                  <a:pos x="7" y="26"/>
                </a:cxn>
                <a:cxn ang="0">
                  <a:pos x="72" y="12"/>
                </a:cxn>
                <a:cxn ang="0">
                  <a:pos x="69" y="0"/>
                </a:cxn>
                <a:cxn ang="0">
                  <a:pos x="5" y="13"/>
                </a:cxn>
                <a:cxn ang="0">
                  <a:pos x="4" y="13"/>
                </a:cxn>
                <a:cxn ang="0">
                  <a:pos x="5" y="13"/>
                </a:cxn>
                <a:cxn ang="0">
                  <a:pos x="2" y="14"/>
                </a:cxn>
                <a:cxn ang="0">
                  <a:pos x="1" y="15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1" y="23"/>
                </a:cxn>
                <a:cxn ang="0">
                  <a:pos x="2" y="25"/>
                </a:cxn>
                <a:cxn ang="0">
                  <a:pos x="5" y="26"/>
                </a:cxn>
                <a:cxn ang="0">
                  <a:pos x="7" y="26"/>
                </a:cxn>
                <a:cxn ang="0">
                  <a:pos x="4" y="13"/>
                </a:cxn>
              </a:cxnLst>
              <a:rect l="0" t="0" r="r" b="b"/>
              <a:pathLst>
                <a:path w="72" h="26">
                  <a:moveTo>
                    <a:pt x="4" y="13"/>
                  </a:moveTo>
                  <a:lnTo>
                    <a:pt x="7" y="26"/>
                  </a:lnTo>
                  <a:lnTo>
                    <a:pt x="72" y="12"/>
                  </a:lnTo>
                  <a:lnTo>
                    <a:pt x="69" y="0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2" y="14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4" name="Freeform 2498"/>
            <p:cNvSpPr>
              <a:spLocks/>
            </p:cNvSpPr>
            <p:nvPr/>
          </p:nvSpPr>
          <p:spPr bwMode="auto">
            <a:xfrm>
              <a:off x="3128" y="2575"/>
              <a:ext cx="17" cy="8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9" y="31"/>
                </a:cxn>
                <a:cxn ang="0">
                  <a:pos x="68" y="13"/>
                </a:cxn>
                <a:cxn ang="0">
                  <a:pos x="64" y="0"/>
                </a:cxn>
                <a:cxn ang="0">
                  <a:pos x="5" y="19"/>
                </a:cxn>
                <a:cxn ang="0">
                  <a:pos x="5" y="19"/>
                </a:cxn>
                <a:cxn ang="0">
                  <a:pos x="5" y="19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5"/>
                </a:cxn>
                <a:cxn ang="0">
                  <a:pos x="1" y="27"/>
                </a:cxn>
                <a:cxn ang="0">
                  <a:pos x="2" y="29"/>
                </a:cxn>
                <a:cxn ang="0">
                  <a:pos x="3" y="31"/>
                </a:cxn>
                <a:cxn ang="0">
                  <a:pos x="6" y="31"/>
                </a:cxn>
                <a:cxn ang="0">
                  <a:pos x="9" y="31"/>
                </a:cxn>
                <a:cxn ang="0">
                  <a:pos x="5" y="19"/>
                </a:cxn>
              </a:cxnLst>
              <a:rect l="0" t="0" r="r" b="b"/>
              <a:pathLst>
                <a:path w="68" h="31">
                  <a:moveTo>
                    <a:pt x="5" y="19"/>
                  </a:moveTo>
                  <a:lnTo>
                    <a:pt x="9" y="31"/>
                  </a:lnTo>
                  <a:lnTo>
                    <a:pt x="68" y="13"/>
                  </a:lnTo>
                  <a:lnTo>
                    <a:pt x="64" y="0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29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5" name="Freeform 2499"/>
            <p:cNvSpPr>
              <a:spLocks/>
            </p:cNvSpPr>
            <p:nvPr/>
          </p:nvSpPr>
          <p:spPr bwMode="auto">
            <a:xfrm>
              <a:off x="3115" y="2579"/>
              <a:ext cx="15" cy="8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8" y="30"/>
                </a:cxn>
                <a:cxn ang="0">
                  <a:pos x="63" y="12"/>
                </a:cxn>
                <a:cxn ang="0">
                  <a:pos x="59" y="0"/>
                </a:cxn>
                <a:cxn ang="0">
                  <a:pos x="4" y="18"/>
                </a:cxn>
                <a:cxn ang="0">
                  <a:pos x="3" y="18"/>
                </a:cxn>
                <a:cxn ang="0">
                  <a:pos x="4" y="18"/>
                </a:cxn>
                <a:cxn ang="0">
                  <a:pos x="2" y="20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" y="28"/>
                </a:cxn>
                <a:cxn ang="0">
                  <a:pos x="3" y="30"/>
                </a:cxn>
                <a:cxn ang="0">
                  <a:pos x="5" y="31"/>
                </a:cxn>
                <a:cxn ang="0">
                  <a:pos x="8" y="30"/>
                </a:cxn>
                <a:cxn ang="0">
                  <a:pos x="3" y="18"/>
                </a:cxn>
              </a:cxnLst>
              <a:rect l="0" t="0" r="r" b="b"/>
              <a:pathLst>
                <a:path w="63" h="31">
                  <a:moveTo>
                    <a:pt x="3" y="18"/>
                  </a:moveTo>
                  <a:lnTo>
                    <a:pt x="8" y="30"/>
                  </a:lnTo>
                  <a:lnTo>
                    <a:pt x="63" y="12"/>
                  </a:lnTo>
                  <a:lnTo>
                    <a:pt x="59" y="0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8"/>
                  </a:lnTo>
                  <a:lnTo>
                    <a:pt x="3" y="30"/>
                  </a:lnTo>
                  <a:lnTo>
                    <a:pt x="5" y="31"/>
                  </a:lnTo>
                  <a:lnTo>
                    <a:pt x="8" y="30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6" name="Freeform 2500"/>
            <p:cNvSpPr>
              <a:spLocks/>
            </p:cNvSpPr>
            <p:nvPr/>
          </p:nvSpPr>
          <p:spPr bwMode="auto">
            <a:xfrm>
              <a:off x="3102" y="2584"/>
              <a:ext cx="15" cy="9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0" y="36"/>
                </a:cxn>
                <a:cxn ang="0">
                  <a:pos x="59" y="12"/>
                </a:cxn>
                <a:cxn ang="0">
                  <a:pos x="53" y="0"/>
                </a:cxn>
                <a:cxn ang="0">
                  <a:pos x="4" y="25"/>
                </a:cxn>
                <a:cxn ang="0">
                  <a:pos x="3" y="25"/>
                </a:cxn>
                <a:cxn ang="0">
                  <a:pos x="4" y="25"/>
                </a:cxn>
                <a:cxn ang="0">
                  <a:pos x="2" y="27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33"/>
                </a:cxn>
                <a:cxn ang="0">
                  <a:pos x="3" y="35"/>
                </a:cxn>
                <a:cxn ang="0">
                  <a:pos x="5" y="37"/>
                </a:cxn>
                <a:cxn ang="0">
                  <a:pos x="7" y="37"/>
                </a:cxn>
                <a:cxn ang="0">
                  <a:pos x="10" y="36"/>
                </a:cxn>
                <a:cxn ang="0">
                  <a:pos x="3" y="25"/>
                </a:cxn>
              </a:cxnLst>
              <a:rect l="0" t="0" r="r" b="b"/>
              <a:pathLst>
                <a:path w="59" h="37">
                  <a:moveTo>
                    <a:pt x="3" y="25"/>
                  </a:moveTo>
                  <a:lnTo>
                    <a:pt x="10" y="36"/>
                  </a:lnTo>
                  <a:lnTo>
                    <a:pt x="59" y="12"/>
                  </a:lnTo>
                  <a:lnTo>
                    <a:pt x="53" y="0"/>
                  </a:lnTo>
                  <a:lnTo>
                    <a:pt x="4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7" name="Freeform 2501"/>
            <p:cNvSpPr>
              <a:spLocks/>
            </p:cNvSpPr>
            <p:nvPr/>
          </p:nvSpPr>
          <p:spPr bwMode="auto">
            <a:xfrm>
              <a:off x="3093" y="2590"/>
              <a:ext cx="12" cy="10"/>
            </a:xfrm>
            <a:custGeom>
              <a:avLst/>
              <a:gdLst/>
              <a:ahLst/>
              <a:cxnLst>
                <a:cxn ang="0">
                  <a:pos x="2" y="27"/>
                </a:cxn>
                <a:cxn ang="0">
                  <a:pos x="10" y="37"/>
                </a:cxn>
                <a:cxn ang="0">
                  <a:pos x="47" y="11"/>
                </a:cxn>
                <a:cxn ang="0">
                  <a:pos x="39" y="0"/>
                </a:cxn>
                <a:cxn ang="0">
                  <a:pos x="3" y="26"/>
                </a:cxn>
                <a:cxn ang="0">
                  <a:pos x="2" y="27"/>
                </a:cxn>
                <a:cxn ang="0">
                  <a:pos x="3" y="26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7"/>
                </a:cxn>
                <a:cxn ang="0">
                  <a:pos x="5" y="38"/>
                </a:cxn>
                <a:cxn ang="0">
                  <a:pos x="8" y="38"/>
                </a:cxn>
                <a:cxn ang="0">
                  <a:pos x="10" y="37"/>
                </a:cxn>
                <a:cxn ang="0">
                  <a:pos x="2" y="27"/>
                </a:cxn>
              </a:cxnLst>
              <a:rect l="0" t="0" r="r" b="b"/>
              <a:pathLst>
                <a:path w="47" h="38">
                  <a:moveTo>
                    <a:pt x="2" y="27"/>
                  </a:moveTo>
                  <a:lnTo>
                    <a:pt x="10" y="37"/>
                  </a:lnTo>
                  <a:lnTo>
                    <a:pt x="47" y="11"/>
                  </a:lnTo>
                  <a:lnTo>
                    <a:pt x="39" y="0"/>
                  </a:lnTo>
                  <a:lnTo>
                    <a:pt x="3" y="26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7"/>
                  </a:lnTo>
                  <a:lnTo>
                    <a:pt x="5" y="38"/>
                  </a:lnTo>
                  <a:lnTo>
                    <a:pt x="8" y="38"/>
                  </a:lnTo>
                  <a:lnTo>
                    <a:pt x="10" y="3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8" name="Freeform 2502"/>
            <p:cNvSpPr>
              <a:spLocks/>
            </p:cNvSpPr>
            <p:nvPr/>
          </p:nvSpPr>
          <p:spPr bwMode="auto">
            <a:xfrm>
              <a:off x="3085" y="2597"/>
              <a:ext cx="11" cy="9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11" y="37"/>
                </a:cxn>
                <a:cxn ang="0">
                  <a:pos x="43" y="10"/>
                </a:cxn>
                <a:cxn ang="0">
                  <a:pos x="34" y="0"/>
                </a:cxn>
                <a:cxn ang="0">
                  <a:pos x="3" y="27"/>
                </a:cxn>
                <a:cxn ang="0">
                  <a:pos x="2" y="28"/>
                </a:cxn>
                <a:cxn ang="0">
                  <a:pos x="3" y="27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4" y="37"/>
                </a:cxn>
                <a:cxn ang="0">
                  <a:pos x="6" y="38"/>
                </a:cxn>
                <a:cxn ang="0">
                  <a:pos x="8" y="38"/>
                </a:cxn>
                <a:cxn ang="0">
                  <a:pos x="11" y="37"/>
                </a:cxn>
                <a:cxn ang="0">
                  <a:pos x="2" y="28"/>
                </a:cxn>
              </a:cxnLst>
              <a:rect l="0" t="0" r="r" b="b"/>
              <a:pathLst>
                <a:path w="43" h="38">
                  <a:moveTo>
                    <a:pt x="2" y="28"/>
                  </a:moveTo>
                  <a:lnTo>
                    <a:pt x="11" y="37"/>
                  </a:lnTo>
                  <a:lnTo>
                    <a:pt x="43" y="10"/>
                  </a:lnTo>
                  <a:lnTo>
                    <a:pt x="34" y="0"/>
                  </a:lnTo>
                  <a:lnTo>
                    <a:pt x="3" y="27"/>
                  </a:lnTo>
                  <a:lnTo>
                    <a:pt x="2" y="28"/>
                  </a:lnTo>
                  <a:lnTo>
                    <a:pt x="3" y="27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4" y="37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11" y="37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9" name="Freeform 2503"/>
            <p:cNvSpPr>
              <a:spLocks/>
            </p:cNvSpPr>
            <p:nvPr/>
          </p:nvSpPr>
          <p:spPr bwMode="auto">
            <a:xfrm>
              <a:off x="3080" y="2604"/>
              <a:ext cx="8" cy="10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2" y="36"/>
                </a:cxn>
                <a:cxn ang="0">
                  <a:pos x="32" y="7"/>
                </a:cxn>
                <a:cxn ang="0">
                  <a:pos x="22" y="0"/>
                </a:cxn>
                <a:cxn ang="0">
                  <a:pos x="1" y="29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0" y="34"/>
                </a:cxn>
                <a:cxn ang="0">
                  <a:pos x="1" y="36"/>
                </a:cxn>
                <a:cxn ang="0">
                  <a:pos x="3" y="37"/>
                </a:cxn>
                <a:cxn ang="0">
                  <a:pos x="5" y="39"/>
                </a:cxn>
                <a:cxn ang="0">
                  <a:pos x="7" y="39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0" y="30"/>
                </a:cxn>
              </a:cxnLst>
              <a:rect l="0" t="0" r="r" b="b"/>
              <a:pathLst>
                <a:path w="32" h="39">
                  <a:moveTo>
                    <a:pt x="0" y="30"/>
                  </a:moveTo>
                  <a:lnTo>
                    <a:pt x="12" y="36"/>
                  </a:lnTo>
                  <a:lnTo>
                    <a:pt x="32" y="7"/>
                  </a:lnTo>
                  <a:lnTo>
                    <a:pt x="22" y="0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3" y="37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10" y="38"/>
                  </a:lnTo>
                  <a:lnTo>
                    <a:pt x="12" y="3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0" name="Freeform 2504"/>
            <p:cNvSpPr>
              <a:spLocks/>
            </p:cNvSpPr>
            <p:nvPr/>
          </p:nvSpPr>
          <p:spPr bwMode="auto">
            <a:xfrm>
              <a:off x="3078" y="2612"/>
              <a:ext cx="6" cy="1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2" y="36"/>
                </a:cxn>
                <a:cxn ang="0">
                  <a:pos x="23" y="4"/>
                </a:cxn>
                <a:cxn ang="0">
                  <a:pos x="10" y="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1" y="38"/>
                </a:cxn>
                <a:cxn ang="0">
                  <a:pos x="2" y="39"/>
                </a:cxn>
                <a:cxn ang="0">
                  <a:pos x="4" y="41"/>
                </a:cxn>
                <a:cxn ang="0">
                  <a:pos x="7" y="41"/>
                </a:cxn>
                <a:cxn ang="0">
                  <a:pos x="9" y="40"/>
                </a:cxn>
                <a:cxn ang="0">
                  <a:pos x="11" y="39"/>
                </a:cxn>
                <a:cxn ang="0">
                  <a:pos x="12" y="36"/>
                </a:cxn>
                <a:cxn ang="0">
                  <a:pos x="0" y="34"/>
                </a:cxn>
              </a:cxnLst>
              <a:rect l="0" t="0" r="r" b="b"/>
              <a:pathLst>
                <a:path w="23" h="41">
                  <a:moveTo>
                    <a:pt x="0" y="34"/>
                  </a:moveTo>
                  <a:lnTo>
                    <a:pt x="12" y="36"/>
                  </a:lnTo>
                  <a:lnTo>
                    <a:pt x="23" y="4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11" y="39"/>
                  </a:lnTo>
                  <a:lnTo>
                    <a:pt x="12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1" name="Freeform 2505"/>
            <p:cNvSpPr>
              <a:spLocks/>
            </p:cNvSpPr>
            <p:nvPr/>
          </p:nvSpPr>
          <p:spPr bwMode="auto">
            <a:xfrm>
              <a:off x="3078" y="2620"/>
              <a:ext cx="3" cy="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6" y="37"/>
                </a:cxn>
                <a:cxn ang="0">
                  <a:pos x="9" y="36"/>
                </a:cxn>
                <a:cxn ang="0">
                  <a:pos x="11" y="35"/>
                </a:cxn>
                <a:cxn ang="0">
                  <a:pos x="12" y="33"/>
                </a:cxn>
                <a:cxn ang="0">
                  <a:pos x="13" y="30"/>
                </a:cxn>
                <a:cxn ang="0">
                  <a:pos x="0" y="32"/>
                </a:cxn>
              </a:cxnLst>
              <a:rect l="0" t="0" r="r" b="b"/>
              <a:pathLst>
                <a:path w="13" h="37">
                  <a:moveTo>
                    <a:pt x="0" y="3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12" y="33"/>
                  </a:lnTo>
                  <a:lnTo>
                    <a:pt x="13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2" name="Freeform 2506"/>
            <p:cNvSpPr>
              <a:spLocks/>
            </p:cNvSpPr>
            <p:nvPr/>
          </p:nvSpPr>
          <p:spPr bwMode="auto">
            <a:xfrm>
              <a:off x="3078" y="2627"/>
              <a:ext cx="6" cy="9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23" y="29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10" y="33"/>
                </a:cxn>
                <a:cxn ang="0">
                  <a:pos x="11" y="34"/>
                </a:cxn>
                <a:cxn ang="0">
                  <a:pos x="10" y="33"/>
                </a:cxn>
                <a:cxn ang="0">
                  <a:pos x="12" y="35"/>
                </a:cxn>
                <a:cxn ang="0">
                  <a:pos x="14" y="37"/>
                </a:cxn>
                <a:cxn ang="0">
                  <a:pos x="16" y="37"/>
                </a:cxn>
                <a:cxn ang="0">
                  <a:pos x="19" y="37"/>
                </a:cxn>
                <a:cxn ang="0">
                  <a:pos x="21" y="36"/>
                </a:cxn>
                <a:cxn ang="0">
                  <a:pos x="22" y="34"/>
                </a:cxn>
                <a:cxn ang="0">
                  <a:pos x="23" y="31"/>
                </a:cxn>
                <a:cxn ang="0">
                  <a:pos x="23" y="29"/>
                </a:cxn>
                <a:cxn ang="0">
                  <a:pos x="11" y="34"/>
                </a:cxn>
              </a:cxnLst>
              <a:rect l="0" t="0" r="r" b="b"/>
              <a:pathLst>
                <a:path w="23" h="37">
                  <a:moveTo>
                    <a:pt x="11" y="34"/>
                  </a:moveTo>
                  <a:lnTo>
                    <a:pt x="23" y="29"/>
                  </a:lnTo>
                  <a:lnTo>
                    <a:pt x="12" y="0"/>
                  </a:lnTo>
                  <a:lnTo>
                    <a:pt x="0" y="4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0" y="33"/>
                  </a:lnTo>
                  <a:lnTo>
                    <a:pt x="12" y="35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9" y="37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11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3" name="Freeform 2507"/>
            <p:cNvSpPr>
              <a:spLocks/>
            </p:cNvSpPr>
            <p:nvPr/>
          </p:nvSpPr>
          <p:spPr bwMode="auto">
            <a:xfrm>
              <a:off x="3080" y="2634"/>
              <a:ext cx="9" cy="1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31" y="30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21" y="37"/>
                </a:cxn>
                <a:cxn ang="0">
                  <a:pos x="21" y="38"/>
                </a:cxn>
                <a:cxn ang="0">
                  <a:pos x="21" y="37"/>
                </a:cxn>
                <a:cxn ang="0">
                  <a:pos x="23" y="39"/>
                </a:cxn>
                <a:cxn ang="0">
                  <a:pos x="25" y="40"/>
                </a:cxn>
                <a:cxn ang="0">
                  <a:pos x="27" y="40"/>
                </a:cxn>
                <a:cxn ang="0">
                  <a:pos x="30" y="39"/>
                </a:cxn>
                <a:cxn ang="0">
                  <a:pos x="31" y="37"/>
                </a:cxn>
                <a:cxn ang="0">
                  <a:pos x="32" y="35"/>
                </a:cxn>
                <a:cxn ang="0">
                  <a:pos x="32" y="32"/>
                </a:cxn>
                <a:cxn ang="0">
                  <a:pos x="31" y="30"/>
                </a:cxn>
                <a:cxn ang="0">
                  <a:pos x="21" y="38"/>
                </a:cxn>
              </a:cxnLst>
              <a:rect l="0" t="0" r="r" b="b"/>
              <a:pathLst>
                <a:path w="32" h="40">
                  <a:moveTo>
                    <a:pt x="21" y="38"/>
                  </a:moveTo>
                  <a:lnTo>
                    <a:pt x="31" y="3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7"/>
                  </a:lnTo>
                  <a:lnTo>
                    <a:pt x="23" y="39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30" y="39"/>
                  </a:lnTo>
                  <a:lnTo>
                    <a:pt x="31" y="37"/>
                  </a:lnTo>
                  <a:lnTo>
                    <a:pt x="32" y="35"/>
                  </a:lnTo>
                  <a:lnTo>
                    <a:pt x="32" y="32"/>
                  </a:lnTo>
                  <a:lnTo>
                    <a:pt x="31" y="30"/>
                  </a:lnTo>
                  <a:lnTo>
                    <a:pt x="21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4" name="Freeform 2508"/>
            <p:cNvSpPr>
              <a:spLocks/>
            </p:cNvSpPr>
            <p:nvPr/>
          </p:nvSpPr>
          <p:spPr bwMode="auto">
            <a:xfrm>
              <a:off x="3086" y="2641"/>
              <a:ext cx="11" cy="10"/>
            </a:xfrm>
            <a:custGeom>
              <a:avLst/>
              <a:gdLst/>
              <a:ahLst/>
              <a:cxnLst>
                <a:cxn ang="0">
                  <a:pos x="33" y="38"/>
                </a:cxn>
                <a:cxn ang="0">
                  <a:pos x="41" y="28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32" y="38"/>
                </a:cxn>
                <a:cxn ang="0">
                  <a:pos x="33" y="38"/>
                </a:cxn>
                <a:cxn ang="0">
                  <a:pos x="32" y="38"/>
                </a:cxn>
                <a:cxn ang="0">
                  <a:pos x="34" y="39"/>
                </a:cxn>
                <a:cxn ang="0">
                  <a:pos x="37" y="39"/>
                </a:cxn>
                <a:cxn ang="0">
                  <a:pos x="39" y="39"/>
                </a:cxn>
                <a:cxn ang="0">
                  <a:pos x="41" y="37"/>
                </a:cxn>
                <a:cxn ang="0">
                  <a:pos x="42" y="35"/>
                </a:cxn>
                <a:cxn ang="0">
                  <a:pos x="43" y="33"/>
                </a:cxn>
                <a:cxn ang="0">
                  <a:pos x="42" y="31"/>
                </a:cxn>
                <a:cxn ang="0">
                  <a:pos x="41" y="28"/>
                </a:cxn>
                <a:cxn ang="0">
                  <a:pos x="33" y="38"/>
                </a:cxn>
              </a:cxnLst>
              <a:rect l="0" t="0" r="r" b="b"/>
              <a:pathLst>
                <a:path w="43" h="39">
                  <a:moveTo>
                    <a:pt x="33" y="38"/>
                  </a:moveTo>
                  <a:lnTo>
                    <a:pt x="41" y="28"/>
                  </a:lnTo>
                  <a:lnTo>
                    <a:pt x="9" y="0"/>
                  </a:lnTo>
                  <a:lnTo>
                    <a:pt x="0" y="9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2" y="38"/>
                  </a:lnTo>
                  <a:lnTo>
                    <a:pt x="34" y="39"/>
                  </a:lnTo>
                  <a:lnTo>
                    <a:pt x="37" y="39"/>
                  </a:lnTo>
                  <a:lnTo>
                    <a:pt x="39" y="39"/>
                  </a:lnTo>
                  <a:lnTo>
                    <a:pt x="41" y="37"/>
                  </a:lnTo>
                  <a:lnTo>
                    <a:pt x="42" y="35"/>
                  </a:lnTo>
                  <a:lnTo>
                    <a:pt x="43" y="33"/>
                  </a:lnTo>
                  <a:lnTo>
                    <a:pt x="42" y="31"/>
                  </a:lnTo>
                  <a:lnTo>
                    <a:pt x="41" y="28"/>
                  </a:lnTo>
                  <a:lnTo>
                    <a:pt x="33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5" name="Freeform 2509"/>
            <p:cNvSpPr>
              <a:spLocks/>
            </p:cNvSpPr>
            <p:nvPr/>
          </p:nvSpPr>
          <p:spPr bwMode="auto">
            <a:xfrm>
              <a:off x="3094" y="2648"/>
              <a:ext cx="11" cy="9"/>
            </a:xfrm>
            <a:custGeom>
              <a:avLst/>
              <a:gdLst/>
              <a:ahLst/>
              <a:cxnLst>
                <a:cxn ang="0">
                  <a:pos x="37" y="38"/>
                </a:cxn>
                <a:cxn ang="0">
                  <a:pos x="44" y="27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36" y="37"/>
                </a:cxn>
                <a:cxn ang="0">
                  <a:pos x="37" y="38"/>
                </a:cxn>
                <a:cxn ang="0">
                  <a:pos x="36" y="37"/>
                </a:cxn>
                <a:cxn ang="0">
                  <a:pos x="39" y="38"/>
                </a:cxn>
                <a:cxn ang="0">
                  <a:pos x="41" y="38"/>
                </a:cxn>
                <a:cxn ang="0">
                  <a:pos x="43" y="37"/>
                </a:cxn>
                <a:cxn ang="0">
                  <a:pos x="45" y="36"/>
                </a:cxn>
                <a:cxn ang="0">
                  <a:pos x="46" y="34"/>
                </a:cxn>
                <a:cxn ang="0">
                  <a:pos x="46" y="31"/>
                </a:cxn>
                <a:cxn ang="0">
                  <a:pos x="46" y="29"/>
                </a:cxn>
                <a:cxn ang="0">
                  <a:pos x="44" y="27"/>
                </a:cxn>
                <a:cxn ang="0">
                  <a:pos x="37" y="38"/>
                </a:cxn>
              </a:cxnLst>
              <a:rect l="0" t="0" r="r" b="b"/>
              <a:pathLst>
                <a:path w="46" h="38">
                  <a:moveTo>
                    <a:pt x="37" y="38"/>
                  </a:moveTo>
                  <a:lnTo>
                    <a:pt x="44" y="27"/>
                  </a:lnTo>
                  <a:lnTo>
                    <a:pt x="7" y="0"/>
                  </a:lnTo>
                  <a:lnTo>
                    <a:pt x="0" y="10"/>
                  </a:lnTo>
                  <a:lnTo>
                    <a:pt x="36" y="37"/>
                  </a:lnTo>
                  <a:lnTo>
                    <a:pt x="37" y="38"/>
                  </a:lnTo>
                  <a:lnTo>
                    <a:pt x="36" y="37"/>
                  </a:lnTo>
                  <a:lnTo>
                    <a:pt x="39" y="38"/>
                  </a:lnTo>
                  <a:lnTo>
                    <a:pt x="41" y="38"/>
                  </a:lnTo>
                  <a:lnTo>
                    <a:pt x="43" y="37"/>
                  </a:lnTo>
                  <a:lnTo>
                    <a:pt x="45" y="36"/>
                  </a:lnTo>
                  <a:lnTo>
                    <a:pt x="46" y="34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4" y="27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6" name="Freeform 2510"/>
            <p:cNvSpPr>
              <a:spLocks/>
            </p:cNvSpPr>
            <p:nvPr/>
          </p:nvSpPr>
          <p:spPr bwMode="auto">
            <a:xfrm>
              <a:off x="3103" y="2654"/>
              <a:ext cx="15" cy="9"/>
            </a:xfrm>
            <a:custGeom>
              <a:avLst/>
              <a:gdLst/>
              <a:ahLst/>
              <a:cxnLst>
                <a:cxn ang="0">
                  <a:pos x="50" y="33"/>
                </a:cxn>
                <a:cxn ang="0">
                  <a:pos x="55" y="21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3" y="33"/>
                </a:cxn>
                <a:cxn ang="0">
                  <a:pos x="55" y="33"/>
                </a:cxn>
                <a:cxn ang="0">
                  <a:pos x="57" y="31"/>
                </a:cxn>
                <a:cxn ang="0">
                  <a:pos x="58" y="29"/>
                </a:cxn>
                <a:cxn ang="0">
                  <a:pos x="59" y="27"/>
                </a:cxn>
                <a:cxn ang="0">
                  <a:pos x="58" y="25"/>
                </a:cxn>
                <a:cxn ang="0">
                  <a:pos x="57" y="22"/>
                </a:cxn>
                <a:cxn ang="0">
                  <a:pos x="55" y="21"/>
                </a:cxn>
                <a:cxn ang="0">
                  <a:pos x="50" y="33"/>
                </a:cxn>
              </a:cxnLst>
              <a:rect l="0" t="0" r="r" b="b"/>
              <a:pathLst>
                <a:path w="59" h="33">
                  <a:moveTo>
                    <a:pt x="50" y="33"/>
                  </a:moveTo>
                  <a:lnTo>
                    <a:pt x="55" y="21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3" y="33"/>
                  </a:lnTo>
                  <a:lnTo>
                    <a:pt x="55" y="33"/>
                  </a:lnTo>
                  <a:lnTo>
                    <a:pt x="57" y="31"/>
                  </a:lnTo>
                  <a:lnTo>
                    <a:pt x="58" y="29"/>
                  </a:lnTo>
                  <a:lnTo>
                    <a:pt x="59" y="27"/>
                  </a:lnTo>
                  <a:lnTo>
                    <a:pt x="58" y="25"/>
                  </a:lnTo>
                  <a:lnTo>
                    <a:pt x="57" y="22"/>
                  </a:lnTo>
                  <a:lnTo>
                    <a:pt x="55" y="21"/>
                  </a:lnTo>
                  <a:lnTo>
                    <a:pt x="5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7" name="Freeform 2511"/>
            <p:cNvSpPr>
              <a:spLocks/>
            </p:cNvSpPr>
            <p:nvPr/>
          </p:nvSpPr>
          <p:spPr bwMode="auto">
            <a:xfrm>
              <a:off x="3116" y="2660"/>
              <a:ext cx="15" cy="8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59" y="22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4" y="33"/>
                </a:cxn>
                <a:cxn ang="0">
                  <a:pos x="55" y="34"/>
                </a:cxn>
                <a:cxn ang="0">
                  <a:pos x="54" y="33"/>
                </a:cxn>
                <a:cxn ang="0">
                  <a:pos x="57" y="34"/>
                </a:cxn>
                <a:cxn ang="0">
                  <a:pos x="60" y="33"/>
                </a:cxn>
                <a:cxn ang="0">
                  <a:pos x="61" y="32"/>
                </a:cxn>
                <a:cxn ang="0">
                  <a:pos x="63" y="30"/>
                </a:cxn>
                <a:cxn ang="0">
                  <a:pos x="63" y="27"/>
                </a:cxn>
                <a:cxn ang="0">
                  <a:pos x="63" y="25"/>
                </a:cxn>
                <a:cxn ang="0">
                  <a:pos x="61" y="23"/>
                </a:cxn>
                <a:cxn ang="0">
                  <a:pos x="59" y="22"/>
                </a:cxn>
                <a:cxn ang="0">
                  <a:pos x="55" y="34"/>
                </a:cxn>
              </a:cxnLst>
              <a:rect l="0" t="0" r="r" b="b"/>
              <a:pathLst>
                <a:path w="63" h="34">
                  <a:moveTo>
                    <a:pt x="55" y="34"/>
                  </a:moveTo>
                  <a:lnTo>
                    <a:pt x="59" y="22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4" y="33"/>
                  </a:lnTo>
                  <a:lnTo>
                    <a:pt x="55" y="34"/>
                  </a:lnTo>
                  <a:lnTo>
                    <a:pt x="54" y="33"/>
                  </a:lnTo>
                  <a:lnTo>
                    <a:pt x="57" y="34"/>
                  </a:lnTo>
                  <a:lnTo>
                    <a:pt x="60" y="33"/>
                  </a:lnTo>
                  <a:lnTo>
                    <a:pt x="61" y="32"/>
                  </a:lnTo>
                  <a:lnTo>
                    <a:pt x="63" y="30"/>
                  </a:lnTo>
                  <a:lnTo>
                    <a:pt x="63" y="27"/>
                  </a:lnTo>
                  <a:lnTo>
                    <a:pt x="63" y="25"/>
                  </a:lnTo>
                  <a:lnTo>
                    <a:pt x="61" y="23"/>
                  </a:lnTo>
                  <a:lnTo>
                    <a:pt x="59" y="22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8" name="Freeform 2512"/>
            <p:cNvSpPr>
              <a:spLocks/>
            </p:cNvSpPr>
            <p:nvPr/>
          </p:nvSpPr>
          <p:spPr bwMode="auto">
            <a:xfrm>
              <a:off x="3129" y="2665"/>
              <a:ext cx="18" cy="7"/>
            </a:xfrm>
            <a:custGeom>
              <a:avLst/>
              <a:gdLst/>
              <a:ahLst/>
              <a:cxnLst>
                <a:cxn ang="0">
                  <a:pos x="60" y="29"/>
                </a:cxn>
                <a:cxn ang="0">
                  <a:pos x="63" y="17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60" y="29"/>
                </a:cxn>
                <a:cxn ang="0">
                  <a:pos x="60" y="29"/>
                </a:cxn>
                <a:cxn ang="0">
                  <a:pos x="60" y="29"/>
                </a:cxn>
                <a:cxn ang="0">
                  <a:pos x="62" y="30"/>
                </a:cxn>
                <a:cxn ang="0">
                  <a:pos x="65" y="29"/>
                </a:cxn>
                <a:cxn ang="0">
                  <a:pos x="66" y="27"/>
                </a:cxn>
                <a:cxn ang="0">
                  <a:pos x="67" y="25"/>
                </a:cxn>
                <a:cxn ang="0">
                  <a:pos x="68" y="22"/>
                </a:cxn>
                <a:cxn ang="0">
                  <a:pos x="67" y="20"/>
                </a:cxn>
                <a:cxn ang="0">
                  <a:pos x="65" y="18"/>
                </a:cxn>
                <a:cxn ang="0">
                  <a:pos x="63" y="17"/>
                </a:cxn>
                <a:cxn ang="0">
                  <a:pos x="60" y="29"/>
                </a:cxn>
              </a:cxnLst>
              <a:rect l="0" t="0" r="r" b="b"/>
              <a:pathLst>
                <a:path w="68" h="30">
                  <a:moveTo>
                    <a:pt x="60" y="29"/>
                  </a:moveTo>
                  <a:lnTo>
                    <a:pt x="63" y="17"/>
                  </a:lnTo>
                  <a:lnTo>
                    <a:pt x="3" y="0"/>
                  </a:lnTo>
                  <a:lnTo>
                    <a:pt x="0" y="14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2" y="30"/>
                  </a:lnTo>
                  <a:lnTo>
                    <a:pt x="65" y="29"/>
                  </a:lnTo>
                  <a:lnTo>
                    <a:pt x="66" y="27"/>
                  </a:lnTo>
                  <a:lnTo>
                    <a:pt x="67" y="25"/>
                  </a:lnTo>
                  <a:lnTo>
                    <a:pt x="68" y="22"/>
                  </a:lnTo>
                  <a:lnTo>
                    <a:pt x="67" y="20"/>
                  </a:lnTo>
                  <a:lnTo>
                    <a:pt x="65" y="18"/>
                  </a:lnTo>
                  <a:lnTo>
                    <a:pt x="63" y="17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9" name="Freeform 2513"/>
            <p:cNvSpPr>
              <a:spLocks/>
            </p:cNvSpPr>
            <p:nvPr/>
          </p:nvSpPr>
          <p:spPr bwMode="auto">
            <a:xfrm>
              <a:off x="3144" y="2669"/>
              <a:ext cx="19" cy="6"/>
            </a:xfrm>
            <a:custGeom>
              <a:avLst/>
              <a:gdLst/>
              <a:ahLst/>
              <a:cxnLst>
                <a:cxn ang="0">
                  <a:pos x="65" y="25"/>
                </a:cxn>
                <a:cxn ang="0">
                  <a:pos x="67" y="13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64" y="25"/>
                </a:cxn>
                <a:cxn ang="0">
                  <a:pos x="65" y="25"/>
                </a:cxn>
                <a:cxn ang="0">
                  <a:pos x="64" y="25"/>
                </a:cxn>
                <a:cxn ang="0">
                  <a:pos x="67" y="25"/>
                </a:cxn>
                <a:cxn ang="0">
                  <a:pos x="70" y="24"/>
                </a:cxn>
                <a:cxn ang="0">
                  <a:pos x="71" y="23"/>
                </a:cxn>
                <a:cxn ang="0">
                  <a:pos x="72" y="20"/>
                </a:cxn>
                <a:cxn ang="0">
                  <a:pos x="72" y="18"/>
                </a:cxn>
                <a:cxn ang="0">
                  <a:pos x="71" y="16"/>
                </a:cxn>
                <a:cxn ang="0">
                  <a:pos x="70" y="14"/>
                </a:cxn>
                <a:cxn ang="0">
                  <a:pos x="67" y="13"/>
                </a:cxn>
                <a:cxn ang="0">
                  <a:pos x="65" y="25"/>
                </a:cxn>
              </a:cxnLst>
              <a:rect l="0" t="0" r="r" b="b"/>
              <a:pathLst>
                <a:path w="72" h="25">
                  <a:moveTo>
                    <a:pt x="65" y="25"/>
                  </a:moveTo>
                  <a:lnTo>
                    <a:pt x="67" y="13"/>
                  </a:lnTo>
                  <a:lnTo>
                    <a:pt x="2" y="0"/>
                  </a:lnTo>
                  <a:lnTo>
                    <a:pt x="0" y="12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7" y="25"/>
                  </a:lnTo>
                  <a:lnTo>
                    <a:pt x="70" y="24"/>
                  </a:lnTo>
                  <a:lnTo>
                    <a:pt x="71" y="23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1" y="16"/>
                  </a:lnTo>
                  <a:lnTo>
                    <a:pt x="70" y="14"/>
                  </a:lnTo>
                  <a:lnTo>
                    <a:pt x="67" y="13"/>
                  </a:lnTo>
                  <a:lnTo>
                    <a:pt x="65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0" name="Freeform 2514"/>
            <p:cNvSpPr>
              <a:spLocks/>
            </p:cNvSpPr>
            <p:nvPr/>
          </p:nvSpPr>
          <p:spPr bwMode="auto">
            <a:xfrm>
              <a:off x="3161" y="2672"/>
              <a:ext cx="19" cy="6"/>
            </a:xfrm>
            <a:custGeom>
              <a:avLst/>
              <a:gdLst/>
              <a:ahLst/>
              <a:cxnLst>
                <a:cxn ang="0">
                  <a:pos x="71" y="24"/>
                </a:cxn>
                <a:cxn ang="0">
                  <a:pos x="72" y="10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70" y="24"/>
                </a:cxn>
                <a:cxn ang="0">
                  <a:pos x="71" y="24"/>
                </a:cxn>
                <a:cxn ang="0">
                  <a:pos x="70" y="24"/>
                </a:cxn>
                <a:cxn ang="0">
                  <a:pos x="73" y="24"/>
                </a:cxn>
                <a:cxn ang="0">
                  <a:pos x="76" y="23"/>
                </a:cxn>
                <a:cxn ang="0">
                  <a:pos x="77" y="20"/>
                </a:cxn>
                <a:cxn ang="0">
                  <a:pos x="78" y="17"/>
                </a:cxn>
                <a:cxn ang="0">
                  <a:pos x="78" y="15"/>
                </a:cxn>
                <a:cxn ang="0">
                  <a:pos x="77" y="13"/>
                </a:cxn>
                <a:cxn ang="0">
                  <a:pos x="75" y="11"/>
                </a:cxn>
                <a:cxn ang="0">
                  <a:pos x="72" y="10"/>
                </a:cxn>
                <a:cxn ang="0">
                  <a:pos x="71" y="24"/>
                </a:cxn>
              </a:cxnLst>
              <a:rect l="0" t="0" r="r" b="b"/>
              <a:pathLst>
                <a:path w="78" h="24">
                  <a:moveTo>
                    <a:pt x="71" y="24"/>
                  </a:moveTo>
                  <a:lnTo>
                    <a:pt x="72" y="1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0" y="24"/>
                  </a:lnTo>
                  <a:lnTo>
                    <a:pt x="73" y="24"/>
                  </a:lnTo>
                  <a:lnTo>
                    <a:pt x="76" y="23"/>
                  </a:lnTo>
                  <a:lnTo>
                    <a:pt x="77" y="20"/>
                  </a:lnTo>
                  <a:lnTo>
                    <a:pt x="78" y="17"/>
                  </a:lnTo>
                  <a:lnTo>
                    <a:pt x="78" y="15"/>
                  </a:lnTo>
                  <a:lnTo>
                    <a:pt x="77" y="13"/>
                  </a:lnTo>
                  <a:lnTo>
                    <a:pt x="75" y="11"/>
                  </a:lnTo>
                  <a:lnTo>
                    <a:pt x="72" y="10"/>
                  </a:lnTo>
                  <a:lnTo>
                    <a:pt x="71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1" name="Freeform 2515"/>
            <p:cNvSpPr>
              <a:spLocks/>
            </p:cNvSpPr>
            <p:nvPr/>
          </p:nvSpPr>
          <p:spPr bwMode="auto">
            <a:xfrm>
              <a:off x="3178" y="2675"/>
              <a:ext cx="20" cy="4"/>
            </a:xfrm>
            <a:custGeom>
              <a:avLst/>
              <a:gdLst/>
              <a:ahLst/>
              <a:cxnLst>
                <a:cxn ang="0">
                  <a:pos x="73" y="19"/>
                </a:cxn>
                <a:cxn ang="0">
                  <a:pos x="73" y="5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72" y="19"/>
                </a:cxn>
                <a:cxn ang="0">
                  <a:pos x="73" y="19"/>
                </a:cxn>
                <a:cxn ang="0">
                  <a:pos x="72" y="19"/>
                </a:cxn>
                <a:cxn ang="0">
                  <a:pos x="75" y="19"/>
                </a:cxn>
                <a:cxn ang="0">
                  <a:pos x="77" y="17"/>
                </a:cxn>
                <a:cxn ang="0">
                  <a:pos x="78" y="15"/>
                </a:cxn>
                <a:cxn ang="0">
                  <a:pos x="79" y="13"/>
                </a:cxn>
                <a:cxn ang="0">
                  <a:pos x="79" y="10"/>
                </a:cxn>
                <a:cxn ang="0">
                  <a:pos x="78" y="8"/>
                </a:cxn>
                <a:cxn ang="0">
                  <a:pos x="76" y="6"/>
                </a:cxn>
                <a:cxn ang="0">
                  <a:pos x="73" y="5"/>
                </a:cxn>
                <a:cxn ang="0">
                  <a:pos x="73" y="19"/>
                </a:cxn>
              </a:cxnLst>
              <a:rect l="0" t="0" r="r" b="b"/>
              <a:pathLst>
                <a:path w="79" h="19">
                  <a:moveTo>
                    <a:pt x="73" y="19"/>
                  </a:moveTo>
                  <a:lnTo>
                    <a:pt x="73" y="5"/>
                  </a:lnTo>
                  <a:lnTo>
                    <a:pt x="1" y="0"/>
                  </a:lnTo>
                  <a:lnTo>
                    <a:pt x="0" y="14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5" y="19"/>
                  </a:lnTo>
                  <a:lnTo>
                    <a:pt x="77" y="17"/>
                  </a:lnTo>
                  <a:lnTo>
                    <a:pt x="78" y="15"/>
                  </a:lnTo>
                  <a:lnTo>
                    <a:pt x="79" y="13"/>
                  </a:lnTo>
                  <a:lnTo>
                    <a:pt x="79" y="10"/>
                  </a:lnTo>
                  <a:lnTo>
                    <a:pt x="78" y="8"/>
                  </a:lnTo>
                  <a:lnTo>
                    <a:pt x="76" y="6"/>
                  </a:lnTo>
                  <a:lnTo>
                    <a:pt x="73" y="5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2" name="Freeform 2516"/>
            <p:cNvSpPr>
              <a:spLocks/>
            </p:cNvSpPr>
            <p:nvPr/>
          </p:nvSpPr>
          <p:spPr bwMode="auto">
            <a:xfrm>
              <a:off x="3197" y="2676"/>
              <a:ext cx="19" cy="3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72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5" y="14"/>
                </a:cxn>
                <a:cxn ang="0">
                  <a:pos x="77" y="12"/>
                </a:cxn>
                <a:cxn ang="0">
                  <a:pos x="79" y="10"/>
                </a:cxn>
                <a:cxn ang="0">
                  <a:pos x="79" y="8"/>
                </a:cxn>
                <a:cxn ang="0">
                  <a:pos x="79" y="4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2" y="14"/>
                </a:cxn>
              </a:cxnLst>
              <a:rect l="0" t="0" r="r" b="b"/>
              <a:pathLst>
                <a:path w="79" h="14">
                  <a:moveTo>
                    <a:pt x="72" y="14"/>
                  </a:moveTo>
                  <a:lnTo>
                    <a:pt x="7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5" y="14"/>
                  </a:lnTo>
                  <a:lnTo>
                    <a:pt x="77" y="12"/>
                  </a:lnTo>
                  <a:lnTo>
                    <a:pt x="79" y="10"/>
                  </a:lnTo>
                  <a:lnTo>
                    <a:pt x="79" y="8"/>
                  </a:lnTo>
                  <a:lnTo>
                    <a:pt x="79" y="4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3" name="Freeform 2517"/>
            <p:cNvSpPr>
              <a:spLocks/>
            </p:cNvSpPr>
            <p:nvPr/>
          </p:nvSpPr>
          <p:spPr bwMode="auto">
            <a:xfrm>
              <a:off x="3215" y="2676"/>
              <a:ext cx="20" cy="3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73" y="0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73" y="14"/>
                </a:cxn>
                <a:cxn ang="0">
                  <a:pos x="74" y="14"/>
                </a:cxn>
                <a:cxn ang="0">
                  <a:pos x="73" y="14"/>
                </a:cxn>
                <a:cxn ang="0">
                  <a:pos x="76" y="13"/>
                </a:cxn>
                <a:cxn ang="0">
                  <a:pos x="78" y="11"/>
                </a:cxn>
                <a:cxn ang="0">
                  <a:pos x="79" y="8"/>
                </a:cxn>
                <a:cxn ang="0">
                  <a:pos x="80" y="6"/>
                </a:cxn>
                <a:cxn ang="0">
                  <a:pos x="79" y="4"/>
                </a:cxn>
                <a:cxn ang="0">
                  <a:pos x="78" y="2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4" y="14"/>
                </a:cxn>
              </a:cxnLst>
              <a:rect l="0" t="0" r="r" b="b"/>
              <a:pathLst>
                <a:path w="80" h="16">
                  <a:moveTo>
                    <a:pt x="74" y="14"/>
                  </a:moveTo>
                  <a:lnTo>
                    <a:pt x="73" y="0"/>
                  </a:lnTo>
                  <a:lnTo>
                    <a:pt x="0" y="2"/>
                  </a:lnTo>
                  <a:lnTo>
                    <a:pt x="0" y="16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3" y="14"/>
                  </a:lnTo>
                  <a:lnTo>
                    <a:pt x="76" y="13"/>
                  </a:lnTo>
                  <a:lnTo>
                    <a:pt x="78" y="11"/>
                  </a:lnTo>
                  <a:lnTo>
                    <a:pt x="79" y="8"/>
                  </a:lnTo>
                  <a:lnTo>
                    <a:pt x="80" y="6"/>
                  </a:lnTo>
                  <a:lnTo>
                    <a:pt x="79" y="4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4" name="Freeform 2518"/>
            <p:cNvSpPr>
              <a:spLocks/>
            </p:cNvSpPr>
            <p:nvPr/>
          </p:nvSpPr>
          <p:spPr bwMode="auto">
            <a:xfrm>
              <a:off x="3233" y="2674"/>
              <a:ext cx="19" cy="5"/>
            </a:xfrm>
            <a:custGeom>
              <a:avLst/>
              <a:gdLst/>
              <a:ahLst/>
              <a:cxnLst>
                <a:cxn ang="0">
                  <a:pos x="72" y="13"/>
                </a:cxn>
                <a:cxn ang="0">
                  <a:pos x="70" y="0"/>
                </a:cxn>
                <a:cxn ang="0">
                  <a:pos x="0" y="8"/>
                </a:cxn>
                <a:cxn ang="0">
                  <a:pos x="2" y="22"/>
                </a:cxn>
                <a:cxn ang="0">
                  <a:pos x="71" y="13"/>
                </a:cxn>
                <a:cxn ang="0">
                  <a:pos x="72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6" y="10"/>
                </a:cxn>
                <a:cxn ang="0">
                  <a:pos x="77" y="8"/>
                </a:cxn>
                <a:cxn ang="0">
                  <a:pos x="77" y="6"/>
                </a:cxn>
                <a:cxn ang="0">
                  <a:pos x="76" y="3"/>
                </a:cxn>
                <a:cxn ang="0">
                  <a:pos x="75" y="1"/>
                </a:cxn>
                <a:cxn ang="0">
                  <a:pos x="73" y="0"/>
                </a:cxn>
                <a:cxn ang="0">
                  <a:pos x="70" y="0"/>
                </a:cxn>
                <a:cxn ang="0">
                  <a:pos x="72" y="13"/>
                </a:cxn>
              </a:cxnLst>
              <a:rect l="0" t="0" r="r" b="b"/>
              <a:pathLst>
                <a:path w="77" h="22">
                  <a:moveTo>
                    <a:pt x="72" y="13"/>
                  </a:moveTo>
                  <a:lnTo>
                    <a:pt x="70" y="0"/>
                  </a:lnTo>
                  <a:lnTo>
                    <a:pt x="0" y="8"/>
                  </a:lnTo>
                  <a:lnTo>
                    <a:pt x="2" y="22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7" y="8"/>
                  </a:lnTo>
                  <a:lnTo>
                    <a:pt x="77" y="6"/>
                  </a:lnTo>
                  <a:lnTo>
                    <a:pt x="76" y="3"/>
                  </a:lnTo>
                  <a:lnTo>
                    <a:pt x="75" y="1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5" name="Freeform 2519"/>
            <p:cNvSpPr>
              <a:spLocks/>
            </p:cNvSpPr>
            <p:nvPr/>
          </p:nvSpPr>
          <p:spPr bwMode="auto">
            <a:xfrm>
              <a:off x="3250" y="2671"/>
              <a:ext cx="20" cy="6"/>
            </a:xfrm>
            <a:custGeom>
              <a:avLst/>
              <a:gdLst/>
              <a:ahLst/>
              <a:cxnLst>
                <a:cxn ang="0">
                  <a:pos x="73" y="12"/>
                </a:cxn>
                <a:cxn ang="0">
                  <a:pos x="70" y="0"/>
                </a:cxn>
                <a:cxn ang="0">
                  <a:pos x="0" y="10"/>
                </a:cxn>
                <a:cxn ang="0">
                  <a:pos x="2" y="23"/>
                </a:cxn>
                <a:cxn ang="0">
                  <a:pos x="72" y="12"/>
                </a:cxn>
                <a:cxn ang="0">
                  <a:pos x="73" y="12"/>
                </a:cxn>
                <a:cxn ang="0">
                  <a:pos x="72" y="12"/>
                </a:cxn>
                <a:cxn ang="0">
                  <a:pos x="75" y="11"/>
                </a:cxn>
                <a:cxn ang="0">
                  <a:pos x="77" y="10"/>
                </a:cxn>
                <a:cxn ang="0">
                  <a:pos x="78" y="7"/>
                </a:cxn>
                <a:cxn ang="0">
                  <a:pos x="78" y="5"/>
                </a:cxn>
                <a:cxn ang="0">
                  <a:pos x="77" y="3"/>
                </a:cxn>
                <a:cxn ang="0">
                  <a:pos x="76" y="1"/>
                </a:cxn>
                <a:cxn ang="0">
                  <a:pos x="73" y="0"/>
                </a:cxn>
                <a:cxn ang="0">
                  <a:pos x="70" y="0"/>
                </a:cxn>
                <a:cxn ang="0">
                  <a:pos x="73" y="12"/>
                </a:cxn>
              </a:cxnLst>
              <a:rect l="0" t="0" r="r" b="b"/>
              <a:pathLst>
                <a:path w="78" h="23">
                  <a:moveTo>
                    <a:pt x="73" y="12"/>
                  </a:moveTo>
                  <a:lnTo>
                    <a:pt x="70" y="0"/>
                  </a:lnTo>
                  <a:lnTo>
                    <a:pt x="0" y="10"/>
                  </a:lnTo>
                  <a:lnTo>
                    <a:pt x="2" y="23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2" y="12"/>
                  </a:lnTo>
                  <a:lnTo>
                    <a:pt x="75" y="11"/>
                  </a:lnTo>
                  <a:lnTo>
                    <a:pt x="77" y="10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7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7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6" name="Freeform 2520"/>
            <p:cNvSpPr>
              <a:spLocks/>
            </p:cNvSpPr>
            <p:nvPr/>
          </p:nvSpPr>
          <p:spPr bwMode="auto">
            <a:xfrm>
              <a:off x="3268" y="2667"/>
              <a:ext cx="17" cy="7"/>
            </a:xfrm>
            <a:custGeom>
              <a:avLst/>
              <a:gdLst/>
              <a:ahLst/>
              <a:cxnLst>
                <a:cxn ang="0">
                  <a:pos x="65" y="12"/>
                </a:cxn>
                <a:cxn ang="0">
                  <a:pos x="62" y="0"/>
                </a:cxn>
                <a:cxn ang="0">
                  <a:pos x="0" y="16"/>
                </a:cxn>
                <a:cxn ang="0">
                  <a:pos x="3" y="28"/>
                </a:cxn>
                <a:cxn ang="0">
                  <a:pos x="65" y="13"/>
                </a:cxn>
                <a:cxn ang="0">
                  <a:pos x="65" y="12"/>
                </a:cxn>
                <a:cxn ang="0">
                  <a:pos x="65" y="13"/>
                </a:cxn>
                <a:cxn ang="0">
                  <a:pos x="68" y="11"/>
                </a:cxn>
                <a:cxn ang="0">
                  <a:pos x="69" y="9"/>
                </a:cxn>
                <a:cxn ang="0">
                  <a:pos x="70" y="7"/>
                </a:cxn>
                <a:cxn ang="0">
                  <a:pos x="70" y="5"/>
                </a:cxn>
                <a:cxn ang="0">
                  <a:pos x="69" y="3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65" y="12"/>
                </a:cxn>
              </a:cxnLst>
              <a:rect l="0" t="0" r="r" b="b"/>
              <a:pathLst>
                <a:path w="70" h="28">
                  <a:moveTo>
                    <a:pt x="65" y="12"/>
                  </a:moveTo>
                  <a:lnTo>
                    <a:pt x="62" y="0"/>
                  </a:lnTo>
                  <a:lnTo>
                    <a:pt x="0" y="16"/>
                  </a:lnTo>
                  <a:lnTo>
                    <a:pt x="3" y="28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5" y="13"/>
                  </a:lnTo>
                  <a:lnTo>
                    <a:pt x="68" y="11"/>
                  </a:lnTo>
                  <a:lnTo>
                    <a:pt x="69" y="9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69" y="3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5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7" name="Freeform 2521"/>
            <p:cNvSpPr>
              <a:spLocks/>
            </p:cNvSpPr>
            <p:nvPr/>
          </p:nvSpPr>
          <p:spPr bwMode="auto">
            <a:xfrm>
              <a:off x="3283" y="2662"/>
              <a:ext cx="17" cy="8"/>
            </a:xfrm>
            <a:custGeom>
              <a:avLst/>
              <a:gdLst/>
              <a:ahLst/>
              <a:cxnLst>
                <a:cxn ang="0">
                  <a:pos x="61" y="13"/>
                </a:cxn>
                <a:cxn ang="0">
                  <a:pos x="56" y="0"/>
                </a:cxn>
                <a:cxn ang="0">
                  <a:pos x="0" y="19"/>
                </a:cxn>
                <a:cxn ang="0">
                  <a:pos x="3" y="31"/>
                </a:cxn>
                <a:cxn ang="0">
                  <a:pos x="60" y="13"/>
                </a:cxn>
                <a:cxn ang="0">
                  <a:pos x="61" y="13"/>
                </a:cxn>
                <a:cxn ang="0">
                  <a:pos x="60" y="13"/>
                </a:cxn>
                <a:cxn ang="0">
                  <a:pos x="63" y="12"/>
                </a:cxn>
                <a:cxn ang="0">
                  <a:pos x="64" y="9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63" y="2"/>
                </a:cxn>
                <a:cxn ang="0">
                  <a:pos x="62" y="0"/>
                </a:cxn>
                <a:cxn ang="0">
                  <a:pos x="59" y="0"/>
                </a:cxn>
                <a:cxn ang="0">
                  <a:pos x="56" y="0"/>
                </a:cxn>
                <a:cxn ang="0">
                  <a:pos x="61" y="13"/>
                </a:cxn>
              </a:cxnLst>
              <a:rect l="0" t="0" r="r" b="b"/>
              <a:pathLst>
                <a:path w="65" h="31">
                  <a:moveTo>
                    <a:pt x="61" y="13"/>
                  </a:moveTo>
                  <a:lnTo>
                    <a:pt x="56" y="0"/>
                  </a:lnTo>
                  <a:lnTo>
                    <a:pt x="0" y="19"/>
                  </a:lnTo>
                  <a:lnTo>
                    <a:pt x="3" y="31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63" y="12"/>
                  </a:lnTo>
                  <a:lnTo>
                    <a:pt x="64" y="9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6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8" name="Freeform 2522"/>
            <p:cNvSpPr>
              <a:spLocks/>
            </p:cNvSpPr>
            <p:nvPr/>
          </p:nvSpPr>
          <p:spPr bwMode="auto">
            <a:xfrm>
              <a:off x="3297" y="2657"/>
              <a:ext cx="16" cy="8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52" y="0"/>
                </a:cxn>
                <a:cxn ang="0">
                  <a:pos x="0" y="21"/>
                </a:cxn>
                <a:cxn ang="0">
                  <a:pos x="5" y="34"/>
                </a:cxn>
                <a:cxn ang="0">
                  <a:pos x="57" y="12"/>
                </a:cxn>
                <a:cxn ang="0">
                  <a:pos x="58" y="12"/>
                </a:cxn>
                <a:cxn ang="0">
                  <a:pos x="57" y="12"/>
                </a:cxn>
                <a:cxn ang="0">
                  <a:pos x="59" y="11"/>
                </a:cxn>
                <a:cxn ang="0">
                  <a:pos x="60" y="9"/>
                </a:cxn>
                <a:cxn ang="0">
                  <a:pos x="61" y="6"/>
                </a:cxn>
                <a:cxn ang="0">
                  <a:pos x="60" y="4"/>
                </a:cxn>
                <a:cxn ang="0">
                  <a:pos x="59" y="2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2" y="0"/>
                </a:cxn>
                <a:cxn ang="0">
                  <a:pos x="58" y="12"/>
                </a:cxn>
              </a:cxnLst>
              <a:rect l="0" t="0" r="r" b="b"/>
              <a:pathLst>
                <a:path w="61" h="34">
                  <a:moveTo>
                    <a:pt x="58" y="12"/>
                  </a:moveTo>
                  <a:lnTo>
                    <a:pt x="52" y="0"/>
                  </a:lnTo>
                  <a:lnTo>
                    <a:pt x="0" y="21"/>
                  </a:lnTo>
                  <a:lnTo>
                    <a:pt x="5" y="34"/>
                  </a:lnTo>
                  <a:lnTo>
                    <a:pt x="57" y="12"/>
                  </a:lnTo>
                  <a:lnTo>
                    <a:pt x="58" y="12"/>
                  </a:lnTo>
                  <a:lnTo>
                    <a:pt x="57" y="12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1" y="6"/>
                  </a:lnTo>
                  <a:lnTo>
                    <a:pt x="60" y="4"/>
                  </a:lnTo>
                  <a:lnTo>
                    <a:pt x="59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5" name="Group 2523"/>
          <p:cNvGrpSpPr>
            <a:grpSpLocks/>
          </p:cNvGrpSpPr>
          <p:nvPr/>
        </p:nvGrpSpPr>
        <p:grpSpPr bwMode="auto">
          <a:xfrm>
            <a:off x="4970463" y="3800475"/>
            <a:ext cx="1079500" cy="787400"/>
            <a:chOff x="3131" y="2394"/>
            <a:chExt cx="680" cy="496"/>
          </a:xfrm>
        </p:grpSpPr>
        <p:sp>
          <p:nvSpPr>
            <p:cNvPr id="626140" name="Freeform 2524"/>
            <p:cNvSpPr>
              <a:spLocks/>
            </p:cNvSpPr>
            <p:nvPr/>
          </p:nvSpPr>
          <p:spPr bwMode="auto">
            <a:xfrm>
              <a:off x="3310" y="2651"/>
              <a:ext cx="13" cy="9"/>
            </a:xfrm>
            <a:custGeom>
              <a:avLst/>
              <a:gdLst/>
              <a:ahLst/>
              <a:cxnLst>
                <a:cxn ang="0">
                  <a:pos x="49" y="13"/>
                </a:cxn>
                <a:cxn ang="0">
                  <a:pos x="42" y="1"/>
                </a:cxn>
                <a:cxn ang="0">
                  <a:pos x="0" y="26"/>
                </a:cxn>
                <a:cxn ang="0">
                  <a:pos x="7" y="37"/>
                </a:cxn>
                <a:cxn ang="0">
                  <a:pos x="48" y="13"/>
                </a:cxn>
                <a:cxn ang="0">
                  <a:pos x="49" y="13"/>
                </a:cxn>
                <a:cxn ang="0">
                  <a:pos x="48" y="13"/>
                </a:cxn>
                <a:cxn ang="0">
                  <a:pos x="50" y="12"/>
                </a:cxn>
                <a:cxn ang="0">
                  <a:pos x="51" y="9"/>
                </a:cxn>
                <a:cxn ang="0">
                  <a:pos x="51" y="7"/>
                </a:cxn>
                <a:cxn ang="0">
                  <a:pos x="51" y="4"/>
                </a:cxn>
                <a:cxn ang="0">
                  <a:pos x="49" y="2"/>
                </a:cxn>
                <a:cxn ang="0">
                  <a:pos x="47" y="1"/>
                </a:cxn>
                <a:cxn ang="0">
                  <a:pos x="45" y="0"/>
                </a:cxn>
                <a:cxn ang="0">
                  <a:pos x="42" y="1"/>
                </a:cxn>
                <a:cxn ang="0">
                  <a:pos x="49" y="13"/>
                </a:cxn>
              </a:cxnLst>
              <a:rect l="0" t="0" r="r" b="b"/>
              <a:pathLst>
                <a:path w="51" h="37">
                  <a:moveTo>
                    <a:pt x="49" y="13"/>
                  </a:moveTo>
                  <a:lnTo>
                    <a:pt x="42" y="1"/>
                  </a:lnTo>
                  <a:lnTo>
                    <a:pt x="0" y="26"/>
                  </a:lnTo>
                  <a:lnTo>
                    <a:pt x="7" y="37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48" y="13"/>
                  </a:lnTo>
                  <a:lnTo>
                    <a:pt x="50" y="12"/>
                  </a:lnTo>
                  <a:lnTo>
                    <a:pt x="51" y="9"/>
                  </a:lnTo>
                  <a:lnTo>
                    <a:pt x="51" y="7"/>
                  </a:lnTo>
                  <a:lnTo>
                    <a:pt x="51" y="4"/>
                  </a:lnTo>
                  <a:lnTo>
                    <a:pt x="49" y="2"/>
                  </a:lnTo>
                  <a:lnTo>
                    <a:pt x="47" y="1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49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1" name="Freeform 2525"/>
            <p:cNvSpPr>
              <a:spLocks/>
            </p:cNvSpPr>
            <p:nvPr/>
          </p:nvSpPr>
          <p:spPr bwMode="auto">
            <a:xfrm>
              <a:off x="3320" y="2644"/>
              <a:ext cx="12" cy="10"/>
            </a:xfrm>
            <a:custGeom>
              <a:avLst/>
              <a:gdLst/>
              <a:ahLst/>
              <a:cxnLst>
                <a:cxn ang="0">
                  <a:pos x="46" y="11"/>
                </a:cxn>
                <a:cxn ang="0">
                  <a:pos x="36" y="2"/>
                </a:cxn>
                <a:cxn ang="0">
                  <a:pos x="0" y="28"/>
                </a:cxn>
                <a:cxn ang="0">
                  <a:pos x="8" y="39"/>
                </a:cxn>
                <a:cxn ang="0">
                  <a:pos x="44" y="12"/>
                </a:cxn>
                <a:cxn ang="0">
                  <a:pos x="46" y="11"/>
                </a:cxn>
                <a:cxn ang="0">
                  <a:pos x="44" y="12"/>
                </a:cxn>
                <a:cxn ang="0">
                  <a:pos x="46" y="10"/>
                </a:cxn>
                <a:cxn ang="0">
                  <a:pos x="47" y="8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44" y="1"/>
                </a:cxn>
                <a:cxn ang="0">
                  <a:pos x="41" y="0"/>
                </a:cxn>
                <a:cxn ang="0">
                  <a:pos x="38" y="0"/>
                </a:cxn>
                <a:cxn ang="0">
                  <a:pos x="36" y="2"/>
                </a:cxn>
                <a:cxn ang="0">
                  <a:pos x="46" y="11"/>
                </a:cxn>
              </a:cxnLst>
              <a:rect l="0" t="0" r="r" b="b"/>
              <a:pathLst>
                <a:path w="47" h="39">
                  <a:moveTo>
                    <a:pt x="46" y="11"/>
                  </a:moveTo>
                  <a:lnTo>
                    <a:pt x="36" y="2"/>
                  </a:lnTo>
                  <a:lnTo>
                    <a:pt x="0" y="28"/>
                  </a:lnTo>
                  <a:lnTo>
                    <a:pt x="8" y="39"/>
                  </a:lnTo>
                  <a:lnTo>
                    <a:pt x="44" y="12"/>
                  </a:lnTo>
                  <a:lnTo>
                    <a:pt x="46" y="11"/>
                  </a:lnTo>
                  <a:lnTo>
                    <a:pt x="44" y="12"/>
                  </a:lnTo>
                  <a:lnTo>
                    <a:pt x="46" y="10"/>
                  </a:lnTo>
                  <a:lnTo>
                    <a:pt x="47" y="8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46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2" name="Freeform 2526"/>
            <p:cNvSpPr>
              <a:spLocks/>
            </p:cNvSpPr>
            <p:nvPr/>
          </p:nvSpPr>
          <p:spPr bwMode="auto">
            <a:xfrm>
              <a:off x="3329" y="2637"/>
              <a:ext cx="9" cy="10"/>
            </a:xfrm>
            <a:custGeom>
              <a:avLst/>
              <a:gdLst/>
              <a:ahLst/>
              <a:cxnLst>
                <a:cxn ang="0">
                  <a:pos x="34" y="9"/>
                </a:cxn>
                <a:cxn ang="0">
                  <a:pos x="24" y="2"/>
                </a:cxn>
                <a:cxn ang="0">
                  <a:pos x="0" y="32"/>
                </a:cxn>
                <a:cxn ang="0">
                  <a:pos x="11" y="40"/>
                </a:cxn>
                <a:cxn ang="0">
                  <a:pos x="34" y="11"/>
                </a:cxn>
                <a:cxn ang="0">
                  <a:pos x="34" y="9"/>
                </a:cxn>
                <a:cxn ang="0">
                  <a:pos x="34" y="11"/>
                </a:cxn>
                <a:cxn ang="0">
                  <a:pos x="35" y="8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34" y="9"/>
                </a:cxn>
              </a:cxnLst>
              <a:rect l="0" t="0" r="r" b="b"/>
              <a:pathLst>
                <a:path w="35" h="40">
                  <a:moveTo>
                    <a:pt x="34" y="9"/>
                  </a:moveTo>
                  <a:lnTo>
                    <a:pt x="24" y="2"/>
                  </a:lnTo>
                  <a:lnTo>
                    <a:pt x="0" y="32"/>
                  </a:lnTo>
                  <a:lnTo>
                    <a:pt x="11" y="40"/>
                  </a:lnTo>
                  <a:lnTo>
                    <a:pt x="34" y="11"/>
                  </a:lnTo>
                  <a:lnTo>
                    <a:pt x="34" y="9"/>
                  </a:lnTo>
                  <a:lnTo>
                    <a:pt x="34" y="11"/>
                  </a:lnTo>
                  <a:lnTo>
                    <a:pt x="35" y="8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3" name="Freeform 2527"/>
            <p:cNvSpPr>
              <a:spLocks/>
            </p:cNvSpPr>
            <p:nvPr/>
          </p:nvSpPr>
          <p:spPr bwMode="auto">
            <a:xfrm>
              <a:off x="3335" y="2630"/>
              <a:ext cx="7" cy="9"/>
            </a:xfrm>
            <a:custGeom>
              <a:avLst/>
              <a:gdLst/>
              <a:ahLst/>
              <a:cxnLst>
                <a:cxn ang="0">
                  <a:pos x="27" y="8"/>
                </a:cxn>
                <a:cxn ang="0">
                  <a:pos x="15" y="4"/>
                </a:cxn>
                <a:cxn ang="0">
                  <a:pos x="0" y="32"/>
                </a:cxn>
                <a:cxn ang="0">
                  <a:pos x="11" y="38"/>
                </a:cxn>
                <a:cxn ang="0">
                  <a:pos x="26" y="10"/>
                </a:cxn>
                <a:cxn ang="0">
                  <a:pos x="27" y="8"/>
                </a:cxn>
                <a:cxn ang="0">
                  <a:pos x="26" y="10"/>
                </a:cxn>
                <a:cxn ang="0">
                  <a:pos x="27" y="7"/>
                </a:cxn>
                <a:cxn ang="0">
                  <a:pos x="27" y="5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7" y="1"/>
                </a:cxn>
                <a:cxn ang="0">
                  <a:pos x="15" y="4"/>
                </a:cxn>
                <a:cxn ang="0">
                  <a:pos x="27" y="8"/>
                </a:cxn>
              </a:cxnLst>
              <a:rect l="0" t="0" r="r" b="b"/>
              <a:pathLst>
                <a:path w="27" h="38">
                  <a:moveTo>
                    <a:pt x="27" y="8"/>
                  </a:moveTo>
                  <a:lnTo>
                    <a:pt x="15" y="4"/>
                  </a:lnTo>
                  <a:lnTo>
                    <a:pt x="0" y="32"/>
                  </a:lnTo>
                  <a:lnTo>
                    <a:pt x="11" y="38"/>
                  </a:lnTo>
                  <a:lnTo>
                    <a:pt x="26" y="10"/>
                  </a:lnTo>
                  <a:lnTo>
                    <a:pt x="27" y="8"/>
                  </a:lnTo>
                  <a:lnTo>
                    <a:pt x="26" y="10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5" y="4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4" name="Freeform 2528"/>
            <p:cNvSpPr>
              <a:spLocks/>
            </p:cNvSpPr>
            <p:nvPr/>
          </p:nvSpPr>
          <p:spPr bwMode="auto">
            <a:xfrm>
              <a:off x="3338" y="2622"/>
              <a:ext cx="5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6" y="5"/>
                </a:cxn>
                <a:cxn ang="0">
                  <a:pos x="0" y="38"/>
                </a:cxn>
                <a:cxn ang="0">
                  <a:pos x="13" y="40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7" y="2"/>
                </a:cxn>
                <a:cxn ang="0">
                  <a:pos x="15" y="1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7" y="3"/>
                </a:cxn>
                <a:cxn ang="0">
                  <a:pos x="6" y="5"/>
                </a:cxn>
                <a:cxn ang="0">
                  <a:pos x="18" y="5"/>
                </a:cxn>
              </a:cxnLst>
              <a:rect l="0" t="0" r="r" b="b"/>
              <a:pathLst>
                <a:path w="18" h="40">
                  <a:moveTo>
                    <a:pt x="18" y="5"/>
                  </a:moveTo>
                  <a:lnTo>
                    <a:pt x="6" y="5"/>
                  </a:lnTo>
                  <a:lnTo>
                    <a:pt x="0" y="38"/>
                  </a:lnTo>
                  <a:lnTo>
                    <a:pt x="13" y="40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5" name="Freeform 2529"/>
            <p:cNvSpPr>
              <a:spLocks/>
            </p:cNvSpPr>
            <p:nvPr/>
          </p:nvSpPr>
          <p:spPr bwMode="auto">
            <a:xfrm>
              <a:off x="3133" y="2593"/>
              <a:ext cx="160" cy="62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94" y="29"/>
                </a:cxn>
                <a:cxn ang="0">
                  <a:pos x="242" y="29"/>
                </a:cxn>
                <a:cxn ang="0">
                  <a:pos x="319" y="96"/>
                </a:cxn>
                <a:cxn ang="0">
                  <a:pos x="398" y="29"/>
                </a:cxn>
                <a:cxn ang="0">
                  <a:pos x="546" y="29"/>
                </a:cxn>
                <a:cxn ang="0">
                  <a:pos x="546" y="0"/>
                </a:cxn>
                <a:cxn ang="0">
                  <a:pos x="638" y="38"/>
                </a:cxn>
                <a:cxn ang="0">
                  <a:pos x="546" y="74"/>
                </a:cxn>
                <a:cxn ang="0">
                  <a:pos x="546" y="48"/>
                </a:cxn>
                <a:cxn ang="0">
                  <a:pos x="439" y="48"/>
                </a:cxn>
                <a:cxn ang="0">
                  <a:pos x="353" y="122"/>
                </a:cxn>
                <a:cxn ang="0">
                  <a:pos x="439" y="197"/>
                </a:cxn>
                <a:cxn ang="0">
                  <a:pos x="546" y="197"/>
                </a:cxn>
                <a:cxn ang="0">
                  <a:pos x="546" y="170"/>
                </a:cxn>
                <a:cxn ang="0">
                  <a:pos x="638" y="210"/>
                </a:cxn>
                <a:cxn ang="0">
                  <a:pos x="546" y="247"/>
                </a:cxn>
                <a:cxn ang="0">
                  <a:pos x="546" y="220"/>
                </a:cxn>
                <a:cxn ang="0">
                  <a:pos x="398" y="220"/>
                </a:cxn>
                <a:cxn ang="0">
                  <a:pos x="319" y="149"/>
                </a:cxn>
                <a:cxn ang="0">
                  <a:pos x="242" y="220"/>
                </a:cxn>
                <a:cxn ang="0">
                  <a:pos x="94" y="220"/>
                </a:cxn>
                <a:cxn ang="0">
                  <a:pos x="94" y="247"/>
                </a:cxn>
                <a:cxn ang="0">
                  <a:pos x="0" y="210"/>
                </a:cxn>
                <a:cxn ang="0">
                  <a:pos x="94" y="170"/>
                </a:cxn>
                <a:cxn ang="0">
                  <a:pos x="94" y="197"/>
                </a:cxn>
                <a:cxn ang="0">
                  <a:pos x="193" y="197"/>
                </a:cxn>
                <a:cxn ang="0">
                  <a:pos x="286" y="122"/>
                </a:cxn>
                <a:cxn ang="0">
                  <a:pos x="193" y="48"/>
                </a:cxn>
                <a:cxn ang="0">
                  <a:pos x="94" y="48"/>
                </a:cxn>
                <a:cxn ang="0">
                  <a:pos x="94" y="74"/>
                </a:cxn>
                <a:cxn ang="0">
                  <a:pos x="0" y="38"/>
                </a:cxn>
                <a:cxn ang="0">
                  <a:pos x="94" y="0"/>
                </a:cxn>
              </a:cxnLst>
              <a:rect l="0" t="0" r="r" b="b"/>
              <a:pathLst>
                <a:path w="638" h="247">
                  <a:moveTo>
                    <a:pt x="94" y="0"/>
                  </a:moveTo>
                  <a:lnTo>
                    <a:pt x="94" y="29"/>
                  </a:lnTo>
                  <a:lnTo>
                    <a:pt x="242" y="29"/>
                  </a:lnTo>
                  <a:lnTo>
                    <a:pt x="319" y="96"/>
                  </a:lnTo>
                  <a:lnTo>
                    <a:pt x="398" y="29"/>
                  </a:lnTo>
                  <a:lnTo>
                    <a:pt x="546" y="29"/>
                  </a:lnTo>
                  <a:lnTo>
                    <a:pt x="546" y="0"/>
                  </a:lnTo>
                  <a:lnTo>
                    <a:pt x="638" y="38"/>
                  </a:lnTo>
                  <a:lnTo>
                    <a:pt x="546" y="74"/>
                  </a:lnTo>
                  <a:lnTo>
                    <a:pt x="546" y="48"/>
                  </a:lnTo>
                  <a:lnTo>
                    <a:pt x="439" y="48"/>
                  </a:lnTo>
                  <a:lnTo>
                    <a:pt x="353" y="122"/>
                  </a:lnTo>
                  <a:lnTo>
                    <a:pt x="439" y="197"/>
                  </a:lnTo>
                  <a:lnTo>
                    <a:pt x="546" y="197"/>
                  </a:lnTo>
                  <a:lnTo>
                    <a:pt x="546" y="170"/>
                  </a:lnTo>
                  <a:lnTo>
                    <a:pt x="638" y="210"/>
                  </a:lnTo>
                  <a:lnTo>
                    <a:pt x="546" y="247"/>
                  </a:lnTo>
                  <a:lnTo>
                    <a:pt x="546" y="220"/>
                  </a:lnTo>
                  <a:lnTo>
                    <a:pt x="398" y="220"/>
                  </a:lnTo>
                  <a:lnTo>
                    <a:pt x="319" y="149"/>
                  </a:lnTo>
                  <a:lnTo>
                    <a:pt x="242" y="220"/>
                  </a:lnTo>
                  <a:lnTo>
                    <a:pt x="94" y="220"/>
                  </a:lnTo>
                  <a:lnTo>
                    <a:pt x="94" y="247"/>
                  </a:lnTo>
                  <a:lnTo>
                    <a:pt x="0" y="210"/>
                  </a:lnTo>
                  <a:lnTo>
                    <a:pt x="94" y="170"/>
                  </a:lnTo>
                  <a:lnTo>
                    <a:pt x="94" y="197"/>
                  </a:lnTo>
                  <a:lnTo>
                    <a:pt x="193" y="197"/>
                  </a:lnTo>
                  <a:lnTo>
                    <a:pt x="286" y="122"/>
                  </a:lnTo>
                  <a:lnTo>
                    <a:pt x="193" y="48"/>
                  </a:lnTo>
                  <a:lnTo>
                    <a:pt x="94" y="48"/>
                  </a:lnTo>
                  <a:lnTo>
                    <a:pt x="94" y="74"/>
                  </a:lnTo>
                  <a:lnTo>
                    <a:pt x="0" y="38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6" name="Freeform 2530"/>
            <p:cNvSpPr>
              <a:spLocks/>
            </p:cNvSpPr>
            <p:nvPr/>
          </p:nvSpPr>
          <p:spPr bwMode="auto">
            <a:xfrm>
              <a:off x="3155" y="2593"/>
              <a:ext cx="3" cy="9"/>
            </a:xfrm>
            <a:custGeom>
              <a:avLst/>
              <a:gdLst/>
              <a:ahLst/>
              <a:cxnLst>
                <a:cxn ang="0">
                  <a:pos x="6" y="36"/>
                </a:cxn>
                <a:cxn ang="0">
                  <a:pos x="12" y="2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" y="3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8" y="36"/>
                </a:cxn>
                <a:cxn ang="0">
                  <a:pos x="10" y="35"/>
                </a:cxn>
                <a:cxn ang="0">
                  <a:pos x="12" y="33"/>
                </a:cxn>
                <a:cxn ang="0">
                  <a:pos x="12" y="29"/>
                </a:cxn>
                <a:cxn ang="0">
                  <a:pos x="6" y="36"/>
                </a:cxn>
              </a:cxnLst>
              <a:rect l="0" t="0" r="r" b="b"/>
              <a:pathLst>
                <a:path w="12" h="36">
                  <a:moveTo>
                    <a:pt x="6" y="36"/>
                  </a:moveTo>
                  <a:lnTo>
                    <a:pt x="12" y="2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10" y="35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7" name="Freeform 2531"/>
            <p:cNvSpPr>
              <a:spLocks/>
            </p:cNvSpPr>
            <p:nvPr/>
          </p:nvSpPr>
          <p:spPr bwMode="auto">
            <a:xfrm>
              <a:off x="3156" y="2599"/>
              <a:ext cx="39" cy="3"/>
            </a:xfrm>
            <a:custGeom>
              <a:avLst/>
              <a:gdLst/>
              <a:ahLst/>
              <a:cxnLst>
                <a:cxn ang="0">
                  <a:pos x="152" y="1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8" y="13"/>
                </a:cxn>
                <a:cxn ang="0">
                  <a:pos x="152" y="1"/>
                </a:cxn>
                <a:cxn ang="0">
                  <a:pos x="148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4" y="6"/>
                </a:cxn>
                <a:cxn ang="0">
                  <a:pos x="154" y="4"/>
                </a:cxn>
                <a:cxn ang="0">
                  <a:pos x="153" y="2"/>
                </a:cxn>
                <a:cxn ang="0">
                  <a:pos x="151" y="0"/>
                </a:cxn>
                <a:cxn ang="0">
                  <a:pos x="148" y="0"/>
                </a:cxn>
                <a:cxn ang="0">
                  <a:pos x="152" y="1"/>
                </a:cxn>
              </a:cxnLst>
              <a:rect l="0" t="0" r="r" b="b"/>
              <a:pathLst>
                <a:path w="154" h="13">
                  <a:moveTo>
                    <a:pt x="152" y="1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8" y="13"/>
                  </a:lnTo>
                  <a:lnTo>
                    <a:pt x="152" y="1"/>
                  </a:lnTo>
                  <a:lnTo>
                    <a:pt x="148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4" y="4"/>
                  </a:lnTo>
                  <a:lnTo>
                    <a:pt x="153" y="2"/>
                  </a:lnTo>
                  <a:lnTo>
                    <a:pt x="151" y="0"/>
                  </a:lnTo>
                  <a:lnTo>
                    <a:pt x="148" y="0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8" name="Freeform 2532"/>
            <p:cNvSpPr>
              <a:spLocks/>
            </p:cNvSpPr>
            <p:nvPr/>
          </p:nvSpPr>
          <p:spPr bwMode="auto">
            <a:xfrm>
              <a:off x="3192" y="2600"/>
              <a:ext cx="23" cy="19"/>
            </a:xfrm>
            <a:custGeom>
              <a:avLst/>
              <a:gdLst/>
              <a:ahLst/>
              <a:cxnLst>
                <a:cxn ang="0">
                  <a:pos x="85" y="77"/>
                </a:cxn>
                <a:cxn ang="0">
                  <a:pos x="85" y="67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77" y="77"/>
                </a:cxn>
                <a:cxn ang="0">
                  <a:pos x="85" y="77"/>
                </a:cxn>
                <a:cxn ang="0">
                  <a:pos x="77" y="77"/>
                </a:cxn>
                <a:cxn ang="0">
                  <a:pos x="80" y="78"/>
                </a:cxn>
                <a:cxn ang="0">
                  <a:pos x="82" y="79"/>
                </a:cxn>
                <a:cxn ang="0">
                  <a:pos x="84" y="78"/>
                </a:cxn>
                <a:cxn ang="0">
                  <a:pos x="86" y="76"/>
                </a:cxn>
                <a:cxn ang="0">
                  <a:pos x="87" y="74"/>
                </a:cxn>
                <a:cxn ang="0">
                  <a:pos x="88" y="72"/>
                </a:cxn>
                <a:cxn ang="0">
                  <a:pos x="87" y="69"/>
                </a:cxn>
                <a:cxn ang="0">
                  <a:pos x="85" y="67"/>
                </a:cxn>
                <a:cxn ang="0">
                  <a:pos x="85" y="77"/>
                </a:cxn>
              </a:cxnLst>
              <a:rect l="0" t="0" r="r" b="b"/>
              <a:pathLst>
                <a:path w="88" h="79">
                  <a:moveTo>
                    <a:pt x="85" y="77"/>
                  </a:moveTo>
                  <a:lnTo>
                    <a:pt x="85" y="67"/>
                  </a:lnTo>
                  <a:lnTo>
                    <a:pt x="8" y="0"/>
                  </a:lnTo>
                  <a:lnTo>
                    <a:pt x="0" y="11"/>
                  </a:lnTo>
                  <a:lnTo>
                    <a:pt x="77" y="77"/>
                  </a:lnTo>
                  <a:lnTo>
                    <a:pt x="85" y="77"/>
                  </a:lnTo>
                  <a:lnTo>
                    <a:pt x="77" y="77"/>
                  </a:lnTo>
                  <a:lnTo>
                    <a:pt x="80" y="78"/>
                  </a:lnTo>
                  <a:lnTo>
                    <a:pt x="82" y="79"/>
                  </a:lnTo>
                  <a:lnTo>
                    <a:pt x="84" y="78"/>
                  </a:lnTo>
                  <a:lnTo>
                    <a:pt x="86" y="76"/>
                  </a:lnTo>
                  <a:lnTo>
                    <a:pt x="87" y="74"/>
                  </a:lnTo>
                  <a:lnTo>
                    <a:pt x="88" y="72"/>
                  </a:lnTo>
                  <a:lnTo>
                    <a:pt x="87" y="69"/>
                  </a:lnTo>
                  <a:lnTo>
                    <a:pt x="85" y="67"/>
                  </a:lnTo>
                  <a:lnTo>
                    <a:pt x="85" y="7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9" name="Freeform 2533"/>
            <p:cNvSpPr>
              <a:spLocks/>
            </p:cNvSpPr>
            <p:nvPr/>
          </p:nvSpPr>
          <p:spPr bwMode="auto">
            <a:xfrm>
              <a:off x="3212" y="2599"/>
              <a:ext cx="22" cy="20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78" y="1"/>
                </a:cxn>
                <a:cxn ang="0">
                  <a:pos x="0" y="68"/>
                </a:cxn>
                <a:cxn ang="0">
                  <a:pos x="8" y="78"/>
                </a:cxn>
                <a:cxn ang="0">
                  <a:pos x="87" y="12"/>
                </a:cxn>
                <a:cxn ang="0">
                  <a:pos x="83" y="0"/>
                </a:cxn>
                <a:cxn ang="0">
                  <a:pos x="87" y="12"/>
                </a:cxn>
                <a:cxn ang="0">
                  <a:pos x="88" y="10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87" y="2"/>
                </a:cxn>
                <a:cxn ang="0">
                  <a:pos x="86" y="0"/>
                </a:cxn>
                <a:cxn ang="0">
                  <a:pos x="83" y="0"/>
                </a:cxn>
                <a:cxn ang="0">
                  <a:pos x="81" y="0"/>
                </a:cxn>
                <a:cxn ang="0">
                  <a:pos x="78" y="1"/>
                </a:cxn>
                <a:cxn ang="0">
                  <a:pos x="83" y="0"/>
                </a:cxn>
              </a:cxnLst>
              <a:rect l="0" t="0" r="r" b="b"/>
              <a:pathLst>
                <a:path w="89" h="78">
                  <a:moveTo>
                    <a:pt x="83" y="0"/>
                  </a:moveTo>
                  <a:lnTo>
                    <a:pt x="78" y="1"/>
                  </a:lnTo>
                  <a:lnTo>
                    <a:pt x="0" y="68"/>
                  </a:lnTo>
                  <a:lnTo>
                    <a:pt x="8" y="78"/>
                  </a:lnTo>
                  <a:lnTo>
                    <a:pt x="87" y="12"/>
                  </a:lnTo>
                  <a:lnTo>
                    <a:pt x="83" y="0"/>
                  </a:lnTo>
                  <a:lnTo>
                    <a:pt x="87" y="12"/>
                  </a:lnTo>
                  <a:lnTo>
                    <a:pt x="88" y="10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87" y="2"/>
                  </a:lnTo>
                  <a:lnTo>
                    <a:pt x="86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8" y="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0" name="Freeform 2534"/>
            <p:cNvSpPr>
              <a:spLocks/>
            </p:cNvSpPr>
            <p:nvPr/>
          </p:nvSpPr>
          <p:spPr bwMode="auto">
            <a:xfrm>
              <a:off x="3232" y="2599"/>
              <a:ext cx="39" cy="3"/>
            </a:xfrm>
            <a:custGeom>
              <a:avLst/>
              <a:gdLst/>
              <a:ahLst/>
              <a:cxnLst>
                <a:cxn ang="0">
                  <a:pos x="154" y="6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8" y="13"/>
                </a:cxn>
                <a:cxn ang="0">
                  <a:pos x="154" y="6"/>
                </a:cxn>
                <a:cxn ang="0">
                  <a:pos x="148" y="13"/>
                </a:cxn>
                <a:cxn ang="0">
                  <a:pos x="150" y="13"/>
                </a:cxn>
                <a:cxn ang="0">
                  <a:pos x="152" y="11"/>
                </a:cxn>
                <a:cxn ang="0">
                  <a:pos x="154" y="9"/>
                </a:cxn>
                <a:cxn ang="0">
                  <a:pos x="154" y="6"/>
                </a:cxn>
                <a:cxn ang="0">
                  <a:pos x="154" y="4"/>
                </a:cxn>
                <a:cxn ang="0">
                  <a:pos x="152" y="2"/>
                </a:cxn>
                <a:cxn ang="0">
                  <a:pos x="150" y="0"/>
                </a:cxn>
                <a:cxn ang="0">
                  <a:pos x="148" y="0"/>
                </a:cxn>
                <a:cxn ang="0">
                  <a:pos x="154" y="6"/>
                </a:cxn>
              </a:cxnLst>
              <a:rect l="0" t="0" r="r" b="b"/>
              <a:pathLst>
                <a:path w="154" h="13">
                  <a:moveTo>
                    <a:pt x="154" y="6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8" y="13"/>
                  </a:lnTo>
                  <a:lnTo>
                    <a:pt x="154" y="6"/>
                  </a:lnTo>
                  <a:lnTo>
                    <a:pt x="148" y="13"/>
                  </a:lnTo>
                  <a:lnTo>
                    <a:pt x="150" y="13"/>
                  </a:lnTo>
                  <a:lnTo>
                    <a:pt x="152" y="11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4" y="4"/>
                  </a:lnTo>
                  <a:lnTo>
                    <a:pt x="152" y="2"/>
                  </a:lnTo>
                  <a:lnTo>
                    <a:pt x="150" y="0"/>
                  </a:lnTo>
                  <a:lnTo>
                    <a:pt x="148" y="0"/>
                  </a:lnTo>
                  <a:lnTo>
                    <a:pt x="154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1" name="Freeform 2535"/>
            <p:cNvSpPr>
              <a:spLocks/>
            </p:cNvSpPr>
            <p:nvPr/>
          </p:nvSpPr>
          <p:spPr bwMode="auto">
            <a:xfrm>
              <a:off x="3268" y="2592"/>
              <a:ext cx="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5"/>
                </a:cxn>
                <a:cxn ang="0">
                  <a:pos x="13" y="35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5">
                  <a:moveTo>
                    <a:pt x="9" y="0"/>
                  </a:moveTo>
                  <a:lnTo>
                    <a:pt x="0" y="6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2" name="Freeform 2536"/>
            <p:cNvSpPr>
              <a:spLocks/>
            </p:cNvSpPr>
            <p:nvPr/>
          </p:nvSpPr>
          <p:spPr bwMode="auto">
            <a:xfrm>
              <a:off x="3269" y="2592"/>
              <a:ext cx="25" cy="12"/>
            </a:xfrm>
            <a:custGeom>
              <a:avLst/>
              <a:gdLst/>
              <a:ahLst/>
              <a:cxnLst>
                <a:cxn ang="0">
                  <a:pos x="98" y="50"/>
                </a:cxn>
                <a:cxn ang="0">
                  <a:pos x="98" y="38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0"/>
                </a:cxn>
                <a:cxn ang="0">
                  <a:pos x="98" y="50"/>
                </a:cxn>
                <a:cxn ang="0">
                  <a:pos x="93" y="50"/>
                </a:cxn>
                <a:cxn ang="0">
                  <a:pos x="97" y="50"/>
                </a:cxn>
                <a:cxn ang="0">
                  <a:pos x="99" y="50"/>
                </a:cxn>
                <a:cxn ang="0">
                  <a:pos x="101" y="48"/>
                </a:cxn>
                <a:cxn ang="0">
                  <a:pos x="102" y="46"/>
                </a:cxn>
                <a:cxn ang="0">
                  <a:pos x="103" y="44"/>
                </a:cxn>
                <a:cxn ang="0">
                  <a:pos x="102" y="42"/>
                </a:cxn>
                <a:cxn ang="0">
                  <a:pos x="101" y="39"/>
                </a:cxn>
                <a:cxn ang="0">
                  <a:pos x="98" y="38"/>
                </a:cxn>
                <a:cxn ang="0">
                  <a:pos x="98" y="50"/>
                </a:cxn>
              </a:cxnLst>
              <a:rect l="0" t="0" r="r" b="b"/>
              <a:pathLst>
                <a:path w="103" h="50">
                  <a:moveTo>
                    <a:pt x="98" y="50"/>
                  </a:moveTo>
                  <a:lnTo>
                    <a:pt x="98" y="38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0"/>
                  </a:lnTo>
                  <a:lnTo>
                    <a:pt x="98" y="50"/>
                  </a:lnTo>
                  <a:lnTo>
                    <a:pt x="93" y="50"/>
                  </a:lnTo>
                  <a:lnTo>
                    <a:pt x="97" y="50"/>
                  </a:lnTo>
                  <a:lnTo>
                    <a:pt x="99" y="50"/>
                  </a:lnTo>
                  <a:lnTo>
                    <a:pt x="101" y="48"/>
                  </a:lnTo>
                  <a:lnTo>
                    <a:pt x="102" y="46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39"/>
                  </a:lnTo>
                  <a:lnTo>
                    <a:pt x="98" y="38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3" name="Freeform 2537"/>
            <p:cNvSpPr>
              <a:spLocks/>
            </p:cNvSpPr>
            <p:nvPr/>
          </p:nvSpPr>
          <p:spPr bwMode="auto">
            <a:xfrm>
              <a:off x="3268" y="2601"/>
              <a:ext cx="25" cy="1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8"/>
                </a:cxn>
                <a:cxn ang="0">
                  <a:pos x="102" y="12"/>
                </a:cxn>
                <a:cxn ang="0">
                  <a:pos x="97" y="0"/>
                </a:cxn>
                <a:cxn ang="0">
                  <a:pos x="4" y="36"/>
                </a:cxn>
                <a:cxn ang="0">
                  <a:pos x="0" y="42"/>
                </a:cxn>
                <a:cxn ang="0">
                  <a:pos x="4" y="36"/>
                </a:cxn>
                <a:cxn ang="0">
                  <a:pos x="2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1" y="45"/>
                </a:cxn>
                <a:cxn ang="0">
                  <a:pos x="2" y="47"/>
                </a:cxn>
                <a:cxn ang="0">
                  <a:pos x="4" y="48"/>
                </a:cxn>
                <a:cxn ang="0">
                  <a:pos x="6" y="49"/>
                </a:cxn>
                <a:cxn ang="0">
                  <a:pos x="9" y="48"/>
                </a:cxn>
                <a:cxn ang="0">
                  <a:pos x="0" y="42"/>
                </a:cxn>
              </a:cxnLst>
              <a:rect l="0" t="0" r="r" b="b"/>
              <a:pathLst>
                <a:path w="102" h="49">
                  <a:moveTo>
                    <a:pt x="0" y="42"/>
                  </a:moveTo>
                  <a:lnTo>
                    <a:pt x="9" y="48"/>
                  </a:lnTo>
                  <a:lnTo>
                    <a:pt x="102" y="12"/>
                  </a:lnTo>
                  <a:lnTo>
                    <a:pt x="97" y="0"/>
                  </a:lnTo>
                  <a:lnTo>
                    <a:pt x="4" y="36"/>
                  </a:lnTo>
                  <a:lnTo>
                    <a:pt x="0" y="42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2" y="47"/>
                  </a:lnTo>
                  <a:lnTo>
                    <a:pt x="4" y="48"/>
                  </a:lnTo>
                  <a:lnTo>
                    <a:pt x="6" y="49"/>
                  </a:lnTo>
                  <a:lnTo>
                    <a:pt x="9" y="4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4" name="Freeform 2538"/>
            <p:cNvSpPr>
              <a:spLocks/>
            </p:cNvSpPr>
            <p:nvPr/>
          </p:nvSpPr>
          <p:spPr bwMode="auto">
            <a:xfrm>
              <a:off x="3268" y="2604"/>
              <a:ext cx="3" cy="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32"/>
                </a:cxn>
                <a:cxn ang="0">
                  <a:pos x="13" y="32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lnTo>
                    <a:pt x="0" y="6"/>
                  </a:lnTo>
                  <a:lnTo>
                    <a:pt x="0" y="32"/>
                  </a:lnTo>
                  <a:lnTo>
                    <a:pt x="13" y="32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5" name="Freeform 2539"/>
            <p:cNvSpPr>
              <a:spLocks/>
            </p:cNvSpPr>
            <p:nvPr/>
          </p:nvSpPr>
          <p:spPr bwMode="auto">
            <a:xfrm>
              <a:off x="3241" y="2604"/>
              <a:ext cx="28" cy="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7" y="13"/>
                </a:cxn>
                <a:cxn ang="0">
                  <a:pos x="114" y="13"/>
                </a:cxn>
                <a:cxn ang="0">
                  <a:pos x="114" y="0"/>
                </a:cxn>
                <a:cxn ang="0">
                  <a:pos x="7" y="0"/>
                </a:cxn>
                <a:cxn ang="0">
                  <a:pos x="2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"/>
                </a:cxn>
              </a:cxnLst>
              <a:rect l="0" t="0" r="r" b="b"/>
              <a:pathLst>
                <a:path w="114" h="13">
                  <a:moveTo>
                    <a:pt x="2" y="1"/>
                  </a:moveTo>
                  <a:lnTo>
                    <a:pt x="7" y="13"/>
                  </a:lnTo>
                  <a:lnTo>
                    <a:pt x="114" y="13"/>
                  </a:lnTo>
                  <a:lnTo>
                    <a:pt x="114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6" name="Freeform 2540"/>
            <p:cNvSpPr>
              <a:spLocks/>
            </p:cNvSpPr>
            <p:nvPr/>
          </p:nvSpPr>
          <p:spPr bwMode="auto">
            <a:xfrm>
              <a:off x="3220" y="2604"/>
              <a:ext cx="24" cy="22"/>
            </a:xfrm>
            <a:custGeom>
              <a:avLst/>
              <a:gdLst/>
              <a:ahLst/>
              <a:cxnLst>
                <a:cxn ang="0">
                  <a:pos x="2" y="84"/>
                </a:cxn>
                <a:cxn ang="0">
                  <a:pos x="11" y="84"/>
                </a:cxn>
                <a:cxn ang="0">
                  <a:pos x="96" y="10"/>
                </a:cxn>
                <a:cxn ang="0">
                  <a:pos x="87" y="0"/>
                </a:cxn>
                <a:cxn ang="0">
                  <a:pos x="2" y="74"/>
                </a:cxn>
                <a:cxn ang="0">
                  <a:pos x="2" y="84"/>
                </a:cxn>
                <a:cxn ang="0">
                  <a:pos x="2" y="74"/>
                </a:cxn>
                <a:cxn ang="0">
                  <a:pos x="0" y="76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3" y="85"/>
                </a:cxn>
                <a:cxn ang="0">
                  <a:pos x="6" y="86"/>
                </a:cxn>
                <a:cxn ang="0">
                  <a:pos x="8" y="85"/>
                </a:cxn>
                <a:cxn ang="0">
                  <a:pos x="11" y="84"/>
                </a:cxn>
                <a:cxn ang="0">
                  <a:pos x="2" y="84"/>
                </a:cxn>
              </a:cxnLst>
              <a:rect l="0" t="0" r="r" b="b"/>
              <a:pathLst>
                <a:path w="96" h="86">
                  <a:moveTo>
                    <a:pt x="2" y="84"/>
                  </a:moveTo>
                  <a:lnTo>
                    <a:pt x="11" y="84"/>
                  </a:lnTo>
                  <a:lnTo>
                    <a:pt x="96" y="10"/>
                  </a:lnTo>
                  <a:lnTo>
                    <a:pt x="87" y="0"/>
                  </a:lnTo>
                  <a:lnTo>
                    <a:pt x="2" y="74"/>
                  </a:lnTo>
                  <a:lnTo>
                    <a:pt x="2" y="84"/>
                  </a:lnTo>
                  <a:lnTo>
                    <a:pt x="2" y="74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3" y="85"/>
                  </a:lnTo>
                  <a:lnTo>
                    <a:pt x="6" y="86"/>
                  </a:lnTo>
                  <a:lnTo>
                    <a:pt x="8" y="85"/>
                  </a:lnTo>
                  <a:lnTo>
                    <a:pt x="11" y="84"/>
                  </a:lnTo>
                  <a:lnTo>
                    <a:pt x="2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7" name="Freeform 2541"/>
            <p:cNvSpPr>
              <a:spLocks/>
            </p:cNvSpPr>
            <p:nvPr/>
          </p:nvSpPr>
          <p:spPr bwMode="auto">
            <a:xfrm>
              <a:off x="3220" y="2623"/>
              <a:ext cx="24" cy="21"/>
            </a:xfrm>
            <a:custGeom>
              <a:avLst/>
              <a:gdLst/>
              <a:ahLst/>
              <a:cxnLst>
                <a:cxn ang="0">
                  <a:pos x="90" y="86"/>
                </a:cxn>
                <a:cxn ang="0">
                  <a:pos x="94" y="75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85" y="85"/>
                </a:cxn>
                <a:cxn ang="0">
                  <a:pos x="90" y="86"/>
                </a:cxn>
                <a:cxn ang="0">
                  <a:pos x="85" y="85"/>
                </a:cxn>
                <a:cxn ang="0">
                  <a:pos x="89" y="86"/>
                </a:cxn>
                <a:cxn ang="0">
                  <a:pos x="91" y="86"/>
                </a:cxn>
                <a:cxn ang="0">
                  <a:pos x="93" y="86"/>
                </a:cxn>
                <a:cxn ang="0">
                  <a:pos x="95" y="84"/>
                </a:cxn>
                <a:cxn ang="0">
                  <a:pos x="96" y="82"/>
                </a:cxn>
                <a:cxn ang="0">
                  <a:pos x="97" y="80"/>
                </a:cxn>
                <a:cxn ang="0">
                  <a:pos x="96" y="77"/>
                </a:cxn>
                <a:cxn ang="0">
                  <a:pos x="94" y="75"/>
                </a:cxn>
                <a:cxn ang="0">
                  <a:pos x="90" y="86"/>
                </a:cxn>
              </a:cxnLst>
              <a:rect l="0" t="0" r="r" b="b"/>
              <a:pathLst>
                <a:path w="97" h="86">
                  <a:moveTo>
                    <a:pt x="90" y="86"/>
                  </a:moveTo>
                  <a:lnTo>
                    <a:pt x="94" y="75"/>
                  </a:lnTo>
                  <a:lnTo>
                    <a:pt x="9" y="0"/>
                  </a:lnTo>
                  <a:lnTo>
                    <a:pt x="0" y="10"/>
                  </a:lnTo>
                  <a:lnTo>
                    <a:pt x="85" y="85"/>
                  </a:lnTo>
                  <a:lnTo>
                    <a:pt x="90" y="86"/>
                  </a:lnTo>
                  <a:lnTo>
                    <a:pt x="85" y="85"/>
                  </a:lnTo>
                  <a:lnTo>
                    <a:pt x="89" y="86"/>
                  </a:lnTo>
                  <a:lnTo>
                    <a:pt x="91" y="86"/>
                  </a:lnTo>
                  <a:lnTo>
                    <a:pt x="93" y="86"/>
                  </a:lnTo>
                  <a:lnTo>
                    <a:pt x="95" y="84"/>
                  </a:lnTo>
                  <a:lnTo>
                    <a:pt x="96" y="82"/>
                  </a:lnTo>
                  <a:lnTo>
                    <a:pt x="97" y="80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0" y="8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8" name="Freeform 2542"/>
            <p:cNvSpPr>
              <a:spLocks/>
            </p:cNvSpPr>
            <p:nvPr/>
          </p:nvSpPr>
          <p:spPr bwMode="auto">
            <a:xfrm>
              <a:off x="3243" y="2641"/>
              <a:ext cx="28" cy="3"/>
            </a:xfrm>
            <a:custGeom>
              <a:avLst/>
              <a:gdLst/>
              <a:ahLst/>
              <a:cxnLst>
                <a:cxn ang="0">
                  <a:pos x="113" y="7"/>
                </a:cxn>
                <a:cxn ang="0">
                  <a:pos x="10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7" y="13"/>
                </a:cxn>
                <a:cxn ang="0">
                  <a:pos x="113" y="7"/>
                </a:cxn>
                <a:cxn ang="0">
                  <a:pos x="107" y="13"/>
                </a:cxn>
                <a:cxn ang="0">
                  <a:pos x="109" y="13"/>
                </a:cxn>
                <a:cxn ang="0">
                  <a:pos x="111" y="11"/>
                </a:cxn>
                <a:cxn ang="0">
                  <a:pos x="113" y="9"/>
                </a:cxn>
                <a:cxn ang="0">
                  <a:pos x="113" y="7"/>
                </a:cxn>
                <a:cxn ang="0">
                  <a:pos x="113" y="5"/>
                </a:cxn>
                <a:cxn ang="0">
                  <a:pos x="111" y="2"/>
                </a:cxn>
                <a:cxn ang="0">
                  <a:pos x="109" y="1"/>
                </a:cxn>
                <a:cxn ang="0">
                  <a:pos x="107" y="0"/>
                </a:cxn>
                <a:cxn ang="0">
                  <a:pos x="113" y="7"/>
                </a:cxn>
              </a:cxnLst>
              <a:rect l="0" t="0" r="r" b="b"/>
              <a:pathLst>
                <a:path w="113" h="13">
                  <a:moveTo>
                    <a:pt x="113" y="7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7" y="13"/>
                  </a:lnTo>
                  <a:lnTo>
                    <a:pt x="113" y="7"/>
                  </a:lnTo>
                  <a:lnTo>
                    <a:pt x="107" y="13"/>
                  </a:lnTo>
                  <a:lnTo>
                    <a:pt x="109" y="13"/>
                  </a:lnTo>
                  <a:lnTo>
                    <a:pt x="111" y="11"/>
                  </a:lnTo>
                  <a:lnTo>
                    <a:pt x="113" y="9"/>
                  </a:lnTo>
                  <a:lnTo>
                    <a:pt x="113" y="7"/>
                  </a:lnTo>
                  <a:lnTo>
                    <a:pt x="113" y="5"/>
                  </a:lnTo>
                  <a:lnTo>
                    <a:pt x="111" y="2"/>
                  </a:lnTo>
                  <a:lnTo>
                    <a:pt x="109" y="1"/>
                  </a:lnTo>
                  <a:lnTo>
                    <a:pt x="107" y="0"/>
                  </a:lnTo>
                  <a:lnTo>
                    <a:pt x="113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9" name="Freeform 2543"/>
            <p:cNvSpPr>
              <a:spLocks/>
            </p:cNvSpPr>
            <p:nvPr/>
          </p:nvSpPr>
          <p:spPr bwMode="auto">
            <a:xfrm>
              <a:off x="3268" y="2634"/>
              <a:ext cx="3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0" y="7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7"/>
                </a:cxn>
                <a:cxn ang="0">
                  <a:pos x="9" y="1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9" y="1"/>
                </a:cxn>
              </a:cxnLst>
              <a:rect l="0" t="0" r="r" b="b"/>
              <a:pathLst>
                <a:path w="13" h="34">
                  <a:moveTo>
                    <a:pt x="9" y="1"/>
                  </a:moveTo>
                  <a:lnTo>
                    <a:pt x="0" y="7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7"/>
                  </a:lnTo>
                  <a:lnTo>
                    <a:pt x="9" y="1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0" name="Freeform 2544"/>
            <p:cNvSpPr>
              <a:spLocks/>
            </p:cNvSpPr>
            <p:nvPr/>
          </p:nvSpPr>
          <p:spPr bwMode="auto">
            <a:xfrm>
              <a:off x="3269" y="2635"/>
              <a:ext cx="25" cy="13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9" y="40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2"/>
                </a:cxn>
                <a:cxn ang="0">
                  <a:pos x="98" y="52"/>
                </a:cxn>
                <a:cxn ang="0">
                  <a:pos x="93" y="52"/>
                </a:cxn>
                <a:cxn ang="0">
                  <a:pos x="95" y="52"/>
                </a:cxn>
                <a:cxn ang="0">
                  <a:pos x="99" y="52"/>
                </a:cxn>
                <a:cxn ang="0">
                  <a:pos x="101" y="50"/>
                </a:cxn>
                <a:cxn ang="0">
                  <a:pos x="102" y="48"/>
                </a:cxn>
                <a:cxn ang="0">
                  <a:pos x="103" y="46"/>
                </a:cxn>
                <a:cxn ang="0">
                  <a:pos x="102" y="44"/>
                </a:cxn>
                <a:cxn ang="0">
                  <a:pos x="101" y="42"/>
                </a:cxn>
                <a:cxn ang="0">
                  <a:pos x="99" y="40"/>
                </a:cxn>
                <a:cxn ang="0">
                  <a:pos x="98" y="52"/>
                </a:cxn>
              </a:cxnLst>
              <a:rect l="0" t="0" r="r" b="b"/>
              <a:pathLst>
                <a:path w="103" h="52">
                  <a:moveTo>
                    <a:pt x="98" y="52"/>
                  </a:moveTo>
                  <a:lnTo>
                    <a:pt x="99" y="40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2"/>
                  </a:lnTo>
                  <a:lnTo>
                    <a:pt x="98" y="52"/>
                  </a:lnTo>
                  <a:lnTo>
                    <a:pt x="93" y="52"/>
                  </a:lnTo>
                  <a:lnTo>
                    <a:pt x="95" y="52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2" y="48"/>
                  </a:lnTo>
                  <a:lnTo>
                    <a:pt x="103" y="46"/>
                  </a:lnTo>
                  <a:lnTo>
                    <a:pt x="102" y="44"/>
                  </a:lnTo>
                  <a:lnTo>
                    <a:pt x="101" y="42"/>
                  </a:lnTo>
                  <a:lnTo>
                    <a:pt x="99" y="40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1" name="Freeform 2545"/>
            <p:cNvSpPr>
              <a:spLocks/>
            </p:cNvSpPr>
            <p:nvPr/>
          </p:nvSpPr>
          <p:spPr bwMode="auto">
            <a:xfrm>
              <a:off x="3268" y="2644"/>
              <a:ext cx="25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9" y="49"/>
                </a:cxn>
                <a:cxn ang="0">
                  <a:pos x="102" y="12"/>
                </a:cxn>
                <a:cxn ang="0">
                  <a:pos x="97" y="0"/>
                </a:cxn>
                <a:cxn ang="0">
                  <a:pos x="4" y="37"/>
                </a:cxn>
                <a:cxn ang="0">
                  <a:pos x="0" y="43"/>
                </a:cxn>
                <a:cxn ang="0">
                  <a:pos x="4" y="37"/>
                </a:cxn>
                <a:cxn ang="0">
                  <a:pos x="2" y="39"/>
                </a:cxn>
                <a:cxn ang="0">
                  <a:pos x="0" y="41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6" y="50"/>
                </a:cxn>
                <a:cxn ang="0">
                  <a:pos x="9" y="49"/>
                </a:cxn>
                <a:cxn ang="0">
                  <a:pos x="0" y="43"/>
                </a:cxn>
              </a:cxnLst>
              <a:rect l="0" t="0" r="r" b="b"/>
              <a:pathLst>
                <a:path w="102" h="50">
                  <a:moveTo>
                    <a:pt x="0" y="43"/>
                  </a:moveTo>
                  <a:lnTo>
                    <a:pt x="9" y="49"/>
                  </a:lnTo>
                  <a:lnTo>
                    <a:pt x="102" y="12"/>
                  </a:lnTo>
                  <a:lnTo>
                    <a:pt x="97" y="0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4" y="37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6" y="50"/>
                  </a:lnTo>
                  <a:lnTo>
                    <a:pt x="9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2" name="Freeform 2546"/>
            <p:cNvSpPr>
              <a:spLocks/>
            </p:cNvSpPr>
            <p:nvPr/>
          </p:nvSpPr>
          <p:spPr bwMode="auto">
            <a:xfrm>
              <a:off x="3268" y="2647"/>
              <a:ext cx="3" cy="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33">
                  <a:moveTo>
                    <a:pt x="7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3" name="Freeform 2547"/>
            <p:cNvSpPr>
              <a:spLocks/>
            </p:cNvSpPr>
            <p:nvPr/>
          </p:nvSpPr>
          <p:spPr bwMode="auto">
            <a:xfrm>
              <a:off x="3231" y="2647"/>
              <a:ext cx="38" cy="3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7" y="13"/>
                </a:cxn>
                <a:cxn ang="0">
                  <a:pos x="155" y="13"/>
                </a:cxn>
                <a:cxn ang="0">
                  <a:pos x="155" y="0"/>
                </a:cxn>
                <a:cxn ang="0">
                  <a:pos x="7" y="0"/>
                </a:cxn>
                <a:cxn ang="0">
                  <a:pos x="2" y="1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1"/>
                </a:cxn>
              </a:cxnLst>
              <a:rect l="0" t="0" r="r" b="b"/>
              <a:pathLst>
                <a:path w="155" h="13">
                  <a:moveTo>
                    <a:pt x="2" y="11"/>
                  </a:moveTo>
                  <a:lnTo>
                    <a:pt x="7" y="13"/>
                  </a:lnTo>
                  <a:lnTo>
                    <a:pt x="155" y="13"/>
                  </a:lnTo>
                  <a:lnTo>
                    <a:pt x="155" y="0"/>
                  </a:lnTo>
                  <a:lnTo>
                    <a:pt x="7" y="0"/>
                  </a:lnTo>
                  <a:lnTo>
                    <a:pt x="2" y="1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4" name="Freeform 2548"/>
            <p:cNvSpPr>
              <a:spLocks/>
            </p:cNvSpPr>
            <p:nvPr/>
          </p:nvSpPr>
          <p:spPr bwMode="auto">
            <a:xfrm>
              <a:off x="3211" y="2629"/>
              <a:ext cx="22" cy="2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1"/>
                </a:cxn>
                <a:cxn ang="0">
                  <a:pos x="80" y="82"/>
                </a:cxn>
                <a:cxn ang="0">
                  <a:pos x="89" y="73"/>
                </a:cxn>
                <a:cxn ang="0">
                  <a:pos x="11" y="1"/>
                </a:cxn>
                <a:cxn ang="0">
                  <a:pos x="2" y="1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11"/>
                </a:cxn>
                <a:cxn ang="0">
                  <a:pos x="2" y="1"/>
                </a:cxn>
              </a:cxnLst>
              <a:rect l="0" t="0" r="r" b="b"/>
              <a:pathLst>
                <a:path w="89" h="82">
                  <a:moveTo>
                    <a:pt x="2" y="1"/>
                  </a:moveTo>
                  <a:lnTo>
                    <a:pt x="2" y="11"/>
                  </a:lnTo>
                  <a:lnTo>
                    <a:pt x="80" y="82"/>
                  </a:lnTo>
                  <a:lnTo>
                    <a:pt x="89" y="73"/>
                  </a:lnTo>
                  <a:lnTo>
                    <a:pt x="11" y="1"/>
                  </a:lnTo>
                  <a:lnTo>
                    <a:pt x="2" y="1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5" name="Freeform 2549"/>
            <p:cNvSpPr>
              <a:spLocks/>
            </p:cNvSpPr>
            <p:nvPr/>
          </p:nvSpPr>
          <p:spPr bwMode="auto">
            <a:xfrm>
              <a:off x="3192" y="2629"/>
              <a:ext cx="22" cy="21"/>
            </a:xfrm>
            <a:custGeom>
              <a:avLst/>
              <a:gdLst/>
              <a:ahLst/>
              <a:cxnLst>
                <a:cxn ang="0">
                  <a:pos x="7" y="83"/>
                </a:cxn>
                <a:cxn ang="0">
                  <a:pos x="11" y="81"/>
                </a:cxn>
                <a:cxn ang="0">
                  <a:pos x="89" y="10"/>
                </a:cxn>
                <a:cxn ang="0">
                  <a:pos x="80" y="0"/>
                </a:cxn>
                <a:cxn ang="0">
                  <a:pos x="3" y="72"/>
                </a:cxn>
                <a:cxn ang="0">
                  <a:pos x="7" y="83"/>
                </a:cxn>
                <a:cxn ang="0">
                  <a:pos x="3" y="72"/>
                </a:cxn>
                <a:cxn ang="0">
                  <a:pos x="1" y="74"/>
                </a:cxn>
                <a:cxn ang="0">
                  <a:pos x="0" y="76"/>
                </a:cxn>
                <a:cxn ang="0">
                  <a:pos x="1" y="79"/>
                </a:cxn>
                <a:cxn ang="0">
                  <a:pos x="2" y="81"/>
                </a:cxn>
                <a:cxn ang="0">
                  <a:pos x="4" y="82"/>
                </a:cxn>
                <a:cxn ang="0">
                  <a:pos x="6" y="83"/>
                </a:cxn>
                <a:cxn ang="0">
                  <a:pos x="9" y="83"/>
                </a:cxn>
                <a:cxn ang="0">
                  <a:pos x="11" y="81"/>
                </a:cxn>
                <a:cxn ang="0">
                  <a:pos x="7" y="83"/>
                </a:cxn>
              </a:cxnLst>
              <a:rect l="0" t="0" r="r" b="b"/>
              <a:pathLst>
                <a:path w="89" h="83">
                  <a:moveTo>
                    <a:pt x="7" y="83"/>
                  </a:moveTo>
                  <a:lnTo>
                    <a:pt x="11" y="81"/>
                  </a:lnTo>
                  <a:lnTo>
                    <a:pt x="89" y="10"/>
                  </a:lnTo>
                  <a:lnTo>
                    <a:pt x="80" y="0"/>
                  </a:lnTo>
                  <a:lnTo>
                    <a:pt x="3" y="72"/>
                  </a:lnTo>
                  <a:lnTo>
                    <a:pt x="7" y="83"/>
                  </a:lnTo>
                  <a:lnTo>
                    <a:pt x="3" y="72"/>
                  </a:lnTo>
                  <a:lnTo>
                    <a:pt x="1" y="74"/>
                  </a:lnTo>
                  <a:lnTo>
                    <a:pt x="0" y="76"/>
                  </a:lnTo>
                  <a:lnTo>
                    <a:pt x="1" y="79"/>
                  </a:lnTo>
                  <a:lnTo>
                    <a:pt x="2" y="81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9" y="83"/>
                  </a:lnTo>
                  <a:lnTo>
                    <a:pt x="11" y="81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6" name="Freeform 2550"/>
            <p:cNvSpPr>
              <a:spLocks/>
            </p:cNvSpPr>
            <p:nvPr/>
          </p:nvSpPr>
          <p:spPr bwMode="auto">
            <a:xfrm>
              <a:off x="3155" y="2647"/>
              <a:ext cx="38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13"/>
                </a:cxn>
                <a:cxn ang="0">
                  <a:pos x="154" y="13"/>
                </a:cxn>
                <a:cxn ang="0">
                  <a:pos x="154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0" y="6"/>
                </a:cxn>
              </a:cxnLst>
              <a:rect l="0" t="0" r="r" b="b"/>
              <a:pathLst>
                <a:path w="154" h="13">
                  <a:moveTo>
                    <a:pt x="0" y="6"/>
                  </a:moveTo>
                  <a:lnTo>
                    <a:pt x="6" y="13"/>
                  </a:lnTo>
                  <a:lnTo>
                    <a:pt x="154" y="13"/>
                  </a:lnTo>
                  <a:lnTo>
                    <a:pt x="154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7" name="Freeform 2551"/>
            <p:cNvSpPr>
              <a:spLocks/>
            </p:cNvSpPr>
            <p:nvPr/>
          </p:nvSpPr>
          <p:spPr bwMode="auto">
            <a:xfrm>
              <a:off x="3155" y="2649"/>
              <a:ext cx="3" cy="8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2" y="27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4" y="33"/>
                </a:cxn>
                <a:cxn ang="0">
                  <a:pos x="0" y="27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6" y="34"/>
                </a:cxn>
                <a:cxn ang="0">
                  <a:pos x="8" y="33"/>
                </a:cxn>
                <a:cxn ang="0">
                  <a:pos x="10" y="32"/>
                </a:cxn>
                <a:cxn ang="0">
                  <a:pos x="12" y="30"/>
                </a:cxn>
                <a:cxn ang="0">
                  <a:pos x="12" y="27"/>
                </a:cxn>
                <a:cxn ang="0">
                  <a:pos x="4" y="33"/>
                </a:cxn>
              </a:cxnLst>
              <a:rect l="0" t="0" r="r" b="b"/>
              <a:pathLst>
                <a:path w="12" h="34">
                  <a:moveTo>
                    <a:pt x="4" y="33"/>
                  </a:moveTo>
                  <a:lnTo>
                    <a:pt x="12" y="2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6" y="34"/>
                  </a:lnTo>
                  <a:lnTo>
                    <a:pt x="8" y="33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2" y="27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8" name="Freeform 2552"/>
            <p:cNvSpPr>
              <a:spLocks/>
            </p:cNvSpPr>
            <p:nvPr/>
          </p:nvSpPr>
          <p:spPr bwMode="auto">
            <a:xfrm>
              <a:off x="3131" y="2644"/>
              <a:ext cx="26" cy="13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3"/>
                </a:cxn>
                <a:cxn ang="0">
                  <a:pos x="98" y="50"/>
                </a:cxn>
                <a:cxn ang="0">
                  <a:pos x="102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4" y="1"/>
                </a:cxn>
              </a:cxnLst>
              <a:rect l="0" t="0" r="r" b="b"/>
              <a:pathLst>
                <a:path w="102" h="50">
                  <a:moveTo>
                    <a:pt x="4" y="1"/>
                  </a:moveTo>
                  <a:lnTo>
                    <a:pt x="4" y="13"/>
                  </a:lnTo>
                  <a:lnTo>
                    <a:pt x="98" y="50"/>
                  </a:lnTo>
                  <a:lnTo>
                    <a:pt x="102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9" name="Freeform 2553"/>
            <p:cNvSpPr>
              <a:spLocks/>
            </p:cNvSpPr>
            <p:nvPr/>
          </p:nvSpPr>
          <p:spPr bwMode="auto">
            <a:xfrm>
              <a:off x="3132" y="2634"/>
              <a:ext cx="26" cy="14"/>
            </a:xfrm>
            <a:custGeom>
              <a:avLst/>
              <a:gdLst/>
              <a:ahLst/>
              <a:cxnLst>
                <a:cxn ang="0">
                  <a:pos x="102" y="7"/>
                </a:cxn>
                <a:cxn ang="0">
                  <a:pos x="93" y="1"/>
                </a:cxn>
                <a:cxn ang="0">
                  <a:pos x="0" y="41"/>
                </a:cxn>
                <a:cxn ang="0">
                  <a:pos x="5" y="53"/>
                </a:cxn>
                <a:cxn ang="0">
                  <a:pos x="98" y="13"/>
                </a:cxn>
                <a:cxn ang="0">
                  <a:pos x="102" y="7"/>
                </a:cxn>
                <a:cxn ang="0">
                  <a:pos x="98" y="13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7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3" y="1"/>
                </a:cxn>
                <a:cxn ang="0">
                  <a:pos x="102" y="7"/>
                </a:cxn>
              </a:cxnLst>
              <a:rect l="0" t="0" r="r" b="b"/>
              <a:pathLst>
                <a:path w="102" h="53">
                  <a:moveTo>
                    <a:pt x="102" y="7"/>
                  </a:moveTo>
                  <a:lnTo>
                    <a:pt x="93" y="1"/>
                  </a:lnTo>
                  <a:lnTo>
                    <a:pt x="0" y="41"/>
                  </a:lnTo>
                  <a:lnTo>
                    <a:pt x="5" y="53"/>
                  </a:lnTo>
                  <a:lnTo>
                    <a:pt x="98" y="13"/>
                  </a:lnTo>
                  <a:lnTo>
                    <a:pt x="102" y="7"/>
                  </a:lnTo>
                  <a:lnTo>
                    <a:pt x="98" y="13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3" y="1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0" name="Freeform 2554"/>
            <p:cNvSpPr>
              <a:spLocks/>
            </p:cNvSpPr>
            <p:nvPr/>
          </p:nvSpPr>
          <p:spPr bwMode="auto">
            <a:xfrm>
              <a:off x="3155" y="2636"/>
              <a:ext cx="3" cy="8"/>
            </a:xfrm>
            <a:custGeom>
              <a:avLst/>
              <a:gdLst/>
              <a:ahLst/>
              <a:cxnLst>
                <a:cxn ang="0">
                  <a:pos x="6" y="33"/>
                </a:cxn>
                <a:cxn ang="0">
                  <a:pos x="12" y="27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6" y="33"/>
                </a:cxn>
                <a:cxn ang="0">
                  <a:pos x="0" y="27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8" y="33"/>
                </a:cxn>
                <a:cxn ang="0">
                  <a:pos x="10" y="32"/>
                </a:cxn>
                <a:cxn ang="0">
                  <a:pos x="12" y="30"/>
                </a:cxn>
                <a:cxn ang="0">
                  <a:pos x="12" y="27"/>
                </a:cxn>
                <a:cxn ang="0">
                  <a:pos x="6" y="33"/>
                </a:cxn>
              </a:cxnLst>
              <a:rect l="0" t="0" r="r" b="b"/>
              <a:pathLst>
                <a:path w="12" h="33">
                  <a:moveTo>
                    <a:pt x="6" y="33"/>
                  </a:moveTo>
                  <a:lnTo>
                    <a:pt x="12" y="2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2" y="27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1" name="Freeform 2555"/>
            <p:cNvSpPr>
              <a:spLocks/>
            </p:cNvSpPr>
            <p:nvPr/>
          </p:nvSpPr>
          <p:spPr bwMode="auto">
            <a:xfrm>
              <a:off x="3156" y="2641"/>
              <a:ext cx="27" cy="3"/>
            </a:xfrm>
            <a:custGeom>
              <a:avLst/>
              <a:gdLst/>
              <a:ahLst/>
              <a:cxnLst>
                <a:cxn ang="0">
                  <a:pos x="103" y="12"/>
                </a:cxn>
                <a:cxn ang="0">
                  <a:pos x="99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9" y="13"/>
                </a:cxn>
                <a:cxn ang="0">
                  <a:pos x="103" y="12"/>
                </a:cxn>
                <a:cxn ang="0">
                  <a:pos x="99" y="13"/>
                </a:cxn>
                <a:cxn ang="0">
                  <a:pos x="101" y="13"/>
                </a:cxn>
                <a:cxn ang="0">
                  <a:pos x="103" y="11"/>
                </a:cxn>
                <a:cxn ang="0">
                  <a:pos x="105" y="9"/>
                </a:cxn>
                <a:cxn ang="0">
                  <a:pos x="105" y="7"/>
                </a:cxn>
                <a:cxn ang="0">
                  <a:pos x="105" y="5"/>
                </a:cxn>
                <a:cxn ang="0">
                  <a:pos x="103" y="2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103" y="12"/>
                </a:cxn>
              </a:cxnLst>
              <a:rect l="0" t="0" r="r" b="b"/>
              <a:pathLst>
                <a:path w="105" h="13">
                  <a:moveTo>
                    <a:pt x="103" y="12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9" y="13"/>
                  </a:lnTo>
                  <a:lnTo>
                    <a:pt x="103" y="12"/>
                  </a:lnTo>
                  <a:lnTo>
                    <a:pt x="99" y="13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5" y="5"/>
                  </a:lnTo>
                  <a:lnTo>
                    <a:pt x="103" y="2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10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2" name="Freeform 2556"/>
            <p:cNvSpPr>
              <a:spLocks/>
            </p:cNvSpPr>
            <p:nvPr/>
          </p:nvSpPr>
          <p:spPr bwMode="auto">
            <a:xfrm>
              <a:off x="3180" y="2623"/>
              <a:ext cx="26" cy="21"/>
            </a:xfrm>
            <a:custGeom>
              <a:avLst/>
              <a:gdLst/>
              <a:ahLst/>
              <a:cxnLst>
                <a:cxn ang="0">
                  <a:pos x="101" y="1"/>
                </a:cxn>
                <a:cxn ang="0">
                  <a:pos x="92" y="1"/>
                </a:cxn>
                <a:cxn ang="0">
                  <a:pos x="0" y="76"/>
                </a:cxn>
                <a:cxn ang="0">
                  <a:pos x="8" y="86"/>
                </a:cxn>
                <a:cxn ang="0">
                  <a:pos x="101" y="11"/>
                </a:cxn>
                <a:cxn ang="0">
                  <a:pos x="101" y="1"/>
                </a:cxn>
                <a:cxn ang="0">
                  <a:pos x="101" y="11"/>
                </a:cxn>
                <a:cxn ang="0">
                  <a:pos x="103" y="9"/>
                </a:cxn>
                <a:cxn ang="0">
                  <a:pos x="104" y="7"/>
                </a:cxn>
                <a:cxn ang="0">
                  <a:pos x="103" y="4"/>
                </a:cxn>
                <a:cxn ang="0">
                  <a:pos x="102" y="2"/>
                </a:cxn>
                <a:cxn ang="0">
                  <a:pos x="100" y="0"/>
                </a:cxn>
                <a:cxn ang="0">
                  <a:pos x="98" y="0"/>
                </a:cxn>
                <a:cxn ang="0">
                  <a:pos x="96" y="0"/>
                </a:cxn>
                <a:cxn ang="0">
                  <a:pos x="92" y="1"/>
                </a:cxn>
                <a:cxn ang="0">
                  <a:pos x="101" y="1"/>
                </a:cxn>
              </a:cxnLst>
              <a:rect l="0" t="0" r="r" b="b"/>
              <a:pathLst>
                <a:path w="104" h="86">
                  <a:moveTo>
                    <a:pt x="101" y="1"/>
                  </a:moveTo>
                  <a:lnTo>
                    <a:pt x="92" y="1"/>
                  </a:lnTo>
                  <a:lnTo>
                    <a:pt x="0" y="76"/>
                  </a:lnTo>
                  <a:lnTo>
                    <a:pt x="8" y="86"/>
                  </a:lnTo>
                  <a:lnTo>
                    <a:pt x="101" y="11"/>
                  </a:lnTo>
                  <a:lnTo>
                    <a:pt x="101" y="1"/>
                  </a:lnTo>
                  <a:lnTo>
                    <a:pt x="101" y="11"/>
                  </a:lnTo>
                  <a:lnTo>
                    <a:pt x="103" y="9"/>
                  </a:lnTo>
                  <a:lnTo>
                    <a:pt x="104" y="7"/>
                  </a:lnTo>
                  <a:lnTo>
                    <a:pt x="103" y="4"/>
                  </a:lnTo>
                  <a:lnTo>
                    <a:pt x="102" y="2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2" y="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3" name="Freeform 2557"/>
            <p:cNvSpPr>
              <a:spLocks/>
            </p:cNvSpPr>
            <p:nvPr/>
          </p:nvSpPr>
          <p:spPr bwMode="auto">
            <a:xfrm>
              <a:off x="3179" y="2604"/>
              <a:ext cx="26" cy="2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11"/>
                </a:cxn>
                <a:cxn ang="0">
                  <a:pos x="95" y="85"/>
                </a:cxn>
                <a:cxn ang="0">
                  <a:pos x="104" y="75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7" y="0"/>
                </a:cxn>
              </a:cxnLst>
              <a:rect l="0" t="0" r="r" b="b"/>
              <a:pathLst>
                <a:path w="104" h="85">
                  <a:moveTo>
                    <a:pt x="7" y="0"/>
                  </a:moveTo>
                  <a:lnTo>
                    <a:pt x="3" y="11"/>
                  </a:lnTo>
                  <a:lnTo>
                    <a:pt x="95" y="85"/>
                  </a:lnTo>
                  <a:lnTo>
                    <a:pt x="104" y="75"/>
                  </a:lnTo>
                  <a:lnTo>
                    <a:pt x="11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4" name="Freeform 2558"/>
            <p:cNvSpPr>
              <a:spLocks/>
            </p:cNvSpPr>
            <p:nvPr/>
          </p:nvSpPr>
          <p:spPr bwMode="auto">
            <a:xfrm>
              <a:off x="3155" y="2604"/>
              <a:ext cx="26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13"/>
                </a:cxn>
                <a:cxn ang="0">
                  <a:pos x="105" y="13"/>
                </a:cxn>
                <a:cxn ang="0">
                  <a:pos x="105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0" y="6"/>
                </a:cxn>
              </a:cxnLst>
              <a:rect l="0" t="0" r="r" b="b"/>
              <a:pathLst>
                <a:path w="105" h="13">
                  <a:moveTo>
                    <a:pt x="0" y="6"/>
                  </a:moveTo>
                  <a:lnTo>
                    <a:pt x="6" y="13"/>
                  </a:lnTo>
                  <a:lnTo>
                    <a:pt x="105" y="13"/>
                  </a:lnTo>
                  <a:lnTo>
                    <a:pt x="105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5" name="Freeform 2559"/>
            <p:cNvSpPr>
              <a:spLocks/>
            </p:cNvSpPr>
            <p:nvPr/>
          </p:nvSpPr>
          <p:spPr bwMode="auto">
            <a:xfrm>
              <a:off x="3155" y="2605"/>
              <a:ext cx="3" cy="9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2" y="2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4" y="32"/>
                </a:cxn>
                <a:cxn ang="0">
                  <a:pos x="0" y="26"/>
                </a:cxn>
                <a:cxn ang="0">
                  <a:pos x="0" y="29"/>
                </a:cxn>
                <a:cxn ang="0">
                  <a:pos x="2" y="31"/>
                </a:cxn>
                <a:cxn ang="0">
                  <a:pos x="4" y="32"/>
                </a:cxn>
                <a:cxn ang="0">
                  <a:pos x="6" y="33"/>
                </a:cxn>
                <a:cxn ang="0">
                  <a:pos x="8" y="32"/>
                </a:cxn>
                <a:cxn ang="0">
                  <a:pos x="10" y="31"/>
                </a:cxn>
                <a:cxn ang="0">
                  <a:pos x="12" y="29"/>
                </a:cxn>
                <a:cxn ang="0">
                  <a:pos x="12" y="26"/>
                </a:cxn>
                <a:cxn ang="0">
                  <a:pos x="4" y="32"/>
                </a:cxn>
              </a:cxnLst>
              <a:rect l="0" t="0" r="r" b="b"/>
              <a:pathLst>
                <a:path w="12" h="33">
                  <a:moveTo>
                    <a:pt x="4" y="32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4" y="3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2"/>
                  </a:lnTo>
                  <a:lnTo>
                    <a:pt x="6" y="33"/>
                  </a:lnTo>
                  <a:lnTo>
                    <a:pt x="8" y="32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2" y="26"/>
                  </a:lnTo>
                  <a:lnTo>
                    <a:pt x="4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6" name="Freeform 2560"/>
            <p:cNvSpPr>
              <a:spLocks/>
            </p:cNvSpPr>
            <p:nvPr/>
          </p:nvSpPr>
          <p:spPr bwMode="auto">
            <a:xfrm>
              <a:off x="3131" y="2601"/>
              <a:ext cx="26" cy="1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14"/>
                </a:cxn>
                <a:cxn ang="0">
                  <a:pos x="98" y="50"/>
                </a:cxn>
                <a:cxn ang="0">
                  <a:pos x="102" y="38"/>
                </a:cxn>
                <a:cxn ang="0">
                  <a:pos x="9" y="2"/>
                </a:cxn>
                <a:cxn ang="0">
                  <a:pos x="4" y="2"/>
                </a:cxn>
                <a:cxn ang="0">
                  <a:pos x="9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4" y="14"/>
                </a:cxn>
                <a:cxn ang="0">
                  <a:pos x="4" y="2"/>
                </a:cxn>
              </a:cxnLst>
              <a:rect l="0" t="0" r="r" b="b"/>
              <a:pathLst>
                <a:path w="102" h="50">
                  <a:moveTo>
                    <a:pt x="4" y="2"/>
                  </a:moveTo>
                  <a:lnTo>
                    <a:pt x="4" y="14"/>
                  </a:lnTo>
                  <a:lnTo>
                    <a:pt x="98" y="50"/>
                  </a:lnTo>
                  <a:lnTo>
                    <a:pt x="102" y="38"/>
                  </a:lnTo>
                  <a:lnTo>
                    <a:pt x="9" y="2"/>
                  </a:lnTo>
                  <a:lnTo>
                    <a:pt x="4" y="2"/>
                  </a:lnTo>
                  <a:lnTo>
                    <a:pt x="9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7" name="Freeform 2561"/>
            <p:cNvSpPr>
              <a:spLocks/>
            </p:cNvSpPr>
            <p:nvPr/>
          </p:nvSpPr>
          <p:spPr bwMode="auto">
            <a:xfrm>
              <a:off x="3132" y="2592"/>
              <a:ext cx="26" cy="12"/>
            </a:xfrm>
            <a:custGeom>
              <a:avLst/>
              <a:gdLst/>
              <a:ahLst/>
              <a:cxnLst>
                <a:cxn ang="0">
                  <a:pos x="102" y="6"/>
                </a:cxn>
                <a:cxn ang="0">
                  <a:pos x="94" y="0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8" y="12"/>
                </a:cxn>
                <a:cxn ang="0">
                  <a:pos x="102" y="6"/>
                </a:cxn>
                <a:cxn ang="0">
                  <a:pos x="98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6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4" y="0"/>
                </a:cxn>
                <a:cxn ang="0">
                  <a:pos x="102" y="6"/>
                </a:cxn>
              </a:cxnLst>
              <a:rect l="0" t="0" r="r" b="b"/>
              <a:pathLst>
                <a:path w="102" h="50">
                  <a:moveTo>
                    <a:pt x="102" y="6"/>
                  </a:moveTo>
                  <a:lnTo>
                    <a:pt x="94" y="0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8" y="12"/>
                  </a:lnTo>
                  <a:lnTo>
                    <a:pt x="102" y="6"/>
                  </a:lnTo>
                  <a:lnTo>
                    <a:pt x="98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102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8" name="Freeform 2562"/>
            <p:cNvSpPr>
              <a:spLocks/>
            </p:cNvSpPr>
            <p:nvPr/>
          </p:nvSpPr>
          <p:spPr bwMode="auto">
            <a:xfrm>
              <a:off x="3548" y="2451"/>
              <a:ext cx="262" cy="122"/>
            </a:xfrm>
            <a:custGeom>
              <a:avLst/>
              <a:gdLst/>
              <a:ahLst/>
              <a:cxnLst>
                <a:cxn ang="0">
                  <a:pos x="892" y="421"/>
                </a:cxn>
                <a:cxn ang="0">
                  <a:pos x="954" y="389"/>
                </a:cxn>
                <a:cxn ang="0">
                  <a:pos x="1000" y="353"/>
                </a:cxn>
                <a:cxn ang="0">
                  <a:pos x="1029" y="313"/>
                </a:cxn>
                <a:cxn ang="0">
                  <a:pos x="1047" y="273"/>
                </a:cxn>
                <a:cxn ang="0">
                  <a:pos x="1047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7" y="302"/>
                </a:cxn>
                <a:cxn ang="0">
                  <a:pos x="38" y="341"/>
                </a:cxn>
                <a:cxn ang="0">
                  <a:pos x="77" y="379"/>
                </a:cxn>
                <a:cxn ang="0">
                  <a:pos x="137" y="414"/>
                </a:cxn>
                <a:cxn ang="0">
                  <a:pos x="205" y="442"/>
                </a:cxn>
                <a:cxn ang="0">
                  <a:pos x="282" y="464"/>
                </a:cxn>
                <a:cxn ang="0">
                  <a:pos x="368" y="480"/>
                </a:cxn>
                <a:cxn ang="0">
                  <a:pos x="464" y="487"/>
                </a:cxn>
                <a:cxn ang="0">
                  <a:pos x="557" y="490"/>
                </a:cxn>
                <a:cxn ang="0">
                  <a:pos x="648" y="482"/>
                </a:cxn>
                <a:cxn ang="0">
                  <a:pos x="739" y="469"/>
                </a:cxn>
                <a:cxn ang="0">
                  <a:pos x="819" y="447"/>
                </a:cxn>
                <a:cxn ang="0">
                  <a:pos x="892" y="421"/>
                </a:cxn>
              </a:cxnLst>
              <a:rect l="0" t="0" r="r" b="b"/>
              <a:pathLst>
                <a:path w="1047" h="490">
                  <a:moveTo>
                    <a:pt x="892" y="421"/>
                  </a:moveTo>
                  <a:lnTo>
                    <a:pt x="954" y="389"/>
                  </a:lnTo>
                  <a:lnTo>
                    <a:pt x="1000" y="353"/>
                  </a:lnTo>
                  <a:lnTo>
                    <a:pt x="1029" y="313"/>
                  </a:lnTo>
                  <a:lnTo>
                    <a:pt x="1047" y="273"/>
                  </a:lnTo>
                  <a:lnTo>
                    <a:pt x="1047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7" y="302"/>
                  </a:lnTo>
                  <a:lnTo>
                    <a:pt x="38" y="341"/>
                  </a:lnTo>
                  <a:lnTo>
                    <a:pt x="77" y="379"/>
                  </a:lnTo>
                  <a:lnTo>
                    <a:pt x="137" y="414"/>
                  </a:lnTo>
                  <a:lnTo>
                    <a:pt x="205" y="442"/>
                  </a:lnTo>
                  <a:lnTo>
                    <a:pt x="282" y="464"/>
                  </a:lnTo>
                  <a:lnTo>
                    <a:pt x="368" y="480"/>
                  </a:lnTo>
                  <a:lnTo>
                    <a:pt x="464" y="487"/>
                  </a:lnTo>
                  <a:lnTo>
                    <a:pt x="557" y="490"/>
                  </a:lnTo>
                  <a:lnTo>
                    <a:pt x="648" y="482"/>
                  </a:lnTo>
                  <a:lnTo>
                    <a:pt x="739" y="469"/>
                  </a:lnTo>
                  <a:lnTo>
                    <a:pt x="819" y="447"/>
                  </a:lnTo>
                  <a:lnTo>
                    <a:pt x="892" y="4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9" name="Freeform 2563"/>
            <p:cNvSpPr>
              <a:spLocks/>
            </p:cNvSpPr>
            <p:nvPr/>
          </p:nvSpPr>
          <p:spPr bwMode="auto">
            <a:xfrm>
              <a:off x="3770" y="2547"/>
              <a:ext cx="18" cy="11"/>
            </a:xfrm>
            <a:custGeom>
              <a:avLst/>
              <a:gdLst/>
              <a:ahLst/>
              <a:cxnLst>
                <a:cxn ang="0">
                  <a:pos x="69" y="11"/>
                </a:cxn>
                <a:cxn ang="0">
                  <a:pos x="62" y="0"/>
                </a:cxn>
                <a:cxn ang="0">
                  <a:pos x="0" y="33"/>
                </a:cxn>
                <a:cxn ang="0">
                  <a:pos x="6" y="44"/>
                </a:cxn>
                <a:cxn ang="0">
                  <a:pos x="68" y="12"/>
                </a:cxn>
                <a:cxn ang="0">
                  <a:pos x="69" y="11"/>
                </a:cxn>
                <a:cxn ang="0">
                  <a:pos x="68" y="12"/>
                </a:cxn>
                <a:cxn ang="0">
                  <a:pos x="70" y="10"/>
                </a:cxn>
                <a:cxn ang="0">
                  <a:pos x="71" y="8"/>
                </a:cxn>
                <a:cxn ang="0">
                  <a:pos x="71" y="6"/>
                </a:cxn>
                <a:cxn ang="0">
                  <a:pos x="70" y="3"/>
                </a:cxn>
                <a:cxn ang="0">
                  <a:pos x="69" y="1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69" y="11"/>
                </a:cxn>
              </a:cxnLst>
              <a:rect l="0" t="0" r="r" b="b"/>
              <a:pathLst>
                <a:path w="71" h="44">
                  <a:moveTo>
                    <a:pt x="69" y="11"/>
                  </a:moveTo>
                  <a:lnTo>
                    <a:pt x="62" y="0"/>
                  </a:lnTo>
                  <a:lnTo>
                    <a:pt x="0" y="33"/>
                  </a:lnTo>
                  <a:lnTo>
                    <a:pt x="6" y="44"/>
                  </a:lnTo>
                  <a:lnTo>
                    <a:pt x="68" y="12"/>
                  </a:lnTo>
                  <a:lnTo>
                    <a:pt x="69" y="11"/>
                  </a:lnTo>
                  <a:lnTo>
                    <a:pt x="68" y="12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9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0" name="Freeform 2564"/>
            <p:cNvSpPr>
              <a:spLocks/>
            </p:cNvSpPr>
            <p:nvPr/>
          </p:nvSpPr>
          <p:spPr bwMode="auto">
            <a:xfrm>
              <a:off x="3785" y="2537"/>
              <a:ext cx="15" cy="12"/>
            </a:xfrm>
            <a:custGeom>
              <a:avLst/>
              <a:gdLst/>
              <a:ahLst/>
              <a:cxnLst>
                <a:cxn ang="0">
                  <a:pos x="56" y="12"/>
                </a:cxn>
                <a:cxn ang="0">
                  <a:pos x="47" y="3"/>
                </a:cxn>
                <a:cxn ang="0">
                  <a:pos x="0" y="39"/>
                </a:cxn>
                <a:cxn ang="0">
                  <a:pos x="8" y="49"/>
                </a:cxn>
                <a:cxn ang="0">
                  <a:pos x="54" y="13"/>
                </a:cxn>
                <a:cxn ang="0">
                  <a:pos x="56" y="12"/>
                </a:cxn>
                <a:cxn ang="0">
                  <a:pos x="54" y="13"/>
                </a:cxn>
                <a:cxn ang="0">
                  <a:pos x="56" y="11"/>
                </a:cxn>
                <a:cxn ang="0">
                  <a:pos x="57" y="8"/>
                </a:cxn>
                <a:cxn ang="0">
                  <a:pos x="57" y="6"/>
                </a:cxn>
                <a:cxn ang="0">
                  <a:pos x="56" y="4"/>
                </a:cxn>
                <a:cxn ang="0">
                  <a:pos x="54" y="1"/>
                </a:cxn>
                <a:cxn ang="0">
                  <a:pos x="52" y="0"/>
                </a:cxn>
                <a:cxn ang="0">
                  <a:pos x="49" y="0"/>
                </a:cxn>
                <a:cxn ang="0">
                  <a:pos x="47" y="3"/>
                </a:cxn>
                <a:cxn ang="0">
                  <a:pos x="56" y="12"/>
                </a:cxn>
              </a:cxnLst>
              <a:rect l="0" t="0" r="r" b="b"/>
              <a:pathLst>
                <a:path w="57" h="49">
                  <a:moveTo>
                    <a:pt x="56" y="12"/>
                  </a:moveTo>
                  <a:lnTo>
                    <a:pt x="47" y="3"/>
                  </a:lnTo>
                  <a:lnTo>
                    <a:pt x="0" y="39"/>
                  </a:lnTo>
                  <a:lnTo>
                    <a:pt x="8" y="49"/>
                  </a:lnTo>
                  <a:lnTo>
                    <a:pt x="54" y="13"/>
                  </a:lnTo>
                  <a:lnTo>
                    <a:pt x="56" y="12"/>
                  </a:lnTo>
                  <a:lnTo>
                    <a:pt x="54" y="13"/>
                  </a:lnTo>
                  <a:lnTo>
                    <a:pt x="56" y="11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6" y="4"/>
                  </a:lnTo>
                  <a:lnTo>
                    <a:pt x="54" y="1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7" y="3"/>
                  </a:lnTo>
                  <a:lnTo>
                    <a:pt x="56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1" name="Freeform 2565"/>
            <p:cNvSpPr>
              <a:spLocks/>
            </p:cNvSpPr>
            <p:nvPr/>
          </p:nvSpPr>
          <p:spPr bwMode="auto">
            <a:xfrm>
              <a:off x="3797" y="2527"/>
              <a:ext cx="10" cy="13"/>
            </a:xfrm>
            <a:custGeom>
              <a:avLst/>
              <a:gdLst/>
              <a:ahLst/>
              <a:cxnLst>
                <a:cxn ang="0">
                  <a:pos x="40" y="9"/>
                </a:cxn>
                <a:cxn ang="0">
                  <a:pos x="29" y="3"/>
                </a:cxn>
                <a:cxn ang="0">
                  <a:pos x="0" y="43"/>
                </a:cxn>
                <a:cxn ang="0">
                  <a:pos x="11" y="51"/>
                </a:cxn>
                <a:cxn ang="0">
                  <a:pos x="40" y="11"/>
                </a:cxn>
                <a:cxn ang="0">
                  <a:pos x="40" y="9"/>
                </a:cxn>
                <a:cxn ang="0">
                  <a:pos x="40" y="11"/>
                </a:cxn>
                <a:cxn ang="0">
                  <a:pos x="41" y="8"/>
                </a:cxn>
                <a:cxn ang="0">
                  <a:pos x="41" y="5"/>
                </a:cxn>
                <a:cxn ang="0">
                  <a:pos x="40" y="3"/>
                </a:cxn>
                <a:cxn ang="0">
                  <a:pos x="38" y="2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1" y="1"/>
                </a:cxn>
                <a:cxn ang="0">
                  <a:pos x="29" y="3"/>
                </a:cxn>
                <a:cxn ang="0">
                  <a:pos x="40" y="9"/>
                </a:cxn>
              </a:cxnLst>
              <a:rect l="0" t="0" r="r" b="b"/>
              <a:pathLst>
                <a:path w="41" h="51">
                  <a:moveTo>
                    <a:pt x="40" y="9"/>
                  </a:moveTo>
                  <a:lnTo>
                    <a:pt x="29" y="3"/>
                  </a:lnTo>
                  <a:lnTo>
                    <a:pt x="0" y="43"/>
                  </a:lnTo>
                  <a:lnTo>
                    <a:pt x="11" y="51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11"/>
                  </a:lnTo>
                  <a:lnTo>
                    <a:pt x="41" y="8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9" y="3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2" name="Freeform 2566"/>
            <p:cNvSpPr>
              <a:spLocks/>
            </p:cNvSpPr>
            <p:nvPr/>
          </p:nvSpPr>
          <p:spPr bwMode="auto">
            <a:xfrm>
              <a:off x="3804" y="2517"/>
              <a:ext cx="7" cy="12"/>
            </a:xfrm>
            <a:custGeom>
              <a:avLst/>
              <a:gdLst/>
              <a:ahLst/>
              <a:cxnLst>
                <a:cxn ang="0">
                  <a:pos x="30" y="7"/>
                </a:cxn>
                <a:cxn ang="0">
                  <a:pos x="17" y="4"/>
                </a:cxn>
                <a:cxn ang="0">
                  <a:pos x="0" y="44"/>
                </a:cxn>
                <a:cxn ang="0">
                  <a:pos x="11" y="49"/>
                </a:cxn>
                <a:cxn ang="0">
                  <a:pos x="29" y="9"/>
                </a:cxn>
                <a:cxn ang="0">
                  <a:pos x="30" y="7"/>
                </a:cxn>
                <a:cxn ang="0">
                  <a:pos x="29" y="9"/>
                </a:cxn>
                <a:cxn ang="0">
                  <a:pos x="30" y="7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21" y="1"/>
                </a:cxn>
                <a:cxn ang="0">
                  <a:pos x="19" y="2"/>
                </a:cxn>
                <a:cxn ang="0">
                  <a:pos x="17" y="4"/>
                </a:cxn>
                <a:cxn ang="0">
                  <a:pos x="30" y="7"/>
                </a:cxn>
              </a:cxnLst>
              <a:rect l="0" t="0" r="r" b="b"/>
              <a:pathLst>
                <a:path w="30" h="49">
                  <a:moveTo>
                    <a:pt x="30" y="7"/>
                  </a:moveTo>
                  <a:lnTo>
                    <a:pt x="17" y="4"/>
                  </a:lnTo>
                  <a:lnTo>
                    <a:pt x="0" y="44"/>
                  </a:lnTo>
                  <a:lnTo>
                    <a:pt x="11" y="49"/>
                  </a:lnTo>
                  <a:lnTo>
                    <a:pt x="29" y="9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30" y="7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1" y="1"/>
                  </a:lnTo>
                  <a:lnTo>
                    <a:pt x="19" y="2"/>
                  </a:lnTo>
                  <a:lnTo>
                    <a:pt x="17" y="4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3" name="Freeform 2567"/>
            <p:cNvSpPr>
              <a:spLocks/>
            </p:cNvSpPr>
            <p:nvPr/>
          </p:nvSpPr>
          <p:spPr bwMode="auto">
            <a:xfrm>
              <a:off x="3808" y="2449"/>
              <a:ext cx="3" cy="7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280">
                  <a:moveTo>
                    <a:pt x="6" y="0"/>
                  </a:moveTo>
                  <a:lnTo>
                    <a:pt x="0" y="7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4" name="Freeform 2568"/>
            <p:cNvSpPr>
              <a:spLocks/>
            </p:cNvSpPr>
            <p:nvPr/>
          </p:nvSpPr>
          <p:spPr bwMode="auto">
            <a:xfrm>
              <a:off x="3546" y="2449"/>
              <a:ext cx="264" cy="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8" y="21"/>
                </a:cxn>
                <a:cxn ang="0">
                  <a:pos x="1055" y="13"/>
                </a:cxn>
                <a:cxn ang="0">
                  <a:pos x="1055" y="0"/>
                </a:cxn>
                <a:cxn ang="0">
                  <a:pos x="8" y="8"/>
                </a:cxn>
                <a:cxn ang="0">
                  <a:pos x="0" y="15"/>
                </a:cxn>
                <a:cxn ang="0">
                  <a:pos x="8" y="8"/>
                </a:cxn>
                <a:cxn ang="0">
                  <a:pos x="4" y="9"/>
                </a:cxn>
                <a:cxn ang="0">
                  <a:pos x="2" y="10"/>
                </a:cxn>
                <a:cxn ang="0">
                  <a:pos x="1" y="12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19"/>
                </a:cxn>
                <a:cxn ang="0">
                  <a:pos x="4" y="21"/>
                </a:cxn>
                <a:cxn ang="0">
                  <a:pos x="8" y="21"/>
                </a:cxn>
                <a:cxn ang="0">
                  <a:pos x="0" y="15"/>
                </a:cxn>
              </a:cxnLst>
              <a:rect l="0" t="0" r="r" b="b"/>
              <a:pathLst>
                <a:path w="1055" h="21">
                  <a:moveTo>
                    <a:pt x="0" y="15"/>
                  </a:moveTo>
                  <a:lnTo>
                    <a:pt x="8" y="21"/>
                  </a:lnTo>
                  <a:lnTo>
                    <a:pt x="1055" y="13"/>
                  </a:lnTo>
                  <a:lnTo>
                    <a:pt x="1055" y="0"/>
                  </a:lnTo>
                  <a:lnTo>
                    <a:pt x="8" y="8"/>
                  </a:lnTo>
                  <a:lnTo>
                    <a:pt x="0" y="15"/>
                  </a:lnTo>
                  <a:lnTo>
                    <a:pt x="8" y="8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8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5" name="Freeform 2569"/>
            <p:cNvSpPr>
              <a:spLocks/>
            </p:cNvSpPr>
            <p:nvPr/>
          </p:nvSpPr>
          <p:spPr bwMode="auto">
            <a:xfrm>
              <a:off x="3546" y="2453"/>
              <a:ext cx="3" cy="64"/>
            </a:xfrm>
            <a:custGeom>
              <a:avLst/>
              <a:gdLst/>
              <a:ahLst/>
              <a:cxnLst>
                <a:cxn ang="0">
                  <a:pos x="0" y="253"/>
                </a:cxn>
                <a:cxn ang="0">
                  <a:pos x="14" y="252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3"/>
                </a:cxn>
                <a:cxn ang="0">
                  <a:pos x="0" y="252"/>
                </a:cxn>
                <a:cxn ang="0">
                  <a:pos x="1" y="255"/>
                </a:cxn>
                <a:cxn ang="0">
                  <a:pos x="2" y="257"/>
                </a:cxn>
                <a:cxn ang="0">
                  <a:pos x="4" y="258"/>
                </a:cxn>
                <a:cxn ang="0">
                  <a:pos x="8" y="258"/>
                </a:cxn>
                <a:cxn ang="0">
                  <a:pos x="10" y="258"/>
                </a:cxn>
                <a:cxn ang="0">
                  <a:pos x="12" y="257"/>
                </a:cxn>
                <a:cxn ang="0">
                  <a:pos x="14" y="255"/>
                </a:cxn>
                <a:cxn ang="0">
                  <a:pos x="14" y="252"/>
                </a:cxn>
                <a:cxn ang="0">
                  <a:pos x="0" y="253"/>
                </a:cxn>
              </a:cxnLst>
              <a:rect l="0" t="0" r="r" b="b"/>
              <a:pathLst>
                <a:path w="14" h="258">
                  <a:moveTo>
                    <a:pt x="0" y="253"/>
                  </a:moveTo>
                  <a:lnTo>
                    <a:pt x="14" y="25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3"/>
                  </a:lnTo>
                  <a:lnTo>
                    <a:pt x="0" y="252"/>
                  </a:lnTo>
                  <a:lnTo>
                    <a:pt x="1" y="255"/>
                  </a:lnTo>
                  <a:lnTo>
                    <a:pt x="2" y="257"/>
                  </a:lnTo>
                  <a:lnTo>
                    <a:pt x="4" y="258"/>
                  </a:lnTo>
                  <a:lnTo>
                    <a:pt x="8" y="258"/>
                  </a:lnTo>
                  <a:lnTo>
                    <a:pt x="10" y="258"/>
                  </a:lnTo>
                  <a:lnTo>
                    <a:pt x="12" y="257"/>
                  </a:lnTo>
                  <a:lnTo>
                    <a:pt x="14" y="255"/>
                  </a:lnTo>
                  <a:lnTo>
                    <a:pt x="14" y="252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6" name="Freeform 2570"/>
            <p:cNvSpPr>
              <a:spLocks/>
            </p:cNvSpPr>
            <p:nvPr/>
          </p:nvSpPr>
          <p:spPr bwMode="auto">
            <a:xfrm>
              <a:off x="3546" y="2515"/>
              <a:ext cx="5" cy="13"/>
            </a:xfrm>
            <a:custGeom>
              <a:avLst/>
              <a:gdLst/>
              <a:ahLst/>
              <a:cxnLst>
                <a:cxn ang="0">
                  <a:pos x="10" y="47"/>
                </a:cxn>
                <a:cxn ang="0">
                  <a:pos x="22" y="42"/>
                </a:cxn>
                <a:cxn ang="0">
                  <a:pos x="14" y="0"/>
                </a:cxn>
                <a:cxn ang="0">
                  <a:pos x="0" y="2"/>
                </a:cxn>
                <a:cxn ang="0">
                  <a:pos x="9" y="45"/>
                </a:cxn>
                <a:cxn ang="0">
                  <a:pos x="10" y="47"/>
                </a:cxn>
                <a:cxn ang="0">
                  <a:pos x="9" y="45"/>
                </a:cxn>
                <a:cxn ang="0">
                  <a:pos x="10" y="47"/>
                </a:cxn>
                <a:cxn ang="0">
                  <a:pos x="12" y="49"/>
                </a:cxn>
                <a:cxn ang="0">
                  <a:pos x="14" y="50"/>
                </a:cxn>
                <a:cxn ang="0">
                  <a:pos x="16" y="50"/>
                </a:cxn>
                <a:cxn ang="0">
                  <a:pos x="19" y="49"/>
                </a:cxn>
                <a:cxn ang="0">
                  <a:pos x="21" y="47"/>
                </a:cxn>
                <a:cxn ang="0">
                  <a:pos x="22" y="45"/>
                </a:cxn>
                <a:cxn ang="0">
                  <a:pos x="22" y="42"/>
                </a:cxn>
                <a:cxn ang="0">
                  <a:pos x="10" y="47"/>
                </a:cxn>
              </a:cxnLst>
              <a:rect l="0" t="0" r="r" b="b"/>
              <a:pathLst>
                <a:path w="22" h="50">
                  <a:moveTo>
                    <a:pt x="10" y="47"/>
                  </a:moveTo>
                  <a:lnTo>
                    <a:pt x="22" y="42"/>
                  </a:lnTo>
                  <a:lnTo>
                    <a:pt x="14" y="0"/>
                  </a:lnTo>
                  <a:lnTo>
                    <a:pt x="0" y="2"/>
                  </a:lnTo>
                  <a:lnTo>
                    <a:pt x="9" y="45"/>
                  </a:lnTo>
                  <a:lnTo>
                    <a:pt x="10" y="47"/>
                  </a:lnTo>
                  <a:lnTo>
                    <a:pt x="9" y="45"/>
                  </a:lnTo>
                  <a:lnTo>
                    <a:pt x="10" y="47"/>
                  </a:lnTo>
                  <a:lnTo>
                    <a:pt x="12" y="49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9" y="49"/>
                  </a:lnTo>
                  <a:lnTo>
                    <a:pt x="21" y="47"/>
                  </a:lnTo>
                  <a:lnTo>
                    <a:pt x="22" y="45"/>
                  </a:lnTo>
                  <a:lnTo>
                    <a:pt x="22" y="42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7" name="Freeform 2571"/>
            <p:cNvSpPr>
              <a:spLocks/>
            </p:cNvSpPr>
            <p:nvPr/>
          </p:nvSpPr>
          <p:spPr bwMode="auto">
            <a:xfrm>
              <a:off x="3548" y="2525"/>
              <a:ext cx="11" cy="13"/>
            </a:xfrm>
            <a:custGeom>
              <a:avLst/>
              <a:gdLst/>
              <a:ahLst/>
              <a:cxnLst>
                <a:cxn ang="0">
                  <a:pos x="31" y="48"/>
                </a:cxn>
                <a:cxn ang="0">
                  <a:pos x="41" y="39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31" y="47"/>
                </a:cxn>
                <a:cxn ang="0">
                  <a:pos x="31" y="48"/>
                </a:cxn>
                <a:cxn ang="0">
                  <a:pos x="31" y="47"/>
                </a:cxn>
                <a:cxn ang="0">
                  <a:pos x="33" y="50"/>
                </a:cxn>
                <a:cxn ang="0">
                  <a:pos x="35" y="51"/>
                </a:cxn>
                <a:cxn ang="0">
                  <a:pos x="38" y="51"/>
                </a:cxn>
                <a:cxn ang="0">
                  <a:pos x="40" y="48"/>
                </a:cxn>
                <a:cxn ang="0">
                  <a:pos x="41" y="47"/>
                </a:cxn>
                <a:cxn ang="0">
                  <a:pos x="42" y="44"/>
                </a:cxn>
                <a:cxn ang="0">
                  <a:pos x="42" y="42"/>
                </a:cxn>
                <a:cxn ang="0">
                  <a:pos x="41" y="39"/>
                </a:cxn>
                <a:cxn ang="0">
                  <a:pos x="31" y="48"/>
                </a:cxn>
              </a:cxnLst>
              <a:rect l="0" t="0" r="r" b="b"/>
              <a:pathLst>
                <a:path w="42" h="51">
                  <a:moveTo>
                    <a:pt x="31" y="48"/>
                  </a:moveTo>
                  <a:lnTo>
                    <a:pt x="41" y="39"/>
                  </a:lnTo>
                  <a:lnTo>
                    <a:pt x="10" y="0"/>
                  </a:lnTo>
                  <a:lnTo>
                    <a:pt x="0" y="8"/>
                  </a:lnTo>
                  <a:lnTo>
                    <a:pt x="31" y="47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1"/>
                  </a:lnTo>
                  <a:lnTo>
                    <a:pt x="38" y="51"/>
                  </a:lnTo>
                  <a:lnTo>
                    <a:pt x="40" y="48"/>
                  </a:lnTo>
                  <a:lnTo>
                    <a:pt x="41" y="47"/>
                  </a:lnTo>
                  <a:lnTo>
                    <a:pt x="42" y="44"/>
                  </a:lnTo>
                  <a:lnTo>
                    <a:pt x="42" y="42"/>
                  </a:lnTo>
                  <a:lnTo>
                    <a:pt x="41" y="39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8" name="Freeform 2572"/>
            <p:cNvSpPr>
              <a:spLocks/>
            </p:cNvSpPr>
            <p:nvPr/>
          </p:nvSpPr>
          <p:spPr bwMode="auto">
            <a:xfrm>
              <a:off x="3556" y="2535"/>
              <a:ext cx="13" cy="12"/>
            </a:xfrm>
            <a:custGeom>
              <a:avLst/>
              <a:gdLst/>
              <a:ahLst/>
              <a:cxnLst>
                <a:cxn ang="0">
                  <a:pos x="41" y="47"/>
                </a:cxn>
                <a:cxn ang="0">
                  <a:pos x="48" y="37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40" y="46"/>
                </a:cxn>
                <a:cxn ang="0">
                  <a:pos x="41" y="47"/>
                </a:cxn>
                <a:cxn ang="0">
                  <a:pos x="40" y="46"/>
                </a:cxn>
                <a:cxn ang="0">
                  <a:pos x="42" y="48"/>
                </a:cxn>
                <a:cxn ang="0">
                  <a:pos x="44" y="48"/>
                </a:cxn>
                <a:cxn ang="0">
                  <a:pos x="47" y="48"/>
                </a:cxn>
                <a:cxn ang="0">
                  <a:pos x="49" y="46"/>
                </a:cxn>
                <a:cxn ang="0">
                  <a:pos x="50" y="44"/>
                </a:cxn>
                <a:cxn ang="0">
                  <a:pos x="51" y="42"/>
                </a:cxn>
                <a:cxn ang="0">
                  <a:pos x="50" y="39"/>
                </a:cxn>
                <a:cxn ang="0">
                  <a:pos x="48" y="37"/>
                </a:cxn>
                <a:cxn ang="0">
                  <a:pos x="41" y="47"/>
                </a:cxn>
              </a:cxnLst>
              <a:rect l="0" t="0" r="r" b="b"/>
              <a:pathLst>
                <a:path w="51" h="48">
                  <a:moveTo>
                    <a:pt x="41" y="47"/>
                  </a:moveTo>
                  <a:lnTo>
                    <a:pt x="48" y="37"/>
                  </a:lnTo>
                  <a:lnTo>
                    <a:pt x="9" y="0"/>
                  </a:lnTo>
                  <a:lnTo>
                    <a:pt x="0" y="9"/>
                  </a:lnTo>
                  <a:lnTo>
                    <a:pt x="40" y="46"/>
                  </a:lnTo>
                  <a:lnTo>
                    <a:pt x="41" y="47"/>
                  </a:lnTo>
                  <a:lnTo>
                    <a:pt x="40" y="46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7" y="48"/>
                  </a:lnTo>
                  <a:lnTo>
                    <a:pt x="49" y="46"/>
                  </a:lnTo>
                  <a:lnTo>
                    <a:pt x="50" y="44"/>
                  </a:lnTo>
                  <a:lnTo>
                    <a:pt x="51" y="42"/>
                  </a:lnTo>
                  <a:lnTo>
                    <a:pt x="50" y="39"/>
                  </a:lnTo>
                  <a:lnTo>
                    <a:pt x="48" y="37"/>
                  </a:lnTo>
                  <a:lnTo>
                    <a:pt x="41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9" name="Freeform 2573"/>
            <p:cNvSpPr>
              <a:spLocks/>
            </p:cNvSpPr>
            <p:nvPr/>
          </p:nvSpPr>
          <p:spPr bwMode="auto">
            <a:xfrm>
              <a:off x="3566" y="2544"/>
              <a:ext cx="18" cy="12"/>
            </a:xfrm>
            <a:custGeom>
              <a:avLst/>
              <a:gdLst/>
              <a:ahLst/>
              <a:cxnLst>
                <a:cxn ang="0">
                  <a:pos x="60" y="46"/>
                </a:cxn>
                <a:cxn ang="0">
                  <a:pos x="66" y="35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59" y="46"/>
                </a:cxn>
                <a:cxn ang="0">
                  <a:pos x="60" y="46"/>
                </a:cxn>
                <a:cxn ang="0">
                  <a:pos x="59" y="46"/>
                </a:cxn>
                <a:cxn ang="0">
                  <a:pos x="62" y="47"/>
                </a:cxn>
                <a:cxn ang="0">
                  <a:pos x="64" y="47"/>
                </a:cxn>
                <a:cxn ang="0">
                  <a:pos x="67" y="46"/>
                </a:cxn>
                <a:cxn ang="0">
                  <a:pos x="68" y="44"/>
                </a:cxn>
                <a:cxn ang="0">
                  <a:pos x="69" y="42"/>
                </a:cxn>
                <a:cxn ang="0">
                  <a:pos x="69" y="39"/>
                </a:cxn>
                <a:cxn ang="0">
                  <a:pos x="68" y="37"/>
                </a:cxn>
                <a:cxn ang="0">
                  <a:pos x="66" y="35"/>
                </a:cxn>
                <a:cxn ang="0">
                  <a:pos x="60" y="46"/>
                </a:cxn>
              </a:cxnLst>
              <a:rect l="0" t="0" r="r" b="b"/>
              <a:pathLst>
                <a:path w="69" h="47">
                  <a:moveTo>
                    <a:pt x="60" y="46"/>
                  </a:moveTo>
                  <a:lnTo>
                    <a:pt x="66" y="35"/>
                  </a:lnTo>
                  <a:lnTo>
                    <a:pt x="6" y="0"/>
                  </a:lnTo>
                  <a:lnTo>
                    <a:pt x="0" y="11"/>
                  </a:lnTo>
                  <a:lnTo>
                    <a:pt x="59" y="46"/>
                  </a:lnTo>
                  <a:lnTo>
                    <a:pt x="60" y="46"/>
                  </a:lnTo>
                  <a:lnTo>
                    <a:pt x="59" y="46"/>
                  </a:lnTo>
                  <a:lnTo>
                    <a:pt x="62" y="47"/>
                  </a:lnTo>
                  <a:lnTo>
                    <a:pt x="64" y="47"/>
                  </a:lnTo>
                  <a:lnTo>
                    <a:pt x="67" y="46"/>
                  </a:lnTo>
                  <a:lnTo>
                    <a:pt x="68" y="44"/>
                  </a:lnTo>
                  <a:lnTo>
                    <a:pt x="69" y="42"/>
                  </a:lnTo>
                  <a:lnTo>
                    <a:pt x="69" y="39"/>
                  </a:lnTo>
                  <a:lnTo>
                    <a:pt x="68" y="37"/>
                  </a:lnTo>
                  <a:lnTo>
                    <a:pt x="66" y="35"/>
                  </a:lnTo>
                  <a:lnTo>
                    <a:pt x="6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0" name="Freeform 2574"/>
            <p:cNvSpPr>
              <a:spLocks/>
            </p:cNvSpPr>
            <p:nvPr/>
          </p:nvSpPr>
          <p:spPr bwMode="auto">
            <a:xfrm>
              <a:off x="3581" y="2553"/>
              <a:ext cx="19" cy="10"/>
            </a:xfrm>
            <a:custGeom>
              <a:avLst/>
              <a:gdLst/>
              <a:ahLst/>
              <a:cxnLst>
                <a:cxn ang="0">
                  <a:pos x="69" y="40"/>
                </a:cxn>
                <a:cxn ang="0">
                  <a:pos x="73" y="28"/>
                </a:cxn>
                <a:cxn ang="0">
                  <a:pos x="5" y="0"/>
                </a:cxn>
                <a:cxn ang="0">
                  <a:pos x="0" y="11"/>
                </a:cxn>
                <a:cxn ang="0">
                  <a:pos x="67" y="40"/>
                </a:cxn>
                <a:cxn ang="0">
                  <a:pos x="69" y="40"/>
                </a:cxn>
                <a:cxn ang="0">
                  <a:pos x="67" y="40"/>
                </a:cxn>
                <a:cxn ang="0">
                  <a:pos x="71" y="42"/>
                </a:cxn>
                <a:cxn ang="0">
                  <a:pos x="73" y="40"/>
                </a:cxn>
                <a:cxn ang="0">
                  <a:pos x="75" y="39"/>
                </a:cxn>
                <a:cxn ang="0">
                  <a:pos x="77" y="37"/>
                </a:cxn>
                <a:cxn ang="0">
                  <a:pos x="77" y="34"/>
                </a:cxn>
                <a:cxn ang="0">
                  <a:pos x="77" y="32"/>
                </a:cxn>
                <a:cxn ang="0">
                  <a:pos x="76" y="30"/>
                </a:cxn>
                <a:cxn ang="0">
                  <a:pos x="73" y="28"/>
                </a:cxn>
                <a:cxn ang="0">
                  <a:pos x="69" y="40"/>
                </a:cxn>
              </a:cxnLst>
              <a:rect l="0" t="0" r="r" b="b"/>
              <a:pathLst>
                <a:path w="77" h="42">
                  <a:moveTo>
                    <a:pt x="69" y="40"/>
                  </a:moveTo>
                  <a:lnTo>
                    <a:pt x="73" y="28"/>
                  </a:lnTo>
                  <a:lnTo>
                    <a:pt x="5" y="0"/>
                  </a:lnTo>
                  <a:lnTo>
                    <a:pt x="0" y="11"/>
                  </a:lnTo>
                  <a:lnTo>
                    <a:pt x="67" y="40"/>
                  </a:lnTo>
                  <a:lnTo>
                    <a:pt x="69" y="40"/>
                  </a:lnTo>
                  <a:lnTo>
                    <a:pt x="67" y="40"/>
                  </a:lnTo>
                  <a:lnTo>
                    <a:pt x="71" y="42"/>
                  </a:lnTo>
                  <a:lnTo>
                    <a:pt x="73" y="40"/>
                  </a:lnTo>
                  <a:lnTo>
                    <a:pt x="75" y="39"/>
                  </a:lnTo>
                  <a:lnTo>
                    <a:pt x="77" y="37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6" y="30"/>
                  </a:lnTo>
                  <a:lnTo>
                    <a:pt x="73" y="28"/>
                  </a:lnTo>
                  <a:lnTo>
                    <a:pt x="6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1" name="Freeform 2575"/>
            <p:cNvSpPr>
              <a:spLocks/>
            </p:cNvSpPr>
            <p:nvPr/>
          </p:nvSpPr>
          <p:spPr bwMode="auto">
            <a:xfrm>
              <a:off x="3598" y="2560"/>
              <a:ext cx="22" cy="8"/>
            </a:xfrm>
            <a:custGeom>
              <a:avLst/>
              <a:gdLst/>
              <a:ahLst/>
              <a:cxnLst>
                <a:cxn ang="0">
                  <a:pos x="78" y="34"/>
                </a:cxn>
                <a:cxn ang="0">
                  <a:pos x="81" y="2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77" y="34"/>
                </a:cxn>
                <a:cxn ang="0">
                  <a:pos x="78" y="34"/>
                </a:cxn>
                <a:cxn ang="0">
                  <a:pos x="77" y="34"/>
                </a:cxn>
                <a:cxn ang="0">
                  <a:pos x="80" y="34"/>
                </a:cxn>
                <a:cxn ang="0">
                  <a:pos x="82" y="34"/>
                </a:cxn>
                <a:cxn ang="0">
                  <a:pos x="84" y="32"/>
                </a:cxn>
                <a:cxn ang="0">
                  <a:pos x="85" y="30"/>
                </a:cxn>
                <a:cxn ang="0">
                  <a:pos x="85" y="27"/>
                </a:cxn>
                <a:cxn ang="0">
                  <a:pos x="85" y="25"/>
                </a:cxn>
                <a:cxn ang="0">
                  <a:pos x="83" y="23"/>
                </a:cxn>
                <a:cxn ang="0">
                  <a:pos x="81" y="22"/>
                </a:cxn>
                <a:cxn ang="0">
                  <a:pos x="78" y="34"/>
                </a:cxn>
              </a:cxnLst>
              <a:rect l="0" t="0" r="r" b="b"/>
              <a:pathLst>
                <a:path w="85" h="34">
                  <a:moveTo>
                    <a:pt x="78" y="34"/>
                  </a:moveTo>
                  <a:lnTo>
                    <a:pt x="81" y="22"/>
                  </a:lnTo>
                  <a:lnTo>
                    <a:pt x="3" y="0"/>
                  </a:lnTo>
                  <a:lnTo>
                    <a:pt x="0" y="12"/>
                  </a:lnTo>
                  <a:lnTo>
                    <a:pt x="77" y="34"/>
                  </a:lnTo>
                  <a:lnTo>
                    <a:pt x="78" y="34"/>
                  </a:lnTo>
                  <a:lnTo>
                    <a:pt x="77" y="34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4" y="32"/>
                  </a:lnTo>
                  <a:lnTo>
                    <a:pt x="85" y="30"/>
                  </a:lnTo>
                  <a:lnTo>
                    <a:pt x="85" y="27"/>
                  </a:lnTo>
                  <a:lnTo>
                    <a:pt x="85" y="25"/>
                  </a:lnTo>
                  <a:lnTo>
                    <a:pt x="83" y="23"/>
                  </a:lnTo>
                  <a:lnTo>
                    <a:pt x="81" y="22"/>
                  </a:lnTo>
                  <a:lnTo>
                    <a:pt x="78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2" name="Freeform 2576"/>
            <p:cNvSpPr>
              <a:spLocks/>
            </p:cNvSpPr>
            <p:nvPr/>
          </p:nvSpPr>
          <p:spPr bwMode="auto">
            <a:xfrm>
              <a:off x="3618" y="2565"/>
              <a:ext cx="23" cy="7"/>
            </a:xfrm>
            <a:custGeom>
              <a:avLst/>
              <a:gdLst/>
              <a:ahLst/>
              <a:cxnLst>
                <a:cxn ang="0">
                  <a:pos x="86" y="28"/>
                </a:cxn>
                <a:cxn ang="0">
                  <a:pos x="88" y="15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86" y="28"/>
                </a:cxn>
                <a:cxn ang="0">
                  <a:pos x="86" y="28"/>
                </a:cxn>
                <a:cxn ang="0">
                  <a:pos x="86" y="28"/>
                </a:cxn>
                <a:cxn ang="0">
                  <a:pos x="89" y="28"/>
                </a:cxn>
                <a:cxn ang="0">
                  <a:pos x="91" y="27"/>
                </a:cxn>
                <a:cxn ang="0">
                  <a:pos x="92" y="25"/>
                </a:cxn>
                <a:cxn ang="0">
                  <a:pos x="93" y="23"/>
                </a:cxn>
                <a:cxn ang="0">
                  <a:pos x="93" y="20"/>
                </a:cxn>
                <a:cxn ang="0">
                  <a:pos x="92" y="18"/>
                </a:cxn>
                <a:cxn ang="0">
                  <a:pos x="91" y="16"/>
                </a:cxn>
                <a:cxn ang="0">
                  <a:pos x="88" y="15"/>
                </a:cxn>
                <a:cxn ang="0">
                  <a:pos x="86" y="28"/>
                </a:cxn>
              </a:cxnLst>
              <a:rect l="0" t="0" r="r" b="b"/>
              <a:pathLst>
                <a:path w="93" h="28">
                  <a:moveTo>
                    <a:pt x="86" y="28"/>
                  </a:moveTo>
                  <a:lnTo>
                    <a:pt x="88" y="15"/>
                  </a:lnTo>
                  <a:lnTo>
                    <a:pt x="2" y="0"/>
                  </a:lnTo>
                  <a:lnTo>
                    <a:pt x="0" y="12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9" y="28"/>
                  </a:lnTo>
                  <a:lnTo>
                    <a:pt x="91" y="27"/>
                  </a:lnTo>
                  <a:lnTo>
                    <a:pt x="92" y="25"/>
                  </a:lnTo>
                  <a:lnTo>
                    <a:pt x="93" y="23"/>
                  </a:lnTo>
                  <a:lnTo>
                    <a:pt x="93" y="20"/>
                  </a:lnTo>
                  <a:lnTo>
                    <a:pt x="92" y="18"/>
                  </a:lnTo>
                  <a:lnTo>
                    <a:pt x="91" y="16"/>
                  </a:lnTo>
                  <a:lnTo>
                    <a:pt x="88" y="15"/>
                  </a:lnTo>
                  <a:lnTo>
                    <a:pt x="86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3" name="Freeform 2577"/>
            <p:cNvSpPr>
              <a:spLocks/>
            </p:cNvSpPr>
            <p:nvPr/>
          </p:nvSpPr>
          <p:spPr bwMode="auto">
            <a:xfrm>
              <a:off x="3639" y="2569"/>
              <a:ext cx="26" cy="5"/>
            </a:xfrm>
            <a:custGeom>
              <a:avLst/>
              <a:gdLst/>
              <a:ahLst/>
              <a:cxnLst>
                <a:cxn ang="0">
                  <a:pos x="97" y="21"/>
                </a:cxn>
                <a:cxn ang="0">
                  <a:pos x="98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1"/>
                </a:cxn>
                <a:cxn ang="0">
                  <a:pos x="97" y="21"/>
                </a:cxn>
                <a:cxn ang="0">
                  <a:pos x="96" y="21"/>
                </a:cxn>
                <a:cxn ang="0">
                  <a:pos x="99" y="21"/>
                </a:cxn>
                <a:cxn ang="0">
                  <a:pos x="101" y="19"/>
                </a:cxn>
                <a:cxn ang="0">
                  <a:pos x="103" y="17"/>
                </a:cxn>
                <a:cxn ang="0">
                  <a:pos x="103" y="15"/>
                </a:cxn>
                <a:cxn ang="0">
                  <a:pos x="103" y="13"/>
                </a:cxn>
                <a:cxn ang="0">
                  <a:pos x="102" y="10"/>
                </a:cxn>
                <a:cxn ang="0">
                  <a:pos x="100" y="9"/>
                </a:cxn>
                <a:cxn ang="0">
                  <a:pos x="98" y="8"/>
                </a:cxn>
                <a:cxn ang="0">
                  <a:pos x="97" y="21"/>
                </a:cxn>
              </a:cxnLst>
              <a:rect l="0" t="0" r="r" b="b"/>
              <a:pathLst>
                <a:path w="103" h="21">
                  <a:moveTo>
                    <a:pt x="97" y="21"/>
                  </a:moveTo>
                  <a:lnTo>
                    <a:pt x="98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1"/>
                  </a:lnTo>
                  <a:lnTo>
                    <a:pt x="97" y="21"/>
                  </a:lnTo>
                  <a:lnTo>
                    <a:pt x="96" y="21"/>
                  </a:lnTo>
                  <a:lnTo>
                    <a:pt x="99" y="21"/>
                  </a:lnTo>
                  <a:lnTo>
                    <a:pt x="101" y="19"/>
                  </a:lnTo>
                  <a:lnTo>
                    <a:pt x="103" y="17"/>
                  </a:lnTo>
                  <a:lnTo>
                    <a:pt x="103" y="15"/>
                  </a:lnTo>
                  <a:lnTo>
                    <a:pt x="103" y="13"/>
                  </a:lnTo>
                  <a:lnTo>
                    <a:pt x="102" y="10"/>
                  </a:lnTo>
                  <a:lnTo>
                    <a:pt x="100" y="9"/>
                  </a:lnTo>
                  <a:lnTo>
                    <a:pt x="98" y="8"/>
                  </a:lnTo>
                  <a:lnTo>
                    <a:pt x="97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4" name="Freeform 2578"/>
            <p:cNvSpPr>
              <a:spLocks/>
            </p:cNvSpPr>
            <p:nvPr/>
          </p:nvSpPr>
          <p:spPr bwMode="auto">
            <a:xfrm>
              <a:off x="3664" y="2571"/>
              <a:ext cx="25" cy="4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93" y="3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2" y="15"/>
                </a:cxn>
                <a:cxn ang="0">
                  <a:pos x="93" y="15"/>
                </a:cxn>
                <a:cxn ang="0">
                  <a:pos x="92" y="15"/>
                </a:cxn>
                <a:cxn ang="0">
                  <a:pos x="96" y="15"/>
                </a:cxn>
                <a:cxn ang="0">
                  <a:pos x="98" y="14"/>
                </a:cxn>
                <a:cxn ang="0">
                  <a:pos x="99" y="12"/>
                </a:cxn>
                <a:cxn ang="0">
                  <a:pos x="100" y="9"/>
                </a:cxn>
                <a:cxn ang="0">
                  <a:pos x="100" y="7"/>
                </a:cxn>
                <a:cxn ang="0">
                  <a:pos x="98" y="5"/>
                </a:cxn>
                <a:cxn ang="0">
                  <a:pos x="97" y="3"/>
                </a:cxn>
                <a:cxn ang="0">
                  <a:pos x="93" y="3"/>
                </a:cxn>
                <a:cxn ang="0">
                  <a:pos x="93" y="15"/>
                </a:cxn>
              </a:cxnLst>
              <a:rect l="0" t="0" r="r" b="b"/>
              <a:pathLst>
                <a:path w="100" h="15">
                  <a:moveTo>
                    <a:pt x="93" y="15"/>
                  </a:moveTo>
                  <a:lnTo>
                    <a:pt x="93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2" y="15"/>
                  </a:lnTo>
                  <a:lnTo>
                    <a:pt x="93" y="15"/>
                  </a:lnTo>
                  <a:lnTo>
                    <a:pt x="92" y="15"/>
                  </a:lnTo>
                  <a:lnTo>
                    <a:pt x="96" y="15"/>
                  </a:lnTo>
                  <a:lnTo>
                    <a:pt x="98" y="14"/>
                  </a:lnTo>
                  <a:lnTo>
                    <a:pt x="99" y="12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3" y="3"/>
                  </a:lnTo>
                  <a:lnTo>
                    <a:pt x="93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5" name="Freeform 2579"/>
            <p:cNvSpPr>
              <a:spLocks/>
            </p:cNvSpPr>
            <p:nvPr/>
          </p:nvSpPr>
          <p:spPr bwMode="auto">
            <a:xfrm>
              <a:off x="3687" y="2570"/>
              <a:ext cx="24" cy="5"/>
            </a:xfrm>
            <a:custGeom>
              <a:avLst/>
              <a:gdLst/>
              <a:ahLst/>
              <a:cxnLst>
                <a:cxn ang="0">
                  <a:pos x="93" y="13"/>
                </a:cxn>
                <a:cxn ang="0">
                  <a:pos x="91" y="0"/>
                </a:cxn>
                <a:cxn ang="0">
                  <a:pos x="0" y="8"/>
                </a:cxn>
                <a:cxn ang="0">
                  <a:pos x="1" y="20"/>
                </a:cxn>
                <a:cxn ang="0">
                  <a:pos x="92" y="13"/>
                </a:cxn>
                <a:cxn ang="0">
                  <a:pos x="93" y="13"/>
                </a:cxn>
                <a:cxn ang="0">
                  <a:pos x="92" y="13"/>
                </a:cxn>
                <a:cxn ang="0">
                  <a:pos x="95" y="12"/>
                </a:cxn>
                <a:cxn ang="0">
                  <a:pos x="97" y="10"/>
                </a:cxn>
                <a:cxn ang="0">
                  <a:pos x="98" y="8"/>
                </a:cxn>
                <a:cxn ang="0">
                  <a:pos x="98" y="6"/>
                </a:cxn>
                <a:cxn ang="0">
                  <a:pos x="97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3" y="13"/>
                </a:cxn>
              </a:cxnLst>
              <a:rect l="0" t="0" r="r" b="b"/>
              <a:pathLst>
                <a:path w="98" h="20">
                  <a:moveTo>
                    <a:pt x="93" y="13"/>
                  </a:moveTo>
                  <a:lnTo>
                    <a:pt x="91" y="0"/>
                  </a:lnTo>
                  <a:lnTo>
                    <a:pt x="0" y="8"/>
                  </a:lnTo>
                  <a:lnTo>
                    <a:pt x="1" y="20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2" y="13"/>
                  </a:lnTo>
                  <a:lnTo>
                    <a:pt x="95" y="12"/>
                  </a:lnTo>
                  <a:lnTo>
                    <a:pt x="97" y="10"/>
                  </a:lnTo>
                  <a:lnTo>
                    <a:pt x="98" y="8"/>
                  </a:lnTo>
                  <a:lnTo>
                    <a:pt x="98" y="6"/>
                  </a:lnTo>
                  <a:lnTo>
                    <a:pt x="97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6" name="Freeform 2580"/>
            <p:cNvSpPr>
              <a:spLocks/>
            </p:cNvSpPr>
            <p:nvPr/>
          </p:nvSpPr>
          <p:spPr bwMode="auto">
            <a:xfrm>
              <a:off x="3710" y="2566"/>
              <a:ext cx="24" cy="7"/>
            </a:xfrm>
            <a:custGeom>
              <a:avLst/>
              <a:gdLst/>
              <a:ahLst/>
              <a:cxnLst>
                <a:cxn ang="0">
                  <a:pos x="93" y="12"/>
                </a:cxn>
                <a:cxn ang="0">
                  <a:pos x="91" y="0"/>
                </a:cxn>
                <a:cxn ang="0">
                  <a:pos x="0" y="13"/>
                </a:cxn>
                <a:cxn ang="0">
                  <a:pos x="2" y="26"/>
                </a:cxn>
                <a:cxn ang="0">
                  <a:pos x="93" y="13"/>
                </a:cxn>
                <a:cxn ang="0">
                  <a:pos x="93" y="12"/>
                </a:cxn>
                <a:cxn ang="0">
                  <a:pos x="93" y="13"/>
                </a:cxn>
                <a:cxn ang="0">
                  <a:pos x="95" y="12"/>
                </a:cxn>
                <a:cxn ang="0">
                  <a:pos x="97" y="10"/>
                </a:cxn>
                <a:cxn ang="0">
                  <a:pos x="98" y="8"/>
                </a:cxn>
                <a:cxn ang="0">
                  <a:pos x="98" y="5"/>
                </a:cxn>
                <a:cxn ang="0">
                  <a:pos x="97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3" y="12"/>
                </a:cxn>
              </a:cxnLst>
              <a:rect l="0" t="0" r="r" b="b"/>
              <a:pathLst>
                <a:path w="98" h="26">
                  <a:moveTo>
                    <a:pt x="93" y="12"/>
                  </a:moveTo>
                  <a:lnTo>
                    <a:pt x="91" y="0"/>
                  </a:lnTo>
                  <a:lnTo>
                    <a:pt x="0" y="13"/>
                  </a:lnTo>
                  <a:lnTo>
                    <a:pt x="2" y="26"/>
                  </a:lnTo>
                  <a:lnTo>
                    <a:pt x="93" y="13"/>
                  </a:lnTo>
                  <a:lnTo>
                    <a:pt x="93" y="12"/>
                  </a:lnTo>
                  <a:lnTo>
                    <a:pt x="93" y="13"/>
                  </a:lnTo>
                  <a:lnTo>
                    <a:pt x="95" y="12"/>
                  </a:lnTo>
                  <a:lnTo>
                    <a:pt x="97" y="10"/>
                  </a:lnTo>
                  <a:lnTo>
                    <a:pt x="98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7" name="Freeform 2581"/>
            <p:cNvSpPr>
              <a:spLocks/>
            </p:cNvSpPr>
            <p:nvPr/>
          </p:nvSpPr>
          <p:spPr bwMode="auto">
            <a:xfrm>
              <a:off x="3732" y="2561"/>
              <a:ext cx="22" cy="9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81" y="0"/>
                </a:cxn>
                <a:cxn ang="0">
                  <a:pos x="0" y="22"/>
                </a:cxn>
                <a:cxn ang="0">
                  <a:pos x="3" y="34"/>
                </a:cxn>
                <a:cxn ang="0">
                  <a:pos x="84" y="14"/>
                </a:cxn>
                <a:cxn ang="0">
                  <a:pos x="85" y="13"/>
                </a:cxn>
                <a:cxn ang="0">
                  <a:pos x="84" y="14"/>
                </a:cxn>
                <a:cxn ang="0">
                  <a:pos x="87" y="12"/>
                </a:cxn>
                <a:cxn ang="0">
                  <a:pos x="88" y="10"/>
                </a:cxn>
                <a:cxn ang="0">
                  <a:pos x="89" y="7"/>
                </a:cxn>
                <a:cxn ang="0">
                  <a:pos x="89" y="5"/>
                </a:cxn>
                <a:cxn ang="0">
                  <a:pos x="88" y="3"/>
                </a:cxn>
                <a:cxn ang="0">
                  <a:pos x="86" y="1"/>
                </a:cxn>
                <a:cxn ang="0">
                  <a:pos x="84" y="0"/>
                </a:cxn>
                <a:cxn ang="0">
                  <a:pos x="81" y="0"/>
                </a:cxn>
                <a:cxn ang="0">
                  <a:pos x="85" y="13"/>
                </a:cxn>
              </a:cxnLst>
              <a:rect l="0" t="0" r="r" b="b"/>
              <a:pathLst>
                <a:path w="89" h="34">
                  <a:moveTo>
                    <a:pt x="85" y="13"/>
                  </a:moveTo>
                  <a:lnTo>
                    <a:pt x="81" y="0"/>
                  </a:lnTo>
                  <a:lnTo>
                    <a:pt x="0" y="22"/>
                  </a:lnTo>
                  <a:lnTo>
                    <a:pt x="3" y="34"/>
                  </a:lnTo>
                  <a:lnTo>
                    <a:pt x="84" y="14"/>
                  </a:lnTo>
                  <a:lnTo>
                    <a:pt x="85" y="13"/>
                  </a:lnTo>
                  <a:lnTo>
                    <a:pt x="84" y="14"/>
                  </a:lnTo>
                  <a:lnTo>
                    <a:pt x="87" y="12"/>
                  </a:lnTo>
                  <a:lnTo>
                    <a:pt x="88" y="10"/>
                  </a:lnTo>
                  <a:lnTo>
                    <a:pt x="89" y="7"/>
                  </a:lnTo>
                  <a:lnTo>
                    <a:pt x="89" y="5"/>
                  </a:lnTo>
                  <a:lnTo>
                    <a:pt x="88" y="3"/>
                  </a:lnTo>
                  <a:lnTo>
                    <a:pt x="86" y="1"/>
                  </a:lnTo>
                  <a:lnTo>
                    <a:pt x="84" y="0"/>
                  </a:lnTo>
                  <a:lnTo>
                    <a:pt x="81" y="0"/>
                  </a:lnTo>
                  <a:lnTo>
                    <a:pt x="85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8" name="Freeform 2582"/>
            <p:cNvSpPr>
              <a:spLocks/>
            </p:cNvSpPr>
            <p:nvPr/>
          </p:nvSpPr>
          <p:spPr bwMode="auto">
            <a:xfrm>
              <a:off x="3752" y="2554"/>
              <a:ext cx="20" cy="10"/>
            </a:xfrm>
            <a:custGeom>
              <a:avLst/>
              <a:gdLst/>
              <a:ahLst/>
              <a:cxnLst>
                <a:cxn ang="0">
                  <a:pos x="78" y="12"/>
                </a:cxn>
                <a:cxn ang="0">
                  <a:pos x="72" y="0"/>
                </a:cxn>
                <a:cxn ang="0">
                  <a:pos x="0" y="26"/>
                </a:cxn>
                <a:cxn ang="0">
                  <a:pos x="5" y="39"/>
                </a:cxn>
                <a:cxn ang="0">
                  <a:pos x="77" y="12"/>
                </a:cxn>
                <a:cxn ang="0">
                  <a:pos x="78" y="12"/>
                </a:cxn>
                <a:cxn ang="0">
                  <a:pos x="77" y="12"/>
                </a:cxn>
                <a:cxn ang="0">
                  <a:pos x="79" y="11"/>
                </a:cxn>
                <a:cxn ang="0">
                  <a:pos x="81" y="9"/>
                </a:cxn>
                <a:cxn ang="0">
                  <a:pos x="81" y="7"/>
                </a:cxn>
                <a:cxn ang="0">
                  <a:pos x="81" y="4"/>
                </a:cxn>
                <a:cxn ang="0">
                  <a:pos x="80" y="2"/>
                </a:cxn>
                <a:cxn ang="0">
                  <a:pos x="78" y="1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78" y="12"/>
                </a:cxn>
              </a:cxnLst>
              <a:rect l="0" t="0" r="r" b="b"/>
              <a:pathLst>
                <a:path w="81" h="39">
                  <a:moveTo>
                    <a:pt x="78" y="12"/>
                  </a:moveTo>
                  <a:lnTo>
                    <a:pt x="72" y="0"/>
                  </a:lnTo>
                  <a:lnTo>
                    <a:pt x="0" y="26"/>
                  </a:lnTo>
                  <a:lnTo>
                    <a:pt x="5" y="39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7" y="12"/>
                  </a:lnTo>
                  <a:lnTo>
                    <a:pt x="79" y="11"/>
                  </a:lnTo>
                  <a:lnTo>
                    <a:pt x="81" y="9"/>
                  </a:lnTo>
                  <a:lnTo>
                    <a:pt x="81" y="7"/>
                  </a:lnTo>
                  <a:lnTo>
                    <a:pt x="81" y="4"/>
                  </a:lnTo>
                  <a:lnTo>
                    <a:pt x="80" y="2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7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9" name="Freeform 2583"/>
            <p:cNvSpPr>
              <a:spLocks/>
            </p:cNvSpPr>
            <p:nvPr/>
          </p:nvSpPr>
          <p:spPr bwMode="auto">
            <a:xfrm>
              <a:off x="3548" y="2396"/>
              <a:ext cx="262" cy="108"/>
            </a:xfrm>
            <a:custGeom>
              <a:avLst/>
              <a:gdLst/>
              <a:ahLst/>
              <a:cxnLst>
                <a:cxn ang="0">
                  <a:pos x="1047" y="218"/>
                </a:cxn>
                <a:cxn ang="0">
                  <a:pos x="1042" y="189"/>
                </a:cxn>
                <a:cxn ang="0">
                  <a:pos x="1027" y="159"/>
                </a:cxn>
                <a:cxn ang="0">
                  <a:pos x="1003" y="130"/>
                </a:cxn>
                <a:cxn ang="0">
                  <a:pos x="967" y="103"/>
                </a:cxn>
                <a:cxn ang="0">
                  <a:pos x="926" y="80"/>
                </a:cxn>
                <a:cxn ang="0">
                  <a:pos x="874" y="56"/>
                </a:cxn>
                <a:cxn ang="0">
                  <a:pos x="817" y="37"/>
                </a:cxn>
                <a:cxn ang="0">
                  <a:pos x="754" y="24"/>
                </a:cxn>
                <a:cxn ang="0">
                  <a:pos x="684" y="11"/>
                </a:cxn>
                <a:cxn ang="0">
                  <a:pos x="615" y="5"/>
                </a:cxn>
                <a:cxn ang="0">
                  <a:pos x="541" y="0"/>
                </a:cxn>
                <a:cxn ang="0">
                  <a:pos x="469" y="3"/>
                </a:cxn>
                <a:cxn ang="0">
                  <a:pos x="396" y="9"/>
                </a:cxn>
                <a:cxn ang="0">
                  <a:pos x="326" y="17"/>
                </a:cxn>
                <a:cxn ang="0">
                  <a:pos x="262" y="30"/>
                </a:cxn>
                <a:cxn ang="0">
                  <a:pos x="201" y="48"/>
                </a:cxn>
                <a:cxn ang="0">
                  <a:pos x="147" y="67"/>
                </a:cxn>
                <a:cxn ang="0">
                  <a:pos x="97" y="90"/>
                </a:cxn>
                <a:cxn ang="0">
                  <a:pos x="62" y="117"/>
                </a:cxn>
                <a:cxn ang="0">
                  <a:pos x="30" y="143"/>
                </a:cxn>
                <a:cxn ang="0">
                  <a:pos x="10" y="173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4"/>
                </a:cxn>
                <a:cxn ang="0">
                  <a:pos x="30" y="292"/>
                </a:cxn>
                <a:cxn ang="0">
                  <a:pos x="62" y="322"/>
                </a:cxn>
                <a:cxn ang="0">
                  <a:pos x="97" y="348"/>
                </a:cxn>
                <a:cxn ang="0">
                  <a:pos x="147" y="370"/>
                </a:cxn>
                <a:cxn ang="0">
                  <a:pos x="201" y="390"/>
                </a:cxn>
                <a:cxn ang="0">
                  <a:pos x="262" y="406"/>
                </a:cxn>
                <a:cxn ang="0">
                  <a:pos x="326" y="420"/>
                </a:cxn>
                <a:cxn ang="0">
                  <a:pos x="396" y="430"/>
                </a:cxn>
                <a:cxn ang="0">
                  <a:pos x="469" y="436"/>
                </a:cxn>
                <a:cxn ang="0">
                  <a:pos x="541" y="436"/>
                </a:cxn>
                <a:cxn ang="0">
                  <a:pos x="615" y="433"/>
                </a:cxn>
                <a:cxn ang="0">
                  <a:pos x="684" y="425"/>
                </a:cxn>
                <a:cxn ang="0">
                  <a:pos x="754" y="414"/>
                </a:cxn>
                <a:cxn ang="0">
                  <a:pos x="817" y="398"/>
                </a:cxn>
                <a:cxn ang="0">
                  <a:pos x="874" y="380"/>
                </a:cxn>
                <a:cxn ang="0">
                  <a:pos x="926" y="358"/>
                </a:cxn>
                <a:cxn ang="0">
                  <a:pos x="967" y="335"/>
                </a:cxn>
                <a:cxn ang="0">
                  <a:pos x="1003" y="308"/>
                </a:cxn>
                <a:cxn ang="0">
                  <a:pos x="1027" y="279"/>
                </a:cxn>
                <a:cxn ang="0">
                  <a:pos x="1042" y="250"/>
                </a:cxn>
                <a:cxn ang="0">
                  <a:pos x="1047" y="218"/>
                </a:cxn>
              </a:cxnLst>
              <a:rect l="0" t="0" r="r" b="b"/>
              <a:pathLst>
                <a:path w="1047" h="436">
                  <a:moveTo>
                    <a:pt x="1047" y="218"/>
                  </a:moveTo>
                  <a:lnTo>
                    <a:pt x="1042" y="189"/>
                  </a:lnTo>
                  <a:lnTo>
                    <a:pt x="1027" y="159"/>
                  </a:lnTo>
                  <a:lnTo>
                    <a:pt x="1003" y="130"/>
                  </a:lnTo>
                  <a:lnTo>
                    <a:pt x="967" y="103"/>
                  </a:lnTo>
                  <a:lnTo>
                    <a:pt x="926" y="80"/>
                  </a:lnTo>
                  <a:lnTo>
                    <a:pt x="874" y="56"/>
                  </a:lnTo>
                  <a:lnTo>
                    <a:pt x="817" y="37"/>
                  </a:lnTo>
                  <a:lnTo>
                    <a:pt x="754" y="24"/>
                  </a:lnTo>
                  <a:lnTo>
                    <a:pt x="684" y="11"/>
                  </a:lnTo>
                  <a:lnTo>
                    <a:pt x="615" y="5"/>
                  </a:lnTo>
                  <a:lnTo>
                    <a:pt x="541" y="0"/>
                  </a:lnTo>
                  <a:lnTo>
                    <a:pt x="469" y="3"/>
                  </a:lnTo>
                  <a:lnTo>
                    <a:pt x="396" y="9"/>
                  </a:lnTo>
                  <a:lnTo>
                    <a:pt x="326" y="17"/>
                  </a:lnTo>
                  <a:lnTo>
                    <a:pt x="262" y="30"/>
                  </a:lnTo>
                  <a:lnTo>
                    <a:pt x="201" y="48"/>
                  </a:lnTo>
                  <a:lnTo>
                    <a:pt x="147" y="67"/>
                  </a:lnTo>
                  <a:lnTo>
                    <a:pt x="97" y="90"/>
                  </a:lnTo>
                  <a:lnTo>
                    <a:pt x="62" y="117"/>
                  </a:lnTo>
                  <a:lnTo>
                    <a:pt x="30" y="143"/>
                  </a:lnTo>
                  <a:lnTo>
                    <a:pt x="10" y="173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4"/>
                  </a:lnTo>
                  <a:lnTo>
                    <a:pt x="30" y="292"/>
                  </a:lnTo>
                  <a:lnTo>
                    <a:pt x="62" y="322"/>
                  </a:lnTo>
                  <a:lnTo>
                    <a:pt x="97" y="348"/>
                  </a:lnTo>
                  <a:lnTo>
                    <a:pt x="147" y="370"/>
                  </a:lnTo>
                  <a:lnTo>
                    <a:pt x="201" y="390"/>
                  </a:lnTo>
                  <a:lnTo>
                    <a:pt x="262" y="406"/>
                  </a:lnTo>
                  <a:lnTo>
                    <a:pt x="326" y="420"/>
                  </a:lnTo>
                  <a:lnTo>
                    <a:pt x="396" y="430"/>
                  </a:lnTo>
                  <a:lnTo>
                    <a:pt x="469" y="436"/>
                  </a:lnTo>
                  <a:lnTo>
                    <a:pt x="541" y="436"/>
                  </a:lnTo>
                  <a:lnTo>
                    <a:pt x="615" y="433"/>
                  </a:lnTo>
                  <a:lnTo>
                    <a:pt x="684" y="425"/>
                  </a:lnTo>
                  <a:lnTo>
                    <a:pt x="754" y="414"/>
                  </a:lnTo>
                  <a:lnTo>
                    <a:pt x="817" y="398"/>
                  </a:lnTo>
                  <a:lnTo>
                    <a:pt x="874" y="380"/>
                  </a:lnTo>
                  <a:lnTo>
                    <a:pt x="926" y="358"/>
                  </a:lnTo>
                  <a:lnTo>
                    <a:pt x="967" y="335"/>
                  </a:lnTo>
                  <a:lnTo>
                    <a:pt x="1003" y="308"/>
                  </a:lnTo>
                  <a:lnTo>
                    <a:pt x="1027" y="279"/>
                  </a:lnTo>
                  <a:lnTo>
                    <a:pt x="1042" y="250"/>
                  </a:lnTo>
                  <a:lnTo>
                    <a:pt x="1047" y="2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0" name="Freeform 2584"/>
            <p:cNvSpPr>
              <a:spLocks/>
            </p:cNvSpPr>
            <p:nvPr/>
          </p:nvSpPr>
          <p:spPr bwMode="auto">
            <a:xfrm>
              <a:off x="3807" y="2441"/>
              <a:ext cx="4" cy="9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0" y="8"/>
                </a:cxn>
                <a:cxn ang="0">
                  <a:pos x="5" y="37"/>
                </a:cxn>
                <a:cxn ang="0">
                  <a:pos x="18" y="35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3" y="6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2" y="4"/>
                </a:cxn>
              </a:cxnLst>
              <a:rect l="0" t="0" r="r" b="b"/>
              <a:pathLst>
                <a:path w="18" h="37">
                  <a:moveTo>
                    <a:pt x="12" y="4"/>
                  </a:moveTo>
                  <a:lnTo>
                    <a:pt x="0" y="8"/>
                  </a:lnTo>
                  <a:lnTo>
                    <a:pt x="5" y="37"/>
                  </a:lnTo>
                  <a:lnTo>
                    <a:pt x="18" y="35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1" name="Freeform 2585"/>
            <p:cNvSpPr>
              <a:spLocks/>
            </p:cNvSpPr>
            <p:nvPr/>
          </p:nvSpPr>
          <p:spPr bwMode="auto">
            <a:xfrm>
              <a:off x="3803" y="2434"/>
              <a:ext cx="7" cy="10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" y="10"/>
                </a:cxn>
                <a:cxn ang="0">
                  <a:pos x="17" y="39"/>
                </a:cxn>
                <a:cxn ang="0">
                  <a:pos x="28" y="33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12" y="2"/>
                </a:cxn>
              </a:cxnLst>
              <a:rect l="0" t="0" r="r" b="b"/>
              <a:pathLst>
                <a:path w="28" h="39">
                  <a:moveTo>
                    <a:pt x="12" y="2"/>
                  </a:moveTo>
                  <a:lnTo>
                    <a:pt x="1" y="10"/>
                  </a:lnTo>
                  <a:lnTo>
                    <a:pt x="17" y="39"/>
                  </a:lnTo>
                  <a:lnTo>
                    <a:pt x="28" y="33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1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2" name="Freeform 2586"/>
            <p:cNvSpPr>
              <a:spLocks/>
            </p:cNvSpPr>
            <p:nvPr/>
          </p:nvSpPr>
          <p:spPr bwMode="auto">
            <a:xfrm>
              <a:off x="3797" y="2426"/>
              <a:ext cx="9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" y="10"/>
                </a:cxn>
                <a:cxn ang="0">
                  <a:pos x="25" y="40"/>
                </a:cxn>
                <a:cxn ang="0">
                  <a:pos x="35" y="31"/>
                </a:cxn>
                <a:cxn ang="0">
                  <a:pos x="11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0" y="1"/>
                </a:cxn>
              </a:cxnLst>
              <a:rect l="0" t="0" r="r" b="b"/>
              <a:pathLst>
                <a:path w="35" h="40">
                  <a:moveTo>
                    <a:pt x="10" y="1"/>
                  </a:moveTo>
                  <a:lnTo>
                    <a:pt x="1" y="10"/>
                  </a:lnTo>
                  <a:lnTo>
                    <a:pt x="25" y="40"/>
                  </a:lnTo>
                  <a:lnTo>
                    <a:pt x="35" y="31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3" name="Freeform 2587"/>
            <p:cNvSpPr>
              <a:spLocks/>
            </p:cNvSpPr>
            <p:nvPr/>
          </p:nvSpPr>
          <p:spPr bwMode="auto">
            <a:xfrm>
              <a:off x="3788" y="2420"/>
              <a:ext cx="12" cy="10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3" y="13"/>
                </a:cxn>
                <a:cxn ang="0">
                  <a:pos x="39" y="39"/>
                </a:cxn>
                <a:cxn ang="0">
                  <a:pos x="47" y="28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3" y="13"/>
                </a:cxn>
                <a:cxn ang="0">
                  <a:pos x="11" y="1"/>
                </a:cxn>
              </a:cxnLst>
              <a:rect l="0" t="0" r="r" b="b"/>
              <a:pathLst>
                <a:path w="47" h="39">
                  <a:moveTo>
                    <a:pt x="11" y="1"/>
                  </a:moveTo>
                  <a:lnTo>
                    <a:pt x="3" y="13"/>
                  </a:lnTo>
                  <a:lnTo>
                    <a:pt x="39" y="39"/>
                  </a:lnTo>
                  <a:lnTo>
                    <a:pt x="47" y="28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3" y="1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4" name="Freeform 2588"/>
            <p:cNvSpPr>
              <a:spLocks/>
            </p:cNvSpPr>
            <p:nvPr/>
          </p:nvSpPr>
          <p:spPr bwMode="auto">
            <a:xfrm>
              <a:off x="3777" y="2414"/>
              <a:ext cx="1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" y="12"/>
                </a:cxn>
                <a:cxn ang="0">
                  <a:pos x="44" y="36"/>
                </a:cxn>
                <a:cxn ang="0">
                  <a:pos x="52" y="24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4" y="12"/>
                </a:cxn>
                <a:cxn ang="0">
                  <a:pos x="9" y="0"/>
                </a:cxn>
              </a:cxnLst>
              <a:rect l="0" t="0" r="r" b="b"/>
              <a:pathLst>
                <a:path w="52" h="36">
                  <a:moveTo>
                    <a:pt x="9" y="0"/>
                  </a:moveTo>
                  <a:lnTo>
                    <a:pt x="4" y="12"/>
                  </a:lnTo>
                  <a:lnTo>
                    <a:pt x="44" y="36"/>
                  </a:lnTo>
                  <a:lnTo>
                    <a:pt x="52" y="24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4" y="1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5" name="Freeform 2589"/>
            <p:cNvSpPr>
              <a:spLocks/>
            </p:cNvSpPr>
            <p:nvPr/>
          </p:nvSpPr>
          <p:spPr bwMode="auto">
            <a:xfrm>
              <a:off x="3764" y="2408"/>
              <a:ext cx="16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4" y="13"/>
                </a:cxn>
                <a:cxn ang="0">
                  <a:pos x="56" y="37"/>
                </a:cxn>
                <a:cxn ang="0">
                  <a:pos x="61" y="25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4" y="13"/>
                </a:cxn>
                <a:cxn ang="0">
                  <a:pos x="9" y="1"/>
                </a:cxn>
              </a:cxnLst>
              <a:rect l="0" t="0" r="r" b="b"/>
              <a:pathLst>
                <a:path w="61" h="37">
                  <a:moveTo>
                    <a:pt x="9" y="1"/>
                  </a:moveTo>
                  <a:lnTo>
                    <a:pt x="4" y="13"/>
                  </a:lnTo>
                  <a:lnTo>
                    <a:pt x="56" y="37"/>
                  </a:lnTo>
                  <a:lnTo>
                    <a:pt x="61" y="25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6" name="Freeform 2590"/>
            <p:cNvSpPr>
              <a:spLocks/>
            </p:cNvSpPr>
            <p:nvPr/>
          </p:nvSpPr>
          <p:spPr bwMode="auto">
            <a:xfrm>
              <a:off x="3750" y="2403"/>
              <a:ext cx="17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13"/>
                </a:cxn>
                <a:cxn ang="0">
                  <a:pos x="63" y="32"/>
                </a:cxn>
                <a:cxn ang="0">
                  <a:pos x="67" y="19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6" y="13"/>
                </a:cxn>
                <a:cxn ang="0">
                  <a:pos x="9" y="0"/>
                </a:cxn>
              </a:cxnLst>
              <a:rect l="0" t="0" r="r" b="b"/>
              <a:pathLst>
                <a:path w="67" h="32">
                  <a:moveTo>
                    <a:pt x="9" y="0"/>
                  </a:moveTo>
                  <a:lnTo>
                    <a:pt x="6" y="13"/>
                  </a:lnTo>
                  <a:lnTo>
                    <a:pt x="63" y="32"/>
                  </a:lnTo>
                  <a:lnTo>
                    <a:pt x="67" y="1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7" name="Freeform 2591"/>
            <p:cNvSpPr>
              <a:spLocks/>
            </p:cNvSpPr>
            <p:nvPr/>
          </p:nvSpPr>
          <p:spPr bwMode="auto">
            <a:xfrm>
              <a:off x="3735" y="2400"/>
              <a:ext cx="17" cy="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" y="13"/>
                </a:cxn>
                <a:cxn ang="0">
                  <a:pos x="69" y="26"/>
                </a:cxn>
                <a:cxn ang="0">
                  <a:pos x="71" y="13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8" y="0"/>
                </a:cxn>
              </a:cxnLst>
              <a:rect l="0" t="0" r="r" b="b"/>
              <a:pathLst>
                <a:path w="71" h="26">
                  <a:moveTo>
                    <a:pt x="8" y="0"/>
                  </a:moveTo>
                  <a:lnTo>
                    <a:pt x="6" y="13"/>
                  </a:lnTo>
                  <a:lnTo>
                    <a:pt x="69" y="26"/>
                  </a:lnTo>
                  <a:lnTo>
                    <a:pt x="71" y="1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8" name="Freeform 2592"/>
            <p:cNvSpPr>
              <a:spLocks/>
            </p:cNvSpPr>
            <p:nvPr/>
          </p:nvSpPr>
          <p:spPr bwMode="auto">
            <a:xfrm>
              <a:off x="3717" y="2397"/>
              <a:ext cx="20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14"/>
                </a:cxn>
                <a:cxn ang="0">
                  <a:pos x="75" y="27"/>
                </a:cxn>
                <a:cxn ang="0">
                  <a:pos x="77" y="1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5" y="14"/>
                </a:cxn>
                <a:cxn ang="0">
                  <a:pos x="7" y="0"/>
                </a:cxn>
              </a:cxnLst>
              <a:rect l="0" t="0" r="r" b="b"/>
              <a:pathLst>
                <a:path w="77" h="27">
                  <a:moveTo>
                    <a:pt x="7" y="0"/>
                  </a:moveTo>
                  <a:lnTo>
                    <a:pt x="5" y="14"/>
                  </a:lnTo>
                  <a:lnTo>
                    <a:pt x="75" y="27"/>
                  </a:lnTo>
                  <a:lnTo>
                    <a:pt x="77" y="1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5" y="1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9" name="Freeform 2593"/>
            <p:cNvSpPr>
              <a:spLocks/>
            </p:cNvSpPr>
            <p:nvPr/>
          </p:nvSpPr>
          <p:spPr bwMode="auto">
            <a:xfrm>
              <a:off x="3700" y="2395"/>
              <a:ext cx="19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" y="14"/>
                </a:cxn>
                <a:cxn ang="0">
                  <a:pos x="77" y="19"/>
                </a:cxn>
                <a:cxn ang="0">
                  <a:pos x="78" y="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3"/>
                </a:cxn>
                <a:cxn ang="0">
                  <a:pos x="7" y="14"/>
                </a:cxn>
                <a:cxn ang="0">
                  <a:pos x="8" y="0"/>
                </a:cxn>
              </a:cxnLst>
              <a:rect l="0" t="0" r="r" b="b"/>
              <a:pathLst>
                <a:path w="78" h="19">
                  <a:moveTo>
                    <a:pt x="8" y="0"/>
                  </a:moveTo>
                  <a:lnTo>
                    <a:pt x="7" y="14"/>
                  </a:lnTo>
                  <a:lnTo>
                    <a:pt x="77" y="19"/>
                  </a:lnTo>
                  <a:lnTo>
                    <a:pt x="78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0" name="Freeform 2594"/>
            <p:cNvSpPr>
              <a:spLocks/>
            </p:cNvSpPr>
            <p:nvPr/>
          </p:nvSpPr>
          <p:spPr bwMode="auto">
            <a:xfrm>
              <a:off x="3682" y="2394"/>
              <a:ext cx="19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12"/>
                </a:cxn>
                <a:cxn ang="0">
                  <a:pos x="79" y="19"/>
                </a:cxn>
                <a:cxn ang="0">
                  <a:pos x="80" y="5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2"/>
                </a:cxn>
                <a:cxn ang="0">
                  <a:pos x="6" y="0"/>
                </a:cxn>
              </a:cxnLst>
              <a:rect l="0" t="0" r="r" b="b"/>
              <a:pathLst>
                <a:path w="80" h="19">
                  <a:moveTo>
                    <a:pt x="6" y="0"/>
                  </a:moveTo>
                  <a:lnTo>
                    <a:pt x="6" y="12"/>
                  </a:lnTo>
                  <a:lnTo>
                    <a:pt x="79" y="19"/>
                  </a:lnTo>
                  <a:lnTo>
                    <a:pt x="80" y="5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1" name="Freeform 2595"/>
            <p:cNvSpPr>
              <a:spLocks/>
            </p:cNvSpPr>
            <p:nvPr/>
          </p:nvSpPr>
          <p:spPr bwMode="auto">
            <a:xfrm>
              <a:off x="3663" y="2394"/>
              <a:ext cx="20" cy="4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16"/>
                </a:cxn>
                <a:cxn ang="0">
                  <a:pos x="79" y="12"/>
                </a:cxn>
                <a:cxn ang="0">
                  <a:pos x="78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3" y="3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1" y="14"/>
                </a:cxn>
                <a:cxn ang="0">
                  <a:pos x="3" y="16"/>
                </a:cxn>
                <a:cxn ang="0">
                  <a:pos x="6" y="16"/>
                </a:cxn>
                <a:cxn ang="0">
                  <a:pos x="6" y="2"/>
                </a:cxn>
              </a:cxnLst>
              <a:rect l="0" t="0" r="r" b="b"/>
              <a:pathLst>
                <a:path w="79" h="16">
                  <a:moveTo>
                    <a:pt x="6" y="2"/>
                  </a:moveTo>
                  <a:lnTo>
                    <a:pt x="6" y="16"/>
                  </a:lnTo>
                  <a:lnTo>
                    <a:pt x="79" y="12"/>
                  </a:lnTo>
                  <a:lnTo>
                    <a:pt x="7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2" name="Freeform 2596"/>
            <p:cNvSpPr>
              <a:spLocks/>
            </p:cNvSpPr>
            <p:nvPr/>
          </p:nvSpPr>
          <p:spPr bwMode="auto">
            <a:xfrm>
              <a:off x="3645" y="2395"/>
              <a:ext cx="20" cy="4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7" y="19"/>
                </a:cxn>
                <a:cxn ang="0">
                  <a:pos x="81" y="14"/>
                </a:cxn>
                <a:cxn ang="0">
                  <a:pos x="80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1" y="16"/>
                </a:cxn>
                <a:cxn ang="0">
                  <a:pos x="2" y="18"/>
                </a:cxn>
                <a:cxn ang="0">
                  <a:pos x="4" y="19"/>
                </a:cxn>
                <a:cxn ang="0">
                  <a:pos x="7" y="19"/>
                </a:cxn>
                <a:cxn ang="0">
                  <a:pos x="6" y="5"/>
                </a:cxn>
              </a:cxnLst>
              <a:rect l="0" t="0" r="r" b="b"/>
              <a:pathLst>
                <a:path w="81" h="19">
                  <a:moveTo>
                    <a:pt x="6" y="5"/>
                  </a:moveTo>
                  <a:lnTo>
                    <a:pt x="7" y="19"/>
                  </a:lnTo>
                  <a:lnTo>
                    <a:pt x="81" y="14"/>
                  </a:lnTo>
                  <a:lnTo>
                    <a:pt x="80" y="0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3" name="Freeform 2597"/>
            <p:cNvSpPr>
              <a:spLocks/>
            </p:cNvSpPr>
            <p:nvPr/>
          </p:nvSpPr>
          <p:spPr bwMode="auto">
            <a:xfrm>
              <a:off x="3628" y="2396"/>
              <a:ext cx="19" cy="5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7" y="22"/>
                </a:cxn>
                <a:cxn ang="0">
                  <a:pos x="77" y="14"/>
                </a:cxn>
                <a:cxn ang="0">
                  <a:pos x="75" y="0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3" y="10"/>
                </a:cxn>
                <a:cxn ang="0">
                  <a:pos x="1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2" y="21"/>
                </a:cxn>
                <a:cxn ang="0">
                  <a:pos x="4" y="22"/>
                </a:cxn>
                <a:cxn ang="0">
                  <a:pos x="7" y="22"/>
                </a:cxn>
                <a:cxn ang="0">
                  <a:pos x="5" y="9"/>
                </a:cxn>
              </a:cxnLst>
              <a:rect l="0" t="0" r="r" b="b"/>
              <a:pathLst>
                <a:path w="77" h="22">
                  <a:moveTo>
                    <a:pt x="5" y="9"/>
                  </a:moveTo>
                  <a:lnTo>
                    <a:pt x="7" y="22"/>
                  </a:lnTo>
                  <a:lnTo>
                    <a:pt x="77" y="14"/>
                  </a:lnTo>
                  <a:lnTo>
                    <a:pt x="75" y="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7" y="22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4" name="Freeform 2598"/>
            <p:cNvSpPr>
              <a:spLocks/>
            </p:cNvSpPr>
            <p:nvPr/>
          </p:nvSpPr>
          <p:spPr bwMode="auto">
            <a:xfrm>
              <a:off x="3611" y="2398"/>
              <a:ext cx="18" cy="7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8" y="26"/>
                </a:cxn>
                <a:cxn ang="0">
                  <a:pos x="72" y="13"/>
                </a:cxn>
                <a:cxn ang="0">
                  <a:pos x="70" y="0"/>
                </a:cxn>
                <a:cxn ang="0">
                  <a:pos x="5" y="13"/>
                </a:cxn>
                <a:cxn ang="0">
                  <a:pos x="5" y="14"/>
                </a:cxn>
                <a:cxn ang="0">
                  <a:pos x="5" y="13"/>
                </a:cxn>
                <a:cxn ang="0">
                  <a:pos x="3" y="14"/>
                </a:cxn>
                <a:cxn ang="0">
                  <a:pos x="1" y="16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1" y="23"/>
                </a:cxn>
                <a:cxn ang="0">
                  <a:pos x="3" y="25"/>
                </a:cxn>
                <a:cxn ang="0">
                  <a:pos x="5" y="26"/>
                </a:cxn>
                <a:cxn ang="0">
                  <a:pos x="8" y="26"/>
                </a:cxn>
                <a:cxn ang="0">
                  <a:pos x="5" y="14"/>
                </a:cxn>
              </a:cxnLst>
              <a:rect l="0" t="0" r="r" b="b"/>
              <a:pathLst>
                <a:path w="72" h="26">
                  <a:moveTo>
                    <a:pt x="5" y="14"/>
                  </a:moveTo>
                  <a:lnTo>
                    <a:pt x="8" y="26"/>
                  </a:lnTo>
                  <a:lnTo>
                    <a:pt x="72" y="13"/>
                  </a:lnTo>
                  <a:lnTo>
                    <a:pt x="70" y="0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3" y="25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5" name="Freeform 2599"/>
            <p:cNvSpPr>
              <a:spLocks/>
            </p:cNvSpPr>
            <p:nvPr/>
          </p:nvSpPr>
          <p:spPr bwMode="auto">
            <a:xfrm>
              <a:off x="3597" y="2401"/>
              <a:ext cx="17" cy="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9" y="30"/>
                </a:cxn>
                <a:cxn ang="0">
                  <a:pos x="69" y="12"/>
                </a:cxn>
                <a:cxn ang="0">
                  <a:pos x="65" y="0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2" y="19"/>
                </a:cxn>
                <a:cxn ang="0">
                  <a:pos x="0" y="21"/>
                </a:cxn>
                <a:cxn ang="0">
                  <a:pos x="0" y="23"/>
                </a:cxn>
                <a:cxn ang="0">
                  <a:pos x="0" y="26"/>
                </a:cxn>
                <a:cxn ang="0">
                  <a:pos x="1" y="28"/>
                </a:cxn>
                <a:cxn ang="0">
                  <a:pos x="3" y="30"/>
                </a:cxn>
                <a:cxn ang="0">
                  <a:pos x="5" y="30"/>
                </a:cxn>
                <a:cxn ang="0">
                  <a:pos x="9" y="30"/>
                </a:cxn>
                <a:cxn ang="0">
                  <a:pos x="4" y="18"/>
                </a:cxn>
              </a:cxnLst>
              <a:rect l="0" t="0" r="r" b="b"/>
              <a:pathLst>
                <a:path w="69" h="30">
                  <a:moveTo>
                    <a:pt x="4" y="18"/>
                  </a:moveTo>
                  <a:lnTo>
                    <a:pt x="9" y="30"/>
                  </a:lnTo>
                  <a:lnTo>
                    <a:pt x="69" y="12"/>
                  </a:lnTo>
                  <a:lnTo>
                    <a:pt x="65" y="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1" y="28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9" y="30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6" name="Freeform 2600"/>
            <p:cNvSpPr>
              <a:spLocks/>
            </p:cNvSpPr>
            <p:nvPr/>
          </p:nvSpPr>
          <p:spPr bwMode="auto">
            <a:xfrm>
              <a:off x="3583" y="2406"/>
              <a:ext cx="16" cy="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9" y="31"/>
                </a:cxn>
                <a:cxn ang="0">
                  <a:pos x="64" y="12"/>
                </a:cxn>
                <a:cxn ang="0">
                  <a:pos x="59" y="0"/>
                </a:cxn>
                <a:cxn ang="0">
                  <a:pos x="5" y="19"/>
                </a:cxn>
                <a:cxn ang="0">
                  <a:pos x="4" y="19"/>
                </a:cxn>
                <a:cxn ang="0">
                  <a:pos x="5" y="19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5"/>
                </a:cxn>
                <a:cxn ang="0">
                  <a:pos x="1" y="27"/>
                </a:cxn>
                <a:cxn ang="0">
                  <a:pos x="2" y="29"/>
                </a:cxn>
                <a:cxn ang="0">
                  <a:pos x="4" y="31"/>
                </a:cxn>
                <a:cxn ang="0">
                  <a:pos x="6" y="32"/>
                </a:cxn>
                <a:cxn ang="0">
                  <a:pos x="9" y="31"/>
                </a:cxn>
                <a:cxn ang="0">
                  <a:pos x="4" y="19"/>
                </a:cxn>
              </a:cxnLst>
              <a:rect l="0" t="0" r="r" b="b"/>
              <a:pathLst>
                <a:path w="64" h="32">
                  <a:moveTo>
                    <a:pt x="4" y="19"/>
                  </a:moveTo>
                  <a:lnTo>
                    <a:pt x="9" y="31"/>
                  </a:lnTo>
                  <a:lnTo>
                    <a:pt x="64" y="12"/>
                  </a:lnTo>
                  <a:lnTo>
                    <a:pt x="59" y="0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6" y="32"/>
                  </a:lnTo>
                  <a:lnTo>
                    <a:pt x="9" y="31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7" name="Freeform 2601"/>
            <p:cNvSpPr>
              <a:spLocks/>
            </p:cNvSpPr>
            <p:nvPr/>
          </p:nvSpPr>
          <p:spPr bwMode="auto">
            <a:xfrm>
              <a:off x="3571" y="2411"/>
              <a:ext cx="14" cy="9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10" y="35"/>
                </a:cxn>
                <a:cxn ang="0">
                  <a:pos x="58" y="12"/>
                </a:cxn>
                <a:cxn ang="0">
                  <a:pos x="53" y="0"/>
                </a:cxn>
                <a:cxn ang="0">
                  <a:pos x="4" y="24"/>
                </a:cxn>
                <a:cxn ang="0">
                  <a:pos x="3" y="24"/>
                </a:cxn>
                <a:cxn ang="0">
                  <a:pos x="4" y="24"/>
                </a:cxn>
                <a:cxn ang="0">
                  <a:pos x="1" y="25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10" y="35"/>
                </a:cxn>
                <a:cxn ang="0">
                  <a:pos x="3" y="24"/>
                </a:cxn>
              </a:cxnLst>
              <a:rect l="0" t="0" r="r" b="b"/>
              <a:pathLst>
                <a:path w="58" h="36">
                  <a:moveTo>
                    <a:pt x="3" y="24"/>
                  </a:moveTo>
                  <a:lnTo>
                    <a:pt x="10" y="35"/>
                  </a:lnTo>
                  <a:lnTo>
                    <a:pt x="58" y="12"/>
                  </a:lnTo>
                  <a:lnTo>
                    <a:pt x="53" y="0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35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8" name="Freeform 2602"/>
            <p:cNvSpPr>
              <a:spLocks/>
            </p:cNvSpPr>
            <p:nvPr/>
          </p:nvSpPr>
          <p:spPr bwMode="auto">
            <a:xfrm>
              <a:off x="3561" y="2417"/>
              <a:ext cx="12" cy="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1" y="38"/>
                </a:cxn>
                <a:cxn ang="0">
                  <a:pos x="47" y="11"/>
                </a:cxn>
                <a:cxn ang="0">
                  <a:pos x="39" y="0"/>
                </a:cxn>
                <a:cxn ang="0">
                  <a:pos x="3" y="27"/>
                </a:cxn>
                <a:cxn ang="0">
                  <a:pos x="3" y="28"/>
                </a:cxn>
                <a:cxn ang="0">
                  <a:pos x="3" y="27"/>
                </a:cxn>
                <a:cxn ang="0">
                  <a:pos x="1" y="29"/>
                </a:cxn>
                <a:cxn ang="0">
                  <a:pos x="0" y="32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39"/>
                </a:cxn>
                <a:cxn ang="0">
                  <a:pos x="11" y="38"/>
                </a:cxn>
                <a:cxn ang="0">
                  <a:pos x="3" y="28"/>
                </a:cxn>
              </a:cxnLst>
              <a:rect l="0" t="0" r="r" b="b"/>
              <a:pathLst>
                <a:path w="47" h="39">
                  <a:moveTo>
                    <a:pt x="3" y="28"/>
                  </a:moveTo>
                  <a:lnTo>
                    <a:pt x="11" y="38"/>
                  </a:lnTo>
                  <a:lnTo>
                    <a:pt x="47" y="11"/>
                  </a:lnTo>
                  <a:lnTo>
                    <a:pt x="39" y="0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39"/>
                  </a:lnTo>
                  <a:lnTo>
                    <a:pt x="11" y="38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9" name="Freeform 2603"/>
            <p:cNvSpPr>
              <a:spLocks/>
            </p:cNvSpPr>
            <p:nvPr/>
          </p:nvSpPr>
          <p:spPr bwMode="auto">
            <a:xfrm>
              <a:off x="3554" y="2424"/>
              <a:ext cx="10" cy="9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10" y="35"/>
                </a:cxn>
                <a:cxn ang="0">
                  <a:pos x="42" y="9"/>
                </a:cxn>
                <a:cxn ang="0">
                  <a:pos x="34" y="0"/>
                </a:cxn>
                <a:cxn ang="0">
                  <a:pos x="2" y="26"/>
                </a:cxn>
                <a:cxn ang="0">
                  <a:pos x="1" y="27"/>
                </a:cxn>
                <a:cxn ang="0">
                  <a:pos x="2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6"/>
                </a:cxn>
                <a:cxn ang="0">
                  <a:pos x="5" y="37"/>
                </a:cxn>
                <a:cxn ang="0">
                  <a:pos x="8" y="37"/>
                </a:cxn>
                <a:cxn ang="0">
                  <a:pos x="10" y="35"/>
                </a:cxn>
                <a:cxn ang="0">
                  <a:pos x="1" y="27"/>
                </a:cxn>
              </a:cxnLst>
              <a:rect l="0" t="0" r="r" b="b"/>
              <a:pathLst>
                <a:path w="42" h="37">
                  <a:moveTo>
                    <a:pt x="1" y="27"/>
                  </a:moveTo>
                  <a:lnTo>
                    <a:pt x="10" y="35"/>
                  </a:lnTo>
                  <a:lnTo>
                    <a:pt x="42" y="9"/>
                  </a:lnTo>
                  <a:lnTo>
                    <a:pt x="34" y="0"/>
                  </a:lnTo>
                  <a:lnTo>
                    <a:pt x="2" y="26"/>
                  </a:lnTo>
                  <a:lnTo>
                    <a:pt x="1" y="27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6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0" y="35"/>
                  </a:lnTo>
                  <a:lnTo>
                    <a:pt x="1" y="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0" name="Freeform 2604"/>
            <p:cNvSpPr>
              <a:spLocks/>
            </p:cNvSpPr>
            <p:nvPr/>
          </p:nvSpPr>
          <p:spPr bwMode="auto">
            <a:xfrm>
              <a:off x="3548" y="2431"/>
              <a:ext cx="9" cy="9"/>
            </a:xfrm>
            <a:custGeom>
              <a:avLst/>
              <a:gdLst/>
              <a:ahLst/>
              <a:cxnLst>
                <a:cxn ang="0">
                  <a:pos x="1" y="31"/>
                </a:cxn>
                <a:cxn ang="0">
                  <a:pos x="12" y="37"/>
                </a:cxn>
                <a:cxn ang="0">
                  <a:pos x="32" y="7"/>
                </a:cxn>
                <a:cxn ang="0">
                  <a:pos x="22" y="0"/>
                </a:cxn>
                <a:cxn ang="0">
                  <a:pos x="2" y="29"/>
                </a:cxn>
                <a:cxn ang="0">
                  <a:pos x="1" y="31"/>
                </a:cxn>
                <a:cxn ang="0">
                  <a:pos x="2" y="29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40"/>
                </a:cxn>
                <a:cxn ang="0">
                  <a:pos x="10" y="39"/>
                </a:cxn>
                <a:cxn ang="0">
                  <a:pos x="12" y="37"/>
                </a:cxn>
                <a:cxn ang="0">
                  <a:pos x="1" y="31"/>
                </a:cxn>
              </a:cxnLst>
              <a:rect l="0" t="0" r="r" b="b"/>
              <a:pathLst>
                <a:path w="32" h="40">
                  <a:moveTo>
                    <a:pt x="1" y="31"/>
                  </a:moveTo>
                  <a:lnTo>
                    <a:pt x="12" y="37"/>
                  </a:lnTo>
                  <a:lnTo>
                    <a:pt x="32" y="7"/>
                  </a:lnTo>
                  <a:lnTo>
                    <a:pt x="22" y="0"/>
                  </a:lnTo>
                  <a:lnTo>
                    <a:pt x="2" y="29"/>
                  </a:lnTo>
                  <a:lnTo>
                    <a:pt x="1" y="31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40"/>
                  </a:lnTo>
                  <a:lnTo>
                    <a:pt x="10" y="39"/>
                  </a:lnTo>
                  <a:lnTo>
                    <a:pt x="12" y="37"/>
                  </a:lnTo>
                  <a:lnTo>
                    <a:pt x="1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1" name="Freeform 2605"/>
            <p:cNvSpPr>
              <a:spLocks/>
            </p:cNvSpPr>
            <p:nvPr/>
          </p:nvSpPr>
          <p:spPr bwMode="auto">
            <a:xfrm>
              <a:off x="3546" y="2438"/>
              <a:ext cx="6" cy="10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14" y="35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1" y="31"/>
                </a:cxn>
                <a:cxn ang="0">
                  <a:pos x="0" y="33"/>
                </a:cxn>
                <a:cxn ang="0">
                  <a:pos x="1" y="31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41"/>
                </a:cxn>
                <a:cxn ang="0">
                  <a:pos x="10" y="39"/>
                </a:cxn>
                <a:cxn ang="0">
                  <a:pos x="12" y="38"/>
                </a:cxn>
                <a:cxn ang="0">
                  <a:pos x="14" y="35"/>
                </a:cxn>
                <a:cxn ang="0">
                  <a:pos x="0" y="33"/>
                </a:cxn>
              </a:cxnLst>
              <a:rect l="0" t="0" r="r" b="b"/>
              <a:pathLst>
                <a:path w="24" h="41">
                  <a:moveTo>
                    <a:pt x="0" y="33"/>
                  </a:moveTo>
                  <a:lnTo>
                    <a:pt x="14" y="35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41"/>
                  </a:lnTo>
                  <a:lnTo>
                    <a:pt x="10" y="39"/>
                  </a:lnTo>
                  <a:lnTo>
                    <a:pt x="12" y="38"/>
                  </a:lnTo>
                  <a:lnTo>
                    <a:pt x="14" y="35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2" name="Freeform 2606"/>
            <p:cNvSpPr>
              <a:spLocks/>
            </p:cNvSpPr>
            <p:nvPr/>
          </p:nvSpPr>
          <p:spPr bwMode="auto">
            <a:xfrm>
              <a:off x="3546" y="2447"/>
              <a:ext cx="3" cy="9"/>
            </a:xfrm>
            <a:custGeom>
              <a:avLst/>
              <a:gdLst/>
              <a:ahLst/>
              <a:cxnLst>
                <a:cxn ang="0">
                  <a:pos x="1" y="32"/>
                </a:cxn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8" y="36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4" y="33"/>
                </a:cxn>
                <a:cxn ang="0">
                  <a:pos x="14" y="30"/>
                </a:cxn>
                <a:cxn ang="0">
                  <a:pos x="1" y="32"/>
                </a:cxn>
              </a:cxnLst>
              <a:rect l="0" t="0" r="r" b="b"/>
              <a:pathLst>
                <a:path w="14" h="36">
                  <a:moveTo>
                    <a:pt x="1" y="32"/>
                  </a:moveTo>
                  <a:lnTo>
                    <a:pt x="14" y="3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2" y="35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3" name="Freeform 2607"/>
            <p:cNvSpPr>
              <a:spLocks/>
            </p:cNvSpPr>
            <p:nvPr/>
          </p:nvSpPr>
          <p:spPr bwMode="auto">
            <a:xfrm>
              <a:off x="3546" y="2453"/>
              <a:ext cx="6" cy="10"/>
            </a:xfrm>
            <a:custGeom>
              <a:avLst/>
              <a:gdLst/>
              <a:ahLst/>
              <a:cxnLst>
                <a:cxn ang="0">
                  <a:pos x="12" y="35"/>
                </a:cxn>
                <a:cxn ang="0">
                  <a:pos x="23" y="28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11" y="34"/>
                </a:cxn>
                <a:cxn ang="0">
                  <a:pos x="12" y="35"/>
                </a:cxn>
                <a:cxn ang="0">
                  <a:pos x="11" y="34"/>
                </a:cxn>
                <a:cxn ang="0">
                  <a:pos x="12" y="36"/>
                </a:cxn>
                <a:cxn ang="0">
                  <a:pos x="14" y="38"/>
                </a:cxn>
                <a:cxn ang="0">
                  <a:pos x="17" y="38"/>
                </a:cxn>
                <a:cxn ang="0">
                  <a:pos x="19" y="38"/>
                </a:cxn>
                <a:cxn ang="0">
                  <a:pos x="21" y="36"/>
                </a:cxn>
                <a:cxn ang="0">
                  <a:pos x="23" y="35"/>
                </a:cxn>
                <a:cxn ang="0">
                  <a:pos x="23" y="32"/>
                </a:cxn>
                <a:cxn ang="0">
                  <a:pos x="23" y="28"/>
                </a:cxn>
                <a:cxn ang="0">
                  <a:pos x="12" y="35"/>
                </a:cxn>
              </a:cxnLst>
              <a:rect l="0" t="0" r="r" b="b"/>
              <a:pathLst>
                <a:path w="23" h="38">
                  <a:moveTo>
                    <a:pt x="12" y="35"/>
                  </a:moveTo>
                  <a:lnTo>
                    <a:pt x="23" y="28"/>
                  </a:lnTo>
                  <a:lnTo>
                    <a:pt x="13" y="0"/>
                  </a:lnTo>
                  <a:lnTo>
                    <a:pt x="0" y="4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4"/>
                  </a:lnTo>
                  <a:lnTo>
                    <a:pt x="12" y="36"/>
                  </a:lnTo>
                  <a:lnTo>
                    <a:pt x="14" y="38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23" y="35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4" name="Freeform 2608"/>
            <p:cNvSpPr>
              <a:spLocks/>
            </p:cNvSpPr>
            <p:nvPr/>
          </p:nvSpPr>
          <p:spPr bwMode="auto">
            <a:xfrm>
              <a:off x="3549" y="2460"/>
              <a:ext cx="8" cy="1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30" y="29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20" y="37"/>
                </a:cxn>
                <a:cxn ang="0">
                  <a:pos x="21" y="38"/>
                </a:cxn>
                <a:cxn ang="0">
                  <a:pos x="20" y="37"/>
                </a:cxn>
                <a:cxn ang="0">
                  <a:pos x="22" y="39"/>
                </a:cxn>
                <a:cxn ang="0">
                  <a:pos x="24" y="40"/>
                </a:cxn>
                <a:cxn ang="0">
                  <a:pos x="27" y="39"/>
                </a:cxn>
                <a:cxn ang="0">
                  <a:pos x="29" y="38"/>
                </a:cxn>
                <a:cxn ang="0">
                  <a:pos x="31" y="37"/>
                </a:cxn>
                <a:cxn ang="0">
                  <a:pos x="32" y="34"/>
                </a:cxn>
                <a:cxn ang="0">
                  <a:pos x="32" y="32"/>
                </a:cxn>
                <a:cxn ang="0">
                  <a:pos x="30" y="29"/>
                </a:cxn>
                <a:cxn ang="0">
                  <a:pos x="21" y="38"/>
                </a:cxn>
              </a:cxnLst>
              <a:rect l="0" t="0" r="r" b="b"/>
              <a:pathLst>
                <a:path w="32" h="40">
                  <a:moveTo>
                    <a:pt x="21" y="38"/>
                  </a:moveTo>
                  <a:lnTo>
                    <a:pt x="30" y="29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0" y="37"/>
                  </a:lnTo>
                  <a:lnTo>
                    <a:pt x="22" y="39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29" y="38"/>
                  </a:lnTo>
                  <a:lnTo>
                    <a:pt x="31" y="37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0" y="29"/>
                  </a:lnTo>
                  <a:lnTo>
                    <a:pt x="21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5" name="Freeform 2609"/>
            <p:cNvSpPr>
              <a:spLocks/>
            </p:cNvSpPr>
            <p:nvPr/>
          </p:nvSpPr>
          <p:spPr bwMode="auto">
            <a:xfrm>
              <a:off x="3554" y="2467"/>
              <a:ext cx="11" cy="10"/>
            </a:xfrm>
            <a:custGeom>
              <a:avLst/>
              <a:gdLst/>
              <a:ahLst/>
              <a:cxnLst>
                <a:cxn ang="0">
                  <a:pos x="32" y="40"/>
                </a:cxn>
                <a:cxn ang="0">
                  <a:pos x="40" y="3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31" y="39"/>
                </a:cxn>
                <a:cxn ang="0">
                  <a:pos x="32" y="40"/>
                </a:cxn>
                <a:cxn ang="0">
                  <a:pos x="31" y="39"/>
                </a:cxn>
                <a:cxn ang="0">
                  <a:pos x="34" y="41"/>
                </a:cxn>
                <a:cxn ang="0">
                  <a:pos x="36" y="41"/>
                </a:cxn>
                <a:cxn ang="0">
                  <a:pos x="39" y="41"/>
                </a:cxn>
                <a:cxn ang="0">
                  <a:pos x="40" y="39"/>
                </a:cxn>
                <a:cxn ang="0">
                  <a:pos x="42" y="37"/>
                </a:cxn>
                <a:cxn ang="0">
                  <a:pos x="42" y="35"/>
                </a:cxn>
                <a:cxn ang="0">
                  <a:pos x="42" y="32"/>
                </a:cxn>
                <a:cxn ang="0">
                  <a:pos x="40" y="30"/>
                </a:cxn>
                <a:cxn ang="0">
                  <a:pos x="32" y="40"/>
                </a:cxn>
              </a:cxnLst>
              <a:rect l="0" t="0" r="r" b="b"/>
              <a:pathLst>
                <a:path w="42" h="41">
                  <a:moveTo>
                    <a:pt x="32" y="40"/>
                  </a:moveTo>
                  <a:lnTo>
                    <a:pt x="40" y="30"/>
                  </a:lnTo>
                  <a:lnTo>
                    <a:pt x="9" y="0"/>
                  </a:lnTo>
                  <a:lnTo>
                    <a:pt x="0" y="10"/>
                  </a:lnTo>
                  <a:lnTo>
                    <a:pt x="31" y="39"/>
                  </a:lnTo>
                  <a:lnTo>
                    <a:pt x="32" y="40"/>
                  </a:lnTo>
                  <a:lnTo>
                    <a:pt x="31" y="39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9" y="41"/>
                  </a:lnTo>
                  <a:lnTo>
                    <a:pt x="40" y="39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42" y="32"/>
                  </a:lnTo>
                  <a:lnTo>
                    <a:pt x="40" y="30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6" name="Freeform 2610"/>
            <p:cNvSpPr>
              <a:spLocks/>
            </p:cNvSpPr>
            <p:nvPr/>
          </p:nvSpPr>
          <p:spPr bwMode="auto">
            <a:xfrm>
              <a:off x="3562" y="2475"/>
              <a:ext cx="12" cy="9"/>
            </a:xfrm>
            <a:custGeom>
              <a:avLst/>
              <a:gdLst/>
              <a:ahLst/>
              <a:cxnLst>
                <a:cxn ang="0">
                  <a:pos x="37" y="37"/>
                </a:cxn>
                <a:cxn ang="0">
                  <a:pos x="44" y="26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36" y="36"/>
                </a:cxn>
                <a:cxn ang="0">
                  <a:pos x="37" y="37"/>
                </a:cxn>
                <a:cxn ang="0">
                  <a:pos x="36" y="36"/>
                </a:cxn>
                <a:cxn ang="0">
                  <a:pos x="38" y="37"/>
                </a:cxn>
                <a:cxn ang="0">
                  <a:pos x="41" y="37"/>
                </a:cxn>
                <a:cxn ang="0">
                  <a:pos x="44" y="36"/>
                </a:cxn>
                <a:cxn ang="0">
                  <a:pos x="46" y="34"/>
                </a:cxn>
                <a:cxn ang="0">
                  <a:pos x="47" y="32"/>
                </a:cxn>
                <a:cxn ang="0">
                  <a:pos x="47" y="30"/>
                </a:cxn>
                <a:cxn ang="0">
                  <a:pos x="46" y="28"/>
                </a:cxn>
                <a:cxn ang="0">
                  <a:pos x="44" y="26"/>
                </a:cxn>
                <a:cxn ang="0">
                  <a:pos x="37" y="37"/>
                </a:cxn>
              </a:cxnLst>
              <a:rect l="0" t="0" r="r" b="b"/>
              <a:pathLst>
                <a:path w="47" h="37">
                  <a:moveTo>
                    <a:pt x="37" y="37"/>
                  </a:moveTo>
                  <a:lnTo>
                    <a:pt x="44" y="26"/>
                  </a:lnTo>
                  <a:lnTo>
                    <a:pt x="8" y="0"/>
                  </a:lnTo>
                  <a:lnTo>
                    <a:pt x="0" y="10"/>
                  </a:lnTo>
                  <a:lnTo>
                    <a:pt x="36" y="36"/>
                  </a:lnTo>
                  <a:lnTo>
                    <a:pt x="37" y="37"/>
                  </a:lnTo>
                  <a:lnTo>
                    <a:pt x="36" y="36"/>
                  </a:lnTo>
                  <a:lnTo>
                    <a:pt x="38" y="37"/>
                  </a:lnTo>
                  <a:lnTo>
                    <a:pt x="41" y="37"/>
                  </a:lnTo>
                  <a:lnTo>
                    <a:pt x="44" y="36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6" y="28"/>
                  </a:lnTo>
                  <a:lnTo>
                    <a:pt x="44" y="26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7" name="Freeform 2611"/>
            <p:cNvSpPr>
              <a:spLocks/>
            </p:cNvSpPr>
            <p:nvPr/>
          </p:nvSpPr>
          <p:spPr bwMode="auto">
            <a:xfrm>
              <a:off x="3572" y="2481"/>
              <a:ext cx="14" cy="8"/>
            </a:xfrm>
            <a:custGeom>
              <a:avLst/>
              <a:gdLst/>
              <a:ahLst/>
              <a:cxnLst>
                <a:cxn ang="0">
                  <a:pos x="49" y="34"/>
                </a:cxn>
                <a:cxn ang="0">
                  <a:pos x="54" y="21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49" y="33"/>
                </a:cxn>
                <a:cxn ang="0">
                  <a:pos x="49" y="34"/>
                </a:cxn>
                <a:cxn ang="0">
                  <a:pos x="49" y="33"/>
                </a:cxn>
                <a:cxn ang="0">
                  <a:pos x="52" y="34"/>
                </a:cxn>
                <a:cxn ang="0">
                  <a:pos x="54" y="34"/>
                </a:cxn>
                <a:cxn ang="0">
                  <a:pos x="57" y="32"/>
                </a:cxn>
                <a:cxn ang="0">
                  <a:pos x="59" y="30"/>
                </a:cxn>
                <a:cxn ang="0">
                  <a:pos x="59" y="28"/>
                </a:cxn>
                <a:cxn ang="0">
                  <a:pos x="59" y="25"/>
                </a:cxn>
                <a:cxn ang="0">
                  <a:pos x="58" y="23"/>
                </a:cxn>
                <a:cxn ang="0">
                  <a:pos x="54" y="21"/>
                </a:cxn>
                <a:cxn ang="0">
                  <a:pos x="49" y="34"/>
                </a:cxn>
              </a:cxnLst>
              <a:rect l="0" t="0" r="r" b="b"/>
              <a:pathLst>
                <a:path w="59" h="34">
                  <a:moveTo>
                    <a:pt x="49" y="34"/>
                  </a:moveTo>
                  <a:lnTo>
                    <a:pt x="54" y="21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9" y="33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7" y="32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49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8" name="Freeform 2612"/>
            <p:cNvSpPr>
              <a:spLocks/>
            </p:cNvSpPr>
            <p:nvPr/>
          </p:nvSpPr>
          <p:spPr bwMode="auto">
            <a:xfrm>
              <a:off x="3584" y="2486"/>
              <a:ext cx="16" cy="9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60" y="21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55" y="33"/>
                </a:cxn>
                <a:cxn ang="0">
                  <a:pos x="55" y="34"/>
                </a:cxn>
                <a:cxn ang="0">
                  <a:pos x="55" y="33"/>
                </a:cxn>
                <a:cxn ang="0">
                  <a:pos x="59" y="34"/>
                </a:cxn>
                <a:cxn ang="0">
                  <a:pos x="61" y="33"/>
                </a:cxn>
                <a:cxn ang="0">
                  <a:pos x="63" y="32"/>
                </a:cxn>
                <a:cxn ang="0">
                  <a:pos x="64" y="30"/>
                </a:cxn>
                <a:cxn ang="0">
                  <a:pos x="65" y="27"/>
                </a:cxn>
                <a:cxn ang="0">
                  <a:pos x="64" y="25"/>
                </a:cxn>
                <a:cxn ang="0">
                  <a:pos x="63" y="23"/>
                </a:cxn>
                <a:cxn ang="0">
                  <a:pos x="60" y="21"/>
                </a:cxn>
                <a:cxn ang="0">
                  <a:pos x="55" y="34"/>
                </a:cxn>
              </a:cxnLst>
              <a:rect l="0" t="0" r="r" b="b"/>
              <a:pathLst>
                <a:path w="65" h="34">
                  <a:moveTo>
                    <a:pt x="55" y="34"/>
                  </a:moveTo>
                  <a:lnTo>
                    <a:pt x="60" y="21"/>
                  </a:lnTo>
                  <a:lnTo>
                    <a:pt x="5" y="0"/>
                  </a:lnTo>
                  <a:lnTo>
                    <a:pt x="0" y="13"/>
                  </a:lnTo>
                  <a:lnTo>
                    <a:pt x="55" y="33"/>
                  </a:lnTo>
                  <a:lnTo>
                    <a:pt x="55" y="34"/>
                  </a:lnTo>
                  <a:lnTo>
                    <a:pt x="55" y="33"/>
                  </a:lnTo>
                  <a:lnTo>
                    <a:pt x="59" y="34"/>
                  </a:lnTo>
                  <a:lnTo>
                    <a:pt x="61" y="33"/>
                  </a:lnTo>
                  <a:lnTo>
                    <a:pt x="63" y="32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4" y="25"/>
                  </a:lnTo>
                  <a:lnTo>
                    <a:pt x="63" y="23"/>
                  </a:lnTo>
                  <a:lnTo>
                    <a:pt x="60" y="21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9" name="Freeform 2613"/>
            <p:cNvSpPr>
              <a:spLocks/>
            </p:cNvSpPr>
            <p:nvPr/>
          </p:nvSpPr>
          <p:spPr bwMode="auto">
            <a:xfrm>
              <a:off x="3598" y="2491"/>
              <a:ext cx="17" cy="8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64" y="16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1" y="28"/>
                </a:cxn>
                <a:cxn ang="0">
                  <a:pos x="61" y="28"/>
                </a:cxn>
                <a:cxn ang="0">
                  <a:pos x="61" y="28"/>
                </a:cxn>
                <a:cxn ang="0">
                  <a:pos x="64" y="28"/>
                </a:cxn>
                <a:cxn ang="0">
                  <a:pos x="66" y="27"/>
                </a:cxn>
                <a:cxn ang="0">
                  <a:pos x="68" y="26"/>
                </a:cxn>
                <a:cxn ang="0">
                  <a:pos x="69" y="24"/>
                </a:cxn>
                <a:cxn ang="0">
                  <a:pos x="69" y="21"/>
                </a:cxn>
                <a:cxn ang="0">
                  <a:pos x="68" y="19"/>
                </a:cxn>
                <a:cxn ang="0">
                  <a:pos x="67" y="17"/>
                </a:cxn>
                <a:cxn ang="0">
                  <a:pos x="64" y="16"/>
                </a:cxn>
                <a:cxn ang="0">
                  <a:pos x="61" y="28"/>
                </a:cxn>
              </a:cxnLst>
              <a:rect l="0" t="0" r="r" b="b"/>
              <a:pathLst>
                <a:path w="69" h="28">
                  <a:moveTo>
                    <a:pt x="61" y="28"/>
                  </a:moveTo>
                  <a:lnTo>
                    <a:pt x="64" y="16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4" y="28"/>
                  </a:lnTo>
                  <a:lnTo>
                    <a:pt x="66" y="27"/>
                  </a:lnTo>
                  <a:lnTo>
                    <a:pt x="68" y="26"/>
                  </a:lnTo>
                  <a:lnTo>
                    <a:pt x="69" y="24"/>
                  </a:lnTo>
                  <a:lnTo>
                    <a:pt x="69" y="21"/>
                  </a:lnTo>
                  <a:lnTo>
                    <a:pt x="68" y="19"/>
                  </a:lnTo>
                  <a:lnTo>
                    <a:pt x="67" y="17"/>
                  </a:lnTo>
                  <a:lnTo>
                    <a:pt x="64" y="16"/>
                  </a:lnTo>
                  <a:lnTo>
                    <a:pt x="61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0" name="Freeform 2614"/>
            <p:cNvSpPr>
              <a:spLocks/>
            </p:cNvSpPr>
            <p:nvPr/>
          </p:nvSpPr>
          <p:spPr bwMode="auto">
            <a:xfrm>
              <a:off x="3613" y="2496"/>
              <a:ext cx="18" cy="6"/>
            </a:xfrm>
            <a:custGeom>
              <a:avLst/>
              <a:gdLst/>
              <a:ahLst/>
              <a:cxnLst>
                <a:cxn ang="0">
                  <a:pos x="65" y="26"/>
                </a:cxn>
                <a:cxn ang="0">
                  <a:pos x="67" y="1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65" y="26"/>
                </a:cxn>
                <a:cxn ang="0">
                  <a:pos x="65" y="26"/>
                </a:cxn>
                <a:cxn ang="0">
                  <a:pos x="65" y="26"/>
                </a:cxn>
                <a:cxn ang="0">
                  <a:pos x="68" y="26"/>
                </a:cxn>
                <a:cxn ang="0">
                  <a:pos x="70" y="25"/>
                </a:cxn>
                <a:cxn ang="0">
                  <a:pos x="72" y="23"/>
                </a:cxn>
                <a:cxn ang="0">
                  <a:pos x="72" y="21"/>
                </a:cxn>
                <a:cxn ang="0">
                  <a:pos x="73" y="19"/>
                </a:cxn>
                <a:cxn ang="0">
                  <a:pos x="72" y="17"/>
                </a:cxn>
                <a:cxn ang="0">
                  <a:pos x="70" y="14"/>
                </a:cxn>
                <a:cxn ang="0">
                  <a:pos x="67" y="13"/>
                </a:cxn>
                <a:cxn ang="0">
                  <a:pos x="65" y="26"/>
                </a:cxn>
              </a:cxnLst>
              <a:rect l="0" t="0" r="r" b="b"/>
              <a:pathLst>
                <a:path w="73" h="26">
                  <a:moveTo>
                    <a:pt x="65" y="26"/>
                  </a:moveTo>
                  <a:lnTo>
                    <a:pt x="67" y="1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6"/>
                  </a:lnTo>
                  <a:lnTo>
                    <a:pt x="70" y="25"/>
                  </a:lnTo>
                  <a:lnTo>
                    <a:pt x="72" y="23"/>
                  </a:lnTo>
                  <a:lnTo>
                    <a:pt x="72" y="21"/>
                  </a:lnTo>
                  <a:lnTo>
                    <a:pt x="73" y="19"/>
                  </a:lnTo>
                  <a:lnTo>
                    <a:pt x="72" y="17"/>
                  </a:lnTo>
                  <a:lnTo>
                    <a:pt x="70" y="14"/>
                  </a:lnTo>
                  <a:lnTo>
                    <a:pt x="67" y="13"/>
                  </a:lnTo>
                  <a:lnTo>
                    <a:pt x="65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1" name="Freeform 2615"/>
            <p:cNvSpPr>
              <a:spLocks/>
            </p:cNvSpPr>
            <p:nvPr/>
          </p:nvSpPr>
          <p:spPr bwMode="auto">
            <a:xfrm>
              <a:off x="3629" y="2499"/>
              <a:ext cx="19" cy="6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2" y="11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73" y="24"/>
                </a:cxn>
                <a:cxn ang="0">
                  <a:pos x="75" y="22"/>
                </a:cxn>
                <a:cxn ang="0">
                  <a:pos x="76" y="21"/>
                </a:cxn>
                <a:cxn ang="0">
                  <a:pos x="77" y="18"/>
                </a:cxn>
                <a:cxn ang="0">
                  <a:pos x="77" y="16"/>
                </a:cxn>
                <a:cxn ang="0">
                  <a:pos x="76" y="14"/>
                </a:cxn>
                <a:cxn ang="0">
                  <a:pos x="75" y="12"/>
                </a:cxn>
                <a:cxn ang="0">
                  <a:pos x="72" y="11"/>
                </a:cxn>
                <a:cxn ang="0">
                  <a:pos x="70" y="24"/>
                </a:cxn>
              </a:cxnLst>
              <a:rect l="0" t="0" r="r" b="b"/>
              <a:pathLst>
                <a:path w="77" h="24">
                  <a:moveTo>
                    <a:pt x="70" y="24"/>
                  </a:moveTo>
                  <a:lnTo>
                    <a:pt x="72" y="11"/>
                  </a:lnTo>
                  <a:lnTo>
                    <a:pt x="2" y="0"/>
                  </a:lnTo>
                  <a:lnTo>
                    <a:pt x="0" y="13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3" y="24"/>
                  </a:lnTo>
                  <a:lnTo>
                    <a:pt x="75" y="22"/>
                  </a:lnTo>
                  <a:lnTo>
                    <a:pt x="76" y="21"/>
                  </a:lnTo>
                  <a:lnTo>
                    <a:pt x="77" y="18"/>
                  </a:lnTo>
                  <a:lnTo>
                    <a:pt x="77" y="16"/>
                  </a:lnTo>
                  <a:lnTo>
                    <a:pt x="76" y="14"/>
                  </a:lnTo>
                  <a:lnTo>
                    <a:pt x="75" y="12"/>
                  </a:lnTo>
                  <a:lnTo>
                    <a:pt x="72" y="11"/>
                  </a:lnTo>
                  <a:lnTo>
                    <a:pt x="70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2" name="Freeform 2616"/>
            <p:cNvSpPr>
              <a:spLocks/>
            </p:cNvSpPr>
            <p:nvPr/>
          </p:nvSpPr>
          <p:spPr bwMode="auto">
            <a:xfrm>
              <a:off x="3647" y="2501"/>
              <a:ext cx="19" cy="5"/>
            </a:xfrm>
            <a:custGeom>
              <a:avLst/>
              <a:gdLst/>
              <a:ahLst/>
              <a:cxnLst>
                <a:cxn ang="0">
                  <a:pos x="74" y="18"/>
                </a:cxn>
                <a:cxn ang="0">
                  <a:pos x="75" y="5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74" y="18"/>
                </a:cxn>
                <a:cxn ang="0">
                  <a:pos x="74" y="18"/>
                </a:cxn>
                <a:cxn ang="0">
                  <a:pos x="74" y="18"/>
                </a:cxn>
                <a:cxn ang="0">
                  <a:pos x="76" y="18"/>
                </a:cxn>
                <a:cxn ang="0">
                  <a:pos x="79" y="16"/>
                </a:cxn>
                <a:cxn ang="0">
                  <a:pos x="80" y="14"/>
                </a:cxn>
                <a:cxn ang="0">
                  <a:pos x="80" y="12"/>
                </a:cxn>
                <a:cxn ang="0">
                  <a:pos x="80" y="10"/>
                </a:cxn>
                <a:cxn ang="0">
                  <a:pos x="79" y="7"/>
                </a:cxn>
                <a:cxn ang="0">
                  <a:pos x="77" y="6"/>
                </a:cxn>
                <a:cxn ang="0">
                  <a:pos x="75" y="5"/>
                </a:cxn>
                <a:cxn ang="0">
                  <a:pos x="74" y="18"/>
                </a:cxn>
              </a:cxnLst>
              <a:rect l="0" t="0" r="r" b="b"/>
              <a:pathLst>
                <a:path w="80" h="18">
                  <a:moveTo>
                    <a:pt x="74" y="18"/>
                  </a:moveTo>
                  <a:lnTo>
                    <a:pt x="75" y="5"/>
                  </a:lnTo>
                  <a:lnTo>
                    <a:pt x="1" y="0"/>
                  </a:lnTo>
                  <a:lnTo>
                    <a:pt x="0" y="13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6" y="18"/>
                  </a:lnTo>
                  <a:lnTo>
                    <a:pt x="79" y="16"/>
                  </a:lnTo>
                  <a:lnTo>
                    <a:pt x="80" y="14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79" y="7"/>
                  </a:lnTo>
                  <a:lnTo>
                    <a:pt x="77" y="6"/>
                  </a:lnTo>
                  <a:lnTo>
                    <a:pt x="75" y="5"/>
                  </a:lnTo>
                  <a:lnTo>
                    <a:pt x="7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3" name="Freeform 2617"/>
            <p:cNvSpPr>
              <a:spLocks/>
            </p:cNvSpPr>
            <p:nvPr/>
          </p:nvSpPr>
          <p:spPr bwMode="auto">
            <a:xfrm>
              <a:off x="3665" y="2503"/>
              <a:ext cx="20" cy="3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72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72" y="13"/>
                </a:cxn>
                <a:cxn ang="0">
                  <a:pos x="73" y="13"/>
                </a:cxn>
                <a:cxn ang="0">
                  <a:pos x="72" y="13"/>
                </a:cxn>
                <a:cxn ang="0">
                  <a:pos x="75" y="12"/>
                </a:cxn>
                <a:cxn ang="0">
                  <a:pos x="77" y="11"/>
                </a:cxn>
                <a:cxn ang="0">
                  <a:pos x="78" y="9"/>
                </a:cxn>
                <a:cxn ang="0">
                  <a:pos x="79" y="7"/>
                </a:cxn>
                <a:cxn ang="0">
                  <a:pos x="78" y="4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3" y="13"/>
                </a:cxn>
              </a:cxnLst>
              <a:rect l="0" t="0" r="r" b="b"/>
              <a:pathLst>
                <a:path w="79" h="13">
                  <a:moveTo>
                    <a:pt x="73" y="13"/>
                  </a:moveTo>
                  <a:lnTo>
                    <a:pt x="7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2" y="13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5" y="12"/>
                  </a:lnTo>
                  <a:lnTo>
                    <a:pt x="77" y="11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8" y="4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4" name="Freeform 2618"/>
            <p:cNvSpPr>
              <a:spLocks/>
            </p:cNvSpPr>
            <p:nvPr/>
          </p:nvSpPr>
          <p:spPr bwMode="auto">
            <a:xfrm>
              <a:off x="3683" y="2502"/>
              <a:ext cx="20" cy="4"/>
            </a:xfrm>
            <a:custGeom>
              <a:avLst/>
              <a:gdLst/>
              <a:ahLst/>
              <a:cxnLst>
                <a:cxn ang="0">
                  <a:pos x="74" y="12"/>
                </a:cxn>
                <a:cxn ang="0">
                  <a:pos x="73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74" y="12"/>
                </a:cxn>
                <a:cxn ang="0">
                  <a:pos x="74" y="12"/>
                </a:cxn>
                <a:cxn ang="0">
                  <a:pos x="74" y="12"/>
                </a:cxn>
                <a:cxn ang="0">
                  <a:pos x="77" y="12"/>
                </a:cxn>
                <a:cxn ang="0">
                  <a:pos x="78" y="10"/>
                </a:cxn>
                <a:cxn ang="0">
                  <a:pos x="80" y="8"/>
                </a:cxn>
                <a:cxn ang="0">
                  <a:pos x="80" y="6"/>
                </a:cxn>
                <a:cxn ang="0">
                  <a:pos x="79" y="3"/>
                </a:cxn>
                <a:cxn ang="0">
                  <a:pos x="78" y="1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4" y="12"/>
                </a:cxn>
              </a:cxnLst>
              <a:rect l="0" t="0" r="r" b="b"/>
              <a:pathLst>
                <a:path w="80" h="15">
                  <a:moveTo>
                    <a:pt x="74" y="12"/>
                  </a:moveTo>
                  <a:lnTo>
                    <a:pt x="73" y="0"/>
                  </a:lnTo>
                  <a:lnTo>
                    <a:pt x="0" y="2"/>
                  </a:lnTo>
                  <a:lnTo>
                    <a:pt x="1" y="15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7" y="12"/>
                  </a:lnTo>
                  <a:lnTo>
                    <a:pt x="78" y="10"/>
                  </a:lnTo>
                  <a:lnTo>
                    <a:pt x="80" y="8"/>
                  </a:lnTo>
                  <a:lnTo>
                    <a:pt x="80" y="6"/>
                  </a:lnTo>
                  <a:lnTo>
                    <a:pt x="79" y="3"/>
                  </a:lnTo>
                  <a:lnTo>
                    <a:pt x="78" y="1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5" name="Freeform 2619"/>
            <p:cNvSpPr>
              <a:spLocks/>
            </p:cNvSpPr>
            <p:nvPr/>
          </p:nvSpPr>
          <p:spPr bwMode="auto">
            <a:xfrm>
              <a:off x="3701" y="2500"/>
              <a:ext cx="20" cy="5"/>
            </a:xfrm>
            <a:custGeom>
              <a:avLst/>
              <a:gdLst/>
              <a:ahLst/>
              <a:cxnLst>
                <a:cxn ang="0">
                  <a:pos x="71" y="13"/>
                </a:cxn>
                <a:cxn ang="0">
                  <a:pos x="69" y="0"/>
                </a:cxn>
                <a:cxn ang="0">
                  <a:pos x="0" y="8"/>
                </a:cxn>
                <a:cxn ang="0">
                  <a:pos x="1" y="20"/>
                </a:cxn>
                <a:cxn ang="0">
                  <a:pos x="71" y="13"/>
                </a:cxn>
                <a:cxn ang="0">
                  <a:pos x="71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5" y="10"/>
                </a:cxn>
                <a:cxn ang="0">
                  <a:pos x="76" y="8"/>
                </a:cxn>
                <a:cxn ang="0">
                  <a:pos x="77" y="5"/>
                </a:cxn>
                <a:cxn ang="0">
                  <a:pos x="76" y="3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0"/>
                </a:cxn>
                <a:cxn ang="0">
                  <a:pos x="71" y="13"/>
                </a:cxn>
              </a:cxnLst>
              <a:rect l="0" t="0" r="r" b="b"/>
              <a:pathLst>
                <a:path w="77" h="20">
                  <a:moveTo>
                    <a:pt x="71" y="13"/>
                  </a:moveTo>
                  <a:lnTo>
                    <a:pt x="69" y="0"/>
                  </a:lnTo>
                  <a:lnTo>
                    <a:pt x="0" y="8"/>
                  </a:lnTo>
                  <a:lnTo>
                    <a:pt x="1" y="20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5" y="10"/>
                  </a:lnTo>
                  <a:lnTo>
                    <a:pt x="76" y="8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0"/>
                  </a:lnTo>
                  <a:lnTo>
                    <a:pt x="7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6" name="Freeform 2620"/>
            <p:cNvSpPr>
              <a:spLocks/>
            </p:cNvSpPr>
            <p:nvPr/>
          </p:nvSpPr>
          <p:spPr bwMode="auto">
            <a:xfrm>
              <a:off x="3718" y="2497"/>
              <a:ext cx="20" cy="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70" y="0"/>
                </a:cxn>
                <a:cxn ang="0">
                  <a:pos x="0" y="12"/>
                </a:cxn>
                <a:cxn ang="0">
                  <a:pos x="2" y="25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6" y="11"/>
                </a:cxn>
                <a:cxn ang="0">
                  <a:pos x="77" y="9"/>
                </a:cxn>
                <a:cxn ang="0">
                  <a:pos x="77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3" y="1"/>
                </a:cxn>
                <a:cxn ang="0">
                  <a:pos x="70" y="0"/>
                </a:cxn>
                <a:cxn ang="0">
                  <a:pos x="72" y="14"/>
                </a:cxn>
              </a:cxnLst>
              <a:rect l="0" t="0" r="r" b="b"/>
              <a:pathLst>
                <a:path w="77" h="25">
                  <a:moveTo>
                    <a:pt x="72" y="14"/>
                  </a:moveTo>
                  <a:lnTo>
                    <a:pt x="70" y="0"/>
                  </a:lnTo>
                  <a:lnTo>
                    <a:pt x="0" y="12"/>
                  </a:lnTo>
                  <a:lnTo>
                    <a:pt x="2" y="25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6" y="11"/>
                  </a:lnTo>
                  <a:lnTo>
                    <a:pt x="77" y="9"/>
                  </a:lnTo>
                  <a:lnTo>
                    <a:pt x="77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3" y="1"/>
                  </a:lnTo>
                  <a:lnTo>
                    <a:pt x="70" y="0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7" name="Freeform 2621"/>
            <p:cNvSpPr>
              <a:spLocks/>
            </p:cNvSpPr>
            <p:nvPr/>
          </p:nvSpPr>
          <p:spPr bwMode="auto">
            <a:xfrm>
              <a:off x="3736" y="2494"/>
              <a:ext cx="17" cy="7"/>
            </a:xfrm>
            <a:custGeom>
              <a:avLst/>
              <a:gdLst/>
              <a:ahLst/>
              <a:cxnLst>
                <a:cxn ang="0">
                  <a:pos x="67" y="12"/>
                </a:cxn>
                <a:cxn ang="0">
                  <a:pos x="63" y="0"/>
                </a:cxn>
                <a:cxn ang="0">
                  <a:pos x="0" y="16"/>
                </a:cxn>
                <a:cxn ang="0">
                  <a:pos x="3" y="29"/>
                </a:cxn>
                <a:cxn ang="0">
                  <a:pos x="66" y="12"/>
                </a:cxn>
                <a:cxn ang="0">
                  <a:pos x="67" y="12"/>
                </a:cxn>
                <a:cxn ang="0">
                  <a:pos x="66" y="12"/>
                </a:cxn>
                <a:cxn ang="0">
                  <a:pos x="69" y="11"/>
                </a:cxn>
                <a:cxn ang="0">
                  <a:pos x="71" y="9"/>
                </a:cxn>
                <a:cxn ang="0">
                  <a:pos x="71" y="7"/>
                </a:cxn>
                <a:cxn ang="0">
                  <a:pos x="71" y="5"/>
                </a:cxn>
                <a:cxn ang="0">
                  <a:pos x="70" y="2"/>
                </a:cxn>
                <a:cxn ang="0">
                  <a:pos x="68" y="1"/>
                </a:cxn>
                <a:cxn ang="0">
                  <a:pos x="66" y="0"/>
                </a:cxn>
                <a:cxn ang="0">
                  <a:pos x="63" y="0"/>
                </a:cxn>
                <a:cxn ang="0">
                  <a:pos x="67" y="12"/>
                </a:cxn>
              </a:cxnLst>
              <a:rect l="0" t="0" r="r" b="b"/>
              <a:pathLst>
                <a:path w="71" h="29">
                  <a:moveTo>
                    <a:pt x="67" y="12"/>
                  </a:moveTo>
                  <a:lnTo>
                    <a:pt x="63" y="0"/>
                  </a:lnTo>
                  <a:lnTo>
                    <a:pt x="0" y="16"/>
                  </a:lnTo>
                  <a:lnTo>
                    <a:pt x="3" y="29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9" y="11"/>
                  </a:lnTo>
                  <a:lnTo>
                    <a:pt x="71" y="9"/>
                  </a:lnTo>
                  <a:lnTo>
                    <a:pt x="71" y="7"/>
                  </a:lnTo>
                  <a:lnTo>
                    <a:pt x="71" y="5"/>
                  </a:lnTo>
                  <a:lnTo>
                    <a:pt x="70" y="2"/>
                  </a:lnTo>
                  <a:lnTo>
                    <a:pt x="68" y="1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8" name="Freeform 2622"/>
            <p:cNvSpPr>
              <a:spLocks/>
            </p:cNvSpPr>
            <p:nvPr/>
          </p:nvSpPr>
          <p:spPr bwMode="auto">
            <a:xfrm>
              <a:off x="3751" y="2489"/>
              <a:ext cx="17" cy="8"/>
            </a:xfrm>
            <a:custGeom>
              <a:avLst/>
              <a:gdLst/>
              <a:ahLst/>
              <a:cxnLst>
                <a:cxn ang="0">
                  <a:pos x="61" y="12"/>
                </a:cxn>
                <a:cxn ang="0">
                  <a:pos x="57" y="0"/>
                </a:cxn>
                <a:cxn ang="0">
                  <a:pos x="0" y="18"/>
                </a:cxn>
                <a:cxn ang="0">
                  <a:pos x="4" y="30"/>
                </a:cxn>
                <a:cxn ang="0">
                  <a:pos x="61" y="12"/>
                </a:cxn>
                <a:cxn ang="0">
                  <a:pos x="61" y="12"/>
                </a:cxn>
                <a:cxn ang="0">
                  <a:pos x="61" y="12"/>
                </a:cxn>
                <a:cxn ang="0">
                  <a:pos x="63" y="11"/>
                </a:cxn>
                <a:cxn ang="0">
                  <a:pos x="65" y="9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64" y="2"/>
                </a:cxn>
                <a:cxn ang="0">
                  <a:pos x="62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61" y="12"/>
                </a:cxn>
              </a:cxnLst>
              <a:rect l="0" t="0" r="r" b="b"/>
              <a:pathLst>
                <a:path w="65" h="30">
                  <a:moveTo>
                    <a:pt x="61" y="12"/>
                  </a:moveTo>
                  <a:lnTo>
                    <a:pt x="57" y="0"/>
                  </a:lnTo>
                  <a:lnTo>
                    <a:pt x="0" y="18"/>
                  </a:lnTo>
                  <a:lnTo>
                    <a:pt x="4" y="30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5" y="9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4" y="2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61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9" name="Freeform 2623"/>
            <p:cNvSpPr>
              <a:spLocks/>
            </p:cNvSpPr>
            <p:nvPr/>
          </p:nvSpPr>
          <p:spPr bwMode="auto">
            <a:xfrm>
              <a:off x="3765" y="2484"/>
              <a:ext cx="16" cy="8"/>
            </a:xfrm>
            <a:custGeom>
              <a:avLst/>
              <a:gdLst/>
              <a:ahLst/>
              <a:cxnLst>
                <a:cxn ang="0">
                  <a:pos x="58" y="13"/>
                </a:cxn>
                <a:cxn ang="0">
                  <a:pos x="52" y="0"/>
                </a:cxn>
                <a:cxn ang="0">
                  <a:pos x="0" y="22"/>
                </a:cxn>
                <a:cxn ang="0">
                  <a:pos x="5" y="34"/>
                </a:cxn>
                <a:cxn ang="0">
                  <a:pos x="57" y="13"/>
                </a:cxn>
                <a:cxn ang="0">
                  <a:pos x="58" y="13"/>
                </a:cxn>
                <a:cxn ang="0">
                  <a:pos x="57" y="13"/>
                </a:cxn>
                <a:cxn ang="0">
                  <a:pos x="60" y="11"/>
                </a:cxn>
                <a:cxn ang="0">
                  <a:pos x="61" y="8"/>
                </a:cxn>
                <a:cxn ang="0">
                  <a:pos x="61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58" y="0"/>
                </a:cxn>
                <a:cxn ang="0">
                  <a:pos x="55" y="0"/>
                </a:cxn>
                <a:cxn ang="0">
                  <a:pos x="52" y="0"/>
                </a:cxn>
                <a:cxn ang="0">
                  <a:pos x="58" y="13"/>
                </a:cxn>
              </a:cxnLst>
              <a:rect l="0" t="0" r="r" b="b"/>
              <a:pathLst>
                <a:path w="61" h="34">
                  <a:moveTo>
                    <a:pt x="58" y="13"/>
                  </a:moveTo>
                  <a:lnTo>
                    <a:pt x="52" y="0"/>
                  </a:lnTo>
                  <a:lnTo>
                    <a:pt x="0" y="22"/>
                  </a:lnTo>
                  <a:lnTo>
                    <a:pt x="5" y="34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60" y="11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8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0" name="Freeform 2624"/>
            <p:cNvSpPr>
              <a:spLocks/>
            </p:cNvSpPr>
            <p:nvPr/>
          </p:nvSpPr>
          <p:spPr bwMode="auto">
            <a:xfrm>
              <a:off x="3778" y="2477"/>
              <a:ext cx="13" cy="10"/>
            </a:xfrm>
            <a:custGeom>
              <a:avLst/>
              <a:gdLst/>
              <a:ahLst/>
              <a:cxnLst>
                <a:cxn ang="0">
                  <a:pos x="48" y="12"/>
                </a:cxn>
                <a:cxn ang="0">
                  <a:pos x="40" y="1"/>
                </a:cxn>
                <a:cxn ang="0">
                  <a:pos x="0" y="25"/>
                </a:cxn>
                <a:cxn ang="0">
                  <a:pos x="6" y="37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50" y="10"/>
                </a:cxn>
                <a:cxn ang="0">
                  <a:pos x="51" y="8"/>
                </a:cxn>
                <a:cxn ang="0">
                  <a:pos x="51" y="6"/>
                </a:cxn>
                <a:cxn ang="0">
                  <a:pos x="50" y="4"/>
                </a:cxn>
                <a:cxn ang="0">
                  <a:pos x="48" y="2"/>
                </a:cxn>
                <a:cxn ang="0">
                  <a:pos x="46" y="1"/>
                </a:cxn>
                <a:cxn ang="0">
                  <a:pos x="44" y="0"/>
                </a:cxn>
                <a:cxn ang="0">
                  <a:pos x="40" y="1"/>
                </a:cxn>
                <a:cxn ang="0">
                  <a:pos x="48" y="12"/>
                </a:cxn>
              </a:cxnLst>
              <a:rect l="0" t="0" r="r" b="b"/>
              <a:pathLst>
                <a:path w="51" h="37">
                  <a:moveTo>
                    <a:pt x="48" y="12"/>
                  </a:moveTo>
                  <a:lnTo>
                    <a:pt x="40" y="1"/>
                  </a:lnTo>
                  <a:lnTo>
                    <a:pt x="0" y="25"/>
                  </a:lnTo>
                  <a:lnTo>
                    <a:pt x="6" y="37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0" y="4"/>
                  </a:lnTo>
                  <a:lnTo>
                    <a:pt x="48" y="2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1" name="Freeform 2625"/>
            <p:cNvSpPr>
              <a:spLocks/>
            </p:cNvSpPr>
            <p:nvPr/>
          </p:nvSpPr>
          <p:spPr bwMode="auto">
            <a:xfrm>
              <a:off x="3789" y="2471"/>
              <a:ext cx="11" cy="10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36" y="2"/>
                </a:cxn>
                <a:cxn ang="0">
                  <a:pos x="0" y="29"/>
                </a:cxn>
                <a:cxn ang="0">
                  <a:pos x="8" y="39"/>
                </a:cxn>
                <a:cxn ang="0">
                  <a:pos x="44" y="13"/>
                </a:cxn>
                <a:cxn ang="0">
                  <a:pos x="45" y="11"/>
                </a:cxn>
                <a:cxn ang="0">
                  <a:pos x="44" y="13"/>
                </a:cxn>
                <a:cxn ang="0">
                  <a:pos x="46" y="10"/>
                </a:cxn>
                <a:cxn ang="0">
                  <a:pos x="47" y="7"/>
                </a:cxn>
                <a:cxn ang="0">
                  <a:pos x="46" y="5"/>
                </a:cxn>
                <a:cxn ang="0">
                  <a:pos x="45" y="3"/>
                </a:cxn>
                <a:cxn ang="0">
                  <a:pos x="43" y="1"/>
                </a:cxn>
                <a:cxn ang="0">
                  <a:pos x="41" y="0"/>
                </a:cxn>
                <a:cxn ang="0">
                  <a:pos x="39" y="0"/>
                </a:cxn>
                <a:cxn ang="0">
                  <a:pos x="36" y="2"/>
                </a:cxn>
                <a:cxn ang="0">
                  <a:pos x="45" y="11"/>
                </a:cxn>
              </a:cxnLst>
              <a:rect l="0" t="0" r="r" b="b"/>
              <a:pathLst>
                <a:path w="47" h="39">
                  <a:moveTo>
                    <a:pt x="45" y="11"/>
                  </a:moveTo>
                  <a:lnTo>
                    <a:pt x="36" y="2"/>
                  </a:lnTo>
                  <a:lnTo>
                    <a:pt x="0" y="29"/>
                  </a:lnTo>
                  <a:lnTo>
                    <a:pt x="8" y="39"/>
                  </a:lnTo>
                  <a:lnTo>
                    <a:pt x="44" y="13"/>
                  </a:lnTo>
                  <a:lnTo>
                    <a:pt x="45" y="11"/>
                  </a:lnTo>
                  <a:lnTo>
                    <a:pt x="44" y="13"/>
                  </a:lnTo>
                  <a:lnTo>
                    <a:pt x="46" y="10"/>
                  </a:lnTo>
                  <a:lnTo>
                    <a:pt x="47" y="7"/>
                  </a:lnTo>
                  <a:lnTo>
                    <a:pt x="46" y="5"/>
                  </a:lnTo>
                  <a:lnTo>
                    <a:pt x="45" y="3"/>
                  </a:lnTo>
                  <a:lnTo>
                    <a:pt x="43" y="1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45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2" name="Freeform 2626"/>
            <p:cNvSpPr>
              <a:spLocks/>
            </p:cNvSpPr>
            <p:nvPr/>
          </p:nvSpPr>
          <p:spPr bwMode="auto">
            <a:xfrm>
              <a:off x="3797" y="2464"/>
              <a:ext cx="9" cy="10"/>
            </a:xfrm>
            <a:custGeom>
              <a:avLst/>
              <a:gdLst/>
              <a:ahLst/>
              <a:cxnLst>
                <a:cxn ang="0">
                  <a:pos x="35" y="9"/>
                </a:cxn>
                <a:cxn ang="0">
                  <a:pos x="24" y="2"/>
                </a:cxn>
                <a:cxn ang="0">
                  <a:pos x="0" y="31"/>
                </a:cxn>
                <a:cxn ang="0">
                  <a:pos x="10" y="39"/>
                </a:cxn>
                <a:cxn ang="0">
                  <a:pos x="34" y="10"/>
                </a:cxn>
                <a:cxn ang="0">
                  <a:pos x="35" y="9"/>
                </a:cxn>
                <a:cxn ang="0">
                  <a:pos x="34" y="10"/>
                </a:cxn>
                <a:cxn ang="0">
                  <a:pos x="35" y="8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1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35" y="9"/>
                </a:cxn>
              </a:cxnLst>
              <a:rect l="0" t="0" r="r" b="b"/>
              <a:pathLst>
                <a:path w="35" h="39">
                  <a:moveTo>
                    <a:pt x="35" y="9"/>
                  </a:moveTo>
                  <a:lnTo>
                    <a:pt x="24" y="2"/>
                  </a:lnTo>
                  <a:lnTo>
                    <a:pt x="0" y="31"/>
                  </a:lnTo>
                  <a:lnTo>
                    <a:pt x="10" y="39"/>
                  </a:lnTo>
                  <a:lnTo>
                    <a:pt x="34" y="10"/>
                  </a:lnTo>
                  <a:lnTo>
                    <a:pt x="35" y="9"/>
                  </a:lnTo>
                  <a:lnTo>
                    <a:pt x="34" y="10"/>
                  </a:lnTo>
                  <a:lnTo>
                    <a:pt x="35" y="8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3" name="Freeform 2627"/>
            <p:cNvSpPr>
              <a:spLocks/>
            </p:cNvSpPr>
            <p:nvPr/>
          </p:nvSpPr>
          <p:spPr bwMode="auto">
            <a:xfrm>
              <a:off x="3803" y="2456"/>
              <a:ext cx="7" cy="10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16" y="3"/>
                </a:cxn>
                <a:cxn ang="0">
                  <a:pos x="0" y="33"/>
                </a:cxn>
                <a:cxn ang="0">
                  <a:pos x="12" y="39"/>
                </a:cxn>
                <a:cxn ang="0">
                  <a:pos x="27" y="10"/>
                </a:cxn>
                <a:cxn ang="0">
                  <a:pos x="28" y="8"/>
                </a:cxn>
                <a:cxn ang="0">
                  <a:pos x="27" y="10"/>
                </a:cxn>
                <a:cxn ang="0">
                  <a:pos x="28" y="7"/>
                </a:cxn>
                <a:cxn ang="0">
                  <a:pos x="27" y="4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7" y="1"/>
                </a:cxn>
                <a:cxn ang="0">
                  <a:pos x="16" y="3"/>
                </a:cxn>
                <a:cxn ang="0">
                  <a:pos x="28" y="8"/>
                </a:cxn>
              </a:cxnLst>
              <a:rect l="0" t="0" r="r" b="b"/>
              <a:pathLst>
                <a:path w="28" h="39">
                  <a:moveTo>
                    <a:pt x="28" y="8"/>
                  </a:moveTo>
                  <a:lnTo>
                    <a:pt x="16" y="3"/>
                  </a:lnTo>
                  <a:lnTo>
                    <a:pt x="0" y="33"/>
                  </a:lnTo>
                  <a:lnTo>
                    <a:pt x="12" y="39"/>
                  </a:lnTo>
                  <a:lnTo>
                    <a:pt x="27" y="10"/>
                  </a:lnTo>
                  <a:lnTo>
                    <a:pt x="28" y="8"/>
                  </a:lnTo>
                  <a:lnTo>
                    <a:pt x="27" y="10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6" y="3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4" name="Freeform 2628"/>
            <p:cNvSpPr>
              <a:spLocks/>
            </p:cNvSpPr>
            <p:nvPr/>
          </p:nvSpPr>
          <p:spPr bwMode="auto">
            <a:xfrm>
              <a:off x="3807" y="2448"/>
              <a:ext cx="4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5" y="5"/>
                </a:cxn>
                <a:cxn ang="0">
                  <a:pos x="0" y="36"/>
                </a:cxn>
                <a:cxn ang="0">
                  <a:pos x="13" y="39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4"/>
                </a:cxn>
                <a:cxn ang="0">
                  <a:pos x="16" y="2"/>
                </a:cxn>
                <a:cxn ang="0">
                  <a:pos x="15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18" y="5"/>
                </a:cxn>
              </a:cxnLst>
              <a:rect l="0" t="0" r="r" b="b"/>
              <a:pathLst>
                <a:path w="18" h="39">
                  <a:moveTo>
                    <a:pt x="18" y="5"/>
                  </a:moveTo>
                  <a:lnTo>
                    <a:pt x="5" y="5"/>
                  </a:lnTo>
                  <a:lnTo>
                    <a:pt x="0" y="36"/>
                  </a:lnTo>
                  <a:lnTo>
                    <a:pt x="13" y="39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5" name="Freeform 2629"/>
            <p:cNvSpPr>
              <a:spLocks/>
            </p:cNvSpPr>
            <p:nvPr/>
          </p:nvSpPr>
          <p:spPr bwMode="auto">
            <a:xfrm>
              <a:off x="3601" y="2420"/>
              <a:ext cx="160" cy="62"/>
            </a:xfrm>
            <a:custGeom>
              <a:avLst/>
              <a:gdLst/>
              <a:ahLst/>
              <a:cxnLst>
                <a:cxn ang="0">
                  <a:pos x="93" y="0"/>
                </a:cxn>
                <a:cxn ang="0">
                  <a:pos x="93" y="30"/>
                </a:cxn>
                <a:cxn ang="0">
                  <a:pos x="240" y="30"/>
                </a:cxn>
                <a:cxn ang="0">
                  <a:pos x="319" y="96"/>
                </a:cxn>
                <a:cxn ang="0">
                  <a:pos x="397" y="30"/>
                </a:cxn>
                <a:cxn ang="0">
                  <a:pos x="544" y="30"/>
                </a:cxn>
                <a:cxn ang="0">
                  <a:pos x="544" y="0"/>
                </a:cxn>
                <a:cxn ang="0">
                  <a:pos x="638" y="38"/>
                </a:cxn>
                <a:cxn ang="0">
                  <a:pos x="544" y="75"/>
                </a:cxn>
                <a:cxn ang="0">
                  <a:pos x="544" y="48"/>
                </a:cxn>
                <a:cxn ang="0">
                  <a:pos x="438" y="48"/>
                </a:cxn>
                <a:cxn ang="0">
                  <a:pos x="353" y="123"/>
                </a:cxn>
                <a:cxn ang="0">
                  <a:pos x="438" y="197"/>
                </a:cxn>
                <a:cxn ang="0">
                  <a:pos x="544" y="197"/>
                </a:cxn>
                <a:cxn ang="0">
                  <a:pos x="544" y="171"/>
                </a:cxn>
                <a:cxn ang="0">
                  <a:pos x="638" y="210"/>
                </a:cxn>
                <a:cxn ang="0">
                  <a:pos x="544" y="247"/>
                </a:cxn>
                <a:cxn ang="0">
                  <a:pos x="544" y="221"/>
                </a:cxn>
                <a:cxn ang="0">
                  <a:pos x="397" y="221"/>
                </a:cxn>
                <a:cxn ang="0">
                  <a:pos x="319" y="149"/>
                </a:cxn>
                <a:cxn ang="0">
                  <a:pos x="240" y="221"/>
                </a:cxn>
                <a:cxn ang="0">
                  <a:pos x="93" y="221"/>
                </a:cxn>
                <a:cxn ang="0">
                  <a:pos x="93" y="247"/>
                </a:cxn>
                <a:cxn ang="0">
                  <a:pos x="0" y="210"/>
                </a:cxn>
                <a:cxn ang="0">
                  <a:pos x="93" y="171"/>
                </a:cxn>
                <a:cxn ang="0">
                  <a:pos x="93" y="197"/>
                </a:cxn>
                <a:cxn ang="0">
                  <a:pos x="192" y="197"/>
                </a:cxn>
                <a:cxn ang="0">
                  <a:pos x="285" y="123"/>
                </a:cxn>
                <a:cxn ang="0">
                  <a:pos x="192" y="48"/>
                </a:cxn>
                <a:cxn ang="0">
                  <a:pos x="93" y="48"/>
                </a:cxn>
                <a:cxn ang="0">
                  <a:pos x="93" y="75"/>
                </a:cxn>
                <a:cxn ang="0">
                  <a:pos x="0" y="38"/>
                </a:cxn>
                <a:cxn ang="0">
                  <a:pos x="93" y="0"/>
                </a:cxn>
              </a:cxnLst>
              <a:rect l="0" t="0" r="r" b="b"/>
              <a:pathLst>
                <a:path w="638" h="247">
                  <a:moveTo>
                    <a:pt x="93" y="0"/>
                  </a:moveTo>
                  <a:lnTo>
                    <a:pt x="93" y="30"/>
                  </a:lnTo>
                  <a:lnTo>
                    <a:pt x="240" y="30"/>
                  </a:lnTo>
                  <a:lnTo>
                    <a:pt x="319" y="96"/>
                  </a:lnTo>
                  <a:lnTo>
                    <a:pt x="397" y="30"/>
                  </a:lnTo>
                  <a:lnTo>
                    <a:pt x="544" y="30"/>
                  </a:lnTo>
                  <a:lnTo>
                    <a:pt x="544" y="0"/>
                  </a:lnTo>
                  <a:lnTo>
                    <a:pt x="638" y="38"/>
                  </a:lnTo>
                  <a:lnTo>
                    <a:pt x="544" y="75"/>
                  </a:lnTo>
                  <a:lnTo>
                    <a:pt x="544" y="48"/>
                  </a:lnTo>
                  <a:lnTo>
                    <a:pt x="438" y="48"/>
                  </a:lnTo>
                  <a:lnTo>
                    <a:pt x="353" y="123"/>
                  </a:lnTo>
                  <a:lnTo>
                    <a:pt x="438" y="197"/>
                  </a:lnTo>
                  <a:lnTo>
                    <a:pt x="544" y="197"/>
                  </a:lnTo>
                  <a:lnTo>
                    <a:pt x="544" y="171"/>
                  </a:lnTo>
                  <a:lnTo>
                    <a:pt x="638" y="210"/>
                  </a:lnTo>
                  <a:lnTo>
                    <a:pt x="544" y="247"/>
                  </a:lnTo>
                  <a:lnTo>
                    <a:pt x="544" y="221"/>
                  </a:lnTo>
                  <a:lnTo>
                    <a:pt x="397" y="221"/>
                  </a:lnTo>
                  <a:lnTo>
                    <a:pt x="319" y="149"/>
                  </a:lnTo>
                  <a:lnTo>
                    <a:pt x="240" y="221"/>
                  </a:lnTo>
                  <a:lnTo>
                    <a:pt x="93" y="221"/>
                  </a:lnTo>
                  <a:lnTo>
                    <a:pt x="93" y="247"/>
                  </a:lnTo>
                  <a:lnTo>
                    <a:pt x="0" y="210"/>
                  </a:lnTo>
                  <a:lnTo>
                    <a:pt x="93" y="171"/>
                  </a:lnTo>
                  <a:lnTo>
                    <a:pt x="93" y="197"/>
                  </a:lnTo>
                  <a:lnTo>
                    <a:pt x="192" y="197"/>
                  </a:lnTo>
                  <a:lnTo>
                    <a:pt x="285" y="123"/>
                  </a:lnTo>
                  <a:lnTo>
                    <a:pt x="192" y="48"/>
                  </a:lnTo>
                  <a:lnTo>
                    <a:pt x="93" y="48"/>
                  </a:lnTo>
                  <a:lnTo>
                    <a:pt x="93" y="75"/>
                  </a:lnTo>
                  <a:lnTo>
                    <a:pt x="0" y="38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6" name="Freeform 2630"/>
            <p:cNvSpPr>
              <a:spLocks/>
            </p:cNvSpPr>
            <p:nvPr/>
          </p:nvSpPr>
          <p:spPr bwMode="auto">
            <a:xfrm>
              <a:off x="3623" y="2420"/>
              <a:ext cx="3" cy="9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7" y="36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3" y="35"/>
                </a:cxn>
                <a:cxn ang="0">
                  <a:pos x="5" y="36"/>
                </a:cxn>
                <a:cxn ang="0">
                  <a:pos x="7" y="36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3" y="33"/>
                </a:cxn>
                <a:cxn ang="0">
                  <a:pos x="14" y="30"/>
                </a:cxn>
                <a:cxn ang="0">
                  <a:pos x="7" y="36"/>
                </a:cxn>
              </a:cxnLst>
              <a:rect l="0" t="0" r="r" b="b"/>
              <a:pathLst>
                <a:path w="14" h="36">
                  <a:moveTo>
                    <a:pt x="7" y="36"/>
                  </a:moveTo>
                  <a:lnTo>
                    <a:pt x="14" y="3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6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7" name="Freeform 2631"/>
            <p:cNvSpPr>
              <a:spLocks/>
            </p:cNvSpPr>
            <p:nvPr/>
          </p:nvSpPr>
          <p:spPr bwMode="auto">
            <a:xfrm>
              <a:off x="3625" y="2426"/>
              <a:ext cx="38" cy="3"/>
            </a:xfrm>
            <a:custGeom>
              <a:avLst/>
              <a:gdLst/>
              <a:ahLst/>
              <a:cxnLst>
                <a:cxn ang="0">
                  <a:pos x="153" y="2"/>
                </a:cxn>
                <a:cxn ang="0">
                  <a:pos x="14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7" y="13"/>
                </a:cxn>
                <a:cxn ang="0">
                  <a:pos x="153" y="2"/>
                </a:cxn>
                <a:cxn ang="0">
                  <a:pos x="147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5" y="7"/>
                </a:cxn>
                <a:cxn ang="0">
                  <a:pos x="154" y="5"/>
                </a:cxn>
                <a:cxn ang="0">
                  <a:pos x="153" y="2"/>
                </a:cxn>
                <a:cxn ang="0">
                  <a:pos x="151" y="1"/>
                </a:cxn>
                <a:cxn ang="0">
                  <a:pos x="147" y="0"/>
                </a:cxn>
                <a:cxn ang="0">
                  <a:pos x="153" y="2"/>
                </a:cxn>
              </a:cxnLst>
              <a:rect l="0" t="0" r="r" b="b"/>
              <a:pathLst>
                <a:path w="155" h="13">
                  <a:moveTo>
                    <a:pt x="153" y="2"/>
                  </a:moveTo>
                  <a:lnTo>
                    <a:pt x="14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7" y="13"/>
                  </a:lnTo>
                  <a:lnTo>
                    <a:pt x="153" y="2"/>
                  </a:lnTo>
                  <a:lnTo>
                    <a:pt x="147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5" y="7"/>
                  </a:lnTo>
                  <a:lnTo>
                    <a:pt x="154" y="5"/>
                  </a:lnTo>
                  <a:lnTo>
                    <a:pt x="153" y="2"/>
                  </a:lnTo>
                  <a:lnTo>
                    <a:pt x="151" y="1"/>
                  </a:lnTo>
                  <a:lnTo>
                    <a:pt x="147" y="0"/>
                  </a:lnTo>
                  <a:lnTo>
                    <a:pt x="153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8" name="Freeform 2632"/>
            <p:cNvSpPr>
              <a:spLocks/>
            </p:cNvSpPr>
            <p:nvPr/>
          </p:nvSpPr>
          <p:spPr bwMode="auto">
            <a:xfrm>
              <a:off x="3661" y="2426"/>
              <a:ext cx="22" cy="20"/>
            </a:xfrm>
            <a:custGeom>
              <a:avLst/>
              <a:gdLst/>
              <a:ahLst/>
              <a:cxnLst>
                <a:cxn ang="0">
                  <a:pos x="87" y="76"/>
                </a:cxn>
                <a:cxn ang="0">
                  <a:pos x="87" y="66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79" y="76"/>
                </a:cxn>
                <a:cxn ang="0">
                  <a:pos x="87" y="76"/>
                </a:cxn>
                <a:cxn ang="0">
                  <a:pos x="79" y="76"/>
                </a:cxn>
                <a:cxn ang="0">
                  <a:pos x="81" y="77"/>
                </a:cxn>
                <a:cxn ang="0">
                  <a:pos x="83" y="77"/>
                </a:cxn>
                <a:cxn ang="0">
                  <a:pos x="86" y="77"/>
                </a:cxn>
                <a:cxn ang="0">
                  <a:pos x="88" y="75"/>
                </a:cxn>
                <a:cxn ang="0">
                  <a:pos x="89" y="73"/>
                </a:cxn>
                <a:cxn ang="0">
                  <a:pos x="89" y="71"/>
                </a:cxn>
                <a:cxn ang="0">
                  <a:pos x="89" y="68"/>
                </a:cxn>
                <a:cxn ang="0">
                  <a:pos x="87" y="66"/>
                </a:cxn>
                <a:cxn ang="0">
                  <a:pos x="87" y="76"/>
                </a:cxn>
              </a:cxnLst>
              <a:rect l="0" t="0" r="r" b="b"/>
              <a:pathLst>
                <a:path w="89" h="77">
                  <a:moveTo>
                    <a:pt x="87" y="76"/>
                  </a:moveTo>
                  <a:lnTo>
                    <a:pt x="87" y="66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79" y="76"/>
                  </a:lnTo>
                  <a:lnTo>
                    <a:pt x="87" y="76"/>
                  </a:lnTo>
                  <a:lnTo>
                    <a:pt x="79" y="76"/>
                  </a:lnTo>
                  <a:lnTo>
                    <a:pt x="81" y="77"/>
                  </a:lnTo>
                  <a:lnTo>
                    <a:pt x="83" y="77"/>
                  </a:lnTo>
                  <a:lnTo>
                    <a:pt x="86" y="77"/>
                  </a:lnTo>
                  <a:lnTo>
                    <a:pt x="88" y="75"/>
                  </a:lnTo>
                  <a:lnTo>
                    <a:pt x="89" y="73"/>
                  </a:lnTo>
                  <a:lnTo>
                    <a:pt x="89" y="71"/>
                  </a:lnTo>
                  <a:lnTo>
                    <a:pt x="89" y="68"/>
                  </a:lnTo>
                  <a:lnTo>
                    <a:pt x="87" y="66"/>
                  </a:lnTo>
                  <a:lnTo>
                    <a:pt x="87" y="7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9" name="Freeform 2633"/>
            <p:cNvSpPr>
              <a:spLocks/>
            </p:cNvSpPr>
            <p:nvPr/>
          </p:nvSpPr>
          <p:spPr bwMode="auto">
            <a:xfrm>
              <a:off x="3680" y="2426"/>
              <a:ext cx="22" cy="19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77" y="2"/>
                </a:cxn>
                <a:cxn ang="0">
                  <a:pos x="0" y="68"/>
                </a:cxn>
                <a:cxn ang="0">
                  <a:pos x="8" y="78"/>
                </a:cxn>
                <a:cxn ang="0">
                  <a:pos x="86" y="12"/>
                </a:cxn>
                <a:cxn ang="0">
                  <a:pos x="82" y="0"/>
                </a:cxn>
                <a:cxn ang="0">
                  <a:pos x="86" y="12"/>
                </a:cxn>
                <a:cxn ang="0">
                  <a:pos x="88" y="10"/>
                </a:cxn>
                <a:cxn ang="0">
                  <a:pos x="88" y="7"/>
                </a:cxn>
                <a:cxn ang="0">
                  <a:pos x="88" y="5"/>
                </a:cxn>
                <a:cxn ang="0">
                  <a:pos x="87" y="3"/>
                </a:cxn>
                <a:cxn ang="0">
                  <a:pos x="85" y="1"/>
                </a:cxn>
                <a:cxn ang="0">
                  <a:pos x="83" y="0"/>
                </a:cxn>
                <a:cxn ang="0">
                  <a:pos x="80" y="1"/>
                </a:cxn>
                <a:cxn ang="0">
                  <a:pos x="77" y="2"/>
                </a:cxn>
                <a:cxn ang="0">
                  <a:pos x="82" y="0"/>
                </a:cxn>
              </a:cxnLst>
              <a:rect l="0" t="0" r="r" b="b"/>
              <a:pathLst>
                <a:path w="88" h="78">
                  <a:moveTo>
                    <a:pt x="82" y="0"/>
                  </a:moveTo>
                  <a:lnTo>
                    <a:pt x="77" y="2"/>
                  </a:lnTo>
                  <a:lnTo>
                    <a:pt x="0" y="68"/>
                  </a:lnTo>
                  <a:lnTo>
                    <a:pt x="8" y="78"/>
                  </a:lnTo>
                  <a:lnTo>
                    <a:pt x="86" y="12"/>
                  </a:lnTo>
                  <a:lnTo>
                    <a:pt x="82" y="0"/>
                  </a:lnTo>
                  <a:lnTo>
                    <a:pt x="86" y="12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7" y="3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80" y="1"/>
                  </a:lnTo>
                  <a:lnTo>
                    <a:pt x="77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0" name="Freeform 2634"/>
            <p:cNvSpPr>
              <a:spLocks/>
            </p:cNvSpPr>
            <p:nvPr/>
          </p:nvSpPr>
          <p:spPr bwMode="auto">
            <a:xfrm>
              <a:off x="3701" y="2426"/>
              <a:ext cx="38" cy="3"/>
            </a:xfrm>
            <a:custGeom>
              <a:avLst/>
              <a:gdLst/>
              <a:ahLst/>
              <a:cxnLst>
                <a:cxn ang="0">
                  <a:pos x="154" y="7"/>
                </a:cxn>
                <a:cxn ang="0">
                  <a:pos x="14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7" y="13"/>
                </a:cxn>
                <a:cxn ang="0">
                  <a:pos x="154" y="7"/>
                </a:cxn>
                <a:cxn ang="0">
                  <a:pos x="147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4" y="7"/>
                </a:cxn>
                <a:cxn ang="0">
                  <a:pos x="154" y="5"/>
                </a:cxn>
                <a:cxn ang="0">
                  <a:pos x="153" y="2"/>
                </a:cxn>
                <a:cxn ang="0">
                  <a:pos x="151" y="1"/>
                </a:cxn>
                <a:cxn ang="0">
                  <a:pos x="147" y="0"/>
                </a:cxn>
                <a:cxn ang="0">
                  <a:pos x="154" y="7"/>
                </a:cxn>
              </a:cxnLst>
              <a:rect l="0" t="0" r="r" b="b"/>
              <a:pathLst>
                <a:path w="154" h="13">
                  <a:moveTo>
                    <a:pt x="154" y="7"/>
                  </a:moveTo>
                  <a:lnTo>
                    <a:pt x="14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7" y="13"/>
                  </a:lnTo>
                  <a:lnTo>
                    <a:pt x="154" y="7"/>
                  </a:lnTo>
                  <a:lnTo>
                    <a:pt x="147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4" y="7"/>
                  </a:lnTo>
                  <a:lnTo>
                    <a:pt x="154" y="5"/>
                  </a:lnTo>
                  <a:lnTo>
                    <a:pt x="153" y="2"/>
                  </a:lnTo>
                  <a:lnTo>
                    <a:pt x="151" y="1"/>
                  </a:lnTo>
                  <a:lnTo>
                    <a:pt x="147" y="0"/>
                  </a:lnTo>
                  <a:lnTo>
                    <a:pt x="154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1" name="Freeform 2635"/>
            <p:cNvSpPr>
              <a:spLocks/>
            </p:cNvSpPr>
            <p:nvPr/>
          </p:nvSpPr>
          <p:spPr bwMode="auto">
            <a:xfrm>
              <a:off x="3736" y="2419"/>
              <a:ext cx="3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6"/>
                </a:cxn>
                <a:cxn ang="0">
                  <a:pos x="0" y="36"/>
                </a:cxn>
                <a:cxn ang="0">
                  <a:pos x="13" y="36"/>
                </a:cxn>
                <a:cxn ang="0">
                  <a:pos x="13" y="6"/>
                </a:cxn>
                <a:cxn ang="0">
                  <a:pos x="8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8" y="0"/>
                </a:cxn>
              </a:cxnLst>
              <a:rect l="0" t="0" r="r" b="b"/>
              <a:pathLst>
                <a:path w="13" h="36">
                  <a:moveTo>
                    <a:pt x="8" y="0"/>
                  </a:moveTo>
                  <a:lnTo>
                    <a:pt x="0" y="6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13" y="6"/>
                  </a:lnTo>
                  <a:lnTo>
                    <a:pt x="8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2" name="Freeform 2636"/>
            <p:cNvSpPr>
              <a:spLocks/>
            </p:cNvSpPr>
            <p:nvPr/>
          </p:nvSpPr>
          <p:spPr bwMode="auto">
            <a:xfrm>
              <a:off x="3737" y="2419"/>
              <a:ext cx="26" cy="12"/>
            </a:xfrm>
            <a:custGeom>
              <a:avLst/>
              <a:gdLst/>
              <a:ahLst/>
              <a:cxnLst>
                <a:cxn ang="0">
                  <a:pos x="98" y="50"/>
                </a:cxn>
                <a:cxn ang="0">
                  <a:pos x="98" y="38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93" y="50"/>
                </a:cxn>
                <a:cxn ang="0">
                  <a:pos x="98" y="50"/>
                </a:cxn>
                <a:cxn ang="0">
                  <a:pos x="93" y="50"/>
                </a:cxn>
                <a:cxn ang="0">
                  <a:pos x="96" y="50"/>
                </a:cxn>
                <a:cxn ang="0">
                  <a:pos x="98" y="50"/>
                </a:cxn>
                <a:cxn ang="0">
                  <a:pos x="100" y="48"/>
                </a:cxn>
                <a:cxn ang="0">
                  <a:pos x="101" y="46"/>
                </a:cxn>
                <a:cxn ang="0">
                  <a:pos x="102" y="44"/>
                </a:cxn>
                <a:cxn ang="0">
                  <a:pos x="102" y="41"/>
                </a:cxn>
                <a:cxn ang="0">
                  <a:pos x="100" y="39"/>
                </a:cxn>
                <a:cxn ang="0">
                  <a:pos x="98" y="38"/>
                </a:cxn>
                <a:cxn ang="0">
                  <a:pos x="98" y="50"/>
                </a:cxn>
              </a:cxnLst>
              <a:rect l="0" t="0" r="r" b="b"/>
              <a:pathLst>
                <a:path w="102" h="50">
                  <a:moveTo>
                    <a:pt x="98" y="50"/>
                  </a:moveTo>
                  <a:lnTo>
                    <a:pt x="98" y="38"/>
                  </a:lnTo>
                  <a:lnTo>
                    <a:pt x="4" y="0"/>
                  </a:lnTo>
                  <a:lnTo>
                    <a:pt x="0" y="12"/>
                  </a:lnTo>
                  <a:lnTo>
                    <a:pt x="93" y="50"/>
                  </a:lnTo>
                  <a:lnTo>
                    <a:pt x="98" y="50"/>
                  </a:lnTo>
                  <a:lnTo>
                    <a:pt x="93" y="50"/>
                  </a:lnTo>
                  <a:lnTo>
                    <a:pt x="96" y="50"/>
                  </a:lnTo>
                  <a:lnTo>
                    <a:pt x="98" y="50"/>
                  </a:lnTo>
                  <a:lnTo>
                    <a:pt x="100" y="48"/>
                  </a:lnTo>
                  <a:lnTo>
                    <a:pt x="101" y="46"/>
                  </a:lnTo>
                  <a:lnTo>
                    <a:pt x="102" y="44"/>
                  </a:lnTo>
                  <a:lnTo>
                    <a:pt x="102" y="41"/>
                  </a:lnTo>
                  <a:lnTo>
                    <a:pt x="100" y="39"/>
                  </a:lnTo>
                  <a:lnTo>
                    <a:pt x="98" y="38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3" name="Freeform 2637"/>
            <p:cNvSpPr>
              <a:spLocks/>
            </p:cNvSpPr>
            <p:nvPr/>
          </p:nvSpPr>
          <p:spPr bwMode="auto">
            <a:xfrm>
              <a:off x="3736" y="2428"/>
              <a:ext cx="26" cy="12"/>
            </a:xfrm>
            <a:custGeom>
              <a:avLst/>
              <a:gdLst/>
              <a:ahLst/>
              <a:cxnLst>
                <a:cxn ang="0">
                  <a:pos x="1" y="43"/>
                </a:cxn>
                <a:cxn ang="0">
                  <a:pos x="9" y="49"/>
                </a:cxn>
                <a:cxn ang="0">
                  <a:pos x="103" y="12"/>
                </a:cxn>
                <a:cxn ang="0">
                  <a:pos x="98" y="0"/>
                </a:cxn>
                <a:cxn ang="0">
                  <a:pos x="5" y="37"/>
                </a:cxn>
                <a:cxn ang="0">
                  <a:pos x="1" y="43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1" y="41"/>
                </a:cxn>
                <a:cxn ang="0">
                  <a:pos x="0" y="43"/>
                </a:cxn>
                <a:cxn ang="0">
                  <a:pos x="1" y="45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7" y="50"/>
                </a:cxn>
                <a:cxn ang="0">
                  <a:pos x="9" y="49"/>
                </a:cxn>
                <a:cxn ang="0">
                  <a:pos x="1" y="43"/>
                </a:cxn>
              </a:cxnLst>
              <a:rect l="0" t="0" r="r" b="b"/>
              <a:pathLst>
                <a:path w="103" h="50">
                  <a:moveTo>
                    <a:pt x="1" y="43"/>
                  </a:moveTo>
                  <a:lnTo>
                    <a:pt x="9" y="49"/>
                  </a:lnTo>
                  <a:lnTo>
                    <a:pt x="103" y="12"/>
                  </a:lnTo>
                  <a:lnTo>
                    <a:pt x="98" y="0"/>
                  </a:lnTo>
                  <a:lnTo>
                    <a:pt x="5" y="37"/>
                  </a:lnTo>
                  <a:lnTo>
                    <a:pt x="1" y="43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1" y="45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7" y="50"/>
                  </a:lnTo>
                  <a:lnTo>
                    <a:pt x="9" y="49"/>
                  </a:lnTo>
                  <a:lnTo>
                    <a:pt x="1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4" name="Freeform 2638"/>
            <p:cNvSpPr>
              <a:spLocks/>
            </p:cNvSpPr>
            <p:nvPr/>
          </p:nvSpPr>
          <p:spPr bwMode="auto">
            <a:xfrm>
              <a:off x="3736" y="2431"/>
              <a:ext cx="3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6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6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5" name="Freeform 2639"/>
            <p:cNvSpPr>
              <a:spLocks/>
            </p:cNvSpPr>
            <p:nvPr/>
          </p:nvSpPr>
          <p:spPr bwMode="auto">
            <a:xfrm>
              <a:off x="3709" y="2431"/>
              <a:ext cx="29" cy="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7" y="13"/>
                </a:cxn>
                <a:cxn ang="0">
                  <a:pos x="113" y="13"/>
                </a:cxn>
                <a:cxn ang="0">
                  <a:pos x="113" y="0"/>
                </a:cxn>
                <a:cxn ang="0">
                  <a:pos x="7" y="0"/>
                </a:cxn>
                <a:cxn ang="0">
                  <a:pos x="2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"/>
                </a:cxn>
              </a:cxnLst>
              <a:rect l="0" t="0" r="r" b="b"/>
              <a:pathLst>
                <a:path w="113" h="13">
                  <a:moveTo>
                    <a:pt x="2" y="1"/>
                  </a:moveTo>
                  <a:lnTo>
                    <a:pt x="7" y="13"/>
                  </a:lnTo>
                  <a:lnTo>
                    <a:pt x="113" y="13"/>
                  </a:lnTo>
                  <a:lnTo>
                    <a:pt x="113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6" name="Freeform 2640"/>
            <p:cNvSpPr>
              <a:spLocks/>
            </p:cNvSpPr>
            <p:nvPr/>
          </p:nvSpPr>
          <p:spPr bwMode="auto">
            <a:xfrm>
              <a:off x="3688" y="2431"/>
              <a:ext cx="24" cy="21"/>
            </a:xfrm>
            <a:custGeom>
              <a:avLst/>
              <a:gdLst/>
              <a:ahLst/>
              <a:cxnLst>
                <a:cxn ang="0">
                  <a:pos x="3" y="85"/>
                </a:cxn>
                <a:cxn ang="0">
                  <a:pos x="11" y="85"/>
                </a:cxn>
                <a:cxn ang="0">
                  <a:pos x="96" y="10"/>
                </a:cxn>
                <a:cxn ang="0">
                  <a:pos x="87" y="0"/>
                </a:cxn>
                <a:cxn ang="0">
                  <a:pos x="3" y="75"/>
                </a:cxn>
                <a:cxn ang="0">
                  <a:pos x="3" y="85"/>
                </a:cxn>
                <a:cxn ang="0">
                  <a:pos x="3" y="75"/>
                </a:cxn>
                <a:cxn ang="0">
                  <a:pos x="1" y="77"/>
                </a:cxn>
                <a:cxn ang="0">
                  <a:pos x="0" y="80"/>
                </a:cxn>
                <a:cxn ang="0">
                  <a:pos x="1" y="82"/>
                </a:cxn>
                <a:cxn ang="0">
                  <a:pos x="2" y="84"/>
                </a:cxn>
                <a:cxn ang="0">
                  <a:pos x="4" y="86"/>
                </a:cxn>
                <a:cxn ang="0">
                  <a:pos x="6" y="86"/>
                </a:cxn>
                <a:cxn ang="0">
                  <a:pos x="8" y="86"/>
                </a:cxn>
                <a:cxn ang="0">
                  <a:pos x="11" y="85"/>
                </a:cxn>
                <a:cxn ang="0">
                  <a:pos x="3" y="85"/>
                </a:cxn>
              </a:cxnLst>
              <a:rect l="0" t="0" r="r" b="b"/>
              <a:pathLst>
                <a:path w="96" h="86">
                  <a:moveTo>
                    <a:pt x="3" y="85"/>
                  </a:moveTo>
                  <a:lnTo>
                    <a:pt x="11" y="85"/>
                  </a:lnTo>
                  <a:lnTo>
                    <a:pt x="96" y="10"/>
                  </a:lnTo>
                  <a:lnTo>
                    <a:pt x="87" y="0"/>
                  </a:lnTo>
                  <a:lnTo>
                    <a:pt x="3" y="75"/>
                  </a:lnTo>
                  <a:lnTo>
                    <a:pt x="3" y="85"/>
                  </a:lnTo>
                  <a:lnTo>
                    <a:pt x="3" y="75"/>
                  </a:lnTo>
                  <a:lnTo>
                    <a:pt x="1" y="77"/>
                  </a:lnTo>
                  <a:lnTo>
                    <a:pt x="0" y="80"/>
                  </a:lnTo>
                  <a:lnTo>
                    <a:pt x="1" y="82"/>
                  </a:lnTo>
                  <a:lnTo>
                    <a:pt x="2" y="84"/>
                  </a:lnTo>
                  <a:lnTo>
                    <a:pt x="4" y="86"/>
                  </a:lnTo>
                  <a:lnTo>
                    <a:pt x="6" y="86"/>
                  </a:lnTo>
                  <a:lnTo>
                    <a:pt x="8" y="86"/>
                  </a:lnTo>
                  <a:lnTo>
                    <a:pt x="11" y="85"/>
                  </a:lnTo>
                  <a:lnTo>
                    <a:pt x="3" y="8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7" name="Freeform 2641"/>
            <p:cNvSpPr>
              <a:spLocks/>
            </p:cNvSpPr>
            <p:nvPr/>
          </p:nvSpPr>
          <p:spPr bwMode="auto">
            <a:xfrm>
              <a:off x="3689" y="2449"/>
              <a:ext cx="24" cy="22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93" y="74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84" y="84"/>
                </a:cxn>
                <a:cxn ang="0">
                  <a:pos x="89" y="85"/>
                </a:cxn>
                <a:cxn ang="0">
                  <a:pos x="84" y="84"/>
                </a:cxn>
                <a:cxn ang="0">
                  <a:pos x="87" y="85"/>
                </a:cxn>
                <a:cxn ang="0">
                  <a:pos x="89" y="85"/>
                </a:cxn>
                <a:cxn ang="0">
                  <a:pos x="92" y="84"/>
                </a:cxn>
                <a:cxn ang="0">
                  <a:pos x="94" y="83"/>
                </a:cxn>
                <a:cxn ang="0">
                  <a:pos x="95" y="81"/>
                </a:cxn>
                <a:cxn ang="0">
                  <a:pos x="95" y="79"/>
                </a:cxn>
                <a:cxn ang="0">
                  <a:pos x="95" y="76"/>
                </a:cxn>
                <a:cxn ang="0">
                  <a:pos x="93" y="74"/>
                </a:cxn>
                <a:cxn ang="0">
                  <a:pos x="89" y="85"/>
                </a:cxn>
              </a:cxnLst>
              <a:rect l="0" t="0" r="r" b="b"/>
              <a:pathLst>
                <a:path w="95" h="85">
                  <a:moveTo>
                    <a:pt x="89" y="85"/>
                  </a:moveTo>
                  <a:lnTo>
                    <a:pt x="93" y="74"/>
                  </a:lnTo>
                  <a:lnTo>
                    <a:pt x="8" y="0"/>
                  </a:lnTo>
                  <a:lnTo>
                    <a:pt x="0" y="10"/>
                  </a:lnTo>
                  <a:lnTo>
                    <a:pt x="84" y="84"/>
                  </a:lnTo>
                  <a:lnTo>
                    <a:pt x="89" y="85"/>
                  </a:lnTo>
                  <a:lnTo>
                    <a:pt x="84" y="84"/>
                  </a:lnTo>
                  <a:lnTo>
                    <a:pt x="87" y="85"/>
                  </a:lnTo>
                  <a:lnTo>
                    <a:pt x="89" y="85"/>
                  </a:lnTo>
                  <a:lnTo>
                    <a:pt x="92" y="84"/>
                  </a:lnTo>
                  <a:lnTo>
                    <a:pt x="94" y="83"/>
                  </a:lnTo>
                  <a:lnTo>
                    <a:pt x="95" y="81"/>
                  </a:lnTo>
                  <a:lnTo>
                    <a:pt x="95" y="79"/>
                  </a:lnTo>
                  <a:lnTo>
                    <a:pt x="95" y="76"/>
                  </a:lnTo>
                  <a:lnTo>
                    <a:pt x="93" y="74"/>
                  </a:lnTo>
                  <a:lnTo>
                    <a:pt x="89" y="8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8" name="Freeform 2642"/>
            <p:cNvSpPr>
              <a:spLocks/>
            </p:cNvSpPr>
            <p:nvPr/>
          </p:nvSpPr>
          <p:spPr bwMode="auto">
            <a:xfrm>
              <a:off x="3711" y="2468"/>
              <a:ext cx="28" cy="3"/>
            </a:xfrm>
            <a:custGeom>
              <a:avLst/>
              <a:gdLst/>
              <a:ahLst/>
              <a:cxnLst>
                <a:cxn ang="0">
                  <a:pos x="113" y="7"/>
                </a:cxn>
                <a:cxn ang="0">
                  <a:pos x="106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6" y="13"/>
                </a:cxn>
                <a:cxn ang="0">
                  <a:pos x="113" y="7"/>
                </a:cxn>
                <a:cxn ang="0">
                  <a:pos x="106" y="13"/>
                </a:cxn>
                <a:cxn ang="0">
                  <a:pos x="110" y="13"/>
                </a:cxn>
                <a:cxn ang="0">
                  <a:pos x="112" y="11"/>
                </a:cxn>
                <a:cxn ang="0">
                  <a:pos x="113" y="9"/>
                </a:cxn>
                <a:cxn ang="0">
                  <a:pos x="113" y="7"/>
                </a:cxn>
                <a:cxn ang="0">
                  <a:pos x="113" y="4"/>
                </a:cxn>
                <a:cxn ang="0">
                  <a:pos x="112" y="2"/>
                </a:cxn>
                <a:cxn ang="0">
                  <a:pos x="110" y="1"/>
                </a:cxn>
                <a:cxn ang="0">
                  <a:pos x="106" y="0"/>
                </a:cxn>
                <a:cxn ang="0">
                  <a:pos x="113" y="7"/>
                </a:cxn>
              </a:cxnLst>
              <a:rect l="0" t="0" r="r" b="b"/>
              <a:pathLst>
                <a:path w="113" h="13">
                  <a:moveTo>
                    <a:pt x="113" y="7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6" y="13"/>
                  </a:lnTo>
                  <a:lnTo>
                    <a:pt x="113" y="7"/>
                  </a:lnTo>
                  <a:lnTo>
                    <a:pt x="106" y="13"/>
                  </a:lnTo>
                  <a:lnTo>
                    <a:pt x="110" y="13"/>
                  </a:lnTo>
                  <a:lnTo>
                    <a:pt x="112" y="11"/>
                  </a:lnTo>
                  <a:lnTo>
                    <a:pt x="113" y="9"/>
                  </a:lnTo>
                  <a:lnTo>
                    <a:pt x="113" y="7"/>
                  </a:lnTo>
                  <a:lnTo>
                    <a:pt x="113" y="4"/>
                  </a:lnTo>
                  <a:lnTo>
                    <a:pt x="112" y="2"/>
                  </a:lnTo>
                  <a:lnTo>
                    <a:pt x="110" y="1"/>
                  </a:lnTo>
                  <a:lnTo>
                    <a:pt x="106" y="0"/>
                  </a:lnTo>
                  <a:lnTo>
                    <a:pt x="113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9" name="Freeform 2643"/>
            <p:cNvSpPr>
              <a:spLocks/>
            </p:cNvSpPr>
            <p:nvPr/>
          </p:nvSpPr>
          <p:spPr bwMode="auto">
            <a:xfrm>
              <a:off x="3736" y="2461"/>
              <a:ext cx="3" cy="8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8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8"/>
                </a:cxn>
                <a:cxn ang="0">
                  <a:pos x="8" y="2"/>
                </a:cxn>
                <a:cxn ang="0">
                  <a:pos x="13" y="8"/>
                </a:cxn>
                <a:cxn ang="0">
                  <a:pos x="13" y="5"/>
                </a:cxn>
                <a:cxn ang="0">
                  <a:pos x="11" y="3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8" y="2"/>
                </a:cxn>
              </a:cxnLst>
              <a:rect l="0" t="0" r="r" b="b"/>
              <a:pathLst>
                <a:path w="13" h="34">
                  <a:moveTo>
                    <a:pt x="8" y="2"/>
                  </a:moveTo>
                  <a:lnTo>
                    <a:pt x="0" y="8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8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0" name="Freeform 2644"/>
            <p:cNvSpPr>
              <a:spLocks/>
            </p:cNvSpPr>
            <p:nvPr/>
          </p:nvSpPr>
          <p:spPr bwMode="auto">
            <a:xfrm>
              <a:off x="3737" y="2461"/>
              <a:ext cx="26" cy="13"/>
            </a:xfrm>
            <a:custGeom>
              <a:avLst/>
              <a:gdLst/>
              <a:ahLst/>
              <a:cxnLst>
                <a:cxn ang="0">
                  <a:pos x="99" y="52"/>
                </a:cxn>
                <a:cxn ang="0">
                  <a:pos x="99" y="39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4" y="52"/>
                </a:cxn>
                <a:cxn ang="0">
                  <a:pos x="99" y="52"/>
                </a:cxn>
                <a:cxn ang="0">
                  <a:pos x="94" y="52"/>
                </a:cxn>
                <a:cxn ang="0">
                  <a:pos x="97" y="52"/>
                </a:cxn>
                <a:cxn ang="0">
                  <a:pos x="99" y="52"/>
                </a:cxn>
                <a:cxn ang="0">
                  <a:pos x="101" y="49"/>
                </a:cxn>
                <a:cxn ang="0">
                  <a:pos x="102" y="47"/>
                </a:cxn>
                <a:cxn ang="0">
                  <a:pos x="103" y="45"/>
                </a:cxn>
                <a:cxn ang="0">
                  <a:pos x="103" y="43"/>
                </a:cxn>
                <a:cxn ang="0">
                  <a:pos x="101" y="40"/>
                </a:cxn>
                <a:cxn ang="0">
                  <a:pos x="99" y="39"/>
                </a:cxn>
                <a:cxn ang="0">
                  <a:pos x="99" y="52"/>
                </a:cxn>
              </a:cxnLst>
              <a:rect l="0" t="0" r="r" b="b"/>
              <a:pathLst>
                <a:path w="103" h="52">
                  <a:moveTo>
                    <a:pt x="99" y="52"/>
                  </a:moveTo>
                  <a:lnTo>
                    <a:pt x="99" y="39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4" y="52"/>
                  </a:lnTo>
                  <a:lnTo>
                    <a:pt x="99" y="52"/>
                  </a:lnTo>
                  <a:lnTo>
                    <a:pt x="94" y="52"/>
                  </a:lnTo>
                  <a:lnTo>
                    <a:pt x="97" y="52"/>
                  </a:lnTo>
                  <a:lnTo>
                    <a:pt x="99" y="52"/>
                  </a:lnTo>
                  <a:lnTo>
                    <a:pt x="101" y="49"/>
                  </a:lnTo>
                  <a:lnTo>
                    <a:pt x="102" y="47"/>
                  </a:lnTo>
                  <a:lnTo>
                    <a:pt x="103" y="45"/>
                  </a:lnTo>
                  <a:lnTo>
                    <a:pt x="103" y="43"/>
                  </a:lnTo>
                  <a:lnTo>
                    <a:pt x="101" y="40"/>
                  </a:lnTo>
                  <a:lnTo>
                    <a:pt x="99" y="39"/>
                  </a:lnTo>
                  <a:lnTo>
                    <a:pt x="99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1" name="Freeform 2645"/>
            <p:cNvSpPr>
              <a:spLocks/>
            </p:cNvSpPr>
            <p:nvPr/>
          </p:nvSpPr>
          <p:spPr bwMode="auto">
            <a:xfrm>
              <a:off x="3736" y="2471"/>
              <a:ext cx="26" cy="13"/>
            </a:xfrm>
            <a:custGeom>
              <a:avLst/>
              <a:gdLst/>
              <a:ahLst/>
              <a:cxnLst>
                <a:cxn ang="0">
                  <a:pos x="1" y="43"/>
                </a:cxn>
                <a:cxn ang="0">
                  <a:pos x="9" y="49"/>
                </a:cxn>
                <a:cxn ang="0">
                  <a:pos x="103" y="13"/>
                </a:cxn>
                <a:cxn ang="0">
                  <a:pos x="98" y="0"/>
                </a:cxn>
                <a:cxn ang="0">
                  <a:pos x="5" y="37"/>
                </a:cxn>
                <a:cxn ang="0">
                  <a:pos x="1" y="43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1" y="41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7" y="50"/>
                </a:cxn>
                <a:cxn ang="0">
                  <a:pos x="9" y="49"/>
                </a:cxn>
                <a:cxn ang="0">
                  <a:pos x="1" y="43"/>
                </a:cxn>
              </a:cxnLst>
              <a:rect l="0" t="0" r="r" b="b"/>
              <a:pathLst>
                <a:path w="103" h="50">
                  <a:moveTo>
                    <a:pt x="1" y="43"/>
                  </a:moveTo>
                  <a:lnTo>
                    <a:pt x="9" y="49"/>
                  </a:lnTo>
                  <a:lnTo>
                    <a:pt x="103" y="13"/>
                  </a:lnTo>
                  <a:lnTo>
                    <a:pt x="98" y="0"/>
                  </a:lnTo>
                  <a:lnTo>
                    <a:pt x="5" y="37"/>
                  </a:lnTo>
                  <a:lnTo>
                    <a:pt x="1" y="43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7" y="50"/>
                  </a:lnTo>
                  <a:lnTo>
                    <a:pt x="9" y="49"/>
                  </a:lnTo>
                  <a:lnTo>
                    <a:pt x="1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2" name="Freeform 2646"/>
            <p:cNvSpPr>
              <a:spLocks/>
            </p:cNvSpPr>
            <p:nvPr/>
          </p:nvSpPr>
          <p:spPr bwMode="auto">
            <a:xfrm>
              <a:off x="3736" y="2474"/>
              <a:ext cx="3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3" name="Freeform 2647"/>
            <p:cNvSpPr>
              <a:spLocks/>
            </p:cNvSpPr>
            <p:nvPr/>
          </p:nvSpPr>
          <p:spPr bwMode="auto">
            <a:xfrm>
              <a:off x="3699" y="2474"/>
              <a:ext cx="39" cy="3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7" y="14"/>
                </a:cxn>
                <a:cxn ang="0">
                  <a:pos x="154" y="14"/>
                </a:cxn>
                <a:cxn ang="0">
                  <a:pos x="154" y="0"/>
                </a:cxn>
                <a:cxn ang="0">
                  <a:pos x="7" y="0"/>
                </a:cxn>
                <a:cxn ang="0">
                  <a:pos x="2" y="1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2"/>
                </a:cxn>
                <a:cxn ang="0">
                  <a:pos x="3" y="13"/>
                </a:cxn>
                <a:cxn ang="0">
                  <a:pos x="7" y="14"/>
                </a:cxn>
                <a:cxn ang="0">
                  <a:pos x="2" y="12"/>
                </a:cxn>
              </a:cxnLst>
              <a:rect l="0" t="0" r="r" b="b"/>
              <a:pathLst>
                <a:path w="154" h="14">
                  <a:moveTo>
                    <a:pt x="2" y="12"/>
                  </a:moveTo>
                  <a:lnTo>
                    <a:pt x="7" y="14"/>
                  </a:lnTo>
                  <a:lnTo>
                    <a:pt x="154" y="14"/>
                  </a:lnTo>
                  <a:lnTo>
                    <a:pt x="154" y="0"/>
                  </a:lnTo>
                  <a:lnTo>
                    <a:pt x="7" y="0"/>
                  </a:lnTo>
                  <a:lnTo>
                    <a:pt x="2" y="12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2"/>
                  </a:lnTo>
                  <a:lnTo>
                    <a:pt x="3" y="13"/>
                  </a:lnTo>
                  <a:lnTo>
                    <a:pt x="7" y="14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4" name="Freeform 2648"/>
            <p:cNvSpPr>
              <a:spLocks/>
            </p:cNvSpPr>
            <p:nvPr/>
          </p:nvSpPr>
          <p:spPr bwMode="auto">
            <a:xfrm>
              <a:off x="3679" y="2456"/>
              <a:ext cx="23" cy="2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12"/>
                </a:cxn>
                <a:cxn ang="0">
                  <a:pos x="80" y="84"/>
                </a:cxn>
                <a:cxn ang="0">
                  <a:pos x="89" y="74"/>
                </a:cxn>
                <a:cxn ang="0">
                  <a:pos x="11" y="2"/>
                </a:cxn>
                <a:cxn ang="0">
                  <a:pos x="2" y="2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2"/>
                </a:cxn>
                <a:cxn ang="0">
                  <a:pos x="2" y="2"/>
                </a:cxn>
              </a:cxnLst>
              <a:rect l="0" t="0" r="r" b="b"/>
              <a:pathLst>
                <a:path w="89" h="84">
                  <a:moveTo>
                    <a:pt x="2" y="2"/>
                  </a:moveTo>
                  <a:lnTo>
                    <a:pt x="2" y="12"/>
                  </a:lnTo>
                  <a:lnTo>
                    <a:pt x="80" y="84"/>
                  </a:lnTo>
                  <a:lnTo>
                    <a:pt x="89" y="74"/>
                  </a:lnTo>
                  <a:lnTo>
                    <a:pt x="11" y="2"/>
                  </a:lnTo>
                  <a:lnTo>
                    <a:pt x="2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5" name="Freeform 2649"/>
            <p:cNvSpPr>
              <a:spLocks/>
            </p:cNvSpPr>
            <p:nvPr/>
          </p:nvSpPr>
          <p:spPr bwMode="auto">
            <a:xfrm>
              <a:off x="3660" y="2456"/>
              <a:ext cx="22" cy="21"/>
            </a:xfrm>
            <a:custGeom>
              <a:avLst/>
              <a:gdLst/>
              <a:ahLst/>
              <a:cxnLst>
                <a:cxn ang="0">
                  <a:pos x="6" y="84"/>
                </a:cxn>
                <a:cxn ang="0">
                  <a:pos x="12" y="82"/>
                </a:cxn>
                <a:cxn ang="0">
                  <a:pos x="89" y="10"/>
                </a:cxn>
                <a:cxn ang="0">
                  <a:pos x="80" y="0"/>
                </a:cxn>
                <a:cxn ang="0">
                  <a:pos x="2" y="72"/>
                </a:cxn>
                <a:cxn ang="0">
                  <a:pos x="6" y="84"/>
                </a:cxn>
                <a:cxn ang="0">
                  <a:pos x="2" y="72"/>
                </a:cxn>
                <a:cxn ang="0">
                  <a:pos x="0" y="75"/>
                </a:cxn>
                <a:cxn ang="0">
                  <a:pos x="0" y="77"/>
                </a:cxn>
                <a:cxn ang="0">
                  <a:pos x="0" y="79"/>
                </a:cxn>
                <a:cxn ang="0">
                  <a:pos x="2" y="81"/>
                </a:cxn>
                <a:cxn ang="0">
                  <a:pos x="4" y="83"/>
                </a:cxn>
                <a:cxn ang="0">
                  <a:pos x="6" y="84"/>
                </a:cxn>
                <a:cxn ang="0">
                  <a:pos x="9" y="83"/>
                </a:cxn>
                <a:cxn ang="0">
                  <a:pos x="12" y="82"/>
                </a:cxn>
                <a:cxn ang="0">
                  <a:pos x="6" y="84"/>
                </a:cxn>
              </a:cxnLst>
              <a:rect l="0" t="0" r="r" b="b"/>
              <a:pathLst>
                <a:path w="89" h="84">
                  <a:moveTo>
                    <a:pt x="6" y="84"/>
                  </a:moveTo>
                  <a:lnTo>
                    <a:pt x="12" y="82"/>
                  </a:lnTo>
                  <a:lnTo>
                    <a:pt x="89" y="10"/>
                  </a:lnTo>
                  <a:lnTo>
                    <a:pt x="80" y="0"/>
                  </a:lnTo>
                  <a:lnTo>
                    <a:pt x="2" y="72"/>
                  </a:lnTo>
                  <a:lnTo>
                    <a:pt x="6" y="84"/>
                  </a:lnTo>
                  <a:lnTo>
                    <a:pt x="2" y="72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4" y="83"/>
                  </a:lnTo>
                  <a:lnTo>
                    <a:pt x="6" y="84"/>
                  </a:lnTo>
                  <a:lnTo>
                    <a:pt x="9" y="83"/>
                  </a:lnTo>
                  <a:lnTo>
                    <a:pt x="12" y="82"/>
                  </a:lnTo>
                  <a:lnTo>
                    <a:pt x="6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6" name="Freeform 2650"/>
            <p:cNvSpPr>
              <a:spLocks/>
            </p:cNvSpPr>
            <p:nvPr/>
          </p:nvSpPr>
          <p:spPr bwMode="auto">
            <a:xfrm>
              <a:off x="3623" y="2474"/>
              <a:ext cx="39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4"/>
                </a:cxn>
                <a:cxn ang="0">
                  <a:pos x="154" y="14"/>
                </a:cxn>
                <a:cxn ang="0">
                  <a:pos x="154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3" y="12"/>
                </a:cxn>
                <a:cxn ang="0">
                  <a:pos x="5" y="13"/>
                </a:cxn>
                <a:cxn ang="0">
                  <a:pos x="7" y="14"/>
                </a:cxn>
                <a:cxn ang="0">
                  <a:pos x="0" y="7"/>
                </a:cxn>
              </a:cxnLst>
              <a:rect l="0" t="0" r="r" b="b"/>
              <a:pathLst>
                <a:path w="154" h="14">
                  <a:moveTo>
                    <a:pt x="0" y="7"/>
                  </a:moveTo>
                  <a:lnTo>
                    <a:pt x="7" y="14"/>
                  </a:lnTo>
                  <a:lnTo>
                    <a:pt x="154" y="14"/>
                  </a:lnTo>
                  <a:lnTo>
                    <a:pt x="154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7" name="Freeform 2651"/>
            <p:cNvSpPr>
              <a:spLocks/>
            </p:cNvSpPr>
            <p:nvPr/>
          </p:nvSpPr>
          <p:spPr bwMode="auto">
            <a:xfrm>
              <a:off x="3623" y="2475"/>
              <a:ext cx="3" cy="9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4" y="2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5" y="32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7" y="33"/>
                </a:cxn>
                <a:cxn ang="0">
                  <a:pos x="10" y="32"/>
                </a:cxn>
                <a:cxn ang="0">
                  <a:pos x="12" y="31"/>
                </a:cxn>
                <a:cxn ang="0">
                  <a:pos x="13" y="29"/>
                </a:cxn>
                <a:cxn ang="0">
                  <a:pos x="14" y="26"/>
                </a:cxn>
                <a:cxn ang="0">
                  <a:pos x="5" y="32"/>
                </a:cxn>
              </a:cxnLst>
              <a:rect l="0" t="0" r="r" b="b"/>
              <a:pathLst>
                <a:path w="14" h="33">
                  <a:moveTo>
                    <a:pt x="5" y="32"/>
                  </a:moveTo>
                  <a:lnTo>
                    <a:pt x="14" y="2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32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8" name="Freeform 2652"/>
            <p:cNvSpPr>
              <a:spLocks/>
            </p:cNvSpPr>
            <p:nvPr/>
          </p:nvSpPr>
          <p:spPr bwMode="auto">
            <a:xfrm>
              <a:off x="3600" y="2471"/>
              <a:ext cx="25" cy="1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4"/>
                </a:cxn>
                <a:cxn ang="0">
                  <a:pos x="98" y="50"/>
                </a:cxn>
                <a:cxn ang="0">
                  <a:pos x="103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103" h="50">
                  <a:moveTo>
                    <a:pt x="4" y="1"/>
                  </a:moveTo>
                  <a:lnTo>
                    <a:pt x="4" y="14"/>
                  </a:lnTo>
                  <a:lnTo>
                    <a:pt x="98" y="50"/>
                  </a:lnTo>
                  <a:lnTo>
                    <a:pt x="103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9" name="Freeform 2653"/>
            <p:cNvSpPr>
              <a:spLocks/>
            </p:cNvSpPr>
            <p:nvPr/>
          </p:nvSpPr>
          <p:spPr bwMode="auto">
            <a:xfrm>
              <a:off x="3601" y="2461"/>
              <a:ext cx="25" cy="13"/>
            </a:xfrm>
            <a:custGeom>
              <a:avLst/>
              <a:gdLst/>
              <a:ahLst/>
              <a:cxnLst>
                <a:cxn ang="0">
                  <a:pos x="103" y="8"/>
                </a:cxn>
                <a:cxn ang="0">
                  <a:pos x="94" y="2"/>
                </a:cxn>
                <a:cxn ang="0">
                  <a:pos x="0" y="41"/>
                </a:cxn>
                <a:cxn ang="0">
                  <a:pos x="5" y="54"/>
                </a:cxn>
                <a:cxn ang="0">
                  <a:pos x="99" y="14"/>
                </a:cxn>
                <a:cxn ang="0">
                  <a:pos x="103" y="8"/>
                </a:cxn>
                <a:cxn ang="0">
                  <a:pos x="99" y="14"/>
                </a:cxn>
                <a:cxn ang="0">
                  <a:pos x="101" y="12"/>
                </a:cxn>
                <a:cxn ang="0">
                  <a:pos x="103" y="10"/>
                </a:cxn>
                <a:cxn ang="0">
                  <a:pos x="103" y="8"/>
                </a:cxn>
                <a:cxn ang="0">
                  <a:pos x="102" y="5"/>
                </a:cxn>
                <a:cxn ang="0">
                  <a:pos x="101" y="3"/>
                </a:cxn>
                <a:cxn ang="0">
                  <a:pos x="99" y="2"/>
                </a:cxn>
                <a:cxn ang="0">
                  <a:pos x="97" y="0"/>
                </a:cxn>
                <a:cxn ang="0">
                  <a:pos x="94" y="2"/>
                </a:cxn>
                <a:cxn ang="0">
                  <a:pos x="103" y="8"/>
                </a:cxn>
              </a:cxnLst>
              <a:rect l="0" t="0" r="r" b="b"/>
              <a:pathLst>
                <a:path w="103" h="54">
                  <a:moveTo>
                    <a:pt x="103" y="8"/>
                  </a:moveTo>
                  <a:lnTo>
                    <a:pt x="94" y="2"/>
                  </a:lnTo>
                  <a:lnTo>
                    <a:pt x="0" y="41"/>
                  </a:lnTo>
                  <a:lnTo>
                    <a:pt x="5" y="54"/>
                  </a:lnTo>
                  <a:lnTo>
                    <a:pt x="99" y="14"/>
                  </a:lnTo>
                  <a:lnTo>
                    <a:pt x="103" y="8"/>
                  </a:lnTo>
                  <a:lnTo>
                    <a:pt x="99" y="14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3" y="8"/>
                  </a:lnTo>
                  <a:lnTo>
                    <a:pt x="102" y="5"/>
                  </a:lnTo>
                  <a:lnTo>
                    <a:pt x="101" y="3"/>
                  </a:lnTo>
                  <a:lnTo>
                    <a:pt x="99" y="2"/>
                  </a:lnTo>
                  <a:lnTo>
                    <a:pt x="97" y="0"/>
                  </a:lnTo>
                  <a:lnTo>
                    <a:pt x="94" y="2"/>
                  </a:lnTo>
                  <a:lnTo>
                    <a:pt x="103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0" name="Freeform 2654"/>
            <p:cNvSpPr>
              <a:spLocks/>
            </p:cNvSpPr>
            <p:nvPr/>
          </p:nvSpPr>
          <p:spPr bwMode="auto">
            <a:xfrm>
              <a:off x="3623" y="2463"/>
              <a:ext cx="3" cy="8"/>
            </a:xfrm>
            <a:custGeom>
              <a:avLst/>
              <a:gdLst/>
              <a:ahLst/>
              <a:cxnLst>
                <a:cxn ang="0">
                  <a:pos x="7" y="32"/>
                </a:cxn>
                <a:cxn ang="0">
                  <a:pos x="14" y="2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7" y="32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7" y="32"/>
                </a:cxn>
                <a:cxn ang="0">
                  <a:pos x="10" y="32"/>
                </a:cxn>
                <a:cxn ang="0">
                  <a:pos x="12" y="31"/>
                </a:cxn>
                <a:cxn ang="0">
                  <a:pos x="13" y="29"/>
                </a:cxn>
                <a:cxn ang="0">
                  <a:pos x="14" y="26"/>
                </a:cxn>
                <a:cxn ang="0">
                  <a:pos x="7" y="32"/>
                </a:cxn>
              </a:cxnLst>
              <a:rect l="0" t="0" r="r" b="b"/>
              <a:pathLst>
                <a:path w="14" h="32">
                  <a:moveTo>
                    <a:pt x="7" y="32"/>
                  </a:moveTo>
                  <a:lnTo>
                    <a:pt x="14" y="2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2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7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1" name="Freeform 2655"/>
            <p:cNvSpPr>
              <a:spLocks/>
            </p:cNvSpPr>
            <p:nvPr/>
          </p:nvSpPr>
          <p:spPr bwMode="auto">
            <a:xfrm>
              <a:off x="3625" y="2468"/>
              <a:ext cx="26" cy="3"/>
            </a:xfrm>
            <a:custGeom>
              <a:avLst/>
              <a:gdLst/>
              <a:ahLst/>
              <a:cxnLst>
                <a:cxn ang="0">
                  <a:pos x="103" y="12"/>
                </a:cxn>
                <a:cxn ang="0">
                  <a:pos x="99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9" y="13"/>
                </a:cxn>
                <a:cxn ang="0">
                  <a:pos x="103" y="12"/>
                </a:cxn>
                <a:cxn ang="0">
                  <a:pos x="99" y="13"/>
                </a:cxn>
                <a:cxn ang="0">
                  <a:pos x="102" y="13"/>
                </a:cxn>
                <a:cxn ang="0">
                  <a:pos x="104" y="11"/>
                </a:cxn>
                <a:cxn ang="0">
                  <a:pos x="105" y="9"/>
                </a:cxn>
                <a:cxn ang="0">
                  <a:pos x="105" y="7"/>
                </a:cxn>
                <a:cxn ang="0">
                  <a:pos x="105" y="4"/>
                </a:cxn>
                <a:cxn ang="0">
                  <a:pos x="104" y="2"/>
                </a:cxn>
                <a:cxn ang="0">
                  <a:pos x="102" y="1"/>
                </a:cxn>
                <a:cxn ang="0">
                  <a:pos x="99" y="0"/>
                </a:cxn>
                <a:cxn ang="0">
                  <a:pos x="103" y="12"/>
                </a:cxn>
              </a:cxnLst>
              <a:rect l="0" t="0" r="r" b="b"/>
              <a:pathLst>
                <a:path w="105" h="13">
                  <a:moveTo>
                    <a:pt x="103" y="12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9" y="13"/>
                  </a:lnTo>
                  <a:lnTo>
                    <a:pt x="103" y="12"/>
                  </a:lnTo>
                  <a:lnTo>
                    <a:pt x="99" y="13"/>
                  </a:lnTo>
                  <a:lnTo>
                    <a:pt x="102" y="13"/>
                  </a:lnTo>
                  <a:lnTo>
                    <a:pt x="104" y="11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5" y="4"/>
                  </a:lnTo>
                  <a:lnTo>
                    <a:pt x="104" y="2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10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2" name="Freeform 2656"/>
            <p:cNvSpPr>
              <a:spLocks/>
            </p:cNvSpPr>
            <p:nvPr/>
          </p:nvSpPr>
          <p:spPr bwMode="auto">
            <a:xfrm>
              <a:off x="3648" y="2449"/>
              <a:ext cx="26" cy="22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94" y="2"/>
                </a:cxn>
                <a:cxn ang="0">
                  <a:pos x="0" y="76"/>
                </a:cxn>
                <a:cxn ang="0">
                  <a:pos x="9" y="86"/>
                </a:cxn>
                <a:cxn ang="0">
                  <a:pos x="102" y="12"/>
                </a:cxn>
                <a:cxn ang="0">
                  <a:pos x="102" y="2"/>
                </a:cxn>
                <a:cxn ang="0">
                  <a:pos x="102" y="12"/>
                </a:cxn>
                <a:cxn ang="0">
                  <a:pos x="103" y="10"/>
                </a:cxn>
                <a:cxn ang="0">
                  <a:pos x="104" y="7"/>
                </a:cxn>
                <a:cxn ang="0">
                  <a:pos x="104" y="5"/>
                </a:cxn>
                <a:cxn ang="0">
                  <a:pos x="103" y="3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96" y="1"/>
                </a:cxn>
                <a:cxn ang="0">
                  <a:pos x="94" y="2"/>
                </a:cxn>
                <a:cxn ang="0">
                  <a:pos x="102" y="2"/>
                </a:cxn>
              </a:cxnLst>
              <a:rect l="0" t="0" r="r" b="b"/>
              <a:pathLst>
                <a:path w="104" h="86">
                  <a:moveTo>
                    <a:pt x="102" y="2"/>
                  </a:moveTo>
                  <a:lnTo>
                    <a:pt x="94" y="2"/>
                  </a:lnTo>
                  <a:lnTo>
                    <a:pt x="0" y="76"/>
                  </a:lnTo>
                  <a:lnTo>
                    <a:pt x="9" y="86"/>
                  </a:lnTo>
                  <a:lnTo>
                    <a:pt x="102" y="12"/>
                  </a:lnTo>
                  <a:lnTo>
                    <a:pt x="102" y="2"/>
                  </a:lnTo>
                  <a:lnTo>
                    <a:pt x="102" y="12"/>
                  </a:lnTo>
                  <a:lnTo>
                    <a:pt x="103" y="10"/>
                  </a:lnTo>
                  <a:lnTo>
                    <a:pt x="104" y="7"/>
                  </a:lnTo>
                  <a:lnTo>
                    <a:pt x="104" y="5"/>
                  </a:lnTo>
                  <a:lnTo>
                    <a:pt x="103" y="3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96" y="1"/>
                  </a:lnTo>
                  <a:lnTo>
                    <a:pt x="94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3" name="Freeform 2657"/>
            <p:cNvSpPr>
              <a:spLocks/>
            </p:cNvSpPr>
            <p:nvPr/>
          </p:nvSpPr>
          <p:spPr bwMode="auto">
            <a:xfrm>
              <a:off x="3648" y="2431"/>
              <a:ext cx="26" cy="2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1"/>
                </a:cxn>
                <a:cxn ang="0">
                  <a:pos x="96" y="86"/>
                </a:cxn>
                <a:cxn ang="0">
                  <a:pos x="104" y="76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7" y="0"/>
                </a:cxn>
              </a:cxnLst>
              <a:rect l="0" t="0" r="r" b="b"/>
              <a:pathLst>
                <a:path w="104" h="86">
                  <a:moveTo>
                    <a:pt x="7" y="0"/>
                  </a:moveTo>
                  <a:lnTo>
                    <a:pt x="2" y="11"/>
                  </a:lnTo>
                  <a:lnTo>
                    <a:pt x="96" y="86"/>
                  </a:lnTo>
                  <a:lnTo>
                    <a:pt x="104" y="76"/>
                  </a:lnTo>
                  <a:lnTo>
                    <a:pt x="11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4" name="Freeform 2658"/>
            <p:cNvSpPr>
              <a:spLocks/>
            </p:cNvSpPr>
            <p:nvPr/>
          </p:nvSpPr>
          <p:spPr bwMode="auto">
            <a:xfrm>
              <a:off x="3623" y="2431"/>
              <a:ext cx="26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3"/>
                </a:cxn>
                <a:cxn ang="0">
                  <a:pos x="106" y="13"/>
                </a:cxn>
                <a:cxn ang="0">
                  <a:pos x="106" y="0"/>
                </a:cxn>
                <a:cxn ang="0">
                  <a:pos x="7" y="0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3" y="11"/>
                </a:cxn>
                <a:cxn ang="0">
                  <a:pos x="5" y="12"/>
                </a:cxn>
                <a:cxn ang="0">
                  <a:pos x="7" y="13"/>
                </a:cxn>
                <a:cxn ang="0">
                  <a:pos x="0" y="6"/>
                </a:cxn>
              </a:cxnLst>
              <a:rect l="0" t="0" r="r" b="b"/>
              <a:pathLst>
                <a:path w="106" h="13">
                  <a:moveTo>
                    <a:pt x="0" y="6"/>
                  </a:moveTo>
                  <a:lnTo>
                    <a:pt x="7" y="13"/>
                  </a:lnTo>
                  <a:lnTo>
                    <a:pt x="106" y="13"/>
                  </a:lnTo>
                  <a:lnTo>
                    <a:pt x="106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5" name="Freeform 2659"/>
            <p:cNvSpPr>
              <a:spLocks/>
            </p:cNvSpPr>
            <p:nvPr/>
          </p:nvSpPr>
          <p:spPr bwMode="auto">
            <a:xfrm>
              <a:off x="3623" y="2432"/>
              <a:ext cx="3" cy="8"/>
            </a:xfrm>
            <a:custGeom>
              <a:avLst/>
              <a:gdLst/>
              <a:ahLst/>
              <a:cxnLst>
                <a:cxn ang="0">
                  <a:pos x="5" y="33"/>
                </a:cxn>
                <a:cxn ang="0">
                  <a:pos x="14" y="2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5" y="33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3" y="32"/>
                </a:cxn>
                <a:cxn ang="0">
                  <a:pos x="5" y="33"/>
                </a:cxn>
                <a:cxn ang="0">
                  <a:pos x="7" y="34"/>
                </a:cxn>
                <a:cxn ang="0">
                  <a:pos x="10" y="33"/>
                </a:cxn>
                <a:cxn ang="0">
                  <a:pos x="12" y="32"/>
                </a:cxn>
                <a:cxn ang="0">
                  <a:pos x="13" y="30"/>
                </a:cxn>
                <a:cxn ang="0">
                  <a:pos x="14" y="27"/>
                </a:cxn>
                <a:cxn ang="0">
                  <a:pos x="5" y="33"/>
                </a:cxn>
              </a:cxnLst>
              <a:rect l="0" t="0" r="r" b="b"/>
              <a:pathLst>
                <a:path w="14" h="34">
                  <a:moveTo>
                    <a:pt x="5" y="33"/>
                  </a:moveTo>
                  <a:lnTo>
                    <a:pt x="14" y="2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5" y="33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3" y="32"/>
                  </a:lnTo>
                  <a:lnTo>
                    <a:pt x="5" y="33"/>
                  </a:lnTo>
                  <a:lnTo>
                    <a:pt x="7" y="34"/>
                  </a:lnTo>
                  <a:lnTo>
                    <a:pt x="10" y="33"/>
                  </a:lnTo>
                  <a:lnTo>
                    <a:pt x="12" y="32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5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6" name="Freeform 2660"/>
            <p:cNvSpPr>
              <a:spLocks/>
            </p:cNvSpPr>
            <p:nvPr/>
          </p:nvSpPr>
          <p:spPr bwMode="auto">
            <a:xfrm>
              <a:off x="3600" y="2428"/>
              <a:ext cx="25" cy="1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3"/>
                </a:cxn>
                <a:cxn ang="0">
                  <a:pos x="98" y="50"/>
                </a:cxn>
                <a:cxn ang="0">
                  <a:pos x="103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4" y="1"/>
                </a:cxn>
              </a:cxnLst>
              <a:rect l="0" t="0" r="r" b="b"/>
              <a:pathLst>
                <a:path w="103" h="50">
                  <a:moveTo>
                    <a:pt x="4" y="1"/>
                  </a:moveTo>
                  <a:lnTo>
                    <a:pt x="4" y="13"/>
                  </a:lnTo>
                  <a:lnTo>
                    <a:pt x="98" y="50"/>
                  </a:lnTo>
                  <a:lnTo>
                    <a:pt x="103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7" name="Freeform 2661"/>
            <p:cNvSpPr>
              <a:spLocks/>
            </p:cNvSpPr>
            <p:nvPr/>
          </p:nvSpPr>
          <p:spPr bwMode="auto">
            <a:xfrm>
              <a:off x="3601" y="2419"/>
              <a:ext cx="25" cy="12"/>
            </a:xfrm>
            <a:custGeom>
              <a:avLst/>
              <a:gdLst/>
              <a:ahLst/>
              <a:cxnLst>
                <a:cxn ang="0">
                  <a:pos x="103" y="6"/>
                </a:cxn>
                <a:cxn ang="0">
                  <a:pos x="94" y="0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9" y="12"/>
                </a:cxn>
                <a:cxn ang="0">
                  <a:pos x="103" y="6"/>
                </a:cxn>
                <a:cxn ang="0">
                  <a:pos x="99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3" y="6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0"/>
                </a:cxn>
                <a:cxn ang="0">
                  <a:pos x="97" y="0"/>
                </a:cxn>
                <a:cxn ang="0">
                  <a:pos x="94" y="0"/>
                </a:cxn>
                <a:cxn ang="0">
                  <a:pos x="103" y="6"/>
                </a:cxn>
              </a:cxnLst>
              <a:rect l="0" t="0" r="r" b="b"/>
              <a:pathLst>
                <a:path w="103" h="50">
                  <a:moveTo>
                    <a:pt x="103" y="6"/>
                  </a:moveTo>
                  <a:lnTo>
                    <a:pt x="94" y="0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9" y="12"/>
                  </a:lnTo>
                  <a:lnTo>
                    <a:pt x="103" y="6"/>
                  </a:lnTo>
                  <a:lnTo>
                    <a:pt x="99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3" y="6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10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8" name="Freeform 2662"/>
            <p:cNvSpPr>
              <a:spLocks/>
            </p:cNvSpPr>
            <p:nvPr/>
          </p:nvSpPr>
          <p:spPr bwMode="auto">
            <a:xfrm>
              <a:off x="3543" y="2766"/>
              <a:ext cx="262" cy="123"/>
            </a:xfrm>
            <a:custGeom>
              <a:avLst/>
              <a:gdLst/>
              <a:ahLst/>
              <a:cxnLst>
                <a:cxn ang="0">
                  <a:pos x="893" y="422"/>
                </a:cxn>
                <a:cxn ang="0">
                  <a:pos x="955" y="390"/>
                </a:cxn>
                <a:cxn ang="0">
                  <a:pos x="1002" y="352"/>
                </a:cxn>
                <a:cxn ang="0">
                  <a:pos x="1030" y="313"/>
                </a:cxn>
                <a:cxn ang="0">
                  <a:pos x="1049" y="273"/>
                </a:cxn>
                <a:cxn ang="0">
                  <a:pos x="1049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8" y="302"/>
                </a:cxn>
                <a:cxn ang="0">
                  <a:pos x="39" y="342"/>
                </a:cxn>
                <a:cxn ang="0">
                  <a:pos x="78" y="379"/>
                </a:cxn>
                <a:cxn ang="0">
                  <a:pos x="138" y="414"/>
                </a:cxn>
                <a:cxn ang="0">
                  <a:pos x="205" y="443"/>
                </a:cxn>
                <a:cxn ang="0">
                  <a:pos x="283" y="465"/>
                </a:cxn>
                <a:cxn ang="0">
                  <a:pos x="368" y="480"/>
                </a:cxn>
                <a:cxn ang="0">
                  <a:pos x="464" y="488"/>
                </a:cxn>
                <a:cxn ang="0">
                  <a:pos x="558" y="491"/>
                </a:cxn>
                <a:cxn ang="0">
                  <a:pos x="649" y="483"/>
                </a:cxn>
                <a:cxn ang="0">
                  <a:pos x="740" y="470"/>
                </a:cxn>
                <a:cxn ang="0">
                  <a:pos x="820" y="448"/>
                </a:cxn>
                <a:cxn ang="0">
                  <a:pos x="893" y="422"/>
                </a:cxn>
              </a:cxnLst>
              <a:rect l="0" t="0" r="r" b="b"/>
              <a:pathLst>
                <a:path w="1049" h="491">
                  <a:moveTo>
                    <a:pt x="893" y="422"/>
                  </a:moveTo>
                  <a:lnTo>
                    <a:pt x="955" y="390"/>
                  </a:lnTo>
                  <a:lnTo>
                    <a:pt x="1002" y="352"/>
                  </a:lnTo>
                  <a:lnTo>
                    <a:pt x="1030" y="313"/>
                  </a:lnTo>
                  <a:lnTo>
                    <a:pt x="1049" y="273"/>
                  </a:lnTo>
                  <a:lnTo>
                    <a:pt x="1049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8" y="302"/>
                  </a:lnTo>
                  <a:lnTo>
                    <a:pt x="39" y="342"/>
                  </a:lnTo>
                  <a:lnTo>
                    <a:pt x="78" y="379"/>
                  </a:lnTo>
                  <a:lnTo>
                    <a:pt x="138" y="414"/>
                  </a:lnTo>
                  <a:lnTo>
                    <a:pt x="205" y="443"/>
                  </a:lnTo>
                  <a:lnTo>
                    <a:pt x="283" y="465"/>
                  </a:lnTo>
                  <a:lnTo>
                    <a:pt x="368" y="480"/>
                  </a:lnTo>
                  <a:lnTo>
                    <a:pt x="464" y="488"/>
                  </a:lnTo>
                  <a:lnTo>
                    <a:pt x="558" y="491"/>
                  </a:lnTo>
                  <a:lnTo>
                    <a:pt x="649" y="483"/>
                  </a:lnTo>
                  <a:lnTo>
                    <a:pt x="740" y="470"/>
                  </a:lnTo>
                  <a:lnTo>
                    <a:pt x="820" y="448"/>
                  </a:lnTo>
                  <a:lnTo>
                    <a:pt x="893" y="4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9" name="Freeform 2663"/>
            <p:cNvSpPr>
              <a:spLocks/>
            </p:cNvSpPr>
            <p:nvPr/>
          </p:nvSpPr>
          <p:spPr bwMode="auto">
            <a:xfrm>
              <a:off x="3765" y="2862"/>
              <a:ext cx="18" cy="11"/>
            </a:xfrm>
            <a:custGeom>
              <a:avLst/>
              <a:gdLst/>
              <a:ahLst/>
              <a:cxnLst>
                <a:cxn ang="0">
                  <a:pos x="69" y="12"/>
                </a:cxn>
                <a:cxn ang="0">
                  <a:pos x="62" y="1"/>
                </a:cxn>
                <a:cxn ang="0">
                  <a:pos x="0" y="33"/>
                </a:cxn>
                <a:cxn ang="0">
                  <a:pos x="6" y="45"/>
                </a:cxn>
                <a:cxn ang="0">
                  <a:pos x="68" y="13"/>
                </a:cxn>
                <a:cxn ang="0">
                  <a:pos x="69" y="12"/>
                </a:cxn>
                <a:cxn ang="0">
                  <a:pos x="68" y="13"/>
                </a:cxn>
                <a:cxn ang="0">
                  <a:pos x="70" y="11"/>
                </a:cxn>
                <a:cxn ang="0">
                  <a:pos x="71" y="9"/>
                </a:cxn>
                <a:cxn ang="0">
                  <a:pos x="72" y="6"/>
                </a:cxn>
                <a:cxn ang="0">
                  <a:pos x="71" y="4"/>
                </a:cxn>
                <a:cxn ang="0">
                  <a:pos x="69" y="2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69" y="12"/>
                </a:cxn>
              </a:cxnLst>
              <a:rect l="0" t="0" r="r" b="b"/>
              <a:pathLst>
                <a:path w="72" h="45">
                  <a:moveTo>
                    <a:pt x="69" y="12"/>
                  </a:moveTo>
                  <a:lnTo>
                    <a:pt x="62" y="1"/>
                  </a:lnTo>
                  <a:lnTo>
                    <a:pt x="0" y="33"/>
                  </a:lnTo>
                  <a:lnTo>
                    <a:pt x="6" y="45"/>
                  </a:lnTo>
                  <a:lnTo>
                    <a:pt x="68" y="13"/>
                  </a:lnTo>
                  <a:lnTo>
                    <a:pt x="69" y="12"/>
                  </a:lnTo>
                  <a:lnTo>
                    <a:pt x="68" y="13"/>
                  </a:lnTo>
                  <a:lnTo>
                    <a:pt x="70" y="11"/>
                  </a:lnTo>
                  <a:lnTo>
                    <a:pt x="71" y="9"/>
                  </a:lnTo>
                  <a:lnTo>
                    <a:pt x="72" y="6"/>
                  </a:lnTo>
                  <a:lnTo>
                    <a:pt x="71" y="4"/>
                  </a:lnTo>
                  <a:lnTo>
                    <a:pt x="69" y="2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0" name="Freeform 2664"/>
            <p:cNvSpPr>
              <a:spLocks/>
            </p:cNvSpPr>
            <p:nvPr/>
          </p:nvSpPr>
          <p:spPr bwMode="auto">
            <a:xfrm>
              <a:off x="3780" y="2853"/>
              <a:ext cx="15" cy="12"/>
            </a:xfrm>
            <a:custGeom>
              <a:avLst/>
              <a:gdLst/>
              <a:ahLst/>
              <a:cxnLst>
                <a:cxn ang="0">
                  <a:pos x="56" y="10"/>
                </a:cxn>
                <a:cxn ang="0">
                  <a:pos x="47" y="1"/>
                </a:cxn>
                <a:cxn ang="0">
                  <a:pos x="0" y="39"/>
                </a:cxn>
                <a:cxn ang="0">
                  <a:pos x="8" y="49"/>
                </a:cxn>
                <a:cxn ang="0">
                  <a:pos x="55" y="11"/>
                </a:cxn>
                <a:cxn ang="0">
                  <a:pos x="56" y="10"/>
                </a:cxn>
                <a:cxn ang="0">
                  <a:pos x="55" y="11"/>
                </a:cxn>
                <a:cxn ang="0">
                  <a:pos x="57" y="9"/>
                </a:cxn>
                <a:cxn ang="0">
                  <a:pos x="57" y="7"/>
                </a:cxn>
                <a:cxn ang="0">
                  <a:pos x="57" y="5"/>
                </a:cxn>
                <a:cxn ang="0">
                  <a:pos x="56" y="2"/>
                </a:cxn>
                <a:cxn ang="0">
                  <a:pos x="54" y="1"/>
                </a:cxn>
                <a:cxn ang="0">
                  <a:pos x="52" y="0"/>
                </a:cxn>
                <a:cxn ang="0">
                  <a:pos x="49" y="0"/>
                </a:cxn>
                <a:cxn ang="0">
                  <a:pos x="47" y="1"/>
                </a:cxn>
                <a:cxn ang="0">
                  <a:pos x="56" y="10"/>
                </a:cxn>
              </a:cxnLst>
              <a:rect l="0" t="0" r="r" b="b"/>
              <a:pathLst>
                <a:path w="57" h="49">
                  <a:moveTo>
                    <a:pt x="56" y="10"/>
                  </a:moveTo>
                  <a:lnTo>
                    <a:pt x="47" y="1"/>
                  </a:lnTo>
                  <a:lnTo>
                    <a:pt x="0" y="39"/>
                  </a:lnTo>
                  <a:lnTo>
                    <a:pt x="8" y="49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5" y="11"/>
                  </a:lnTo>
                  <a:lnTo>
                    <a:pt x="57" y="9"/>
                  </a:lnTo>
                  <a:lnTo>
                    <a:pt x="57" y="7"/>
                  </a:lnTo>
                  <a:lnTo>
                    <a:pt x="57" y="5"/>
                  </a:lnTo>
                  <a:lnTo>
                    <a:pt x="56" y="2"/>
                  </a:lnTo>
                  <a:lnTo>
                    <a:pt x="54" y="1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1" name="Freeform 2665"/>
            <p:cNvSpPr>
              <a:spLocks/>
            </p:cNvSpPr>
            <p:nvPr/>
          </p:nvSpPr>
          <p:spPr bwMode="auto">
            <a:xfrm>
              <a:off x="3792" y="2843"/>
              <a:ext cx="10" cy="12"/>
            </a:xfrm>
            <a:custGeom>
              <a:avLst/>
              <a:gdLst/>
              <a:ahLst/>
              <a:cxnLst>
                <a:cxn ang="0">
                  <a:pos x="40" y="10"/>
                </a:cxn>
                <a:cxn ang="0">
                  <a:pos x="28" y="3"/>
                </a:cxn>
                <a:cxn ang="0">
                  <a:pos x="0" y="43"/>
                </a:cxn>
                <a:cxn ang="0">
                  <a:pos x="10" y="50"/>
                </a:cxn>
                <a:cxn ang="0">
                  <a:pos x="38" y="11"/>
                </a:cxn>
                <a:cxn ang="0">
                  <a:pos x="40" y="10"/>
                </a:cxn>
                <a:cxn ang="0">
                  <a:pos x="38" y="11"/>
                </a:cxn>
                <a:cxn ang="0">
                  <a:pos x="40" y="9"/>
                </a:cxn>
                <a:cxn ang="0">
                  <a:pos x="40" y="6"/>
                </a:cxn>
                <a:cxn ang="0">
                  <a:pos x="38" y="3"/>
                </a:cxn>
                <a:cxn ang="0">
                  <a:pos x="37" y="1"/>
                </a:cxn>
                <a:cxn ang="0">
                  <a:pos x="34" y="0"/>
                </a:cxn>
                <a:cxn ang="0">
                  <a:pos x="32" y="0"/>
                </a:cxn>
                <a:cxn ang="0">
                  <a:pos x="30" y="1"/>
                </a:cxn>
                <a:cxn ang="0">
                  <a:pos x="28" y="3"/>
                </a:cxn>
                <a:cxn ang="0">
                  <a:pos x="40" y="10"/>
                </a:cxn>
              </a:cxnLst>
              <a:rect l="0" t="0" r="r" b="b"/>
              <a:pathLst>
                <a:path w="40" h="50">
                  <a:moveTo>
                    <a:pt x="40" y="10"/>
                  </a:moveTo>
                  <a:lnTo>
                    <a:pt x="28" y="3"/>
                  </a:lnTo>
                  <a:lnTo>
                    <a:pt x="0" y="43"/>
                  </a:lnTo>
                  <a:lnTo>
                    <a:pt x="10" y="50"/>
                  </a:lnTo>
                  <a:lnTo>
                    <a:pt x="38" y="11"/>
                  </a:lnTo>
                  <a:lnTo>
                    <a:pt x="40" y="10"/>
                  </a:lnTo>
                  <a:lnTo>
                    <a:pt x="38" y="11"/>
                  </a:lnTo>
                  <a:lnTo>
                    <a:pt x="40" y="9"/>
                  </a:lnTo>
                  <a:lnTo>
                    <a:pt x="40" y="6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8" y="3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2" name="Freeform 2666"/>
            <p:cNvSpPr>
              <a:spLocks/>
            </p:cNvSpPr>
            <p:nvPr/>
          </p:nvSpPr>
          <p:spPr bwMode="auto">
            <a:xfrm>
              <a:off x="3799" y="2833"/>
              <a:ext cx="7" cy="12"/>
            </a:xfrm>
            <a:custGeom>
              <a:avLst/>
              <a:gdLst/>
              <a:ahLst/>
              <a:cxnLst>
                <a:cxn ang="0">
                  <a:pos x="31" y="6"/>
                </a:cxn>
                <a:cxn ang="0">
                  <a:pos x="19" y="4"/>
                </a:cxn>
                <a:cxn ang="0">
                  <a:pos x="0" y="44"/>
                </a:cxn>
                <a:cxn ang="0">
                  <a:pos x="13" y="49"/>
                </a:cxn>
                <a:cxn ang="0">
                  <a:pos x="31" y="9"/>
                </a:cxn>
                <a:cxn ang="0">
                  <a:pos x="31" y="6"/>
                </a:cxn>
                <a:cxn ang="0">
                  <a:pos x="31" y="9"/>
                </a:cxn>
                <a:cxn ang="0">
                  <a:pos x="31" y="6"/>
                </a:cxn>
                <a:cxn ang="0">
                  <a:pos x="31" y="4"/>
                </a:cxn>
                <a:cxn ang="0">
                  <a:pos x="29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31" y="6"/>
                </a:cxn>
              </a:cxnLst>
              <a:rect l="0" t="0" r="r" b="b"/>
              <a:pathLst>
                <a:path w="31" h="49">
                  <a:moveTo>
                    <a:pt x="31" y="6"/>
                  </a:moveTo>
                  <a:lnTo>
                    <a:pt x="19" y="4"/>
                  </a:lnTo>
                  <a:lnTo>
                    <a:pt x="0" y="44"/>
                  </a:lnTo>
                  <a:lnTo>
                    <a:pt x="13" y="49"/>
                  </a:lnTo>
                  <a:lnTo>
                    <a:pt x="31" y="9"/>
                  </a:lnTo>
                  <a:lnTo>
                    <a:pt x="31" y="6"/>
                  </a:lnTo>
                  <a:lnTo>
                    <a:pt x="31" y="9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3" name="Freeform 2667"/>
            <p:cNvSpPr>
              <a:spLocks/>
            </p:cNvSpPr>
            <p:nvPr/>
          </p:nvSpPr>
          <p:spPr bwMode="auto">
            <a:xfrm>
              <a:off x="3803" y="2764"/>
              <a:ext cx="3" cy="7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7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7"/>
                </a:cxn>
                <a:cxn ang="0">
                  <a:pos x="7" y="0"/>
                </a:cxn>
                <a:cxn ang="0">
                  <a:pos x="13" y="7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7" y="0"/>
                </a:cxn>
              </a:cxnLst>
              <a:rect l="0" t="0" r="r" b="b"/>
              <a:pathLst>
                <a:path w="13" h="280">
                  <a:moveTo>
                    <a:pt x="7" y="0"/>
                  </a:moveTo>
                  <a:lnTo>
                    <a:pt x="0" y="7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4" name="Freeform 2668"/>
            <p:cNvSpPr>
              <a:spLocks/>
            </p:cNvSpPr>
            <p:nvPr/>
          </p:nvSpPr>
          <p:spPr bwMode="auto">
            <a:xfrm>
              <a:off x="3541" y="2764"/>
              <a:ext cx="264" cy="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6" y="22"/>
                </a:cxn>
                <a:cxn ang="0">
                  <a:pos x="1055" y="14"/>
                </a:cxn>
                <a:cxn ang="0">
                  <a:pos x="1055" y="0"/>
                </a:cxn>
                <a:cxn ang="0">
                  <a:pos x="6" y="8"/>
                </a:cxn>
                <a:cxn ang="0">
                  <a:pos x="0" y="15"/>
                </a:cxn>
                <a:cxn ang="0">
                  <a:pos x="6" y="8"/>
                </a:cxn>
                <a:cxn ang="0">
                  <a:pos x="3" y="9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1" y="20"/>
                </a:cxn>
                <a:cxn ang="0">
                  <a:pos x="3" y="21"/>
                </a:cxn>
                <a:cxn ang="0">
                  <a:pos x="6" y="22"/>
                </a:cxn>
                <a:cxn ang="0">
                  <a:pos x="0" y="15"/>
                </a:cxn>
              </a:cxnLst>
              <a:rect l="0" t="0" r="r" b="b"/>
              <a:pathLst>
                <a:path w="1055" h="22">
                  <a:moveTo>
                    <a:pt x="0" y="15"/>
                  </a:moveTo>
                  <a:lnTo>
                    <a:pt x="6" y="22"/>
                  </a:lnTo>
                  <a:lnTo>
                    <a:pt x="1055" y="14"/>
                  </a:lnTo>
                  <a:lnTo>
                    <a:pt x="1055" y="0"/>
                  </a:lnTo>
                  <a:lnTo>
                    <a:pt x="6" y="8"/>
                  </a:lnTo>
                  <a:lnTo>
                    <a:pt x="0" y="15"/>
                  </a:lnTo>
                  <a:lnTo>
                    <a:pt x="6" y="8"/>
                  </a:lnTo>
                  <a:lnTo>
                    <a:pt x="3" y="9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3" y="21"/>
                  </a:lnTo>
                  <a:lnTo>
                    <a:pt x="6" y="2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5" name="Freeform 2669"/>
            <p:cNvSpPr>
              <a:spLocks/>
            </p:cNvSpPr>
            <p:nvPr/>
          </p:nvSpPr>
          <p:spPr bwMode="auto">
            <a:xfrm>
              <a:off x="3541" y="2768"/>
              <a:ext cx="4" cy="65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3" y="252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4"/>
                </a:cxn>
                <a:cxn ang="0">
                  <a:pos x="0" y="252"/>
                </a:cxn>
                <a:cxn ang="0">
                  <a:pos x="0" y="255"/>
                </a:cxn>
                <a:cxn ang="0">
                  <a:pos x="2" y="257"/>
                </a:cxn>
                <a:cxn ang="0">
                  <a:pos x="4" y="258"/>
                </a:cxn>
                <a:cxn ang="0">
                  <a:pos x="6" y="259"/>
                </a:cxn>
                <a:cxn ang="0">
                  <a:pos x="9" y="258"/>
                </a:cxn>
                <a:cxn ang="0">
                  <a:pos x="11" y="257"/>
                </a:cxn>
                <a:cxn ang="0">
                  <a:pos x="12" y="255"/>
                </a:cxn>
                <a:cxn ang="0">
                  <a:pos x="13" y="252"/>
                </a:cxn>
                <a:cxn ang="0">
                  <a:pos x="0" y="254"/>
                </a:cxn>
              </a:cxnLst>
              <a:rect l="0" t="0" r="r" b="b"/>
              <a:pathLst>
                <a:path w="13" h="259">
                  <a:moveTo>
                    <a:pt x="0" y="254"/>
                  </a:moveTo>
                  <a:lnTo>
                    <a:pt x="13" y="2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0" y="252"/>
                  </a:lnTo>
                  <a:lnTo>
                    <a:pt x="0" y="255"/>
                  </a:lnTo>
                  <a:lnTo>
                    <a:pt x="2" y="257"/>
                  </a:lnTo>
                  <a:lnTo>
                    <a:pt x="4" y="258"/>
                  </a:lnTo>
                  <a:lnTo>
                    <a:pt x="6" y="259"/>
                  </a:lnTo>
                  <a:lnTo>
                    <a:pt x="9" y="258"/>
                  </a:lnTo>
                  <a:lnTo>
                    <a:pt x="11" y="257"/>
                  </a:lnTo>
                  <a:lnTo>
                    <a:pt x="12" y="255"/>
                  </a:lnTo>
                  <a:lnTo>
                    <a:pt x="13" y="252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6" name="Freeform 2670"/>
            <p:cNvSpPr>
              <a:spLocks/>
            </p:cNvSpPr>
            <p:nvPr/>
          </p:nvSpPr>
          <p:spPr bwMode="auto">
            <a:xfrm>
              <a:off x="3541" y="2831"/>
              <a:ext cx="5" cy="12"/>
            </a:xfrm>
            <a:custGeom>
              <a:avLst/>
              <a:gdLst/>
              <a:ahLst/>
              <a:cxnLst>
                <a:cxn ang="0">
                  <a:pos x="9" y="48"/>
                </a:cxn>
                <a:cxn ang="0">
                  <a:pos x="20" y="43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7" y="45"/>
                </a:cxn>
                <a:cxn ang="0">
                  <a:pos x="9" y="48"/>
                </a:cxn>
                <a:cxn ang="0">
                  <a:pos x="7" y="45"/>
                </a:cxn>
                <a:cxn ang="0">
                  <a:pos x="9" y="48"/>
                </a:cxn>
                <a:cxn ang="0">
                  <a:pos x="10" y="50"/>
                </a:cxn>
                <a:cxn ang="0">
                  <a:pos x="13" y="50"/>
                </a:cxn>
                <a:cxn ang="0">
                  <a:pos x="15" y="50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20" y="46"/>
                </a:cxn>
                <a:cxn ang="0">
                  <a:pos x="20" y="43"/>
                </a:cxn>
                <a:cxn ang="0">
                  <a:pos x="9" y="48"/>
                </a:cxn>
              </a:cxnLst>
              <a:rect l="0" t="0" r="r" b="b"/>
              <a:pathLst>
                <a:path w="20" h="50">
                  <a:moveTo>
                    <a:pt x="9" y="48"/>
                  </a:moveTo>
                  <a:lnTo>
                    <a:pt x="20" y="43"/>
                  </a:lnTo>
                  <a:lnTo>
                    <a:pt x="12" y="0"/>
                  </a:lnTo>
                  <a:lnTo>
                    <a:pt x="0" y="4"/>
                  </a:lnTo>
                  <a:lnTo>
                    <a:pt x="7" y="45"/>
                  </a:lnTo>
                  <a:lnTo>
                    <a:pt x="9" y="48"/>
                  </a:lnTo>
                  <a:lnTo>
                    <a:pt x="7" y="45"/>
                  </a:lnTo>
                  <a:lnTo>
                    <a:pt x="9" y="48"/>
                  </a:lnTo>
                  <a:lnTo>
                    <a:pt x="10" y="50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9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7" name="Freeform 2671"/>
            <p:cNvSpPr>
              <a:spLocks/>
            </p:cNvSpPr>
            <p:nvPr/>
          </p:nvSpPr>
          <p:spPr bwMode="auto">
            <a:xfrm>
              <a:off x="3544" y="2841"/>
              <a:ext cx="10" cy="12"/>
            </a:xfrm>
            <a:custGeom>
              <a:avLst/>
              <a:gdLst/>
              <a:ahLst/>
              <a:cxnLst>
                <a:cxn ang="0">
                  <a:pos x="32" y="49"/>
                </a:cxn>
                <a:cxn ang="0">
                  <a:pos x="41" y="40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31" y="48"/>
                </a:cxn>
                <a:cxn ang="0">
                  <a:pos x="32" y="49"/>
                </a:cxn>
                <a:cxn ang="0">
                  <a:pos x="31" y="48"/>
                </a:cxn>
                <a:cxn ang="0">
                  <a:pos x="33" y="50"/>
                </a:cxn>
                <a:cxn ang="0">
                  <a:pos x="36" y="51"/>
                </a:cxn>
                <a:cxn ang="0">
                  <a:pos x="38" y="50"/>
                </a:cxn>
                <a:cxn ang="0">
                  <a:pos x="40" y="49"/>
                </a:cxn>
                <a:cxn ang="0">
                  <a:pos x="42" y="47"/>
                </a:cxn>
                <a:cxn ang="0">
                  <a:pos x="43" y="45"/>
                </a:cxn>
                <a:cxn ang="0">
                  <a:pos x="43" y="43"/>
                </a:cxn>
                <a:cxn ang="0">
                  <a:pos x="41" y="40"/>
                </a:cxn>
                <a:cxn ang="0">
                  <a:pos x="32" y="49"/>
                </a:cxn>
              </a:cxnLst>
              <a:rect l="0" t="0" r="r" b="b"/>
              <a:pathLst>
                <a:path w="43" h="51">
                  <a:moveTo>
                    <a:pt x="32" y="49"/>
                  </a:moveTo>
                  <a:lnTo>
                    <a:pt x="41" y="4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31" y="48"/>
                  </a:lnTo>
                  <a:lnTo>
                    <a:pt x="32" y="49"/>
                  </a:lnTo>
                  <a:lnTo>
                    <a:pt x="31" y="48"/>
                  </a:lnTo>
                  <a:lnTo>
                    <a:pt x="33" y="50"/>
                  </a:lnTo>
                  <a:lnTo>
                    <a:pt x="36" y="51"/>
                  </a:lnTo>
                  <a:lnTo>
                    <a:pt x="38" y="50"/>
                  </a:lnTo>
                  <a:lnTo>
                    <a:pt x="40" y="49"/>
                  </a:lnTo>
                  <a:lnTo>
                    <a:pt x="42" y="47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1" y="40"/>
                  </a:lnTo>
                  <a:lnTo>
                    <a:pt x="32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8" name="Freeform 2672"/>
            <p:cNvSpPr>
              <a:spLocks/>
            </p:cNvSpPr>
            <p:nvPr/>
          </p:nvSpPr>
          <p:spPr bwMode="auto">
            <a:xfrm>
              <a:off x="3551" y="2850"/>
              <a:ext cx="13" cy="12"/>
            </a:xfrm>
            <a:custGeom>
              <a:avLst/>
              <a:gdLst/>
              <a:ahLst/>
              <a:cxnLst>
                <a:cxn ang="0">
                  <a:pos x="40" y="48"/>
                </a:cxn>
                <a:cxn ang="0">
                  <a:pos x="48" y="38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39" y="47"/>
                </a:cxn>
                <a:cxn ang="0">
                  <a:pos x="40" y="48"/>
                </a:cxn>
                <a:cxn ang="0">
                  <a:pos x="39" y="47"/>
                </a:cxn>
                <a:cxn ang="0">
                  <a:pos x="41" y="49"/>
                </a:cxn>
                <a:cxn ang="0">
                  <a:pos x="44" y="49"/>
                </a:cxn>
                <a:cxn ang="0">
                  <a:pos x="46" y="48"/>
                </a:cxn>
                <a:cxn ang="0">
                  <a:pos x="48" y="47"/>
                </a:cxn>
                <a:cxn ang="0">
                  <a:pos x="49" y="45"/>
                </a:cxn>
                <a:cxn ang="0">
                  <a:pos x="50" y="43"/>
                </a:cxn>
                <a:cxn ang="0">
                  <a:pos x="50" y="40"/>
                </a:cxn>
                <a:cxn ang="0">
                  <a:pos x="48" y="38"/>
                </a:cxn>
                <a:cxn ang="0">
                  <a:pos x="40" y="48"/>
                </a:cxn>
              </a:cxnLst>
              <a:rect l="0" t="0" r="r" b="b"/>
              <a:pathLst>
                <a:path w="50" h="49">
                  <a:moveTo>
                    <a:pt x="40" y="48"/>
                  </a:moveTo>
                  <a:lnTo>
                    <a:pt x="48" y="38"/>
                  </a:lnTo>
                  <a:lnTo>
                    <a:pt x="9" y="0"/>
                  </a:lnTo>
                  <a:lnTo>
                    <a:pt x="0" y="10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39" y="47"/>
                  </a:lnTo>
                  <a:lnTo>
                    <a:pt x="41" y="49"/>
                  </a:lnTo>
                  <a:lnTo>
                    <a:pt x="44" y="49"/>
                  </a:lnTo>
                  <a:lnTo>
                    <a:pt x="46" y="48"/>
                  </a:lnTo>
                  <a:lnTo>
                    <a:pt x="48" y="47"/>
                  </a:lnTo>
                  <a:lnTo>
                    <a:pt x="49" y="45"/>
                  </a:lnTo>
                  <a:lnTo>
                    <a:pt x="50" y="43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9" name="Freeform 2673"/>
            <p:cNvSpPr>
              <a:spLocks/>
            </p:cNvSpPr>
            <p:nvPr/>
          </p:nvSpPr>
          <p:spPr bwMode="auto">
            <a:xfrm>
              <a:off x="3561" y="2859"/>
              <a:ext cx="18" cy="12"/>
            </a:xfrm>
            <a:custGeom>
              <a:avLst/>
              <a:gdLst/>
              <a:ahLst/>
              <a:cxnLst>
                <a:cxn ang="0">
                  <a:pos x="60" y="46"/>
                </a:cxn>
                <a:cxn ang="0">
                  <a:pos x="66" y="34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60" y="46"/>
                </a:cxn>
                <a:cxn ang="0">
                  <a:pos x="60" y="46"/>
                </a:cxn>
                <a:cxn ang="0">
                  <a:pos x="60" y="46"/>
                </a:cxn>
                <a:cxn ang="0">
                  <a:pos x="62" y="47"/>
                </a:cxn>
                <a:cxn ang="0">
                  <a:pos x="65" y="47"/>
                </a:cxn>
                <a:cxn ang="0">
                  <a:pos x="67" y="45"/>
                </a:cxn>
                <a:cxn ang="0">
                  <a:pos x="69" y="43"/>
                </a:cxn>
                <a:cxn ang="0">
                  <a:pos x="69" y="41"/>
                </a:cxn>
                <a:cxn ang="0">
                  <a:pos x="69" y="39"/>
                </a:cxn>
                <a:cxn ang="0">
                  <a:pos x="68" y="36"/>
                </a:cxn>
                <a:cxn ang="0">
                  <a:pos x="66" y="34"/>
                </a:cxn>
                <a:cxn ang="0">
                  <a:pos x="60" y="46"/>
                </a:cxn>
              </a:cxnLst>
              <a:rect l="0" t="0" r="r" b="b"/>
              <a:pathLst>
                <a:path w="69" h="47">
                  <a:moveTo>
                    <a:pt x="60" y="46"/>
                  </a:moveTo>
                  <a:lnTo>
                    <a:pt x="66" y="34"/>
                  </a:lnTo>
                  <a:lnTo>
                    <a:pt x="7" y="0"/>
                  </a:lnTo>
                  <a:lnTo>
                    <a:pt x="0" y="11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2" y="47"/>
                  </a:lnTo>
                  <a:lnTo>
                    <a:pt x="65" y="47"/>
                  </a:lnTo>
                  <a:lnTo>
                    <a:pt x="67" y="45"/>
                  </a:lnTo>
                  <a:lnTo>
                    <a:pt x="69" y="43"/>
                  </a:lnTo>
                  <a:lnTo>
                    <a:pt x="69" y="41"/>
                  </a:lnTo>
                  <a:lnTo>
                    <a:pt x="69" y="39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6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0" name="Freeform 2674"/>
            <p:cNvSpPr>
              <a:spLocks/>
            </p:cNvSpPr>
            <p:nvPr/>
          </p:nvSpPr>
          <p:spPr bwMode="auto">
            <a:xfrm>
              <a:off x="3576" y="2868"/>
              <a:ext cx="20" cy="10"/>
            </a:xfrm>
            <a:custGeom>
              <a:avLst/>
              <a:gdLst/>
              <a:ahLst/>
              <a:cxnLst>
                <a:cxn ang="0">
                  <a:pos x="68" y="42"/>
                </a:cxn>
                <a:cxn ang="0">
                  <a:pos x="73" y="30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8" y="42"/>
                </a:cxn>
                <a:cxn ang="0">
                  <a:pos x="68" y="42"/>
                </a:cxn>
                <a:cxn ang="0">
                  <a:pos x="68" y="42"/>
                </a:cxn>
                <a:cxn ang="0">
                  <a:pos x="70" y="42"/>
                </a:cxn>
                <a:cxn ang="0">
                  <a:pos x="73" y="42"/>
                </a:cxn>
                <a:cxn ang="0">
                  <a:pos x="75" y="40"/>
                </a:cxn>
                <a:cxn ang="0">
                  <a:pos x="76" y="38"/>
                </a:cxn>
                <a:cxn ang="0">
                  <a:pos x="77" y="36"/>
                </a:cxn>
                <a:cxn ang="0">
                  <a:pos x="76" y="34"/>
                </a:cxn>
                <a:cxn ang="0">
                  <a:pos x="75" y="32"/>
                </a:cxn>
                <a:cxn ang="0">
                  <a:pos x="73" y="30"/>
                </a:cxn>
                <a:cxn ang="0">
                  <a:pos x="68" y="42"/>
                </a:cxn>
              </a:cxnLst>
              <a:rect l="0" t="0" r="r" b="b"/>
              <a:pathLst>
                <a:path w="77" h="42">
                  <a:moveTo>
                    <a:pt x="68" y="42"/>
                  </a:moveTo>
                  <a:lnTo>
                    <a:pt x="73" y="3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3" y="42"/>
                  </a:lnTo>
                  <a:lnTo>
                    <a:pt x="75" y="40"/>
                  </a:lnTo>
                  <a:lnTo>
                    <a:pt x="76" y="38"/>
                  </a:lnTo>
                  <a:lnTo>
                    <a:pt x="77" y="36"/>
                  </a:lnTo>
                  <a:lnTo>
                    <a:pt x="76" y="34"/>
                  </a:lnTo>
                  <a:lnTo>
                    <a:pt x="75" y="32"/>
                  </a:lnTo>
                  <a:lnTo>
                    <a:pt x="73" y="30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1" name="Freeform 2675"/>
            <p:cNvSpPr>
              <a:spLocks/>
            </p:cNvSpPr>
            <p:nvPr/>
          </p:nvSpPr>
          <p:spPr bwMode="auto">
            <a:xfrm>
              <a:off x="3594" y="2875"/>
              <a:ext cx="21" cy="9"/>
            </a:xfrm>
            <a:custGeom>
              <a:avLst/>
              <a:gdLst/>
              <a:ahLst/>
              <a:cxnLst>
                <a:cxn ang="0">
                  <a:pos x="79" y="34"/>
                </a:cxn>
                <a:cxn ang="0">
                  <a:pos x="82" y="20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79" y="34"/>
                </a:cxn>
                <a:cxn ang="0">
                  <a:pos x="79" y="34"/>
                </a:cxn>
                <a:cxn ang="0">
                  <a:pos x="79" y="34"/>
                </a:cxn>
                <a:cxn ang="0">
                  <a:pos x="82" y="34"/>
                </a:cxn>
                <a:cxn ang="0">
                  <a:pos x="84" y="33"/>
                </a:cxn>
                <a:cxn ang="0">
                  <a:pos x="86" y="32"/>
                </a:cxn>
                <a:cxn ang="0">
                  <a:pos x="87" y="29"/>
                </a:cxn>
                <a:cxn ang="0">
                  <a:pos x="87" y="27"/>
                </a:cxn>
                <a:cxn ang="0">
                  <a:pos x="86" y="24"/>
                </a:cxn>
                <a:cxn ang="0">
                  <a:pos x="85" y="22"/>
                </a:cxn>
                <a:cxn ang="0">
                  <a:pos x="82" y="20"/>
                </a:cxn>
                <a:cxn ang="0">
                  <a:pos x="79" y="34"/>
                </a:cxn>
              </a:cxnLst>
              <a:rect l="0" t="0" r="r" b="b"/>
              <a:pathLst>
                <a:path w="87" h="34">
                  <a:moveTo>
                    <a:pt x="79" y="34"/>
                  </a:moveTo>
                  <a:lnTo>
                    <a:pt x="82" y="2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2" y="34"/>
                  </a:lnTo>
                  <a:lnTo>
                    <a:pt x="84" y="33"/>
                  </a:lnTo>
                  <a:lnTo>
                    <a:pt x="86" y="32"/>
                  </a:lnTo>
                  <a:lnTo>
                    <a:pt x="87" y="29"/>
                  </a:lnTo>
                  <a:lnTo>
                    <a:pt x="87" y="27"/>
                  </a:lnTo>
                  <a:lnTo>
                    <a:pt x="86" y="24"/>
                  </a:lnTo>
                  <a:lnTo>
                    <a:pt x="85" y="22"/>
                  </a:lnTo>
                  <a:lnTo>
                    <a:pt x="82" y="20"/>
                  </a:lnTo>
                  <a:lnTo>
                    <a:pt x="79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2" name="Freeform 2676"/>
            <p:cNvSpPr>
              <a:spLocks/>
            </p:cNvSpPr>
            <p:nvPr/>
          </p:nvSpPr>
          <p:spPr bwMode="auto">
            <a:xfrm>
              <a:off x="3613" y="2880"/>
              <a:ext cx="24" cy="8"/>
            </a:xfrm>
            <a:custGeom>
              <a:avLst/>
              <a:gdLst/>
              <a:ahLst/>
              <a:cxnLst>
                <a:cxn ang="0">
                  <a:pos x="86" y="30"/>
                </a:cxn>
                <a:cxn ang="0">
                  <a:pos x="87" y="17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85" y="30"/>
                </a:cxn>
                <a:cxn ang="0">
                  <a:pos x="86" y="30"/>
                </a:cxn>
                <a:cxn ang="0">
                  <a:pos x="85" y="30"/>
                </a:cxn>
                <a:cxn ang="0">
                  <a:pos x="88" y="30"/>
                </a:cxn>
                <a:cxn ang="0">
                  <a:pos x="90" y="28"/>
                </a:cxn>
                <a:cxn ang="0">
                  <a:pos x="93" y="27"/>
                </a:cxn>
                <a:cxn ang="0">
                  <a:pos x="94" y="24"/>
                </a:cxn>
                <a:cxn ang="0">
                  <a:pos x="94" y="22"/>
                </a:cxn>
                <a:cxn ang="0">
                  <a:pos x="93" y="20"/>
                </a:cxn>
                <a:cxn ang="0">
                  <a:pos x="90" y="18"/>
                </a:cxn>
                <a:cxn ang="0">
                  <a:pos x="87" y="17"/>
                </a:cxn>
                <a:cxn ang="0">
                  <a:pos x="86" y="30"/>
                </a:cxn>
              </a:cxnLst>
              <a:rect l="0" t="0" r="r" b="b"/>
              <a:pathLst>
                <a:path w="94" h="30">
                  <a:moveTo>
                    <a:pt x="86" y="30"/>
                  </a:moveTo>
                  <a:lnTo>
                    <a:pt x="87" y="17"/>
                  </a:lnTo>
                  <a:lnTo>
                    <a:pt x="3" y="0"/>
                  </a:lnTo>
                  <a:lnTo>
                    <a:pt x="0" y="14"/>
                  </a:lnTo>
                  <a:lnTo>
                    <a:pt x="85" y="30"/>
                  </a:lnTo>
                  <a:lnTo>
                    <a:pt x="86" y="30"/>
                  </a:lnTo>
                  <a:lnTo>
                    <a:pt x="85" y="30"/>
                  </a:lnTo>
                  <a:lnTo>
                    <a:pt x="88" y="30"/>
                  </a:lnTo>
                  <a:lnTo>
                    <a:pt x="90" y="28"/>
                  </a:lnTo>
                  <a:lnTo>
                    <a:pt x="93" y="27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3" y="20"/>
                  </a:lnTo>
                  <a:lnTo>
                    <a:pt x="90" y="18"/>
                  </a:lnTo>
                  <a:lnTo>
                    <a:pt x="87" y="17"/>
                  </a:lnTo>
                  <a:lnTo>
                    <a:pt x="86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3" name="Freeform 2677"/>
            <p:cNvSpPr>
              <a:spLocks/>
            </p:cNvSpPr>
            <p:nvPr/>
          </p:nvSpPr>
          <p:spPr bwMode="auto">
            <a:xfrm>
              <a:off x="3635" y="2884"/>
              <a:ext cx="26" cy="6"/>
            </a:xfrm>
            <a:custGeom>
              <a:avLst/>
              <a:gdLst/>
              <a:ahLst/>
              <a:cxnLst>
                <a:cxn ang="0">
                  <a:pos x="96" y="20"/>
                </a:cxn>
                <a:cxn ang="0">
                  <a:pos x="97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0"/>
                </a:cxn>
                <a:cxn ang="0">
                  <a:pos x="96" y="20"/>
                </a:cxn>
                <a:cxn ang="0">
                  <a:pos x="96" y="20"/>
                </a:cxn>
                <a:cxn ang="0">
                  <a:pos x="99" y="20"/>
                </a:cxn>
                <a:cxn ang="0">
                  <a:pos x="101" y="19"/>
                </a:cxn>
                <a:cxn ang="0">
                  <a:pos x="102" y="17"/>
                </a:cxn>
                <a:cxn ang="0">
                  <a:pos x="103" y="15"/>
                </a:cxn>
                <a:cxn ang="0">
                  <a:pos x="103" y="12"/>
                </a:cxn>
                <a:cxn ang="0">
                  <a:pos x="102" y="10"/>
                </a:cxn>
                <a:cxn ang="0">
                  <a:pos x="100" y="8"/>
                </a:cxn>
                <a:cxn ang="0">
                  <a:pos x="97" y="8"/>
                </a:cxn>
                <a:cxn ang="0">
                  <a:pos x="96" y="20"/>
                </a:cxn>
              </a:cxnLst>
              <a:rect l="0" t="0" r="r" b="b"/>
              <a:pathLst>
                <a:path w="103" h="20">
                  <a:moveTo>
                    <a:pt x="96" y="20"/>
                  </a:moveTo>
                  <a:lnTo>
                    <a:pt x="97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9" y="20"/>
                  </a:lnTo>
                  <a:lnTo>
                    <a:pt x="101" y="19"/>
                  </a:lnTo>
                  <a:lnTo>
                    <a:pt x="102" y="17"/>
                  </a:lnTo>
                  <a:lnTo>
                    <a:pt x="103" y="15"/>
                  </a:lnTo>
                  <a:lnTo>
                    <a:pt x="103" y="12"/>
                  </a:lnTo>
                  <a:lnTo>
                    <a:pt x="102" y="10"/>
                  </a:lnTo>
                  <a:lnTo>
                    <a:pt x="100" y="8"/>
                  </a:lnTo>
                  <a:lnTo>
                    <a:pt x="97" y="8"/>
                  </a:lnTo>
                  <a:lnTo>
                    <a:pt x="96" y="2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4" name="Freeform 2678"/>
            <p:cNvSpPr>
              <a:spLocks/>
            </p:cNvSpPr>
            <p:nvPr/>
          </p:nvSpPr>
          <p:spPr bwMode="auto">
            <a:xfrm>
              <a:off x="3659" y="2886"/>
              <a:ext cx="25" cy="4"/>
            </a:xfrm>
            <a:custGeom>
              <a:avLst/>
              <a:gdLst/>
              <a:ahLst/>
              <a:cxnLst>
                <a:cxn ang="0">
                  <a:pos x="95" y="15"/>
                </a:cxn>
                <a:cxn ang="0">
                  <a:pos x="94" y="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4" y="15"/>
                </a:cxn>
                <a:cxn ang="0">
                  <a:pos x="95" y="15"/>
                </a:cxn>
                <a:cxn ang="0">
                  <a:pos x="94" y="15"/>
                </a:cxn>
                <a:cxn ang="0">
                  <a:pos x="97" y="15"/>
                </a:cxn>
                <a:cxn ang="0">
                  <a:pos x="99" y="13"/>
                </a:cxn>
                <a:cxn ang="0">
                  <a:pos x="100" y="11"/>
                </a:cxn>
                <a:cxn ang="0">
                  <a:pos x="100" y="9"/>
                </a:cxn>
                <a:cxn ang="0">
                  <a:pos x="100" y="7"/>
                </a:cxn>
                <a:cxn ang="0">
                  <a:pos x="99" y="4"/>
                </a:cxn>
                <a:cxn ang="0">
                  <a:pos x="97" y="3"/>
                </a:cxn>
                <a:cxn ang="0">
                  <a:pos x="94" y="2"/>
                </a:cxn>
                <a:cxn ang="0">
                  <a:pos x="95" y="15"/>
                </a:cxn>
              </a:cxnLst>
              <a:rect l="0" t="0" r="r" b="b"/>
              <a:pathLst>
                <a:path w="100" h="15">
                  <a:moveTo>
                    <a:pt x="95" y="15"/>
                  </a:moveTo>
                  <a:lnTo>
                    <a:pt x="94" y="2"/>
                  </a:lnTo>
                  <a:lnTo>
                    <a:pt x="1" y="0"/>
                  </a:lnTo>
                  <a:lnTo>
                    <a:pt x="0" y="12"/>
                  </a:lnTo>
                  <a:lnTo>
                    <a:pt x="94" y="15"/>
                  </a:lnTo>
                  <a:lnTo>
                    <a:pt x="95" y="15"/>
                  </a:lnTo>
                  <a:lnTo>
                    <a:pt x="94" y="15"/>
                  </a:lnTo>
                  <a:lnTo>
                    <a:pt x="97" y="15"/>
                  </a:lnTo>
                  <a:lnTo>
                    <a:pt x="99" y="13"/>
                  </a:lnTo>
                  <a:lnTo>
                    <a:pt x="100" y="11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99" y="4"/>
                  </a:lnTo>
                  <a:lnTo>
                    <a:pt x="97" y="3"/>
                  </a:lnTo>
                  <a:lnTo>
                    <a:pt x="94" y="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5" name="Freeform 2679"/>
            <p:cNvSpPr>
              <a:spLocks/>
            </p:cNvSpPr>
            <p:nvPr/>
          </p:nvSpPr>
          <p:spPr bwMode="auto">
            <a:xfrm>
              <a:off x="3682" y="2885"/>
              <a:ext cx="25" cy="5"/>
            </a:xfrm>
            <a:custGeom>
              <a:avLst/>
              <a:gdLst/>
              <a:ahLst/>
              <a:cxnLst>
                <a:cxn ang="0">
                  <a:pos x="93" y="13"/>
                </a:cxn>
                <a:cxn ang="0">
                  <a:pos x="91" y="0"/>
                </a:cxn>
                <a:cxn ang="0">
                  <a:pos x="0" y="8"/>
                </a:cxn>
                <a:cxn ang="0">
                  <a:pos x="2" y="21"/>
                </a:cxn>
                <a:cxn ang="0">
                  <a:pos x="93" y="13"/>
                </a:cxn>
                <a:cxn ang="0">
                  <a:pos x="93" y="13"/>
                </a:cxn>
                <a:cxn ang="0">
                  <a:pos x="93" y="13"/>
                </a:cxn>
                <a:cxn ang="0">
                  <a:pos x="95" y="13"/>
                </a:cxn>
                <a:cxn ang="0">
                  <a:pos x="97" y="11"/>
                </a:cxn>
                <a:cxn ang="0">
                  <a:pos x="98" y="9"/>
                </a:cxn>
                <a:cxn ang="0">
                  <a:pos x="98" y="6"/>
                </a:cxn>
                <a:cxn ang="0">
                  <a:pos x="98" y="4"/>
                </a:cxn>
                <a:cxn ang="0">
                  <a:pos x="96" y="2"/>
                </a:cxn>
                <a:cxn ang="0">
                  <a:pos x="94" y="1"/>
                </a:cxn>
                <a:cxn ang="0">
                  <a:pos x="91" y="0"/>
                </a:cxn>
                <a:cxn ang="0">
                  <a:pos x="93" y="13"/>
                </a:cxn>
              </a:cxnLst>
              <a:rect l="0" t="0" r="r" b="b"/>
              <a:pathLst>
                <a:path w="98" h="21">
                  <a:moveTo>
                    <a:pt x="93" y="13"/>
                  </a:moveTo>
                  <a:lnTo>
                    <a:pt x="91" y="0"/>
                  </a:lnTo>
                  <a:lnTo>
                    <a:pt x="0" y="8"/>
                  </a:lnTo>
                  <a:lnTo>
                    <a:pt x="2" y="21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5" y="13"/>
                  </a:lnTo>
                  <a:lnTo>
                    <a:pt x="97" y="11"/>
                  </a:lnTo>
                  <a:lnTo>
                    <a:pt x="98" y="9"/>
                  </a:lnTo>
                  <a:lnTo>
                    <a:pt x="98" y="6"/>
                  </a:lnTo>
                  <a:lnTo>
                    <a:pt x="98" y="4"/>
                  </a:lnTo>
                  <a:lnTo>
                    <a:pt x="96" y="2"/>
                  </a:lnTo>
                  <a:lnTo>
                    <a:pt x="94" y="1"/>
                  </a:lnTo>
                  <a:lnTo>
                    <a:pt x="91" y="0"/>
                  </a:lnTo>
                  <a:lnTo>
                    <a:pt x="9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6" name="Freeform 2680"/>
            <p:cNvSpPr>
              <a:spLocks/>
            </p:cNvSpPr>
            <p:nvPr/>
          </p:nvSpPr>
          <p:spPr bwMode="auto">
            <a:xfrm>
              <a:off x="3705" y="2882"/>
              <a:ext cx="24" cy="6"/>
            </a:xfrm>
            <a:custGeom>
              <a:avLst/>
              <a:gdLst/>
              <a:ahLst/>
              <a:cxnLst>
                <a:cxn ang="0">
                  <a:pos x="94" y="12"/>
                </a:cxn>
                <a:cxn ang="0">
                  <a:pos x="91" y="0"/>
                </a:cxn>
                <a:cxn ang="0">
                  <a:pos x="0" y="13"/>
                </a:cxn>
                <a:cxn ang="0">
                  <a:pos x="2" y="25"/>
                </a:cxn>
                <a:cxn ang="0">
                  <a:pos x="93" y="12"/>
                </a:cxn>
                <a:cxn ang="0">
                  <a:pos x="94" y="12"/>
                </a:cxn>
                <a:cxn ang="0">
                  <a:pos x="93" y="12"/>
                </a:cxn>
                <a:cxn ang="0">
                  <a:pos x="96" y="11"/>
                </a:cxn>
                <a:cxn ang="0">
                  <a:pos x="97" y="10"/>
                </a:cxn>
                <a:cxn ang="0">
                  <a:pos x="98" y="7"/>
                </a:cxn>
                <a:cxn ang="0">
                  <a:pos x="98" y="5"/>
                </a:cxn>
                <a:cxn ang="0">
                  <a:pos x="98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4" y="12"/>
                </a:cxn>
              </a:cxnLst>
              <a:rect l="0" t="0" r="r" b="b"/>
              <a:pathLst>
                <a:path w="98" h="25">
                  <a:moveTo>
                    <a:pt x="94" y="12"/>
                  </a:moveTo>
                  <a:lnTo>
                    <a:pt x="91" y="0"/>
                  </a:lnTo>
                  <a:lnTo>
                    <a:pt x="0" y="13"/>
                  </a:lnTo>
                  <a:lnTo>
                    <a:pt x="2" y="25"/>
                  </a:lnTo>
                  <a:lnTo>
                    <a:pt x="93" y="12"/>
                  </a:lnTo>
                  <a:lnTo>
                    <a:pt x="94" y="12"/>
                  </a:lnTo>
                  <a:lnTo>
                    <a:pt x="93" y="12"/>
                  </a:lnTo>
                  <a:lnTo>
                    <a:pt x="96" y="11"/>
                  </a:lnTo>
                  <a:lnTo>
                    <a:pt x="97" y="10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7" name="Freeform 2681"/>
            <p:cNvSpPr>
              <a:spLocks/>
            </p:cNvSpPr>
            <p:nvPr/>
          </p:nvSpPr>
          <p:spPr bwMode="auto">
            <a:xfrm>
              <a:off x="3727" y="2877"/>
              <a:ext cx="22" cy="8"/>
            </a:xfrm>
            <a:custGeom>
              <a:avLst/>
              <a:gdLst/>
              <a:ahLst/>
              <a:cxnLst>
                <a:cxn ang="0">
                  <a:pos x="84" y="12"/>
                </a:cxn>
                <a:cxn ang="0">
                  <a:pos x="80" y="0"/>
                </a:cxn>
                <a:cxn ang="0">
                  <a:pos x="0" y="22"/>
                </a:cxn>
                <a:cxn ang="0">
                  <a:pos x="4" y="34"/>
                </a:cxn>
                <a:cxn ang="0">
                  <a:pos x="84" y="12"/>
                </a:cxn>
                <a:cxn ang="0">
                  <a:pos x="84" y="12"/>
                </a:cxn>
                <a:cxn ang="0">
                  <a:pos x="84" y="12"/>
                </a:cxn>
                <a:cxn ang="0">
                  <a:pos x="86" y="11"/>
                </a:cxn>
                <a:cxn ang="0">
                  <a:pos x="88" y="9"/>
                </a:cxn>
                <a:cxn ang="0">
                  <a:pos x="88" y="7"/>
                </a:cxn>
                <a:cxn ang="0">
                  <a:pos x="88" y="4"/>
                </a:cxn>
                <a:cxn ang="0">
                  <a:pos x="87" y="2"/>
                </a:cxn>
                <a:cxn ang="0">
                  <a:pos x="85" y="1"/>
                </a:cxn>
                <a:cxn ang="0">
                  <a:pos x="83" y="0"/>
                </a:cxn>
                <a:cxn ang="0">
                  <a:pos x="80" y="0"/>
                </a:cxn>
                <a:cxn ang="0">
                  <a:pos x="84" y="12"/>
                </a:cxn>
              </a:cxnLst>
              <a:rect l="0" t="0" r="r" b="b"/>
              <a:pathLst>
                <a:path w="88" h="34">
                  <a:moveTo>
                    <a:pt x="84" y="12"/>
                  </a:moveTo>
                  <a:lnTo>
                    <a:pt x="80" y="0"/>
                  </a:lnTo>
                  <a:lnTo>
                    <a:pt x="0" y="22"/>
                  </a:lnTo>
                  <a:lnTo>
                    <a:pt x="4" y="3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6" y="11"/>
                  </a:lnTo>
                  <a:lnTo>
                    <a:pt x="88" y="9"/>
                  </a:lnTo>
                  <a:lnTo>
                    <a:pt x="88" y="7"/>
                  </a:lnTo>
                  <a:lnTo>
                    <a:pt x="88" y="4"/>
                  </a:lnTo>
                  <a:lnTo>
                    <a:pt x="87" y="2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8" name="Freeform 2682"/>
            <p:cNvSpPr>
              <a:spLocks/>
            </p:cNvSpPr>
            <p:nvPr/>
          </p:nvSpPr>
          <p:spPr bwMode="auto">
            <a:xfrm>
              <a:off x="3747" y="2870"/>
              <a:ext cx="21" cy="10"/>
            </a:xfrm>
            <a:custGeom>
              <a:avLst/>
              <a:gdLst/>
              <a:ahLst/>
              <a:cxnLst>
                <a:cxn ang="0">
                  <a:pos x="78" y="12"/>
                </a:cxn>
                <a:cxn ang="0">
                  <a:pos x="73" y="0"/>
                </a:cxn>
                <a:cxn ang="0">
                  <a:pos x="0" y="26"/>
                </a:cxn>
                <a:cxn ang="0">
                  <a:pos x="4" y="38"/>
                </a:cxn>
                <a:cxn ang="0">
                  <a:pos x="77" y="12"/>
                </a:cxn>
                <a:cxn ang="0">
                  <a:pos x="78" y="12"/>
                </a:cxn>
                <a:cxn ang="0">
                  <a:pos x="77" y="12"/>
                </a:cxn>
                <a:cxn ang="0">
                  <a:pos x="80" y="11"/>
                </a:cxn>
                <a:cxn ang="0">
                  <a:pos x="81" y="9"/>
                </a:cxn>
                <a:cxn ang="0">
                  <a:pos x="82" y="6"/>
                </a:cxn>
                <a:cxn ang="0">
                  <a:pos x="81" y="4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8" y="12"/>
                </a:cxn>
              </a:cxnLst>
              <a:rect l="0" t="0" r="r" b="b"/>
              <a:pathLst>
                <a:path w="82" h="38">
                  <a:moveTo>
                    <a:pt x="78" y="12"/>
                  </a:moveTo>
                  <a:lnTo>
                    <a:pt x="73" y="0"/>
                  </a:lnTo>
                  <a:lnTo>
                    <a:pt x="0" y="26"/>
                  </a:lnTo>
                  <a:lnTo>
                    <a:pt x="4" y="38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7" y="12"/>
                  </a:lnTo>
                  <a:lnTo>
                    <a:pt x="80" y="11"/>
                  </a:lnTo>
                  <a:lnTo>
                    <a:pt x="81" y="9"/>
                  </a:lnTo>
                  <a:lnTo>
                    <a:pt x="82" y="6"/>
                  </a:lnTo>
                  <a:lnTo>
                    <a:pt x="81" y="4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9" name="Freeform 2683"/>
            <p:cNvSpPr>
              <a:spLocks/>
            </p:cNvSpPr>
            <p:nvPr/>
          </p:nvSpPr>
          <p:spPr bwMode="auto">
            <a:xfrm>
              <a:off x="3543" y="2711"/>
              <a:ext cx="262" cy="109"/>
            </a:xfrm>
            <a:custGeom>
              <a:avLst/>
              <a:gdLst/>
              <a:ahLst/>
              <a:cxnLst>
                <a:cxn ang="0">
                  <a:pos x="1049" y="217"/>
                </a:cxn>
                <a:cxn ang="0">
                  <a:pos x="1044" y="188"/>
                </a:cxn>
                <a:cxn ang="0">
                  <a:pos x="1027" y="159"/>
                </a:cxn>
                <a:cxn ang="0">
                  <a:pos x="1004" y="130"/>
                </a:cxn>
                <a:cxn ang="0">
                  <a:pos x="968" y="103"/>
                </a:cxn>
                <a:cxn ang="0">
                  <a:pos x="926" y="80"/>
                </a:cxn>
                <a:cxn ang="0">
                  <a:pos x="874" y="55"/>
                </a:cxn>
                <a:cxn ang="0">
                  <a:pos x="817" y="37"/>
                </a:cxn>
                <a:cxn ang="0">
                  <a:pos x="755" y="24"/>
                </a:cxn>
                <a:cxn ang="0">
                  <a:pos x="686" y="10"/>
                </a:cxn>
                <a:cxn ang="0">
                  <a:pos x="615" y="5"/>
                </a:cxn>
                <a:cxn ang="0">
                  <a:pos x="543" y="0"/>
                </a:cxn>
                <a:cxn ang="0">
                  <a:pos x="470" y="2"/>
                </a:cxn>
                <a:cxn ang="0">
                  <a:pos x="397" y="8"/>
                </a:cxn>
                <a:cxn ang="0">
                  <a:pos x="328" y="15"/>
                </a:cxn>
                <a:cxn ang="0">
                  <a:pos x="262" y="29"/>
                </a:cxn>
                <a:cxn ang="0">
                  <a:pos x="203" y="48"/>
                </a:cxn>
                <a:cxn ang="0">
                  <a:pos x="148" y="66"/>
                </a:cxn>
                <a:cxn ang="0">
                  <a:pos x="99" y="90"/>
                </a:cxn>
                <a:cxn ang="0">
                  <a:pos x="62" y="116"/>
                </a:cxn>
                <a:cxn ang="0">
                  <a:pos x="32" y="143"/>
                </a:cxn>
                <a:cxn ang="0">
                  <a:pos x="10" y="172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2"/>
                </a:cxn>
                <a:cxn ang="0">
                  <a:pos x="32" y="292"/>
                </a:cxn>
                <a:cxn ang="0">
                  <a:pos x="62" y="320"/>
                </a:cxn>
                <a:cxn ang="0">
                  <a:pos x="99" y="347"/>
                </a:cxn>
                <a:cxn ang="0">
                  <a:pos x="148" y="368"/>
                </a:cxn>
                <a:cxn ang="0">
                  <a:pos x="203" y="390"/>
                </a:cxn>
                <a:cxn ang="0">
                  <a:pos x="262" y="406"/>
                </a:cxn>
                <a:cxn ang="0">
                  <a:pos x="328" y="419"/>
                </a:cxn>
                <a:cxn ang="0">
                  <a:pos x="397" y="430"/>
                </a:cxn>
                <a:cxn ang="0">
                  <a:pos x="470" y="435"/>
                </a:cxn>
                <a:cxn ang="0">
                  <a:pos x="543" y="435"/>
                </a:cxn>
                <a:cxn ang="0">
                  <a:pos x="615" y="433"/>
                </a:cxn>
                <a:cxn ang="0">
                  <a:pos x="686" y="424"/>
                </a:cxn>
                <a:cxn ang="0">
                  <a:pos x="755" y="413"/>
                </a:cxn>
                <a:cxn ang="0">
                  <a:pos x="817" y="398"/>
                </a:cxn>
                <a:cxn ang="0">
                  <a:pos x="874" y="380"/>
                </a:cxn>
                <a:cxn ang="0">
                  <a:pos x="926" y="358"/>
                </a:cxn>
                <a:cxn ang="0">
                  <a:pos x="968" y="334"/>
                </a:cxn>
                <a:cxn ang="0">
                  <a:pos x="1004" y="307"/>
                </a:cxn>
                <a:cxn ang="0">
                  <a:pos x="1027" y="279"/>
                </a:cxn>
                <a:cxn ang="0">
                  <a:pos x="1044" y="249"/>
                </a:cxn>
                <a:cxn ang="0">
                  <a:pos x="1049" y="217"/>
                </a:cxn>
              </a:cxnLst>
              <a:rect l="0" t="0" r="r" b="b"/>
              <a:pathLst>
                <a:path w="1049" h="435">
                  <a:moveTo>
                    <a:pt x="1049" y="217"/>
                  </a:moveTo>
                  <a:lnTo>
                    <a:pt x="1044" y="188"/>
                  </a:lnTo>
                  <a:lnTo>
                    <a:pt x="1027" y="159"/>
                  </a:lnTo>
                  <a:lnTo>
                    <a:pt x="1004" y="130"/>
                  </a:lnTo>
                  <a:lnTo>
                    <a:pt x="968" y="103"/>
                  </a:lnTo>
                  <a:lnTo>
                    <a:pt x="926" y="80"/>
                  </a:lnTo>
                  <a:lnTo>
                    <a:pt x="874" y="55"/>
                  </a:lnTo>
                  <a:lnTo>
                    <a:pt x="817" y="37"/>
                  </a:lnTo>
                  <a:lnTo>
                    <a:pt x="755" y="24"/>
                  </a:lnTo>
                  <a:lnTo>
                    <a:pt x="686" y="10"/>
                  </a:lnTo>
                  <a:lnTo>
                    <a:pt x="615" y="5"/>
                  </a:lnTo>
                  <a:lnTo>
                    <a:pt x="543" y="0"/>
                  </a:lnTo>
                  <a:lnTo>
                    <a:pt x="470" y="2"/>
                  </a:lnTo>
                  <a:lnTo>
                    <a:pt x="397" y="8"/>
                  </a:lnTo>
                  <a:lnTo>
                    <a:pt x="328" y="15"/>
                  </a:lnTo>
                  <a:lnTo>
                    <a:pt x="262" y="29"/>
                  </a:lnTo>
                  <a:lnTo>
                    <a:pt x="203" y="48"/>
                  </a:lnTo>
                  <a:lnTo>
                    <a:pt x="148" y="66"/>
                  </a:lnTo>
                  <a:lnTo>
                    <a:pt x="99" y="90"/>
                  </a:lnTo>
                  <a:lnTo>
                    <a:pt x="62" y="116"/>
                  </a:lnTo>
                  <a:lnTo>
                    <a:pt x="32" y="143"/>
                  </a:lnTo>
                  <a:lnTo>
                    <a:pt x="10" y="172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2"/>
                  </a:lnTo>
                  <a:lnTo>
                    <a:pt x="32" y="292"/>
                  </a:lnTo>
                  <a:lnTo>
                    <a:pt x="62" y="320"/>
                  </a:lnTo>
                  <a:lnTo>
                    <a:pt x="99" y="347"/>
                  </a:lnTo>
                  <a:lnTo>
                    <a:pt x="148" y="368"/>
                  </a:lnTo>
                  <a:lnTo>
                    <a:pt x="203" y="390"/>
                  </a:lnTo>
                  <a:lnTo>
                    <a:pt x="262" y="406"/>
                  </a:lnTo>
                  <a:lnTo>
                    <a:pt x="328" y="419"/>
                  </a:lnTo>
                  <a:lnTo>
                    <a:pt x="397" y="430"/>
                  </a:lnTo>
                  <a:lnTo>
                    <a:pt x="470" y="435"/>
                  </a:lnTo>
                  <a:lnTo>
                    <a:pt x="543" y="435"/>
                  </a:lnTo>
                  <a:lnTo>
                    <a:pt x="615" y="433"/>
                  </a:lnTo>
                  <a:lnTo>
                    <a:pt x="686" y="424"/>
                  </a:lnTo>
                  <a:lnTo>
                    <a:pt x="755" y="413"/>
                  </a:lnTo>
                  <a:lnTo>
                    <a:pt x="817" y="398"/>
                  </a:lnTo>
                  <a:lnTo>
                    <a:pt x="874" y="380"/>
                  </a:lnTo>
                  <a:lnTo>
                    <a:pt x="926" y="358"/>
                  </a:lnTo>
                  <a:lnTo>
                    <a:pt x="968" y="334"/>
                  </a:lnTo>
                  <a:lnTo>
                    <a:pt x="1004" y="307"/>
                  </a:lnTo>
                  <a:lnTo>
                    <a:pt x="1027" y="279"/>
                  </a:lnTo>
                  <a:lnTo>
                    <a:pt x="1044" y="249"/>
                  </a:lnTo>
                  <a:lnTo>
                    <a:pt x="1049" y="2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0" name="Freeform 2684"/>
            <p:cNvSpPr>
              <a:spLocks/>
            </p:cNvSpPr>
            <p:nvPr/>
          </p:nvSpPr>
          <p:spPr bwMode="auto">
            <a:xfrm>
              <a:off x="3802" y="2756"/>
              <a:ext cx="4" cy="10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0" y="7"/>
                </a:cxn>
                <a:cxn ang="0">
                  <a:pos x="5" y="36"/>
                </a:cxn>
                <a:cxn ang="0">
                  <a:pos x="18" y="34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2" y="3"/>
                </a:cxn>
              </a:cxnLst>
              <a:rect l="0" t="0" r="r" b="b"/>
              <a:pathLst>
                <a:path w="18" h="36">
                  <a:moveTo>
                    <a:pt x="12" y="3"/>
                  </a:moveTo>
                  <a:lnTo>
                    <a:pt x="0" y="7"/>
                  </a:lnTo>
                  <a:lnTo>
                    <a:pt x="5" y="36"/>
                  </a:lnTo>
                  <a:lnTo>
                    <a:pt x="18" y="34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1" name="Freeform 2685"/>
            <p:cNvSpPr>
              <a:spLocks/>
            </p:cNvSpPr>
            <p:nvPr/>
          </p:nvSpPr>
          <p:spPr bwMode="auto">
            <a:xfrm>
              <a:off x="3798" y="2749"/>
              <a:ext cx="7" cy="10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1" y="10"/>
                </a:cxn>
                <a:cxn ang="0">
                  <a:pos x="17" y="39"/>
                </a:cxn>
                <a:cxn ang="0">
                  <a:pos x="28" y="33"/>
                </a:cxn>
                <a:cxn ang="0">
                  <a:pos x="12" y="4"/>
                </a:cxn>
                <a:cxn ang="0">
                  <a:pos x="11" y="3"/>
                </a:cxn>
                <a:cxn ang="0">
                  <a:pos x="12" y="4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11" y="3"/>
                </a:cxn>
              </a:cxnLst>
              <a:rect l="0" t="0" r="r" b="b"/>
              <a:pathLst>
                <a:path w="28" h="39">
                  <a:moveTo>
                    <a:pt x="11" y="3"/>
                  </a:moveTo>
                  <a:lnTo>
                    <a:pt x="1" y="10"/>
                  </a:lnTo>
                  <a:lnTo>
                    <a:pt x="17" y="39"/>
                  </a:lnTo>
                  <a:lnTo>
                    <a:pt x="28" y="33"/>
                  </a:lnTo>
                  <a:lnTo>
                    <a:pt x="12" y="4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2" name="Freeform 2686"/>
            <p:cNvSpPr>
              <a:spLocks/>
            </p:cNvSpPr>
            <p:nvPr/>
          </p:nvSpPr>
          <p:spPr bwMode="auto">
            <a:xfrm>
              <a:off x="3792" y="2742"/>
              <a:ext cx="9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" y="10"/>
                </a:cxn>
                <a:cxn ang="0">
                  <a:pos x="24" y="39"/>
                </a:cxn>
                <a:cxn ang="0">
                  <a:pos x="34" y="31"/>
                </a:cxn>
                <a:cxn ang="0">
                  <a:pos x="11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0" y="1"/>
                </a:cxn>
              </a:cxnLst>
              <a:rect l="0" t="0" r="r" b="b"/>
              <a:pathLst>
                <a:path w="34" h="39">
                  <a:moveTo>
                    <a:pt x="10" y="1"/>
                  </a:moveTo>
                  <a:lnTo>
                    <a:pt x="1" y="10"/>
                  </a:lnTo>
                  <a:lnTo>
                    <a:pt x="24" y="39"/>
                  </a:lnTo>
                  <a:lnTo>
                    <a:pt x="34" y="31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3" name="Freeform 2687"/>
            <p:cNvSpPr>
              <a:spLocks/>
            </p:cNvSpPr>
            <p:nvPr/>
          </p:nvSpPr>
          <p:spPr bwMode="auto">
            <a:xfrm>
              <a:off x="3783" y="2735"/>
              <a:ext cx="12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3" y="11"/>
                </a:cxn>
                <a:cxn ang="0">
                  <a:pos x="40" y="38"/>
                </a:cxn>
                <a:cxn ang="0">
                  <a:pos x="47" y="28"/>
                </a:cxn>
                <a:cxn ang="0">
                  <a:pos x="11" y="1"/>
                </a:cxn>
                <a:cxn ang="0">
                  <a:pos x="10" y="1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10" y="1"/>
                </a:cxn>
              </a:cxnLst>
              <a:rect l="0" t="0" r="r" b="b"/>
              <a:pathLst>
                <a:path w="47" h="38">
                  <a:moveTo>
                    <a:pt x="10" y="1"/>
                  </a:moveTo>
                  <a:lnTo>
                    <a:pt x="3" y="11"/>
                  </a:lnTo>
                  <a:lnTo>
                    <a:pt x="40" y="38"/>
                  </a:lnTo>
                  <a:lnTo>
                    <a:pt x="47" y="28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4" name="Freeform 2688"/>
            <p:cNvSpPr>
              <a:spLocks/>
            </p:cNvSpPr>
            <p:nvPr/>
          </p:nvSpPr>
          <p:spPr bwMode="auto">
            <a:xfrm>
              <a:off x="3773" y="2729"/>
              <a:ext cx="13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3" y="12"/>
                </a:cxn>
                <a:cxn ang="0">
                  <a:pos x="45" y="36"/>
                </a:cxn>
                <a:cxn ang="0">
                  <a:pos x="51" y="25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9" y="1"/>
                </a:cxn>
              </a:cxnLst>
              <a:rect l="0" t="0" r="r" b="b"/>
              <a:pathLst>
                <a:path w="51" h="36">
                  <a:moveTo>
                    <a:pt x="9" y="1"/>
                  </a:moveTo>
                  <a:lnTo>
                    <a:pt x="3" y="12"/>
                  </a:lnTo>
                  <a:lnTo>
                    <a:pt x="45" y="36"/>
                  </a:lnTo>
                  <a:lnTo>
                    <a:pt x="51" y="25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5" name="Freeform 2689"/>
            <p:cNvSpPr>
              <a:spLocks/>
            </p:cNvSpPr>
            <p:nvPr/>
          </p:nvSpPr>
          <p:spPr bwMode="auto">
            <a:xfrm>
              <a:off x="3760" y="2723"/>
              <a:ext cx="15" cy="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12"/>
                </a:cxn>
                <a:cxn ang="0">
                  <a:pos x="55" y="37"/>
                </a:cxn>
                <a:cxn ang="0">
                  <a:pos x="61" y="25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4" y="12"/>
                </a:cxn>
                <a:cxn ang="0">
                  <a:pos x="8" y="0"/>
                </a:cxn>
              </a:cxnLst>
              <a:rect l="0" t="0" r="r" b="b"/>
              <a:pathLst>
                <a:path w="61" h="37">
                  <a:moveTo>
                    <a:pt x="8" y="0"/>
                  </a:moveTo>
                  <a:lnTo>
                    <a:pt x="4" y="12"/>
                  </a:lnTo>
                  <a:lnTo>
                    <a:pt x="55" y="37"/>
                  </a:lnTo>
                  <a:lnTo>
                    <a:pt x="61" y="25"/>
                  </a:lnTo>
                  <a:lnTo>
                    <a:pt x="9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6" name="Freeform 2690"/>
            <p:cNvSpPr>
              <a:spLocks/>
            </p:cNvSpPr>
            <p:nvPr/>
          </p:nvSpPr>
          <p:spPr bwMode="auto">
            <a:xfrm>
              <a:off x="3746" y="2719"/>
              <a:ext cx="16" cy="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12"/>
                </a:cxn>
                <a:cxn ang="0">
                  <a:pos x="61" y="30"/>
                </a:cxn>
                <a:cxn ang="0">
                  <a:pos x="65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8" y="0"/>
                </a:cxn>
              </a:cxnLst>
              <a:rect l="0" t="0" r="r" b="b"/>
              <a:pathLst>
                <a:path w="65" h="30">
                  <a:moveTo>
                    <a:pt x="8" y="0"/>
                  </a:moveTo>
                  <a:lnTo>
                    <a:pt x="4" y="12"/>
                  </a:lnTo>
                  <a:lnTo>
                    <a:pt x="61" y="30"/>
                  </a:lnTo>
                  <a:lnTo>
                    <a:pt x="65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7" name="Freeform 2691"/>
            <p:cNvSpPr>
              <a:spLocks/>
            </p:cNvSpPr>
            <p:nvPr/>
          </p:nvSpPr>
          <p:spPr bwMode="auto">
            <a:xfrm>
              <a:off x="3730" y="2715"/>
              <a:ext cx="18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13"/>
                </a:cxn>
                <a:cxn ang="0">
                  <a:pos x="67" y="26"/>
                </a:cxn>
                <a:cxn ang="0">
                  <a:pos x="70" y="14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5" y="13"/>
                </a:cxn>
                <a:cxn ang="0">
                  <a:pos x="7" y="0"/>
                </a:cxn>
              </a:cxnLst>
              <a:rect l="0" t="0" r="r" b="b"/>
              <a:pathLst>
                <a:path w="70" h="26">
                  <a:moveTo>
                    <a:pt x="7" y="0"/>
                  </a:moveTo>
                  <a:lnTo>
                    <a:pt x="5" y="13"/>
                  </a:lnTo>
                  <a:lnTo>
                    <a:pt x="67" y="26"/>
                  </a:lnTo>
                  <a:lnTo>
                    <a:pt x="70" y="14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5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8" name="Freeform 2692"/>
            <p:cNvSpPr>
              <a:spLocks/>
            </p:cNvSpPr>
            <p:nvPr/>
          </p:nvSpPr>
          <p:spPr bwMode="auto">
            <a:xfrm>
              <a:off x="3712" y="2712"/>
              <a:ext cx="20" cy="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" y="12"/>
                </a:cxn>
                <a:cxn ang="0">
                  <a:pos x="76" y="26"/>
                </a:cxn>
                <a:cxn ang="0">
                  <a:pos x="78" y="13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4" y="11"/>
                </a:cxn>
                <a:cxn ang="0">
                  <a:pos x="6" y="12"/>
                </a:cxn>
                <a:cxn ang="0">
                  <a:pos x="8" y="0"/>
                </a:cxn>
              </a:cxnLst>
              <a:rect l="0" t="0" r="r" b="b"/>
              <a:pathLst>
                <a:path w="78" h="26">
                  <a:moveTo>
                    <a:pt x="8" y="0"/>
                  </a:moveTo>
                  <a:lnTo>
                    <a:pt x="6" y="12"/>
                  </a:lnTo>
                  <a:lnTo>
                    <a:pt x="76" y="26"/>
                  </a:lnTo>
                  <a:lnTo>
                    <a:pt x="78" y="13"/>
                  </a:lnTo>
                  <a:lnTo>
                    <a:pt x="9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9" name="Freeform 2693"/>
            <p:cNvSpPr>
              <a:spLocks/>
            </p:cNvSpPr>
            <p:nvPr/>
          </p:nvSpPr>
          <p:spPr bwMode="auto">
            <a:xfrm>
              <a:off x="3695" y="2711"/>
              <a:ext cx="19" cy="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13"/>
                </a:cxn>
                <a:cxn ang="0">
                  <a:pos x="76" y="19"/>
                </a:cxn>
                <a:cxn ang="0">
                  <a:pos x="77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5" y="13"/>
                </a:cxn>
                <a:cxn ang="0">
                  <a:pos x="6" y="0"/>
                </a:cxn>
              </a:cxnLst>
              <a:rect l="0" t="0" r="r" b="b"/>
              <a:pathLst>
                <a:path w="77" h="19">
                  <a:moveTo>
                    <a:pt x="6" y="0"/>
                  </a:moveTo>
                  <a:lnTo>
                    <a:pt x="5" y="13"/>
                  </a:lnTo>
                  <a:lnTo>
                    <a:pt x="76" y="19"/>
                  </a:lnTo>
                  <a:lnTo>
                    <a:pt x="77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0" name="Freeform 2694"/>
            <p:cNvSpPr>
              <a:spLocks/>
            </p:cNvSpPr>
            <p:nvPr/>
          </p:nvSpPr>
          <p:spPr bwMode="auto">
            <a:xfrm>
              <a:off x="3677" y="2709"/>
              <a:ext cx="20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9" y="18"/>
                </a:cxn>
                <a:cxn ang="0">
                  <a:pos x="79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9" h="18">
                  <a:moveTo>
                    <a:pt x="7" y="0"/>
                  </a:moveTo>
                  <a:lnTo>
                    <a:pt x="6" y="13"/>
                  </a:lnTo>
                  <a:lnTo>
                    <a:pt x="79" y="18"/>
                  </a:lnTo>
                  <a:lnTo>
                    <a:pt x="79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1" name="Freeform 2695"/>
            <p:cNvSpPr>
              <a:spLocks/>
            </p:cNvSpPr>
            <p:nvPr/>
          </p:nvSpPr>
          <p:spPr bwMode="auto">
            <a:xfrm>
              <a:off x="3659" y="2709"/>
              <a:ext cx="19" cy="4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7" y="16"/>
                </a:cxn>
                <a:cxn ang="0">
                  <a:pos x="80" y="13"/>
                </a:cxn>
                <a:cxn ang="0">
                  <a:pos x="80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2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2" y="14"/>
                </a:cxn>
                <a:cxn ang="0">
                  <a:pos x="4" y="15"/>
                </a:cxn>
                <a:cxn ang="0">
                  <a:pos x="7" y="16"/>
                </a:cxn>
                <a:cxn ang="0">
                  <a:pos x="6" y="3"/>
                </a:cxn>
              </a:cxnLst>
              <a:rect l="0" t="0" r="r" b="b"/>
              <a:pathLst>
                <a:path w="80" h="16">
                  <a:moveTo>
                    <a:pt x="6" y="3"/>
                  </a:moveTo>
                  <a:lnTo>
                    <a:pt x="7" y="16"/>
                  </a:lnTo>
                  <a:lnTo>
                    <a:pt x="80" y="13"/>
                  </a:lnTo>
                  <a:lnTo>
                    <a:pt x="8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2" name="Freeform 2696"/>
            <p:cNvSpPr>
              <a:spLocks/>
            </p:cNvSpPr>
            <p:nvPr/>
          </p:nvSpPr>
          <p:spPr bwMode="auto">
            <a:xfrm>
              <a:off x="3640" y="2710"/>
              <a:ext cx="20" cy="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7" y="18"/>
                </a:cxn>
                <a:cxn ang="0">
                  <a:pos x="79" y="13"/>
                </a:cxn>
                <a:cxn ang="0">
                  <a:pos x="78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3" y="6"/>
                </a:cxn>
                <a:cxn ang="0">
                  <a:pos x="1" y="7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4" y="18"/>
                </a:cxn>
                <a:cxn ang="0">
                  <a:pos x="7" y="18"/>
                </a:cxn>
                <a:cxn ang="0">
                  <a:pos x="6" y="5"/>
                </a:cxn>
              </a:cxnLst>
              <a:rect l="0" t="0" r="r" b="b"/>
              <a:pathLst>
                <a:path w="79" h="18">
                  <a:moveTo>
                    <a:pt x="6" y="5"/>
                  </a:moveTo>
                  <a:lnTo>
                    <a:pt x="7" y="18"/>
                  </a:lnTo>
                  <a:lnTo>
                    <a:pt x="79" y="13"/>
                  </a:lnTo>
                  <a:lnTo>
                    <a:pt x="78" y="0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6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7" y="18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3" name="Freeform 2697"/>
            <p:cNvSpPr>
              <a:spLocks/>
            </p:cNvSpPr>
            <p:nvPr/>
          </p:nvSpPr>
          <p:spPr bwMode="auto">
            <a:xfrm>
              <a:off x="3623" y="2711"/>
              <a:ext cx="19" cy="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8" y="22"/>
                </a:cxn>
                <a:cxn ang="0">
                  <a:pos x="78" y="13"/>
                </a:cxn>
                <a:cxn ang="0">
                  <a:pos x="77" y="0"/>
                </a:cxn>
                <a:cxn ang="0">
                  <a:pos x="7" y="8"/>
                </a:cxn>
                <a:cxn ang="0">
                  <a:pos x="6" y="8"/>
                </a:cxn>
                <a:cxn ang="0">
                  <a:pos x="7" y="8"/>
                </a:cxn>
                <a:cxn ang="0">
                  <a:pos x="4" y="9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20"/>
                </a:cxn>
                <a:cxn ang="0">
                  <a:pos x="5" y="21"/>
                </a:cxn>
                <a:cxn ang="0">
                  <a:pos x="8" y="22"/>
                </a:cxn>
                <a:cxn ang="0">
                  <a:pos x="6" y="8"/>
                </a:cxn>
              </a:cxnLst>
              <a:rect l="0" t="0" r="r" b="b"/>
              <a:pathLst>
                <a:path w="78" h="22">
                  <a:moveTo>
                    <a:pt x="6" y="8"/>
                  </a:moveTo>
                  <a:lnTo>
                    <a:pt x="8" y="22"/>
                  </a:lnTo>
                  <a:lnTo>
                    <a:pt x="78" y="13"/>
                  </a:lnTo>
                  <a:lnTo>
                    <a:pt x="77" y="0"/>
                  </a:lnTo>
                  <a:lnTo>
                    <a:pt x="7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4" y="9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20"/>
                  </a:lnTo>
                  <a:lnTo>
                    <a:pt x="5" y="21"/>
                  </a:lnTo>
                  <a:lnTo>
                    <a:pt x="8" y="22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4" name="Freeform 2698"/>
            <p:cNvSpPr>
              <a:spLocks/>
            </p:cNvSpPr>
            <p:nvPr/>
          </p:nvSpPr>
          <p:spPr bwMode="auto">
            <a:xfrm>
              <a:off x="3607" y="2713"/>
              <a:ext cx="18" cy="7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7" y="27"/>
                </a:cxn>
                <a:cxn ang="0">
                  <a:pos x="73" y="14"/>
                </a:cxn>
                <a:cxn ang="0">
                  <a:pos x="70" y="0"/>
                </a:cxn>
                <a:cxn ang="0">
                  <a:pos x="5" y="14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2" y="15"/>
                </a:cxn>
                <a:cxn ang="0">
                  <a:pos x="0" y="17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" y="24"/>
                </a:cxn>
                <a:cxn ang="0">
                  <a:pos x="2" y="26"/>
                </a:cxn>
                <a:cxn ang="0">
                  <a:pos x="4" y="27"/>
                </a:cxn>
                <a:cxn ang="0">
                  <a:pos x="7" y="27"/>
                </a:cxn>
                <a:cxn ang="0">
                  <a:pos x="4" y="14"/>
                </a:cxn>
              </a:cxnLst>
              <a:rect l="0" t="0" r="r" b="b"/>
              <a:pathLst>
                <a:path w="73" h="27">
                  <a:moveTo>
                    <a:pt x="4" y="14"/>
                  </a:moveTo>
                  <a:lnTo>
                    <a:pt x="7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6"/>
                  </a:lnTo>
                  <a:lnTo>
                    <a:pt x="4" y="27"/>
                  </a:lnTo>
                  <a:lnTo>
                    <a:pt x="7" y="2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5" name="Freeform 2699"/>
            <p:cNvSpPr>
              <a:spLocks/>
            </p:cNvSpPr>
            <p:nvPr/>
          </p:nvSpPr>
          <p:spPr bwMode="auto">
            <a:xfrm>
              <a:off x="3592" y="2717"/>
              <a:ext cx="17" cy="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8" y="31"/>
                </a:cxn>
                <a:cxn ang="0">
                  <a:pos x="68" y="12"/>
                </a:cxn>
                <a:cxn ang="0">
                  <a:pos x="64" y="0"/>
                </a:cxn>
                <a:cxn ang="0">
                  <a:pos x="5" y="18"/>
                </a:cxn>
                <a:cxn ang="0">
                  <a:pos x="4" y="18"/>
                </a:cxn>
                <a:cxn ang="0">
                  <a:pos x="5" y="18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0"/>
                </a:cxn>
                <a:cxn ang="0">
                  <a:pos x="6" y="31"/>
                </a:cxn>
                <a:cxn ang="0">
                  <a:pos x="8" y="31"/>
                </a:cxn>
                <a:cxn ang="0">
                  <a:pos x="4" y="18"/>
                </a:cxn>
              </a:cxnLst>
              <a:rect l="0" t="0" r="r" b="b"/>
              <a:pathLst>
                <a:path w="68" h="31">
                  <a:moveTo>
                    <a:pt x="4" y="18"/>
                  </a:moveTo>
                  <a:lnTo>
                    <a:pt x="8" y="31"/>
                  </a:lnTo>
                  <a:lnTo>
                    <a:pt x="68" y="12"/>
                  </a:lnTo>
                  <a:lnTo>
                    <a:pt x="64" y="0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6" name="Freeform 2700"/>
            <p:cNvSpPr>
              <a:spLocks/>
            </p:cNvSpPr>
            <p:nvPr/>
          </p:nvSpPr>
          <p:spPr bwMode="auto">
            <a:xfrm>
              <a:off x="3578" y="2721"/>
              <a:ext cx="16" cy="8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8" y="32"/>
                </a:cxn>
                <a:cxn ang="0">
                  <a:pos x="63" y="13"/>
                </a:cxn>
                <a:cxn ang="0">
                  <a:pos x="58" y="0"/>
                </a:cxn>
                <a:cxn ang="0">
                  <a:pos x="4" y="19"/>
                </a:cxn>
                <a:cxn ang="0">
                  <a:pos x="3" y="19"/>
                </a:cxn>
                <a:cxn ang="0">
                  <a:pos x="4" y="19"/>
                </a:cxn>
                <a:cxn ang="0">
                  <a:pos x="2" y="20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8" y="32"/>
                </a:cxn>
                <a:cxn ang="0">
                  <a:pos x="3" y="19"/>
                </a:cxn>
              </a:cxnLst>
              <a:rect l="0" t="0" r="r" b="b"/>
              <a:pathLst>
                <a:path w="63" h="32">
                  <a:moveTo>
                    <a:pt x="3" y="19"/>
                  </a:moveTo>
                  <a:lnTo>
                    <a:pt x="8" y="32"/>
                  </a:lnTo>
                  <a:lnTo>
                    <a:pt x="63" y="13"/>
                  </a:lnTo>
                  <a:lnTo>
                    <a:pt x="58" y="0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7" name="Freeform 2701"/>
            <p:cNvSpPr>
              <a:spLocks/>
            </p:cNvSpPr>
            <p:nvPr/>
          </p:nvSpPr>
          <p:spPr bwMode="auto">
            <a:xfrm>
              <a:off x="3566" y="2726"/>
              <a:ext cx="15" cy="9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0" y="36"/>
                </a:cxn>
                <a:cxn ang="0">
                  <a:pos x="59" y="12"/>
                </a:cxn>
                <a:cxn ang="0">
                  <a:pos x="53" y="0"/>
                </a:cxn>
                <a:cxn ang="0">
                  <a:pos x="4" y="24"/>
                </a:cxn>
                <a:cxn ang="0">
                  <a:pos x="3" y="25"/>
                </a:cxn>
                <a:cxn ang="0">
                  <a:pos x="4" y="24"/>
                </a:cxn>
                <a:cxn ang="0">
                  <a:pos x="2" y="26"/>
                </a:cxn>
                <a:cxn ang="0">
                  <a:pos x="1" y="28"/>
                </a:cxn>
                <a:cxn ang="0">
                  <a:pos x="0" y="31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7" y="37"/>
                </a:cxn>
                <a:cxn ang="0">
                  <a:pos x="10" y="36"/>
                </a:cxn>
                <a:cxn ang="0">
                  <a:pos x="3" y="25"/>
                </a:cxn>
              </a:cxnLst>
              <a:rect l="0" t="0" r="r" b="b"/>
              <a:pathLst>
                <a:path w="59" h="37">
                  <a:moveTo>
                    <a:pt x="3" y="25"/>
                  </a:moveTo>
                  <a:lnTo>
                    <a:pt x="10" y="36"/>
                  </a:lnTo>
                  <a:lnTo>
                    <a:pt x="59" y="12"/>
                  </a:lnTo>
                  <a:lnTo>
                    <a:pt x="53" y="0"/>
                  </a:lnTo>
                  <a:lnTo>
                    <a:pt x="4" y="24"/>
                  </a:lnTo>
                  <a:lnTo>
                    <a:pt x="3" y="25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1" y="28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8" name="Freeform 2702"/>
            <p:cNvSpPr>
              <a:spLocks/>
            </p:cNvSpPr>
            <p:nvPr/>
          </p:nvSpPr>
          <p:spPr bwMode="auto">
            <a:xfrm>
              <a:off x="3557" y="2732"/>
              <a:ext cx="12" cy="10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10" y="36"/>
                </a:cxn>
                <a:cxn ang="0">
                  <a:pos x="47" y="10"/>
                </a:cxn>
                <a:cxn ang="0">
                  <a:pos x="39" y="0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7" y="39"/>
                </a:cxn>
                <a:cxn ang="0">
                  <a:pos x="10" y="36"/>
                </a:cxn>
                <a:cxn ang="0">
                  <a:pos x="2" y="26"/>
                </a:cxn>
              </a:cxnLst>
              <a:rect l="0" t="0" r="r" b="b"/>
              <a:pathLst>
                <a:path w="47" h="39">
                  <a:moveTo>
                    <a:pt x="2" y="26"/>
                  </a:moveTo>
                  <a:lnTo>
                    <a:pt x="10" y="36"/>
                  </a:lnTo>
                  <a:lnTo>
                    <a:pt x="47" y="10"/>
                  </a:lnTo>
                  <a:lnTo>
                    <a:pt x="39" y="0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10" y="3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9" name="Freeform 2703"/>
            <p:cNvSpPr>
              <a:spLocks/>
            </p:cNvSpPr>
            <p:nvPr/>
          </p:nvSpPr>
          <p:spPr bwMode="auto">
            <a:xfrm>
              <a:off x="3549" y="2739"/>
              <a:ext cx="10" cy="10"/>
            </a:xfrm>
            <a:custGeom>
              <a:avLst/>
              <a:gdLst/>
              <a:ahLst/>
              <a:cxnLst>
                <a:cxn ang="0">
                  <a:pos x="1" y="28"/>
                </a:cxn>
                <a:cxn ang="0">
                  <a:pos x="11" y="37"/>
                </a:cxn>
                <a:cxn ang="0">
                  <a:pos x="41" y="10"/>
                </a:cxn>
                <a:cxn ang="0">
                  <a:pos x="33" y="0"/>
                </a:cxn>
                <a:cxn ang="0">
                  <a:pos x="3" y="27"/>
                </a:cxn>
                <a:cxn ang="0">
                  <a:pos x="1" y="28"/>
                </a:cxn>
                <a:cxn ang="0">
                  <a:pos x="3" y="27"/>
                </a:cxn>
                <a:cxn ang="0">
                  <a:pos x="1" y="30"/>
                </a:cxn>
                <a:cxn ang="0">
                  <a:pos x="0" y="32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4" y="38"/>
                </a:cxn>
                <a:cxn ang="0">
                  <a:pos x="6" y="39"/>
                </a:cxn>
                <a:cxn ang="0">
                  <a:pos x="8" y="38"/>
                </a:cxn>
                <a:cxn ang="0">
                  <a:pos x="11" y="37"/>
                </a:cxn>
                <a:cxn ang="0">
                  <a:pos x="1" y="28"/>
                </a:cxn>
              </a:cxnLst>
              <a:rect l="0" t="0" r="r" b="b"/>
              <a:pathLst>
                <a:path w="41" h="39">
                  <a:moveTo>
                    <a:pt x="1" y="28"/>
                  </a:moveTo>
                  <a:lnTo>
                    <a:pt x="11" y="37"/>
                  </a:lnTo>
                  <a:lnTo>
                    <a:pt x="41" y="10"/>
                  </a:lnTo>
                  <a:lnTo>
                    <a:pt x="33" y="0"/>
                  </a:lnTo>
                  <a:lnTo>
                    <a:pt x="3" y="27"/>
                  </a:lnTo>
                  <a:lnTo>
                    <a:pt x="1" y="28"/>
                  </a:lnTo>
                  <a:lnTo>
                    <a:pt x="3" y="27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9"/>
                  </a:lnTo>
                  <a:lnTo>
                    <a:pt x="8" y="38"/>
                  </a:lnTo>
                  <a:lnTo>
                    <a:pt x="11" y="37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0" name="Freeform 2704"/>
            <p:cNvSpPr>
              <a:spLocks/>
            </p:cNvSpPr>
            <p:nvPr/>
          </p:nvSpPr>
          <p:spPr bwMode="auto">
            <a:xfrm>
              <a:off x="3544" y="2746"/>
              <a:ext cx="8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2" y="37"/>
                </a:cxn>
                <a:cxn ang="0">
                  <a:pos x="33" y="8"/>
                </a:cxn>
                <a:cxn ang="0">
                  <a:pos x="22" y="0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29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1" y="37"/>
                </a:cxn>
                <a:cxn ang="0">
                  <a:pos x="3" y="39"/>
                </a:cxn>
                <a:cxn ang="0">
                  <a:pos x="5" y="40"/>
                </a:cxn>
                <a:cxn ang="0">
                  <a:pos x="7" y="40"/>
                </a:cxn>
                <a:cxn ang="0">
                  <a:pos x="9" y="39"/>
                </a:cxn>
                <a:cxn ang="0">
                  <a:pos x="12" y="37"/>
                </a:cxn>
                <a:cxn ang="0">
                  <a:pos x="0" y="31"/>
                </a:cxn>
              </a:cxnLst>
              <a:rect l="0" t="0" r="r" b="b"/>
              <a:pathLst>
                <a:path w="33" h="40">
                  <a:moveTo>
                    <a:pt x="0" y="31"/>
                  </a:moveTo>
                  <a:lnTo>
                    <a:pt x="12" y="37"/>
                  </a:lnTo>
                  <a:lnTo>
                    <a:pt x="33" y="8"/>
                  </a:lnTo>
                  <a:lnTo>
                    <a:pt x="22" y="0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3" y="39"/>
                  </a:lnTo>
                  <a:lnTo>
                    <a:pt x="5" y="40"/>
                  </a:lnTo>
                  <a:lnTo>
                    <a:pt x="7" y="40"/>
                  </a:lnTo>
                  <a:lnTo>
                    <a:pt x="9" y="39"/>
                  </a:lnTo>
                  <a:lnTo>
                    <a:pt x="1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1" name="Freeform 2705"/>
            <p:cNvSpPr>
              <a:spLocks/>
            </p:cNvSpPr>
            <p:nvPr/>
          </p:nvSpPr>
          <p:spPr bwMode="auto">
            <a:xfrm>
              <a:off x="3541" y="2754"/>
              <a:ext cx="6" cy="1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2" y="36"/>
                </a:cxn>
                <a:cxn ang="0">
                  <a:pos x="22" y="5"/>
                </a:cxn>
                <a:cxn ang="0">
                  <a:pos x="10" y="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0" y="37"/>
                </a:cxn>
                <a:cxn ang="0">
                  <a:pos x="2" y="39"/>
                </a:cxn>
                <a:cxn ang="0">
                  <a:pos x="4" y="40"/>
                </a:cxn>
                <a:cxn ang="0">
                  <a:pos x="7" y="40"/>
                </a:cxn>
                <a:cxn ang="0">
                  <a:pos x="9" y="40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0" y="34"/>
                </a:cxn>
              </a:cxnLst>
              <a:rect l="0" t="0" r="r" b="b"/>
              <a:pathLst>
                <a:path w="22" h="40">
                  <a:moveTo>
                    <a:pt x="0" y="34"/>
                  </a:moveTo>
                  <a:lnTo>
                    <a:pt x="12" y="36"/>
                  </a:lnTo>
                  <a:lnTo>
                    <a:pt x="22" y="5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4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1" y="38"/>
                  </a:lnTo>
                  <a:lnTo>
                    <a:pt x="12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2" name="Freeform 2706"/>
            <p:cNvSpPr>
              <a:spLocks/>
            </p:cNvSpPr>
            <p:nvPr/>
          </p:nvSpPr>
          <p:spPr bwMode="auto">
            <a:xfrm>
              <a:off x="3541" y="2762"/>
              <a:ext cx="4" cy="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9" y="36"/>
                </a:cxn>
                <a:cxn ang="0">
                  <a:pos x="11" y="34"/>
                </a:cxn>
                <a:cxn ang="0">
                  <a:pos x="12" y="32"/>
                </a:cxn>
                <a:cxn ang="0">
                  <a:pos x="13" y="30"/>
                </a:cxn>
                <a:cxn ang="0">
                  <a:pos x="0" y="32"/>
                </a:cxn>
              </a:cxnLst>
              <a:rect l="0" t="0" r="r" b="b"/>
              <a:pathLst>
                <a:path w="13" h="36">
                  <a:moveTo>
                    <a:pt x="0" y="3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9" y="36"/>
                  </a:lnTo>
                  <a:lnTo>
                    <a:pt x="11" y="34"/>
                  </a:lnTo>
                  <a:lnTo>
                    <a:pt x="12" y="32"/>
                  </a:lnTo>
                  <a:lnTo>
                    <a:pt x="13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3" name="Freeform 2707"/>
            <p:cNvSpPr>
              <a:spLocks/>
            </p:cNvSpPr>
            <p:nvPr/>
          </p:nvSpPr>
          <p:spPr bwMode="auto">
            <a:xfrm>
              <a:off x="3541" y="2769"/>
              <a:ext cx="6" cy="9"/>
            </a:xfrm>
            <a:custGeom>
              <a:avLst/>
              <a:gdLst/>
              <a:ahLst/>
              <a:cxnLst>
                <a:cxn ang="0">
                  <a:pos x="11" y="35"/>
                </a:cxn>
                <a:cxn ang="0">
                  <a:pos x="22" y="29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10" y="33"/>
                </a:cxn>
                <a:cxn ang="0">
                  <a:pos x="11" y="35"/>
                </a:cxn>
                <a:cxn ang="0">
                  <a:pos x="10" y="33"/>
                </a:cxn>
                <a:cxn ang="0">
                  <a:pos x="12" y="36"/>
                </a:cxn>
                <a:cxn ang="0">
                  <a:pos x="14" y="37"/>
                </a:cxn>
                <a:cxn ang="0">
                  <a:pos x="16" y="38"/>
                </a:cxn>
                <a:cxn ang="0">
                  <a:pos x="18" y="37"/>
                </a:cxn>
                <a:cxn ang="0">
                  <a:pos x="21" y="36"/>
                </a:cxn>
                <a:cxn ang="0">
                  <a:pos x="22" y="34"/>
                </a:cxn>
                <a:cxn ang="0">
                  <a:pos x="23" y="32"/>
                </a:cxn>
                <a:cxn ang="0">
                  <a:pos x="22" y="29"/>
                </a:cxn>
                <a:cxn ang="0">
                  <a:pos x="11" y="35"/>
                </a:cxn>
              </a:cxnLst>
              <a:rect l="0" t="0" r="r" b="b"/>
              <a:pathLst>
                <a:path w="23" h="38">
                  <a:moveTo>
                    <a:pt x="11" y="35"/>
                  </a:moveTo>
                  <a:lnTo>
                    <a:pt x="22" y="29"/>
                  </a:lnTo>
                  <a:lnTo>
                    <a:pt x="12" y="0"/>
                  </a:lnTo>
                  <a:lnTo>
                    <a:pt x="0" y="5"/>
                  </a:lnTo>
                  <a:lnTo>
                    <a:pt x="10" y="33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12" y="36"/>
                  </a:lnTo>
                  <a:lnTo>
                    <a:pt x="14" y="37"/>
                  </a:lnTo>
                  <a:lnTo>
                    <a:pt x="16" y="38"/>
                  </a:lnTo>
                  <a:lnTo>
                    <a:pt x="18" y="37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2"/>
                  </a:lnTo>
                  <a:lnTo>
                    <a:pt x="22" y="29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4" name="Freeform 2708"/>
            <p:cNvSpPr>
              <a:spLocks/>
            </p:cNvSpPr>
            <p:nvPr/>
          </p:nvSpPr>
          <p:spPr bwMode="auto">
            <a:xfrm>
              <a:off x="3544" y="2776"/>
              <a:ext cx="8" cy="9"/>
            </a:xfrm>
            <a:custGeom>
              <a:avLst/>
              <a:gdLst/>
              <a:ahLst/>
              <a:cxnLst>
                <a:cxn ang="0">
                  <a:pos x="22" y="38"/>
                </a:cxn>
                <a:cxn ang="0">
                  <a:pos x="32" y="3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21" y="38"/>
                </a:cxn>
                <a:cxn ang="0">
                  <a:pos x="22" y="38"/>
                </a:cxn>
                <a:cxn ang="0">
                  <a:pos x="21" y="38"/>
                </a:cxn>
                <a:cxn ang="0">
                  <a:pos x="24" y="39"/>
                </a:cxn>
                <a:cxn ang="0">
                  <a:pos x="26" y="40"/>
                </a:cxn>
                <a:cxn ang="0">
                  <a:pos x="28" y="40"/>
                </a:cxn>
                <a:cxn ang="0">
                  <a:pos x="30" y="39"/>
                </a:cxn>
                <a:cxn ang="0">
                  <a:pos x="32" y="37"/>
                </a:cxn>
                <a:cxn ang="0">
                  <a:pos x="33" y="35"/>
                </a:cxn>
                <a:cxn ang="0">
                  <a:pos x="33" y="33"/>
                </a:cxn>
                <a:cxn ang="0">
                  <a:pos x="32" y="30"/>
                </a:cxn>
                <a:cxn ang="0">
                  <a:pos x="22" y="38"/>
                </a:cxn>
              </a:cxnLst>
              <a:rect l="0" t="0" r="r" b="b"/>
              <a:pathLst>
                <a:path w="33" h="40">
                  <a:moveTo>
                    <a:pt x="22" y="38"/>
                  </a:moveTo>
                  <a:lnTo>
                    <a:pt x="32" y="3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1" y="38"/>
                  </a:lnTo>
                  <a:lnTo>
                    <a:pt x="24" y="39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30" y="39"/>
                  </a:lnTo>
                  <a:lnTo>
                    <a:pt x="32" y="37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2" y="30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5" name="Freeform 2709"/>
            <p:cNvSpPr>
              <a:spLocks/>
            </p:cNvSpPr>
            <p:nvPr/>
          </p:nvSpPr>
          <p:spPr bwMode="auto">
            <a:xfrm>
              <a:off x="3549" y="2783"/>
              <a:ext cx="11" cy="10"/>
            </a:xfrm>
            <a:custGeom>
              <a:avLst/>
              <a:gdLst/>
              <a:ahLst/>
              <a:cxnLst>
                <a:cxn ang="0">
                  <a:pos x="31" y="40"/>
                </a:cxn>
                <a:cxn ang="0">
                  <a:pos x="40" y="2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31" y="38"/>
                </a:cxn>
                <a:cxn ang="0">
                  <a:pos x="31" y="40"/>
                </a:cxn>
                <a:cxn ang="0">
                  <a:pos x="31" y="38"/>
                </a:cxn>
                <a:cxn ang="0">
                  <a:pos x="33" y="41"/>
                </a:cxn>
                <a:cxn ang="0">
                  <a:pos x="36" y="41"/>
                </a:cxn>
                <a:cxn ang="0">
                  <a:pos x="38" y="40"/>
                </a:cxn>
                <a:cxn ang="0">
                  <a:pos x="40" y="38"/>
                </a:cxn>
                <a:cxn ang="0">
                  <a:pos x="41" y="36"/>
                </a:cxn>
                <a:cxn ang="0">
                  <a:pos x="43" y="33"/>
                </a:cxn>
                <a:cxn ang="0">
                  <a:pos x="41" y="31"/>
                </a:cxn>
                <a:cxn ang="0">
                  <a:pos x="40" y="29"/>
                </a:cxn>
                <a:cxn ang="0">
                  <a:pos x="31" y="40"/>
                </a:cxn>
              </a:cxnLst>
              <a:rect l="0" t="0" r="r" b="b"/>
              <a:pathLst>
                <a:path w="43" h="41">
                  <a:moveTo>
                    <a:pt x="31" y="40"/>
                  </a:moveTo>
                  <a:lnTo>
                    <a:pt x="40" y="29"/>
                  </a:lnTo>
                  <a:lnTo>
                    <a:pt x="9" y="0"/>
                  </a:lnTo>
                  <a:lnTo>
                    <a:pt x="0" y="9"/>
                  </a:lnTo>
                  <a:lnTo>
                    <a:pt x="31" y="38"/>
                  </a:lnTo>
                  <a:lnTo>
                    <a:pt x="31" y="40"/>
                  </a:lnTo>
                  <a:lnTo>
                    <a:pt x="31" y="38"/>
                  </a:lnTo>
                  <a:lnTo>
                    <a:pt x="33" y="41"/>
                  </a:lnTo>
                  <a:lnTo>
                    <a:pt x="36" y="41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1" y="36"/>
                  </a:lnTo>
                  <a:lnTo>
                    <a:pt x="43" y="33"/>
                  </a:lnTo>
                  <a:lnTo>
                    <a:pt x="41" y="31"/>
                  </a:lnTo>
                  <a:lnTo>
                    <a:pt x="40" y="29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6" name="Freeform 2710"/>
            <p:cNvSpPr>
              <a:spLocks/>
            </p:cNvSpPr>
            <p:nvPr/>
          </p:nvSpPr>
          <p:spPr bwMode="auto">
            <a:xfrm>
              <a:off x="3557" y="2790"/>
              <a:ext cx="12" cy="10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5" y="27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37" y="38"/>
                </a:cxn>
                <a:cxn ang="0">
                  <a:pos x="38" y="38"/>
                </a:cxn>
                <a:cxn ang="0">
                  <a:pos x="37" y="38"/>
                </a:cxn>
                <a:cxn ang="0">
                  <a:pos x="40" y="39"/>
                </a:cxn>
                <a:cxn ang="0">
                  <a:pos x="42" y="39"/>
                </a:cxn>
                <a:cxn ang="0">
                  <a:pos x="44" y="38"/>
                </a:cxn>
                <a:cxn ang="0">
                  <a:pos x="46" y="36"/>
                </a:cxn>
                <a:cxn ang="0">
                  <a:pos x="47" y="34"/>
                </a:cxn>
                <a:cxn ang="0">
                  <a:pos x="47" y="32"/>
                </a:cxn>
                <a:cxn ang="0">
                  <a:pos x="47" y="29"/>
                </a:cxn>
                <a:cxn ang="0">
                  <a:pos x="45" y="27"/>
                </a:cxn>
                <a:cxn ang="0">
                  <a:pos x="38" y="38"/>
                </a:cxn>
              </a:cxnLst>
              <a:rect l="0" t="0" r="r" b="b"/>
              <a:pathLst>
                <a:path w="47" h="39">
                  <a:moveTo>
                    <a:pt x="38" y="38"/>
                  </a:moveTo>
                  <a:lnTo>
                    <a:pt x="45" y="27"/>
                  </a:lnTo>
                  <a:lnTo>
                    <a:pt x="8" y="0"/>
                  </a:lnTo>
                  <a:lnTo>
                    <a:pt x="0" y="12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40" y="39"/>
                  </a:lnTo>
                  <a:lnTo>
                    <a:pt x="42" y="39"/>
                  </a:lnTo>
                  <a:lnTo>
                    <a:pt x="44" y="38"/>
                  </a:lnTo>
                  <a:lnTo>
                    <a:pt x="46" y="36"/>
                  </a:lnTo>
                  <a:lnTo>
                    <a:pt x="47" y="34"/>
                  </a:lnTo>
                  <a:lnTo>
                    <a:pt x="47" y="32"/>
                  </a:lnTo>
                  <a:lnTo>
                    <a:pt x="47" y="29"/>
                  </a:lnTo>
                  <a:lnTo>
                    <a:pt x="45" y="27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7" name="Freeform 2711"/>
            <p:cNvSpPr>
              <a:spLocks/>
            </p:cNvSpPr>
            <p:nvPr/>
          </p:nvSpPr>
          <p:spPr bwMode="auto">
            <a:xfrm>
              <a:off x="3567" y="2796"/>
              <a:ext cx="15" cy="9"/>
            </a:xfrm>
            <a:custGeom>
              <a:avLst/>
              <a:gdLst/>
              <a:ahLst/>
              <a:cxnLst>
                <a:cxn ang="0">
                  <a:pos x="50" y="33"/>
                </a:cxn>
                <a:cxn ang="0">
                  <a:pos x="55" y="21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2" y="34"/>
                </a:cxn>
                <a:cxn ang="0">
                  <a:pos x="55" y="33"/>
                </a:cxn>
                <a:cxn ang="0">
                  <a:pos x="57" y="32"/>
                </a:cxn>
                <a:cxn ang="0">
                  <a:pos x="58" y="30"/>
                </a:cxn>
                <a:cxn ang="0">
                  <a:pos x="59" y="27"/>
                </a:cxn>
                <a:cxn ang="0">
                  <a:pos x="58" y="25"/>
                </a:cxn>
                <a:cxn ang="0">
                  <a:pos x="57" y="23"/>
                </a:cxn>
                <a:cxn ang="0">
                  <a:pos x="55" y="21"/>
                </a:cxn>
                <a:cxn ang="0">
                  <a:pos x="50" y="33"/>
                </a:cxn>
              </a:cxnLst>
              <a:rect l="0" t="0" r="r" b="b"/>
              <a:pathLst>
                <a:path w="59" h="34">
                  <a:moveTo>
                    <a:pt x="50" y="33"/>
                  </a:moveTo>
                  <a:lnTo>
                    <a:pt x="55" y="21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2" y="34"/>
                  </a:lnTo>
                  <a:lnTo>
                    <a:pt x="55" y="33"/>
                  </a:lnTo>
                  <a:lnTo>
                    <a:pt x="57" y="32"/>
                  </a:lnTo>
                  <a:lnTo>
                    <a:pt x="58" y="30"/>
                  </a:lnTo>
                  <a:lnTo>
                    <a:pt x="59" y="27"/>
                  </a:lnTo>
                  <a:lnTo>
                    <a:pt x="58" y="25"/>
                  </a:lnTo>
                  <a:lnTo>
                    <a:pt x="57" y="23"/>
                  </a:lnTo>
                  <a:lnTo>
                    <a:pt x="55" y="21"/>
                  </a:lnTo>
                  <a:lnTo>
                    <a:pt x="5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8" name="Freeform 2712"/>
            <p:cNvSpPr>
              <a:spLocks/>
            </p:cNvSpPr>
            <p:nvPr/>
          </p:nvSpPr>
          <p:spPr bwMode="auto">
            <a:xfrm>
              <a:off x="3579" y="2802"/>
              <a:ext cx="16" cy="8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59" y="22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54" y="34"/>
                </a:cxn>
                <a:cxn ang="0">
                  <a:pos x="55" y="34"/>
                </a:cxn>
                <a:cxn ang="0">
                  <a:pos x="54" y="34"/>
                </a:cxn>
                <a:cxn ang="0">
                  <a:pos x="57" y="34"/>
                </a:cxn>
                <a:cxn ang="0">
                  <a:pos x="59" y="34"/>
                </a:cxn>
                <a:cxn ang="0">
                  <a:pos x="61" y="32"/>
                </a:cxn>
                <a:cxn ang="0">
                  <a:pos x="63" y="30"/>
                </a:cxn>
                <a:cxn ang="0">
                  <a:pos x="63" y="28"/>
                </a:cxn>
                <a:cxn ang="0">
                  <a:pos x="63" y="26"/>
                </a:cxn>
                <a:cxn ang="0">
                  <a:pos x="61" y="24"/>
                </a:cxn>
                <a:cxn ang="0">
                  <a:pos x="59" y="22"/>
                </a:cxn>
                <a:cxn ang="0">
                  <a:pos x="55" y="34"/>
                </a:cxn>
              </a:cxnLst>
              <a:rect l="0" t="0" r="r" b="b"/>
              <a:pathLst>
                <a:path w="63" h="34">
                  <a:moveTo>
                    <a:pt x="55" y="34"/>
                  </a:moveTo>
                  <a:lnTo>
                    <a:pt x="59" y="2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7" y="34"/>
                  </a:lnTo>
                  <a:lnTo>
                    <a:pt x="59" y="34"/>
                  </a:lnTo>
                  <a:lnTo>
                    <a:pt x="61" y="32"/>
                  </a:lnTo>
                  <a:lnTo>
                    <a:pt x="63" y="30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1" y="24"/>
                  </a:lnTo>
                  <a:lnTo>
                    <a:pt x="59" y="22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9" name="Freeform 2713"/>
            <p:cNvSpPr>
              <a:spLocks/>
            </p:cNvSpPr>
            <p:nvPr/>
          </p:nvSpPr>
          <p:spPr bwMode="auto">
            <a:xfrm>
              <a:off x="3593" y="2807"/>
              <a:ext cx="17" cy="7"/>
            </a:xfrm>
            <a:custGeom>
              <a:avLst/>
              <a:gdLst/>
              <a:ahLst/>
              <a:cxnLst>
                <a:cxn ang="0">
                  <a:pos x="60" y="28"/>
                </a:cxn>
                <a:cxn ang="0">
                  <a:pos x="63" y="15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59" y="28"/>
                </a:cxn>
                <a:cxn ang="0">
                  <a:pos x="60" y="28"/>
                </a:cxn>
                <a:cxn ang="0">
                  <a:pos x="59" y="28"/>
                </a:cxn>
                <a:cxn ang="0">
                  <a:pos x="62" y="28"/>
                </a:cxn>
                <a:cxn ang="0">
                  <a:pos x="65" y="27"/>
                </a:cxn>
                <a:cxn ang="0">
                  <a:pos x="66" y="25"/>
                </a:cxn>
                <a:cxn ang="0">
                  <a:pos x="67" y="23"/>
                </a:cxn>
                <a:cxn ang="0">
                  <a:pos x="67" y="21"/>
                </a:cxn>
                <a:cxn ang="0">
                  <a:pos x="67" y="19"/>
                </a:cxn>
                <a:cxn ang="0">
                  <a:pos x="65" y="17"/>
                </a:cxn>
                <a:cxn ang="0">
                  <a:pos x="63" y="15"/>
                </a:cxn>
                <a:cxn ang="0">
                  <a:pos x="60" y="28"/>
                </a:cxn>
              </a:cxnLst>
              <a:rect l="0" t="0" r="r" b="b"/>
              <a:pathLst>
                <a:path w="67" h="28">
                  <a:moveTo>
                    <a:pt x="60" y="28"/>
                  </a:moveTo>
                  <a:lnTo>
                    <a:pt x="63" y="15"/>
                  </a:lnTo>
                  <a:lnTo>
                    <a:pt x="3" y="0"/>
                  </a:lnTo>
                  <a:lnTo>
                    <a:pt x="0" y="12"/>
                  </a:lnTo>
                  <a:lnTo>
                    <a:pt x="59" y="28"/>
                  </a:lnTo>
                  <a:lnTo>
                    <a:pt x="60" y="28"/>
                  </a:lnTo>
                  <a:lnTo>
                    <a:pt x="59" y="28"/>
                  </a:lnTo>
                  <a:lnTo>
                    <a:pt x="62" y="28"/>
                  </a:lnTo>
                  <a:lnTo>
                    <a:pt x="65" y="27"/>
                  </a:lnTo>
                  <a:lnTo>
                    <a:pt x="66" y="25"/>
                  </a:lnTo>
                  <a:lnTo>
                    <a:pt x="67" y="23"/>
                  </a:lnTo>
                  <a:lnTo>
                    <a:pt x="67" y="21"/>
                  </a:lnTo>
                  <a:lnTo>
                    <a:pt x="67" y="19"/>
                  </a:lnTo>
                  <a:lnTo>
                    <a:pt x="65" y="17"/>
                  </a:lnTo>
                  <a:lnTo>
                    <a:pt x="63" y="15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0" name="Freeform 2714"/>
            <p:cNvSpPr>
              <a:spLocks/>
            </p:cNvSpPr>
            <p:nvPr/>
          </p:nvSpPr>
          <p:spPr bwMode="auto">
            <a:xfrm>
              <a:off x="3608" y="2811"/>
              <a:ext cx="18" cy="6"/>
            </a:xfrm>
            <a:custGeom>
              <a:avLst/>
              <a:gdLst/>
              <a:ahLst/>
              <a:cxnLst>
                <a:cxn ang="0">
                  <a:pos x="66" y="26"/>
                </a:cxn>
                <a:cxn ang="0">
                  <a:pos x="68" y="13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65" y="26"/>
                </a:cxn>
                <a:cxn ang="0">
                  <a:pos x="66" y="26"/>
                </a:cxn>
                <a:cxn ang="0">
                  <a:pos x="65" y="26"/>
                </a:cxn>
                <a:cxn ang="0">
                  <a:pos x="68" y="26"/>
                </a:cxn>
                <a:cxn ang="0">
                  <a:pos x="70" y="25"/>
                </a:cxn>
                <a:cxn ang="0">
                  <a:pos x="72" y="23"/>
                </a:cxn>
                <a:cxn ang="0">
                  <a:pos x="73" y="21"/>
                </a:cxn>
                <a:cxn ang="0">
                  <a:pos x="73" y="19"/>
                </a:cxn>
                <a:cxn ang="0">
                  <a:pos x="72" y="16"/>
                </a:cxn>
                <a:cxn ang="0">
                  <a:pos x="71" y="14"/>
                </a:cxn>
                <a:cxn ang="0">
                  <a:pos x="68" y="13"/>
                </a:cxn>
                <a:cxn ang="0">
                  <a:pos x="66" y="26"/>
                </a:cxn>
              </a:cxnLst>
              <a:rect l="0" t="0" r="r" b="b"/>
              <a:pathLst>
                <a:path w="73" h="26">
                  <a:moveTo>
                    <a:pt x="66" y="26"/>
                  </a:moveTo>
                  <a:lnTo>
                    <a:pt x="68" y="13"/>
                  </a:lnTo>
                  <a:lnTo>
                    <a:pt x="2" y="0"/>
                  </a:lnTo>
                  <a:lnTo>
                    <a:pt x="0" y="13"/>
                  </a:lnTo>
                  <a:lnTo>
                    <a:pt x="65" y="26"/>
                  </a:lnTo>
                  <a:lnTo>
                    <a:pt x="66" y="26"/>
                  </a:lnTo>
                  <a:lnTo>
                    <a:pt x="65" y="26"/>
                  </a:lnTo>
                  <a:lnTo>
                    <a:pt x="68" y="26"/>
                  </a:lnTo>
                  <a:lnTo>
                    <a:pt x="70" y="25"/>
                  </a:lnTo>
                  <a:lnTo>
                    <a:pt x="72" y="23"/>
                  </a:lnTo>
                  <a:lnTo>
                    <a:pt x="73" y="21"/>
                  </a:lnTo>
                  <a:lnTo>
                    <a:pt x="73" y="19"/>
                  </a:lnTo>
                  <a:lnTo>
                    <a:pt x="72" y="16"/>
                  </a:lnTo>
                  <a:lnTo>
                    <a:pt x="71" y="14"/>
                  </a:lnTo>
                  <a:lnTo>
                    <a:pt x="68" y="13"/>
                  </a:lnTo>
                  <a:lnTo>
                    <a:pt x="66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1" name="Freeform 2715"/>
            <p:cNvSpPr>
              <a:spLocks/>
            </p:cNvSpPr>
            <p:nvPr/>
          </p:nvSpPr>
          <p:spPr bwMode="auto">
            <a:xfrm>
              <a:off x="3624" y="2814"/>
              <a:ext cx="20" cy="6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1" y="11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69" y="24"/>
                </a:cxn>
                <a:cxn ang="0">
                  <a:pos x="70" y="24"/>
                </a:cxn>
                <a:cxn ang="0">
                  <a:pos x="69" y="24"/>
                </a:cxn>
                <a:cxn ang="0">
                  <a:pos x="72" y="24"/>
                </a:cxn>
                <a:cxn ang="0">
                  <a:pos x="74" y="23"/>
                </a:cxn>
                <a:cxn ang="0">
                  <a:pos x="76" y="21"/>
                </a:cxn>
                <a:cxn ang="0">
                  <a:pos x="77" y="19"/>
                </a:cxn>
                <a:cxn ang="0">
                  <a:pos x="77" y="17"/>
                </a:cxn>
                <a:cxn ang="0">
                  <a:pos x="76" y="13"/>
                </a:cxn>
                <a:cxn ang="0">
                  <a:pos x="74" y="12"/>
                </a:cxn>
                <a:cxn ang="0">
                  <a:pos x="71" y="11"/>
                </a:cxn>
                <a:cxn ang="0">
                  <a:pos x="70" y="24"/>
                </a:cxn>
              </a:cxnLst>
              <a:rect l="0" t="0" r="r" b="b"/>
              <a:pathLst>
                <a:path w="77" h="24">
                  <a:moveTo>
                    <a:pt x="70" y="24"/>
                  </a:moveTo>
                  <a:lnTo>
                    <a:pt x="71" y="11"/>
                  </a:lnTo>
                  <a:lnTo>
                    <a:pt x="2" y="0"/>
                  </a:lnTo>
                  <a:lnTo>
                    <a:pt x="0" y="13"/>
                  </a:lnTo>
                  <a:lnTo>
                    <a:pt x="69" y="24"/>
                  </a:lnTo>
                  <a:lnTo>
                    <a:pt x="70" y="24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4" y="23"/>
                  </a:lnTo>
                  <a:lnTo>
                    <a:pt x="76" y="21"/>
                  </a:lnTo>
                  <a:lnTo>
                    <a:pt x="77" y="19"/>
                  </a:lnTo>
                  <a:lnTo>
                    <a:pt x="77" y="17"/>
                  </a:lnTo>
                  <a:lnTo>
                    <a:pt x="76" y="13"/>
                  </a:lnTo>
                  <a:lnTo>
                    <a:pt x="74" y="12"/>
                  </a:lnTo>
                  <a:lnTo>
                    <a:pt x="71" y="11"/>
                  </a:lnTo>
                  <a:lnTo>
                    <a:pt x="70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2" name="Freeform 2716"/>
            <p:cNvSpPr>
              <a:spLocks/>
            </p:cNvSpPr>
            <p:nvPr/>
          </p:nvSpPr>
          <p:spPr bwMode="auto">
            <a:xfrm>
              <a:off x="3642" y="2817"/>
              <a:ext cx="20" cy="4"/>
            </a:xfrm>
            <a:custGeom>
              <a:avLst/>
              <a:gdLst/>
              <a:ahLst/>
              <a:cxnLst>
                <a:cxn ang="0">
                  <a:pos x="73" y="19"/>
                </a:cxn>
                <a:cxn ang="0">
                  <a:pos x="73" y="6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72" y="19"/>
                </a:cxn>
                <a:cxn ang="0">
                  <a:pos x="73" y="19"/>
                </a:cxn>
                <a:cxn ang="0">
                  <a:pos x="72" y="19"/>
                </a:cxn>
                <a:cxn ang="0">
                  <a:pos x="75" y="18"/>
                </a:cxn>
                <a:cxn ang="0">
                  <a:pos x="77" y="17"/>
                </a:cxn>
                <a:cxn ang="0">
                  <a:pos x="78" y="15"/>
                </a:cxn>
                <a:cxn ang="0">
                  <a:pos x="80" y="13"/>
                </a:cxn>
                <a:cxn ang="0">
                  <a:pos x="80" y="10"/>
                </a:cxn>
                <a:cxn ang="0">
                  <a:pos x="78" y="8"/>
                </a:cxn>
                <a:cxn ang="0">
                  <a:pos x="76" y="7"/>
                </a:cxn>
                <a:cxn ang="0">
                  <a:pos x="73" y="6"/>
                </a:cxn>
                <a:cxn ang="0">
                  <a:pos x="73" y="19"/>
                </a:cxn>
              </a:cxnLst>
              <a:rect l="0" t="0" r="r" b="b"/>
              <a:pathLst>
                <a:path w="80" h="19">
                  <a:moveTo>
                    <a:pt x="73" y="19"/>
                  </a:moveTo>
                  <a:lnTo>
                    <a:pt x="73" y="6"/>
                  </a:lnTo>
                  <a:lnTo>
                    <a:pt x="1" y="0"/>
                  </a:lnTo>
                  <a:lnTo>
                    <a:pt x="0" y="13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5" y="18"/>
                  </a:lnTo>
                  <a:lnTo>
                    <a:pt x="77" y="17"/>
                  </a:lnTo>
                  <a:lnTo>
                    <a:pt x="78" y="15"/>
                  </a:lnTo>
                  <a:lnTo>
                    <a:pt x="80" y="13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6" y="7"/>
                  </a:lnTo>
                  <a:lnTo>
                    <a:pt x="73" y="6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3" name="Freeform 2717"/>
            <p:cNvSpPr>
              <a:spLocks/>
            </p:cNvSpPr>
            <p:nvPr/>
          </p:nvSpPr>
          <p:spPr bwMode="auto">
            <a:xfrm>
              <a:off x="3660" y="2818"/>
              <a:ext cx="20" cy="3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73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6" y="12"/>
                </a:cxn>
                <a:cxn ang="0">
                  <a:pos x="78" y="11"/>
                </a:cxn>
                <a:cxn ang="0">
                  <a:pos x="79" y="9"/>
                </a:cxn>
                <a:cxn ang="0">
                  <a:pos x="79" y="6"/>
                </a:cxn>
                <a:cxn ang="0">
                  <a:pos x="79" y="4"/>
                </a:cxn>
                <a:cxn ang="0">
                  <a:pos x="78" y="2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3" y="13"/>
                </a:cxn>
              </a:cxnLst>
              <a:rect l="0" t="0" r="r" b="b"/>
              <a:pathLst>
                <a:path w="79" h="13">
                  <a:moveTo>
                    <a:pt x="73" y="13"/>
                  </a:moveTo>
                  <a:lnTo>
                    <a:pt x="7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6" y="12"/>
                  </a:lnTo>
                  <a:lnTo>
                    <a:pt x="78" y="11"/>
                  </a:lnTo>
                  <a:lnTo>
                    <a:pt x="79" y="9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4" name="Freeform 2718"/>
            <p:cNvSpPr>
              <a:spLocks/>
            </p:cNvSpPr>
            <p:nvPr/>
          </p:nvSpPr>
          <p:spPr bwMode="auto">
            <a:xfrm>
              <a:off x="3678" y="2817"/>
              <a:ext cx="20" cy="4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72" y="0"/>
                </a:cxn>
                <a:cxn ang="0">
                  <a:pos x="0" y="4"/>
                </a:cxn>
                <a:cxn ang="0">
                  <a:pos x="0" y="17"/>
                </a:cxn>
                <a:cxn ang="0">
                  <a:pos x="72" y="14"/>
                </a:cxn>
                <a:cxn ang="0">
                  <a:pos x="73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7" y="12"/>
                </a:cxn>
                <a:cxn ang="0">
                  <a:pos x="78" y="10"/>
                </a:cxn>
                <a:cxn ang="0">
                  <a:pos x="78" y="7"/>
                </a:cxn>
                <a:cxn ang="0">
                  <a:pos x="78" y="5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3" y="14"/>
                </a:cxn>
              </a:cxnLst>
              <a:rect l="0" t="0" r="r" b="b"/>
              <a:pathLst>
                <a:path w="78" h="17">
                  <a:moveTo>
                    <a:pt x="73" y="14"/>
                  </a:moveTo>
                  <a:lnTo>
                    <a:pt x="72" y="0"/>
                  </a:lnTo>
                  <a:lnTo>
                    <a:pt x="0" y="4"/>
                  </a:lnTo>
                  <a:lnTo>
                    <a:pt x="0" y="17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7" y="12"/>
                  </a:lnTo>
                  <a:lnTo>
                    <a:pt x="78" y="10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5" name="Freeform 2719"/>
            <p:cNvSpPr>
              <a:spLocks/>
            </p:cNvSpPr>
            <p:nvPr/>
          </p:nvSpPr>
          <p:spPr bwMode="auto">
            <a:xfrm>
              <a:off x="3696" y="2815"/>
              <a:ext cx="20" cy="6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71" y="0"/>
                </a:cxn>
                <a:cxn ang="0">
                  <a:pos x="0" y="8"/>
                </a:cxn>
                <a:cxn ang="0">
                  <a:pos x="2" y="22"/>
                </a:cxn>
                <a:cxn ang="0">
                  <a:pos x="72" y="14"/>
                </a:cxn>
                <a:cxn ang="0">
                  <a:pos x="73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7" y="12"/>
                </a:cxn>
                <a:cxn ang="0">
                  <a:pos x="78" y="9"/>
                </a:cxn>
                <a:cxn ang="0">
                  <a:pos x="78" y="6"/>
                </a:cxn>
                <a:cxn ang="0">
                  <a:pos x="77" y="4"/>
                </a:cxn>
                <a:cxn ang="0">
                  <a:pos x="76" y="2"/>
                </a:cxn>
                <a:cxn ang="0">
                  <a:pos x="74" y="1"/>
                </a:cxn>
                <a:cxn ang="0">
                  <a:pos x="71" y="0"/>
                </a:cxn>
                <a:cxn ang="0">
                  <a:pos x="73" y="14"/>
                </a:cxn>
              </a:cxnLst>
              <a:rect l="0" t="0" r="r" b="b"/>
              <a:pathLst>
                <a:path w="78" h="22">
                  <a:moveTo>
                    <a:pt x="73" y="14"/>
                  </a:moveTo>
                  <a:lnTo>
                    <a:pt x="71" y="0"/>
                  </a:lnTo>
                  <a:lnTo>
                    <a:pt x="0" y="8"/>
                  </a:lnTo>
                  <a:lnTo>
                    <a:pt x="2" y="22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7" y="12"/>
                  </a:lnTo>
                  <a:lnTo>
                    <a:pt x="78" y="9"/>
                  </a:lnTo>
                  <a:lnTo>
                    <a:pt x="78" y="6"/>
                  </a:lnTo>
                  <a:lnTo>
                    <a:pt x="77" y="4"/>
                  </a:lnTo>
                  <a:lnTo>
                    <a:pt x="76" y="2"/>
                  </a:lnTo>
                  <a:lnTo>
                    <a:pt x="74" y="1"/>
                  </a:lnTo>
                  <a:lnTo>
                    <a:pt x="71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6" name="Freeform 2720"/>
            <p:cNvSpPr>
              <a:spLocks/>
            </p:cNvSpPr>
            <p:nvPr/>
          </p:nvSpPr>
          <p:spPr bwMode="auto">
            <a:xfrm>
              <a:off x="3714" y="2813"/>
              <a:ext cx="19" cy="6"/>
            </a:xfrm>
            <a:custGeom>
              <a:avLst/>
              <a:gdLst/>
              <a:ahLst/>
              <a:cxnLst>
                <a:cxn ang="0">
                  <a:pos x="72" y="13"/>
                </a:cxn>
                <a:cxn ang="0">
                  <a:pos x="69" y="0"/>
                </a:cxn>
                <a:cxn ang="0">
                  <a:pos x="0" y="10"/>
                </a:cxn>
                <a:cxn ang="0">
                  <a:pos x="2" y="24"/>
                </a:cxn>
                <a:cxn ang="0">
                  <a:pos x="71" y="13"/>
                </a:cxn>
                <a:cxn ang="0">
                  <a:pos x="72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6" y="10"/>
                </a:cxn>
                <a:cxn ang="0">
                  <a:pos x="77" y="8"/>
                </a:cxn>
                <a:cxn ang="0">
                  <a:pos x="77" y="5"/>
                </a:cxn>
                <a:cxn ang="0">
                  <a:pos x="76" y="3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0"/>
                </a:cxn>
                <a:cxn ang="0">
                  <a:pos x="72" y="13"/>
                </a:cxn>
              </a:cxnLst>
              <a:rect l="0" t="0" r="r" b="b"/>
              <a:pathLst>
                <a:path w="77" h="24">
                  <a:moveTo>
                    <a:pt x="72" y="13"/>
                  </a:moveTo>
                  <a:lnTo>
                    <a:pt x="69" y="0"/>
                  </a:lnTo>
                  <a:lnTo>
                    <a:pt x="0" y="10"/>
                  </a:lnTo>
                  <a:lnTo>
                    <a:pt x="2" y="24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7" y="8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0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7" name="Freeform 2721"/>
            <p:cNvSpPr>
              <a:spLocks/>
            </p:cNvSpPr>
            <p:nvPr/>
          </p:nvSpPr>
          <p:spPr bwMode="auto">
            <a:xfrm>
              <a:off x="3731" y="2809"/>
              <a:ext cx="18" cy="7"/>
            </a:xfrm>
            <a:custGeom>
              <a:avLst/>
              <a:gdLst/>
              <a:ahLst/>
              <a:cxnLst>
                <a:cxn ang="0">
                  <a:pos x="65" y="13"/>
                </a:cxn>
                <a:cxn ang="0">
                  <a:pos x="62" y="1"/>
                </a:cxn>
                <a:cxn ang="0">
                  <a:pos x="0" y="16"/>
                </a:cxn>
                <a:cxn ang="0">
                  <a:pos x="3" y="29"/>
                </a:cxn>
                <a:cxn ang="0">
                  <a:pos x="65" y="13"/>
                </a:cxn>
                <a:cxn ang="0">
                  <a:pos x="65" y="13"/>
                </a:cxn>
                <a:cxn ang="0">
                  <a:pos x="65" y="13"/>
                </a:cxn>
                <a:cxn ang="0">
                  <a:pos x="68" y="12"/>
                </a:cxn>
                <a:cxn ang="0">
                  <a:pos x="69" y="10"/>
                </a:cxn>
                <a:cxn ang="0">
                  <a:pos x="70" y="8"/>
                </a:cxn>
                <a:cxn ang="0">
                  <a:pos x="70" y="5"/>
                </a:cxn>
                <a:cxn ang="0">
                  <a:pos x="69" y="3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65" y="13"/>
                </a:cxn>
              </a:cxnLst>
              <a:rect l="0" t="0" r="r" b="b"/>
              <a:pathLst>
                <a:path w="70" h="29">
                  <a:moveTo>
                    <a:pt x="65" y="13"/>
                  </a:moveTo>
                  <a:lnTo>
                    <a:pt x="62" y="1"/>
                  </a:lnTo>
                  <a:lnTo>
                    <a:pt x="0" y="16"/>
                  </a:lnTo>
                  <a:lnTo>
                    <a:pt x="3" y="29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70" y="8"/>
                  </a:lnTo>
                  <a:lnTo>
                    <a:pt x="70" y="5"/>
                  </a:lnTo>
                  <a:lnTo>
                    <a:pt x="69" y="3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65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8" name="Freeform 2722"/>
            <p:cNvSpPr>
              <a:spLocks/>
            </p:cNvSpPr>
            <p:nvPr/>
          </p:nvSpPr>
          <p:spPr bwMode="auto">
            <a:xfrm>
              <a:off x="3747" y="2804"/>
              <a:ext cx="16" cy="8"/>
            </a:xfrm>
            <a:custGeom>
              <a:avLst/>
              <a:gdLst/>
              <a:ahLst/>
              <a:cxnLst>
                <a:cxn ang="0">
                  <a:pos x="62" y="14"/>
                </a:cxn>
                <a:cxn ang="0">
                  <a:pos x="57" y="0"/>
                </a:cxn>
                <a:cxn ang="0">
                  <a:pos x="0" y="20"/>
                </a:cxn>
                <a:cxn ang="0">
                  <a:pos x="4" y="32"/>
                </a:cxn>
                <a:cxn ang="0">
                  <a:pos x="61" y="14"/>
                </a:cxn>
                <a:cxn ang="0">
                  <a:pos x="62" y="14"/>
                </a:cxn>
                <a:cxn ang="0">
                  <a:pos x="61" y="14"/>
                </a:cxn>
                <a:cxn ang="0">
                  <a:pos x="64" y="12"/>
                </a:cxn>
                <a:cxn ang="0">
                  <a:pos x="65" y="10"/>
                </a:cxn>
                <a:cxn ang="0">
                  <a:pos x="66" y="8"/>
                </a:cxn>
                <a:cxn ang="0">
                  <a:pos x="65" y="6"/>
                </a:cxn>
                <a:cxn ang="0">
                  <a:pos x="64" y="3"/>
                </a:cxn>
                <a:cxn ang="0">
                  <a:pos x="63" y="1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62" y="14"/>
                </a:cxn>
              </a:cxnLst>
              <a:rect l="0" t="0" r="r" b="b"/>
              <a:pathLst>
                <a:path w="66" h="32">
                  <a:moveTo>
                    <a:pt x="62" y="14"/>
                  </a:moveTo>
                  <a:lnTo>
                    <a:pt x="57" y="0"/>
                  </a:lnTo>
                  <a:lnTo>
                    <a:pt x="0" y="20"/>
                  </a:lnTo>
                  <a:lnTo>
                    <a:pt x="4" y="32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1" y="14"/>
                  </a:lnTo>
                  <a:lnTo>
                    <a:pt x="64" y="12"/>
                  </a:lnTo>
                  <a:lnTo>
                    <a:pt x="65" y="10"/>
                  </a:lnTo>
                  <a:lnTo>
                    <a:pt x="66" y="8"/>
                  </a:lnTo>
                  <a:lnTo>
                    <a:pt x="65" y="6"/>
                  </a:lnTo>
                  <a:lnTo>
                    <a:pt x="64" y="3"/>
                  </a:lnTo>
                  <a:lnTo>
                    <a:pt x="63" y="1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9" name="Freeform 2723"/>
            <p:cNvSpPr>
              <a:spLocks/>
            </p:cNvSpPr>
            <p:nvPr/>
          </p:nvSpPr>
          <p:spPr bwMode="auto">
            <a:xfrm>
              <a:off x="3761" y="2799"/>
              <a:ext cx="15" cy="8"/>
            </a:xfrm>
            <a:custGeom>
              <a:avLst/>
              <a:gdLst/>
              <a:ahLst/>
              <a:cxnLst>
                <a:cxn ang="0">
                  <a:pos x="57" y="12"/>
                </a:cxn>
                <a:cxn ang="0">
                  <a:pos x="52" y="1"/>
                </a:cxn>
                <a:cxn ang="0">
                  <a:pos x="0" y="22"/>
                </a:cxn>
                <a:cxn ang="0">
                  <a:pos x="5" y="35"/>
                </a:cxn>
                <a:cxn ang="0">
                  <a:pos x="57" y="13"/>
                </a:cxn>
                <a:cxn ang="0">
                  <a:pos x="57" y="12"/>
                </a:cxn>
                <a:cxn ang="0">
                  <a:pos x="57" y="13"/>
                </a:cxn>
                <a:cxn ang="0">
                  <a:pos x="59" y="11"/>
                </a:cxn>
                <a:cxn ang="0">
                  <a:pos x="60" y="9"/>
                </a:cxn>
                <a:cxn ang="0">
                  <a:pos x="61" y="7"/>
                </a:cxn>
                <a:cxn ang="0">
                  <a:pos x="60" y="4"/>
                </a:cxn>
                <a:cxn ang="0">
                  <a:pos x="59" y="2"/>
                </a:cxn>
                <a:cxn ang="0">
                  <a:pos x="57" y="1"/>
                </a:cxn>
                <a:cxn ang="0">
                  <a:pos x="55" y="0"/>
                </a:cxn>
                <a:cxn ang="0">
                  <a:pos x="52" y="1"/>
                </a:cxn>
                <a:cxn ang="0">
                  <a:pos x="57" y="12"/>
                </a:cxn>
              </a:cxnLst>
              <a:rect l="0" t="0" r="r" b="b"/>
              <a:pathLst>
                <a:path w="61" h="35">
                  <a:moveTo>
                    <a:pt x="57" y="12"/>
                  </a:moveTo>
                  <a:lnTo>
                    <a:pt x="52" y="1"/>
                  </a:lnTo>
                  <a:lnTo>
                    <a:pt x="0" y="22"/>
                  </a:lnTo>
                  <a:lnTo>
                    <a:pt x="5" y="35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1" y="7"/>
                  </a:lnTo>
                  <a:lnTo>
                    <a:pt x="60" y="4"/>
                  </a:lnTo>
                  <a:lnTo>
                    <a:pt x="59" y="2"/>
                  </a:lnTo>
                  <a:lnTo>
                    <a:pt x="57" y="1"/>
                  </a:lnTo>
                  <a:lnTo>
                    <a:pt x="55" y="0"/>
                  </a:lnTo>
                  <a:lnTo>
                    <a:pt x="52" y="1"/>
                  </a:lnTo>
                  <a:lnTo>
                    <a:pt x="57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6" name="Group 2724"/>
          <p:cNvGrpSpPr>
            <a:grpSpLocks/>
          </p:cNvGrpSpPr>
          <p:nvPr/>
        </p:nvGrpSpPr>
        <p:grpSpPr bwMode="auto">
          <a:xfrm>
            <a:off x="4833938" y="4340225"/>
            <a:ext cx="1392237" cy="1993900"/>
            <a:chOff x="3045" y="2734"/>
            <a:chExt cx="877" cy="1256"/>
          </a:xfrm>
        </p:grpSpPr>
        <p:sp>
          <p:nvSpPr>
            <p:cNvPr id="626341" name="Freeform 2725"/>
            <p:cNvSpPr>
              <a:spLocks/>
            </p:cNvSpPr>
            <p:nvPr/>
          </p:nvSpPr>
          <p:spPr bwMode="auto">
            <a:xfrm>
              <a:off x="3774" y="2793"/>
              <a:ext cx="12" cy="9"/>
            </a:xfrm>
            <a:custGeom>
              <a:avLst/>
              <a:gdLst/>
              <a:ahLst/>
              <a:cxnLst>
                <a:cxn ang="0">
                  <a:pos x="49" y="12"/>
                </a:cxn>
                <a:cxn ang="0">
                  <a:pos x="42" y="1"/>
                </a:cxn>
                <a:cxn ang="0">
                  <a:pos x="0" y="24"/>
                </a:cxn>
                <a:cxn ang="0">
                  <a:pos x="6" y="35"/>
                </a:cxn>
                <a:cxn ang="0">
                  <a:pos x="48" y="12"/>
                </a:cxn>
                <a:cxn ang="0">
                  <a:pos x="49" y="12"/>
                </a:cxn>
                <a:cxn ang="0">
                  <a:pos x="48" y="12"/>
                </a:cxn>
                <a:cxn ang="0">
                  <a:pos x="50" y="10"/>
                </a:cxn>
                <a:cxn ang="0">
                  <a:pos x="51" y="8"/>
                </a:cxn>
                <a:cxn ang="0">
                  <a:pos x="51" y="5"/>
                </a:cxn>
                <a:cxn ang="0">
                  <a:pos x="50" y="3"/>
                </a:cxn>
                <a:cxn ang="0">
                  <a:pos x="49" y="1"/>
                </a:cxn>
                <a:cxn ang="0">
                  <a:pos x="47" y="0"/>
                </a:cxn>
                <a:cxn ang="0">
                  <a:pos x="44" y="0"/>
                </a:cxn>
                <a:cxn ang="0">
                  <a:pos x="42" y="1"/>
                </a:cxn>
                <a:cxn ang="0">
                  <a:pos x="49" y="12"/>
                </a:cxn>
              </a:cxnLst>
              <a:rect l="0" t="0" r="r" b="b"/>
              <a:pathLst>
                <a:path w="51" h="35">
                  <a:moveTo>
                    <a:pt x="49" y="12"/>
                  </a:moveTo>
                  <a:lnTo>
                    <a:pt x="42" y="1"/>
                  </a:lnTo>
                  <a:lnTo>
                    <a:pt x="0" y="24"/>
                  </a:lnTo>
                  <a:lnTo>
                    <a:pt x="6" y="35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1" y="8"/>
                  </a:lnTo>
                  <a:lnTo>
                    <a:pt x="51" y="5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2" name="Freeform 2726"/>
            <p:cNvSpPr>
              <a:spLocks/>
            </p:cNvSpPr>
            <p:nvPr/>
          </p:nvSpPr>
          <p:spPr bwMode="auto">
            <a:xfrm>
              <a:off x="3784" y="2786"/>
              <a:ext cx="12" cy="10"/>
            </a:xfrm>
            <a:custGeom>
              <a:avLst/>
              <a:gdLst/>
              <a:ahLst/>
              <a:cxnLst>
                <a:cxn ang="0">
                  <a:pos x="45" y="10"/>
                </a:cxn>
                <a:cxn ang="0">
                  <a:pos x="37" y="1"/>
                </a:cxn>
                <a:cxn ang="0">
                  <a:pos x="0" y="28"/>
                </a:cxn>
                <a:cxn ang="0">
                  <a:pos x="8" y="39"/>
                </a:cxn>
                <a:cxn ang="0">
                  <a:pos x="44" y="12"/>
                </a:cxn>
                <a:cxn ang="0">
                  <a:pos x="45" y="10"/>
                </a:cxn>
                <a:cxn ang="0">
                  <a:pos x="44" y="12"/>
                </a:cxn>
                <a:cxn ang="0">
                  <a:pos x="46" y="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44" y="1"/>
                </a:cxn>
                <a:cxn ang="0">
                  <a:pos x="42" y="0"/>
                </a:cxn>
                <a:cxn ang="0">
                  <a:pos x="39" y="0"/>
                </a:cxn>
                <a:cxn ang="0">
                  <a:pos x="37" y="1"/>
                </a:cxn>
                <a:cxn ang="0">
                  <a:pos x="45" y="10"/>
                </a:cxn>
              </a:cxnLst>
              <a:rect l="0" t="0" r="r" b="b"/>
              <a:pathLst>
                <a:path w="47" h="39">
                  <a:moveTo>
                    <a:pt x="45" y="10"/>
                  </a:moveTo>
                  <a:lnTo>
                    <a:pt x="37" y="1"/>
                  </a:lnTo>
                  <a:lnTo>
                    <a:pt x="0" y="28"/>
                  </a:lnTo>
                  <a:lnTo>
                    <a:pt x="8" y="39"/>
                  </a:lnTo>
                  <a:lnTo>
                    <a:pt x="44" y="12"/>
                  </a:lnTo>
                  <a:lnTo>
                    <a:pt x="45" y="10"/>
                  </a:lnTo>
                  <a:lnTo>
                    <a:pt x="44" y="12"/>
                  </a:lnTo>
                  <a:lnTo>
                    <a:pt x="46" y="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45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3" name="Freeform 2727"/>
            <p:cNvSpPr>
              <a:spLocks/>
            </p:cNvSpPr>
            <p:nvPr/>
          </p:nvSpPr>
          <p:spPr bwMode="auto">
            <a:xfrm>
              <a:off x="3792" y="2779"/>
              <a:ext cx="9" cy="10"/>
            </a:xfrm>
            <a:custGeom>
              <a:avLst/>
              <a:gdLst/>
              <a:ahLst/>
              <a:cxnLst>
                <a:cxn ang="0">
                  <a:pos x="34" y="11"/>
                </a:cxn>
                <a:cxn ang="0">
                  <a:pos x="23" y="3"/>
                </a:cxn>
                <a:cxn ang="0">
                  <a:pos x="0" y="32"/>
                </a:cxn>
                <a:cxn ang="0">
                  <a:pos x="10" y="40"/>
                </a:cxn>
                <a:cxn ang="0">
                  <a:pos x="33" y="12"/>
                </a:cxn>
                <a:cxn ang="0">
                  <a:pos x="34" y="11"/>
                </a:cxn>
                <a:cxn ang="0">
                  <a:pos x="33" y="12"/>
                </a:cxn>
                <a:cxn ang="0">
                  <a:pos x="35" y="9"/>
                </a:cxn>
                <a:cxn ang="0">
                  <a:pos x="35" y="7"/>
                </a:cxn>
                <a:cxn ang="0">
                  <a:pos x="34" y="5"/>
                </a:cxn>
                <a:cxn ang="0">
                  <a:pos x="32" y="2"/>
                </a:cxn>
                <a:cxn ang="0">
                  <a:pos x="30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3" y="3"/>
                </a:cxn>
                <a:cxn ang="0">
                  <a:pos x="34" y="11"/>
                </a:cxn>
              </a:cxnLst>
              <a:rect l="0" t="0" r="r" b="b"/>
              <a:pathLst>
                <a:path w="35" h="40">
                  <a:moveTo>
                    <a:pt x="34" y="11"/>
                  </a:moveTo>
                  <a:lnTo>
                    <a:pt x="23" y="3"/>
                  </a:lnTo>
                  <a:lnTo>
                    <a:pt x="0" y="32"/>
                  </a:lnTo>
                  <a:lnTo>
                    <a:pt x="10" y="40"/>
                  </a:lnTo>
                  <a:lnTo>
                    <a:pt x="33" y="12"/>
                  </a:lnTo>
                  <a:lnTo>
                    <a:pt x="34" y="11"/>
                  </a:lnTo>
                  <a:lnTo>
                    <a:pt x="33" y="12"/>
                  </a:lnTo>
                  <a:lnTo>
                    <a:pt x="35" y="9"/>
                  </a:lnTo>
                  <a:lnTo>
                    <a:pt x="35" y="7"/>
                  </a:lnTo>
                  <a:lnTo>
                    <a:pt x="34" y="5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4" name="Freeform 2728"/>
            <p:cNvSpPr>
              <a:spLocks/>
            </p:cNvSpPr>
            <p:nvPr/>
          </p:nvSpPr>
          <p:spPr bwMode="auto">
            <a:xfrm>
              <a:off x="3798" y="2772"/>
              <a:ext cx="7" cy="9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16" y="3"/>
                </a:cxn>
                <a:cxn ang="0">
                  <a:pos x="0" y="33"/>
                </a:cxn>
                <a:cxn ang="0">
                  <a:pos x="11" y="39"/>
                </a:cxn>
                <a:cxn ang="0">
                  <a:pos x="27" y="9"/>
                </a:cxn>
                <a:cxn ang="0">
                  <a:pos x="28" y="7"/>
                </a:cxn>
                <a:cxn ang="0">
                  <a:pos x="27" y="9"/>
                </a:cxn>
                <a:cxn ang="0">
                  <a:pos x="28" y="6"/>
                </a:cxn>
                <a:cxn ang="0">
                  <a:pos x="28" y="4"/>
                </a:cxn>
                <a:cxn ang="0">
                  <a:pos x="27" y="2"/>
                </a:cxn>
                <a:cxn ang="0">
                  <a:pos x="25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1"/>
                </a:cxn>
                <a:cxn ang="0">
                  <a:pos x="16" y="3"/>
                </a:cxn>
                <a:cxn ang="0">
                  <a:pos x="28" y="7"/>
                </a:cxn>
              </a:cxnLst>
              <a:rect l="0" t="0" r="r" b="b"/>
              <a:pathLst>
                <a:path w="28" h="39">
                  <a:moveTo>
                    <a:pt x="28" y="7"/>
                  </a:moveTo>
                  <a:lnTo>
                    <a:pt x="16" y="3"/>
                  </a:lnTo>
                  <a:lnTo>
                    <a:pt x="0" y="33"/>
                  </a:lnTo>
                  <a:lnTo>
                    <a:pt x="11" y="39"/>
                  </a:lnTo>
                  <a:lnTo>
                    <a:pt x="27" y="9"/>
                  </a:lnTo>
                  <a:lnTo>
                    <a:pt x="28" y="7"/>
                  </a:lnTo>
                  <a:lnTo>
                    <a:pt x="27" y="9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1"/>
                  </a:lnTo>
                  <a:lnTo>
                    <a:pt x="16" y="3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5" name="Freeform 2729"/>
            <p:cNvSpPr>
              <a:spLocks/>
            </p:cNvSpPr>
            <p:nvPr/>
          </p:nvSpPr>
          <p:spPr bwMode="auto">
            <a:xfrm>
              <a:off x="3802" y="2764"/>
              <a:ext cx="4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5" y="5"/>
                </a:cxn>
                <a:cxn ang="0">
                  <a:pos x="0" y="37"/>
                </a:cxn>
                <a:cxn ang="0">
                  <a:pos x="13" y="39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4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6" y="2"/>
                </a:cxn>
                <a:cxn ang="0">
                  <a:pos x="5" y="5"/>
                </a:cxn>
                <a:cxn ang="0">
                  <a:pos x="18" y="5"/>
                </a:cxn>
              </a:cxnLst>
              <a:rect l="0" t="0" r="r" b="b"/>
              <a:pathLst>
                <a:path w="18" h="39">
                  <a:moveTo>
                    <a:pt x="18" y="5"/>
                  </a:moveTo>
                  <a:lnTo>
                    <a:pt x="5" y="5"/>
                  </a:lnTo>
                  <a:lnTo>
                    <a:pt x="0" y="37"/>
                  </a:lnTo>
                  <a:lnTo>
                    <a:pt x="13" y="39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6" name="Freeform 2730"/>
            <p:cNvSpPr>
              <a:spLocks/>
            </p:cNvSpPr>
            <p:nvPr/>
          </p:nvSpPr>
          <p:spPr bwMode="auto">
            <a:xfrm>
              <a:off x="3597" y="2736"/>
              <a:ext cx="159" cy="61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94" y="30"/>
                </a:cxn>
                <a:cxn ang="0">
                  <a:pos x="242" y="30"/>
                </a:cxn>
                <a:cxn ang="0">
                  <a:pos x="320" y="96"/>
                </a:cxn>
                <a:cxn ang="0">
                  <a:pos x="397" y="30"/>
                </a:cxn>
                <a:cxn ang="0">
                  <a:pos x="545" y="30"/>
                </a:cxn>
                <a:cxn ang="0">
                  <a:pos x="545" y="0"/>
                </a:cxn>
                <a:cxn ang="0">
                  <a:pos x="639" y="37"/>
                </a:cxn>
                <a:cxn ang="0">
                  <a:pos x="545" y="74"/>
                </a:cxn>
                <a:cxn ang="0">
                  <a:pos x="545" y="48"/>
                </a:cxn>
                <a:cxn ang="0">
                  <a:pos x="439" y="48"/>
                </a:cxn>
                <a:cxn ang="0">
                  <a:pos x="353" y="122"/>
                </a:cxn>
                <a:cxn ang="0">
                  <a:pos x="439" y="196"/>
                </a:cxn>
                <a:cxn ang="0">
                  <a:pos x="545" y="196"/>
                </a:cxn>
                <a:cxn ang="0">
                  <a:pos x="545" y="169"/>
                </a:cxn>
                <a:cxn ang="0">
                  <a:pos x="639" y="209"/>
                </a:cxn>
                <a:cxn ang="0">
                  <a:pos x="545" y="247"/>
                </a:cxn>
                <a:cxn ang="0">
                  <a:pos x="545" y="220"/>
                </a:cxn>
                <a:cxn ang="0">
                  <a:pos x="397" y="220"/>
                </a:cxn>
                <a:cxn ang="0">
                  <a:pos x="320" y="149"/>
                </a:cxn>
                <a:cxn ang="0">
                  <a:pos x="242" y="220"/>
                </a:cxn>
                <a:cxn ang="0">
                  <a:pos x="94" y="220"/>
                </a:cxn>
                <a:cxn ang="0">
                  <a:pos x="94" y="247"/>
                </a:cxn>
                <a:cxn ang="0">
                  <a:pos x="0" y="209"/>
                </a:cxn>
                <a:cxn ang="0">
                  <a:pos x="94" y="169"/>
                </a:cxn>
                <a:cxn ang="0">
                  <a:pos x="94" y="196"/>
                </a:cxn>
                <a:cxn ang="0">
                  <a:pos x="192" y="196"/>
                </a:cxn>
                <a:cxn ang="0">
                  <a:pos x="286" y="122"/>
                </a:cxn>
                <a:cxn ang="0">
                  <a:pos x="192" y="48"/>
                </a:cxn>
                <a:cxn ang="0">
                  <a:pos x="94" y="48"/>
                </a:cxn>
                <a:cxn ang="0">
                  <a:pos x="94" y="74"/>
                </a:cxn>
                <a:cxn ang="0">
                  <a:pos x="0" y="37"/>
                </a:cxn>
                <a:cxn ang="0">
                  <a:pos x="94" y="0"/>
                </a:cxn>
              </a:cxnLst>
              <a:rect l="0" t="0" r="r" b="b"/>
              <a:pathLst>
                <a:path w="639" h="247">
                  <a:moveTo>
                    <a:pt x="94" y="0"/>
                  </a:moveTo>
                  <a:lnTo>
                    <a:pt x="94" y="30"/>
                  </a:lnTo>
                  <a:lnTo>
                    <a:pt x="242" y="30"/>
                  </a:lnTo>
                  <a:lnTo>
                    <a:pt x="320" y="96"/>
                  </a:lnTo>
                  <a:lnTo>
                    <a:pt x="397" y="30"/>
                  </a:lnTo>
                  <a:lnTo>
                    <a:pt x="545" y="30"/>
                  </a:lnTo>
                  <a:lnTo>
                    <a:pt x="545" y="0"/>
                  </a:lnTo>
                  <a:lnTo>
                    <a:pt x="639" y="37"/>
                  </a:lnTo>
                  <a:lnTo>
                    <a:pt x="545" y="74"/>
                  </a:lnTo>
                  <a:lnTo>
                    <a:pt x="545" y="48"/>
                  </a:lnTo>
                  <a:lnTo>
                    <a:pt x="439" y="48"/>
                  </a:lnTo>
                  <a:lnTo>
                    <a:pt x="353" y="122"/>
                  </a:lnTo>
                  <a:lnTo>
                    <a:pt x="439" y="196"/>
                  </a:lnTo>
                  <a:lnTo>
                    <a:pt x="545" y="196"/>
                  </a:lnTo>
                  <a:lnTo>
                    <a:pt x="545" y="169"/>
                  </a:lnTo>
                  <a:lnTo>
                    <a:pt x="639" y="209"/>
                  </a:lnTo>
                  <a:lnTo>
                    <a:pt x="545" y="247"/>
                  </a:lnTo>
                  <a:lnTo>
                    <a:pt x="545" y="220"/>
                  </a:lnTo>
                  <a:lnTo>
                    <a:pt x="397" y="220"/>
                  </a:lnTo>
                  <a:lnTo>
                    <a:pt x="320" y="149"/>
                  </a:lnTo>
                  <a:lnTo>
                    <a:pt x="242" y="220"/>
                  </a:lnTo>
                  <a:lnTo>
                    <a:pt x="94" y="220"/>
                  </a:lnTo>
                  <a:lnTo>
                    <a:pt x="94" y="247"/>
                  </a:lnTo>
                  <a:lnTo>
                    <a:pt x="0" y="209"/>
                  </a:lnTo>
                  <a:lnTo>
                    <a:pt x="94" y="169"/>
                  </a:lnTo>
                  <a:lnTo>
                    <a:pt x="94" y="196"/>
                  </a:lnTo>
                  <a:lnTo>
                    <a:pt x="192" y="196"/>
                  </a:lnTo>
                  <a:lnTo>
                    <a:pt x="286" y="122"/>
                  </a:lnTo>
                  <a:lnTo>
                    <a:pt x="192" y="48"/>
                  </a:lnTo>
                  <a:lnTo>
                    <a:pt x="94" y="48"/>
                  </a:lnTo>
                  <a:lnTo>
                    <a:pt x="94" y="74"/>
                  </a:lnTo>
                  <a:lnTo>
                    <a:pt x="0" y="3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7" name="Freeform 2731"/>
            <p:cNvSpPr>
              <a:spLocks/>
            </p:cNvSpPr>
            <p:nvPr/>
          </p:nvSpPr>
          <p:spPr bwMode="auto">
            <a:xfrm>
              <a:off x="3618" y="2736"/>
              <a:ext cx="4" cy="8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7" y="36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7" y="36"/>
                </a:cxn>
                <a:cxn ang="0">
                  <a:pos x="9" y="36"/>
                </a:cxn>
                <a:cxn ang="0">
                  <a:pos x="11" y="34"/>
                </a:cxn>
                <a:cxn ang="0">
                  <a:pos x="13" y="32"/>
                </a:cxn>
                <a:cxn ang="0">
                  <a:pos x="13" y="30"/>
                </a:cxn>
                <a:cxn ang="0">
                  <a:pos x="7" y="36"/>
                </a:cxn>
              </a:cxnLst>
              <a:rect l="0" t="0" r="r" b="b"/>
              <a:pathLst>
                <a:path w="13" h="36">
                  <a:moveTo>
                    <a:pt x="7" y="36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6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8" name="Freeform 2732"/>
            <p:cNvSpPr>
              <a:spLocks/>
            </p:cNvSpPr>
            <p:nvPr/>
          </p:nvSpPr>
          <p:spPr bwMode="auto">
            <a:xfrm>
              <a:off x="3620" y="2741"/>
              <a:ext cx="39" cy="3"/>
            </a:xfrm>
            <a:custGeom>
              <a:avLst/>
              <a:gdLst/>
              <a:ahLst/>
              <a:cxnLst>
                <a:cxn ang="0">
                  <a:pos x="152" y="3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48" y="14"/>
                </a:cxn>
                <a:cxn ang="0">
                  <a:pos x="152" y="3"/>
                </a:cxn>
                <a:cxn ang="0">
                  <a:pos x="148" y="14"/>
                </a:cxn>
                <a:cxn ang="0">
                  <a:pos x="151" y="13"/>
                </a:cxn>
                <a:cxn ang="0">
                  <a:pos x="153" y="12"/>
                </a:cxn>
                <a:cxn ang="0">
                  <a:pos x="154" y="10"/>
                </a:cxn>
                <a:cxn ang="0">
                  <a:pos x="154" y="8"/>
                </a:cxn>
                <a:cxn ang="0">
                  <a:pos x="154" y="5"/>
                </a:cxn>
                <a:cxn ang="0">
                  <a:pos x="153" y="3"/>
                </a:cxn>
                <a:cxn ang="0">
                  <a:pos x="151" y="1"/>
                </a:cxn>
                <a:cxn ang="0">
                  <a:pos x="148" y="0"/>
                </a:cxn>
                <a:cxn ang="0">
                  <a:pos x="152" y="3"/>
                </a:cxn>
              </a:cxnLst>
              <a:rect l="0" t="0" r="r" b="b"/>
              <a:pathLst>
                <a:path w="154" h="14">
                  <a:moveTo>
                    <a:pt x="152" y="3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48" y="14"/>
                  </a:lnTo>
                  <a:lnTo>
                    <a:pt x="152" y="3"/>
                  </a:lnTo>
                  <a:lnTo>
                    <a:pt x="148" y="14"/>
                  </a:lnTo>
                  <a:lnTo>
                    <a:pt x="151" y="13"/>
                  </a:lnTo>
                  <a:lnTo>
                    <a:pt x="153" y="12"/>
                  </a:lnTo>
                  <a:lnTo>
                    <a:pt x="154" y="10"/>
                  </a:lnTo>
                  <a:lnTo>
                    <a:pt x="154" y="8"/>
                  </a:lnTo>
                  <a:lnTo>
                    <a:pt x="154" y="5"/>
                  </a:lnTo>
                  <a:lnTo>
                    <a:pt x="153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9" name="Freeform 2733"/>
            <p:cNvSpPr>
              <a:spLocks/>
            </p:cNvSpPr>
            <p:nvPr/>
          </p:nvSpPr>
          <p:spPr bwMode="auto">
            <a:xfrm>
              <a:off x="3656" y="2742"/>
              <a:ext cx="22" cy="19"/>
            </a:xfrm>
            <a:custGeom>
              <a:avLst/>
              <a:gdLst/>
              <a:ahLst/>
              <a:cxnLst>
                <a:cxn ang="0">
                  <a:pos x="86" y="75"/>
                </a:cxn>
                <a:cxn ang="0">
                  <a:pos x="86" y="66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78" y="75"/>
                </a:cxn>
                <a:cxn ang="0">
                  <a:pos x="86" y="75"/>
                </a:cxn>
                <a:cxn ang="0">
                  <a:pos x="78" y="75"/>
                </a:cxn>
                <a:cxn ang="0">
                  <a:pos x="80" y="77"/>
                </a:cxn>
                <a:cxn ang="0">
                  <a:pos x="83" y="77"/>
                </a:cxn>
                <a:cxn ang="0">
                  <a:pos x="85" y="76"/>
                </a:cxn>
                <a:cxn ang="0">
                  <a:pos x="87" y="75"/>
                </a:cxn>
                <a:cxn ang="0">
                  <a:pos x="88" y="73"/>
                </a:cxn>
                <a:cxn ang="0">
                  <a:pos x="89" y="70"/>
                </a:cxn>
                <a:cxn ang="0">
                  <a:pos x="88" y="68"/>
                </a:cxn>
                <a:cxn ang="0">
                  <a:pos x="86" y="66"/>
                </a:cxn>
                <a:cxn ang="0">
                  <a:pos x="86" y="75"/>
                </a:cxn>
              </a:cxnLst>
              <a:rect l="0" t="0" r="r" b="b"/>
              <a:pathLst>
                <a:path w="89" h="77">
                  <a:moveTo>
                    <a:pt x="86" y="75"/>
                  </a:moveTo>
                  <a:lnTo>
                    <a:pt x="86" y="66"/>
                  </a:lnTo>
                  <a:lnTo>
                    <a:pt x="8" y="0"/>
                  </a:lnTo>
                  <a:lnTo>
                    <a:pt x="0" y="9"/>
                  </a:lnTo>
                  <a:lnTo>
                    <a:pt x="78" y="75"/>
                  </a:lnTo>
                  <a:lnTo>
                    <a:pt x="86" y="75"/>
                  </a:lnTo>
                  <a:lnTo>
                    <a:pt x="78" y="75"/>
                  </a:lnTo>
                  <a:lnTo>
                    <a:pt x="80" y="77"/>
                  </a:lnTo>
                  <a:lnTo>
                    <a:pt x="83" y="77"/>
                  </a:lnTo>
                  <a:lnTo>
                    <a:pt x="85" y="76"/>
                  </a:lnTo>
                  <a:lnTo>
                    <a:pt x="87" y="75"/>
                  </a:lnTo>
                  <a:lnTo>
                    <a:pt x="88" y="73"/>
                  </a:lnTo>
                  <a:lnTo>
                    <a:pt x="89" y="70"/>
                  </a:lnTo>
                  <a:lnTo>
                    <a:pt x="88" y="68"/>
                  </a:lnTo>
                  <a:lnTo>
                    <a:pt x="86" y="66"/>
                  </a:lnTo>
                  <a:lnTo>
                    <a:pt x="86" y="7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0" name="Freeform 2734"/>
            <p:cNvSpPr>
              <a:spLocks/>
            </p:cNvSpPr>
            <p:nvPr/>
          </p:nvSpPr>
          <p:spPr bwMode="auto">
            <a:xfrm>
              <a:off x="3675" y="2741"/>
              <a:ext cx="23" cy="19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7" y="3"/>
                </a:cxn>
                <a:cxn ang="0">
                  <a:pos x="0" y="69"/>
                </a:cxn>
                <a:cxn ang="0">
                  <a:pos x="8" y="78"/>
                </a:cxn>
                <a:cxn ang="0">
                  <a:pos x="86" y="12"/>
                </a:cxn>
                <a:cxn ang="0">
                  <a:pos x="81" y="0"/>
                </a:cxn>
                <a:cxn ang="0">
                  <a:pos x="86" y="12"/>
                </a:cxn>
                <a:cxn ang="0">
                  <a:pos x="87" y="10"/>
                </a:cxn>
                <a:cxn ang="0">
                  <a:pos x="88" y="8"/>
                </a:cxn>
                <a:cxn ang="0">
                  <a:pos x="88" y="5"/>
                </a:cxn>
                <a:cxn ang="0">
                  <a:pos x="86" y="3"/>
                </a:cxn>
                <a:cxn ang="0">
                  <a:pos x="84" y="1"/>
                </a:cxn>
                <a:cxn ang="0">
                  <a:pos x="82" y="0"/>
                </a:cxn>
                <a:cxn ang="0">
                  <a:pos x="80" y="0"/>
                </a:cxn>
                <a:cxn ang="0">
                  <a:pos x="77" y="3"/>
                </a:cxn>
                <a:cxn ang="0">
                  <a:pos x="81" y="0"/>
                </a:cxn>
              </a:cxnLst>
              <a:rect l="0" t="0" r="r" b="b"/>
              <a:pathLst>
                <a:path w="88" h="78">
                  <a:moveTo>
                    <a:pt x="81" y="0"/>
                  </a:moveTo>
                  <a:lnTo>
                    <a:pt x="77" y="3"/>
                  </a:lnTo>
                  <a:lnTo>
                    <a:pt x="0" y="69"/>
                  </a:lnTo>
                  <a:lnTo>
                    <a:pt x="8" y="78"/>
                  </a:lnTo>
                  <a:lnTo>
                    <a:pt x="86" y="12"/>
                  </a:lnTo>
                  <a:lnTo>
                    <a:pt x="81" y="0"/>
                  </a:lnTo>
                  <a:lnTo>
                    <a:pt x="86" y="12"/>
                  </a:lnTo>
                  <a:lnTo>
                    <a:pt x="87" y="10"/>
                  </a:lnTo>
                  <a:lnTo>
                    <a:pt x="88" y="8"/>
                  </a:lnTo>
                  <a:lnTo>
                    <a:pt x="88" y="5"/>
                  </a:lnTo>
                  <a:lnTo>
                    <a:pt x="86" y="3"/>
                  </a:lnTo>
                  <a:lnTo>
                    <a:pt x="84" y="1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7" y="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1" name="Freeform 2735"/>
            <p:cNvSpPr>
              <a:spLocks/>
            </p:cNvSpPr>
            <p:nvPr/>
          </p:nvSpPr>
          <p:spPr bwMode="auto">
            <a:xfrm>
              <a:off x="3696" y="2741"/>
              <a:ext cx="39" cy="3"/>
            </a:xfrm>
            <a:custGeom>
              <a:avLst/>
              <a:gdLst/>
              <a:ahLst/>
              <a:cxnLst>
                <a:cxn ang="0">
                  <a:pos x="155" y="8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48" y="14"/>
                </a:cxn>
                <a:cxn ang="0">
                  <a:pos x="155" y="8"/>
                </a:cxn>
                <a:cxn ang="0">
                  <a:pos x="148" y="14"/>
                </a:cxn>
                <a:cxn ang="0">
                  <a:pos x="151" y="13"/>
                </a:cxn>
                <a:cxn ang="0">
                  <a:pos x="153" y="12"/>
                </a:cxn>
                <a:cxn ang="0">
                  <a:pos x="154" y="10"/>
                </a:cxn>
                <a:cxn ang="0">
                  <a:pos x="155" y="8"/>
                </a:cxn>
                <a:cxn ang="0">
                  <a:pos x="154" y="5"/>
                </a:cxn>
                <a:cxn ang="0">
                  <a:pos x="153" y="3"/>
                </a:cxn>
                <a:cxn ang="0">
                  <a:pos x="151" y="1"/>
                </a:cxn>
                <a:cxn ang="0">
                  <a:pos x="148" y="0"/>
                </a:cxn>
                <a:cxn ang="0">
                  <a:pos x="155" y="8"/>
                </a:cxn>
              </a:cxnLst>
              <a:rect l="0" t="0" r="r" b="b"/>
              <a:pathLst>
                <a:path w="155" h="14">
                  <a:moveTo>
                    <a:pt x="155" y="8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48" y="14"/>
                  </a:lnTo>
                  <a:lnTo>
                    <a:pt x="155" y="8"/>
                  </a:lnTo>
                  <a:lnTo>
                    <a:pt x="148" y="14"/>
                  </a:lnTo>
                  <a:lnTo>
                    <a:pt x="151" y="13"/>
                  </a:lnTo>
                  <a:lnTo>
                    <a:pt x="153" y="12"/>
                  </a:lnTo>
                  <a:lnTo>
                    <a:pt x="154" y="10"/>
                  </a:lnTo>
                  <a:lnTo>
                    <a:pt x="155" y="8"/>
                  </a:lnTo>
                  <a:lnTo>
                    <a:pt x="154" y="5"/>
                  </a:lnTo>
                  <a:lnTo>
                    <a:pt x="153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55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2" name="Freeform 2736"/>
            <p:cNvSpPr>
              <a:spLocks/>
            </p:cNvSpPr>
            <p:nvPr/>
          </p:nvSpPr>
          <p:spPr bwMode="auto">
            <a:xfrm>
              <a:off x="3731" y="2734"/>
              <a:ext cx="4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6"/>
                </a:cxn>
                <a:cxn ang="0">
                  <a:pos x="13" y="36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6">
                  <a:moveTo>
                    <a:pt x="9" y="0"/>
                  </a:moveTo>
                  <a:lnTo>
                    <a:pt x="0" y="6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3" name="Freeform 2737"/>
            <p:cNvSpPr>
              <a:spLocks/>
            </p:cNvSpPr>
            <p:nvPr/>
          </p:nvSpPr>
          <p:spPr bwMode="auto">
            <a:xfrm>
              <a:off x="3732" y="2734"/>
              <a:ext cx="26" cy="12"/>
            </a:xfrm>
            <a:custGeom>
              <a:avLst/>
              <a:gdLst/>
              <a:ahLst/>
              <a:cxnLst>
                <a:cxn ang="0">
                  <a:pos x="98" y="49"/>
                </a:cxn>
                <a:cxn ang="0">
                  <a:pos x="98" y="37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4" y="49"/>
                </a:cxn>
                <a:cxn ang="0">
                  <a:pos x="98" y="49"/>
                </a:cxn>
                <a:cxn ang="0">
                  <a:pos x="94" y="49"/>
                </a:cxn>
                <a:cxn ang="0">
                  <a:pos x="96" y="50"/>
                </a:cxn>
                <a:cxn ang="0">
                  <a:pos x="99" y="49"/>
                </a:cxn>
                <a:cxn ang="0">
                  <a:pos x="101" y="48"/>
                </a:cxn>
                <a:cxn ang="0">
                  <a:pos x="102" y="46"/>
                </a:cxn>
                <a:cxn ang="0">
                  <a:pos x="102" y="43"/>
                </a:cxn>
                <a:cxn ang="0">
                  <a:pos x="102" y="41"/>
                </a:cxn>
                <a:cxn ang="0">
                  <a:pos x="101" y="39"/>
                </a:cxn>
                <a:cxn ang="0">
                  <a:pos x="98" y="37"/>
                </a:cxn>
                <a:cxn ang="0">
                  <a:pos x="98" y="49"/>
                </a:cxn>
              </a:cxnLst>
              <a:rect l="0" t="0" r="r" b="b"/>
              <a:pathLst>
                <a:path w="102" h="50">
                  <a:moveTo>
                    <a:pt x="98" y="49"/>
                  </a:moveTo>
                  <a:lnTo>
                    <a:pt x="98" y="37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4" y="49"/>
                  </a:lnTo>
                  <a:lnTo>
                    <a:pt x="98" y="49"/>
                  </a:lnTo>
                  <a:lnTo>
                    <a:pt x="94" y="49"/>
                  </a:lnTo>
                  <a:lnTo>
                    <a:pt x="96" y="50"/>
                  </a:lnTo>
                  <a:lnTo>
                    <a:pt x="99" y="49"/>
                  </a:lnTo>
                  <a:lnTo>
                    <a:pt x="101" y="48"/>
                  </a:lnTo>
                  <a:lnTo>
                    <a:pt x="102" y="46"/>
                  </a:lnTo>
                  <a:lnTo>
                    <a:pt x="102" y="43"/>
                  </a:lnTo>
                  <a:lnTo>
                    <a:pt x="102" y="41"/>
                  </a:lnTo>
                  <a:lnTo>
                    <a:pt x="101" y="39"/>
                  </a:lnTo>
                  <a:lnTo>
                    <a:pt x="98" y="37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4" name="Freeform 2738"/>
            <p:cNvSpPr>
              <a:spLocks/>
            </p:cNvSpPr>
            <p:nvPr/>
          </p:nvSpPr>
          <p:spPr bwMode="auto">
            <a:xfrm>
              <a:off x="3731" y="2743"/>
              <a:ext cx="26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9" y="50"/>
                </a:cxn>
                <a:cxn ang="0">
                  <a:pos x="102" y="12"/>
                </a:cxn>
                <a:cxn ang="0">
                  <a:pos x="98" y="0"/>
                </a:cxn>
                <a:cxn ang="0">
                  <a:pos x="4" y="37"/>
                </a:cxn>
                <a:cxn ang="0">
                  <a:pos x="0" y="43"/>
                </a:cxn>
                <a:cxn ang="0">
                  <a:pos x="4" y="37"/>
                </a:cxn>
                <a:cxn ang="0">
                  <a:pos x="2" y="38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0" y="43"/>
                </a:cxn>
              </a:cxnLst>
              <a:rect l="0" t="0" r="r" b="b"/>
              <a:pathLst>
                <a:path w="102" h="50">
                  <a:moveTo>
                    <a:pt x="0" y="43"/>
                  </a:moveTo>
                  <a:lnTo>
                    <a:pt x="9" y="50"/>
                  </a:lnTo>
                  <a:lnTo>
                    <a:pt x="102" y="12"/>
                  </a:lnTo>
                  <a:lnTo>
                    <a:pt x="98" y="0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4" y="37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5" name="Freeform 2739"/>
            <p:cNvSpPr>
              <a:spLocks/>
            </p:cNvSpPr>
            <p:nvPr/>
          </p:nvSpPr>
          <p:spPr bwMode="auto">
            <a:xfrm>
              <a:off x="3731" y="2746"/>
              <a:ext cx="4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6" name="Freeform 2740"/>
            <p:cNvSpPr>
              <a:spLocks/>
            </p:cNvSpPr>
            <p:nvPr/>
          </p:nvSpPr>
          <p:spPr bwMode="auto">
            <a:xfrm>
              <a:off x="3705" y="2746"/>
              <a:ext cx="28" cy="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13"/>
                </a:cxn>
                <a:cxn ang="0">
                  <a:pos x="112" y="13"/>
                </a:cxn>
                <a:cxn ang="0">
                  <a:pos x="112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6" y="13"/>
                </a:cxn>
                <a:cxn ang="0">
                  <a:pos x="2" y="2"/>
                </a:cxn>
              </a:cxnLst>
              <a:rect l="0" t="0" r="r" b="b"/>
              <a:pathLst>
                <a:path w="112" h="13">
                  <a:moveTo>
                    <a:pt x="2" y="2"/>
                  </a:moveTo>
                  <a:lnTo>
                    <a:pt x="6" y="13"/>
                  </a:lnTo>
                  <a:lnTo>
                    <a:pt x="112" y="13"/>
                  </a:lnTo>
                  <a:lnTo>
                    <a:pt x="112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7" name="Freeform 2741"/>
            <p:cNvSpPr>
              <a:spLocks/>
            </p:cNvSpPr>
            <p:nvPr/>
          </p:nvSpPr>
          <p:spPr bwMode="auto">
            <a:xfrm>
              <a:off x="3683" y="2746"/>
              <a:ext cx="24" cy="22"/>
            </a:xfrm>
            <a:custGeom>
              <a:avLst/>
              <a:gdLst/>
              <a:ahLst/>
              <a:cxnLst>
                <a:cxn ang="0">
                  <a:pos x="2" y="84"/>
                </a:cxn>
                <a:cxn ang="0">
                  <a:pos x="10" y="84"/>
                </a:cxn>
                <a:cxn ang="0">
                  <a:pos x="96" y="10"/>
                </a:cxn>
                <a:cxn ang="0">
                  <a:pos x="88" y="0"/>
                </a:cxn>
                <a:cxn ang="0">
                  <a:pos x="2" y="74"/>
                </a:cxn>
                <a:cxn ang="0">
                  <a:pos x="2" y="84"/>
                </a:cxn>
                <a:cxn ang="0">
                  <a:pos x="2" y="74"/>
                </a:cxn>
                <a:cxn ang="0">
                  <a:pos x="0" y="76"/>
                </a:cxn>
                <a:cxn ang="0">
                  <a:pos x="0" y="78"/>
                </a:cxn>
                <a:cxn ang="0">
                  <a:pos x="0" y="81"/>
                </a:cxn>
                <a:cxn ang="0">
                  <a:pos x="1" y="84"/>
                </a:cxn>
                <a:cxn ang="0">
                  <a:pos x="3" y="85"/>
                </a:cxn>
                <a:cxn ang="0">
                  <a:pos x="5" y="86"/>
                </a:cxn>
                <a:cxn ang="0">
                  <a:pos x="8" y="86"/>
                </a:cxn>
                <a:cxn ang="0">
                  <a:pos x="10" y="84"/>
                </a:cxn>
                <a:cxn ang="0">
                  <a:pos x="2" y="84"/>
                </a:cxn>
              </a:cxnLst>
              <a:rect l="0" t="0" r="r" b="b"/>
              <a:pathLst>
                <a:path w="96" h="86">
                  <a:moveTo>
                    <a:pt x="2" y="84"/>
                  </a:moveTo>
                  <a:lnTo>
                    <a:pt x="10" y="84"/>
                  </a:lnTo>
                  <a:lnTo>
                    <a:pt x="96" y="10"/>
                  </a:lnTo>
                  <a:lnTo>
                    <a:pt x="88" y="0"/>
                  </a:lnTo>
                  <a:lnTo>
                    <a:pt x="2" y="74"/>
                  </a:lnTo>
                  <a:lnTo>
                    <a:pt x="2" y="84"/>
                  </a:lnTo>
                  <a:lnTo>
                    <a:pt x="2" y="74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1" y="84"/>
                  </a:lnTo>
                  <a:lnTo>
                    <a:pt x="3" y="85"/>
                  </a:lnTo>
                  <a:lnTo>
                    <a:pt x="5" y="86"/>
                  </a:lnTo>
                  <a:lnTo>
                    <a:pt x="8" y="86"/>
                  </a:lnTo>
                  <a:lnTo>
                    <a:pt x="10" y="84"/>
                  </a:lnTo>
                  <a:lnTo>
                    <a:pt x="2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8" name="Freeform 2742"/>
            <p:cNvSpPr>
              <a:spLocks/>
            </p:cNvSpPr>
            <p:nvPr/>
          </p:nvSpPr>
          <p:spPr bwMode="auto">
            <a:xfrm>
              <a:off x="3684" y="2765"/>
              <a:ext cx="24" cy="21"/>
            </a:xfrm>
            <a:custGeom>
              <a:avLst/>
              <a:gdLst/>
              <a:ahLst/>
              <a:cxnLst>
                <a:cxn ang="0">
                  <a:pos x="90" y="86"/>
                </a:cxn>
                <a:cxn ang="0">
                  <a:pos x="94" y="75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86" y="84"/>
                </a:cxn>
                <a:cxn ang="0">
                  <a:pos x="90" y="86"/>
                </a:cxn>
                <a:cxn ang="0">
                  <a:pos x="86" y="84"/>
                </a:cxn>
                <a:cxn ang="0">
                  <a:pos x="88" y="86"/>
                </a:cxn>
                <a:cxn ang="0">
                  <a:pos x="91" y="86"/>
                </a:cxn>
                <a:cxn ang="0">
                  <a:pos x="93" y="85"/>
                </a:cxn>
                <a:cxn ang="0">
                  <a:pos x="95" y="84"/>
                </a:cxn>
                <a:cxn ang="0">
                  <a:pos x="96" y="82"/>
                </a:cxn>
                <a:cxn ang="0">
                  <a:pos x="97" y="79"/>
                </a:cxn>
                <a:cxn ang="0">
                  <a:pos x="96" y="77"/>
                </a:cxn>
                <a:cxn ang="0">
                  <a:pos x="94" y="75"/>
                </a:cxn>
                <a:cxn ang="0">
                  <a:pos x="90" y="86"/>
                </a:cxn>
              </a:cxnLst>
              <a:rect l="0" t="0" r="r" b="b"/>
              <a:pathLst>
                <a:path w="97" h="86">
                  <a:moveTo>
                    <a:pt x="90" y="86"/>
                  </a:moveTo>
                  <a:lnTo>
                    <a:pt x="94" y="75"/>
                  </a:lnTo>
                  <a:lnTo>
                    <a:pt x="8" y="0"/>
                  </a:lnTo>
                  <a:lnTo>
                    <a:pt x="0" y="10"/>
                  </a:lnTo>
                  <a:lnTo>
                    <a:pt x="86" y="84"/>
                  </a:lnTo>
                  <a:lnTo>
                    <a:pt x="90" y="86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5"/>
                  </a:lnTo>
                  <a:lnTo>
                    <a:pt x="95" y="84"/>
                  </a:lnTo>
                  <a:lnTo>
                    <a:pt x="96" y="82"/>
                  </a:lnTo>
                  <a:lnTo>
                    <a:pt x="97" y="79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0" y="8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9" name="Freeform 2743"/>
            <p:cNvSpPr>
              <a:spLocks/>
            </p:cNvSpPr>
            <p:nvPr/>
          </p:nvSpPr>
          <p:spPr bwMode="auto">
            <a:xfrm>
              <a:off x="3706" y="2783"/>
              <a:ext cx="29" cy="3"/>
            </a:xfrm>
            <a:custGeom>
              <a:avLst/>
              <a:gdLst/>
              <a:ahLst/>
              <a:cxnLst>
                <a:cxn ang="0">
                  <a:pos x="113" y="6"/>
                </a:cxn>
                <a:cxn ang="0">
                  <a:pos x="106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6" y="13"/>
                </a:cxn>
                <a:cxn ang="0">
                  <a:pos x="113" y="6"/>
                </a:cxn>
                <a:cxn ang="0">
                  <a:pos x="106" y="13"/>
                </a:cxn>
                <a:cxn ang="0">
                  <a:pos x="109" y="12"/>
                </a:cxn>
                <a:cxn ang="0">
                  <a:pos x="111" y="11"/>
                </a:cxn>
                <a:cxn ang="0">
                  <a:pos x="112" y="9"/>
                </a:cxn>
                <a:cxn ang="0">
                  <a:pos x="113" y="6"/>
                </a:cxn>
                <a:cxn ang="0">
                  <a:pos x="112" y="4"/>
                </a:cxn>
                <a:cxn ang="0">
                  <a:pos x="111" y="2"/>
                </a:cxn>
                <a:cxn ang="0">
                  <a:pos x="109" y="0"/>
                </a:cxn>
                <a:cxn ang="0">
                  <a:pos x="106" y="0"/>
                </a:cxn>
                <a:cxn ang="0">
                  <a:pos x="113" y="6"/>
                </a:cxn>
              </a:cxnLst>
              <a:rect l="0" t="0" r="r" b="b"/>
              <a:pathLst>
                <a:path w="113" h="13">
                  <a:moveTo>
                    <a:pt x="113" y="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6" y="13"/>
                  </a:lnTo>
                  <a:lnTo>
                    <a:pt x="113" y="6"/>
                  </a:lnTo>
                  <a:lnTo>
                    <a:pt x="106" y="13"/>
                  </a:lnTo>
                  <a:lnTo>
                    <a:pt x="109" y="12"/>
                  </a:lnTo>
                  <a:lnTo>
                    <a:pt x="111" y="11"/>
                  </a:lnTo>
                  <a:lnTo>
                    <a:pt x="112" y="9"/>
                  </a:lnTo>
                  <a:lnTo>
                    <a:pt x="113" y="6"/>
                  </a:lnTo>
                  <a:lnTo>
                    <a:pt x="112" y="4"/>
                  </a:lnTo>
                  <a:lnTo>
                    <a:pt x="111" y="2"/>
                  </a:lnTo>
                  <a:lnTo>
                    <a:pt x="109" y="0"/>
                  </a:lnTo>
                  <a:lnTo>
                    <a:pt x="106" y="0"/>
                  </a:lnTo>
                  <a:lnTo>
                    <a:pt x="11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0" name="Freeform 2744"/>
            <p:cNvSpPr>
              <a:spLocks/>
            </p:cNvSpPr>
            <p:nvPr/>
          </p:nvSpPr>
          <p:spPr bwMode="auto">
            <a:xfrm>
              <a:off x="3731" y="2776"/>
              <a:ext cx="4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3">
                  <a:moveTo>
                    <a:pt x="9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1" name="Freeform 2745"/>
            <p:cNvSpPr>
              <a:spLocks/>
            </p:cNvSpPr>
            <p:nvPr/>
          </p:nvSpPr>
          <p:spPr bwMode="auto">
            <a:xfrm>
              <a:off x="3732" y="2776"/>
              <a:ext cx="26" cy="14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40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2"/>
                </a:cxn>
                <a:cxn ang="0">
                  <a:pos x="98" y="52"/>
                </a:cxn>
                <a:cxn ang="0">
                  <a:pos x="93" y="52"/>
                </a:cxn>
                <a:cxn ang="0">
                  <a:pos x="96" y="53"/>
                </a:cxn>
                <a:cxn ang="0">
                  <a:pos x="99" y="52"/>
                </a:cxn>
                <a:cxn ang="0">
                  <a:pos x="101" y="51"/>
                </a:cxn>
                <a:cxn ang="0">
                  <a:pos x="102" y="49"/>
                </a:cxn>
                <a:cxn ang="0">
                  <a:pos x="102" y="47"/>
                </a:cxn>
                <a:cxn ang="0">
                  <a:pos x="102" y="44"/>
                </a:cxn>
                <a:cxn ang="0">
                  <a:pos x="101" y="42"/>
                </a:cxn>
                <a:cxn ang="0">
                  <a:pos x="98" y="40"/>
                </a:cxn>
                <a:cxn ang="0">
                  <a:pos x="98" y="52"/>
                </a:cxn>
              </a:cxnLst>
              <a:rect l="0" t="0" r="r" b="b"/>
              <a:pathLst>
                <a:path w="102" h="53">
                  <a:moveTo>
                    <a:pt x="98" y="52"/>
                  </a:moveTo>
                  <a:lnTo>
                    <a:pt x="98" y="40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2"/>
                  </a:lnTo>
                  <a:lnTo>
                    <a:pt x="98" y="52"/>
                  </a:lnTo>
                  <a:lnTo>
                    <a:pt x="93" y="52"/>
                  </a:lnTo>
                  <a:lnTo>
                    <a:pt x="96" y="53"/>
                  </a:lnTo>
                  <a:lnTo>
                    <a:pt x="99" y="52"/>
                  </a:lnTo>
                  <a:lnTo>
                    <a:pt x="101" y="51"/>
                  </a:lnTo>
                  <a:lnTo>
                    <a:pt x="102" y="49"/>
                  </a:lnTo>
                  <a:lnTo>
                    <a:pt x="102" y="47"/>
                  </a:lnTo>
                  <a:lnTo>
                    <a:pt x="102" y="44"/>
                  </a:lnTo>
                  <a:lnTo>
                    <a:pt x="101" y="42"/>
                  </a:lnTo>
                  <a:lnTo>
                    <a:pt x="98" y="40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2" name="Freeform 2746"/>
            <p:cNvSpPr>
              <a:spLocks/>
            </p:cNvSpPr>
            <p:nvPr/>
          </p:nvSpPr>
          <p:spPr bwMode="auto">
            <a:xfrm>
              <a:off x="3731" y="2786"/>
              <a:ext cx="26" cy="13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9" y="50"/>
                </a:cxn>
                <a:cxn ang="0">
                  <a:pos x="102" y="12"/>
                </a:cxn>
                <a:cxn ang="0">
                  <a:pos x="98" y="0"/>
                </a:cxn>
                <a:cxn ang="0">
                  <a:pos x="4" y="38"/>
                </a:cxn>
                <a:cxn ang="0">
                  <a:pos x="0" y="44"/>
                </a:cxn>
                <a:cxn ang="0">
                  <a:pos x="4" y="38"/>
                </a:cxn>
                <a:cxn ang="0">
                  <a:pos x="2" y="39"/>
                </a:cxn>
                <a:cxn ang="0">
                  <a:pos x="0" y="41"/>
                </a:cxn>
                <a:cxn ang="0">
                  <a:pos x="0" y="44"/>
                </a:cxn>
                <a:cxn ang="0">
                  <a:pos x="0" y="46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0" y="44"/>
                </a:cxn>
              </a:cxnLst>
              <a:rect l="0" t="0" r="r" b="b"/>
              <a:pathLst>
                <a:path w="102" h="50">
                  <a:moveTo>
                    <a:pt x="0" y="44"/>
                  </a:moveTo>
                  <a:lnTo>
                    <a:pt x="9" y="50"/>
                  </a:lnTo>
                  <a:lnTo>
                    <a:pt x="102" y="12"/>
                  </a:lnTo>
                  <a:lnTo>
                    <a:pt x="98" y="0"/>
                  </a:lnTo>
                  <a:lnTo>
                    <a:pt x="4" y="38"/>
                  </a:lnTo>
                  <a:lnTo>
                    <a:pt x="0" y="44"/>
                  </a:lnTo>
                  <a:lnTo>
                    <a:pt x="4" y="38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3" name="Freeform 2747"/>
            <p:cNvSpPr>
              <a:spLocks/>
            </p:cNvSpPr>
            <p:nvPr/>
          </p:nvSpPr>
          <p:spPr bwMode="auto">
            <a:xfrm>
              <a:off x="3731" y="2789"/>
              <a:ext cx="4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4">
                  <a:moveTo>
                    <a:pt x="6" y="0"/>
                  </a:moveTo>
                  <a:lnTo>
                    <a:pt x="0" y="7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4" name="Freeform 2748"/>
            <p:cNvSpPr>
              <a:spLocks/>
            </p:cNvSpPr>
            <p:nvPr/>
          </p:nvSpPr>
          <p:spPr bwMode="auto">
            <a:xfrm>
              <a:off x="3694" y="2789"/>
              <a:ext cx="39" cy="3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6" y="13"/>
                </a:cxn>
                <a:cxn ang="0">
                  <a:pos x="154" y="13"/>
                </a:cxn>
                <a:cxn ang="0">
                  <a:pos x="154" y="0"/>
                </a:cxn>
                <a:cxn ang="0">
                  <a:pos x="6" y="0"/>
                </a:cxn>
                <a:cxn ang="0">
                  <a:pos x="2" y="12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2" y="12"/>
                </a:cxn>
              </a:cxnLst>
              <a:rect l="0" t="0" r="r" b="b"/>
              <a:pathLst>
                <a:path w="154" h="13">
                  <a:moveTo>
                    <a:pt x="2" y="12"/>
                  </a:moveTo>
                  <a:lnTo>
                    <a:pt x="6" y="13"/>
                  </a:lnTo>
                  <a:lnTo>
                    <a:pt x="154" y="13"/>
                  </a:lnTo>
                  <a:lnTo>
                    <a:pt x="154" y="0"/>
                  </a:lnTo>
                  <a:lnTo>
                    <a:pt x="6" y="0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5" name="Freeform 2749"/>
            <p:cNvSpPr>
              <a:spLocks/>
            </p:cNvSpPr>
            <p:nvPr/>
          </p:nvSpPr>
          <p:spPr bwMode="auto">
            <a:xfrm>
              <a:off x="3675" y="2771"/>
              <a:ext cx="22" cy="21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11"/>
                </a:cxn>
                <a:cxn ang="0">
                  <a:pos x="79" y="83"/>
                </a:cxn>
                <a:cxn ang="0">
                  <a:pos x="88" y="73"/>
                </a:cxn>
                <a:cxn ang="0">
                  <a:pos x="10" y="2"/>
                </a:cxn>
                <a:cxn ang="0">
                  <a:pos x="2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2" y="2"/>
                </a:cxn>
              </a:cxnLst>
              <a:rect l="0" t="0" r="r" b="b"/>
              <a:pathLst>
                <a:path w="88" h="83">
                  <a:moveTo>
                    <a:pt x="2" y="2"/>
                  </a:moveTo>
                  <a:lnTo>
                    <a:pt x="2" y="11"/>
                  </a:lnTo>
                  <a:lnTo>
                    <a:pt x="79" y="83"/>
                  </a:lnTo>
                  <a:lnTo>
                    <a:pt x="88" y="73"/>
                  </a:lnTo>
                  <a:lnTo>
                    <a:pt x="10" y="2"/>
                  </a:lnTo>
                  <a:lnTo>
                    <a:pt x="2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6" name="Freeform 2750"/>
            <p:cNvSpPr>
              <a:spLocks/>
            </p:cNvSpPr>
            <p:nvPr/>
          </p:nvSpPr>
          <p:spPr bwMode="auto">
            <a:xfrm>
              <a:off x="3655" y="2771"/>
              <a:ext cx="22" cy="21"/>
            </a:xfrm>
            <a:custGeom>
              <a:avLst/>
              <a:gdLst/>
              <a:ahLst/>
              <a:cxnLst>
                <a:cxn ang="0">
                  <a:pos x="7" y="82"/>
                </a:cxn>
                <a:cxn ang="0">
                  <a:pos x="11" y="81"/>
                </a:cxn>
                <a:cxn ang="0">
                  <a:pos x="89" y="9"/>
                </a:cxn>
                <a:cxn ang="0">
                  <a:pos x="81" y="0"/>
                </a:cxn>
                <a:cxn ang="0">
                  <a:pos x="2" y="71"/>
                </a:cxn>
                <a:cxn ang="0">
                  <a:pos x="7" y="82"/>
                </a:cxn>
                <a:cxn ang="0">
                  <a:pos x="2" y="71"/>
                </a:cxn>
                <a:cxn ang="0">
                  <a:pos x="1" y="73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80"/>
                </a:cxn>
                <a:cxn ang="0">
                  <a:pos x="4" y="82"/>
                </a:cxn>
                <a:cxn ang="0">
                  <a:pos x="6" y="82"/>
                </a:cxn>
                <a:cxn ang="0">
                  <a:pos x="9" y="82"/>
                </a:cxn>
                <a:cxn ang="0">
                  <a:pos x="11" y="81"/>
                </a:cxn>
                <a:cxn ang="0">
                  <a:pos x="7" y="82"/>
                </a:cxn>
              </a:cxnLst>
              <a:rect l="0" t="0" r="r" b="b"/>
              <a:pathLst>
                <a:path w="89" h="82">
                  <a:moveTo>
                    <a:pt x="7" y="82"/>
                  </a:moveTo>
                  <a:lnTo>
                    <a:pt x="11" y="81"/>
                  </a:lnTo>
                  <a:lnTo>
                    <a:pt x="89" y="9"/>
                  </a:lnTo>
                  <a:lnTo>
                    <a:pt x="81" y="0"/>
                  </a:lnTo>
                  <a:lnTo>
                    <a:pt x="2" y="71"/>
                  </a:lnTo>
                  <a:lnTo>
                    <a:pt x="7" y="82"/>
                  </a:lnTo>
                  <a:lnTo>
                    <a:pt x="2" y="71"/>
                  </a:lnTo>
                  <a:lnTo>
                    <a:pt x="1" y="73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4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1" y="81"/>
                  </a:lnTo>
                  <a:lnTo>
                    <a:pt x="7" y="8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7" name="Freeform 2751"/>
            <p:cNvSpPr>
              <a:spLocks/>
            </p:cNvSpPr>
            <p:nvPr/>
          </p:nvSpPr>
          <p:spPr bwMode="auto">
            <a:xfrm>
              <a:off x="3618" y="2789"/>
              <a:ext cx="39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3"/>
                </a:cxn>
                <a:cxn ang="0">
                  <a:pos x="155" y="13"/>
                </a:cxn>
                <a:cxn ang="0">
                  <a:pos x="155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7" y="13"/>
                </a:cxn>
                <a:cxn ang="0">
                  <a:pos x="0" y="7"/>
                </a:cxn>
              </a:cxnLst>
              <a:rect l="0" t="0" r="r" b="b"/>
              <a:pathLst>
                <a:path w="155" h="13">
                  <a:moveTo>
                    <a:pt x="0" y="7"/>
                  </a:moveTo>
                  <a:lnTo>
                    <a:pt x="7" y="13"/>
                  </a:lnTo>
                  <a:lnTo>
                    <a:pt x="155" y="13"/>
                  </a:lnTo>
                  <a:lnTo>
                    <a:pt x="155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8" name="Freeform 2752"/>
            <p:cNvSpPr>
              <a:spLocks/>
            </p:cNvSpPr>
            <p:nvPr/>
          </p:nvSpPr>
          <p:spPr bwMode="auto">
            <a:xfrm>
              <a:off x="3618" y="2791"/>
              <a:ext cx="4" cy="8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3" y="27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4" y="33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3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7"/>
                </a:cxn>
                <a:cxn ang="0">
                  <a:pos x="4" y="33"/>
                </a:cxn>
              </a:cxnLst>
              <a:rect l="0" t="0" r="r" b="b"/>
              <a:pathLst>
                <a:path w="13" h="33">
                  <a:moveTo>
                    <a:pt x="4" y="33"/>
                  </a:moveTo>
                  <a:lnTo>
                    <a:pt x="13" y="2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9" name="Freeform 2753"/>
            <p:cNvSpPr>
              <a:spLocks/>
            </p:cNvSpPr>
            <p:nvPr/>
          </p:nvSpPr>
          <p:spPr bwMode="auto">
            <a:xfrm>
              <a:off x="3595" y="2786"/>
              <a:ext cx="26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12"/>
                </a:cxn>
                <a:cxn ang="0">
                  <a:pos x="97" y="50"/>
                </a:cxn>
                <a:cxn ang="0">
                  <a:pos x="102" y="38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4" y="0"/>
                </a:cxn>
              </a:cxnLst>
              <a:rect l="0" t="0" r="r" b="b"/>
              <a:pathLst>
                <a:path w="102" h="50">
                  <a:moveTo>
                    <a:pt x="4" y="0"/>
                  </a:moveTo>
                  <a:lnTo>
                    <a:pt x="4" y="12"/>
                  </a:lnTo>
                  <a:lnTo>
                    <a:pt x="97" y="50"/>
                  </a:lnTo>
                  <a:lnTo>
                    <a:pt x="102" y="38"/>
                  </a:lnTo>
                  <a:lnTo>
                    <a:pt x="9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0" name="Freeform 2754"/>
            <p:cNvSpPr>
              <a:spLocks/>
            </p:cNvSpPr>
            <p:nvPr/>
          </p:nvSpPr>
          <p:spPr bwMode="auto">
            <a:xfrm>
              <a:off x="3596" y="2776"/>
              <a:ext cx="26" cy="13"/>
            </a:xfrm>
            <a:custGeom>
              <a:avLst/>
              <a:gdLst/>
              <a:ahLst/>
              <a:cxnLst>
                <a:cxn ang="0">
                  <a:pos x="102" y="6"/>
                </a:cxn>
                <a:cxn ang="0">
                  <a:pos x="93" y="0"/>
                </a:cxn>
                <a:cxn ang="0">
                  <a:pos x="0" y="40"/>
                </a:cxn>
                <a:cxn ang="0">
                  <a:pos x="5" y="52"/>
                </a:cxn>
                <a:cxn ang="0">
                  <a:pos x="98" y="12"/>
                </a:cxn>
                <a:cxn ang="0">
                  <a:pos x="102" y="6"/>
                </a:cxn>
                <a:cxn ang="0">
                  <a:pos x="98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6"/>
                </a:cxn>
                <a:cxn ang="0">
                  <a:pos x="102" y="4"/>
                </a:cxn>
                <a:cxn ang="0">
                  <a:pos x="100" y="2"/>
                </a:cxn>
                <a:cxn ang="0">
                  <a:pos x="99" y="0"/>
                </a:cxn>
                <a:cxn ang="0">
                  <a:pos x="96" y="0"/>
                </a:cxn>
                <a:cxn ang="0">
                  <a:pos x="93" y="0"/>
                </a:cxn>
                <a:cxn ang="0">
                  <a:pos x="102" y="6"/>
                </a:cxn>
              </a:cxnLst>
              <a:rect l="0" t="0" r="r" b="b"/>
              <a:pathLst>
                <a:path w="102" h="52">
                  <a:moveTo>
                    <a:pt x="102" y="6"/>
                  </a:moveTo>
                  <a:lnTo>
                    <a:pt x="93" y="0"/>
                  </a:lnTo>
                  <a:lnTo>
                    <a:pt x="0" y="40"/>
                  </a:lnTo>
                  <a:lnTo>
                    <a:pt x="5" y="52"/>
                  </a:lnTo>
                  <a:lnTo>
                    <a:pt x="98" y="12"/>
                  </a:lnTo>
                  <a:lnTo>
                    <a:pt x="102" y="6"/>
                  </a:lnTo>
                  <a:lnTo>
                    <a:pt x="98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102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1" name="Freeform 2755"/>
            <p:cNvSpPr>
              <a:spLocks/>
            </p:cNvSpPr>
            <p:nvPr/>
          </p:nvSpPr>
          <p:spPr bwMode="auto">
            <a:xfrm>
              <a:off x="3618" y="2778"/>
              <a:ext cx="4" cy="8"/>
            </a:xfrm>
            <a:custGeom>
              <a:avLst/>
              <a:gdLst/>
              <a:ahLst/>
              <a:cxnLst>
                <a:cxn ang="0">
                  <a:pos x="7" y="34"/>
                </a:cxn>
                <a:cxn ang="0">
                  <a:pos x="13" y="27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7" y="34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4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7"/>
                </a:cxn>
                <a:cxn ang="0">
                  <a:pos x="7" y="34"/>
                </a:cxn>
              </a:cxnLst>
              <a:rect l="0" t="0" r="r" b="b"/>
              <a:pathLst>
                <a:path w="13" h="34">
                  <a:moveTo>
                    <a:pt x="7" y="34"/>
                  </a:moveTo>
                  <a:lnTo>
                    <a:pt x="13" y="2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4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7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2" name="Freeform 2756"/>
            <p:cNvSpPr>
              <a:spLocks/>
            </p:cNvSpPr>
            <p:nvPr/>
          </p:nvSpPr>
          <p:spPr bwMode="auto">
            <a:xfrm>
              <a:off x="3620" y="2783"/>
              <a:ext cx="26" cy="3"/>
            </a:xfrm>
            <a:custGeom>
              <a:avLst/>
              <a:gdLst/>
              <a:ahLst/>
              <a:cxnLst>
                <a:cxn ang="0">
                  <a:pos x="102" y="1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8" y="13"/>
                </a:cxn>
                <a:cxn ang="0">
                  <a:pos x="102" y="11"/>
                </a:cxn>
                <a:cxn ang="0">
                  <a:pos x="98" y="13"/>
                </a:cxn>
                <a:cxn ang="0">
                  <a:pos x="101" y="12"/>
                </a:cxn>
                <a:cxn ang="0">
                  <a:pos x="103" y="11"/>
                </a:cxn>
                <a:cxn ang="0">
                  <a:pos x="105" y="9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3" y="2"/>
                </a:cxn>
                <a:cxn ang="0">
                  <a:pos x="101" y="0"/>
                </a:cxn>
                <a:cxn ang="0">
                  <a:pos x="98" y="0"/>
                </a:cxn>
                <a:cxn ang="0">
                  <a:pos x="102" y="11"/>
                </a:cxn>
              </a:cxnLst>
              <a:rect l="0" t="0" r="r" b="b"/>
              <a:pathLst>
                <a:path w="105" h="13">
                  <a:moveTo>
                    <a:pt x="102" y="11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8" y="13"/>
                  </a:lnTo>
                  <a:lnTo>
                    <a:pt x="102" y="11"/>
                  </a:lnTo>
                  <a:lnTo>
                    <a:pt x="98" y="13"/>
                  </a:lnTo>
                  <a:lnTo>
                    <a:pt x="101" y="12"/>
                  </a:lnTo>
                  <a:lnTo>
                    <a:pt x="103" y="11"/>
                  </a:lnTo>
                  <a:lnTo>
                    <a:pt x="105" y="9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3" y="2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102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3" name="Freeform 2757"/>
            <p:cNvSpPr>
              <a:spLocks/>
            </p:cNvSpPr>
            <p:nvPr/>
          </p:nvSpPr>
          <p:spPr bwMode="auto">
            <a:xfrm>
              <a:off x="3644" y="2764"/>
              <a:ext cx="26" cy="22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94" y="2"/>
                </a:cxn>
                <a:cxn ang="0">
                  <a:pos x="0" y="76"/>
                </a:cxn>
                <a:cxn ang="0">
                  <a:pos x="8" y="86"/>
                </a:cxn>
                <a:cxn ang="0">
                  <a:pos x="102" y="13"/>
                </a:cxn>
                <a:cxn ang="0">
                  <a:pos x="102" y="2"/>
                </a:cxn>
                <a:cxn ang="0">
                  <a:pos x="102" y="13"/>
                </a:cxn>
                <a:cxn ang="0">
                  <a:pos x="104" y="9"/>
                </a:cxn>
                <a:cxn ang="0">
                  <a:pos x="105" y="7"/>
                </a:cxn>
                <a:cxn ang="0">
                  <a:pos x="104" y="5"/>
                </a:cxn>
                <a:cxn ang="0">
                  <a:pos x="103" y="3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97" y="0"/>
                </a:cxn>
                <a:cxn ang="0">
                  <a:pos x="94" y="2"/>
                </a:cxn>
                <a:cxn ang="0">
                  <a:pos x="102" y="2"/>
                </a:cxn>
              </a:cxnLst>
              <a:rect l="0" t="0" r="r" b="b"/>
              <a:pathLst>
                <a:path w="105" h="86">
                  <a:moveTo>
                    <a:pt x="102" y="2"/>
                  </a:moveTo>
                  <a:lnTo>
                    <a:pt x="94" y="2"/>
                  </a:lnTo>
                  <a:lnTo>
                    <a:pt x="0" y="76"/>
                  </a:lnTo>
                  <a:lnTo>
                    <a:pt x="8" y="86"/>
                  </a:lnTo>
                  <a:lnTo>
                    <a:pt x="102" y="13"/>
                  </a:lnTo>
                  <a:lnTo>
                    <a:pt x="102" y="2"/>
                  </a:lnTo>
                  <a:lnTo>
                    <a:pt x="102" y="13"/>
                  </a:lnTo>
                  <a:lnTo>
                    <a:pt x="104" y="9"/>
                  </a:lnTo>
                  <a:lnTo>
                    <a:pt x="105" y="7"/>
                  </a:lnTo>
                  <a:lnTo>
                    <a:pt x="104" y="5"/>
                  </a:lnTo>
                  <a:lnTo>
                    <a:pt x="103" y="3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4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4" name="Freeform 2758"/>
            <p:cNvSpPr>
              <a:spLocks/>
            </p:cNvSpPr>
            <p:nvPr/>
          </p:nvSpPr>
          <p:spPr bwMode="auto">
            <a:xfrm>
              <a:off x="3643" y="2746"/>
              <a:ext cx="26" cy="2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12"/>
                </a:cxn>
                <a:cxn ang="0">
                  <a:pos x="96" y="87"/>
                </a:cxn>
                <a:cxn ang="0">
                  <a:pos x="104" y="76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6" y="0"/>
                </a:cxn>
              </a:cxnLst>
              <a:rect l="0" t="0" r="r" b="b"/>
              <a:pathLst>
                <a:path w="104" h="87">
                  <a:moveTo>
                    <a:pt x="6" y="0"/>
                  </a:moveTo>
                  <a:lnTo>
                    <a:pt x="2" y="12"/>
                  </a:lnTo>
                  <a:lnTo>
                    <a:pt x="96" y="87"/>
                  </a:lnTo>
                  <a:lnTo>
                    <a:pt x="104" y="7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5" name="Freeform 2759"/>
            <p:cNvSpPr>
              <a:spLocks/>
            </p:cNvSpPr>
            <p:nvPr/>
          </p:nvSpPr>
          <p:spPr bwMode="auto">
            <a:xfrm>
              <a:off x="3618" y="2746"/>
              <a:ext cx="27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3"/>
                </a:cxn>
                <a:cxn ang="0">
                  <a:pos x="105" y="13"/>
                </a:cxn>
                <a:cxn ang="0">
                  <a:pos x="105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7" y="13"/>
                </a:cxn>
                <a:cxn ang="0">
                  <a:pos x="0" y="7"/>
                </a:cxn>
              </a:cxnLst>
              <a:rect l="0" t="0" r="r" b="b"/>
              <a:pathLst>
                <a:path w="105" h="13">
                  <a:moveTo>
                    <a:pt x="0" y="7"/>
                  </a:moveTo>
                  <a:lnTo>
                    <a:pt x="7" y="13"/>
                  </a:lnTo>
                  <a:lnTo>
                    <a:pt x="105" y="13"/>
                  </a:lnTo>
                  <a:lnTo>
                    <a:pt x="105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6" name="Freeform 2760"/>
            <p:cNvSpPr>
              <a:spLocks/>
            </p:cNvSpPr>
            <p:nvPr/>
          </p:nvSpPr>
          <p:spPr bwMode="auto">
            <a:xfrm>
              <a:off x="3618" y="2747"/>
              <a:ext cx="4" cy="9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3" y="2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4" y="33"/>
                </a:cxn>
                <a:cxn ang="0">
                  <a:pos x="0" y="26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3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6"/>
                </a:cxn>
                <a:cxn ang="0">
                  <a:pos x="4" y="33"/>
                </a:cxn>
              </a:cxnLst>
              <a:rect l="0" t="0" r="r" b="b"/>
              <a:pathLst>
                <a:path w="13" h="33">
                  <a:moveTo>
                    <a:pt x="4" y="33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4" y="33"/>
                  </a:lnTo>
                  <a:lnTo>
                    <a:pt x="0" y="26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7" name="Freeform 2761"/>
            <p:cNvSpPr>
              <a:spLocks/>
            </p:cNvSpPr>
            <p:nvPr/>
          </p:nvSpPr>
          <p:spPr bwMode="auto">
            <a:xfrm>
              <a:off x="3595" y="2743"/>
              <a:ext cx="26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12"/>
                </a:cxn>
                <a:cxn ang="0">
                  <a:pos x="97" y="50"/>
                </a:cxn>
                <a:cxn ang="0">
                  <a:pos x="102" y="37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4" y="0"/>
                </a:cxn>
              </a:cxnLst>
              <a:rect l="0" t="0" r="r" b="b"/>
              <a:pathLst>
                <a:path w="102" h="50">
                  <a:moveTo>
                    <a:pt x="4" y="0"/>
                  </a:moveTo>
                  <a:lnTo>
                    <a:pt x="4" y="12"/>
                  </a:lnTo>
                  <a:lnTo>
                    <a:pt x="97" y="50"/>
                  </a:lnTo>
                  <a:lnTo>
                    <a:pt x="102" y="37"/>
                  </a:lnTo>
                  <a:lnTo>
                    <a:pt x="9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8" name="Freeform 2762"/>
            <p:cNvSpPr>
              <a:spLocks/>
            </p:cNvSpPr>
            <p:nvPr/>
          </p:nvSpPr>
          <p:spPr bwMode="auto">
            <a:xfrm>
              <a:off x="3596" y="2734"/>
              <a:ext cx="26" cy="12"/>
            </a:xfrm>
            <a:custGeom>
              <a:avLst/>
              <a:gdLst/>
              <a:ahLst/>
              <a:cxnLst>
                <a:cxn ang="0">
                  <a:pos x="102" y="7"/>
                </a:cxn>
                <a:cxn ang="0">
                  <a:pos x="93" y="1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8" y="13"/>
                </a:cxn>
                <a:cxn ang="0">
                  <a:pos x="102" y="7"/>
                </a:cxn>
                <a:cxn ang="0">
                  <a:pos x="98" y="13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7"/>
                </a:cxn>
                <a:cxn ang="0">
                  <a:pos x="102" y="5"/>
                </a:cxn>
                <a:cxn ang="0">
                  <a:pos x="101" y="3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3" y="1"/>
                </a:cxn>
                <a:cxn ang="0">
                  <a:pos x="102" y="7"/>
                </a:cxn>
              </a:cxnLst>
              <a:rect l="0" t="0" r="r" b="b"/>
              <a:pathLst>
                <a:path w="102" h="50">
                  <a:moveTo>
                    <a:pt x="102" y="7"/>
                  </a:moveTo>
                  <a:lnTo>
                    <a:pt x="93" y="1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8" y="13"/>
                  </a:lnTo>
                  <a:lnTo>
                    <a:pt x="102" y="7"/>
                  </a:lnTo>
                  <a:lnTo>
                    <a:pt x="98" y="13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2" y="5"/>
                  </a:lnTo>
                  <a:lnTo>
                    <a:pt x="101" y="3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3" y="1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9" name="Rectangle 2763"/>
            <p:cNvSpPr>
              <a:spLocks noChangeArrowheads="1"/>
            </p:cNvSpPr>
            <p:nvPr/>
          </p:nvSpPr>
          <p:spPr bwMode="auto">
            <a:xfrm>
              <a:off x="3045" y="3497"/>
              <a:ext cx="351" cy="2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0" name="Rectangle 2764"/>
            <p:cNvSpPr>
              <a:spLocks noChangeArrowheads="1"/>
            </p:cNvSpPr>
            <p:nvPr/>
          </p:nvSpPr>
          <p:spPr bwMode="auto">
            <a:xfrm>
              <a:off x="3045" y="3497"/>
              <a:ext cx="351" cy="26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1" name="Rectangle 2765"/>
            <p:cNvSpPr>
              <a:spLocks noChangeArrowheads="1"/>
            </p:cNvSpPr>
            <p:nvPr/>
          </p:nvSpPr>
          <p:spPr bwMode="auto">
            <a:xfrm>
              <a:off x="3055" y="3706"/>
              <a:ext cx="330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2" name="Rectangle 2766"/>
            <p:cNvSpPr>
              <a:spLocks noChangeArrowheads="1"/>
            </p:cNvSpPr>
            <p:nvPr/>
          </p:nvSpPr>
          <p:spPr bwMode="auto">
            <a:xfrm>
              <a:off x="3055" y="3706"/>
              <a:ext cx="330" cy="4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3" name="Freeform 2767"/>
            <p:cNvSpPr>
              <a:spLocks noEditPoints="1"/>
            </p:cNvSpPr>
            <p:nvPr/>
          </p:nvSpPr>
          <p:spPr bwMode="auto">
            <a:xfrm>
              <a:off x="3055" y="3509"/>
              <a:ext cx="330" cy="175"/>
            </a:xfrm>
            <a:custGeom>
              <a:avLst/>
              <a:gdLst/>
              <a:ahLst/>
              <a:cxnLst>
                <a:cxn ang="0">
                  <a:pos x="1169" y="9"/>
                </a:cxn>
                <a:cxn ang="0">
                  <a:pos x="1192" y="0"/>
                </a:cxn>
                <a:cxn ang="0">
                  <a:pos x="1209" y="20"/>
                </a:cxn>
                <a:cxn ang="0">
                  <a:pos x="1192" y="39"/>
                </a:cxn>
                <a:cxn ang="0">
                  <a:pos x="1169" y="34"/>
                </a:cxn>
                <a:cxn ang="0">
                  <a:pos x="988" y="20"/>
                </a:cxn>
                <a:cxn ang="0">
                  <a:pos x="1005" y="0"/>
                </a:cxn>
                <a:cxn ang="0">
                  <a:pos x="1028" y="9"/>
                </a:cxn>
                <a:cxn ang="0">
                  <a:pos x="1028" y="34"/>
                </a:cxn>
                <a:cxn ang="0">
                  <a:pos x="1005" y="39"/>
                </a:cxn>
                <a:cxn ang="0">
                  <a:pos x="988" y="20"/>
                </a:cxn>
                <a:cxn ang="0">
                  <a:pos x="818" y="9"/>
                </a:cxn>
                <a:cxn ang="0">
                  <a:pos x="841" y="0"/>
                </a:cxn>
                <a:cxn ang="0">
                  <a:pos x="858" y="20"/>
                </a:cxn>
                <a:cxn ang="0">
                  <a:pos x="841" y="39"/>
                </a:cxn>
                <a:cxn ang="0">
                  <a:pos x="818" y="34"/>
                </a:cxn>
                <a:cxn ang="0">
                  <a:pos x="636" y="20"/>
                </a:cxn>
                <a:cxn ang="0">
                  <a:pos x="654" y="0"/>
                </a:cxn>
                <a:cxn ang="0">
                  <a:pos x="677" y="9"/>
                </a:cxn>
                <a:cxn ang="0">
                  <a:pos x="677" y="34"/>
                </a:cxn>
                <a:cxn ang="0">
                  <a:pos x="654" y="39"/>
                </a:cxn>
                <a:cxn ang="0">
                  <a:pos x="636" y="20"/>
                </a:cxn>
                <a:cxn ang="0">
                  <a:pos x="466" y="9"/>
                </a:cxn>
                <a:cxn ang="0">
                  <a:pos x="489" y="0"/>
                </a:cxn>
                <a:cxn ang="0">
                  <a:pos x="507" y="20"/>
                </a:cxn>
                <a:cxn ang="0">
                  <a:pos x="489" y="39"/>
                </a:cxn>
                <a:cxn ang="0">
                  <a:pos x="466" y="34"/>
                </a:cxn>
                <a:cxn ang="0">
                  <a:pos x="285" y="20"/>
                </a:cxn>
                <a:cxn ang="0">
                  <a:pos x="303" y="0"/>
                </a:cxn>
                <a:cxn ang="0">
                  <a:pos x="326" y="9"/>
                </a:cxn>
                <a:cxn ang="0">
                  <a:pos x="326" y="34"/>
                </a:cxn>
                <a:cxn ang="0">
                  <a:pos x="303" y="39"/>
                </a:cxn>
                <a:cxn ang="0">
                  <a:pos x="285" y="20"/>
                </a:cxn>
                <a:cxn ang="0">
                  <a:pos x="115" y="9"/>
                </a:cxn>
                <a:cxn ang="0">
                  <a:pos x="139" y="0"/>
                </a:cxn>
                <a:cxn ang="0">
                  <a:pos x="156" y="20"/>
                </a:cxn>
                <a:cxn ang="0">
                  <a:pos x="139" y="39"/>
                </a:cxn>
                <a:cxn ang="0">
                  <a:pos x="115" y="34"/>
                </a:cxn>
                <a:cxn ang="0">
                  <a:pos x="176" y="701"/>
                </a:cxn>
                <a:cxn ang="0">
                  <a:pos x="265" y="0"/>
                </a:cxn>
                <a:cxn ang="0">
                  <a:pos x="176" y="701"/>
                </a:cxn>
                <a:cxn ang="0">
                  <a:pos x="442" y="701"/>
                </a:cxn>
                <a:cxn ang="0">
                  <a:pos x="352" y="0"/>
                </a:cxn>
                <a:cxn ang="0">
                  <a:pos x="527" y="701"/>
                </a:cxn>
                <a:cxn ang="0">
                  <a:pos x="616" y="0"/>
                </a:cxn>
                <a:cxn ang="0">
                  <a:pos x="527" y="701"/>
                </a:cxn>
                <a:cxn ang="0">
                  <a:pos x="792" y="701"/>
                </a:cxn>
                <a:cxn ang="0">
                  <a:pos x="703" y="0"/>
                </a:cxn>
                <a:cxn ang="0">
                  <a:pos x="878" y="701"/>
                </a:cxn>
                <a:cxn ang="0">
                  <a:pos x="968" y="0"/>
                </a:cxn>
                <a:cxn ang="0">
                  <a:pos x="878" y="701"/>
                </a:cxn>
                <a:cxn ang="0">
                  <a:pos x="1143" y="701"/>
                </a:cxn>
                <a:cxn ang="0">
                  <a:pos x="1054" y="0"/>
                </a:cxn>
                <a:cxn ang="0">
                  <a:pos x="1230" y="701"/>
                </a:cxn>
                <a:cxn ang="0">
                  <a:pos x="1319" y="0"/>
                </a:cxn>
                <a:cxn ang="0">
                  <a:pos x="1230" y="701"/>
                </a:cxn>
                <a:cxn ang="0">
                  <a:pos x="90" y="701"/>
                </a:cxn>
                <a:cxn ang="0">
                  <a:pos x="0" y="0"/>
                </a:cxn>
              </a:cxnLst>
              <a:rect l="0" t="0" r="r" b="b"/>
              <a:pathLst>
                <a:path w="1319" h="701">
                  <a:moveTo>
                    <a:pt x="1163" y="20"/>
                  </a:moveTo>
                  <a:lnTo>
                    <a:pt x="1169" y="9"/>
                  </a:lnTo>
                  <a:lnTo>
                    <a:pt x="1181" y="0"/>
                  </a:lnTo>
                  <a:lnTo>
                    <a:pt x="1192" y="0"/>
                  </a:lnTo>
                  <a:lnTo>
                    <a:pt x="1204" y="9"/>
                  </a:lnTo>
                  <a:lnTo>
                    <a:pt x="1209" y="20"/>
                  </a:lnTo>
                  <a:lnTo>
                    <a:pt x="1204" y="34"/>
                  </a:lnTo>
                  <a:lnTo>
                    <a:pt x="1192" y="39"/>
                  </a:lnTo>
                  <a:lnTo>
                    <a:pt x="1181" y="39"/>
                  </a:lnTo>
                  <a:lnTo>
                    <a:pt x="1169" y="34"/>
                  </a:lnTo>
                  <a:lnTo>
                    <a:pt x="1163" y="20"/>
                  </a:lnTo>
                  <a:close/>
                  <a:moveTo>
                    <a:pt x="988" y="20"/>
                  </a:moveTo>
                  <a:lnTo>
                    <a:pt x="993" y="9"/>
                  </a:lnTo>
                  <a:lnTo>
                    <a:pt x="1005" y="0"/>
                  </a:lnTo>
                  <a:lnTo>
                    <a:pt x="1016" y="0"/>
                  </a:lnTo>
                  <a:lnTo>
                    <a:pt x="1028" y="9"/>
                  </a:lnTo>
                  <a:lnTo>
                    <a:pt x="1034" y="20"/>
                  </a:lnTo>
                  <a:lnTo>
                    <a:pt x="1028" y="34"/>
                  </a:lnTo>
                  <a:lnTo>
                    <a:pt x="1016" y="39"/>
                  </a:lnTo>
                  <a:lnTo>
                    <a:pt x="1005" y="39"/>
                  </a:lnTo>
                  <a:lnTo>
                    <a:pt x="993" y="34"/>
                  </a:lnTo>
                  <a:lnTo>
                    <a:pt x="988" y="20"/>
                  </a:lnTo>
                  <a:close/>
                  <a:moveTo>
                    <a:pt x="812" y="20"/>
                  </a:moveTo>
                  <a:lnTo>
                    <a:pt x="818" y="9"/>
                  </a:lnTo>
                  <a:lnTo>
                    <a:pt x="830" y="0"/>
                  </a:lnTo>
                  <a:lnTo>
                    <a:pt x="841" y="0"/>
                  </a:lnTo>
                  <a:lnTo>
                    <a:pt x="853" y="9"/>
                  </a:lnTo>
                  <a:lnTo>
                    <a:pt x="858" y="20"/>
                  </a:lnTo>
                  <a:lnTo>
                    <a:pt x="853" y="34"/>
                  </a:lnTo>
                  <a:lnTo>
                    <a:pt x="841" y="39"/>
                  </a:lnTo>
                  <a:lnTo>
                    <a:pt x="830" y="39"/>
                  </a:lnTo>
                  <a:lnTo>
                    <a:pt x="818" y="34"/>
                  </a:lnTo>
                  <a:lnTo>
                    <a:pt x="812" y="20"/>
                  </a:lnTo>
                  <a:close/>
                  <a:moveTo>
                    <a:pt x="636" y="20"/>
                  </a:moveTo>
                  <a:lnTo>
                    <a:pt x="642" y="9"/>
                  </a:lnTo>
                  <a:lnTo>
                    <a:pt x="654" y="0"/>
                  </a:lnTo>
                  <a:lnTo>
                    <a:pt x="665" y="0"/>
                  </a:lnTo>
                  <a:lnTo>
                    <a:pt x="677" y="9"/>
                  </a:lnTo>
                  <a:lnTo>
                    <a:pt x="682" y="20"/>
                  </a:lnTo>
                  <a:lnTo>
                    <a:pt x="677" y="34"/>
                  </a:lnTo>
                  <a:lnTo>
                    <a:pt x="665" y="39"/>
                  </a:lnTo>
                  <a:lnTo>
                    <a:pt x="654" y="39"/>
                  </a:lnTo>
                  <a:lnTo>
                    <a:pt x="642" y="34"/>
                  </a:lnTo>
                  <a:lnTo>
                    <a:pt x="636" y="20"/>
                  </a:lnTo>
                  <a:close/>
                  <a:moveTo>
                    <a:pt x="461" y="20"/>
                  </a:moveTo>
                  <a:lnTo>
                    <a:pt x="466" y="9"/>
                  </a:lnTo>
                  <a:lnTo>
                    <a:pt x="478" y="0"/>
                  </a:lnTo>
                  <a:lnTo>
                    <a:pt x="489" y="0"/>
                  </a:lnTo>
                  <a:lnTo>
                    <a:pt x="501" y="9"/>
                  </a:lnTo>
                  <a:lnTo>
                    <a:pt x="507" y="20"/>
                  </a:lnTo>
                  <a:lnTo>
                    <a:pt x="501" y="34"/>
                  </a:lnTo>
                  <a:lnTo>
                    <a:pt x="489" y="39"/>
                  </a:lnTo>
                  <a:lnTo>
                    <a:pt x="478" y="39"/>
                  </a:lnTo>
                  <a:lnTo>
                    <a:pt x="466" y="34"/>
                  </a:lnTo>
                  <a:lnTo>
                    <a:pt x="461" y="20"/>
                  </a:lnTo>
                  <a:close/>
                  <a:moveTo>
                    <a:pt x="285" y="20"/>
                  </a:moveTo>
                  <a:lnTo>
                    <a:pt x="292" y="9"/>
                  </a:lnTo>
                  <a:lnTo>
                    <a:pt x="303" y="0"/>
                  </a:lnTo>
                  <a:lnTo>
                    <a:pt x="314" y="0"/>
                  </a:lnTo>
                  <a:lnTo>
                    <a:pt x="326" y="9"/>
                  </a:lnTo>
                  <a:lnTo>
                    <a:pt x="331" y="20"/>
                  </a:lnTo>
                  <a:lnTo>
                    <a:pt x="326" y="34"/>
                  </a:lnTo>
                  <a:lnTo>
                    <a:pt x="314" y="39"/>
                  </a:lnTo>
                  <a:lnTo>
                    <a:pt x="303" y="39"/>
                  </a:lnTo>
                  <a:lnTo>
                    <a:pt x="292" y="34"/>
                  </a:lnTo>
                  <a:lnTo>
                    <a:pt x="285" y="20"/>
                  </a:lnTo>
                  <a:close/>
                  <a:moveTo>
                    <a:pt x="110" y="20"/>
                  </a:moveTo>
                  <a:lnTo>
                    <a:pt x="115" y="9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0" y="9"/>
                  </a:lnTo>
                  <a:lnTo>
                    <a:pt x="156" y="20"/>
                  </a:lnTo>
                  <a:lnTo>
                    <a:pt x="150" y="34"/>
                  </a:lnTo>
                  <a:lnTo>
                    <a:pt x="139" y="39"/>
                  </a:lnTo>
                  <a:lnTo>
                    <a:pt x="127" y="39"/>
                  </a:lnTo>
                  <a:lnTo>
                    <a:pt x="115" y="34"/>
                  </a:lnTo>
                  <a:lnTo>
                    <a:pt x="110" y="20"/>
                  </a:lnTo>
                  <a:close/>
                  <a:moveTo>
                    <a:pt x="176" y="701"/>
                  </a:moveTo>
                  <a:lnTo>
                    <a:pt x="265" y="701"/>
                  </a:lnTo>
                  <a:lnTo>
                    <a:pt x="265" y="0"/>
                  </a:lnTo>
                  <a:lnTo>
                    <a:pt x="176" y="0"/>
                  </a:lnTo>
                  <a:lnTo>
                    <a:pt x="176" y="701"/>
                  </a:lnTo>
                  <a:close/>
                  <a:moveTo>
                    <a:pt x="352" y="701"/>
                  </a:moveTo>
                  <a:lnTo>
                    <a:pt x="442" y="701"/>
                  </a:lnTo>
                  <a:lnTo>
                    <a:pt x="442" y="0"/>
                  </a:lnTo>
                  <a:lnTo>
                    <a:pt x="352" y="0"/>
                  </a:lnTo>
                  <a:lnTo>
                    <a:pt x="352" y="701"/>
                  </a:lnTo>
                  <a:close/>
                  <a:moveTo>
                    <a:pt x="527" y="701"/>
                  </a:moveTo>
                  <a:lnTo>
                    <a:pt x="616" y="701"/>
                  </a:lnTo>
                  <a:lnTo>
                    <a:pt x="616" y="0"/>
                  </a:lnTo>
                  <a:lnTo>
                    <a:pt x="527" y="0"/>
                  </a:lnTo>
                  <a:lnTo>
                    <a:pt x="527" y="701"/>
                  </a:lnTo>
                  <a:close/>
                  <a:moveTo>
                    <a:pt x="703" y="701"/>
                  </a:moveTo>
                  <a:lnTo>
                    <a:pt x="792" y="701"/>
                  </a:lnTo>
                  <a:lnTo>
                    <a:pt x="792" y="0"/>
                  </a:lnTo>
                  <a:lnTo>
                    <a:pt x="703" y="0"/>
                  </a:lnTo>
                  <a:lnTo>
                    <a:pt x="703" y="701"/>
                  </a:lnTo>
                  <a:close/>
                  <a:moveTo>
                    <a:pt x="878" y="701"/>
                  </a:moveTo>
                  <a:lnTo>
                    <a:pt x="968" y="701"/>
                  </a:lnTo>
                  <a:lnTo>
                    <a:pt x="968" y="0"/>
                  </a:lnTo>
                  <a:lnTo>
                    <a:pt x="878" y="0"/>
                  </a:lnTo>
                  <a:lnTo>
                    <a:pt x="878" y="701"/>
                  </a:lnTo>
                  <a:close/>
                  <a:moveTo>
                    <a:pt x="1054" y="701"/>
                  </a:moveTo>
                  <a:lnTo>
                    <a:pt x="1143" y="701"/>
                  </a:lnTo>
                  <a:lnTo>
                    <a:pt x="1143" y="0"/>
                  </a:lnTo>
                  <a:lnTo>
                    <a:pt x="1054" y="0"/>
                  </a:lnTo>
                  <a:lnTo>
                    <a:pt x="1054" y="701"/>
                  </a:lnTo>
                  <a:close/>
                  <a:moveTo>
                    <a:pt x="1230" y="701"/>
                  </a:moveTo>
                  <a:lnTo>
                    <a:pt x="1319" y="701"/>
                  </a:lnTo>
                  <a:lnTo>
                    <a:pt x="1319" y="0"/>
                  </a:lnTo>
                  <a:lnTo>
                    <a:pt x="1230" y="0"/>
                  </a:lnTo>
                  <a:lnTo>
                    <a:pt x="1230" y="701"/>
                  </a:lnTo>
                  <a:close/>
                  <a:moveTo>
                    <a:pt x="0" y="701"/>
                  </a:moveTo>
                  <a:lnTo>
                    <a:pt x="90" y="701"/>
                  </a:lnTo>
                  <a:lnTo>
                    <a:pt x="90" y="0"/>
                  </a:lnTo>
                  <a:lnTo>
                    <a:pt x="0" y="0"/>
                  </a:lnTo>
                  <a:lnTo>
                    <a:pt x="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4" name="Freeform 2768"/>
            <p:cNvSpPr>
              <a:spLocks/>
            </p:cNvSpPr>
            <p:nvPr/>
          </p:nvSpPr>
          <p:spPr bwMode="auto">
            <a:xfrm>
              <a:off x="3346" y="3509"/>
              <a:ext cx="12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5" name="Freeform 2769"/>
            <p:cNvSpPr>
              <a:spLocks/>
            </p:cNvSpPr>
            <p:nvPr/>
          </p:nvSpPr>
          <p:spPr bwMode="auto">
            <a:xfrm>
              <a:off x="3303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8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8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6" name="Freeform 2770"/>
            <p:cNvSpPr>
              <a:spLocks/>
            </p:cNvSpPr>
            <p:nvPr/>
          </p:nvSpPr>
          <p:spPr bwMode="auto">
            <a:xfrm>
              <a:off x="3258" y="3509"/>
              <a:ext cx="12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7" name="Freeform 2771"/>
            <p:cNvSpPr>
              <a:spLocks/>
            </p:cNvSpPr>
            <p:nvPr/>
          </p:nvSpPr>
          <p:spPr bwMode="auto">
            <a:xfrm>
              <a:off x="3215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8" name="Freeform 2772"/>
            <p:cNvSpPr>
              <a:spLocks/>
            </p:cNvSpPr>
            <p:nvPr/>
          </p:nvSpPr>
          <p:spPr bwMode="auto">
            <a:xfrm>
              <a:off x="3171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8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8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9" name="Freeform 2773"/>
            <p:cNvSpPr>
              <a:spLocks/>
            </p:cNvSpPr>
            <p:nvPr/>
          </p:nvSpPr>
          <p:spPr bwMode="auto">
            <a:xfrm>
              <a:off x="3127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7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7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7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0" name="Freeform 2774"/>
            <p:cNvSpPr>
              <a:spLocks/>
            </p:cNvSpPr>
            <p:nvPr/>
          </p:nvSpPr>
          <p:spPr bwMode="auto">
            <a:xfrm>
              <a:off x="3083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9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9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9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1" name="Rectangle 2775"/>
            <p:cNvSpPr>
              <a:spLocks noChangeArrowheads="1"/>
            </p:cNvSpPr>
            <p:nvPr/>
          </p:nvSpPr>
          <p:spPr bwMode="auto">
            <a:xfrm>
              <a:off x="3100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2" name="Rectangle 2776"/>
            <p:cNvSpPr>
              <a:spLocks noChangeArrowheads="1"/>
            </p:cNvSpPr>
            <p:nvPr/>
          </p:nvSpPr>
          <p:spPr bwMode="auto">
            <a:xfrm>
              <a:off x="3143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3" name="Rectangle 2777"/>
            <p:cNvSpPr>
              <a:spLocks noChangeArrowheads="1"/>
            </p:cNvSpPr>
            <p:nvPr/>
          </p:nvSpPr>
          <p:spPr bwMode="auto">
            <a:xfrm>
              <a:off x="3187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4" name="Rectangle 2778"/>
            <p:cNvSpPr>
              <a:spLocks noChangeArrowheads="1"/>
            </p:cNvSpPr>
            <p:nvPr/>
          </p:nvSpPr>
          <p:spPr bwMode="auto">
            <a:xfrm>
              <a:off x="3231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5" name="Rectangle 2779"/>
            <p:cNvSpPr>
              <a:spLocks noChangeArrowheads="1"/>
            </p:cNvSpPr>
            <p:nvPr/>
          </p:nvSpPr>
          <p:spPr bwMode="auto">
            <a:xfrm>
              <a:off x="3275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6" name="Rectangle 2780"/>
            <p:cNvSpPr>
              <a:spLocks noChangeArrowheads="1"/>
            </p:cNvSpPr>
            <p:nvPr/>
          </p:nvSpPr>
          <p:spPr bwMode="auto">
            <a:xfrm>
              <a:off x="3319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7" name="Rectangle 2781"/>
            <p:cNvSpPr>
              <a:spLocks noChangeArrowheads="1"/>
            </p:cNvSpPr>
            <p:nvPr/>
          </p:nvSpPr>
          <p:spPr bwMode="auto">
            <a:xfrm>
              <a:off x="3363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8" name="Rectangle 2782"/>
            <p:cNvSpPr>
              <a:spLocks noChangeArrowheads="1"/>
            </p:cNvSpPr>
            <p:nvPr/>
          </p:nvSpPr>
          <p:spPr bwMode="auto">
            <a:xfrm>
              <a:off x="3055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9" name="Freeform 2783"/>
            <p:cNvSpPr>
              <a:spLocks noEditPoints="1"/>
            </p:cNvSpPr>
            <p:nvPr/>
          </p:nvSpPr>
          <p:spPr bwMode="auto">
            <a:xfrm>
              <a:off x="3067" y="3717"/>
              <a:ext cx="307" cy="22"/>
            </a:xfrm>
            <a:custGeom>
              <a:avLst/>
              <a:gdLst/>
              <a:ahLst/>
              <a:cxnLst>
                <a:cxn ang="0">
                  <a:pos x="1050" y="90"/>
                </a:cxn>
                <a:cxn ang="0">
                  <a:pos x="1227" y="90"/>
                </a:cxn>
                <a:cxn ang="0">
                  <a:pos x="1227" y="0"/>
                </a:cxn>
                <a:cxn ang="0">
                  <a:pos x="1050" y="0"/>
                </a:cxn>
                <a:cxn ang="0">
                  <a:pos x="1050" y="90"/>
                </a:cxn>
                <a:cxn ang="0">
                  <a:pos x="789" y="90"/>
                </a:cxn>
                <a:cxn ang="0">
                  <a:pos x="965" y="90"/>
                </a:cxn>
                <a:cxn ang="0">
                  <a:pos x="965" y="0"/>
                </a:cxn>
                <a:cxn ang="0">
                  <a:pos x="789" y="0"/>
                </a:cxn>
                <a:cxn ang="0">
                  <a:pos x="789" y="90"/>
                </a:cxn>
                <a:cxn ang="0">
                  <a:pos x="527" y="90"/>
                </a:cxn>
                <a:cxn ang="0">
                  <a:pos x="700" y="90"/>
                </a:cxn>
                <a:cxn ang="0">
                  <a:pos x="700" y="0"/>
                </a:cxn>
                <a:cxn ang="0">
                  <a:pos x="527" y="0"/>
                </a:cxn>
                <a:cxn ang="0">
                  <a:pos x="527" y="90"/>
                </a:cxn>
                <a:cxn ang="0">
                  <a:pos x="262" y="90"/>
                </a:cxn>
                <a:cxn ang="0">
                  <a:pos x="438" y="90"/>
                </a:cxn>
                <a:cxn ang="0">
                  <a:pos x="438" y="0"/>
                </a:cxn>
                <a:cxn ang="0">
                  <a:pos x="262" y="0"/>
                </a:cxn>
                <a:cxn ang="0">
                  <a:pos x="262" y="90"/>
                </a:cxn>
                <a:cxn ang="0">
                  <a:pos x="0" y="90"/>
                </a:cxn>
                <a:cxn ang="0">
                  <a:pos x="176" y="90"/>
                </a:cxn>
                <a:cxn ang="0">
                  <a:pos x="176" y="0"/>
                </a:cxn>
                <a:cxn ang="0">
                  <a:pos x="0" y="0"/>
                </a:cxn>
                <a:cxn ang="0">
                  <a:pos x="0" y="90"/>
                </a:cxn>
              </a:cxnLst>
              <a:rect l="0" t="0" r="r" b="b"/>
              <a:pathLst>
                <a:path w="1227" h="90">
                  <a:moveTo>
                    <a:pt x="1050" y="90"/>
                  </a:moveTo>
                  <a:lnTo>
                    <a:pt x="1227" y="90"/>
                  </a:lnTo>
                  <a:lnTo>
                    <a:pt x="1227" y="0"/>
                  </a:lnTo>
                  <a:lnTo>
                    <a:pt x="1050" y="0"/>
                  </a:lnTo>
                  <a:lnTo>
                    <a:pt x="1050" y="90"/>
                  </a:lnTo>
                  <a:close/>
                  <a:moveTo>
                    <a:pt x="789" y="90"/>
                  </a:moveTo>
                  <a:lnTo>
                    <a:pt x="965" y="90"/>
                  </a:lnTo>
                  <a:lnTo>
                    <a:pt x="965" y="0"/>
                  </a:lnTo>
                  <a:lnTo>
                    <a:pt x="789" y="0"/>
                  </a:lnTo>
                  <a:lnTo>
                    <a:pt x="789" y="90"/>
                  </a:lnTo>
                  <a:close/>
                  <a:moveTo>
                    <a:pt x="527" y="90"/>
                  </a:moveTo>
                  <a:lnTo>
                    <a:pt x="700" y="90"/>
                  </a:lnTo>
                  <a:lnTo>
                    <a:pt x="700" y="0"/>
                  </a:lnTo>
                  <a:lnTo>
                    <a:pt x="527" y="0"/>
                  </a:lnTo>
                  <a:lnTo>
                    <a:pt x="527" y="90"/>
                  </a:lnTo>
                  <a:close/>
                  <a:moveTo>
                    <a:pt x="262" y="90"/>
                  </a:moveTo>
                  <a:lnTo>
                    <a:pt x="438" y="90"/>
                  </a:lnTo>
                  <a:lnTo>
                    <a:pt x="438" y="0"/>
                  </a:lnTo>
                  <a:lnTo>
                    <a:pt x="262" y="0"/>
                  </a:lnTo>
                  <a:lnTo>
                    <a:pt x="262" y="90"/>
                  </a:lnTo>
                  <a:close/>
                  <a:moveTo>
                    <a:pt x="0" y="90"/>
                  </a:moveTo>
                  <a:lnTo>
                    <a:pt x="176" y="90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0" name="Rectangle 2784"/>
            <p:cNvSpPr>
              <a:spLocks noChangeArrowheads="1"/>
            </p:cNvSpPr>
            <p:nvPr/>
          </p:nvSpPr>
          <p:spPr bwMode="auto">
            <a:xfrm>
              <a:off x="3330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1" name="Rectangle 2785"/>
            <p:cNvSpPr>
              <a:spLocks noChangeArrowheads="1"/>
            </p:cNvSpPr>
            <p:nvPr/>
          </p:nvSpPr>
          <p:spPr bwMode="auto">
            <a:xfrm>
              <a:off x="3264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2" name="Rectangle 2786"/>
            <p:cNvSpPr>
              <a:spLocks noChangeArrowheads="1"/>
            </p:cNvSpPr>
            <p:nvPr/>
          </p:nvSpPr>
          <p:spPr bwMode="auto">
            <a:xfrm>
              <a:off x="3199" y="3717"/>
              <a:ext cx="43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3" name="Rectangle 2787"/>
            <p:cNvSpPr>
              <a:spLocks noChangeArrowheads="1"/>
            </p:cNvSpPr>
            <p:nvPr/>
          </p:nvSpPr>
          <p:spPr bwMode="auto">
            <a:xfrm>
              <a:off x="3132" y="3717"/>
              <a:ext cx="45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4" name="Rectangle 2788"/>
            <p:cNvSpPr>
              <a:spLocks noChangeArrowheads="1"/>
            </p:cNvSpPr>
            <p:nvPr/>
          </p:nvSpPr>
          <p:spPr bwMode="auto">
            <a:xfrm>
              <a:off x="3067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5" name="Freeform 2789"/>
            <p:cNvSpPr>
              <a:spLocks/>
            </p:cNvSpPr>
            <p:nvPr/>
          </p:nvSpPr>
          <p:spPr bwMode="auto">
            <a:xfrm>
              <a:off x="3844" y="3802"/>
              <a:ext cx="8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42"/>
                </a:cxn>
                <a:cxn ang="0">
                  <a:pos x="33" y="682"/>
                </a:cxn>
                <a:cxn ang="0">
                  <a:pos x="0" y="745"/>
                </a:cxn>
                <a:cxn ang="0">
                  <a:pos x="0" y="0"/>
                </a:cxn>
              </a:cxnLst>
              <a:rect l="0" t="0" r="r" b="b"/>
              <a:pathLst>
                <a:path w="33" h="745">
                  <a:moveTo>
                    <a:pt x="0" y="0"/>
                  </a:moveTo>
                  <a:lnTo>
                    <a:pt x="33" y="42"/>
                  </a:lnTo>
                  <a:lnTo>
                    <a:pt x="33" y="682"/>
                  </a:lnTo>
                  <a:lnTo>
                    <a:pt x="0" y="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6" name="Freeform 2790"/>
            <p:cNvSpPr>
              <a:spLocks/>
            </p:cNvSpPr>
            <p:nvPr/>
          </p:nvSpPr>
          <p:spPr bwMode="auto">
            <a:xfrm>
              <a:off x="3844" y="3802"/>
              <a:ext cx="8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42"/>
                </a:cxn>
                <a:cxn ang="0">
                  <a:pos x="33" y="682"/>
                </a:cxn>
                <a:cxn ang="0">
                  <a:pos x="0" y="745"/>
                </a:cxn>
                <a:cxn ang="0">
                  <a:pos x="0" y="0"/>
                </a:cxn>
              </a:cxnLst>
              <a:rect l="0" t="0" r="r" b="b"/>
              <a:pathLst>
                <a:path w="33" h="745">
                  <a:moveTo>
                    <a:pt x="0" y="0"/>
                  </a:moveTo>
                  <a:lnTo>
                    <a:pt x="33" y="42"/>
                  </a:lnTo>
                  <a:lnTo>
                    <a:pt x="33" y="682"/>
                  </a:lnTo>
                  <a:lnTo>
                    <a:pt x="0" y="74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288" name="Picture 279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835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08" name="Freeform 2792"/>
            <p:cNvSpPr>
              <a:spLocks/>
            </p:cNvSpPr>
            <p:nvPr/>
          </p:nvSpPr>
          <p:spPr bwMode="auto">
            <a:xfrm>
              <a:off x="3748" y="3867"/>
              <a:ext cx="44" cy="2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5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5"/>
                </a:cxn>
              </a:cxnLst>
              <a:rect l="0" t="0" r="r" b="b"/>
              <a:pathLst>
                <a:path w="176" h="9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5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9" name="Freeform 2793"/>
            <p:cNvSpPr>
              <a:spLocks/>
            </p:cNvSpPr>
            <p:nvPr/>
          </p:nvSpPr>
          <p:spPr bwMode="auto">
            <a:xfrm>
              <a:off x="3790" y="3834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137"/>
                </a:cxn>
                <a:cxn ang="0">
                  <a:pos x="9" y="137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7">
                  <a:moveTo>
                    <a:pt x="4" y="0"/>
                  </a:moveTo>
                  <a:lnTo>
                    <a:pt x="0" y="4"/>
                  </a:lnTo>
                  <a:lnTo>
                    <a:pt x="0" y="137"/>
                  </a:lnTo>
                  <a:lnTo>
                    <a:pt x="9" y="137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0" name="Freeform 2794"/>
            <p:cNvSpPr>
              <a:spLocks/>
            </p:cNvSpPr>
            <p:nvPr/>
          </p:nvSpPr>
          <p:spPr bwMode="auto">
            <a:xfrm>
              <a:off x="3747" y="3834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9">
                  <a:moveTo>
                    <a:pt x="0" y="4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1" name="Freeform 2795"/>
            <p:cNvSpPr>
              <a:spLocks/>
            </p:cNvSpPr>
            <p:nvPr/>
          </p:nvSpPr>
          <p:spPr bwMode="auto">
            <a:xfrm>
              <a:off x="3747" y="3835"/>
              <a:ext cx="2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3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3"/>
                </a:cxn>
                <a:cxn ang="0">
                  <a:pos x="4" y="137"/>
                </a:cxn>
                <a:cxn ang="0">
                  <a:pos x="0" y="133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4" y="137"/>
                  </a:lnTo>
                  <a:lnTo>
                    <a:pt x="0" y="133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2" name="Rectangle 2796"/>
            <p:cNvSpPr>
              <a:spLocks noChangeArrowheads="1"/>
            </p:cNvSpPr>
            <p:nvPr/>
          </p:nvSpPr>
          <p:spPr bwMode="auto">
            <a:xfrm>
              <a:off x="3748" y="3808"/>
              <a:ext cx="43" cy="25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3" name="Freeform 2797"/>
            <p:cNvSpPr>
              <a:spLocks/>
            </p:cNvSpPr>
            <p:nvPr/>
          </p:nvSpPr>
          <p:spPr bwMode="auto">
            <a:xfrm>
              <a:off x="3748" y="3831"/>
              <a:ext cx="44" cy="3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4" name="Freeform 2798"/>
            <p:cNvSpPr>
              <a:spLocks/>
            </p:cNvSpPr>
            <p:nvPr/>
          </p:nvSpPr>
          <p:spPr bwMode="auto">
            <a:xfrm>
              <a:off x="3790" y="3806"/>
              <a:ext cx="2" cy="2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05"/>
                </a:cxn>
                <a:cxn ang="0">
                  <a:pos x="9" y="105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05">
                  <a:moveTo>
                    <a:pt x="4" y="0"/>
                  </a:moveTo>
                  <a:lnTo>
                    <a:pt x="0" y="5"/>
                  </a:lnTo>
                  <a:lnTo>
                    <a:pt x="0" y="105"/>
                  </a:lnTo>
                  <a:lnTo>
                    <a:pt x="9" y="105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5" name="Freeform 2799"/>
            <p:cNvSpPr>
              <a:spLocks/>
            </p:cNvSpPr>
            <p:nvPr/>
          </p:nvSpPr>
          <p:spPr bwMode="auto">
            <a:xfrm>
              <a:off x="3747" y="3806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6" name="Freeform 2800"/>
            <p:cNvSpPr>
              <a:spLocks/>
            </p:cNvSpPr>
            <p:nvPr/>
          </p:nvSpPr>
          <p:spPr bwMode="auto">
            <a:xfrm>
              <a:off x="3747" y="3808"/>
              <a:ext cx="2" cy="26"/>
            </a:xfrm>
            <a:custGeom>
              <a:avLst/>
              <a:gdLst/>
              <a:ahLst/>
              <a:cxnLst>
                <a:cxn ang="0">
                  <a:pos x="4" y="105"/>
                </a:cxn>
                <a:cxn ang="0">
                  <a:pos x="9" y="10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4" y="105"/>
                </a:cxn>
                <a:cxn ang="0">
                  <a:pos x="0" y="100"/>
                </a:cxn>
                <a:cxn ang="0">
                  <a:pos x="0" y="105"/>
                </a:cxn>
                <a:cxn ang="0">
                  <a:pos x="4" y="105"/>
                </a:cxn>
              </a:cxnLst>
              <a:rect l="0" t="0" r="r" b="b"/>
              <a:pathLst>
                <a:path w="9" h="105">
                  <a:moveTo>
                    <a:pt x="4" y="105"/>
                  </a:moveTo>
                  <a:lnTo>
                    <a:pt x="9" y="10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4" y="105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4" y="10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7" name="Rectangle 2801"/>
            <p:cNvSpPr>
              <a:spLocks noChangeArrowheads="1"/>
            </p:cNvSpPr>
            <p:nvPr/>
          </p:nvSpPr>
          <p:spPr bwMode="auto">
            <a:xfrm>
              <a:off x="3744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8" name="Rectangle 2802"/>
            <p:cNvSpPr>
              <a:spLocks noChangeArrowheads="1"/>
            </p:cNvSpPr>
            <p:nvPr/>
          </p:nvSpPr>
          <p:spPr bwMode="auto">
            <a:xfrm>
              <a:off x="3744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9" name="Rectangle 2803"/>
            <p:cNvSpPr>
              <a:spLocks noChangeArrowheads="1"/>
            </p:cNvSpPr>
            <p:nvPr/>
          </p:nvSpPr>
          <p:spPr bwMode="auto">
            <a:xfrm>
              <a:off x="3752" y="3808"/>
              <a:ext cx="35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0" name="Freeform 2804"/>
            <p:cNvSpPr>
              <a:spLocks/>
            </p:cNvSpPr>
            <p:nvPr/>
          </p:nvSpPr>
          <p:spPr bwMode="auto">
            <a:xfrm>
              <a:off x="3752" y="3828"/>
              <a:ext cx="36" cy="2"/>
            </a:xfrm>
            <a:custGeom>
              <a:avLst/>
              <a:gdLst/>
              <a:ahLst/>
              <a:cxnLst>
                <a:cxn ang="0">
                  <a:pos x="143" y="4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39" y="9"/>
                </a:cxn>
                <a:cxn ang="0">
                  <a:pos x="143" y="4"/>
                </a:cxn>
                <a:cxn ang="0">
                  <a:pos x="139" y="9"/>
                </a:cxn>
                <a:cxn ang="0">
                  <a:pos x="143" y="9"/>
                </a:cxn>
                <a:cxn ang="0">
                  <a:pos x="143" y="4"/>
                </a:cxn>
              </a:cxnLst>
              <a:rect l="0" t="0" r="r" b="b"/>
              <a:pathLst>
                <a:path w="143" h="9">
                  <a:moveTo>
                    <a:pt x="143" y="4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39" y="9"/>
                  </a:lnTo>
                  <a:lnTo>
                    <a:pt x="143" y="4"/>
                  </a:lnTo>
                  <a:lnTo>
                    <a:pt x="139" y="9"/>
                  </a:lnTo>
                  <a:lnTo>
                    <a:pt x="143" y="9"/>
                  </a:lnTo>
                  <a:lnTo>
                    <a:pt x="143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1" name="Freeform 2805"/>
            <p:cNvSpPr>
              <a:spLocks/>
            </p:cNvSpPr>
            <p:nvPr/>
          </p:nvSpPr>
          <p:spPr bwMode="auto">
            <a:xfrm>
              <a:off x="3786" y="3806"/>
              <a:ext cx="2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92"/>
                </a:cxn>
                <a:cxn ang="0">
                  <a:pos x="9" y="92"/>
                </a:cxn>
                <a:cxn ang="0">
                  <a:pos x="9" y="5"/>
                </a:cxn>
                <a:cxn ang="0">
                  <a:pos x="5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92">
                  <a:moveTo>
                    <a:pt x="5" y="0"/>
                  </a:moveTo>
                  <a:lnTo>
                    <a:pt x="0" y="5"/>
                  </a:lnTo>
                  <a:lnTo>
                    <a:pt x="0" y="92"/>
                  </a:lnTo>
                  <a:lnTo>
                    <a:pt x="9" y="92"/>
                  </a:lnTo>
                  <a:lnTo>
                    <a:pt x="9" y="5"/>
                  </a:lnTo>
                  <a:lnTo>
                    <a:pt x="5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2" name="Freeform 2806"/>
            <p:cNvSpPr>
              <a:spLocks/>
            </p:cNvSpPr>
            <p:nvPr/>
          </p:nvSpPr>
          <p:spPr bwMode="auto">
            <a:xfrm>
              <a:off x="3751" y="3806"/>
              <a:ext cx="36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10"/>
                </a:cxn>
                <a:cxn ang="0">
                  <a:pos x="144" y="10"/>
                </a:cxn>
                <a:cxn ang="0">
                  <a:pos x="144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44" h="10">
                  <a:moveTo>
                    <a:pt x="0" y="5"/>
                  </a:moveTo>
                  <a:lnTo>
                    <a:pt x="5" y="10"/>
                  </a:lnTo>
                  <a:lnTo>
                    <a:pt x="144" y="10"/>
                  </a:lnTo>
                  <a:lnTo>
                    <a:pt x="144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3" name="Freeform 2807"/>
            <p:cNvSpPr>
              <a:spLocks/>
            </p:cNvSpPr>
            <p:nvPr/>
          </p:nvSpPr>
          <p:spPr bwMode="auto">
            <a:xfrm>
              <a:off x="3751" y="3808"/>
              <a:ext cx="2" cy="22"/>
            </a:xfrm>
            <a:custGeom>
              <a:avLst/>
              <a:gdLst/>
              <a:ahLst/>
              <a:cxnLst>
                <a:cxn ang="0">
                  <a:pos x="5" y="92"/>
                </a:cxn>
                <a:cxn ang="0">
                  <a:pos x="10" y="8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87"/>
                </a:cxn>
                <a:cxn ang="0">
                  <a:pos x="5" y="92"/>
                </a:cxn>
                <a:cxn ang="0">
                  <a:pos x="0" y="87"/>
                </a:cxn>
                <a:cxn ang="0">
                  <a:pos x="0" y="92"/>
                </a:cxn>
                <a:cxn ang="0">
                  <a:pos x="5" y="92"/>
                </a:cxn>
              </a:cxnLst>
              <a:rect l="0" t="0" r="r" b="b"/>
              <a:pathLst>
                <a:path w="10" h="92">
                  <a:moveTo>
                    <a:pt x="5" y="92"/>
                  </a:moveTo>
                  <a:lnTo>
                    <a:pt x="10" y="8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5" y="92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05" name="Picture 28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" y="3812"/>
              <a:ext cx="29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25" name="Freeform 2809"/>
            <p:cNvSpPr>
              <a:spLocks/>
            </p:cNvSpPr>
            <p:nvPr/>
          </p:nvSpPr>
          <p:spPr bwMode="auto">
            <a:xfrm>
              <a:off x="3755" y="3818"/>
              <a:ext cx="30" cy="3"/>
            </a:xfrm>
            <a:custGeom>
              <a:avLst/>
              <a:gdLst/>
              <a:ahLst/>
              <a:cxnLst>
                <a:cxn ang="0">
                  <a:pos x="118" y="5"/>
                </a:cxn>
                <a:cxn ang="0">
                  <a:pos x="114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14" y="9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18" y="9"/>
                </a:cxn>
                <a:cxn ang="0">
                  <a:pos x="118" y="5"/>
                </a:cxn>
              </a:cxnLst>
              <a:rect l="0" t="0" r="r" b="b"/>
              <a:pathLst>
                <a:path w="118" h="9">
                  <a:moveTo>
                    <a:pt x="118" y="5"/>
                  </a:moveTo>
                  <a:lnTo>
                    <a:pt x="1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8" y="5"/>
                  </a:lnTo>
                  <a:lnTo>
                    <a:pt x="114" y="9"/>
                  </a:lnTo>
                  <a:lnTo>
                    <a:pt x="118" y="9"/>
                  </a:lnTo>
                  <a:lnTo>
                    <a:pt x="1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6" name="Freeform 2810"/>
            <p:cNvSpPr>
              <a:spLocks/>
            </p:cNvSpPr>
            <p:nvPr/>
          </p:nvSpPr>
          <p:spPr bwMode="auto">
            <a:xfrm>
              <a:off x="3782" y="3811"/>
              <a:ext cx="3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36"/>
                </a:cxn>
                <a:cxn ang="0">
                  <a:pos x="9" y="36"/>
                </a:cxn>
                <a:cxn ang="0">
                  <a:pos x="9" y="4"/>
                </a:cxn>
                <a:cxn ang="0">
                  <a:pos x="5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36">
                  <a:moveTo>
                    <a:pt x="5" y="0"/>
                  </a:moveTo>
                  <a:lnTo>
                    <a:pt x="0" y="4"/>
                  </a:lnTo>
                  <a:lnTo>
                    <a:pt x="0" y="36"/>
                  </a:lnTo>
                  <a:lnTo>
                    <a:pt x="9" y="36"/>
                  </a:lnTo>
                  <a:lnTo>
                    <a:pt x="9" y="4"/>
                  </a:lnTo>
                  <a:lnTo>
                    <a:pt x="5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7" name="Freeform 2811"/>
            <p:cNvSpPr>
              <a:spLocks/>
            </p:cNvSpPr>
            <p:nvPr/>
          </p:nvSpPr>
          <p:spPr bwMode="auto">
            <a:xfrm>
              <a:off x="3754" y="3811"/>
              <a:ext cx="30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0"/>
                </a:cxn>
                <a:cxn ang="0">
                  <a:pos x="119" y="10"/>
                </a:cxn>
                <a:cxn ang="0">
                  <a:pos x="119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19" h="10">
                  <a:moveTo>
                    <a:pt x="0" y="4"/>
                  </a:moveTo>
                  <a:lnTo>
                    <a:pt x="5" y="10"/>
                  </a:lnTo>
                  <a:lnTo>
                    <a:pt x="119" y="10"/>
                  </a:lnTo>
                  <a:lnTo>
                    <a:pt x="119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8" name="Freeform 2812"/>
            <p:cNvSpPr>
              <a:spLocks/>
            </p:cNvSpPr>
            <p:nvPr/>
          </p:nvSpPr>
          <p:spPr bwMode="auto">
            <a:xfrm>
              <a:off x="3754" y="3812"/>
              <a:ext cx="2" cy="9"/>
            </a:xfrm>
            <a:custGeom>
              <a:avLst/>
              <a:gdLst/>
              <a:ahLst/>
              <a:cxnLst>
                <a:cxn ang="0">
                  <a:pos x="5" y="36"/>
                </a:cxn>
                <a:cxn ang="0">
                  <a:pos x="10" y="32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5" y="36"/>
                </a:cxn>
                <a:cxn ang="0">
                  <a:pos x="0" y="32"/>
                </a:cxn>
                <a:cxn ang="0">
                  <a:pos x="0" y="36"/>
                </a:cxn>
                <a:cxn ang="0">
                  <a:pos x="5" y="36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lnTo>
                    <a:pt x="10" y="3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5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9" name="Rectangle 2813"/>
            <p:cNvSpPr>
              <a:spLocks noChangeArrowheads="1"/>
            </p:cNvSpPr>
            <p:nvPr/>
          </p:nvSpPr>
          <p:spPr bwMode="auto">
            <a:xfrm>
              <a:off x="3748" y="3868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0" name="Freeform 2814"/>
            <p:cNvSpPr>
              <a:spLocks/>
            </p:cNvSpPr>
            <p:nvPr/>
          </p:nvSpPr>
          <p:spPr bwMode="auto">
            <a:xfrm>
              <a:off x="3748" y="3883"/>
              <a:ext cx="44" cy="3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1" y="10"/>
                </a:cxn>
                <a:cxn ang="0">
                  <a:pos x="176" y="5"/>
                </a:cxn>
                <a:cxn ang="0">
                  <a:pos x="171" y="10"/>
                </a:cxn>
                <a:cxn ang="0">
                  <a:pos x="176" y="10"/>
                </a:cxn>
                <a:cxn ang="0">
                  <a:pos x="176" y="5"/>
                </a:cxn>
              </a:cxnLst>
              <a:rect l="0" t="0" r="r" b="b"/>
              <a:pathLst>
                <a:path w="176" h="10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1" y="10"/>
                  </a:lnTo>
                  <a:lnTo>
                    <a:pt x="176" y="5"/>
                  </a:lnTo>
                  <a:lnTo>
                    <a:pt x="171" y="10"/>
                  </a:lnTo>
                  <a:lnTo>
                    <a:pt x="176" y="1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1" name="Freeform 2815"/>
            <p:cNvSpPr>
              <a:spLocks/>
            </p:cNvSpPr>
            <p:nvPr/>
          </p:nvSpPr>
          <p:spPr bwMode="auto">
            <a:xfrm>
              <a:off x="3790" y="3867"/>
              <a:ext cx="2" cy="1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9" y="70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0">
                  <a:moveTo>
                    <a:pt x="4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9" y="70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2" name="Freeform 2816"/>
            <p:cNvSpPr>
              <a:spLocks/>
            </p:cNvSpPr>
            <p:nvPr/>
          </p:nvSpPr>
          <p:spPr bwMode="auto">
            <a:xfrm>
              <a:off x="3747" y="3867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9">
                  <a:moveTo>
                    <a:pt x="0" y="5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3" name="Freeform 2817"/>
            <p:cNvSpPr>
              <a:spLocks/>
            </p:cNvSpPr>
            <p:nvPr/>
          </p:nvSpPr>
          <p:spPr bwMode="auto">
            <a:xfrm>
              <a:off x="3747" y="3868"/>
              <a:ext cx="2" cy="18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15" name="Picture 28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88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35" name="Freeform 2819"/>
            <p:cNvSpPr>
              <a:spLocks/>
            </p:cNvSpPr>
            <p:nvPr/>
          </p:nvSpPr>
          <p:spPr bwMode="auto">
            <a:xfrm>
              <a:off x="3748" y="3916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6" name="Freeform 2820"/>
            <p:cNvSpPr>
              <a:spLocks/>
            </p:cNvSpPr>
            <p:nvPr/>
          </p:nvSpPr>
          <p:spPr bwMode="auto">
            <a:xfrm>
              <a:off x="3790" y="3883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37"/>
                </a:cxn>
                <a:cxn ang="0">
                  <a:pos x="9" y="137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7">
                  <a:moveTo>
                    <a:pt x="4" y="0"/>
                  </a:moveTo>
                  <a:lnTo>
                    <a:pt x="0" y="5"/>
                  </a:lnTo>
                  <a:lnTo>
                    <a:pt x="0" y="137"/>
                  </a:lnTo>
                  <a:lnTo>
                    <a:pt x="9" y="137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7" name="Freeform 2821"/>
            <p:cNvSpPr>
              <a:spLocks/>
            </p:cNvSpPr>
            <p:nvPr/>
          </p:nvSpPr>
          <p:spPr bwMode="auto">
            <a:xfrm>
              <a:off x="3747" y="3883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8" name="Freeform 2822"/>
            <p:cNvSpPr>
              <a:spLocks/>
            </p:cNvSpPr>
            <p:nvPr/>
          </p:nvSpPr>
          <p:spPr bwMode="auto">
            <a:xfrm>
              <a:off x="3747" y="3884"/>
              <a:ext cx="2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2"/>
                </a:cxn>
                <a:cxn ang="0">
                  <a:pos x="4" y="137"/>
                </a:cxn>
                <a:cxn ang="0">
                  <a:pos x="0" y="132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4" y="137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9" name="Rectangle 2823"/>
            <p:cNvSpPr>
              <a:spLocks noChangeArrowheads="1"/>
            </p:cNvSpPr>
            <p:nvPr/>
          </p:nvSpPr>
          <p:spPr bwMode="auto">
            <a:xfrm>
              <a:off x="3748" y="3917"/>
              <a:ext cx="43" cy="17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0" name="Freeform 2824"/>
            <p:cNvSpPr>
              <a:spLocks/>
            </p:cNvSpPr>
            <p:nvPr/>
          </p:nvSpPr>
          <p:spPr bwMode="auto">
            <a:xfrm>
              <a:off x="3748" y="3933"/>
              <a:ext cx="44" cy="2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5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5"/>
                </a:cxn>
              </a:cxnLst>
              <a:rect l="0" t="0" r="r" b="b"/>
              <a:pathLst>
                <a:path w="176" h="9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5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1" name="Freeform 2825"/>
            <p:cNvSpPr>
              <a:spLocks/>
            </p:cNvSpPr>
            <p:nvPr/>
          </p:nvSpPr>
          <p:spPr bwMode="auto">
            <a:xfrm>
              <a:off x="3790" y="3916"/>
              <a:ext cx="2" cy="1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71"/>
                </a:cxn>
                <a:cxn ang="0">
                  <a:pos x="9" y="71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1">
                  <a:moveTo>
                    <a:pt x="4" y="0"/>
                  </a:moveTo>
                  <a:lnTo>
                    <a:pt x="0" y="4"/>
                  </a:lnTo>
                  <a:lnTo>
                    <a:pt x="0" y="71"/>
                  </a:lnTo>
                  <a:lnTo>
                    <a:pt x="9" y="71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2" name="Freeform 2826"/>
            <p:cNvSpPr>
              <a:spLocks/>
            </p:cNvSpPr>
            <p:nvPr/>
          </p:nvSpPr>
          <p:spPr bwMode="auto">
            <a:xfrm>
              <a:off x="3747" y="3916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9">
                  <a:moveTo>
                    <a:pt x="0" y="4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3" name="Freeform 2827"/>
            <p:cNvSpPr>
              <a:spLocks/>
            </p:cNvSpPr>
            <p:nvPr/>
          </p:nvSpPr>
          <p:spPr bwMode="auto">
            <a:xfrm>
              <a:off x="3747" y="3917"/>
              <a:ext cx="2" cy="18"/>
            </a:xfrm>
            <a:custGeom>
              <a:avLst/>
              <a:gdLst/>
              <a:ahLst/>
              <a:cxnLst>
                <a:cxn ang="0">
                  <a:pos x="4" y="71"/>
                </a:cxn>
                <a:cxn ang="0">
                  <a:pos x="9" y="67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0" y="71"/>
                </a:cxn>
                <a:cxn ang="0">
                  <a:pos x="4" y="71"/>
                </a:cxn>
              </a:cxnLst>
              <a:rect l="0" t="0" r="r" b="b"/>
              <a:pathLst>
                <a:path w="9" h="71">
                  <a:moveTo>
                    <a:pt x="4" y="71"/>
                  </a:moveTo>
                  <a:lnTo>
                    <a:pt x="9" y="6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25" name="Picture 282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93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45" name="Freeform 2829"/>
            <p:cNvSpPr>
              <a:spLocks/>
            </p:cNvSpPr>
            <p:nvPr/>
          </p:nvSpPr>
          <p:spPr bwMode="auto">
            <a:xfrm>
              <a:off x="3748" y="3966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6" name="Freeform 2830"/>
            <p:cNvSpPr>
              <a:spLocks/>
            </p:cNvSpPr>
            <p:nvPr/>
          </p:nvSpPr>
          <p:spPr bwMode="auto">
            <a:xfrm>
              <a:off x="3790" y="3933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36"/>
                </a:cxn>
                <a:cxn ang="0">
                  <a:pos x="9" y="136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6">
                  <a:moveTo>
                    <a:pt x="4" y="0"/>
                  </a:moveTo>
                  <a:lnTo>
                    <a:pt x="0" y="5"/>
                  </a:lnTo>
                  <a:lnTo>
                    <a:pt x="0" y="136"/>
                  </a:lnTo>
                  <a:lnTo>
                    <a:pt x="9" y="136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7" name="Freeform 2831"/>
            <p:cNvSpPr>
              <a:spLocks/>
            </p:cNvSpPr>
            <p:nvPr/>
          </p:nvSpPr>
          <p:spPr bwMode="auto">
            <a:xfrm>
              <a:off x="3747" y="3933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9">
                  <a:moveTo>
                    <a:pt x="0" y="5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8" name="Freeform 2832"/>
            <p:cNvSpPr>
              <a:spLocks/>
            </p:cNvSpPr>
            <p:nvPr/>
          </p:nvSpPr>
          <p:spPr bwMode="auto">
            <a:xfrm>
              <a:off x="3747" y="3934"/>
              <a:ext cx="2" cy="34"/>
            </a:xfrm>
            <a:custGeom>
              <a:avLst/>
              <a:gdLst/>
              <a:ahLst/>
              <a:cxnLst>
                <a:cxn ang="0">
                  <a:pos x="4" y="136"/>
                </a:cxn>
                <a:cxn ang="0">
                  <a:pos x="9" y="13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1"/>
                </a:cxn>
                <a:cxn ang="0">
                  <a:pos x="4" y="136"/>
                </a:cxn>
                <a:cxn ang="0">
                  <a:pos x="0" y="131"/>
                </a:cxn>
                <a:cxn ang="0">
                  <a:pos x="0" y="136"/>
                </a:cxn>
                <a:cxn ang="0">
                  <a:pos x="4" y="136"/>
                </a:cxn>
              </a:cxnLst>
              <a:rect l="0" t="0" r="r" b="b"/>
              <a:pathLst>
                <a:path w="9" h="136">
                  <a:moveTo>
                    <a:pt x="4" y="136"/>
                  </a:moveTo>
                  <a:lnTo>
                    <a:pt x="9" y="13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1"/>
                  </a:lnTo>
                  <a:lnTo>
                    <a:pt x="4" y="136"/>
                  </a:lnTo>
                  <a:lnTo>
                    <a:pt x="0" y="131"/>
                  </a:lnTo>
                  <a:lnTo>
                    <a:pt x="0" y="136"/>
                  </a:lnTo>
                  <a:lnTo>
                    <a:pt x="4" y="1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9" name="Rectangle 2833"/>
            <p:cNvSpPr>
              <a:spLocks noChangeArrowheads="1"/>
            </p:cNvSpPr>
            <p:nvPr/>
          </p:nvSpPr>
          <p:spPr bwMode="auto">
            <a:xfrm>
              <a:off x="3748" y="3967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0" name="Freeform 2834"/>
            <p:cNvSpPr>
              <a:spLocks/>
            </p:cNvSpPr>
            <p:nvPr/>
          </p:nvSpPr>
          <p:spPr bwMode="auto">
            <a:xfrm>
              <a:off x="3748" y="3982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1" name="Freeform 2835"/>
            <p:cNvSpPr>
              <a:spLocks/>
            </p:cNvSpPr>
            <p:nvPr/>
          </p:nvSpPr>
          <p:spPr bwMode="auto">
            <a:xfrm>
              <a:off x="3790" y="3966"/>
              <a:ext cx="2" cy="1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9" y="70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0">
                  <a:moveTo>
                    <a:pt x="4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9" y="70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2" name="Freeform 2836"/>
            <p:cNvSpPr>
              <a:spLocks/>
            </p:cNvSpPr>
            <p:nvPr/>
          </p:nvSpPr>
          <p:spPr bwMode="auto">
            <a:xfrm>
              <a:off x="3747" y="3966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3" name="Freeform 2837"/>
            <p:cNvSpPr>
              <a:spLocks/>
            </p:cNvSpPr>
            <p:nvPr/>
          </p:nvSpPr>
          <p:spPr bwMode="auto">
            <a:xfrm>
              <a:off x="3747" y="3967"/>
              <a:ext cx="2" cy="17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4" name="Rectangle 2838"/>
            <p:cNvSpPr>
              <a:spLocks noChangeArrowheads="1"/>
            </p:cNvSpPr>
            <p:nvPr/>
          </p:nvSpPr>
          <p:spPr bwMode="auto">
            <a:xfrm>
              <a:off x="3748" y="3978"/>
              <a:ext cx="43" cy="11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5" name="Freeform 2839"/>
            <p:cNvSpPr>
              <a:spLocks/>
            </p:cNvSpPr>
            <p:nvPr/>
          </p:nvSpPr>
          <p:spPr bwMode="auto">
            <a:xfrm>
              <a:off x="3748" y="3988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6" name="Freeform 2840"/>
            <p:cNvSpPr>
              <a:spLocks/>
            </p:cNvSpPr>
            <p:nvPr/>
          </p:nvSpPr>
          <p:spPr bwMode="auto">
            <a:xfrm>
              <a:off x="3790" y="3977"/>
              <a:ext cx="2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48"/>
                </a:cxn>
                <a:cxn ang="0">
                  <a:pos x="9" y="48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48">
                  <a:moveTo>
                    <a:pt x="4" y="0"/>
                  </a:moveTo>
                  <a:lnTo>
                    <a:pt x="0" y="4"/>
                  </a:lnTo>
                  <a:lnTo>
                    <a:pt x="0" y="48"/>
                  </a:lnTo>
                  <a:lnTo>
                    <a:pt x="9" y="48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7" name="Freeform 2841"/>
            <p:cNvSpPr>
              <a:spLocks/>
            </p:cNvSpPr>
            <p:nvPr/>
          </p:nvSpPr>
          <p:spPr bwMode="auto">
            <a:xfrm>
              <a:off x="3747" y="3977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10">
                  <a:moveTo>
                    <a:pt x="0" y="4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8" name="Freeform 2842"/>
            <p:cNvSpPr>
              <a:spLocks/>
            </p:cNvSpPr>
            <p:nvPr/>
          </p:nvSpPr>
          <p:spPr bwMode="auto">
            <a:xfrm>
              <a:off x="3747" y="3978"/>
              <a:ext cx="2" cy="12"/>
            </a:xfrm>
            <a:custGeom>
              <a:avLst/>
              <a:gdLst/>
              <a:ahLst/>
              <a:cxnLst>
                <a:cxn ang="0">
                  <a:pos x="4" y="49"/>
                </a:cxn>
                <a:cxn ang="0">
                  <a:pos x="9" y="4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4" y="49"/>
                </a:cxn>
                <a:cxn ang="0">
                  <a:pos x="0" y="44"/>
                </a:cxn>
                <a:cxn ang="0">
                  <a:pos x="0" y="49"/>
                </a:cxn>
                <a:cxn ang="0">
                  <a:pos x="4" y="49"/>
                </a:cxn>
              </a:cxnLst>
              <a:rect l="0" t="0" r="r" b="b"/>
              <a:pathLst>
                <a:path w="9" h="49">
                  <a:moveTo>
                    <a:pt x="4" y="49"/>
                  </a:moveTo>
                  <a:lnTo>
                    <a:pt x="9" y="44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4" y="49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9" name="Rectangle 2843"/>
            <p:cNvSpPr>
              <a:spLocks noChangeArrowheads="1"/>
            </p:cNvSpPr>
            <p:nvPr/>
          </p:nvSpPr>
          <p:spPr bwMode="auto">
            <a:xfrm>
              <a:off x="3791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0" name="Rectangle 2844"/>
            <p:cNvSpPr>
              <a:spLocks noChangeArrowheads="1"/>
            </p:cNvSpPr>
            <p:nvPr/>
          </p:nvSpPr>
          <p:spPr bwMode="auto">
            <a:xfrm>
              <a:off x="3791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1" name="Rectangle 2845"/>
            <p:cNvSpPr>
              <a:spLocks noChangeArrowheads="1"/>
            </p:cNvSpPr>
            <p:nvPr/>
          </p:nvSpPr>
          <p:spPr bwMode="auto">
            <a:xfrm>
              <a:off x="3748" y="3988"/>
              <a:ext cx="43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43" name="Picture 284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835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63" name="Freeform 2847"/>
            <p:cNvSpPr>
              <a:spLocks/>
            </p:cNvSpPr>
            <p:nvPr/>
          </p:nvSpPr>
          <p:spPr bwMode="auto">
            <a:xfrm>
              <a:off x="3797" y="3867"/>
              <a:ext cx="44" cy="2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5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5"/>
                </a:cxn>
              </a:cxnLst>
              <a:rect l="0" t="0" r="r" b="b"/>
              <a:pathLst>
                <a:path w="177" h="9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5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4" name="Freeform 2848"/>
            <p:cNvSpPr>
              <a:spLocks/>
            </p:cNvSpPr>
            <p:nvPr/>
          </p:nvSpPr>
          <p:spPr bwMode="auto">
            <a:xfrm>
              <a:off x="3839" y="3834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137"/>
                </a:cxn>
                <a:cxn ang="0">
                  <a:pos x="10" y="137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7">
                  <a:moveTo>
                    <a:pt x="5" y="0"/>
                  </a:moveTo>
                  <a:lnTo>
                    <a:pt x="0" y="4"/>
                  </a:lnTo>
                  <a:lnTo>
                    <a:pt x="0" y="137"/>
                  </a:lnTo>
                  <a:lnTo>
                    <a:pt x="10" y="137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5" name="Freeform 2849"/>
            <p:cNvSpPr>
              <a:spLocks/>
            </p:cNvSpPr>
            <p:nvPr/>
          </p:nvSpPr>
          <p:spPr bwMode="auto">
            <a:xfrm>
              <a:off x="3796" y="3834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9">
                  <a:moveTo>
                    <a:pt x="0" y="4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6" name="Freeform 2850"/>
            <p:cNvSpPr>
              <a:spLocks/>
            </p:cNvSpPr>
            <p:nvPr/>
          </p:nvSpPr>
          <p:spPr bwMode="auto">
            <a:xfrm>
              <a:off x="3796" y="3835"/>
              <a:ext cx="3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3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3"/>
                </a:cxn>
                <a:cxn ang="0">
                  <a:pos x="4" y="137"/>
                </a:cxn>
                <a:cxn ang="0">
                  <a:pos x="0" y="133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4" y="137"/>
                  </a:lnTo>
                  <a:lnTo>
                    <a:pt x="0" y="133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7" name="Rectangle 2851"/>
            <p:cNvSpPr>
              <a:spLocks noChangeArrowheads="1"/>
            </p:cNvSpPr>
            <p:nvPr/>
          </p:nvSpPr>
          <p:spPr bwMode="auto">
            <a:xfrm>
              <a:off x="3797" y="3808"/>
              <a:ext cx="43" cy="25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8" name="Freeform 2852"/>
            <p:cNvSpPr>
              <a:spLocks/>
            </p:cNvSpPr>
            <p:nvPr/>
          </p:nvSpPr>
          <p:spPr bwMode="auto">
            <a:xfrm>
              <a:off x="3797" y="3831"/>
              <a:ext cx="44" cy="3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9" name="Freeform 2853"/>
            <p:cNvSpPr>
              <a:spLocks/>
            </p:cNvSpPr>
            <p:nvPr/>
          </p:nvSpPr>
          <p:spPr bwMode="auto">
            <a:xfrm>
              <a:off x="3839" y="3806"/>
              <a:ext cx="2" cy="2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05"/>
                </a:cxn>
                <a:cxn ang="0">
                  <a:pos x="10" y="105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05">
                  <a:moveTo>
                    <a:pt x="5" y="0"/>
                  </a:moveTo>
                  <a:lnTo>
                    <a:pt x="0" y="5"/>
                  </a:lnTo>
                  <a:lnTo>
                    <a:pt x="0" y="105"/>
                  </a:lnTo>
                  <a:lnTo>
                    <a:pt x="10" y="105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0" name="Freeform 2854"/>
            <p:cNvSpPr>
              <a:spLocks/>
            </p:cNvSpPr>
            <p:nvPr/>
          </p:nvSpPr>
          <p:spPr bwMode="auto">
            <a:xfrm>
              <a:off x="3796" y="3806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1" name="Freeform 2855"/>
            <p:cNvSpPr>
              <a:spLocks/>
            </p:cNvSpPr>
            <p:nvPr/>
          </p:nvSpPr>
          <p:spPr bwMode="auto">
            <a:xfrm>
              <a:off x="3796" y="3808"/>
              <a:ext cx="3" cy="26"/>
            </a:xfrm>
            <a:custGeom>
              <a:avLst/>
              <a:gdLst/>
              <a:ahLst/>
              <a:cxnLst>
                <a:cxn ang="0">
                  <a:pos x="4" y="105"/>
                </a:cxn>
                <a:cxn ang="0">
                  <a:pos x="9" y="10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4" y="105"/>
                </a:cxn>
                <a:cxn ang="0">
                  <a:pos x="0" y="100"/>
                </a:cxn>
                <a:cxn ang="0">
                  <a:pos x="0" y="105"/>
                </a:cxn>
                <a:cxn ang="0">
                  <a:pos x="4" y="105"/>
                </a:cxn>
              </a:cxnLst>
              <a:rect l="0" t="0" r="r" b="b"/>
              <a:pathLst>
                <a:path w="9" h="105">
                  <a:moveTo>
                    <a:pt x="4" y="105"/>
                  </a:moveTo>
                  <a:lnTo>
                    <a:pt x="9" y="10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4" y="105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4" y="10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2" name="Rectangle 2856"/>
            <p:cNvSpPr>
              <a:spLocks noChangeArrowheads="1"/>
            </p:cNvSpPr>
            <p:nvPr/>
          </p:nvSpPr>
          <p:spPr bwMode="auto">
            <a:xfrm>
              <a:off x="3793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3" name="Rectangle 2857"/>
            <p:cNvSpPr>
              <a:spLocks noChangeArrowheads="1"/>
            </p:cNvSpPr>
            <p:nvPr/>
          </p:nvSpPr>
          <p:spPr bwMode="auto">
            <a:xfrm>
              <a:off x="3793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4" name="Rectangle 2858"/>
            <p:cNvSpPr>
              <a:spLocks noChangeArrowheads="1"/>
            </p:cNvSpPr>
            <p:nvPr/>
          </p:nvSpPr>
          <p:spPr bwMode="auto">
            <a:xfrm>
              <a:off x="3801" y="3808"/>
              <a:ext cx="35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5" name="Freeform 2859"/>
            <p:cNvSpPr>
              <a:spLocks/>
            </p:cNvSpPr>
            <p:nvPr/>
          </p:nvSpPr>
          <p:spPr bwMode="auto">
            <a:xfrm>
              <a:off x="3801" y="3828"/>
              <a:ext cx="36" cy="2"/>
            </a:xfrm>
            <a:custGeom>
              <a:avLst/>
              <a:gdLst/>
              <a:ahLst/>
              <a:cxnLst>
                <a:cxn ang="0">
                  <a:pos x="144" y="4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40" y="9"/>
                </a:cxn>
                <a:cxn ang="0">
                  <a:pos x="144" y="4"/>
                </a:cxn>
                <a:cxn ang="0">
                  <a:pos x="140" y="9"/>
                </a:cxn>
                <a:cxn ang="0">
                  <a:pos x="144" y="9"/>
                </a:cxn>
                <a:cxn ang="0">
                  <a:pos x="144" y="4"/>
                </a:cxn>
              </a:cxnLst>
              <a:rect l="0" t="0" r="r" b="b"/>
              <a:pathLst>
                <a:path w="144" h="9">
                  <a:moveTo>
                    <a:pt x="144" y="4"/>
                  </a:moveTo>
                  <a:lnTo>
                    <a:pt x="140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40" y="9"/>
                  </a:lnTo>
                  <a:lnTo>
                    <a:pt x="144" y="4"/>
                  </a:lnTo>
                  <a:lnTo>
                    <a:pt x="140" y="9"/>
                  </a:lnTo>
                  <a:lnTo>
                    <a:pt x="144" y="9"/>
                  </a:lnTo>
                  <a:lnTo>
                    <a:pt x="144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6" name="Freeform 2860"/>
            <p:cNvSpPr>
              <a:spLocks/>
            </p:cNvSpPr>
            <p:nvPr/>
          </p:nvSpPr>
          <p:spPr bwMode="auto">
            <a:xfrm>
              <a:off x="3835" y="3806"/>
              <a:ext cx="2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92"/>
                </a:cxn>
                <a:cxn ang="0">
                  <a:pos x="9" y="92"/>
                </a:cxn>
                <a:cxn ang="0">
                  <a:pos x="9" y="5"/>
                </a:cxn>
                <a:cxn ang="0">
                  <a:pos x="5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92">
                  <a:moveTo>
                    <a:pt x="5" y="0"/>
                  </a:moveTo>
                  <a:lnTo>
                    <a:pt x="0" y="5"/>
                  </a:lnTo>
                  <a:lnTo>
                    <a:pt x="0" y="92"/>
                  </a:lnTo>
                  <a:lnTo>
                    <a:pt x="9" y="92"/>
                  </a:lnTo>
                  <a:lnTo>
                    <a:pt x="9" y="5"/>
                  </a:lnTo>
                  <a:lnTo>
                    <a:pt x="5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7" name="Freeform 2861"/>
            <p:cNvSpPr>
              <a:spLocks/>
            </p:cNvSpPr>
            <p:nvPr/>
          </p:nvSpPr>
          <p:spPr bwMode="auto">
            <a:xfrm>
              <a:off x="3800" y="3806"/>
              <a:ext cx="36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10"/>
                </a:cxn>
                <a:cxn ang="0">
                  <a:pos x="145" y="10"/>
                </a:cxn>
                <a:cxn ang="0">
                  <a:pos x="145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45" h="10">
                  <a:moveTo>
                    <a:pt x="0" y="5"/>
                  </a:moveTo>
                  <a:lnTo>
                    <a:pt x="5" y="10"/>
                  </a:lnTo>
                  <a:lnTo>
                    <a:pt x="145" y="10"/>
                  </a:lnTo>
                  <a:lnTo>
                    <a:pt x="14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8" name="Freeform 2862"/>
            <p:cNvSpPr>
              <a:spLocks/>
            </p:cNvSpPr>
            <p:nvPr/>
          </p:nvSpPr>
          <p:spPr bwMode="auto">
            <a:xfrm>
              <a:off x="3800" y="3808"/>
              <a:ext cx="2" cy="22"/>
            </a:xfrm>
            <a:custGeom>
              <a:avLst/>
              <a:gdLst/>
              <a:ahLst/>
              <a:cxnLst>
                <a:cxn ang="0">
                  <a:pos x="5" y="92"/>
                </a:cxn>
                <a:cxn ang="0">
                  <a:pos x="10" y="8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87"/>
                </a:cxn>
                <a:cxn ang="0">
                  <a:pos x="5" y="92"/>
                </a:cxn>
                <a:cxn ang="0">
                  <a:pos x="0" y="87"/>
                </a:cxn>
                <a:cxn ang="0">
                  <a:pos x="0" y="92"/>
                </a:cxn>
                <a:cxn ang="0">
                  <a:pos x="5" y="92"/>
                </a:cxn>
              </a:cxnLst>
              <a:rect l="0" t="0" r="r" b="b"/>
              <a:pathLst>
                <a:path w="10" h="92">
                  <a:moveTo>
                    <a:pt x="5" y="92"/>
                  </a:moveTo>
                  <a:lnTo>
                    <a:pt x="10" y="8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5" y="92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60" name="Picture 286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" y="3812"/>
              <a:ext cx="29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80" name="Freeform 2864"/>
            <p:cNvSpPr>
              <a:spLocks/>
            </p:cNvSpPr>
            <p:nvPr/>
          </p:nvSpPr>
          <p:spPr bwMode="auto">
            <a:xfrm>
              <a:off x="3804" y="3818"/>
              <a:ext cx="30" cy="3"/>
            </a:xfrm>
            <a:custGeom>
              <a:avLst/>
              <a:gdLst/>
              <a:ahLst/>
              <a:cxnLst>
                <a:cxn ang="0">
                  <a:pos x="118" y="5"/>
                </a:cxn>
                <a:cxn ang="0">
                  <a:pos x="114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14" y="9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18" y="9"/>
                </a:cxn>
                <a:cxn ang="0">
                  <a:pos x="118" y="5"/>
                </a:cxn>
              </a:cxnLst>
              <a:rect l="0" t="0" r="r" b="b"/>
              <a:pathLst>
                <a:path w="118" h="9">
                  <a:moveTo>
                    <a:pt x="118" y="5"/>
                  </a:moveTo>
                  <a:lnTo>
                    <a:pt x="1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8" y="5"/>
                  </a:lnTo>
                  <a:lnTo>
                    <a:pt x="114" y="9"/>
                  </a:lnTo>
                  <a:lnTo>
                    <a:pt x="118" y="9"/>
                  </a:lnTo>
                  <a:lnTo>
                    <a:pt x="1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1" name="Freeform 2865"/>
            <p:cNvSpPr>
              <a:spLocks/>
            </p:cNvSpPr>
            <p:nvPr/>
          </p:nvSpPr>
          <p:spPr bwMode="auto">
            <a:xfrm>
              <a:off x="3832" y="3811"/>
              <a:ext cx="2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36"/>
                </a:cxn>
                <a:cxn ang="0">
                  <a:pos x="9" y="36"/>
                </a:cxn>
                <a:cxn ang="0">
                  <a:pos x="9" y="4"/>
                </a:cxn>
                <a:cxn ang="0">
                  <a:pos x="5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36">
                  <a:moveTo>
                    <a:pt x="5" y="0"/>
                  </a:moveTo>
                  <a:lnTo>
                    <a:pt x="0" y="4"/>
                  </a:lnTo>
                  <a:lnTo>
                    <a:pt x="0" y="36"/>
                  </a:lnTo>
                  <a:lnTo>
                    <a:pt x="9" y="36"/>
                  </a:lnTo>
                  <a:lnTo>
                    <a:pt x="9" y="4"/>
                  </a:lnTo>
                  <a:lnTo>
                    <a:pt x="5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2" name="Freeform 2866"/>
            <p:cNvSpPr>
              <a:spLocks/>
            </p:cNvSpPr>
            <p:nvPr/>
          </p:nvSpPr>
          <p:spPr bwMode="auto">
            <a:xfrm>
              <a:off x="3803" y="3811"/>
              <a:ext cx="30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0"/>
                </a:cxn>
                <a:cxn ang="0">
                  <a:pos x="119" y="10"/>
                </a:cxn>
                <a:cxn ang="0">
                  <a:pos x="119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19" h="10">
                  <a:moveTo>
                    <a:pt x="0" y="4"/>
                  </a:moveTo>
                  <a:lnTo>
                    <a:pt x="5" y="10"/>
                  </a:lnTo>
                  <a:lnTo>
                    <a:pt x="119" y="10"/>
                  </a:lnTo>
                  <a:lnTo>
                    <a:pt x="119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3" name="Freeform 2867"/>
            <p:cNvSpPr>
              <a:spLocks/>
            </p:cNvSpPr>
            <p:nvPr/>
          </p:nvSpPr>
          <p:spPr bwMode="auto">
            <a:xfrm>
              <a:off x="3803" y="3812"/>
              <a:ext cx="2" cy="9"/>
            </a:xfrm>
            <a:custGeom>
              <a:avLst/>
              <a:gdLst/>
              <a:ahLst/>
              <a:cxnLst>
                <a:cxn ang="0">
                  <a:pos x="5" y="36"/>
                </a:cxn>
                <a:cxn ang="0">
                  <a:pos x="9" y="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5" y="36"/>
                </a:cxn>
                <a:cxn ang="0">
                  <a:pos x="0" y="32"/>
                </a:cxn>
                <a:cxn ang="0">
                  <a:pos x="0" y="36"/>
                </a:cxn>
                <a:cxn ang="0">
                  <a:pos x="5" y="36"/>
                </a:cxn>
              </a:cxnLst>
              <a:rect l="0" t="0" r="r" b="b"/>
              <a:pathLst>
                <a:path w="9" h="36">
                  <a:moveTo>
                    <a:pt x="5" y="36"/>
                  </a:moveTo>
                  <a:lnTo>
                    <a:pt x="9" y="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5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4" name="Rectangle 2868"/>
            <p:cNvSpPr>
              <a:spLocks noChangeArrowheads="1"/>
            </p:cNvSpPr>
            <p:nvPr/>
          </p:nvSpPr>
          <p:spPr bwMode="auto">
            <a:xfrm>
              <a:off x="3797" y="3868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5" name="Freeform 2869"/>
            <p:cNvSpPr>
              <a:spLocks/>
            </p:cNvSpPr>
            <p:nvPr/>
          </p:nvSpPr>
          <p:spPr bwMode="auto">
            <a:xfrm>
              <a:off x="3797" y="3883"/>
              <a:ext cx="44" cy="3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2" y="10"/>
                </a:cxn>
                <a:cxn ang="0">
                  <a:pos x="177" y="5"/>
                </a:cxn>
                <a:cxn ang="0">
                  <a:pos x="172" y="10"/>
                </a:cxn>
                <a:cxn ang="0">
                  <a:pos x="177" y="10"/>
                </a:cxn>
                <a:cxn ang="0">
                  <a:pos x="177" y="5"/>
                </a:cxn>
              </a:cxnLst>
              <a:rect l="0" t="0" r="r" b="b"/>
              <a:pathLst>
                <a:path w="177" h="10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2" y="10"/>
                  </a:lnTo>
                  <a:lnTo>
                    <a:pt x="177" y="5"/>
                  </a:lnTo>
                  <a:lnTo>
                    <a:pt x="172" y="10"/>
                  </a:lnTo>
                  <a:lnTo>
                    <a:pt x="177" y="10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6" name="Freeform 2870"/>
            <p:cNvSpPr>
              <a:spLocks/>
            </p:cNvSpPr>
            <p:nvPr/>
          </p:nvSpPr>
          <p:spPr bwMode="auto">
            <a:xfrm>
              <a:off x="3839" y="3867"/>
              <a:ext cx="2" cy="1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10" y="70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0">
                  <a:moveTo>
                    <a:pt x="5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10" y="70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7" name="Freeform 2871"/>
            <p:cNvSpPr>
              <a:spLocks/>
            </p:cNvSpPr>
            <p:nvPr/>
          </p:nvSpPr>
          <p:spPr bwMode="auto">
            <a:xfrm>
              <a:off x="3796" y="3867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9">
                  <a:moveTo>
                    <a:pt x="0" y="5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8" name="Freeform 2872"/>
            <p:cNvSpPr>
              <a:spLocks/>
            </p:cNvSpPr>
            <p:nvPr/>
          </p:nvSpPr>
          <p:spPr bwMode="auto">
            <a:xfrm>
              <a:off x="3796" y="3868"/>
              <a:ext cx="3" cy="18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70" name="Picture 287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88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90" name="Freeform 2874"/>
            <p:cNvSpPr>
              <a:spLocks/>
            </p:cNvSpPr>
            <p:nvPr/>
          </p:nvSpPr>
          <p:spPr bwMode="auto">
            <a:xfrm>
              <a:off x="3797" y="3916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1" name="Freeform 2875"/>
            <p:cNvSpPr>
              <a:spLocks/>
            </p:cNvSpPr>
            <p:nvPr/>
          </p:nvSpPr>
          <p:spPr bwMode="auto">
            <a:xfrm>
              <a:off x="3839" y="3883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37"/>
                </a:cxn>
                <a:cxn ang="0">
                  <a:pos x="10" y="137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7">
                  <a:moveTo>
                    <a:pt x="5" y="0"/>
                  </a:moveTo>
                  <a:lnTo>
                    <a:pt x="0" y="5"/>
                  </a:lnTo>
                  <a:lnTo>
                    <a:pt x="0" y="137"/>
                  </a:lnTo>
                  <a:lnTo>
                    <a:pt x="10" y="137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2" name="Freeform 2876"/>
            <p:cNvSpPr>
              <a:spLocks/>
            </p:cNvSpPr>
            <p:nvPr/>
          </p:nvSpPr>
          <p:spPr bwMode="auto">
            <a:xfrm>
              <a:off x="3796" y="3883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3" name="Freeform 2877"/>
            <p:cNvSpPr>
              <a:spLocks/>
            </p:cNvSpPr>
            <p:nvPr/>
          </p:nvSpPr>
          <p:spPr bwMode="auto">
            <a:xfrm>
              <a:off x="3796" y="3884"/>
              <a:ext cx="3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2"/>
                </a:cxn>
                <a:cxn ang="0">
                  <a:pos x="4" y="137"/>
                </a:cxn>
                <a:cxn ang="0">
                  <a:pos x="0" y="132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4" y="137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4" name="Rectangle 2878"/>
            <p:cNvSpPr>
              <a:spLocks noChangeArrowheads="1"/>
            </p:cNvSpPr>
            <p:nvPr/>
          </p:nvSpPr>
          <p:spPr bwMode="auto">
            <a:xfrm>
              <a:off x="3797" y="3917"/>
              <a:ext cx="43" cy="17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5" name="Freeform 2879"/>
            <p:cNvSpPr>
              <a:spLocks/>
            </p:cNvSpPr>
            <p:nvPr/>
          </p:nvSpPr>
          <p:spPr bwMode="auto">
            <a:xfrm>
              <a:off x="3797" y="3933"/>
              <a:ext cx="44" cy="2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5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5"/>
                </a:cxn>
              </a:cxnLst>
              <a:rect l="0" t="0" r="r" b="b"/>
              <a:pathLst>
                <a:path w="177" h="9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5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6" name="Freeform 2880"/>
            <p:cNvSpPr>
              <a:spLocks/>
            </p:cNvSpPr>
            <p:nvPr/>
          </p:nvSpPr>
          <p:spPr bwMode="auto">
            <a:xfrm>
              <a:off x="3839" y="3916"/>
              <a:ext cx="2" cy="1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71"/>
                </a:cxn>
                <a:cxn ang="0">
                  <a:pos x="10" y="71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1">
                  <a:moveTo>
                    <a:pt x="5" y="0"/>
                  </a:moveTo>
                  <a:lnTo>
                    <a:pt x="0" y="4"/>
                  </a:lnTo>
                  <a:lnTo>
                    <a:pt x="0" y="71"/>
                  </a:lnTo>
                  <a:lnTo>
                    <a:pt x="10" y="71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7" name="Freeform 2881"/>
            <p:cNvSpPr>
              <a:spLocks/>
            </p:cNvSpPr>
            <p:nvPr/>
          </p:nvSpPr>
          <p:spPr bwMode="auto">
            <a:xfrm>
              <a:off x="3796" y="3916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9">
                  <a:moveTo>
                    <a:pt x="0" y="4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8" name="Freeform 2882"/>
            <p:cNvSpPr>
              <a:spLocks/>
            </p:cNvSpPr>
            <p:nvPr/>
          </p:nvSpPr>
          <p:spPr bwMode="auto">
            <a:xfrm>
              <a:off x="3796" y="3917"/>
              <a:ext cx="3" cy="18"/>
            </a:xfrm>
            <a:custGeom>
              <a:avLst/>
              <a:gdLst/>
              <a:ahLst/>
              <a:cxnLst>
                <a:cxn ang="0">
                  <a:pos x="4" y="71"/>
                </a:cxn>
                <a:cxn ang="0">
                  <a:pos x="9" y="67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0" y="71"/>
                </a:cxn>
                <a:cxn ang="0">
                  <a:pos x="4" y="71"/>
                </a:cxn>
              </a:cxnLst>
              <a:rect l="0" t="0" r="r" b="b"/>
              <a:pathLst>
                <a:path w="9" h="71">
                  <a:moveTo>
                    <a:pt x="4" y="71"/>
                  </a:moveTo>
                  <a:lnTo>
                    <a:pt x="9" y="6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80" name="Picture 288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93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500" name="Freeform 2884"/>
            <p:cNvSpPr>
              <a:spLocks/>
            </p:cNvSpPr>
            <p:nvPr/>
          </p:nvSpPr>
          <p:spPr bwMode="auto">
            <a:xfrm>
              <a:off x="3797" y="3966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1" name="Freeform 2885"/>
            <p:cNvSpPr>
              <a:spLocks/>
            </p:cNvSpPr>
            <p:nvPr/>
          </p:nvSpPr>
          <p:spPr bwMode="auto">
            <a:xfrm>
              <a:off x="3839" y="3933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36"/>
                </a:cxn>
                <a:cxn ang="0">
                  <a:pos x="10" y="136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6">
                  <a:moveTo>
                    <a:pt x="5" y="0"/>
                  </a:moveTo>
                  <a:lnTo>
                    <a:pt x="0" y="5"/>
                  </a:lnTo>
                  <a:lnTo>
                    <a:pt x="0" y="136"/>
                  </a:lnTo>
                  <a:lnTo>
                    <a:pt x="10" y="136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2" name="Freeform 2886"/>
            <p:cNvSpPr>
              <a:spLocks/>
            </p:cNvSpPr>
            <p:nvPr/>
          </p:nvSpPr>
          <p:spPr bwMode="auto">
            <a:xfrm>
              <a:off x="3796" y="3933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9">
                  <a:moveTo>
                    <a:pt x="0" y="5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3" name="Freeform 2887"/>
            <p:cNvSpPr>
              <a:spLocks/>
            </p:cNvSpPr>
            <p:nvPr/>
          </p:nvSpPr>
          <p:spPr bwMode="auto">
            <a:xfrm>
              <a:off x="3796" y="3934"/>
              <a:ext cx="3" cy="34"/>
            </a:xfrm>
            <a:custGeom>
              <a:avLst/>
              <a:gdLst/>
              <a:ahLst/>
              <a:cxnLst>
                <a:cxn ang="0">
                  <a:pos x="4" y="136"/>
                </a:cxn>
                <a:cxn ang="0">
                  <a:pos x="9" y="13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1"/>
                </a:cxn>
                <a:cxn ang="0">
                  <a:pos x="4" y="136"/>
                </a:cxn>
                <a:cxn ang="0">
                  <a:pos x="0" y="131"/>
                </a:cxn>
                <a:cxn ang="0">
                  <a:pos x="0" y="136"/>
                </a:cxn>
                <a:cxn ang="0">
                  <a:pos x="4" y="136"/>
                </a:cxn>
              </a:cxnLst>
              <a:rect l="0" t="0" r="r" b="b"/>
              <a:pathLst>
                <a:path w="9" h="136">
                  <a:moveTo>
                    <a:pt x="4" y="136"/>
                  </a:moveTo>
                  <a:lnTo>
                    <a:pt x="9" y="13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1"/>
                  </a:lnTo>
                  <a:lnTo>
                    <a:pt x="4" y="136"/>
                  </a:lnTo>
                  <a:lnTo>
                    <a:pt x="0" y="131"/>
                  </a:lnTo>
                  <a:lnTo>
                    <a:pt x="0" y="136"/>
                  </a:lnTo>
                  <a:lnTo>
                    <a:pt x="4" y="1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4" name="Rectangle 2888"/>
            <p:cNvSpPr>
              <a:spLocks noChangeArrowheads="1"/>
            </p:cNvSpPr>
            <p:nvPr/>
          </p:nvSpPr>
          <p:spPr bwMode="auto">
            <a:xfrm>
              <a:off x="3797" y="3967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5" name="Freeform 2889"/>
            <p:cNvSpPr>
              <a:spLocks/>
            </p:cNvSpPr>
            <p:nvPr/>
          </p:nvSpPr>
          <p:spPr bwMode="auto">
            <a:xfrm>
              <a:off x="3797" y="3982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6" name="Freeform 2890"/>
            <p:cNvSpPr>
              <a:spLocks/>
            </p:cNvSpPr>
            <p:nvPr/>
          </p:nvSpPr>
          <p:spPr bwMode="auto">
            <a:xfrm>
              <a:off x="3839" y="3966"/>
              <a:ext cx="2" cy="1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10" y="70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0">
                  <a:moveTo>
                    <a:pt x="5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10" y="70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7" name="Freeform 2891"/>
            <p:cNvSpPr>
              <a:spLocks/>
            </p:cNvSpPr>
            <p:nvPr/>
          </p:nvSpPr>
          <p:spPr bwMode="auto">
            <a:xfrm>
              <a:off x="3796" y="3966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8" name="Freeform 2892"/>
            <p:cNvSpPr>
              <a:spLocks/>
            </p:cNvSpPr>
            <p:nvPr/>
          </p:nvSpPr>
          <p:spPr bwMode="auto">
            <a:xfrm>
              <a:off x="3796" y="3967"/>
              <a:ext cx="3" cy="17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9" name="Rectangle 2893"/>
            <p:cNvSpPr>
              <a:spLocks noChangeArrowheads="1"/>
            </p:cNvSpPr>
            <p:nvPr/>
          </p:nvSpPr>
          <p:spPr bwMode="auto">
            <a:xfrm>
              <a:off x="3797" y="3978"/>
              <a:ext cx="43" cy="11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0" name="Freeform 2894"/>
            <p:cNvSpPr>
              <a:spLocks/>
            </p:cNvSpPr>
            <p:nvPr/>
          </p:nvSpPr>
          <p:spPr bwMode="auto">
            <a:xfrm>
              <a:off x="3797" y="3988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1" name="Freeform 2895"/>
            <p:cNvSpPr>
              <a:spLocks/>
            </p:cNvSpPr>
            <p:nvPr/>
          </p:nvSpPr>
          <p:spPr bwMode="auto">
            <a:xfrm>
              <a:off x="3839" y="3977"/>
              <a:ext cx="2" cy="1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48"/>
                </a:cxn>
                <a:cxn ang="0">
                  <a:pos x="10" y="48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48">
                  <a:moveTo>
                    <a:pt x="5" y="0"/>
                  </a:moveTo>
                  <a:lnTo>
                    <a:pt x="0" y="4"/>
                  </a:lnTo>
                  <a:lnTo>
                    <a:pt x="0" y="48"/>
                  </a:lnTo>
                  <a:lnTo>
                    <a:pt x="10" y="48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2" name="Freeform 2896"/>
            <p:cNvSpPr>
              <a:spLocks/>
            </p:cNvSpPr>
            <p:nvPr/>
          </p:nvSpPr>
          <p:spPr bwMode="auto">
            <a:xfrm>
              <a:off x="3796" y="3977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10">
                  <a:moveTo>
                    <a:pt x="0" y="4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3" name="Freeform 2897"/>
            <p:cNvSpPr>
              <a:spLocks/>
            </p:cNvSpPr>
            <p:nvPr/>
          </p:nvSpPr>
          <p:spPr bwMode="auto">
            <a:xfrm>
              <a:off x="3796" y="3978"/>
              <a:ext cx="3" cy="12"/>
            </a:xfrm>
            <a:custGeom>
              <a:avLst/>
              <a:gdLst/>
              <a:ahLst/>
              <a:cxnLst>
                <a:cxn ang="0">
                  <a:pos x="4" y="49"/>
                </a:cxn>
                <a:cxn ang="0">
                  <a:pos x="9" y="4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4" y="49"/>
                </a:cxn>
                <a:cxn ang="0">
                  <a:pos x="0" y="44"/>
                </a:cxn>
                <a:cxn ang="0">
                  <a:pos x="0" y="49"/>
                </a:cxn>
                <a:cxn ang="0">
                  <a:pos x="4" y="49"/>
                </a:cxn>
              </a:cxnLst>
              <a:rect l="0" t="0" r="r" b="b"/>
              <a:pathLst>
                <a:path w="9" h="49">
                  <a:moveTo>
                    <a:pt x="4" y="49"/>
                  </a:moveTo>
                  <a:lnTo>
                    <a:pt x="9" y="44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4" y="49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4" name="Rectangle 2898"/>
            <p:cNvSpPr>
              <a:spLocks noChangeArrowheads="1"/>
            </p:cNvSpPr>
            <p:nvPr/>
          </p:nvSpPr>
          <p:spPr bwMode="auto">
            <a:xfrm>
              <a:off x="3840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5" name="Rectangle 2899"/>
            <p:cNvSpPr>
              <a:spLocks noChangeArrowheads="1"/>
            </p:cNvSpPr>
            <p:nvPr/>
          </p:nvSpPr>
          <p:spPr bwMode="auto">
            <a:xfrm>
              <a:off x="3840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6" name="Rectangle 2900"/>
            <p:cNvSpPr>
              <a:spLocks noChangeArrowheads="1"/>
            </p:cNvSpPr>
            <p:nvPr/>
          </p:nvSpPr>
          <p:spPr bwMode="auto">
            <a:xfrm>
              <a:off x="3797" y="3988"/>
              <a:ext cx="43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7" name="Rectangle 2901"/>
            <p:cNvSpPr>
              <a:spLocks noChangeArrowheads="1"/>
            </p:cNvSpPr>
            <p:nvPr/>
          </p:nvSpPr>
          <p:spPr bwMode="auto">
            <a:xfrm>
              <a:off x="3744" y="3802"/>
              <a:ext cx="100" cy="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8" name="Rectangle 2902"/>
            <p:cNvSpPr>
              <a:spLocks noChangeArrowheads="1"/>
            </p:cNvSpPr>
            <p:nvPr/>
          </p:nvSpPr>
          <p:spPr bwMode="auto">
            <a:xfrm>
              <a:off x="3744" y="3802"/>
              <a:ext cx="100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9" name="Freeform 2903"/>
            <p:cNvSpPr>
              <a:spLocks/>
            </p:cNvSpPr>
            <p:nvPr/>
          </p:nvSpPr>
          <p:spPr bwMode="auto">
            <a:xfrm>
              <a:off x="3800" y="3664"/>
              <a:ext cx="122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2"/>
                </a:cxn>
                <a:cxn ang="0">
                  <a:pos x="492" y="492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2" y="300"/>
                </a:cxn>
                <a:cxn ang="0">
                  <a:pos x="432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2">
                  <a:moveTo>
                    <a:pt x="109" y="323"/>
                  </a:moveTo>
                  <a:lnTo>
                    <a:pt x="0" y="323"/>
                  </a:lnTo>
                  <a:lnTo>
                    <a:pt x="0" y="492"/>
                  </a:lnTo>
                  <a:lnTo>
                    <a:pt x="492" y="492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2" y="300"/>
                  </a:lnTo>
                  <a:lnTo>
                    <a:pt x="432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0" name="Freeform 2904"/>
            <p:cNvSpPr>
              <a:spLocks/>
            </p:cNvSpPr>
            <p:nvPr/>
          </p:nvSpPr>
          <p:spPr bwMode="auto">
            <a:xfrm>
              <a:off x="3800" y="3664"/>
              <a:ext cx="122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2"/>
                </a:cxn>
                <a:cxn ang="0">
                  <a:pos x="492" y="492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2" y="300"/>
                </a:cxn>
                <a:cxn ang="0">
                  <a:pos x="432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2">
                  <a:moveTo>
                    <a:pt x="109" y="323"/>
                  </a:moveTo>
                  <a:lnTo>
                    <a:pt x="0" y="323"/>
                  </a:lnTo>
                  <a:lnTo>
                    <a:pt x="0" y="492"/>
                  </a:lnTo>
                  <a:lnTo>
                    <a:pt x="492" y="492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2" y="300"/>
                  </a:lnTo>
                  <a:lnTo>
                    <a:pt x="432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1" name="Line 2905"/>
            <p:cNvSpPr>
              <a:spLocks noChangeShapeType="1"/>
            </p:cNvSpPr>
            <p:nvPr/>
          </p:nvSpPr>
          <p:spPr bwMode="auto">
            <a:xfrm>
              <a:off x="3827" y="3745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2" name="Line 2906"/>
            <p:cNvSpPr>
              <a:spLocks noChangeShapeType="1"/>
            </p:cNvSpPr>
            <p:nvPr/>
          </p:nvSpPr>
          <p:spPr bwMode="auto">
            <a:xfrm>
              <a:off x="3827" y="3739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3" name="Freeform 2907"/>
            <p:cNvSpPr>
              <a:spLocks noEditPoints="1"/>
            </p:cNvSpPr>
            <p:nvPr/>
          </p:nvSpPr>
          <p:spPr bwMode="auto">
            <a:xfrm>
              <a:off x="3863" y="3749"/>
              <a:ext cx="50" cy="34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61" y="137"/>
                </a:cxn>
                <a:cxn ang="0">
                  <a:pos x="161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178" y="23"/>
                </a:cxn>
                <a:cxn ang="0">
                  <a:pos x="200" y="23"/>
                </a:cxn>
                <a:cxn ang="0">
                  <a:pos x="200" y="0"/>
                </a:cxn>
                <a:cxn ang="0">
                  <a:pos x="178" y="0"/>
                </a:cxn>
                <a:cxn ang="0">
                  <a:pos x="178" y="23"/>
                </a:cxn>
              </a:cxnLst>
              <a:rect l="0" t="0" r="r" b="b"/>
              <a:pathLst>
                <a:path w="200" h="137">
                  <a:moveTo>
                    <a:pt x="0" y="137"/>
                  </a:moveTo>
                  <a:lnTo>
                    <a:pt x="161" y="137"/>
                  </a:lnTo>
                  <a:lnTo>
                    <a:pt x="161" y="0"/>
                  </a:lnTo>
                  <a:lnTo>
                    <a:pt x="0" y="0"/>
                  </a:lnTo>
                  <a:lnTo>
                    <a:pt x="0" y="137"/>
                  </a:lnTo>
                  <a:close/>
                  <a:moveTo>
                    <a:pt x="178" y="23"/>
                  </a:moveTo>
                  <a:lnTo>
                    <a:pt x="200" y="23"/>
                  </a:lnTo>
                  <a:lnTo>
                    <a:pt x="200" y="0"/>
                  </a:lnTo>
                  <a:lnTo>
                    <a:pt x="178" y="0"/>
                  </a:lnTo>
                  <a:lnTo>
                    <a:pt x="178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4" name="Rectangle 2908"/>
            <p:cNvSpPr>
              <a:spLocks noChangeArrowheads="1"/>
            </p:cNvSpPr>
            <p:nvPr/>
          </p:nvSpPr>
          <p:spPr bwMode="auto">
            <a:xfrm>
              <a:off x="3863" y="3749"/>
              <a:ext cx="40" cy="3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5" name="Line 2909"/>
            <p:cNvSpPr>
              <a:spLocks noChangeShapeType="1"/>
            </p:cNvSpPr>
            <p:nvPr/>
          </p:nvSpPr>
          <p:spPr bwMode="auto">
            <a:xfrm>
              <a:off x="3863" y="3760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6" name="Line 2910"/>
            <p:cNvSpPr>
              <a:spLocks noChangeShapeType="1"/>
            </p:cNvSpPr>
            <p:nvPr/>
          </p:nvSpPr>
          <p:spPr bwMode="auto">
            <a:xfrm>
              <a:off x="3863" y="3772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7" name="Line 2911"/>
            <p:cNvSpPr>
              <a:spLocks noChangeShapeType="1"/>
            </p:cNvSpPr>
            <p:nvPr/>
          </p:nvSpPr>
          <p:spPr bwMode="auto">
            <a:xfrm>
              <a:off x="3865" y="3766"/>
              <a:ext cx="37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8" name="Rectangle 2912"/>
            <p:cNvSpPr>
              <a:spLocks noChangeArrowheads="1"/>
            </p:cNvSpPr>
            <p:nvPr/>
          </p:nvSpPr>
          <p:spPr bwMode="auto">
            <a:xfrm>
              <a:off x="3886" y="3762"/>
              <a:ext cx="12" cy="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9" name="Rectangle 2913"/>
            <p:cNvSpPr>
              <a:spLocks noChangeArrowheads="1"/>
            </p:cNvSpPr>
            <p:nvPr/>
          </p:nvSpPr>
          <p:spPr bwMode="auto">
            <a:xfrm>
              <a:off x="3907" y="3749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0" name="Freeform 2914"/>
            <p:cNvSpPr>
              <a:spLocks noEditPoints="1"/>
            </p:cNvSpPr>
            <p:nvPr/>
          </p:nvSpPr>
          <p:spPr bwMode="auto">
            <a:xfrm>
              <a:off x="3804" y="3673"/>
              <a:ext cx="115" cy="83"/>
            </a:xfrm>
            <a:custGeom>
              <a:avLst/>
              <a:gdLst/>
              <a:ahLst/>
              <a:cxnLst>
                <a:cxn ang="0">
                  <a:pos x="385" y="236"/>
                </a:cxn>
                <a:cxn ang="0">
                  <a:pos x="403" y="236"/>
                </a:cxn>
                <a:cxn ang="0">
                  <a:pos x="403" y="230"/>
                </a:cxn>
                <a:cxn ang="0">
                  <a:pos x="385" y="230"/>
                </a:cxn>
                <a:cxn ang="0">
                  <a:pos x="385" y="236"/>
                </a:cxn>
                <a:cxn ang="0">
                  <a:pos x="104" y="195"/>
                </a:cxn>
                <a:cxn ang="0">
                  <a:pos x="104" y="23"/>
                </a:cxn>
                <a:cxn ang="0">
                  <a:pos x="357" y="23"/>
                </a:cxn>
                <a:cxn ang="0">
                  <a:pos x="357" y="195"/>
                </a:cxn>
                <a:cxn ang="0">
                  <a:pos x="104" y="195"/>
                </a:cxn>
                <a:cxn ang="0">
                  <a:pos x="92" y="207"/>
                </a:cxn>
                <a:cxn ang="0">
                  <a:pos x="368" y="207"/>
                </a:cxn>
                <a:cxn ang="0">
                  <a:pos x="368" y="11"/>
                </a:cxn>
                <a:cxn ang="0">
                  <a:pos x="380" y="11"/>
                </a:cxn>
                <a:cxn ang="0">
                  <a:pos x="380" y="0"/>
                </a:cxn>
                <a:cxn ang="0">
                  <a:pos x="80" y="0"/>
                </a:cxn>
                <a:cxn ang="0">
                  <a:pos x="80" y="219"/>
                </a:cxn>
                <a:cxn ang="0">
                  <a:pos x="92" y="219"/>
                </a:cxn>
                <a:cxn ang="0">
                  <a:pos x="92" y="207"/>
                </a:cxn>
                <a:cxn ang="0">
                  <a:pos x="0" y="319"/>
                </a:cxn>
                <a:cxn ang="0">
                  <a:pos x="46" y="319"/>
                </a:cxn>
                <a:cxn ang="0">
                  <a:pos x="46" y="304"/>
                </a:cxn>
                <a:cxn ang="0">
                  <a:pos x="0" y="304"/>
                </a:cxn>
                <a:cxn ang="0">
                  <a:pos x="0" y="319"/>
                </a:cxn>
                <a:cxn ang="0">
                  <a:pos x="268" y="330"/>
                </a:cxn>
                <a:cxn ang="0">
                  <a:pos x="368" y="330"/>
                </a:cxn>
                <a:cxn ang="0">
                  <a:pos x="368" y="323"/>
                </a:cxn>
                <a:cxn ang="0">
                  <a:pos x="268" y="323"/>
                </a:cxn>
                <a:cxn ang="0">
                  <a:pos x="268" y="330"/>
                </a:cxn>
                <a:cxn ang="0">
                  <a:pos x="444" y="312"/>
                </a:cxn>
                <a:cxn ang="0">
                  <a:pos x="461" y="312"/>
                </a:cxn>
                <a:cxn ang="0">
                  <a:pos x="461" y="304"/>
                </a:cxn>
                <a:cxn ang="0">
                  <a:pos x="444" y="304"/>
                </a:cxn>
                <a:cxn ang="0">
                  <a:pos x="444" y="312"/>
                </a:cxn>
                <a:cxn ang="0">
                  <a:pos x="444" y="327"/>
                </a:cxn>
                <a:cxn ang="0">
                  <a:pos x="461" y="327"/>
                </a:cxn>
                <a:cxn ang="0">
                  <a:pos x="461" y="319"/>
                </a:cxn>
                <a:cxn ang="0">
                  <a:pos x="444" y="319"/>
                </a:cxn>
                <a:cxn ang="0">
                  <a:pos x="444" y="327"/>
                </a:cxn>
              </a:cxnLst>
              <a:rect l="0" t="0" r="r" b="b"/>
              <a:pathLst>
                <a:path w="461" h="330">
                  <a:moveTo>
                    <a:pt x="385" y="236"/>
                  </a:moveTo>
                  <a:lnTo>
                    <a:pt x="403" y="236"/>
                  </a:lnTo>
                  <a:lnTo>
                    <a:pt x="403" y="230"/>
                  </a:lnTo>
                  <a:lnTo>
                    <a:pt x="385" y="230"/>
                  </a:lnTo>
                  <a:lnTo>
                    <a:pt x="385" y="236"/>
                  </a:lnTo>
                  <a:close/>
                  <a:moveTo>
                    <a:pt x="104" y="195"/>
                  </a:moveTo>
                  <a:lnTo>
                    <a:pt x="104" y="23"/>
                  </a:lnTo>
                  <a:lnTo>
                    <a:pt x="357" y="23"/>
                  </a:lnTo>
                  <a:lnTo>
                    <a:pt x="357" y="195"/>
                  </a:lnTo>
                  <a:lnTo>
                    <a:pt x="104" y="195"/>
                  </a:lnTo>
                  <a:close/>
                  <a:moveTo>
                    <a:pt x="92" y="207"/>
                  </a:moveTo>
                  <a:lnTo>
                    <a:pt x="368" y="207"/>
                  </a:lnTo>
                  <a:lnTo>
                    <a:pt x="368" y="11"/>
                  </a:lnTo>
                  <a:lnTo>
                    <a:pt x="380" y="11"/>
                  </a:lnTo>
                  <a:lnTo>
                    <a:pt x="380" y="0"/>
                  </a:lnTo>
                  <a:lnTo>
                    <a:pt x="80" y="0"/>
                  </a:lnTo>
                  <a:lnTo>
                    <a:pt x="80" y="219"/>
                  </a:lnTo>
                  <a:lnTo>
                    <a:pt x="92" y="219"/>
                  </a:lnTo>
                  <a:lnTo>
                    <a:pt x="92" y="207"/>
                  </a:lnTo>
                  <a:close/>
                  <a:moveTo>
                    <a:pt x="0" y="319"/>
                  </a:moveTo>
                  <a:lnTo>
                    <a:pt x="46" y="319"/>
                  </a:lnTo>
                  <a:lnTo>
                    <a:pt x="46" y="304"/>
                  </a:lnTo>
                  <a:lnTo>
                    <a:pt x="0" y="304"/>
                  </a:lnTo>
                  <a:lnTo>
                    <a:pt x="0" y="319"/>
                  </a:lnTo>
                  <a:close/>
                  <a:moveTo>
                    <a:pt x="268" y="330"/>
                  </a:moveTo>
                  <a:lnTo>
                    <a:pt x="368" y="330"/>
                  </a:lnTo>
                  <a:lnTo>
                    <a:pt x="368" y="323"/>
                  </a:lnTo>
                  <a:lnTo>
                    <a:pt x="268" y="323"/>
                  </a:lnTo>
                  <a:lnTo>
                    <a:pt x="268" y="330"/>
                  </a:lnTo>
                  <a:close/>
                  <a:moveTo>
                    <a:pt x="444" y="312"/>
                  </a:moveTo>
                  <a:lnTo>
                    <a:pt x="461" y="312"/>
                  </a:lnTo>
                  <a:lnTo>
                    <a:pt x="461" y="304"/>
                  </a:lnTo>
                  <a:lnTo>
                    <a:pt x="444" y="304"/>
                  </a:lnTo>
                  <a:lnTo>
                    <a:pt x="444" y="312"/>
                  </a:lnTo>
                  <a:close/>
                  <a:moveTo>
                    <a:pt x="444" y="327"/>
                  </a:moveTo>
                  <a:lnTo>
                    <a:pt x="461" y="327"/>
                  </a:lnTo>
                  <a:lnTo>
                    <a:pt x="461" y="319"/>
                  </a:lnTo>
                  <a:lnTo>
                    <a:pt x="444" y="319"/>
                  </a:lnTo>
                  <a:lnTo>
                    <a:pt x="444" y="3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1" name="Rectangle 2915"/>
            <p:cNvSpPr>
              <a:spLocks noChangeArrowheads="1"/>
            </p:cNvSpPr>
            <p:nvPr/>
          </p:nvSpPr>
          <p:spPr bwMode="auto">
            <a:xfrm>
              <a:off x="3900" y="3731"/>
              <a:ext cx="4" cy="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2" name="Rectangle 2916"/>
            <p:cNvSpPr>
              <a:spLocks noChangeArrowheads="1"/>
            </p:cNvSpPr>
            <p:nvPr/>
          </p:nvSpPr>
          <p:spPr bwMode="auto">
            <a:xfrm>
              <a:off x="3830" y="3679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3" name="Freeform 2917"/>
            <p:cNvSpPr>
              <a:spLocks/>
            </p:cNvSpPr>
            <p:nvPr/>
          </p:nvSpPr>
          <p:spPr bwMode="auto">
            <a:xfrm>
              <a:off x="3824" y="3673"/>
              <a:ext cx="75" cy="55"/>
            </a:xfrm>
            <a:custGeom>
              <a:avLst/>
              <a:gdLst/>
              <a:ahLst/>
              <a:cxnLst>
                <a:cxn ang="0">
                  <a:pos x="12" y="207"/>
                </a:cxn>
                <a:cxn ang="0">
                  <a:pos x="288" y="207"/>
                </a:cxn>
                <a:cxn ang="0">
                  <a:pos x="288" y="11"/>
                </a:cxn>
                <a:cxn ang="0">
                  <a:pos x="300" y="11"/>
                </a:cxn>
                <a:cxn ang="0">
                  <a:pos x="300" y="0"/>
                </a:cxn>
                <a:cxn ang="0">
                  <a:pos x="0" y="0"/>
                </a:cxn>
                <a:cxn ang="0">
                  <a:pos x="0" y="219"/>
                </a:cxn>
                <a:cxn ang="0">
                  <a:pos x="12" y="219"/>
                </a:cxn>
                <a:cxn ang="0">
                  <a:pos x="12" y="207"/>
                </a:cxn>
              </a:cxnLst>
              <a:rect l="0" t="0" r="r" b="b"/>
              <a:pathLst>
                <a:path w="300" h="219">
                  <a:moveTo>
                    <a:pt x="12" y="207"/>
                  </a:moveTo>
                  <a:lnTo>
                    <a:pt x="288" y="207"/>
                  </a:lnTo>
                  <a:lnTo>
                    <a:pt x="288" y="11"/>
                  </a:lnTo>
                  <a:lnTo>
                    <a:pt x="300" y="11"/>
                  </a:lnTo>
                  <a:lnTo>
                    <a:pt x="300" y="0"/>
                  </a:lnTo>
                  <a:lnTo>
                    <a:pt x="0" y="0"/>
                  </a:lnTo>
                  <a:lnTo>
                    <a:pt x="0" y="219"/>
                  </a:lnTo>
                  <a:lnTo>
                    <a:pt x="12" y="219"/>
                  </a:lnTo>
                  <a:lnTo>
                    <a:pt x="12" y="207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4" name="Line 2918"/>
            <p:cNvSpPr>
              <a:spLocks noChangeShapeType="1"/>
            </p:cNvSpPr>
            <p:nvPr/>
          </p:nvSpPr>
          <p:spPr bwMode="auto">
            <a:xfrm>
              <a:off x="3815" y="3735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5" name="Line 2919"/>
            <p:cNvSpPr>
              <a:spLocks noChangeShapeType="1"/>
            </p:cNvSpPr>
            <p:nvPr/>
          </p:nvSpPr>
          <p:spPr bwMode="auto">
            <a:xfrm flipV="1">
              <a:off x="3838" y="3735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6" name="Line 2920"/>
            <p:cNvSpPr>
              <a:spLocks noChangeShapeType="1"/>
            </p:cNvSpPr>
            <p:nvPr/>
          </p:nvSpPr>
          <p:spPr bwMode="auto">
            <a:xfrm flipV="1">
              <a:off x="3861" y="3735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7" name="Rectangle 2921"/>
            <p:cNvSpPr>
              <a:spLocks noChangeArrowheads="1"/>
            </p:cNvSpPr>
            <p:nvPr/>
          </p:nvSpPr>
          <p:spPr bwMode="auto">
            <a:xfrm>
              <a:off x="3804" y="3749"/>
              <a:ext cx="11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8" name="Rectangle 2922"/>
            <p:cNvSpPr>
              <a:spLocks noChangeArrowheads="1"/>
            </p:cNvSpPr>
            <p:nvPr/>
          </p:nvSpPr>
          <p:spPr bwMode="auto">
            <a:xfrm>
              <a:off x="3871" y="3754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9" name="Rectangle 2923"/>
            <p:cNvSpPr>
              <a:spLocks noChangeArrowheads="1"/>
            </p:cNvSpPr>
            <p:nvPr/>
          </p:nvSpPr>
          <p:spPr bwMode="auto">
            <a:xfrm>
              <a:off x="3915" y="3749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0" name="Rectangle 2924"/>
            <p:cNvSpPr>
              <a:spLocks noChangeArrowheads="1"/>
            </p:cNvSpPr>
            <p:nvPr/>
          </p:nvSpPr>
          <p:spPr bwMode="auto">
            <a:xfrm>
              <a:off x="3915" y="3753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7" name="Group 2925"/>
          <p:cNvGrpSpPr>
            <a:grpSpLocks/>
          </p:cNvGrpSpPr>
          <p:nvPr/>
        </p:nvGrpSpPr>
        <p:grpSpPr bwMode="auto">
          <a:xfrm>
            <a:off x="5391150" y="5067300"/>
            <a:ext cx="782638" cy="1487488"/>
            <a:chOff x="3396" y="3192"/>
            <a:chExt cx="493" cy="937"/>
          </a:xfrm>
        </p:grpSpPr>
        <p:sp>
          <p:nvSpPr>
            <p:cNvPr id="626542" name="Rectangle 2926"/>
            <p:cNvSpPr>
              <a:spLocks noChangeArrowheads="1"/>
            </p:cNvSpPr>
            <p:nvPr/>
          </p:nvSpPr>
          <p:spPr bwMode="auto">
            <a:xfrm>
              <a:off x="3822" y="3532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3" name="Rectangle 2927"/>
            <p:cNvSpPr>
              <a:spLocks noChangeArrowheads="1"/>
            </p:cNvSpPr>
            <p:nvPr/>
          </p:nvSpPr>
          <p:spPr bwMode="auto">
            <a:xfrm>
              <a:off x="3822" y="3532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4" name="Freeform 2928"/>
            <p:cNvSpPr>
              <a:spLocks/>
            </p:cNvSpPr>
            <p:nvPr/>
          </p:nvSpPr>
          <p:spPr bwMode="auto">
            <a:xfrm>
              <a:off x="3827" y="3538"/>
              <a:ext cx="19" cy="7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11"/>
                </a:cxn>
                <a:cxn ang="0">
                  <a:pos x="12" y="0"/>
                </a:cxn>
                <a:cxn ang="0">
                  <a:pos x="66" y="0"/>
                </a:cxn>
                <a:cxn ang="0">
                  <a:pos x="77" y="11"/>
                </a:cxn>
                <a:cxn ang="0">
                  <a:pos x="77" y="66"/>
                </a:cxn>
                <a:cxn ang="0">
                  <a:pos x="66" y="88"/>
                </a:cxn>
                <a:cxn ang="0">
                  <a:pos x="66" y="219"/>
                </a:cxn>
                <a:cxn ang="0">
                  <a:pos x="77" y="242"/>
                </a:cxn>
                <a:cxn ang="0">
                  <a:pos x="77" y="297"/>
                </a:cxn>
                <a:cxn ang="0">
                  <a:pos x="66" y="308"/>
                </a:cxn>
                <a:cxn ang="0">
                  <a:pos x="12" y="308"/>
                </a:cxn>
                <a:cxn ang="0">
                  <a:pos x="0" y="297"/>
                </a:cxn>
                <a:cxn ang="0">
                  <a:pos x="0" y="242"/>
                </a:cxn>
                <a:cxn ang="0">
                  <a:pos x="12" y="219"/>
                </a:cxn>
                <a:cxn ang="0">
                  <a:pos x="12" y="88"/>
                </a:cxn>
                <a:cxn ang="0">
                  <a:pos x="0" y="66"/>
                </a:cxn>
              </a:cxnLst>
              <a:rect l="0" t="0" r="r" b="b"/>
              <a:pathLst>
                <a:path w="77" h="308">
                  <a:moveTo>
                    <a:pt x="0" y="66"/>
                  </a:moveTo>
                  <a:lnTo>
                    <a:pt x="0" y="11"/>
                  </a:lnTo>
                  <a:lnTo>
                    <a:pt x="12" y="0"/>
                  </a:lnTo>
                  <a:lnTo>
                    <a:pt x="66" y="0"/>
                  </a:lnTo>
                  <a:lnTo>
                    <a:pt x="77" y="11"/>
                  </a:lnTo>
                  <a:lnTo>
                    <a:pt x="77" y="66"/>
                  </a:lnTo>
                  <a:lnTo>
                    <a:pt x="66" y="88"/>
                  </a:lnTo>
                  <a:lnTo>
                    <a:pt x="66" y="219"/>
                  </a:lnTo>
                  <a:lnTo>
                    <a:pt x="77" y="242"/>
                  </a:lnTo>
                  <a:lnTo>
                    <a:pt x="77" y="297"/>
                  </a:lnTo>
                  <a:lnTo>
                    <a:pt x="66" y="308"/>
                  </a:lnTo>
                  <a:lnTo>
                    <a:pt x="12" y="308"/>
                  </a:lnTo>
                  <a:lnTo>
                    <a:pt x="0" y="297"/>
                  </a:lnTo>
                  <a:lnTo>
                    <a:pt x="0" y="242"/>
                  </a:lnTo>
                  <a:lnTo>
                    <a:pt x="12" y="219"/>
                  </a:lnTo>
                  <a:lnTo>
                    <a:pt x="12" y="88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5" name="Freeform 2929"/>
            <p:cNvSpPr>
              <a:spLocks noEditPoints="1"/>
            </p:cNvSpPr>
            <p:nvPr/>
          </p:nvSpPr>
          <p:spPr bwMode="auto">
            <a:xfrm>
              <a:off x="3852" y="3538"/>
              <a:ext cx="30" cy="77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57" y="110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67" y="110"/>
                </a:cxn>
                <a:cxn ang="0">
                  <a:pos x="121" y="110"/>
                </a:cxn>
                <a:cxn ang="0">
                  <a:pos x="121" y="0"/>
                </a:cxn>
                <a:cxn ang="0">
                  <a:pos x="67" y="0"/>
                </a:cxn>
                <a:cxn ang="0">
                  <a:pos x="67" y="110"/>
                </a:cxn>
                <a:cxn ang="0">
                  <a:pos x="0" y="308"/>
                </a:cxn>
                <a:cxn ang="0">
                  <a:pos x="121" y="308"/>
                </a:cxn>
                <a:cxn ang="0">
                  <a:pos x="121" y="197"/>
                </a:cxn>
                <a:cxn ang="0">
                  <a:pos x="0" y="197"/>
                </a:cxn>
                <a:cxn ang="0">
                  <a:pos x="0" y="308"/>
                </a:cxn>
              </a:cxnLst>
              <a:rect l="0" t="0" r="r" b="b"/>
              <a:pathLst>
                <a:path w="121" h="308">
                  <a:moveTo>
                    <a:pt x="0" y="110"/>
                  </a:moveTo>
                  <a:lnTo>
                    <a:pt x="57" y="110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10"/>
                  </a:lnTo>
                  <a:close/>
                  <a:moveTo>
                    <a:pt x="67" y="110"/>
                  </a:moveTo>
                  <a:lnTo>
                    <a:pt x="121" y="110"/>
                  </a:lnTo>
                  <a:lnTo>
                    <a:pt x="121" y="0"/>
                  </a:lnTo>
                  <a:lnTo>
                    <a:pt x="67" y="0"/>
                  </a:lnTo>
                  <a:lnTo>
                    <a:pt x="67" y="110"/>
                  </a:lnTo>
                  <a:close/>
                  <a:moveTo>
                    <a:pt x="0" y="308"/>
                  </a:moveTo>
                  <a:lnTo>
                    <a:pt x="121" y="308"/>
                  </a:lnTo>
                  <a:lnTo>
                    <a:pt x="121" y="197"/>
                  </a:lnTo>
                  <a:lnTo>
                    <a:pt x="0" y="19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6" name="Rectangle 2930"/>
            <p:cNvSpPr>
              <a:spLocks noChangeArrowheads="1"/>
            </p:cNvSpPr>
            <p:nvPr/>
          </p:nvSpPr>
          <p:spPr bwMode="auto">
            <a:xfrm>
              <a:off x="3852" y="3538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7" name="Rectangle 2931"/>
            <p:cNvSpPr>
              <a:spLocks noChangeArrowheads="1"/>
            </p:cNvSpPr>
            <p:nvPr/>
          </p:nvSpPr>
          <p:spPr bwMode="auto">
            <a:xfrm>
              <a:off x="3868" y="3538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8" name="Line 2932"/>
            <p:cNvSpPr>
              <a:spLocks noChangeShapeType="1"/>
            </p:cNvSpPr>
            <p:nvPr/>
          </p:nvSpPr>
          <p:spPr bwMode="auto">
            <a:xfrm>
              <a:off x="3852" y="358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9" name="Line 2933"/>
            <p:cNvSpPr>
              <a:spLocks noChangeShapeType="1"/>
            </p:cNvSpPr>
            <p:nvPr/>
          </p:nvSpPr>
          <p:spPr bwMode="auto">
            <a:xfrm>
              <a:off x="3852" y="357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0" name="Line 2934"/>
            <p:cNvSpPr>
              <a:spLocks noChangeShapeType="1"/>
            </p:cNvSpPr>
            <p:nvPr/>
          </p:nvSpPr>
          <p:spPr bwMode="auto">
            <a:xfrm>
              <a:off x="3852" y="357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1" name="Line 2935"/>
            <p:cNvSpPr>
              <a:spLocks noChangeShapeType="1"/>
            </p:cNvSpPr>
            <p:nvPr/>
          </p:nvSpPr>
          <p:spPr bwMode="auto">
            <a:xfrm>
              <a:off x="3852" y="357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2" name="Line 2936"/>
            <p:cNvSpPr>
              <a:spLocks noChangeShapeType="1"/>
            </p:cNvSpPr>
            <p:nvPr/>
          </p:nvSpPr>
          <p:spPr bwMode="auto">
            <a:xfrm>
              <a:off x="3852" y="357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3" name="Rectangle 2937"/>
            <p:cNvSpPr>
              <a:spLocks noChangeArrowheads="1"/>
            </p:cNvSpPr>
            <p:nvPr/>
          </p:nvSpPr>
          <p:spPr bwMode="auto">
            <a:xfrm>
              <a:off x="3852" y="3587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4" name="Line 2938"/>
            <p:cNvSpPr>
              <a:spLocks noChangeShapeType="1"/>
            </p:cNvSpPr>
            <p:nvPr/>
          </p:nvSpPr>
          <p:spPr bwMode="auto">
            <a:xfrm>
              <a:off x="3868" y="354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5" name="Line 2939"/>
            <p:cNvSpPr>
              <a:spLocks noChangeShapeType="1"/>
            </p:cNvSpPr>
            <p:nvPr/>
          </p:nvSpPr>
          <p:spPr bwMode="auto">
            <a:xfrm>
              <a:off x="3868" y="3558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6" name="Line 2940"/>
            <p:cNvSpPr>
              <a:spLocks noChangeShapeType="1"/>
            </p:cNvSpPr>
            <p:nvPr/>
          </p:nvSpPr>
          <p:spPr bwMode="auto">
            <a:xfrm>
              <a:off x="3868" y="355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7" name="Line 2941"/>
            <p:cNvSpPr>
              <a:spLocks noChangeShapeType="1"/>
            </p:cNvSpPr>
            <p:nvPr/>
          </p:nvSpPr>
          <p:spPr bwMode="auto">
            <a:xfrm>
              <a:off x="3852" y="354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8" name="Line 2942"/>
            <p:cNvSpPr>
              <a:spLocks noChangeShapeType="1"/>
            </p:cNvSpPr>
            <p:nvPr/>
          </p:nvSpPr>
          <p:spPr bwMode="auto">
            <a:xfrm>
              <a:off x="3852" y="3558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9" name="Line 2943"/>
            <p:cNvSpPr>
              <a:spLocks noChangeShapeType="1"/>
            </p:cNvSpPr>
            <p:nvPr/>
          </p:nvSpPr>
          <p:spPr bwMode="auto">
            <a:xfrm>
              <a:off x="3852" y="355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0" name="Line 2944"/>
            <p:cNvSpPr>
              <a:spLocks noChangeShapeType="1"/>
            </p:cNvSpPr>
            <p:nvPr/>
          </p:nvSpPr>
          <p:spPr bwMode="auto">
            <a:xfrm>
              <a:off x="3852" y="3608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1" name="Line 2945"/>
            <p:cNvSpPr>
              <a:spLocks noChangeShapeType="1"/>
            </p:cNvSpPr>
            <p:nvPr/>
          </p:nvSpPr>
          <p:spPr bwMode="auto">
            <a:xfrm>
              <a:off x="3852" y="360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2" name="Line 2946"/>
            <p:cNvSpPr>
              <a:spLocks noChangeShapeType="1"/>
            </p:cNvSpPr>
            <p:nvPr/>
          </p:nvSpPr>
          <p:spPr bwMode="auto">
            <a:xfrm>
              <a:off x="3852" y="359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3" name="Line 2947"/>
            <p:cNvSpPr>
              <a:spLocks noChangeShapeType="1"/>
            </p:cNvSpPr>
            <p:nvPr/>
          </p:nvSpPr>
          <p:spPr bwMode="auto">
            <a:xfrm>
              <a:off x="3872" y="3587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4" name="Line 2948"/>
            <p:cNvSpPr>
              <a:spLocks noChangeShapeType="1"/>
            </p:cNvSpPr>
            <p:nvPr/>
          </p:nvSpPr>
          <p:spPr bwMode="auto">
            <a:xfrm>
              <a:off x="3862" y="3587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5" name="Rectangle 2949"/>
            <p:cNvSpPr>
              <a:spLocks noChangeArrowheads="1"/>
            </p:cNvSpPr>
            <p:nvPr/>
          </p:nvSpPr>
          <p:spPr bwMode="auto">
            <a:xfrm>
              <a:off x="3817" y="3383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6" name="Rectangle 2950"/>
            <p:cNvSpPr>
              <a:spLocks noChangeArrowheads="1"/>
            </p:cNvSpPr>
            <p:nvPr/>
          </p:nvSpPr>
          <p:spPr bwMode="auto">
            <a:xfrm>
              <a:off x="3817" y="3383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7" name="Freeform 2951"/>
            <p:cNvSpPr>
              <a:spLocks/>
            </p:cNvSpPr>
            <p:nvPr/>
          </p:nvSpPr>
          <p:spPr bwMode="auto">
            <a:xfrm>
              <a:off x="3823" y="3389"/>
              <a:ext cx="19" cy="7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7" y="11"/>
                </a:cxn>
                <a:cxn ang="0">
                  <a:pos x="77" y="67"/>
                </a:cxn>
                <a:cxn ang="0">
                  <a:pos x="65" y="88"/>
                </a:cxn>
                <a:cxn ang="0">
                  <a:pos x="65" y="221"/>
                </a:cxn>
                <a:cxn ang="0">
                  <a:pos x="77" y="242"/>
                </a:cxn>
                <a:cxn ang="0">
                  <a:pos x="77" y="297"/>
                </a:cxn>
                <a:cxn ang="0">
                  <a:pos x="65" y="308"/>
                </a:cxn>
                <a:cxn ang="0">
                  <a:pos x="11" y="308"/>
                </a:cxn>
                <a:cxn ang="0">
                  <a:pos x="0" y="297"/>
                </a:cxn>
                <a:cxn ang="0">
                  <a:pos x="0" y="242"/>
                </a:cxn>
                <a:cxn ang="0">
                  <a:pos x="11" y="221"/>
                </a:cxn>
                <a:cxn ang="0">
                  <a:pos x="11" y="88"/>
                </a:cxn>
                <a:cxn ang="0">
                  <a:pos x="0" y="67"/>
                </a:cxn>
              </a:cxnLst>
              <a:rect l="0" t="0" r="r" b="b"/>
              <a:pathLst>
                <a:path w="77" h="308">
                  <a:moveTo>
                    <a:pt x="0" y="67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7" y="11"/>
                  </a:lnTo>
                  <a:lnTo>
                    <a:pt x="77" y="67"/>
                  </a:lnTo>
                  <a:lnTo>
                    <a:pt x="65" y="88"/>
                  </a:lnTo>
                  <a:lnTo>
                    <a:pt x="65" y="221"/>
                  </a:lnTo>
                  <a:lnTo>
                    <a:pt x="77" y="242"/>
                  </a:lnTo>
                  <a:lnTo>
                    <a:pt x="77" y="297"/>
                  </a:lnTo>
                  <a:lnTo>
                    <a:pt x="65" y="308"/>
                  </a:lnTo>
                  <a:lnTo>
                    <a:pt x="11" y="308"/>
                  </a:lnTo>
                  <a:lnTo>
                    <a:pt x="0" y="297"/>
                  </a:lnTo>
                  <a:lnTo>
                    <a:pt x="0" y="242"/>
                  </a:lnTo>
                  <a:lnTo>
                    <a:pt x="11" y="221"/>
                  </a:lnTo>
                  <a:lnTo>
                    <a:pt x="11" y="88"/>
                  </a:lnTo>
                  <a:lnTo>
                    <a:pt x="0" y="67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8" name="Freeform 2952"/>
            <p:cNvSpPr>
              <a:spLocks noEditPoints="1"/>
            </p:cNvSpPr>
            <p:nvPr/>
          </p:nvSpPr>
          <p:spPr bwMode="auto">
            <a:xfrm>
              <a:off x="3848" y="3389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0" y="109"/>
                </a:cxn>
                <a:cxn ang="0">
                  <a:pos x="120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8"/>
                </a:cxn>
                <a:cxn ang="0">
                  <a:pos x="120" y="308"/>
                </a:cxn>
                <a:cxn ang="0">
                  <a:pos x="120" y="198"/>
                </a:cxn>
                <a:cxn ang="0">
                  <a:pos x="0" y="198"/>
                </a:cxn>
                <a:cxn ang="0">
                  <a:pos x="0" y="308"/>
                </a:cxn>
              </a:cxnLst>
              <a:rect l="0" t="0" r="r" b="b"/>
              <a:pathLst>
                <a:path w="120" h="308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0" y="109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8"/>
                  </a:moveTo>
                  <a:lnTo>
                    <a:pt x="120" y="308"/>
                  </a:lnTo>
                  <a:lnTo>
                    <a:pt x="120" y="198"/>
                  </a:lnTo>
                  <a:lnTo>
                    <a:pt x="0" y="198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9" name="Rectangle 2953"/>
            <p:cNvSpPr>
              <a:spLocks noChangeArrowheads="1"/>
            </p:cNvSpPr>
            <p:nvPr/>
          </p:nvSpPr>
          <p:spPr bwMode="auto">
            <a:xfrm>
              <a:off x="3848" y="3389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0" name="Rectangle 2954"/>
            <p:cNvSpPr>
              <a:spLocks noChangeArrowheads="1"/>
            </p:cNvSpPr>
            <p:nvPr/>
          </p:nvSpPr>
          <p:spPr bwMode="auto">
            <a:xfrm>
              <a:off x="3864" y="3389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1" name="Line 2955"/>
            <p:cNvSpPr>
              <a:spLocks noChangeShapeType="1"/>
            </p:cNvSpPr>
            <p:nvPr/>
          </p:nvSpPr>
          <p:spPr bwMode="auto">
            <a:xfrm>
              <a:off x="3848" y="3433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2" name="Line 2956"/>
            <p:cNvSpPr>
              <a:spLocks noChangeShapeType="1"/>
            </p:cNvSpPr>
            <p:nvPr/>
          </p:nvSpPr>
          <p:spPr bwMode="auto">
            <a:xfrm>
              <a:off x="3848" y="3430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3" name="Line 2957"/>
            <p:cNvSpPr>
              <a:spLocks noChangeShapeType="1"/>
            </p:cNvSpPr>
            <p:nvPr/>
          </p:nvSpPr>
          <p:spPr bwMode="auto">
            <a:xfrm>
              <a:off x="3848" y="342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4" name="Line 2958"/>
            <p:cNvSpPr>
              <a:spLocks noChangeShapeType="1"/>
            </p:cNvSpPr>
            <p:nvPr/>
          </p:nvSpPr>
          <p:spPr bwMode="auto">
            <a:xfrm>
              <a:off x="3848" y="342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5" name="Line 2959"/>
            <p:cNvSpPr>
              <a:spLocks noChangeShapeType="1"/>
            </p:cNvSpPr>
            <p:nvPr/>
          </p:nvSpPr>
          <p:spPr bwMode="auto">
            <a:xfrm>
              <a:off x="3848" y="342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6" name="Rectangle 2960"/>
            <p:cNvSpPr>
              <a:spLocks noChangeArrowheads="1"/>
            </p:cNvSpPr>
            <p:nvPr/>
          </p:nvSpPr>
          <p:spPr bwMode="auto">
            <a:xfrm>
              <a:off x="3848" y="3438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7" name="Line 2961"/>
            <p:cNvSpPr>
              <a:spLocks noChangeShapeType="1"/>
            </p:cNvSpPr>
            <p:nvPr/>
          </p:nvSpPr>
          <p:spPr bwMode="auto">
            <a:xfrm>
              <a:off x="3864" y="339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8" name="Line 2962"/>
            <p:cNvSpPr>
              <a:spLocks noChangeShapeType="1"/>
            </p:cNvSpPr>
            <p:nvPr/>
          </p:nvSpPr>
          <p:spPr bwMode="auto">
            <a:xfrm>
              <a:off x="3864" y="3409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9" name="Line 2963"/>
            <p:cNvSpPr>
              <a:spLocks noChangeShapeType="1"/>
            </p:cNvSpPr>
            <p:nvPr/>
          </p:nvSpPr>
          <p:spPr bwMode="auto">
            <a:xfrm>
              <a:off x="3864" y="340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0" name="Line 2964"/>
            <p:cNvSpPr>
              <a:spLocks noChangeShapeType="1"/>
            </p:cNvSpPr>
            <p:nvPr/>
          </p:nvSpPr>
          <p:spPr bwMode="auto">
            <a:xfrm>
              <a:off x="3848" y="339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1" name="Line 2965"/>
            <p:cNvSpPr>
              <a:spLocks noChangeShapeType="1"/>
            </p:cNvSpPr>
            <p:nvPr/>
          </p:nvSpPr>
          <p:spPr bwMode="auto">
            <a:xfrm>
              <a:off x="3848" y="3409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2" name="Line 2966"/>
            <p:cNvSpPr>
              <a:spLocks noChangeShapeType="1"/>
            </p:cNvSpPr>
            <p:nvPr/>
          </p:nvSpPr>
          <p:spPr bwMode="auto">
            <a:xfrm>
              <a:off x="3848" y="340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3" name="Line 2967"/>
            <p:cNvSpPr>
              <a:spLocks noChangeShapeType="1"/>
            </p:cNvSpPr>
            <p:nvPr/>
          </p:nvSpPr>
          <p:spPr bwMode="auto">
            <a:xfrm>
              <a:off x="3848" y="345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4" name="Line 2968"/>
            <p:cNvSpPr>
              <a:spLocks noChangeShapeType="1"/>
            </p:cNvSpPr>
            <p:nvPr/>
          </p:nvSpPr>
          <p:spPr bwMode="auto">
            <a:xfrm>
              <a:off x="3848" y="345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5" name="Line 2969"/>
            <p:cNvSpPr>
              <a:spLocks noChangeShapeType="1"/>
            </p:cNvSpPr>
            <p:nvPr/>
          </p:nvSpPr>
          <p:spPr bwMode="auto">
            <a:xfrm>
              <a:off x="3848" y="3445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6" name="Line 2970"/>
            <p:cNvSpPr>
              <a:spLocks noChangeShapeType="1"/>
            </p:cNvSpPr>
            <p:nvPr/>
          </p:nvSpPr>
          <p:spPr bwMode="auto">
            <a:xfrm>
              <a:off x="3868" y="3438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7" name="Line 2971"/>
            <p:cNvSpPr>
              <a:spLocks noChangeShapeType="1"/>
            </p:cNvSpPr>
            <p:nvPr/>
          </p:nvSpPr>
          <p:spPr bwMode="auto">
            <a:xfrm>
              <a:off x="3858" y="3438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8" name="Rectangle 2972"/>
            <p:cNvSpPr>
              <a:spLocks noChangeArrowheads="1"/>
            </p:cNvSpPr>
            <p:nvPr/>
          </p:nvSpPr>
          <p:spPr bwMode="auto">
            <a:xfrm>
              <a:off x="3712" y="3317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9" name="Rectangle 2973"/>
            <p:cNvSpPr>
              <a:spLocks noChangeArrowheads="1"/>
            </p:cNvSpPr>
            <p:nvPr/>
          </p:nvSpPr>
          <p:spPr bwMode="auto">
            <a:xfrm>
              <a:off x="3712" y="3317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0" name="Freeform 2974"/>
            <p:cNvSpPr>
              <a:spLocks/>
            </p:cNvSpPr>
            <p:nvPr/>
          </p:nvSpPr>
          <p:spPr bwMode="auto">
            <a:xfrm>
              <a:off x="3717" y="3323"/>
              <a:ext cx="20" cy="7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6" y="11"/>
                </a:cxn>
                <a:cxn ang="0">
                  <a:pos x="76" y="65"/>
                </a:cxn>
                <a:cxn ang="0">
                  <a:pos x="65" y="88"/>
                </a:cxn>
                <a:cxn ang="0">
                  <a:pos x="65" y="220"/>
                </a:cxn>
                <a:cxn ang="0">
                  <a:pos x="76" y="242"/>
                </a:cxn>
                <a:cxn ang="0">
                  <a:pos x="76" y="296"/>
                </a:cxn>
                <a:cxn ang="0">
                  <a:pos x="65" y="307"/>
                </a:cxn>
                <a:cxn ang="0">
                  <a:pos x="11" y="307"/>
                </a:cxn>
                <a:cxn ang="0">
                  <a:pos x="0" y="296"/>
                </a:cxn>
                <a:cxn ang="0">
                  <a:pos x="0" y="242"/>
                </a:cxn>
                <a:cxn ang="0">
                  <a:pos x="11" y="220"/>
                </a:cxn>
                <a:cxn ang="0">
                  <a:pos x="11" y="88"/>
                </a:cxn>
                <a:cxn ang="0">
                  <a:pos x="0" y="65"/>
                </a:cxn>
              </a:cxnLst>
              <a:rect l="0" t="0" r="r" b="b"/>
              <a:pathLst>
                <a:path w="76" h="307">
                  <a:moveTo>
                    <a:pt x="0" y="65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6" y="11"/>
                  </a:lnTo>
                  <a:lnTo>
                    <a:pt x="76" y="65"/>
                  </a:lnTo>
                  <a:lnTo>
                    <a:pt x="65" y="88"/>
                  </a:lnTo>
                  <a:lnTo>
                    <a:pt x="65" y="220"/>
                  </a:lnTo>
                  <a:lnTo>
                    <a:pt x="76" y="242"/>
                  </a:lnTo>
                  <a:lnTo>
                    <a:pt x="76" y="296"/>
                  </a:lnTo>
                  <a:lnTo>
                    <a:pt x="65" y="307"/>
                  </a:lnTo>
                  <a:lnTo>
                    <a:pt x="11" y="307"/>
                  </a:lnTo>
                  <a:lnTo>
                    <a:pt x="0" y="296"/>
                  </a:lnTo>
                  <a:lnTo>
                    <a:pt x="0" y="242"/>
                  </a:lnTo>
                  <a:lnTo>
                    <a:pt x="11" y="220"/>
                  </a:lnTo>
                  <a:lnTo>
                    <a:pt x="11" y="88"/>
                  </a:lnTo>
                  <a:lnTo>
                    <a:pt x="0" y="65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1" name="Freeform 2975"/>
            <p:cNvSpPr>
              <a:spLocks noEditPoints="1"/>
            </p:cNvSpPr>
            <p:nvPr/>
          </p:nvSpPr>
          <p:spPr bwMode="auto">
            <a:xfrm>
              <a:off x="3742" y="3323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0" y="109"/>
                </a:cxn>
                <a:cxn ang="0">
                  <a:pos x="120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7"/>
                </a:cxn>
                <a:cxn ang="0">
                  <a:pos x="120" y="307"/>
                </a:cxn>
                <a:cxn ang="0">
                  <a:pos x="120" y="198"/>
                </a:cxn>
                <a:cxn ang="0">
                  <a:pos x="0" y="198"/>
                </a:cxn>
                <a:cxn ang="0">
                  <a:pos x="0" y="307"/>
                </a:cxn>
              </a:cxnLst>
              <a:rect l="0" t="0" r="r" b="b"/>
              <a:pathLst>
                <a:path w="120" h="307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0" y="109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7"/>
                  </a:moveTo>
                  <a:lnTo>
                    <a:pt x="120" y="307"/>
                  </a:lnTo>
                  <a:lnTo>
                    <a:pt x="120" y="198"/>
                  </a:lnTo>
                  <a:lnTo>
                    <a:pt x="0" y="198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2" name="Rectangle 2976"/>
            <p:cNvSpPr>
              <a:spLocks noChangeArrowheads="1"/>
            </p:cNvSpPr>
            <p:nvPr/>
          </p:nvSpPr>
          <p:spPr bwMode="auto">
            <a:xfrm>
              <a:off x="3742" y="3323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3" name="Rectangle 2977"/>
            <p:cNvSpPr>
              <a:spLocks noChangeArrowheads="1"/>
            </p:cNvSpPr>
            <p:nvPr/>
          </p:nvSpPr>
          <p:spPr bwMode="auto">
            <a:xfrm>
              <a:off x="3759" y="3323"/>
              <a:ext cx="13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4" name="Line 2978"/>
            <p:cNvSpPr>
              <a:spLocks noChangeShapeType="1"/>
            </p:cNvSpPr>
            <p:nvPr/>
          </p:nvSpPr>
          <p:spPr bwMode="auto">
            <a:xfrm>
              <a:off x="3742" y="336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5" name="Line 2979"/>
            <p:cNvSpPr>
              <a:spLocks noChangeShapeType="1"/>
            </p:cNvSpPr>
            <p:nvPr/>
          </p:nvSpPr>
          <p:spPr bwMode="auto">
            <a:xfrm>
              <a:off x="3742" y="336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6" name="Line 2980"/>
            <p:cNvSpPr>
              <a:spLocks noChangeShapeType="1"/>
            </p:cNvSpPr>
            <p:nvPr/>
          </p:nvSpPr>
          <p:spPr bwMode="auto">
            <a:xfrm>
              <a:off x="3742" y="336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7" name="Line 2981"/>
            <p:cNvSpPr>
              <a:spLocks noChangeShapeType="1"/>
            </p:cNvSpPr>
            <p:nvPr/>
          </p:nvSpPr>
          <p:spPr bwMode="auto">
            <a:xfrm>
              <a:off x="3742" y="3358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8" name="Line 2982"/>
            <p:cNvSpPr>
              <a:spLocks noChangeShapeType="1"/>
            </p:cNvSpPr>
            <p:nvPr/>
          </p:nvSpPr>
          <p:spPr bwMode="auto">
            <a:xfrm>
              <a:off x="3742" y="335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9" name="Rectangle 2983"/>
            <p:cNvSpPr>
              <a:spLocks noChangeArrowheads="1"/>
            </p:cNvSpPr>
            <p:nvPr/>
          </p:nvSpPr>
          <p:spPr bwMode="auto">
            <a:xfrm>
              <a:off x="3742" y="3372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0" name="Line 2984"/>
            <p:cNvSpPr>
              <a:spLocks noChangeShapeType="1"/>
            </p:cNvSpPr>
            <p:nvPr/>
          </p:nvSpPr>
          <p:spPr bwMode="auto">
            <a:xfrm>
              <a:off x="3759" y="3330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1" name="Line 2985"/>
            <p:cNvSpPr>
              <a:spLocks noChangeShapeType="1"/>
            </p:cNvSpPr>
            <p:nvPr/>
          </p:nvSpPr>
          <p:spPr bwMode="auto">
            <a:xfrm>
              <a:off x="3759" y="3343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2" name="Line 2986"/>
            <p:cNvSpPr>
              <a:spLocks noChangeShapeType="1"/>
            </p:cNvSpPr>
            <p:nvPr/>
          </p:nvSpPr>
          <p:spPr bwMode="auto">
            <a:xfrm>
              <a:off x="3759" y="3336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3" name="Line 2987"/>
            <p:cNvSpPr>
              <a:spLocks noChangeShapeType="1"/>
            </p:cNvSpPr>
            <p:nvPr/>
          </p:nvSpPr>
          <p:spPr bwMode="auto">
            <a:xfrm>
              <a:off x="3742" y="333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4" name="Line 2988"/>
            <p:cNvSpPr>
              <a:spLocks noChangeShapeType="1"/>
            </p:cNvSpPr>
            <p:nvPr/>
          </p:nvSpPr>
          <p:spPr bwMode="auto">
            <a:xfrm>
              <a:off x="3742" y="334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5" name="Line 2989"/>
            <p:cNvSpPr>
              <a:spLocks noChangeShapeType="1"/>
            </p:cNvSpPr>
            <p:nvPr/>
          </p:nvSpPr>
          <p:spPr bwMode="auto">
            <a:xfrm>
              <a:off x="3742" y="3336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6" name="Line 2990"/>
            <p:cNvSpPr>
              <a:spLocks noChangeShapeType="1"/>
            </p:cNvSpPr>
            <p:nvPr/>
          </p:nvSpPr>
          <p:spPr bwMode="auto">
            <a:xfrm>
              <a:off x="3742" y="3393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7" name="Line 2991"/>
            <p:cNvSpPr>
              <a:spLocks noChangeShapeType="1"/>
            </p:cNvSpPr>
            <p:nvPr/>
          </p:nvSpPr>
          <p:spPr bwMode="auto">
            <a:xfrm>
              <a:off x="3742" y="338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8" name="Line 2992"/>
            <p:cNvSpPr>
              <a:spLocks noChangeShapeType="1"/>
            </p:cNvSpPr>
            <p:nvPr/>
          </p:nvSpPr>
          <p:spPr bwMode="auto">
            <a:xfrm>
              <a:off x="3742" y="337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9" name="Line 2993"/>
            <p:cNvSpPr>
              <a:spLocks noChangeShapeType="1"/>
            </p:cNvSpPr>
            <p:nvPr/>
          </p:nvSpPr>
          <p:spPr bwMode="auto">
            <a:xfrm>
              <a:off x="3762" y="3372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0" name="Line 2994"/>
            <p:cNvSpPr>
              <a:spLocks noChangeShapeType="1"/>
            </p:cNvSpPr>
            <p:nvPr/>
          </p:nvSpPr>
          <p:spPr bwMode="auto">
            <a:xfrm>
              <a:off x="3752" y="3372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1" name="Rectangle 2995"/>
            <p:cNvSpPr>
              <a:spLocks noChangeArrowheads="1"/>
            </p:cNvSpPr>
            <p:nvPr/>
          </p:nvSpPr>
          <p:spPr bwMode="auto">
            <a:xfrm>
              <a:off x="3576" y="3221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2" name="Rectangle 2996"/>
            <p:cNvSpPr>
              <a:spLocks noChangeArrowheads="1"/>
            </p:cNvSpPr>
            <p:nvPr/>
          </p:nvSpPr>
          <p:spPr bwMode="auto">
            <a:xfrm>
              <a:off x="3576" y="3221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3" name="Freeform 2997"/>
            <p:cNvSpPr>
              <a:spLocks/>
            </p:cNvSpPr>
            <p:nvPr/>
          </p:nvSpPr>
          <p:spPr bwMode="auto">
            <a:xfrm>
              <a:off x="3581" y="3226"/>
              <a:ext cx="19" cy="7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7" y="11"/>
                </a:cxn>
                <a:cxn ang="0">
                  <a:pos x="77" y="66"/>
                </a:cxn>
                <a:cxn ang="0">
                  <a:pos x="65" y="87"/>
                </a:cxn>
                <a:cxn ang="0">
                  <a:pos x="65" y="220"/>
                </a:cxn>
                <a:cxn ang="0">
                  <a:pos x="77" y="241"/>
                </a:cxn>
                <a:cxn ang="0">
                  <a:pos x="77" y="296"/>
                </a:cxn>
                <a:cxn ang="0">
                  <a:pos x="65" y="308"/>
                </a:cxn>
                <a:cxn ang="0">
                  <a:pos x="11" y="308"/>
                </a:cxn>
                <a:cxn ang="0">
                  <a:pos x="0" y="296"/>
                </a:cxn>
                <a:cxn ang="0">
                  <a:pos x="0" y="241"/>
                </a:cxn>
                <a:cxn ang="0">
                  <a:pos x="11" y="220"/>
                </a:cxn>
                <a:cxn ang="0">
                  <a:pos x="11" y="87"/>
                </a:cxn>
                <a:cxn ang="0">
                  <a:pos x="0" y="66"/>
                </a:cxn>
              </a:cxnLst>
              <a:rect l="0" t="0" r="r" b="b"/>
              <a:pathLst>
                <a:path w="77" h="308">
                  <a:moveTo>
                    <a:pt x="0" y="66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7" y="11"/>
                  </a:lnTo>
                  <a:lnTo>
                    <a:pt x="77" y="66"/>
                  </a:lnTo>
                  <a:lnTo>
                    <a:pt x="65" y="87"/>
                  </a:lnTo>
                  <a:lnTo>
                    <a:pt x="65" y="220"/>
                  </a:lnTo>
                  <a:lnTo>
                    <a:pt x="77" y="241"/>
                  </a:lnTo>
                  <a:lnTo>
                    <a:pt x="77" y="296"/>
                  </a:lnTo>
                  <a:lnTo>
                    <a:pt x="65" y="308"/>
                  </a:lnTo>
                  <a:lnTo>
                    <a:pt x="11" y="308"/>
                  </a:lnTo>
                  <a:lnTo>
                    <a:pt x="0" y="296"/>
                  </a:lnTo>
                  <a:lnTo>
                    <a:pt x="0" y="241"/>
                  </a:lnTo>
                  <a:lnTo>
                    <a:pt x="11" y="220"/>
                  </a:lnTo>
                  <a:lnTo>
                    <a:pt x="11" y="87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4" name="Freeform 2998"/>
            <p:cNvSpPr>
              <a:spLocks noEditPoints="1"/>
            </p:cNvSpPr>
            <p:nvPr/>
          </p:nvSpPr>
          <p:spPr bwMode="auto">
            <a:xfrm>
              <a:off x="3606" y="3226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1" y="109"/>
                </a:cxn>
                <a:cxn ang="0">
                  <a:pos x="121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8"/>
                </a:cxn>
                <a:cxn ang="0">
                  <a:pos x="121" y="308"/>
                </a:cxn>
                <a:cxn ang="0">
                  <a:pos x="121" y="197"/>
                </a:cxn>
                <a:cxn ang="0">
                  <a:pos x="0" y="197"/>
                </a:cxn>
                <a:cxn ang="0">
                  <a:pos x="0" y="308"/>
                </a:cxn>
              </a:cxnLst>
              <a:rect l="0" t="0" r="r" b="b"/>
              <a:pathLst>
                <a:path w="121" h="308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1" y="109"/>
                  </a:lnTo>
                  <a:lnTo>
                    <a:pt x="121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8"/>
                  </a:moveTo>
                  <a:lnTo>
                    <a:pt x="121" y="308"/>
                  </a:lnTo>
                  <a:lnTo>
                    <a:pt x="121" y="197"/>
                  </a:lnTo>
                  <a:lnTo>
                    <a:pt x="0" y="19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5" name="Rectangle 2999"/>
            <p:cNvSpPr>
              <a:spLocks noChangeArrowheads="1"/>
            </p:cNvSpPr>
            <p:nvPr/>
          </p:nvSpPr>
          <p:spPr bwMode="auto">
            <a:xfrm>
              <a:off x="3606" y="3226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6" name="Rectangle 3000"/>
            <p:cNvSpPr>
              <a:spLocks noChangeArrowheads="1"/>
            </p:cNvSpPr>
            <p:nvPr/>
          </p:nvSpPr>
          <p:spPr bwMode="auto">
            <a:xfrm>
              <a:off x="3622" y="3226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7" name="Line 3001"/>
            <p:cNvSpPr>
              <a:spLocks noChangeShapeType="1"/>
            </p:cNvSpPr>
            <p:nvPr/>
          </p:nvSpPr>
          <p:spPr bwMode="auto">
            <a:xfrm>
              <a:off x="3606" y="3270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8" name="Line 3002"/>
            <p:cNvSpPr>
              <a:spLocks noChangeShapeType="1"/>
            </p:cNvSpPr>
            <p:nvPr/>
          </p:nvSpPr>
          <p:spPr bwMode="auto">
            <a:xfrm>
              <a:off x="3606" y="326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9" name="Line 3003"/>
            <p:cNvSpPr>
              <a:spLocks noChangeShapeType="1"/>
            </p:cNvSpPr>
            <p:nvPr/>
          </p:nvSpPr>
          <p:spPr bwMode="auto">
            <a:xfrm>
              <a:off x="3606" y="3265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0" name="Line 3004"/>
            <p:cNvSpPr>
              <a:spLocks noChangeShapeType="1"/>
            </p:cNvSpPr>
            <p:nvPr/>
          </p:nvSpPr>
          <p:spPr bwMode="auto">
            <a:xfrm>
              <a:off x="3606" y="326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1" name="Line 3005"/>
            <p:cNvSpPr>
              <a:spLocks noChangeShapeType="1"/>
            </p:cNvSpPr>
            <p:nvPr/>
          </p:nvSpPr>
          <p:spPr bwMode="auto">
            <a:xfrm>
              <a:off x="3606" y="325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2" name="Rectangle 3006"/>
            <p:cNvSpPr>
              <a:spLocks noChangeArrowheads="1"/>
            </p:cNvSpPr>
            <p:nvPr/>
          </p:nvSpPr>
          <p:spPr bwMode="auto">
            <a:xfrm>
              <a:off x="3606" y="3276"/>
              <a:ext cx="30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3" name="Line 3007"/>
            <p:cNvSpPr>
              <a:spLocks noChangeShapeType="1"/>
            </p:cNvSpPr>
            <p:nvPr/>
          </p:nvSpPr>
          <p:spPr bwMode="auto">
            <a:xfrm>
              <a:off x="3622" y="323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4" name="Line 3008"/>
            <p:cNvSpPr>
              <a:spLocks noChangeShapeType="1"/>
            </p:cNvSpPr>
            <p:nvPr/>
          </p:nvSpPr>
          <p:spPr bwMode="auto">
            <a:xfrm>
              <a:off x="3622" y="3247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5" name="Line 3009"/>
            <p:cNvSpPr>
              <a:spLocks noChangeShapeType="1"/>
            </p:cNvSpPr>
            <p:nvPr/>
          </p:nvSpPr>
          <p:spPr bwMode="auto">
            <a:xfrm>
              <a:off x="3622" y="324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6" name="Line 3010"/>
            <p:cNvSpPr>
              <a:spLocks noChangeShapeType="1"/>
            </p:cNvSpPr>
            <p:nvPr/>
          </p:nvSpPr>
          <p:spPr bwMode="auto">
            <a:xfrm>
              <a:off x="3606" y="323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7" name="Line 3011"/>
            <p:cNvSpPr>
              <a:spLocks noChangeShapeType="1"/>
            </p:cNvSpPr>
            <p:nvPr/>
          </p:nvSpPr>
          <p:spPr bwMode="auto">
            <a:xfrm>
              <a:off x="3606" y="3247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8" name="Line 3012"/>
            <p:cNvSpPr>
              <a:spLocks noChangeShapeType="1"/>
            </p:cNvSpPr>
            <p:nvPr/>
          </p:nvSpPr>
          <p:spPr bwMode="auto">
            <a:xfrm>
              <a:off x="3606" y="324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9" name="Line 3013"/>
            <p:cNvSpPr>
              <a:spLocks noChangeShapeType="1"/>
            </p:cNvSpPr>
            <p:nvPr/>
          </p:nvSpPr>
          <p:spPr bwMode="auto">
            <a:xfrm>
              <a:off x="3606" y="329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0" name="Line 3014"/>
            <p:cNvSpPr>
              <a:spLocks noChangeShapeType="1"/>
            </p:cNvSpPr>
            <p:nvPr/>
          </p:nvSpPr>
          <p:spPr bwMode="auto">
            <a:xfrm>
              <a:off x="3606" y="328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1" name="Line 3015"/>
            <p:cNvSpPr>
              <a:spLocks noChangeShapeType="1"/>
            </p:cNvSpPr>
            <p:nvPr/>
          </p:nvSpPr>
          <p:spPr bwMode="auto">
            <a:xfrm>
              <a:off x="3606" y="328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2" name="Line 3016"/>
            <p:cNvSpPr>
              <a:spLocks noChangeShapeType="1"/>
            </p:cNvSpPr>
            <p:nvPr/>
          </p:nvSpPr>
          <p:spPr bwMode="auto">
            <a:xfrm>
              <a:off x="3626" y="3276"/>
              <a:ext cx="1" cy="2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3" name="Line 3017"/>
            <p:cNvSpPr>
              <a:spLocks noChangeShapeType="1"/>
            </p:cNvSpPr>
            <p:nvPr/>
          </p:nvSpPr>
          <p:spPr bwMode="auto">
            <a:xfrm>
              <a:off x="3616" y="3276"/>
              <a:ext cx="1" cy="2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4" name="Freeform 3018"/>
            <p:cNvSpPr>
              <a:spLocks/>
            </p:cNvSpPr>
            <p:nvPr/>
          </p:nvSpPr>
          <p:spPr bwMode="auto">
            <a:xfrm>
              <a:off x="3615" y="3963"/>
              <a:ext cx="123" cy="122"/>
            </a:xfrm>
            <a:custGeom>
              <a:avLst/>
              <a:gdLst/>
              <a:ahLst/>
              <a:cxnLst>
                <a:cxn ang="0">
                  <a:pos x="107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3" y="323"/>
                </a:cxn>
                <a:cxn ang="0">
                  <a:pos x="383" y="299"/>
                </a:cxn>
                <a:cxn ang="0">
                  <a:pos x="429" y="299"/>
                </a:cxn>
                <a:cxn ang="0">
                  <a:pos x="429" y="0"/>
                </a:cxn>
                <a:cxn ang="0">
                  <a:pos x="62" y="0"/>
                </a:cxn>
                <a:cxn ang="0">
                  <a:pos x="62" y="299"/>
                </a:cxn>
                <a:cxn ang="0">
                  <a:pos x="107" y="299"/>
                </a:cxn>
                <a:cxn ang="0">
                  <a:pos x="107" y="323"/>
                </a:cxn>
              </a:cxnLst>
              <a:rect l="0" t="0" r="r" b="b"/>
              <a:pathLst>
                <a:path w="492" h="491">
                  <a:moveTo>
                    <a:pt x="107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3" y="323"/>
                  </a:lnTo>
                  <a:lnTo>
                    <a:pt x="383" y="299"/>
                  </a:lnTo>
                  <a:lnTo>
                    <a:pt x="429" y="299"/>
                  </a:lnTo>
                  <a:lnTo>
                    <a:pt x="429" y="0"/>
                  </a:lnTo>
                  <a:lnTo>
                    <a:pt x="62" y="0"/>
                  </a:lnTo>
                  <a:lnTo>
                    <a:pt x="62" y="299"/>
                  </a:lnTo>
                  <a:lnTo>
                    <a:pt x="107" y="299"/>
                  </a:lnTo>
                  <a:lnTo>
                    <a:pt x="107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5" name="Freeform 3019"/>
            <p:cNvSpPr>
              <a:spLocks/>
            </p:cNvSpPr>
            <p:nvPr/>
          </p:nvSpPr>
          <p:spPr bwMode="auto">
            <a:xfrm>
              <a:off x="3615" y="3963"/>
              <a:ext cx="123" cy="122"/>
            </a:xfrm>
            <a:custGeom>
              <a:avLst/>
              <a:gdLst/>
              <a:ahLst/>
              <a:cxnLst>
                <a:cxn ang="0">
                  <a:pos x="107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3" y="323"/>
                </a:cxn>
                <a:cxn ang="0">
                  <a:pos x="383" y="299"/>
                </a:cxn>
                <a:cxn ang="0">
                  <a:pos x="429" y="299"/>
                </a:cxn>
                <a:cxn ang="0">
                  <a:pos x="429" y="0"/>
                </a:cxn>
                <a:cxn ang="0">
                  <a:pos x="62" y="0"/>
                </a:cxn>
                <a:cxn ang="0">
                  <a:pos x="62" y="299"/>
                </a:cxn>
                <a:cxn ang="0">
                  <a:pos x="107" y="299"/>
                </a:cxn>
                <a:cxn ang="0">
                  <a:pos x="107" y="323"/>
                </a:cxn>
              </a:cxnLst>
              <a:rect l="0" t="0" r="r" b="b"/>
              <a:pathLst>
                <a:path w="492" h="491">
                  <a:moveTo>
                    <a:pt x="107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3" y="323"/>
                  </a:lnTo>
                  <a:lnTo>
                    <a:pt x="383" y="299"/>
                  </a:lnTo>
                  <a:lnTo>
                    <a:pt x="429" y="299"/>
                  </a:lnTo>
                  <a:lnTo>
                    <a:pt x="429" y="0"/>
                  </a:lnTo>
                  <a:lnTo>
                    <a:pt x="62" y="0"/>
                  </a:lnTo>
                  <a:lnTo>
                    <a:pt x="62" y="299"/>
                  </a:lnTo>
                  <a:lnTo>
                    <a:pt x="107" y="299"/>
                  </a:lnTo>
                  <a:lnTo>
                    <a:pt x="107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6" name="Line 3020"/>
            <p:cNvSpPr>
              <a:spLocks noChangeShapeType="1"/>
            </p:cNvSpPr>
            <p:nvPr/>
          </p:nvSpPr>
          <p:spPr bwMode="auto">
            <a:xfrm>
              <a:off x="3642" y="4043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7" name="Line 3021"/>
            <p:cNvSpPr>
              <a:spLocks noChangeShapeType="1"/>
            </p:cNvSpPr>
            <p:nvPr/>
          </p:nvSpPr>
          <p:spPr bwMode="auto">
            <a:xfrm>
              <a:off x="3642" y="4038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8" name="Freeform 3022"/>
            <p:cNvSpPr>
              <a:spLocks noEditPoints="1"/>
            </p:cNvSpPr>
            <p:nvPr/>
          </p:nvSpPr>
          <p:spPr bwMode="auto">
            <a:xfrm>
              <a:off x="3679" y="4047"/>
              <a:ext cx="50" cy="35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161" y="139"/>
                </a:cxn>
                <a:cxn ang="0">
                  <a:pos x="161" y="0"/>
                </a:cxn>
                <a:cxn ang="0">
                  <a:pos x="0" y="0"/>
                </a:cxn>
                <a:cxn ang="0">
                  <a:pos x="0" y="139"/>
                </a:cxn>
                <a:cxn ang="0">
                  <a:pos x="175" y="23"/>
                </a:cxn>
                <a:cxn ang="0">
                  <a:pos x="199" y="23"/>
                </a:cxn>
                <a:cxn ang="0">
                  <a:pos x="199" y="0"/>
                </a:cxn>
                <a:cxn ang="0">
                  <a:pos x="175" y="0"/>
                </a:cxn>
                <a:cxn ang="0">
                  <a:pos x="175" y="23"/>
                </a:cxn>
              </a:cxnLst>
              <a:rect l="0" t="0" r="r" b="b"/>
              <a:pathLst>
                <a:path w="199" h="139">
                  <a:moveTo>
                    <a:pt x="0" y="139"/>
                  </a:moveTo>
                  <a:lnTo>
                    <a:pt x="161" y="139"/>
                  </a:lnTo>
                  <a:lnTo>
                    <a:pt x="161" y="0"/>
                  </a:lnTo>
                  <a:lnTo>
                    <a:pt x="0" y="0"/>
                  </a:lnTo>
                  <a:lnTo>
                    <a:pt x="0" y="139"/>
                  </a:lnTo>
                  <a:close/>
                  <a:moveTo>
                    <a:pt x="175" y="23"/>
                  </a:moveTo>
                  <a:lnTo>
                    <a:pt x="199" y="23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75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9" name="Rectangle 3023"/>
            <p:cNvSpPr>
              <a:spLocks noChangeArrowheads="1"/>
            </p:cNvSpPr>
            <p:nvPr/>
          </p:nvSpPr>
          <p:spPr bwMode="auto">
            <a:xfrm>
              <a:off x="3679" y="4047"/>
              <a:ext cx="40" cy="3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0" name="Line 3024"/>
            <p:cNvSpPr>
              <a:spLocks noChangeShapeType="1"/>
            </p:cNvSpPr>
            <p:nvPr/>
          </p:nvSpPr>
          <p:spPr bwMode="auto">
            <a:xfrm>
              <a:off x="3679" y="4059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1" name="Line 3025"/>
            <p:cNvSpPr>
              <a:spLocks noChangeShapeType="1"/>
            </p:cNvSpPr>
            <p:nvPr/>
          </p:nvSpPr>
          <p:spPr bwMode="auto">
            <a:xfrm>
              <a:off x="3679" y="4070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2" name="Line 3026"/>
            <p:cNvSpPr>
              <a:spLocks noChangeShapeType="1"/>
            </p:cNvSpPr>
            <p:nvPr/>
          </p:nvSpPr>
          <p:spPr bwMode="auto">
            <a:xfrm>
              <a:off x="3681" y="4065"/>
              <a:ext cx="3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3" name="Rectangle 3027"/>
            <p:cNvSpPr>
              <a:spLocks noChangeArrowheads="1"/>
            </p:cNvSpPr>
            <p:nvPr/>
          </p:nvSpPr>
          <p:spPr bwMode="auto">
            <a:xfrm>
              <a:off x="3702" y="4061"/>
              <a:ext cx="11" cy="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4" name="Rectangle 3028"/>
            <p:cNvSpPr>
              <a:spLocks noChangeArrowheads="1"/>
            </p:cNvSpPr>
            <p:nvPr/>
          </p:nvSpPr>
          <p:spPr bwMode="auto">
            <a:xfrm>
              <a:off x="3723" y="4047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5" name="Freeform 3029"/>
            <p:cNvSpPr>
              <a:spLocks noEditPoints="1"/>
            </p:cNvSpPr>
            <p:nvPr/>
          </p:nvSpPr>
          <p:spPr bwMode="auto">
            <a:xfrm>
              <a:off x="3619" y="3971"/>
              <a:ext cx="115" cy="83"/>
            </a:xfrm>
            <a:custGeom>
              <a:avLst/>
              <a:gdLst/>
              <a:ahLst/>
              <a:cxnLst>
                <a:cxn ang="0">
                  <a:pos x="387" y="237"/>
                </a:cxn>
                <a:cxn ang="0">
                  <a:pos x="403" y="237"/>
                </a:cxn>
                <a:cxn ang="0">
                  <a:pos x="403" y="229"/>
                </a:cxn>
                <a:cxn ang="0">
                  <a:pos x="387" y="229"/>
                </a:cxn>
                <a:cxn ang="0">
                  <a:pos x="387" y="237"/>
                </a:cxn>
                <a:cxn ang="0">
                  <a:pos x="103" y="195"/>
                </a:cxn>
                <a:cxn ang="0">
                  <a:pos x="103" y="22"/>
                </a:cxn>
                <a:cxn ang="0">
                  <a:pos x="356" y="22"/>
                </a:cxn>
                <a:cxn ang="0">
                  <a:pos x="356" y="195"/>
                </a:cxn>
                <a:cxn ang="0">
                  <a:pos x="103" y="195"/>
                </a:cxn>
                <a:cxn ang="0">
                  <a:pos x="92" y="206"/>
                </a:cxn>
                <a:cxn ang="0">
                  <a:pos x="368" y="206"/>
                </a:cxn>
                <a:cxn ang="0">
                  <a:pos x="368" y="11"/>
                </a:cxn>
                <a:cxn ang="0">
                  <a:pos x="380" y="11"/>
                </a:cxn>
                <a:cxn ang="0">
                  <a:pos x="380" y="0"/>
                </a:cxn>
                <a:cxn ang="0">
                  <a:pos x="81" y="0"/>
                </a:cxn>
                <a:cxn ang="0">
                  <a:pos x="81" y="218"/>
                </a:cxn>
                <a:cxn ang="0">
                  <a:pos x="92" y="218"/>
                </a:cxn>
                <a:cxn ang="0">
                  <a:pos x="92" y="206"/>
                </a:cxn>
                <a:cxn ang="0">
                  <a:pos x="0" y="319"/>
                </a:cxn>
                <a:cxn ang="0">
                  <a:pos x="47" y="319"/>
                </a:cxn>
                <a:cxn ang="0">
                  <a:pos x="47" y="303"/>
                </a:cxn>
                <a:cxn ang="0">
                  <a:pos x="0" y="303"/>
                </a:cxn>
                <a:cxn ang="0">
                  <a:pos x="0" y="319"/>
                </a:cxn>
                <a:cxn ang="0">
                  <a:pos x="268" y="330"/>
                </a:cxn>
                <a:cxn ang="0">
                  <a:pos x="368" y="330"/>
                </a:cxn>
                <a:cxn ang="0">
                  <a:pos x="368" y="322"/>
                </a:cxn>
                <a:cxn ang="0">
                  <a:pos x="268" y="322"/>
                </a:cxn>
                <a:cxn ang="0">
                  <a:pos x="268" y="330"/>
                </a:cxn>
                <a:cxn ang="0">
                  <a:pos x="446" y="310"/>
                </a:cxn>
                <a:cxn ang="0">
                  <a:pos x="460" y="310"/>
                </a:cxn>
                <a:cxn ang="0">
                  <a:pos x="460" y="303"/>
                </a:cxn>
                <a:cxn ang="0">
                  <a:pos x="446" y="303"/>
                </a:cxn>
                <a:cxn ang="0">
                  <a:pos x="446" y="310"/>
                </a:cxn>
                <a:cxn ang="0">
                  <a:pos x="446" y="326"/>
                </a:cxn>
                <a:cxn ang="0">
                  <a:pos x="460" y="326"/>
                </a:cxn>
                <a:cxn ang="0">
                  <a:pos x="460" y="319"/>
                </a:cxn>
                <a:cxn ang="0">
                  <a:pos x="446" y="319"/>
                </a:cxn>
                <a:cxn ang="0">
                  <a:pos x="446" y="326"/>
                </a:cxn>
              </a:cxnLst>
              <a:rect l="0" t="0" r="r" b="b"/>
              <a:pathLst>
                <a:path w="460" h="330">
                  <a:moveTo>
                    <a:pt x="387" y="237"/>
                  </a:moveTo>
                  <a:lnTo>
                    <a:pt x="403" y="237"/>
                  </a:lnTo>
                  <a:lnTo>
                    <a:pt x="403" y="229"/>
                  </a:lnTo>
                  <a:lnTo>
                    <a:pt x="387" y="229"/>
                  </a:lnTo>
                  <a:lnTo>
                    <a:pt x="387" y="237"/>
                  </a:lnTo>
                  <a:close/>
                  <a:moveTo>
                    <a:pt x="103" y="195"/>
                  </a:moveTo>
                  <a:lnTo>
                    <a:pt x="103" y="22"/>
                  </a:lnTo>
                  <a:lnTo>
                    <a:pt x="356" y="22"/>
                  </a:lnTo>
                  <a:lnTo>
                    <a:pt x="356" y="195"/>
                  </a:lnTo>
                  <a:lnTo>
                    <a:pt x="103" y="195"/>
                  </a:lnTo>
                  <a:close/>
                  <a:moveTo>
                    <a:pt x="92" y="206"/>
                  </a:moveTo>
                  <a:lnTo>
                    <a:pt x="368" y="206"/>
                  </a:lnTo>
                  <a:lnTo>
                    <a:pt x="368" y="11"/>
                  </a:lnTo>
                  <a:lnTo>
                    <a:pt x="380" y="11"/>
                  </a:lnTo>
                  <a:lnTo>
                    <a:pt x="380" y="0"/>
                  </a:lnTo>
                  <a:lnTo>
                    <a:pt x="81" y="0"/>
                  </a:lnTo>
                  <a:lnTo>
                    <a:pt x="81" y="218"/>
                  </a:lnTo>
                  <a:lnTo>
                    <a:pt x="92" y="218"/>
                  </a:lnTo>
                  <a:lnTo>
                    <a:pt x="92" y="206"/>
                  </a:lnTo>
                  <a:close/>
                  <a:moveTo>
                    <a:pt x="0" y="319"/>
                  </a:moveTo>
                  <a:lnTo>
                    <a:pt x="47" y="319"/>
                  </a:lnTo>
                  <a:lnTo>
                    <a:pt x="47" y="303"/>
                  </a:lnTo>
                  <a:lnTo>
                    <a:pt x="0" y="303"/>
                  </a:lnTo>
                  <a:lnTo>
                    <a:pt x="0" y="319"/>
                  </a:lnTo>
                  <a:close/>
                  <a:moveTo>
                    <a:pt x="268" y="330"/>
                  </a:moveTo>
                  <a:lnTo>
                    <a:pt x="368" y="330"/>
                  </a:lnTo>
                  <a:lnTo>
                    <a:pt x="368" y="322"/>
                  </a:lnTo>
                  <a:lnTo>
                    <a:pt x="268" y="322"/>
                  </a:lnTo>
                  <a:lnTo>
                    <a:pt x="268" y="330"/>
                  </a:lnTo>
                  <a:close/>
                  <a:moveTo>
                    <a:pt x="446" y="310"/>
                  </a:moveTo>
                  <a:lnTo>
                    <a:pt x="460" y="310"/>
                  </a:lnTo>
                  <a:lnTo>
                    <a:pt x="460" y="303"/>
                  </a:lnTo>
                  <a:lnTo>
                    <a:pt x="446" y="303"/>
                  </a:lnTo>
                  <a:lnTo>
                    <a:pt x="446" y="310"/>
                  </a:lnTo>
                  <a:close/>
                  <a:moveTo>
                    <a:pt x="446" y="326"/>
                  </a:moveTo>
                  <a:lnTo>
                    <a:pt x="460" y="326"/>
                  </a:lnTo>
                  <a:lnTo>
                    <a:pt x="460" y="319"/>
                  </a:lnTo>
                  <a:lnTo>
                    <a:pt x="446" y="319"/>
                  </a:lnTo>
                  <a:lnTo>
                    <a:pt x="446" y="3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6" name="Rectangle 3030"/>
            <p:cNvSpPr>
              <a:spLocks noChangeArrowheads="1"/>
            </p:cNvSpPr>
            <p:nvPr/>
          </p:nvSpPr>
          <p:spPr bwMode="auto">
            <a:xfrm>
              <a:off x="3716" y="4029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7" name="Rectangle 3031"/>
            <p:cNvSpPr>
              <a:spLocks noChangeArrowheads="1"/>
            </p:cNvSpPr>
            <p:nvPr/>
          </p:nvSpPr>
          <p:spPr bwMode="auto">
            <a:xfrm>
              <a:off x="3645" y="3977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8" name="Freeform 3032"/>
            <p:cNvSpPr>
              <a:spLocks/>
            </p:cNvSpPr>
            <p:nvPr/>
          </p:nvSpPr>
          <p:spPr bwMode="auto">
            <a:xfrm>
              <a:off x="3639" y="3971"/>
              <a:ext cx="75" cy="55"/>
            </a:xfrm>
            <a:custGeom>
              <a:avLst/>
              <a:gdLst/>
              <a:ahLst/>
              <a:cxnLst>
                <a:cxn ang="0">
                  <a:pos x="11" y="206"/>
                </a:cxn>
                <a:cxn ang="0">
                  <a:pos x="287" y="206"/>
                </a:cxn>
                <a:cxn ang="0">
                  <a:pos x="287" y="11"/>
                </a:cxn>
                <a:cxn ang="0">
                  <a:pos x="299" y="11"/>
                </a:cxn>
                <a:cxn ang="0">
                  <a:pos x="299" y="0"/>
                </a:cxn>
                <a:cxn ang="0">
                  <a:pos x="0" y="0"/>
                </a:cxn>
                <a:cxn ang="0">
                  <a:pos x="0" y="218"/>
                </a:cxn>
                <a:cxn ang="0">
                  <a:pos x="11" y="218"/>
                </a:cxn>
                <a:cxn ang="0">
                  <a:pos x="11" y="206"/>
                </a:cxn>
              </a:cxnLst>
              <a:rect l="0" t="0" r="r" b="b"/>
              <a:pathLst>
                <a:path w="299" h="218">
                  <a:moveTo>
                    <a:pt x="11" y="206"/>
                  </a:moveTo>
                  <a:lnTo>
                    <a:pt x="287" y="206"/>
                  </a:lnTo>
                  <a:lnTo>
                    <a:pt x="287" y="11"/>
                  </a:lnTo>
                  <a:lnTo>
                    <a:pt x="299" y="11"/>
                  </a:lnTo>
                  <a:lnTo>
                    <a:pt x="299" y="0"/>
                  </a:lnTo>
                  <a:lnTo>
                    <a:pt x="0" y="0"/>
                  </a:lnTo>
                  <a:lnTo>
                    <a:pt x="0" y="218"/>
                  </a:lnTo>
                  <a:lnTo>
                    <a:pt x="11" y="218"/>
                  </a:lnTo>
                  <a:lnTo>
                    <a:pt x="11" y="20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9" name="Line 3033"/>
            <p:cNvSpPr>
              <a:spLocks noChangeShapeType="1"/>
            </p:cNvSpPr>
            <p:nvPr/>
          </p:nvSpPr>
          <p:spPr bwMode="auto">
            <a:xfrm>
              <a:off x="3631" y="4033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0" name="Line 3034"/>
            <p:cNvSpPr>
              <a:spLocks noChangeShapeType="1"/>
            </p:cNvSpPr>
            <p:nvPr/>
          </p:nvSpPr>
          <p:spPr bwMode="auto">
            <a:xfrm flipV="1">
              <a:off x="3654" y="4033"/>
              <a:ext cx="1" cy="5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1" name="Line 3035"/>
            <p:cNvSpPr>
              <a:spLocks noChangeShapeType="1"/>
            </p:cNvSpPr>
            <p:nvPr/>
          </p:nvSpPr>
          <p:spPr bwMode="auto">
            <a:xfrm flipV="1">
              <a:off x="3677" y="4033"/>
              <a:ext cx="1" cy="5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2" name="Rectangle 3036"/>
            <p:cNvSpPr>
              <a:spLocks noChangeArrowheads="1"/>
            </p:cNvSpPr>
            <p:nvPr/>
          </p:nvSpPr>
          <p:spPr bwMode="auto">
            <a:xfrm>
              <a:off x="3619" y="4047"/>
              <a:ext cx="12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3" name="Rectangle 3037"/>
            <p:cNvSpPr>
              <a:spLocks noChangeArrowheads="1"/>
            </p:cNvSpPr>
            <p:nvPr/>
          </p:nvSpPr>
          <p:spPr bwMode="auto">
            <a:xfrm>
              <a:off x="3686" y="4052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4" name="Rectangle 3038"/>
            <p:cNvSpPr>
              <a:spLocks noChangeArrowheads="1"/>
            </p:cNvSpPr>
            <p:nvPr/>
          </p:nvSpPr>
          <p:spPr bwMode="auto">
            <a:xfrm>
              <a:off x="3731" y="4047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5" name="Rectangle 3039"/>
            <p:cNvSpPr>
              <a:spLocks noChangeArrowheads="1"/>
            </p:cNvSpPr>
            <p:nvPr/>
          </p:nvSpPr>
          <p:spPr bwMode="auto">
            <a:xfrm>
              <a:off x="3731" y="4051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6" name="Freeform 3040"/>
            <p:cNvSpPr>
              <a:spLocks/>
            </p:cNvSpPr>
            <p:nvPr/>
          </p:nvSpPr>
          <p:spPr bwMode="auto">
            <a:xfrm>
              <a:off x="3457" y="4006"/>
              <a:ext cx="123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1" y="300"/>
                </a:cxn>
                <a:cxn ang="0">
                  <a:pos x="431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1">
                  <a:moveTo>
                    <a:pt x="109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1" y="300"/>
                  </a:lnTo>
                  <a:lnTo>
                    <a:pt x="431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7" name="Freeform 3041"/>
            <p:cNvSpPr>
              <a:spLocks/>
            </p:cNvSpPr>
            <p:nvPr/>
          </p:nvSpPr>
          <p:spPr bwMode="auto">
            <a:xfrm>
              <a:off x="3457" y="4006"/>
              <a:ext cx="123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1" y="300"/>
                </a:cxn>
                <a:cxn ang="0">
                  <a:pos x="431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1">
                  <a:moveTo>
                    <a:pt x="109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1" y="300"/>
                  </a:lnTo>
                  <a:lnTo>
                    <a:pt x="431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8" name="Line 3042"/>
            <p:cNvSpPr>
              <a:spLocks noChangeShapeType="1"/>
            </p:cNvSpPr>
            <p:nvPr/>
          </p:nvSpPr>
          <p:spPr bwMode="auto">
            <a:xfrm>
              <a:off x="3484" y="4087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9" name="Line 3043"/>
            <p:cNvSpPr>
              <a:spLocks noChangeShapeType="1"/>
            </p:cNvSpPr>
            <p:nvPr/>
          </p:nvSpPr>
          <p:spPr bwMode="auto">
            <a:xfrm>
              <a:off x="3484" y="4081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0" name="Freeform 3044"/>
            <p:cNvSpPr>
              <a:spLocks noEditPoints="1"/>
            </p:cNvSpPr>
            <p:nvPr/>
          </p:nvSpPr>
          <p:spPr bwMode="auto">
            <a:xfrm>
              <a:off x="3521" y="4091"/>
              <a:ext cx="50" cy="3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62" y="138"/>
                </a:cxn>
                <a:cxn ang="0">
                  <a:pos x="162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77" y="24"/>
                </a:cxn>
                <a:cxn ang="0">
                  <a:pos x="200" y="24"/>
                </a:cxn>
                <a:cxn ang="0">
                  <a:pos x="200" y="0"/>
                </a:cxn>
                <a:cxn ang="0">
                  <a:pos x="177" y="0"/>
                </a:cxn>
                <a:cxn ang="0">
                  <a:pos x="177" y="24"/>
                </a:cxn>
              </a:cxnLst>
              <a:rect l="0" t="0" r="r" b="b"/>
              <a:pathLst>
                <a:path w="200" h="138">
                  <a:moveTo>
                    <a:pt x="0" y="138"/>
                  </a:moveTo>
                  <a:lnTo>
                    <a:pt x="162" y="138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38"/>
                  </a:lnTo>
                  <a:close/>
                  <a:moveTo>
                    <a:pt x="177" y="24"/>
                  </a:moveTo>
                  <a:lnTo>
                    <a:pt x="200" y="24"/>
                  </a:lnTo>
                  <a:lnTo>
                    <a:pt x="200" y="0"/>
                  </a:lnTo>
                  <a:lnTo>
                    <a:pt x="177" y="0"/>
                  </a:lnTo>
                  <a:lnTo>
                    <a:pt x="17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1" name="Rectangle 3045"/>
            <p:cNvSpPr>
              <a:spLocks noChangeArrowheads="1"/>
            </p:cNvSpPr>
            <p:nvPr/>
          </p:nvSpPr>
          <p:spPr bwMode="auto">
            <a:xfrm>
              <a:off x="3521" y="4091"/>
              <a:ext cx="40" cy="3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2" name="Line 3046"/>
            <p:cNvSpPr>
              <a:spLocks noChangeShapeType="1"/>
            </p:cNvSpPr>
            <p:nvPr/>
          </p:nvSpPr>
          <p:spPr bwMode="auto">
            <a:xfrm>
              <a:off x="3521" y="4103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3" name="Line 3047"/>
            <p:cNvSpPr>
              <a:spLocks noChangeShapeType="1"/>
            </p:cNvSpPr>
            <p:nvPr/>
          </p:nvSpPr>
          <p:spPr bwMode="auto">
            <a:xfrm>
              <a:off x="3521" y="4114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4" name="Line 3048"/>
            <p:cNvSpPr>
              <a:spLocks noChangeShapeType="1"/>
            </p:cNvSpPr>
            <p:nvPr/>
          </p:nvSpPr>
          <p:spPr bwMode="auto">
            <a:xfrm>
              <a:off x="3523" y="4108"/>
              <a:ext cx="3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5" name="Rectangle 3049"/>
            <p:cNvSpPr>
              <a:spLocks noChangeArrowheads="1"/>
            </p:cNvSpPr>
            <p:nvPr/>
          </p:nvSpPr>
          <p:spPr bwMode="auto">
            <a:xfrm>
              <a:off x="3544" y="4105"/>
              <a:ext cx="11" cy="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6" name="Rectangle 3050"/>
            <p:cNvSpPr>
              <a:spLocks noChangeArrowheads="1"/>
            </p:cNvSpPr>
            <p:nvPr/>
          </p:nvSpPr>
          <p:spPr bwMode="auto">
            <a:xfrm>
              <a:off x="3565" y="4091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7" name="Freeform 3051"/>
            <p:cNvSpPr>
              <a:spLocks noEditPoints="1"/>
            </p:cNvSpPr>
            <p:nvPr/>
          </p:nvSpPr>
          <p:spPr bwMode="auto">
            <a:xfrm>
              <a:off x="3461" y="4015"/>
              <a:ext cx="115" cy="83"/>
            </a:xfrm>
            <a:custGeom>
              <a:avLst/>
              <a:gdLst/>
              <a:ahLst/>
              <a:cxnLst>
                <a:cxn ang="0">
                  <a:pos x="386" y="237"/>
                </a:cxn>
                <a:cxn ang="0">
                  <a:pos x="404" y="237"/>
                </a:cxn>
                <a:cxn ang="0">
                  <a:pos x="404" y="231"/>
                </a:cxn>
                <a:cxn ang="0">
                  <a:pos x="386" y="231"/>
                </a:cxn>
                <a:cxn ang="0">
                  <a:pos x="386" y="237"/>
                </a:cxn>
                <a:cxn ang="0">
                  <a:pos x="104" y="196"/>
                </a:cxn>
                <a:cxn ang="0">
                  <a:pos x="104" y="24"/>
                </a:cxn>
                <a:cxn ang="0">
                  <a:pos x="357" y="24"/>
                </a:cxn>
                <a:cxn ang="0">
                  <a:pos x="357" y="196"/>
                </a:cxn>
                <a:cxn ang="0">
                  <a:pos x="104" y="196"/>
                </a:cxn>
                <a:cxn ang="0">
                  <a:pos x="93" y="208"/>
                </a:cxn>
                <a:cxn ang="0">
                  <a:pos x="369" y="208"/>
                </a:cxn>
                <a:cxn ang="0">
                  <a:pos x="369" y="13"/>
                </a:cxn>
                <a:cxn ang="0">
                  <a:pos x="380" y="13"/>
                </a:cxn>
                <a:cxn ang="0">
                  <a:pos x="380" y="0"/>
                </a:cxn>
                <a:cxn ang="0">
                  <a:pos x="81" y="0"/>
                </a:cxn>
                <a:cxn ang="0">
                  <a:pos x="81" y="220"/>
                </a:cxn>
                <a:cxn ang="0">
                  <a:pos x="93" y="220"/>
                </a:cxn>
                <a:cxn ang="0">
                  <a:pos x="93" y="208"/>
                </a:cxn>
                <a:cxn ang="0">
                  <a:pos x="0" y="320"/>
                </a:cxn>
                <a:cxn ang="0">
                  <a:pos x="47" y="320"/>
                </a:cxn>
                <a:cxn ang="0">
                  <a:pos x="47" y="304"/>
                </a:cxn>
                <a:cxn ang="0">
                  <a:pos x="0" y="304"/>
                </a:cxn>
                <a:cxn ang="0">
                  <a:pos x="0" y="320"/>
                </a:cxn>
                <a:cxn ang="0">
                  <a:pos x="268" y="331"/>
                </a:cxn>
                <a:cxn ang="0">
                  <a:pos x="369" y="331"/>
                </a:cxn>
                <a:cxn ang="0">
                  <a:pos x="369" y="324"/>
                </a:cxn>
                <a:cxn ang="0">
                  <a:pos x="268" y="324"/>
                </a:cxn>
                <a:cxn ang="0">
                  <a:pos x="268" y="331"/>
                </a:cxn>
                <a:cxn ang="0">
                  <a:pos x="445" y="313"/>
                </a:cxn>
                <a:cxn ang="0">
                  <a:pos x="461" y="313"/>
                </a:cxn>
                <a:cxn ang="0">
                  <a:pos x="461" y="304"/>
                </a:cxn>
                <a:cxn ang="0">
                  <a:pos x="445" y="304"/>
                </a:cxn>
                <a:cxn ang="0">
                  <a:pos x="445" y="313"/>
                </a:cxn>
                <a:cxn ang="0">
                  <a:pos x="445" y="328"/>
                </a:cxn>
                <a:cxn ang="0">
                  <a:pos x="461" y="328"/>
                </a:cxn>
                <a:cxn ang="0">
                  <a:pos x="461" y="320"/>
                </a:cxn>
                <a:cxn ang="0">
                  <a:pos x="445" y="320"/>
                </a:cxn>
                <a:cxn ang="0">
                  <a:pos x="445" y="328"/>
                </a:cxn>
              </a:cxnLst>
              <a:rect l="0" t="0" r="r" b="b"/>
              <a:pathLst>
                <a:path w="461" h="331">
                  <a:moveTo>
                    <a:pt x="386" y="237"/>
                  </a:moveTo>
                  <a:lnTo>
                    <a:pt x="404" y="237"/>
                  </a:lnTo>
                  <a:lnTo>
                    <a:pt x="404" y="231"/>
                  </a:lnTo>
                  <a:lnTo>
                    <a:pt x="386" y="231"/>
                  </a:lnTo>
                  <a:lnTo>
                    <a:pt x="386" y="237"/>
                  </a:lnTo>
                  <a:close/>
                  <a:moveTo>
                    <a:pt x="104" y="196"/>
                  </a:moveTo>
                  <a:lnTo>
                    <a:pt x="104" y="24"/>
                  </a:lnTo>
                  <a:lnTo>
                    <a:pt x="357" y="24"/>
                  </a:lnTo>
                  <a:lnTo>
                    <a:pt x="357" y="196"/>
                  </a:lnTo>
                  <a:lnTo>
                    <a:pt x="104" y="196"/>
                  </a:lnTo>
                  <a:close/>
                  <a:moveTo>
                    <a:pt x="93" y="208"/>
                  </a:moveTo>
                  <a:lnTo>
                    <a:pt x="369" y="208"/>
                  </a:lnTo>
                  <a:lnTo>
                    <a:pt x="369" y="13"/>
                  </a:lnTo>
                  <a:lnTo>
                    <a:pt x="380" y="13"/>
                  </a:lnTo>
                  <a:lnTo>
                    <a:pt x="380" y="0"/>
                  </a:lnTo>
                  <a:lnTo>
                    <a:pt x="81" y="0"/>
                  </a:lnTo>
                  <a:lnTo>
                    <a:pt x="81" y="220"/>
                  </a:lnTo>
                  <a:lnTo>
                    <a:pt x="93" y="220"/>
                  </a:lnTo>
                  <a:lnTo>
                    <a:pt x="93" y="208"/>
                  </a:lnTo>
                  <a:close/>
                  <a:moveTo>
                    <a:pt x="0" y="320"/>
                  </a:moveTo>
                  <a:lnTo>
                    <a:pt x="47" y="320"/>
                  </a:lnTo>
                  <a:lnTo>
                    <a:pt x="47" y="304"/>
                  </a:lnTo>
                  <a:lnTo>
                    <a:pt x="0" y="304"/>
                  </a:lnTo>
                  <a:lnTo>
                    <a:pt x="0" y="320"/>
                  </a:lnTo>
                  <a:close/>
                  <a:moveTo>
                    <a:pt x="268" y="331"/>
                  </a:moveTo>
                  <a:lnTo>
                    <a:pt x="369" y="331"/>
                  </a:lnTo>
                  <a:lnTo>
                    <a:pt x="369" y="324"/>
                  </a:lnTo>
                  <a:lnTo>
                    <a:pt x="268" y="324"/>
                  </a:lnTo>
                  <a:lnTo>
                    <a:pt x="268" y="331"/>
                  </a:lnTo>
                  <a:close/>
                  <a:moveTo>
                    <a:pt x="445" y="313"/>
                  </a:moveTo>
                  <a:lnTo>
                    <a:pt x="461" y="313"/>
                  </a:lnTo>
                  <a:lnTo>
                    <a:pt x="461" y="304"/>
                  </a:lnTo>
                  <a:lnTo>
                    <a:pt x="445" y="304"/>
                  </a:lnTo>
                  <a:lnTo>
                    <a:pt x="445" y="313"/>
                  </a:lnTo>
                  <a:close/>
                  <a:moveTo>
                    <a:pt x="445" y="328"/>
                  </a:moveTo>
                  <a:lnTo>
                    <a:pt x="461" y="328"/>
                  </a:lnTo>
                  <a:lnTo>
                    <a:pt x="461" y="320"/>
                  </a:lnTo>
                  <a:lnTo>
                    <a:pt x="445" y="320"/>
                  </a:lnTo>
                  <a:lnTo>
                    <a:pt x="445" y="3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8" name="Rectangle 3052"/>
            <p:cNvSpPr>
              <a:spLocks noChangeArrowheads="1"/>
            </p:cNvSpPr>
            <p:nvPr/>
          </p:nvSpPr>
          <p:spPr bwMode="auto">
            <a:xfrm>
              <a:off x="3558" y="4073"/>
              <a:ext cx="4" cy="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9" name="Rectangle 3053"/>
            <p:cNvSpPr>
              <a:spLocks noChangeArrowheads="1"/>
            </p:cNvSpPr>
            <p:nvPr/>
          </p:nvSpPr>
          <p:spPr bwMode="auto">
            <a:xfrm>
              <a:off x="3487" y="4021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0" name="Freeform 3054"/>
            <p:cNvSpPr>
              <a:spLocks/>
            </p:cNvSpPr>
            <p:nvPr/>
          </p:nvSpPr>
          <p:spPr bwMode="auto">
            <a:xfrm>
              <a:off x="3482" y="4015"/>
              <a:ext cx="74" cy="55"/>
            </a:xfrm>
            <a:custGeom>
              <a:avLst/>
              <a:gdLst/>
              <a:ahLst/>
              <a:cxnLst>
                <a:cxn ang="0">
                  <a:pos x="12" y="208"/>
                </a:cxn>
                <a:cxn ang="0">
                  <a:pos x="288" y="208"/>
                </a:cxn>
                <a:cxn ang="0">
                  <a:pos x="288" y="13"/>
                </a:cxn>
                <a:cxn ang="0">
                  <a:pos x="299" y="13"/>
                </a:cxn>
                <a:cxn ang="0">
                  <a:pos x="299" y="0"/>
                </a:cxn>
                <a:cxn ang="0">
                  <a:pos x="0" y="0"/>
                </a:cxn>
                <a:cxn ang="0">
                  <a:pos x="0" y="220"/>
                </a:cxn>
                <a:cxn ang="0">
                  <a:pos x="12" y="220"/>
                </a:cxn>
                <a:cxn ang="0">
                  <a:pos x="12" y="208"/>
                </a:cxn>
              </a:cxnLst>
              <a:rect l="0" t="0" r="r" b="b"/>
              <a:pathLst>
                <a:path w="299" h="220">
                  <a:moveTo>
                    <a:pt x="12" y="208"/>
                  </a:moveTo>
                  <a:lnTo>
                    <a:pt x="288" y="208"/>
                  </a:lnTo>
                  <a:lnTo>
                    <a:pt x="288" y="13"/>
                  </a:lnTo>
                  <a:lnTo>
                    <a:pt x="299" y="13"/>
                  </a:lnTo>
                  <a:lnTo>
                    <a:pt x="299" y="0"/>
                  </a:lnTo>
                  <a:lnTo>
                    <a:pt x="0" y="0"/>
                  </a:lnTo>
                  <a:lnTo>
                    <a:pt x="0" y="220"/>
                  </a:lnTo>
                  <a:lnTo>
                    <a:pt x="12" y="220"/>
                  </a:lnTo>
                  <a:lnTo>
                    <a:pt x="12" y="208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1" name="Line 3055"/>
            <p:cNvSpPr>
              <a:spLocks noChangeShapeType="1"/>
            </p:cNvSpPr>
            <p:nvPr/>
          </p:nvSpPr>
          <p:spPr bwMode="auto">
            <a:xfrm>
              <a:off x="3473" y="4077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2" name="Line 3056"/>
            <p:cNvSpPr>
              <a:spLocks noChangeShapeType="1"/>
            </p:cNvSpPr>
            <p:nvPr/>
          </p:nvSpPr>
          <p:spPr bwMode="auto">
            <a:xfrm flipV="1">
              <a:off x="3496" y="4077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3" name="Line 3057"/>
            <p:cNvSpPr>
              <a:spLocks noChangeShapeType="1"/>
            </p:cNvSpPr>
            <p:nvPr/>
          </p:nvSpPr>
          <p:spPr bwMode="auto">
            <a:xfrm flipV="1">
              <a:off x="3519" y="4077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4" name="Rectangle 3058"/>
            <p:cNvSpPr>
              <a:spLocks noChangeArrowheads="1"/>
            </p:cNvSpPr>
            <p:nvPr/>
          </p:nvSpPr>
          <p:spPr bwMode="auto">
            <a:xfrm>
              <a:off x="3461" y="4091"/>
              <a:ext cx="12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5" name="Rectangle 3059"/>
            <p:cNvSpPr>
              <a:spLocks noChangeArrowheads="1"/>
            </p:cNvSpPr>
            <p:nvPr/>
          </p:nvSpPr>
          <p:spPr bwMode="auto">
            <a:xfrm>
              <a:off x="3528" y="4096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6" name="Rectangle 3060"/>
            <p:cNvSpPr>
              <a:spLocks noChangeArrowheads="1"/>
            </p:cNvSpPr>
            <p:nvPr/>
          </p:nvSpPr>
          <p:spPr bwMode="auto">
            <a:xfrm>
              <a:off x="3573" y="4091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7" name="Rectangle 3061"/>
            <p:cNvSpPr>
              <a:spLocks noChangeArrowheads="1"/>
            </p:cNvSpPr>
            <p:nvPr/>
          </p:nvSpPr>
          <p:spPr bwMode="auto">
            <a:xfrm>
              <a:off x="3573" y="4095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8" name="Freeform 3062"/>
            <p:cNvSpPr>
              <a:spLocks/>
            </p:cNvSpPr>
            <p:nvPr/>
          </p:nvSpPr>
          <p:spPr bwMode="auto">
            <a:xfrm>
              <a:off x="3396" y="3269"/>
              <a:ext cx="180" cy="237"/>
            </a:xfrm>
            <a:custGeom>
              <a:avLst/>
              <a:gdLst/>
              <a:ahLst/>
              <a:cxnLst>
                <a:cxn ang="0">
                  <a:pos x="0" y="948"/>
                </a:cxn>
                <a:cxn ang="0">
                  <a:pos x="316" y="0"/>
                </a:cxn>
                <a:cxn ang="0">
                  <a:pos x="719" y="0"/>
                </a:cxn>
              </a:cxnLst>
              <a:rect l="0" t="0" r="r" b="b"/>
              <a:pathLst>
                <a:path w="719" h="948">
                  <a:moveTo>
                    <a:pt x="0" y="948"/>
                  </a:moveTo>
                  <a:lnTo>
                    <a:pt x="316" y="0"/>
                  </a:lnTo>
                  <a:lnTo>
                    <a:pt x="719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9" name="Freeform 3063"/>
            <p:cNvSpPr>
              <a:spLocks/>
            </p:cNvSpPr>
            <p:nvPr/>
          </p:nvSpPr>
          <p:spPr bwMode="auto">
            <a:xfrm>
              <a:off x="3396" y="3366"/>
              <a:ext cx="316" cy="172"/>
            </a:xfrm>
            <a:custGeom>
              <a:avLst/>
              <a:gdLst/>
              <a:ahLst/>
              <a:cxnLst>
                <a:cxn ang="0">
                  <a:pos x="0" y="689"/>
                </a:cxn>
                <a:cxn ang="0">
                  <a:pos x="562" y="0"/>
                </a:cxn>
                <a:cxn ang="0">
                  <a:pos x="1263" y="0"/>
                </a:cxn>
              </a:cxnLst>
              <a:rect l="0" t="0" r="r" b="b"/>
              <a:pathLst>
                <a:path w="1263" h="689">
                  <a:moveTo>
                    <a:pt x="0" y="689"/>
                  </a:moveTo>
                  <a:lnTo>
                    <a:pt x="562" y="0"/>
                  </a:lnTo>
                  <a:lnTo>
                    <a:pt x="1263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0" name="Freeform 3064"/>
            <p:cNvSpPr>
              <a:spLocks/>
            </p:cNvSpPr>
            <p:nvPr/>
          </p:nvSpPr>
          <p:spPr bwMode="auto">
            <a:xfrm>
              <a:off x="3396" y="3427"/>
              <a:ext cx="421" cy="185"/>
            </a:xfrm>
            <a:custGeom>
              <a:avLst/>
              <a:gdLst/>
              <a:ahLst/>
              <a:cxnLst>
                <a:cxn ang="0">
                  <a:pos x="0" y="739"/>
                </a:cxn>
                <a:cxn ang="0">
                  <a:pos x="1123" y="739"/>
                </a:cxn>
                <a:cxn ang="0">
                  <a:pos x="1685" y="0"/>
                </a:cxn>
              </a:cxnLst>
              <a:rect l="0" t="0" r="r" b="b"/>
              <a:pathLst>
                <a:path w="1685" h="739">
                  <a:moveTo>
                    <a:pt x="0" y="739"/>
                  </a:moveTo>
                  <a:lnTo>
                    <a:pt x="1123" y="739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1" name="Line 3065"/>
            <p:cNvSpPr>
              <a:spLocks noChangeShapeType="1"/>
            </p:cNvSpPr>
            <p:nvPr/>
          </p:nvSpPr>
          <p:spPr bwMode="auto">
            <a:xfrm>
              <a:off x="3677" y="3612"/>
              <a:ext cx="145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2" name="Line 3066"/>
            <p:cNvSpPr>
              <a:spLocks noChangeShapeType="1"/>
            </p:cNvSpPr>
            <p:nvPr/>
          </p:nvSpPr>
          <p:spPr bwMode="auto">
            <a:xfrm>
              <a:off x="3677" y="3612"/>
              <a:ext cx="138" cy="11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3" name="Rectangle 3067"/>
            <p:cNvSpPr>
              <a:spLocks noChangeArrowheads="1"/>
            </p:cNvSpPr>
            <p:nvPr/>
          </p:nvSpPr>
          <p:spPr bwMode="auto">
            <a:xfrm>
              <a:off x="3594" y="3350"/>
              <a:ext cx="61" cy="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4" name="Rectangle 3068"/>
            <p:cNvSpPr>
              <a:spLocks noChangeArrowheads="1"/>
            </p:cNvSpPr>
            <p:nvPr/>
          </p:nvSpPr>
          <p:spPr bwMode="auto">
            <a:xfrm>
              <a:off x="3594" y="3350"/>
              <a:ext cx="61" cy="40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5" name="Rectangle 3069"/>
            <p:cNvSpPr>
              <a:spLocks noChangeArrowheads="1"/>
            </p:cNvSpPr>
            <p:nvPr/>
          </p:nvSpPr>
          <p:spPr bwMode="auto">
            <a:xfrm>
              <a:off x="3598" y="3590"/>
              <a:ext cx="83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6" name="Rectangle 3070"/>
            <p:cNvSpPr>
              <a:spLocks noChangeArrowheads="1"/>
            </p:cNvSpPr>
            <p:nvPr/>
          </p:nvSpPr>
          <p:spPr bwMode="auto">
            <a:xfrm>
              <a:off x="3598" y="3590"/>
              <a:ext cx="83" cy="39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7" name="Line 3071"/>
            <p:cNvSpPr>
              <a:spLocks noChangeShapeType="1"/>
            </p:cNvSpPr>
            <p:nvPr/>
          </p:nvSpPr>
          <p:spPr bwMode="auto">
            <a:xfrm>
              <a:off x="3396" y="3647"/>
              <a:ext cx="105" cy="16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8" name="Line 3072"/>
            <p:cNvSpPr>
              <a:spLocks noChangeShapeType="1"/>
            </p:cNvSpPr>
            <p:nvPr/>
          </p:nvSpPr>
          <p:spPr bwMode="auto">
            <a:xfrm>
              <a:off x="3598" y="3813"/>
              <a:ext cx="146" cy="40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9" name="Line 3073"/>
            <p:cNvSpPr>
              <a:spLocks noChangeShapeType="1"/>
            </p:cNvSpPr>
            <p:nvPr/>
          </p:nvSpPr>
          <p:spPr bwMode="auto">
            <a:xfrm>
              <a:off x="3615" y="3822"/>
              <a:ext cx="53" cy="14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0" name="Line 3074"/>
            <p:cNvSpPr>
              <a:spLocks noChangeShapeType="1"/>
            </p:cNvSpPr>
            <p:nvPr/>
          </p:nvSpPr>
          <p:spPr bwMode="auto">
            <a:xfrm>
              <a:off x="3396" y="3735"/>
              <a:ext cx="31" cy="219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1" name="Line 3075"/>
            <p:cNvSpPr>
              <a:spLocks noChangeShapeType="1"/>
            </p:cNvSpPr>
            <p:nvPr/>
          </p:nvSpPr>
          <p:spPr bwMode="auto">
            <a:xfrm>
              <a:off x="3427" y="3954"/>
              <a:ext cx="2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2" name="Freeform 3076"/>
            <p:cNvSpPr>
              <a:spLocks/>
            </p:cNvSpPr>
            <p:nvPr/>
          </p:nvSpPr>
          <p:spPr bwMode="auto">
            <a:xfrm>
              <a:off x="3514" y="3954"/>
              <a:ext cx="22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0"/>
                </a:cxn>
                <a:cxn ang="0">
                  <a:pos x="88" y="210"/>
                </a:cxn>
              </a:cxnLst>
              <a:rect l="0" t="0" r="r" b="b"/>
              <a:pathLst>
                <a:path w="88" h="210">
                  <a:moveTo>
                    <a:pt x="0" y="0"/>
                  </a:moveTo>
                  <a:lnTo>
                    <a:pt x="88" y="0"/>
                  </a:lnTo>
                  <a:lnTo>
                    <a:pt x="88" y="21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3" name="Line 3077"/>
            <p:cNvSpPr>
              <a:spLocks noChangeShapeType="1"/>
            </p:cNvSpPr>
            <p:nvPr/>
          </p:nvSpPr>
          <p:spPr bwMode="auto">
            <a:xfrm>
              <a:off x="3501" y="3813"/>
              <a:ext cx="35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4" name="Freeform 3078"/>
            <p:cNvSpPr>
              <a:spLocks noEditPoints="1"/>
            </p:cNvSpPr>
            <p:nvPr/>
          </p:nvSpPr>
          <p:spPr bwMode="auto">
            <a:xfrm>
              <a:off x="3581" y="3192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1"/>
                </a:cxn>
                <a:cxn ang="0">
                  <a:pos x="40" y="2"/>
                </a:cxn>
                <a:cxn ang="0">
                  <a:pos x="44" y="4"/>
                </a:cxn>
                <a:cxn ang="0">
                  <a:pos x="47" y="7"/>
                </a:cxn>
                <a:cxn ang="0">
                  <a:pos x="49" y="10"/>
                </a:cxn>
                <a:cxn ang="0">
                  <a:pos x="50" y="14"/>
                </a:cxn>
                <a:cxn ang="0">
                  <a:pos x="51" y="19"/>
                </a:cxn>
                <a:cxn ang="0">
                  <a:pos x="51" y="23"/>
                </a:cxn>
                <a:cxn ang="0">
                  <a:pos x="50" y="27"/>
                </a:cxn>
                <a:cxn ang="0">
                  <a:pos x="48" y="30"/>
                </a:cxn>
                <a:cxn ang="0">
                  <a:pos x="46" y="34"/>
                </a:cxn>
                <a:cxn ang="0">
                  <a:pos x="42" y="37"/>
                </a:cxn>
                <a:cxn ang="0">
                  <a:pos x="38" y="39"/>
                </a:cxn>
                <a:cxn ang="0">
                  <a:pos x="33" y="40"/>
                </a:cxn>
                <a:cxn ang="0">
                  <a:pos x="26" y="40"/>
                </a:cxn>
                <a:cxn ang="0">
                  <a:pos x="9" y="40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1"/>
                </a:cxn>
                <a:cxn ang="0">
                  <a:pos x="27" y="31"/>
                </a:cxn>
                <a:cxn ang="0">
                  <a:pos x="30" y="31"/>
                </a:cxn>
                <a:cxn ang="0">
                  <a:pos x="34" y="31"/>
                </a:cxn>
                <a:cxn ang="0">
                  <a:pos x="36" y="30"/>
                </a:cxn>
                <a:cxn ang="0">
                  <a:pos x="38" y="28"/>
                </a:cxn>
                <a:cxn ang="0">
                  <a:pos x="40" y="26"/>
                </a:cxn>
                <a:cxn ang="0">
                  <a:pos x="41" y="24"/>
                </a:cxn>
                <a:cxn ang="0">
                  <a:pos x="42" y="22"/>
                </a:cxn>
                <a:cxn ang="0">
                  <a:pos x="42" y="19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7" y="10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1"/>
                </a:cxn>
              </a:cxnLst>
              <a:rect l="0" t="0" r="r" b="b"/>
              <a:pathLst>
                <a:path w="51" h="67">
                  <a:moveTo>
                    <a:pt x="0" y="67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0" y="2"/>
                  </a:lnTo>
                  <a:lnTo>
                    <a:pt x="44" y="4"/>
                  </a:lnTo>
                  <a:lnTo>
                    <a:pt x="47" y="7"/>
                  </a:lnTo>
                  <a:lnTo>
                    <a:pt x="49" y="10"/>
                  </a:lnTo>
                  <a:lnTo>
                    <a:pt x="50" y="14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0" y="27"/>
                  </a:lnTo>
                  <a:lnTo>
                    <a:pt x="48" y="30"/>
                  </a:lnTo>
                  <a:lnTo>
                    <a:pt x="46" y="34"/>
                  </a:lnTo>
                  <a:lnTo>
                    <a:pt x="42" y="37"/>
                  </a:lnTo>
                  <a:lnTo>
                    <a:pt x="38" y="39"/>
                  </a:lnTo>
                  <a:lnTo>
                    <a:pt x="33" y="40"/>
                  </a:lnTo>
                  <a:lnTo>
                    <a:pt x="26" y="40"/>
                  </a:lnTo>
                  <a:lnTo>
                    <a:pt x="9" y="40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1"/>
                  </a:moveTo>
                  <a:lnTo>
                    <a:pt x="27" y="31"/>
                  </a:lnTo>
                  <a:lnTo>
                    <a:pt x="30" y="31"/>
                  </a:lnTo>
                  <a:lnTo>
                    <a:pt x="34" y="31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1" y="24"/>
                  </a:lnTo>
                  <a:lnTo>
                    <a:pt x="42" y="22"/>
                  </a:lnTo>
                  <a:lnTo>
                    <a:pt x="42" y="19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7" y="10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5" name="Freeform 3079"/>
            <p:cNvSpPr>
              <a:spLocks noEditPoints="1"/>
            </p:cNvSpPr>
            <p:nvPr/>
          </p:nvSpPr>
          <p:spPr bwMode="auto">
            <a:xfrm>
              <a:off x="3596" y="3192"/>
              <a:ext cx="16" cy="18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5" y="14"/>
                </a:cxn>
                <a:cxn ang="0">
                  <a:pos x="15" y="5"/>
                </a:cxn>
                <a:cxn ang="0">
                  <a:pos x="26" y="1"/>
                </a:cxn>
                <a:cxn ang="0">
                  <a:pos x="37" y="0"/>
                </a:cxn>
                <a:cxn ang="0">
                  <a:pos x="45" y="2"/>
                </a:cxn>
                <a:cxn ang="0">
                  <a:pos x="53" y="7"/>
                </a:cxn>
                <a:cxn ang="0">
                  <a:pos x="58" y="13"/>
                </a:cxn>
                <a:cxn ang="0">
                  <a:pos x="63" y="20"/>
                </a:cxn>
                <a:cxn ang="0">
                  <a:pos x="65" y="29"/>
                </a:cxn>
                <a:cxn ang="0">
                  <a:pos x="65" y="40"/>
                </a:cxn>
                <a:cxn ang="0">
                  <a:pos x="63" y="49"/>
                </a:cxn>
                <a:cxn ang="0">
                  <a:pos x="58" y="57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7" y="69"/>
                </a:cxn>
                <a:cxn ang="0">
                  <a:pos x="28" y="69"/>
                </a:cxn>
                <a:cxn ang="0">
                  <a:pos x="20" y="66"/>
                </a:cxn>
                <a:cxn ang="0">
                  <a:pos x="13" y="62"/>
                </a:cxn>
                <a:cxn ang="0">
                  <a:pos x="6" y="56"/>
                </a:cxn>
                <a:cxn ang="0">
                  <a:pos x="1" y="44"/>
                </a:cxn>
                <a:cxn ang="0">
                  <a:pos x="9" y="36"/>
                </a:cxn>
                <a:cxn ang="0">
                  <a:pos x="12" y="47"/>
                </a:cxn>
                <a:cxn ang="0">
                  <a:pos x="17" y="55"/>
                </a:cxn>
                <a:cxn ang="0">
                  <a:pos x="24" y="60"/>
                </a:cxn>
                <a:cxn ang="0">
                  <a:pos x="33" y="62"/>
                </a:cxn>
                <a:cxn ang="0">
                  <a:pos x="42" y="60"/>
                </a:cxn>
                <a:cxn ang="0">
                  <a:pos x="49" y="55"/>
                </a:cxn>
                <a:cxn ang="0">
                  <a:pos x="54" y="46"/>
                </a:cxn>
                <a:cxn ang="0">
                  <a:pos x="55" y="35"/>
                </a:cxn>
                <a:cxn ang="0">
                  <a:pos x="53" y="20"/>
                </a:cxn>
                <a:cxn ang="0">
                  <a:pos x="45" y="11"/>
                </a:cxn>
                <a:cxn ang="0">
                  <a:pos x="33" y="7"/>
                </a:cxn>
                <a:cxn ang="0">
                  <a:pos x="24" y="9"/>
                </a:cxn>
                <a:cxn ang="0">
                  <a:pos x="17" y="14"/>
                </a:cxn>
                <a:cxn ang="0">
                  <a:pos x="12" y="22"/>
                </a:cxn>
                <a:cxn ang="0">
                  <a:pos x="9" y="36"/>
                </a:cxn>
              </a:cxnLst>
              <a:rect l="0" t="0" r="r" b="b"/>
              <a:pathLst>
                <a:path w="65" h="69">
                  <a:moveTo>
                    <a:pt x="0" y="36"/>
                  </a:moveTo>
                  <a:lnTo>
                    <a:pt x="1" y="27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5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3" y="7"/>
                  </a:lnTo>
                  <a:lnTo>
                    <a:pt x="56" y="10"/>
                  </a:lnTo>
                  <a:lnTo>
                    <a:pt x="58" y="13"/>
                  </a:lnTo>
                  <a:lnTo>
                    <a:pt x="60" y="16"/>
                  </a:lnTo>
                  <a:lnTo>
                    <a:pt x="63" y="20"/>
                  </a:lnTo>
                  <a:lnTo>
                    <a:pt x="64" y="25"/>
                  </a:lnTo>
                  <a:lnTo>
                    <a:pt x="65" y="29"/>
                  </a:lnTo>
                  <a:lnTo>
                    <a:pt x="65" y="35"/>
                  </a:lnTo>
                  <a:lnTo>
                    <a:pt x="65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0" y="53"/>
                  </a:lnTo>
                  <a:lnTo>
                    <a:pt x="58" y="57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9" y="65"/>
                  </a:lnTo>
                  <a:lnTo>
                    <a:pt x="45" y="67"/>
                  </a:lnTo>
                  <a:lnTo>
                    <a:pt x="41" y="68"/>
                  </a:lnTo>
                  <a:lnTo>
                    <a:pt x="37" y="69"/>
                  </a:lnTo>
                  <a:lnTo>
                    <a:pt x="33" y="69"/>
                  </a:lnTo>
                  <a:lnTo>
                    <a:pt x="28" y="69"/>
                  </a:lnTo>
                  <a:lnTo>
                    <a:pt x="24" y="68"/>
                  </a:lnTo>
                  <a:lnTo>
                    <a:pt x="20" y="66"/>
                  </a:lnTo>
                  <a:lnTo>
                    <a:pt x="16" y="64"/>
                  </a:lnTo>
                  <a:lnTo>
                    <a:pt x="13" y="62"/>
                  </a:lnTo>
                  <a:lnTo>
                    <a:pt x="9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4"/>
                  </a:lnTo>
                  <a:lnTo>
                    <a:pt x="0" y="36"/>
                  </a:lnTo>
                  <a:close/>
                  <a:moveTo>
                    <a:pt x="9" y="36"/>
                  </a:moveTo>
                  <a:lnTo>
                    <a:pt x="10" y="42"/>
                  </a:lnTo>
                  <a:lnTo>
                    <a:pt x="12" y="47"/>
                  </a:lnTo>
                  <a:lnTo>
                    <a:pt x="14" y="51"/>
                  </a:lnTo>
                  <a:lnTo>
                    <a:pt x="17" y="55"/>
                  </a:lnTo>
                  <a:lnTo>
                    <a:pt x="20" y="58"/>
                  </a:lnTo>
                  <a:lnTo>
                    <a:pt x="24" y="60"/>
                  </a:lnTo>
                  <a:lnTo>
                    <a:pt x="28" y="61"/>
                  </a:lnTo>
                  <a:lnTo>
                    <a:pt x="33" y="62"/>
                  </a:lnTo>
                  <a:lnTo>
                    <a:pt x="37" y="61"/>
                  </a:lnTo>
                  <a:lnTo>
                    <a:pt x="42" y="60"/>
                  </a:lnTo>
                  <a:lnTo>
                    <a:pt x="46" y="58"/>
                  </a:lnTo>
                  <a:lnTo>
                    <a:pt x="49" y="55"/>
                  </a:lnTo>
                  <a:lnTo>
                    <a:pt x="52" y="51"/>
                  </a:lnTo>
                  <a:lnTo>
                    <a:pt x="54" y="46"/>
                  </a:lnTo>
                  <a:lnTo>
                    <a:pt x="55" y="41"/>
                  </a:lnTo>
                  <a:lnTo>
                    <a:pt x="55" y="35"/>
                  </a:lnTo>
                  <a:lnTo>
                    <a:pt x="55" y="27"/>
                  </a:lnTo>
                  <a:lnTo>
                    <a:pt x="53" y="20"/>
                  </a:lnTo>
                  <a:lnTo>
                    <a:pt x="49" y="15"/>
                  </a:lnTo>
                  <a:lnTo>
                    <a:pt x="45" y="11"/>
                  </a:lnTo>
                  <a:lnTo>
                    <a:pt x="39" y="8"/>
                  </a:lnTo>
                  <a:lnTo>
                    <a:pt x="33" y="7"/>
                  </a:lnTo>
                  <a:lnTo>
                    <a:pt x="28" y="8"/>
                  </a:lnTo>
                  <a:lnTo>
                    <a:pt x="24" y="9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2"/>
                  </a:lnTo>
                  <a:lnTo>
                    <a:pt x="10" y="28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6" name="Freeform 3080"/>
            <p:cNvSpPr>
              <a:spLocks/>
            </p:cNvSpPr>
            <p:nvPr/>
          </p:nvSpPr>
          <p:spPr bwMode="auto">
            <a:xfrm>
              <a:off x="3613" y="3192"/>
              <a:ext cx="14" cy="17"/>
            </a:xfrm>
            <a:custGeom>
              <a:avLst/>
              <a:gdLst/>
              <a:ahLst/>
              <a:cxnLst>
                <a:cxn ang="0">
                  <a:pos x="21" y="67"/>
                </a:cxn>
                <a:cxn ang="0">
                  <a:pos x="21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0" y="8"/>
                </a:cxn>
                <a:cxn ang="0">
                  <a:pos x="30" y="67"/>
                </a:cxn>
                <a:cxn ang="0">
                  <a:pos x="21" y="67"/>
                </a:cxn>
              </a:cxnLst>
              <a:rect l="0" t="0" r="r" b="b"/>
              <a:pathLst>
                <a:path w="53" h="67">
                  <a:moveTo>
                    <a:pt x="21" y="67"/>
                  </a:moveTo>
                  <a:lnTo>
                    <a:pt x="2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0" y="8"/>
                  </a:lnTo>
                  <a:lnTo>
                    <a:pt x="30" y="67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7" name="Freeform 3081"/>
            <p:cNvSpPr>
              <a:spLocks/>
            </p:cNvSpPr>
            <p:nvPr/>
          </p:nvSpPr>
          <p:spPr bwMode="auto">
            <a:xfrm>
              <a:off x="3628" y="3192"/>
              <a:ext cx="13" cy="18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0" y="54"/>
                </a:cxn>
                <a:cxn ang="0">
                  <a:pos x="17" y="59"/>
                </a:cxn>
                <a:cxn ang="0">
                  <a:pos x="27" y="61"/>
                </a:cxn>
                <a:cxn ang="0">
                  <a:pos x="37" y="60"/>
                </a:cxn>
                <a:cxn ang="0">
                  <a:pos x="43" y="56"/>
                </a:cxn>
                <a:cxn ang="0">
                  <a:pos x="44" y="50"/>
                </a:cxn>
                <a:cxn ang="0">
                  <a:pos x="43" y="45"/>
                </a:cxn>
                <a:cxn ang="0">
                  <a:pos x="37" y="41"/>
                </a:cxn>
                <a:cxn ang="0">
                  <a:pos x="24" y="37"/>
                </a:cxn>
                <a:cxn ang="0">
                  <a:pos x="11" y="32"/>
                </a:cxn>
                <a:cxn ang="0">
                  <a:pos x="4" y="26"/>
                </a:cxn>
                <a:cxn ang="0">
                  <a:pos x="2" y="18"/>
                </a:cxn>
                <a:cxn ang="0">
                  <a:pos x="5" y="9"/>
                </a:cxn>
                <a:cxn ang="0">
                  <a:pos x="13" y="2"/>
                </a:cxn>
                <a:cxn ang="0">
                  <a:pos x="25" y="0"/>
                </a:cxn>
                <a:cxn ang="0">
                  <a:pos x="39" y="2"/>
                </a:cxn>
                <a:cxn ang="0">
                  <a:pos x="48" y="9"/>
                </a:cxn>
                <a:cxn ang="0">
                  <a:pos x="51" y="20"/>
                </a:cxn>
                <a:cxn ang="0">
                  <a:pos x="42" y="17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29" y="8"/>
                </a:cxn>
                <a:cxn ang="0">
                  <a:pos x="19" y="8"/>
                </a:cxn>
                <a:cxn ang="0">
                  <a:pos x="11" y="14"/>
                </a:cxn>
                <a:cxn ang="0">
                  <a:pos x="11" y="21"/>
                </a:cxn>
                <a:cxn ang="0">
                  <a:pos x="18" y="26"/>
                </a:cxn>
                <a:cxn ang="0">
                  <a:pos x="36" y="30"/>
                </a:cxn>
                <a:cxn ang="0">
                  <a:pos x="47" y="36"/>
                </a:cxn>
                <a:cxn ang="0">
                  <a:pos x="52" y="44"/>
                </a:cxn>
                <a:cxn ang="0">
                  <a:pos x="52" y="54"/>
                </a:cxn>
                <a:cxn ang="0">
                  <a:pos x="46" y="63"/>
                </a:cxn>
                <a:cxn ang="0">
                  <a:pos x="35" y="68"/>
                </a:cxn>
                <a:cxn ang="0">
                  <a:pos x="19" y="68"/>
                </a:cxn>
                <a:cxn ang="0">
                  <a:pos x="7" y="63"/>
                </a:cxn>
                <a:cxn ang="0">
                  <a:pos x="1" y="53"/>
                </a:cxn>
              </a:cxnLst>
              <a:rect l="0" t="0" r="r" b="b"/>
              <a:pathLst>
                <a:path w="53" h="69">
                  <a:moveTo>
                    <a:pt x="0" y="47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0" y="54"/>
                  </a:lnTo>
                  <a:lnTo>
                    <a:pt x="13" y="57"/>
                  </a:lnTo>
                  <a:lnTo>
                    <a:pt x="17" y="59"/>
                  </a:lnTo>
                  <a:lnTo>
                    <a:pt x="22" y="61"/>
                  </a:lnTo>
                  <a:lnTo>
                    <a:pt x="27" y="61"/>
                  </a:lnTo>
                  <a:lnTo>
                    <a:pt x="33" y="61"/>
                  </a:lnTo>
                  <a:lnTo>
                    <a:pt x="37" y="60"/>
                  </a:lnTo>
                  <a:lnTo>
                    <a:pt x="40" y="58"/>
                  </a:lnTo>
                  <a:lnTo>
                    <a:pt x="43" y="56"/>
                  </a:lnTo>
                  <a:lnTo>
                    <a:pt x="44" y="53"/>
                  </a:lnTo>
                  <a:lnTo>
                    <a:pt x="44" y="50"/>
                  </a:lnTo>
                  <a:lnTo>
                    <a:pt x="44" y="47"/>
                  </a:lnTo>
                  <a:lnTo>
                    <a:pt x="43" y="45"/>
                  </a:lnTo>
                  <a:lnTo>
                    <a:pt x="40" y="42"/>
                  </a:lnTo>
                  <a:lnTo>
                    <a:pt x="37" y="41"/>
                  </a:lnTo>
                  <a:lnTo>
                    <a:pt x="33" y="39"/>
                  </a:lnTo>
                  <a:lnTo>
                    <a:pt x="24" y="37"/>
                  </a:lnTo>
                  <a:lnTo>
                    <a:pt x="16" y="35"/>
                  </a:lnTo>
                  <a:lnTo>
                    <a:pt x="11" y="32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3" y="22"/>
                  </a:lnTo>
                  <a:lnTo>
                    <a:pt x="2" y="18"/>
                  </a:lnTo>
                  <a:lnTo>
                    <a:pt x="3" y="13"/>
                  </a:lnTo>
                  <a:lnTo>
                    <a:pt x="5" y="9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33" y="1"/>
                  </a:lnTo>
                  <a:lnTo>
                    <a:pt x="39" y="2"/>
                  </a:lnTo>
                  <a:lnTo>
                    <a:pt x="44" y="5"/>
                  </a:lnTo>
                  <a:lnTo>
                    <a:pt x="48" y="9"/>
                  </a:lnTo>
                  <a:lnTo>
                    <a:pt x="50" y="14"/>
                  </a:lnTo>
                  <a:lnTo>
                    <a:pt x="51" y="20"/>
                  </a:lnTo>
                  <a:lnTo>
                    <a:pt x="43" y="20"/>
                  </a:lnTo>
                  <a:lnTo>
                    <a:pt x="42" y="17"/>
                  </a:lnTo>
                  <a:lnTo>
                    <a:pt x="41" y="15"/>
                  </a:lnTo>
                  <a:lnTo>
                    <a:pt x="40" y="13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6" y="8"/>
                  </a:lnTo>
                  <a:lnTo>
                    <a:pt x="19" y="8"/>
                  </a:lnTo>
                  <a:lnTo>
                    <a:pt x="14" y="11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1" y="21"/>
                  </a:lnTo>
                  <a:lnTo>
                    <a:pt x="13" y="23"/>
                  </a:lnTo>
                  <a:lnTo>
                    <a:pt x="18" y="26"/>
                  </a:lnTo>
                  <a:lnTo>
                    <a:pt x="26" y="28"/>
                  </a:lnTo>
                  <a:lnTo>
                    <a:pt x="36" y="30"/>
                  </a:lnTo>
                  <a:lnTo>
                    <a:pt x="42" y="32"/>
                  </a:lnTo>
                  <a:lnTo>
                    <a:pt x="47" y="36"/>
                  </a:lnTo>
                  <a:lnTo>
                    <a:pt x="50" y="40"/>
                  </a:lnTo>
                  <a:lnTo>
                    <a:pt x="52" y="44"/>
                  </a:lnTo>
                  <a:lnTo>
                    <a:pt x="53" y="49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6" y="63"/>
                  </a:lnTo>
                  <a:lnTo>
                    <a:pt x="41" y="66"/>
                  </a:lnTo>
                  <a:lnTo>
                    <a:pt x="35" y="68"/>
                  </a:lnTo>
                  <a:lnTo>
                    <a:pt x="28" y="69"/>
                  </a:lnTo>
                  <a:lnTo>
                    <a:pt x="19" y="68"/>
                  </a:lnTo>
                  <a:lnTo>
                    <a:pt x="13" y="66"/>
                  </a:lnTo>
                  <a:lnTo>
                    <a:pt x="7" y="63"/>
                  </a:lnTo>
                  <a:lnTo>
                    <a:pt x="3" y="59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8" name="Line 3082"/>
            <p:cNvSpPr>
              <a:spLocks noChangeShapeType="1"/>
            </p:cNvSpPr>
            <p:nvPr/>
          </p:nvSpPr>
          <p:spPr bwMode="auto">
            <a:xfrm flipV="1">
              <a:off x="3506" y="3262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9" name="Line 3083"/>
            <p:cNvSpPr>
              <a:spLocks noChangeShapeType="1"/>
            </p:cNvSpPr>
            <p:nvPr/>
          </p:nvSpPr>
          <p:spPr bwMode="auto">
            <a:xfrm flipV="1">
              <a:off x="3509" y="3262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0" name="Line 3084"/>
            <p:cNvSpPr>
              <a:spLocks noChangeShapeType="1"/>
            </p:cNvSpPr>
            <p:nvPr/>
          </p:nvSpPr>
          <p:spPr bwMode="auto">
            <a:xfrm flipV="1">
              <a:off x="3562" y="3358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1" name="Line 3085"/>
            <p:cNvSpPr>
              <a:spLocks noChangeShapeType="1"/>
            </p:cNvSpPr>
            <p:nvPr/>
          </p:nvSpPr>
          <p:spPr bwMode="auto">
            <a:xfrm flipV="1">
              <a:off x="3565" y="3358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2" name="Line 3086"/>
            <p:cNvSpPr>
              <a:spLocks noChangeShapeType="1"/>
            </p:cNvSpPr>
            <p:nvPr/>
          </p:nvSpPr>
          <p:spPr bwMode="auto">
            <a:xfrm flipV="1">
              <a:off x="3545" y="3603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3" name="Line 3087"/>
            <p:cNvSpPr>
              <a:spLocks noChangeShapeType="1"/>
            </p:cNvSpPr>
            <p:nvPr/>
          </p:nvSpPr>
          <p:spPr bwMode="auto">
            <a:xfrm flipV="1">
              <a:off x="3548" y="3603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4" name="Line 3088"/>
            <p:cNvSpPr>
              <a:spLocks noChangeShapeType="1"/>
            </p:cNvSpPr>
            <p:nvPr/>
          </p:nvSpPr>
          <p:spPr bwMode="auto">
            <a:xfrm flipV="1">
              <a:off x="3514" y="3806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5" name="Line 3089"/>
            <p:cNvSpPr>
              <a:spLocks noChangeShapeType="1"/>
            </p:cNvSpPr>
            <p:nvPr/>
          </p:nvSpPr>
          <p:spPr bwMode="auto">
            <a:xfrm flipV="1">
              <a:off x="3517" y="3806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6" name="Line 3090"/>
            <p:cNvSpPr>
              <a:spLocks noChangeShapeType="1"/>
            </p:cNvSpPr>
            <p:nvPr/>
          </p:nvSpPr>
          <p:spPr bwMode="auto">
            <a:xfrm flipV="1">
              <a:off x="3435" y="3945"/>
              <a:ext cx="7" cy="1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7" name="Line 3091"/>
            <p:cNvSpPr>
              <a:spLocks noChangeShapeType="1"/>
            </p:cNvSpPr>
            <p:nvPr/>
          </p:nvSpPr>
          <p:spPr bwMode="auto">
            <a:xfrm flipV="1">
              <a:off x="3438" y="3945"/>
              <a:ext cx="7" cy="1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8" name="Rectangle 3092"/>
            <p:cNvSpPr>
              <a:spLocks noChangeArrowheads="1"/>
            </p:cNvSpPr>
            <p:nvPr/>
          </p:nvSpPr>
          <p:spPr bwMode="auto">
            <a:xfrm>
              <a:off x="3698" y="3287"/>
              <a:ext cx="3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9" name="Freeform 3093"/>
            <p:cNvSpPr>
              <a:spLocks/>
            </p:cNvSpPr>
            <p:nvPr/>
          </p:nvSpPr>
          <p:spPr bwMode="auto">
            <a:xfrm>
              <a:off x="3704" y="3287"/>
              <a:ext cx="13" cy="17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1" y="54"/>
                </a:cxn>
                <a:cxn ang="0">
                  <a:pos x="18" y="59"/>
                </a:cxn>
                <a:cxn ang="0">
                  <a:pos x="28" y="61"/>
                </a:cxn>
                <a:cxn ang="0">
                  <a:pos x="38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1"/>
                </a:cxn>
                <a:cxn ang="0">
                  <a:pos x="25" y="37"/>
                </a:cxn>
                <a:cxn ang="0">
                  <a:pos x="12" y="33"/>
                </a:cxn>
                <a:cxn ang="0">
                  <a:pos x="5" y="27"/>
                </a:cxn>
                <a:cxn ang="0">
                  <a:pos x="3" y="19"/>
                </a:cxn>
                <a:cxn ang="0">
                  <a:pos x="6" y="9"/>
                </a:cxn>
                <a:cxn ang="0">
                  <a:pos x="14" y="2"/>
                </a:cxn>
                <a:cxn ang="0">
                  <a:pos x="26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1"/>
                </a:cxn>
                <a:cxn ang="0">
                  <a:pos x="43" y="18"/>
                </a:cxn>
                <a:cxn ang="0">
                  <a:pos x="40" y="14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19" y="8"/>
                </a:cxn>
                <a:cxn ang="0">
                  <a:pos x="12" y="15"/>
                </a:cxn>
                <a:cxn ang="0">
                  <a:pos x="12" y="22"/>
                </a:cxn>
                <a:cxn ang="0">
                  <a:pos x="18" y="27"/>
                </a:cxn>
                <a:cxn ang="0">
                  <a:pos x="37" y="31"/>
                </a:cxn>
                <a:cxn ang="0">
                  <a:pos x="47" y="36"/>
                </a:cxn>
                <a:cxn ang="0">
                  <a:pos x="53" y="44"/>
                </a:cxn>
                <a:cxn ang="0">
                  <a:pos x="53" y="54"/>
                </a:cxn>
                <a:cxn ang="0">
                  <a:pos x="47" y="63"/>
                </a:cxn>
                <a:cxn ang="0">
                  <a:pos x="35" y="69"/>
                </a:cxn>
                <a:cxn ang="0">
                  <a:pos x="20" y="69"/>
                </a:cxn>
                <a:cxn ang="0">
                  <a:pos x="8" y="63"/>
                </a:cxn>
                <a:cxn ang="0">
                  <a:pos x="1" y="53"/>
                </a:cxn>
              </a:cxnLst>
              <a:rect l="0" t="0" r="r" b="b"/>
              <a:pathLst>
                <a:path w="54" h="70">
                  <a:moveTo>
                    <a:pt x="0" y="47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1" y="54"/>
                  </a:lnTo>
                  <a:lnTo>
                    <a:pt x="14" y="57"/>
                  </a:lnTo>
                  <a:lnTo>
                    <a:pt x="18" y="59"/>
                  </a:lnTo>
                  <a:lnTo>
                    <a:pt x="22" y="61"/>
                  </a:lnTo>
                  <a:lnTo>
                    <a:pt x="28" y="61"/>
                  </a:lnTo>
                  <a:lnTo>
                    <a:pt x="32" y="61"/>
                  </a:lnTo>
                  <a:lnTo>
                    <a:pt x="38" y="60"/>
                  </a:lnTo>
                  <a:lnTo>
                    <a:pt x="41" y="58"/>
                  </a:lnTo>
                  <a:lnTo>
                    <a:pt x="43" y="56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2"/>
                  </a:lnTo>
                  <a:lnTo>
                    <a:pt x="37" y="41"/>
                  </a:lnTo>
                  <a:lnTo>
                    <a:pt x="32" y="39"/>
                  </a:lnTo>
                  <a:lnTo>
                    <a:pt x="25" y="37"/>
                  </a:lnTo>
                  <a:lnTo>
                    <a:pt x="17" y="35"/>
                  </a:lnTo>
                  <a:lnTo>
                    <a:pt x="12" y="33"/>
                  </a:lnTo>
                  <a:lnTo>
                    <a:pt x="8" y="31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6" y="9"/>
                  </a:lnTo>
                  <a:lnTo>
                    <a:pt x="9" y="5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2" y="21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19" y="8"/>
                  </a:lnTo>
                  <a:lnTo>
                    <a:pt x="15" y="10"/>
                  </a:lnTo>
                  <a:lnTo>
                    <a:pt x="12" y="15"/>
                  </a:lnTo>
                  <a:lnTo>
                    <a:pt x="11" y="18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8" y="27"/>
                  </a:lnTo>
                  <a:lnTo>
                    <a:pt x="27" y="29"/>
                  </a:lnTo>
                  <a:lnTo>
                    <a:pt x="37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1" y="40"/>
                  </a:lnTo>
                  <a:lnTo>
                    <a:pt x="53" y="44"/>
                  </a:lnTo>
                  <a:lnTo>
                    <a:pt x="54" y="49"/>
                  </a:lnTo>
                  <a:lnTo>
                    <a:pt x="53" y="54"/>
                  </a:lnTo>
                  <a:lnTo>
                    <a:pt x="51" y="59"/>
                  </a:lnTo>
                  <a:lnTo>
                    <a:pt x="47" y="63"/>
                  </a:lnTo>
                  <a:lnTo>
                    <a:pt x="42" y="67"/>
                  </a:lnTo>
                  <a:lnTo>
                    <a:pt x="35" y="69"/>
                  </a:lnTo>
                  <a:lnTo>
                    <a:pt x="28" y="70"/>
                  </a:lnTo>
                  <a:lnTo>
                    <a:pt x="20" y="69"/>
                  </a:lnTo>
                  <a:lnTo>
                    <a:pt x="13" y="67"/>
                  </a:lnTo>
                  <a:lnTo>
                    <a:pt x="8" y="63"/>
                  </a:lnTo>
                  <a:lnTo>
                    <a:pt x="4" y="58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0" name="Freeform 3094"/>
            <p:cNvSpPr>
              <a:spLocks noEditPoints="1"/>
            </p:cNvSpPr>
            <p:nvPr/>
          </p:nvSpPr>
          <p:spPr bwMode="auto">
            <a:xfrm>
              <a:off x="3720" y="3287"/>
              <a:ext cx="14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31" y="0"/>
                </a:cxn>
                <a:cxn ang="0">
                  <a:pos x="36" y="1"/>
                </a:cxn>
                <a:cxn ang="0">
                  <a:pos x="41" y="3"/>
                </a:cxn>
                <a:cxn ang="0">
                  <a:pos x="45" y="6"/>
                </a:cxn>
                <a:cxn ang="0">
                  <a:pos x="50" y="11"/>
                </a:cxn>
                <a:cxn ang="0">
                  <a:pos x="53" y="18"/>
                </a:cxn>
                <a:cxn ang="0">
                  <a:pos x="55" y="25"/>
                </a:cxn>
                <a:cxn ang="0">
                  <a:pos x="56" y="34"/>
                </a:cxn>
                <a:cxn ang="0">
                  <a:pos x="55" y="41"/>
                </a:cxn>
                <a:cxn ang="0">
                  <a:pos x="54" y="47"/>
                </a:cxn>
                <a:cxn ang="0">
                  <a:pos x="52" y="52"/>
                </a:cxn>
                <a:cxn ang="0">
                  <a:pos x="49" y="56"/>
                </a:cxn>
                <a:cxn ang="0">
                  <a:pos x="47" y="60"/>
                </a:cxn>
                <a:cxn ang="0">
                  <a:pos x="44" y="62"/>
                </a:cxn>
                <a:cxn ang="0">
                  <a:pos x="40" y="65"/>
                </a:cxn>
                <a:cxn ang="0">
                  <a:pos x="36" y="67"/>
                </a:cxn>
                <a:cxn ang="0">
                  <a:pos x="31" y="67"/>
                </a:cxn>
                <a:cxn ang="0">
                  <a:pos x="25" y="68"/>
                </a:cxn>
                <a:cxn ang="0">
                  <a:pos x="0" y="68"/>
                </a:cxn>
                <a:cxn ang="0">
                  <a:pos x="9" y="59"/>
                </a:cxn>
                <a:cxn ang="0">
                  <a:pos x="24" y="59"/>
                </a:cxn>
                <a:cxn ang="0">
                  <a:pos x="30" y="59"/>
                </a:cxn>
                <a:cxn ang="0">
                  <a:pos x="34" y="58"/>
                </a:cxn>
                <a:cxn ang="0">
                  <a:pos x="38" y="56"/>
                </a:cxn>
                <a:cxn ang="0">
                  <a:pos x="40" y="54"/>
                </a:cxn>
                <a:cxn ang="0">
                  <a:pos x="43" y="51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7" y="33"/>
                </a:cxn>
                <a:cxn ang="0">
                  <a:pos x="47" y="29"/>
                </a:cxn>
                <a:cxn ang="0">
                  <a:pos x="46" y="24"/>
                </a:cxn>
                <a:cxn ang="0">
                  <a:pos x="45" y="21"/>
                </a:cxn>
                <a:cxn ang="0">
                  <a:pos x="43" y="18"/>
                </a:cxn>
                <a:cxn ang="0">
                  <a:pos x="40" y="13"/>
                </a:cxn>
                <a:cxn ang="0">
                  <a:pos x="35" y="9"/>
                </a:cxn>
                <a:cxn ang="0">
                  <a:pos x="31" y="8"/>
                </a:cxn>
                <a:cxn ang="0">
                  <a:pos x="24" y="8"/>
                </a:cxn>
                <a:cxn ang="0">
                  <a:pos x="9" y="8"/>
                </a:cxn>
                <a:cxn ang="0">
                  <a:pos x="9" y="59"/>
                </a:cxn>
              </a:cxnLst>
              <a:rect l="0" t="0" r="r" b="b"/>
              <a:pathLst>
                <a:path w="56" h="68">
                  <a:moveTo>
                    <a:pt x="0" y="68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1" y="3"/>
                  </a:lnTo>
                  <a:lnTo>
                    <a:pt x="45" y="6"/>
                  </a:lnTo>
                  <a:lnTo>
                    <a:pt x="50" y="11"/>
                  </a:lnTo>
                  <a:lnTo>
                    <a:pt x="53" y="18"/>
                  </a:lnTo>
                  <a:lnTo>
                    <a:pt x="55" y="25"/>
                  </a:lnTo>
                  <a:lnTo>
                    <a:pt x="56" y="34"/>
                  </a:lnTo>
                  <a:lnTo>
                    <a:pt x="55" y="41"/>
                  </a:lnTo>
                  <a:lnTo>
                    <a:pt x="54" y="47"/>
                  </a:lnTo>
                  <a:lnTo>
                    <a:pt x="52" y="52"/>
                  </a:lnTo>
                  <a:lnTo>
                    <a:pt x="49" y="56"/>
                  </a:lnTo>
                  <a:lnTo>
                    <a:pt x="47" y="60"/>
                  </a:lnTo>
                  <a:lnTo>
                    <a:pt x="44" y="62"/>
                  </a:lnTo>
                  <a:lnTo>
                    <a:pt x="40" y="65"/>
                  </a:lnTo>
                  <a:lnTo>
                    <a:pt x="36" y="67"/>
                  </a:lnTo>
                  <a:lnTo>
                    <a:pt x="31" y="67"/>
                  </a:lnTo>
                  <a:lnTo>
                    <a:pt x="25" y="68"/>
                  </a:lnTo>
                  <a:lnTo>
                    <a:pt x="0" y="68"/>
                  </a:lnTo>
                  <a:close/>
                  <a:moveTo>
                    <a:pt x="9" y="59"/>
                  </a:moveTo>
                  <a:lnTo>
                    <a:pt x="24" y="59"/>
                  </a:lnTo>
                  <a:lnTo>
                    <a:pt x="30" y="59"/>
                  </a:lnTo>
                  <a:lnTo>
                    <a:pt x="34" y="58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3" y="51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7" y="33"/>
                  </a:lnTo>
                  <a:lnTo>
                    <a:pt x="47" y="29"/>
                  </a:lnTo>
                  <a:lnTo>
                    <a:pt x="46" y="24"/>
                  </a:lnTo>
                  <a:lnTo>
                    <a:pt x="45" y="21"/>
                  </a:lnTo>
                  <a:lnTo>
                    <a:pt x="43" y="18"/>
                  </a:lnTo>
                  <a:lnTo>
                    <a:pt x="40" y="13"/>
                  </a:lnTo>
                  <a:lnTo>
                    <a:pt x="35" y="9"/>
                  </a:lnTo>
                  <a:lnTo>
                    <a:pt x="31" y="8"/>
                  </a:lnTo>
                  <a:lnTo>
                    <a:pt x="24" y="8"/>
                  </a:lnTo>
                  <a:lnTo>
                    <a:pt x="9" y="8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1" name="Freeform 3095"/>
            <p:cNvSpPr>
              <a:spLocks/>
            </p:cNvSpPr>
            <p:nvPr/>
          </p:nvSpPr>
          <p:spPr bwMode="auto">
            <a:xfrm>
              <a:off x="3737" y="3287"/>
              <a:ext cx="13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44" y="53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52" y="68"/>
                </a:cxn>
                <a:cxn ang="0">
                  <a:pos x="43" y="68"/>
                </a:cxn>
                <a:cxn ang="0">
                  <a:pos x="9" y="15"/>
                </a:cxn>
                <a:cxn ang="0">
                  <a:pos x="9" y="68"/>
                </a:cxn>
                <a:cxn ang="0">
                  <a:pos x="0" y="68"/>
                </a:cxn>
              </a:cxnLst>
              <a:rect l="0" t="0" r="r" b="b"/>
              <a:pathLst>
                <a:path w="52" h="68">
                  <a:moveTo>
                    <a:pt x="0" y="68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68"/>
                  </a:lnTo>
                  <a:lnTo>
                    <a:pt x="43" y="68"/>
                  </a:lnTo>
                  <a:lnTo>
                    <a:pt x="9" y="15"/>
                  </a:lnTo>
                  <a:lnTo>
                    <a:pt x="9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2" name="Freeform 3096"/>
            <p:cNvSpPr>
              <a:spLocks noEditPoints="1"/>
            </p:cNvSpPr>
            <p:nvPr/>
          </p:nvSpPr>
          <p:spPr bwMode="auto">
            <a:xfrm>
              <a:off x="3760" y="3287"/>
              <a:ext cx="13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3" y="1"/>
                </a:cxn>
                <a:cxn ang="0">
                  <a:pos x="38" y="2"/>
                </a:cxn>
                <a:cxn ang="0">
                  <a:pos x="42" y="5"/>
                </a:cxn>
                <a:cxn ang="0">
                  <a:pos x="45" y="8"/>
                </a:cxn>
                <a:cxn ang="0">
                  <a:pos x="47" y="13"/>
                </a:cxn>
                <a:cxn ang="0">
                  <a:pos x="48" y="18"/>
                </a:cxn>
                <a:cxn ang="0">
                  <a:pos x="47" y="22"/>
                </a:cxn>
                <a:cxn ang="0">
                  <a:pos x="45" y="26"/>
                </a:cxn>
                <a:cxn ang="0">
                  <a:pos x="42" y="29"/>
                </a:cxn>
                <a:cxn ang="0">
                  <a:pos x="38" y="32"/>
                </a:cxn>
                <a:cxn ang="0">
                  <a:pos x="44" y="34"/>
                </a:cxn>
                <a:cxn ang="0">
                  <a:pos x="48" y="38"/>
                </a:cxn>
                <a:cxn ang="0">
                  <a:pos x="50" y="42"/>
                </a:cxn>
                <a:cxn ang="0">
                  <a:pos x="51" y="48"/>
                </a:cxn>
                <a:cxn ang="0">
                  <a:pos x="50" y="52"/>
                </a:cxn>
                <a:cxn ang="0">
                  <a:pos x="49" y="56"/>
                </a:cxn>
                <a:cxn ang="0">
                  <a:pos x="47" y="60"/>
                </a:cxn>
                <a:cxn ang="0">
                  <a:pos x="44" y="62"/>
                </a:cxn>
                <a:cxn ang="0">
                  <a:pos x="41" y="65"/>
                </a:cxn>
                <a:cxn ang="0">
                  <a:pos x="37" y="67"/>
                </a:cxn>
                <a:cxn ang="0">
                  <a:pos x="32" y="67"/>
                </a:cxn>
                <a:cxn ang="0">
                  <a:pos x="26" y="68"/>
                </a:cxn>
                <a:cxn ang="0">
                  <a:pos x="0" y="68"/>
                </a:cxn>
                <a:cxn ang="0">
                  <a:pos x="9" y="29"/>
                </a:cxn>
                <a:cxn ang="0">
                  <a:pos x="24" y="29"/>
                </a:cxn>
                <a:cxn ang="0">
                  <a:pos x="29" y="28"/>
                </a:cxn>
                <a:cxn ang="0">
                  <a:pos x="32" y="28"/>
                </a:cxn>
                <a:cxn ang="0">
                  <a:pos x="35" y="27"/>
                </a:cxn>
                <a:cxn ang="0">
                  <a:pos x="37" y="25"/>
                </a:cxn>
                <a:cxn ang="0">
                  <a:pos x="39" y="22"/>
                </a:cxn>
                <a:cxn ang="0">
                  <a:pos x="39" y="19"/>
                </a:cxn>
                <a:cxn ang="0">
                  <a:pos x="39" y="16"/>
                </a:cxn>
                <a:cxn ang="0">
                  <a:pos x="37" y="13"/>
                </a:cxn>
                <a:cxn ang="0">
                  <a:pos x="36" y="10"/>
                </a:cxn>
                <a:cxn ang="0">
                  <a:pos x="33" y="9"/>
                </a:cxn>
                <a:cxn ang="0">
                  <a:pos x="29" y="8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9"/>
                </a:cxn>
                <a:cxn ang="0">
                  <a:pos x="9" y="59"/>
                </a:cxn>
                <a:cxn ang="0">
                  <a:pos x="26" y="59"/>
                </a:cxn>
                <a:cxn ang="0">
                  <a:pos x="30" y="59"/>
                </a:cxn>
                <a:cxn ang="0">
                  <a:pos x="32" y="59"/>
                </a:cxn>
                <a:cxn ang="0">
                  <a:pos x="35" y="58"/>
                </a:cxn>
                <a:cxn ang="0">
                  <a:pos x="37" y="57"/>
                </a:cxn>
                <a:cxn ang="0">
                  <a:pos x="39" y="55"/>
                </a:cxn>
                <a:cxn ang="0">
                  <a:pos x="40" y="53"/>
                </a:cxn>
                <a:cxn ang="0">
                  <a:pos x="41" y="51"/>
                </a:cxn>
                <a:cxn ang="0">
                  <a:pos x="42" y="48"/>
                </a:cxn>
                <a:cxn ang="0">
                  <a:pos x="41" y="44"/>
                </a:cxn>
                <a:cxn ang="0">
                  <a:pos x="40" y="41"/>
                </a:cxn>
                <a:cxn ang="0">
                  <a:pos x="38" y="39"/>
                </a:cxn>
                <a:cxn ang="0">
                  <a:pos x="35" y="37"/>
                </a:cxn>
                <a:cxn ang="0">
                  <a:pos x="31" y="37"/>
                </a:cxn>
                <a:cxn ang="0">
                  <a:pos x="25" y="36"/>
                </a:cxn>
                <a:cxn ang="0">
                  <a:pos x="9" y="36"/>
                </a:cxn>
                <a:cxn ang="0">
                  <a:pos x="9" y="59"/>
                </a:cxn>
              </a:cxnLst>
              <a:rect l="0" t="0" r="r" b="b"/>
              <a:pathLst>
                <a:path w="51" h="68">
                  <a:moveTo>
                    <a:pt x="0" y="6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38" y="2"/>
                  </a:lnTo>
                  <a:lnTo>
                    <a:pt x="42" y="5"/>
                  </a:lnTo>
                  <a:lnTo>
                    <a:pt x="45" y="8"/>
                  </a:lnTo>
                  <a:lnTo>
                    <a:pt x="47" y="13"/>
                  </a:lnTo>
                  <a:lnTo>
                    <a:pt x="48" y="18"/>
                  </a:lnTo>
                  <a:lnTo>
                    <a:pt x="47" y="22"/>
                  </a:lnTo>
                  <a:lnTo>
                    <a:pt x="45" y="26"/>
                  </a:lnTo>
                  <a:lnTo>
                    <a:pt x="42" y="29"/>
                  </a:lnTo>
                  <a:lnTo>
                    <a:pt x="38" y="32"/>
                  </a:lnTo>
                  <a:lnTo>
                    <a:pt x="44" y="34"/>
                  </a:lnTo>
                  <a:lnTo>
                    <a:pt x="48" y="38"/>
                  </a:lnTo>
                  <a:lnTo>
                    <a:pt x="50" y="42"/>
                  </a:lnTo>
                  <a:lnTo>
                    <a:pt x="51" y="48"/>
                  </a:lnTo>
                  <a:lnTo>
                    <a:pt x="50" y="52"/>
                  </a:lnTo>
                  <a:lnTo>
                    <a:pt x="49" y="56"/>
                  </a:lnTo>
                  <a:lnTo>
                    <a:pt x="47" y="60"/>
                  </a:lnTo>
                  <a:lnTo>
                    <a:pt x="44" y="62"/>
                  </a:lnTo>
                  <a:lnTo>
                    <a:pt x="41" y="65"/>
                  </a:lnTo>
                  <a:lnTo>
                    <a:pt x="37" y="67"/>
                  </a:lnTo>
                  <a:lnTo>
                    <a:pt x="32" y="67"/>
                  </a:lnTo>
                  <a:lnTo>
                    <a:pt x="26" y="68"/>
                  </a:lnTo>
                  <a:lnTo>
                    <a:pt x="0" y="68"/>
                  </a:lnTo>
                  <a:close/>
                  <a:moveTo>
                    <a:pt x="9" y="29"/>
                  </a:moveTo>
                  <a:lnTo>
                    <a:pt x="24" y="29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5" y="27"/>
                  </a:lnTo>
                  <a:lnTo>
                    <a:pt x="37" y="25"/>
                  </a:lnTo>
                  <a:lnTo>
                    <a:pt x="39" y="22"/>
                  </a:lnTo>
                  <a:lnTo>
                    <a:pt x="39" y="19"/>
                  </a:lnTo>
                  <a:lnTo>
                    <a:pt x="39" y="16"/>
                  </a:lnTo>
                  <a:lnTo>
                    <a:pt x="37" y="13"/>
                  </a:lnTo>
                  <a:lnTo>
                    <a:pt x="36" y="10"/>
                  </a:lnTo>
                  <a:lnTo>
                    <a:pt x="33" y="9"/>
                  </a:lnTo>
                  <a:lnTo>
                    <a:pt x="29" y="8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9"/>
                  </a:lnTo>
                  <a:close/>
                  <a:moveTo>
                    <a:pt x="9" y="59"/>
                  </a:moveTo>
                  <a:lnTo>
                    <a:pt x="26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5" y="58"/>
                  </a:lnTo>
                  <a:lnTo>
                    <a:pt x="37" y="57"/>
                  </a:lnTo>
                  <a:lnTo>
                    <a:pt x="39" y="55"/>
                  </a:lnTo>
                  <a:lnTo>
                    <a:pt x="40" y="53"/>
                  </a:lnTo>
                  <a:lnTo>
                    <a:pt x="41" y="51"/>
                  </a:lnTo>
                  <a:lnTo>
                    <a:pt x="42" y="48"/>
                  </a:lnTo>
                  <a:lnTo>
                    <a:pt x="41" y="44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5" y="37"/>
                  </a:lnTo>
                  <a:lnTo>
                    <a:pt x="31" y="37"/>
                  </a:lnTo>
                  <a:lnTo>
                    <a:pt x="25" y="36"/>
                  </a:lnTo>
                  <a:lnTo>
                    <a:pt x="9" y="36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3" name="Freeform 3097"/>
            <p:cNvSpPr>
              <a:spLocks noEditPoints="1"/>
            </p:cNvSpPr>
            <p:nvPr/>
          </p:nvSpPr>
          <p:spPr bwMode="auto">
            <a:xfrm>
              <a:off x="3776" y="3287"/>
              <a:ext cx="15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43" y="2"/>
                </a:cxn>
                <a:cxn ang="0">
                  <a:pos x="47" y="4"/>
                </a:cxn>
                <a:cxn ang="0">
                  <a:pos x="51" y="8"/>
                </a:cxn>
                <a:cxn ang="0">
                  <a:pos x="54" y="14"/>
                </a:cxn>
                <a:cxn ang="0">
                  <a:pos x="54" y="19"/>
                </a:cxn>
                <a:cxn ang="0">
                  <a:pos x="54" y="22"/>
                </a:cxn>
                <a:cxn ang="0">
                  <a:pos x="53" y="25"/>
                </a:cxn>
                <a:cxn ang="0">
                  <a:pos x="51" y="28"/>
                </a:cxn>
                <a:cxn ang="0">
                  <a:pos x="49" y="31"/>
                </a:cxn>
                <a:cxn ang="0">
                  <a:pos x="46" y="33"/>
                </a:cxn>
                <a:cxn ang="0">
                  <a:pos x="43" y="35"/>
                </a:cxn>
                <a:cxn ang="0">
                  <a:pos x="39" y="36"/>
                </a:cxn>
                <a:cxn ang="0">
                  <a:pos x="35" y="37"/>
                </a:cxn>
                <a:cxn ang="0">
                  <a:pos x="38" y="38"/>
                </a:cxn>
                <a:cxn ang="0">
                  <a:pos x="40" y="40"/>
                </a:cxn>
                <a:cxn ang="0">
                  <a:pos x="44" y="44"/>
                </a:cxn>
                <a:cxn ang="0">
                  <a:pos x="47" y="49"/>
                </a:cxn>
                <a:cxn ang="0">
                  <a:pos x="60" y="68"/>
                </a:cxn>
                <a:cxn ang="0">
                  <a:pos x="48" y="68"/>
                </a:cxn>
                <a:cxn ang="0">
                  <a:pos x="39" y="53"/>
                </a:cxn>
                <a:cxn ang="0">
                  <a:pos x="36" y="48"/>
                </a:cxn>
                <a:cxn ang="0">
                  <a:pos x="33" y="44"/>
                </a:cxn>
                <a:cxn ang="0">
                  <a:pos x="30" y="41"/>
                </a:cxn>
                <a:cxn ang="0">
                  <a:pos x="28" y="40"/>
                </a:cxn>
                <a:cxn ang="0">
                  <a:pos x="26" y="39"/>
                </a:cxn>
                <a:cxn ang="0">
                  <a:pos x="24" y="38"/>
                </a:cxn>
                <a:cxn ang="0">
                  <a:pos x="22" y="38"/>
                </a:cxn>
                <a:cxn ang="0">
                  <a:pos x="20" y="38"/>
                </a:cxn>
                <a:cxn ang="0">
                  <a:pos x="10" y="38"/>
                </a:cxn>
                <a:cxn ang="0">
                  <a:pos x="10" y="68"/>
                </a:cxn>
                <a:cxn ang="0">
                  <a:pos x="0" y="68"/>
                </a:cxn>
                <a:cxn ang="0">
                  <a:pos x="10" y="30"/>
                </a:cxn>
                <a:cxn ang="0">
                  <a:pos x="28" y="30"/>
                </a:cxn>
                <a:cxn ang="0">
                  <a:pos x="34" y="30"/>
                </a:cxn>
                <a:cxn ang="0">
                  <a:pos x="38" y="29"/>
                </a:cxn>
                <a:cxn ang="0">
                  <a:pos x="40" y="27"/>
                </a:cxn>
                <a:cxn ang="0">
                  <a:pos x="43" y="25"/>
                </a:cxn>
                <a:cxn ang="0">
                  <a:pos x="44" y="22"/>
                </a:cxn>
                <a:cxn ang="0">
                  <a:pos x="44" y="19"/>
                </a:cxn>
                <a:cxn ang="0">
                  <a:pos x="44" y="15"/>
                </a:cxn>
                <a:cxn ang="0">
                  <a:pos x="41" y="10"/>
                </a:cxn>
                <a:cxn ang="0">
                  <a:pos x="37" y="8"/>
                </a:cxn>
                <a:cxn ang="0">
                  <a:pos x="30" y="7"/>
                </a:cxn>
                <a:cxn ang="0">
                  <a:pos x="10" y="7"/>
                </a:cxn>
                <a:cxn ang="0">
                  <a:pos x="10" y="30"/>
                </a:cxn>
              </a:cxnLst>
              <a:rect l="0" t="0" r="r" b="b"/>
              <a:pathLst>
                <a:path w="60" h="68">
                  <a:moveTo>
                    <a:pt x="0" y="68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54" y="14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3" y="25"/>
                  </a:lnTo>
                  <a:lnTo>
                    <a:pt x="51" y="28"/>
                  </a:lnTo>
                  <a:lnTo>
                    <a:pt x="49" y="31"/>
                  </a:lnTo>
                  <a:lnTo>
                    <a:pt x="46" y="33"/>
                  </a:lnTo>
                  <a:lnTo>
                    <a:pt x="43" y="35"/>
                  </a:lnTo>
                  <a:lnTo>
                    <a:pt x="39" y="36"/>
                  </a:lnTo>
                  <a:lnTo>
                    <a:pt x="35" y="37"/>
                  </a:lnTo>
                  <a:lnTo>
                    <a:pt x="38" y="38"/>
                  </a:lnTo>
                  <a:lnTo>
                    <a:pt x="40" y="40"/>
                  </a:lnTo>
                  <a:lnTo>
                    <a:pt x="44" y="44"/>
                  </a:lnTo>
                  <a:lnTo>
                    <a:pt x="47" y="49"/>
                  </a:lnTo>
                  <a:lnTo>
                    <a:pt x="60" y="68"/>
                  </a:lnTo>
                  <a:lnTo>
                    <a:pt x="48" y="68"/>
                  </a:lnTo>
                  <a:lnTo>
                    <a:pt x="39" y="53"/>
                  </a:lnTo>
                  <a:lnTo>
                    <a:pt x="36" y="48"/>
                  </a:lnTo>
                  <a:lnTo>
                    <a:pt x="33" y="44"/>
                  </a:lnTo>
                  <a:lnTo>
                    <a:pt x="30" y="41"/>
                  </a:lnTo>
                  <a:lnTo>
                    <a:pt x="28" y="40"/>
                  </a:lnTo>
                  <a:lnTo>
                    <a:pt x="26" y="39"/>
                  </a:lnTo>
                  <a:lnTo>
                    <a:pt x="24" y="38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10" y="38"/>
                  </a:lnTo>
                  <a:lnTo>
                    <a:pt x="10" y="68"/>
                  </a:lnTo>
                  <a:lnTo>
                    <a:pt x="0" y="68"/>
                  </a:lnTo>
                  <a:close/>
                  <a:moveTo>
                    <a:pt x="10" y="30"/>
                  </a:moveTo>
                  <a:lnTo>
                    <a:pt x="28" y="30"/>
                  </a:lnTo>
                  <a:lnTo>
                    <a:pt x="34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1" y="10"/>
                  </a:lnTo>
                  <a:lnTo>
                    <a:pt x="37" y="8"/>
                  </a:lnTo>
                  <a:lnTo>
                    <a:pt x="30" y="7"/>
                  </a:lnTo>
                  <a:lnTo>
                    <a:pt x="10" y="7"/>
                  </a:lnTo>
                  <a:lnTo>
                    <a:pt x="10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4" name="Rectangle 3098"/>
            <p:cNvSpPr>
              <a:spLocks noChangeArrowheads="1"/>
            </p:cNvSpPr>
            <p:nvPr/>
          </p:nvSpPr>
          <p:spPr bwMode="auto">
            <a:xfrm>
              <a:off x="3793" y="3287"/>
              <a:ext cx="3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5" name="Freeform 3099"/>
            <p:cNvSpPr>
              <a:spLocks noEditPoints="1"/>
            </p:cNvSpPr>
            <p:nvPr/>
          </p:nvSpPr>
          <p:spPr bwMode="auto">
            <a:xfrm>
              <a:off x="3815" y="3355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31" y="0"/>
                </a:cxn>
                <a:cxn ang="0">
                  <a:pos x="35" y="1"/>
                </a:cxn>
                <a:cxn ang="0">
                  <a:pos x="40" y="2"/>
                </a:cxn>
                <a:cxn ang="0">
                  <a:pos x="43" y="4"/>
                </a:cxn>
                <a:cxn ang="0">
                  <a:pos x="46" y="7"/>
                </a:cxn>
                <a:cxn ang="0">
                  <a:pos x="50" y="10"/>
                </a:cxn>
                <a:cxn ang="0">
                  <a:pos x="51" y="14"/>
                </a:cxn>
                <a:cxn ang="0">
                  <a:pos x="52" y="19"/>
                </a:cxn>
                <a:cxn ang="0">
                  <a:pos x="51" y="23"/>
                </a:cxn>
                <a:cxn ang="0">
                  <a:pos x="50" y="27"/>
                </a:cxn>
                <a:cxn ang="0">
                  <a:pos x="49" y="30"/>
                </a:cxn>
                <a:cxn ang="0">
                  <a:pos x="45" y="33"/>
                </a:cxn>
                <a:cxn ang="0">
                  <a:pos x="42" y="36"/>
                </a:cxn>
                <a:cxn ang="0">
                  <a:pos x="38" y="38"/>
                </a:cxn>
                <a:cxn ang="0">
                  <a:pos x="32" y="39"/>
                </a:cxn>
                <a:cxn ang="0">
                  <a:pos x="26" y="39"/>
                </a:cxn>
                <a:cxn ang="0">
                  <a:pos x="9" y="39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1"/>
                </a:cxn>
                <a:cxn ang="0">
                  <a:pos x="26" y="31"/>
                </a:cxn>
                <a:cxn ang="0">
                  <a:pos x="30" y="31"/>
                </a:cxn>
                <a:cxn ang="0">
                  <a:pos x="33" y="31"/>
                </a:cxn>
                <a:cxn ang="0">
                  <a:pos x="36" y="30"/>
                </a:cxn>
                <a:cxn ang="0">
                  <a:pos x="38" y="28"/>
                </a:cxn>
                <a:cxn ang="0">
                  <a:pos x="40" y="27"/>
                </a:cxn>
                <a:cxn ang="0">
                  <a:pos x="41" y="24"/>
                </a:cxn>
                <a:cxn ang="0">
                  <a:pos x="41" y="22"/>
                </a:cxn>
                <a:cxn ang="0">
                  <a:pos x="42" y="19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7" y="10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1"/>
                </a:cxn>
              </a:cxnLst>
              <a:rect l="0" t="0" r="r" b="b"/>
              <a:pathLst>
                <a:path w="52" h="67">
                  <a:moveTo>
                    <a:pt x="0" y="67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3" y="4"/>
                  </a:lnTo>
                  <a:lnTo>
                    <a:pt x="46" y="7"/>
                  </a:lnTo>
                  <a:lnTo>
                    <a:pt x="50" y="10"/>
                  </a:lnTo>
                  <a:lnTo>
                    <a:pt x="51" y="14"/>
                  </a:lnTo>
                  <a:lnTo>
                    <a:pt x="52" y="19"/>
                  </a:lnTo>
                  <a:lnTo>
                    <a:pt x="51" y="23"/>
                  </a:lnTo>
                  <a:lnTo>
                    <a:pt x="50" y="27"/>
                  </a:lnTo>
                  <a:lnTo>
                    <a:pt x="49" y="30"/>
                  </a:lnTo>
                  <a:lnTo>
                    <a:pt x="45" y="33"/>
                  </a:lnTo>
                  <a:lnTo>
                    <a:pt x="42" y="36"/>
                  </a:lnTo>
                  <a:lnTo>
                    <a:pt x="38" y="38"/>
                  </a:lnTo>
                  <a:lnTo>
                    <a:pt x="32" y="39"/>
                  </a:lnTo>
                  <a:lnTo>
                    <a:pt x="26" y="39"/>
                  </a:lnTo>
                  <a:lnTo>
                    <a:pt x="9" y="39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1"/>
                  </a:moveTo>
                  <a:lnTo>
                    <a:pt x="26" y="31"/>
                  </a:lnTo>
                  <a:lnTo>
                    <a:pt x="30" y="31"/>
                  </a:lnTo>
                  <a:lnTo>
                    <a:pt x="33" y="31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2" y="19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7" y="10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6" name="Freeform 3100"/>
            <p:cNvSpPr>
              <a:spLocks noEditPoints="1"/>
            </p:cNvSpPr>
            <p:nvPr/>
          </p:nvSpPr>
          <p:spPr bwMode="auto">
            <a:xfrm>
              <a:off x="3830" y="3355"/>
              <a:ext cx="17" cy="17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5" y="14"/>
                </a:cxn>
                <a:cxn ang="0">
                  <a:pos x="14" y="5"/>
                </a:cxn>
                <a:cxn ang="0">
                  <a:pos x="25" y="1"/>
                </a:cxn>
                <a:cxn ang="0">
                  <a:pos x="36" y="0"/>
                </a:cxn>
                <a:cxn ang="0">
                  <a:pos x="45" y="2"/>
                </a:cxn>
                <a:cxn ang="0">
                  <a:pos x="52" y="7"/>
                </a:cxn>
                <a:cxn ang="0">
                  <a:pos x="58" y="13"/>
                </a:cxn>
                <a:cxn ang="0">
                  <a:pos x="62" y="20"/>
                </a:cxn>
                <a:cxn ang="0">
                  <a:pos x="64" y="29"/>
                </a:cxn>
                <a:cxn ang="0">
                  <a:pos x="64" y="39"/>
                </a:cxn>
                <a:cxn ang="0">
                  <a:pos x="62" y="49"/>
                </a:cxn>
                <a:cxn ang="0">
                  <a:pos x="58" y="57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6" y="69"/>
                </a:cxn>
                <a:cxn ang="0">
                  <a:pos x="27" y="69"/>
                </a:cxn>
                <a:cxn ang="0">
                  <a:pos x="19" y="66"/>
                </a:cxn>
                <a:cxn ang="0">
                  <a:pos x="11" y="62"/>
                </a:cxn>
                <a:cxn ang="0">
                  <a:pos x="6" y="56"/>
                </a:cxn>
                <a:cxn ang="0">
                  <a:pos x="1" y="43"/>
                </a:cxn>
                <a:cxn ang="0">
                  <a:pos x="9" y="35"/>
                </a:cxn>
                <a:cxn ang="0">
                  <a:pos x="11" y="47"/>
                </a:cxn>
                <a:cxn ang="0">
                  <a:pos x="15" y="55"/>
                </a:cxn>
                <a:cxn ang="0">
                  <a:pos x="23" y="60"/>
                </a:cxn>
                <a:cxn ang="0">
                  <a:pos x="31" y="62"/>
                </a:cxn>
                <a:cxn ang="0">
                  <a:pos x="41" y="60"/>
                </a:cxn>
                <a:cxn ang="0">
                  <a:pos x="49" y="55"/>
                </a:cxn>
                <a:cxn ang="0">
                  <a:pos x="53" y="45"/>
                </a:cxn>
                <a:cxn ang="0">
                  <a:pos x="55" y="34"/>
                </a:cxn>
                <a:cxn ang="0">
                  <a:pos x="52" y="20"/>
                </a:cxn>
                <a:cxn ang="0">
                  <a:pos x="44" y="11"/>
                </a:cxn>
                <a:cxn ang="0">
                  <a:pos x="32" y="7"/>
                </a:cxn>
                <a:cxn ang="0">
                  <a:pos x="23" y="9"/>
                </a:cxn>
                <a:cxn ang="0">
                  <a:pos x="16" y="14"/>
                </a:cxn>
                <a:cxn ang="0">
                  <a:pos x="11" y="22"/>
                </a:cxn>
                <a:cxn ang="0">
                  <a:pos x="9" y="35"/>
                </a:cxn>
              </a:cxnLst>
              <a:rect l="0" t="0" r="r" b="b"/>
              <a:pathLst>
                <a:path w="64" h="69">
                  <a:moveTo>
                    <a:pt x="0" y="35"/>
                  </a:moveTo>
                  <a:lnTo>
                    <a:pt x="1" y="27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2" y="7"/>
                  </a:lnTo>
                  <a:lnTo>
                    <a:pt x="55" y="10"/>
                  </a:lnTo>
                  <a:lnTo>
                    <a:pt x="58" y="13"/>
                  </a:lnTo>
                  <a:lnTo>
                    <a:pt x="60" y="16"/>
                  </a:lnTo>
                  <a:lnTo>
                    <a:pt x="62" y="20"/>
                  </a:lnTo>
                  <a:lnTo>
                    <a:pt x="63" y="25"/>
                  </a:lnTo>
                  <a:lnTo>
                    <a:pt x="64" y="29"/>
                  </a:lnTo>
                  <a:lnTo>
                    <a:pt x="64" y="34"/>
                  </a:lnTo>
                  <a:lnTo>
                    <a:pt x="64" y="39"/>
                  </a:lnTo>
                  <a:lnTo>
                    <a:pt x="63" y="44"/>
                  </a:lnTo>
                  <a:lnTo>
                    <a:pt x="62" y="49"/>
                  </a:lnTo>
                  <a:lnTo>
                    <a:pt x="60" y="53"/>
                  </a:lnTo>
                  <a:lnTo>
                    <a:pt x="58" y="57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8" y="65"/>
                  </a:lnTo>
                  <a:lnTo>
                    <a:pt x="45" y="67"/>
                  </a:lnTo>
                  <a:lnTo>
                    <a:pt x="41" y="68"/>
                  </a:lnTo>
                  <a:lnTo>
                    <a:pt x="36" y="69"/>
                  </a:lnTo>
                  <a:lnTo>
                    <a:pt x="31" y="69"/>
                  </a:lnTo>
                  <a:lnTo>
                    <a:pt x="27" y="69"/>
                  </a:lnTo>
                  <a:lnTo>
                    <a:pt x="23" y="68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1" y="62"/>
                  </a:lnTo>
                  <a:lnTo>
                    <a:pt x="8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3"/>
                  </a:lnTo>
                  <a:lnTo>
                    <a:pt x="0" y="35"/>
                  </a:lnTo>
                  <a:close/>
                  <a:moveTo>
                    <a:pt x="9" y="35"/>
                  </a:moveTo>
                  <a:lnTo>
                    <a:pt x="9" y="41"/>
                  </a:lnTo>
                  <a:lnTo>
                    <a:pt x="11" y="47"/>
                  </a:lnTo>
                  <a:lnTo>
                    <a:pt x="13" y="51"/>
                  </a:lnTo>
                  <a:lnTo>
                    <a:pt x="15" y="55"/>
                  </a:lnTo>
                  <a:lnTo>
                    <a:pt x="19" y="58"/>
                  </a:lnTo>
                  <a:lnTo>
                    <a:pt x="23" y="60"/>
                  </a:lnTo>
                  <a:lnTo>
                    <a:pt x="27" y="61"/>
                  </a:lnTo>
                  <a:lnTo>
                    <a:pt x="31" y="62"/>
                  </a:lnTo>
                  <a:lnTo>
                    <a:pt x="36" y="61"/>
                  </a:lnTo>
                  <a:lnTo>
                    <a:pt x="41" y="60"/>
                  </a:lnTo>
                  <a:lnTo>
                    <a:pt x="45" y="58"/>
                  </a:lnTo>
                  <a:lnTo>
                    <a:pt x="49" y="55"/>
                  </a:lnTo>
                  <a:lnTo>
                    <a:pt x="51" y="51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5" y="34"/>
                  </a:ln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4" y="11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7" y="8"/>
                  </a:lnTo>
                  <a:lnTo>
                    <a:pt x="23" y="9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1" y="22"/>
                  </a:lnTo>
                  <a:lnTo>
                    <a:pt x="9" y="28"/>
                  </a:lnTo>
                  <a:lnTo>
                    <a:pt x="9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7" name="Freeform 3101"/>
            <p:cNvSpPr>
              <a:spLocks/>
            </p:cNvSpPr>
            <p:nvPr/>
          </p:nvSpPr>
          <p:spPr bwMode="auto">
            <a:xfrm>
              <a:off x="3848" y="3355"/>
              <a:ext cx="13" cy="17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23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1" y="8"/>
                </a:cxn>
                <a:cxn ang="0">
                  <a:pos x="31" y="67"/>
                </a:cxn>
                <a:cxn ang="0">
                  <a:pos x="23" y="67"/>
                </a:cxn>
              </a:cxnLst>
              <a:rect l="0" t="0" r="r" b="b"/>
              <a:pathLst>
                <a:path w="53" h="67">
                  <a:moveTo>
                    <a:pt x="23" y="67"/>
                  </a:moveTo>
                  <a:lnTo>
                    <a:pt x="23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1" y="8"/>
                  </a:lnTo>
                  <a:lnTo>
                    <a:pt x="31" y="67"/>
                  </a:lnTo>
                  <a:lnTo>
                    <a:pt x="23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8" name="Freeform 3102"/>
            <p:cNvSpPr>
              <a:spLocks/>
            </p:cNvSpPr>
            <p:nvPr/>
          </p:nvSpPr>
          <p:spPr bwMode="auto">
            <a:xfrm>
              <a:off x="3863" y="3355"/>
              <a:ext cx="13" cy="17"/>
            </a:xfrm>
            <a:custGeom>
              <a:avLst/>
              <a:gdLst/>
              <a:ahLst/>
              <a:cxnLst>
                <a:cxn ang="0">
                  <a:pos x="8" y="45"/>
                </a:cxn>
                <a:cxn ang="0">
                  <a:pos x="12" y="54"/>
                </a:cxn>
                <a:cxn ang="0">
                  <a:pos x="19" y="59"/>
                </a:cxn>
                <a:cxn ang="0">
                  <a:pos x="29" y="61"/>
                </a:cxn>
                <a:cxn ang="0">
                  <a:pos x="38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0"/>
                </a:cxn>
                <a:cxn ang="0">
                  <a:pos x="26" y="37"/>
                </a:cxn>
                <a:cxn ang="0">
                  <a:pos x="13" y="32"/>
                </a:cxn>
                <a:cxn ang="0">
                  <a:pos x="5" y="26"/>
                </a:cxn>
                <a:cxn ang="0">
                  <a:pos x="3" y="18"/>
                </a:cxn>
                <a:cxn ang="0">
                  <a:pos x="6" y="9"/>
                </a:cxn>
                <a:cxn ang="0">
                  <a:pos x="15" y="2"/>
                </a:cxn>
                <a:cxn ang="0">
                  <a:pos x="27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0"/>
                </a:cxn>
                <a:cxn ang="0">
                  <a:pos x="43" y="17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31" y="8"/>
                </a:cxn>
                <a:cxn ang="0">
                  <a:pos x="20" y="8"/>
                </a:cxn>
                <a:cxn ang="0">
                  <a:pos x="13" y="14"/>
                </a:cxn>
                <a:cxn ang="0">
                  <a:pos x="13" y="21"/>
                </a:cxn>
                <a:cxn ang="0">
                  <a:pos x="19" y="26"/>
                </a:cxn>
                <a:cxn ang="0">
                  <a:pos x="37" y="30"/>
                </a:cxn>
                <a:cxn ang="0">
                  <a:pos x="47" y="35"/>
                </a:cxn>
                <a:cxn ang="0">
                  <a:pos x="53" y="43"/>
                </a:cxn>
                <a:cxn ang="0">
                  <a:pos x="53" y="54"/>
                </a:cxn>
                <a:cxn ang="0">
                  <a:pos x="47" y="63"/>
                </a:cxn>
                <a:cxn ang="0">
                  <a:pos x="36" y="68"/>
                </a:cxn>
                <a:cxn ang="0">
                  <a:pos x="21" y="68"/>
                </a:cxn>
                <a:cxn ang="0">
                  <a:pos x="8" y="63"/>
                </a:cxn>
                <a:cxn ang="0">
                  <a:pos x="1" y="53"/>
                </a:cxn>
              </a:cxnLst>
              <a:rect l="0" t="0" r="r" b="b"/>
              <a:pathLst>
                <a:path w="53" h="69">
                  <a:moveTo>
                    <a:pt x="0" y="47"/>
                  </a:moveTo>
                  <a:lnTo>
                    <a:pt x="8" y="45"/>
                  </a:lnTo>
                  <a:lnTo>
                    <a:pt x="9" y="51"/>
                  </a:lnTo>
                  <a:lnTo>
                    <a:pt x="12" y="54"/>
                  </a:lnTo>
                  <a:lnTo>
                    <a:pt x="15" y="57"/>
                  </a:lnTo>
                  <a:lnTo>
                    <a:pt x="19" y="59"/>
                  </a:lnTo>
                  <a:lnTo>
                    <a:pt x="23" y="61"/>
                  </a:lnTo>
                  <a:lnTo>
                    <a:pt x="29" y="61"/>
                  </a:lnTo>
                  <a:lnTo>
                    <a:pt x="33" y="61"/>
                  </a:lnTo>
                  <a:lnTo>
                    <a:pt x="38" y="60"/>
                  </a:lnTo>
                  <a:lnTo>
                    <a:pt x="41" y="58"/>
                  </a:lnTo>
                  <a:lnTo>
                    <a:pt x="43" y="56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1"/>
                  </a:lnTo>
                  <a:lnTo>
                    <a:pt x="37" y="40"/>
                  </a:lnTo>
                  <a:lnTo>
                    <a:pt x="33" y="38"/>
                  </a:lnTo>
                  <a:lnTo>
                    <a:pt x="26" y="37"/>
                  </a:lnTo>
                  <a:lnTo>
                    <a:pt x="18" y="34"/>
                  </a:lnTo>
                  <a:lnTo>
                    <a:pt x="13" y="32"/>
                  </a:lnTo>
                  <a:lnTo>
                    <a:pt x="8" y="30"/>
                  </a:lnTo>
                  <a:lnTo>
                    <a:pt x="5" y="26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3" y="13"/>
                  </a:lnTo>
                  <a:lnTo>
                    <a:pt x="6" y="9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7" y="0"/>
                  </a:lnTo>
                  <a:lnTo>
                    <a:pt x="34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4"/>
                  </a:lnTo>
                  <a:lnTo>
                    <a:pt x="52" y="20"/>
                  </a:lnTo>
                  <a:lnTo>
                    <a:pt x="43" y="20"/>
                  </a:lnTo>
                  <a:lnTo>
                    <a:pt x="43" y="17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7" y="8"/>
                  </a:lnTo>
                  <a:lnTo>
                    <a:pt x="20" y="8"/>
                  </a:lnTo>
                  <a:lnTo>
                    <a:pt x="16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3" y="21"/>
                  </a:lnTo>
                  <a:lnTo>
                    <a:pt x="15" y="23"/>
                  </a:lnTo>
                  <a:lnTo>
                    <a:pt x="19" y="26"/>
                  </a:lnTo>
                  <a:lnTo>
                    <a:pt x="28" y="28"/>
                  </a:lnTo>
                  <a:lnTo>
                    <a:pt x="37" y="30"/>
                  </a:lnTo>
                  <a:lnTo>
                    <a:pt x="42" y="32"/>
                  </a:lnTo>
                  <a:lnTo>
                    <a:pt x="47" y="35"/>
                  </a:lnTo>
                  <a:lnTo>
                    <a:pt x="51" y="39"/>
                  </a:lnTo>
                  <a:lnTo>
                    <a:pt x="53" y="43"/>
                  </a:lnTo>
                  <a:lnTo>
                    <a:pt x="53" y="49"/>
                  </a:lnTo>
                  <a:lnTo>
                    <a:pt x="53" y="54"/>
                  </a:lnTo>
                  <a:lnTo>
                    <a:pt x="50" y="59"/>
                  </a:lnTo>
                  <a:lnTo>
                    <a:pt x="47" y="63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29" y="69"/>
                  </a:lnTo>
                  <a:lnTo>
                    <a:pt x="21" y="68"/>
                  </a:lnTo>
                  <a:lnTo>
                    <a:pt x="14" y="66"/>
                  </a:lnTo>
                  <a:lnTo>
                    <a:pt x="8" y="63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9" name="Freeform 3103"/>
            <p:cNvSpPr>
              <a:spLocks/>
            </p:cNvSpPr>
            <p:nvPr/>
          </p:nvSpPr>
          <p:spPr bwMode="auto">
            <a:xfrm>
              <a:off x="3880" y="3355"/>
              <a:ext cx="6" cy="17"/>
            </a:xfrm>
            <a:custGeom>
              <a:avLst/>
              <a:gdLst/>
              <a:ahLst/>
              <a:cxnLst>
                <a:cxn ang="0">
                  <a:pos x="24" y="67"/>
                </a:cxn>
                <a:cxn ang="0">
                  <a:pos x="16" y="67"/>
                </a:cxn>
                <a:cxn ang="0">
                  <a:pos x="16" y="14"/>
                </a:cxn>
                <a:cxn ang="0">
                  <a:pos x="13" y="17"/>
                </a:cxn>
                <a:cxn ang="0">
                  <a:pos x="9" y="20"/>
                </a:cxn>
                <a:cxn ang="0">
                  <a:pos x="4" y="22"/>
                </a:cxn>
                <a:cxn ang="0">
                  <a:pos x="0" y="24"/>
                </a:cxn>
                <a:cxn ang="0">
                  <a:pos x="0" y="16"/>
                </a:cxn>
                <a:cxn ang="0">
                  <a:pos x="7" y="13"/>
                </a:cxn>
                <a:cxn ang="0">
                  <a:pos x="12" y="9"/>
                </a:cxn>
                <a:cxn ang="0">
                  <a:pos x="16" y="4"/>
                </a:cxn>
                <a:cxn ang="0">
                  <a:pos x="19" y="0"/>
                </a:cxn>
                <a:cxn ang="0">
                  <a:pos x="24" y="0"/>
                </a:cxn>
                <a:cxn ang="0">
                  <a:pos x="24" y="67"/>
                </a:cxn>
              </a:cxnLst>
              <a:rect l="0" t="0" r="r" b="b"/>
              <a:pathLst>
                <a:path w="24" h="67">
                  <a:moveTo>
                    <a:pt x="24" y="67"/>
                  </a:moveTo>
                  <a:lnTo>
                    <a:pt x="16" y="67"/>
                  </a:lnTo>
                  <a:lnTo>
                    <a:pt x="16" y="14"/>
                  </a:lnTo>
                  <a:lnTo>
                    <a:pt x="13" y="17"/>
                  </a:lnTo>
                  <a:lnTo>
                    <a:pt x="9" y="20"/>
                  </a:lnTo>
                  <a:lnTo>
                    <a:pt x="4" y="2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6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0" name="Freeform 3104"/>
            <p:cNvSpPr>
              <a:spLocks noEditPoints="1"/>
            </p:cNvSpPr>
            <p:nvPr/>
          </p:nvSpPr>
          <p:spPr bwMode="auto">
            <a:xfrm>
              <a:off x="3815" y="3504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40" y="2"/>
                </a:cxn>
                <a:cxn ang="0">
                  <a:pos x="43" y="3"/>
                </a:cxn>
                <a:cxn ang="0">
                  <a:pos x="46" y="6"/>
                </a:cxn>
                <a:cxn ang="0">
                  <a:pos x="50" y="11"/>
                </a:cxn>
                <a:cxn ang="0">
                  <a:pos x="51" y="15"/>
                </a:cxn>
                <a:cxn ang="0">
                  <a:pos x="52" y="20"/>
                </a:cxn>
                <a:cxn ang="0">
                  <a:pos x="51" y="24"/>
                </a:cxn>
                <a:cxn ang="0">
                  <a:pos x="50" y="28"/>
                </a:cxn>
                <a:cxn ang="0">
                  <a:pos x="49" y="31"/>
                </a:cxn>
                <a:cxn ang="0">
                  <a:pos x="45" y="34"/>
                </a:cxn>
                <a:cxn ang="0">
                  <a:pos x="42" y="36"/>
                </a:cxn>
                <a:cxn ang="0">
                  <a:pos x="38" y="38"/>
                </a:cxn>
                <a:cxn ang="0">
                  <a:pos x="32" y="39"/>
                </a:cxn>
                <a:cxn ang="0">
                  <a:pos x="26" y="40"/>
                </a:cxn>
                <a:cxn ang="0">
                  <a:pos x="9" y="40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2"/>
                </a:cxn>
                <a:cxn ang="0">
                  <a:pos x="26" y="32"/>
                </a:cxn>
                <a:cxn ang="0">
                  <a:pos x="30" y="32"/>
                </a:cxn>
                <a:cxn ang="0">
                  <a:pos x="33" y="31"/>
                </a:cxn>
                <a:cxn ang="0">
                  <a:pos x="36" y="30"/>
                </a:cxn>
                <a:cxn ang="0">
                  <a:pos x="38" y="29"/>
                </a:cxn>
                <a:cxn ang="0">
                  <a:pos x="40" y="27"/>
                </a:cxn>
                <a:cxn ang="0">
                  <a:pos x="41" y="25"/>
                </a:cxn>
                <a:cxn ang="0">
                  <a:pos x="41" y="23"/>
                </a:cxn>
                <a:cxn ang="0">
                  <a:pos x="42" y="20"/>
                </a:cxn>
                <a:cxn ang="0">
                  <a:pos x="41" y="16"/>
                </a:cxn>
                <a:cxn ang="0">
                  <a:pos x="40" y="13"/>
                </a:cxn>
                <a:cxn ang="0">
                  <a:pos x="37" y="11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2"/>
                </a:cxn>
              </a:cxnLst>
              <a:rect l="0" t="0" r="r" b="b"/>
              <a:pathLst>
                <a:path w="52" h="67">
                  <a:moveTo>
                    <a:pt x="0" y="67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6" y="6"/>
                  </a:lnTo>
                  <a:lnTo>
                    <a:pt x="50" y="11"/>
                  </a:lnTo>
                  <a:lnTo>
                    <a:pt x="51" y="15"/>
                  </a:lnTo>
                  <a:lnTo>
                    <a:pt x="52" y="20"/>
                  </a:lnTo>
                  <a:lnTo>
                    <a:pt x="51" y="24"/>
                  </a:lnTo>
                  <a:lnTo>
                    <a:pt x="50" y="28"/>
                  </a:lnTo>
                  <a:lnTo>
                    <a:pt x="49" y="31"/>
                  </a:lnTo>
                  <a:lnTo>
                    <a:pt x="45" y="34"/>
                  </a:lnTo>
                  <a:lnTo>
                    <a:pt x="42" y="36"/>
                  </a:lnTo>
                  <a:lnTo>
                    <a:pt x="38" y="38"/>
                  </a:lnTo>
                  <a:lnTo>
                    <a:pt x="32" y="39"/>
                  </a:lnTo>
                  <a:lnTo>
                    <a:pt x="26" y="40"/>
                  </a:lnTo>
                  <a:lnTo>
                    <a:pt x="9" y="40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2"/>
                  </a:moveTo>
                  <a:lnTo>
                    <a:pt x="26" y="32"/>
                  </a:lnTo>
                  <a:lnTo>
                    <a:pt x="30" y="32"/>
                  </a:lnTo>
                  <a:lnTo>
                    <a:pt x="33" y="31"/>
                  </a:lnTo>
                  <a:lnTo>
                    <a:pt x="36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2" y="20"/>
                  </a:lnTo>
                  <a:lnTo>
                    <a:pt x="41" y="16"/>
                  </a:lnTo>
                  <a:lnTo>
                    <a:pt x="40" y="13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1" name="Freeform 3105"/>
            <p:cNvSpPr>
              <a:spLocks noEditPoints="1"/>
            </p:cNvSpPr>
            <p:nvPr/>
          </p:nvSpPr>
          <p:spPr bwMode="auto">
            <a:xfrm>
              <a:off x="3830" y="3504"/>
              <a:ext cx="17" cy="17"/>
            </a:xfrm>
            <a:custGeom>
              <a:avLst/>
              <a:gdLst/>
              <a:ahLst/>
              <a:cxnLst>
                <a:cxn ang="0">
                  <a:pos x="1" y="28"/>
                </a:cxn>
                <a:cxn ang="0">
                  <a:pos x="5" y="15"/>
                </a:cxn>
                <a:cxn ang="0">
                  <a:pos x="14" y="5"/>
                </a:cxn>
                <a:cxn ang="0">
                  <a:pos x="25" y="0"/>
                </a:cxn>
                <a:cxn ang="0">
                  <a:pos x="36" y="0"/>
                </a:cxn>
                <a:cxn ang="0">
                  <a:pos x="45" y="2"/>
                </a:cxn>
                <a:cxn ang="0">
                  <a:pos x="52" y="6"/>
                </a:cxn>
                <a:cxn ang="0">
                  <a:pos x="58" y="13"/>
                </a:cxn>
                <a:cxn ang="0">
                  <a:pos x="62" y="21"/>
                </a:cxn>
                <a:cxn ang="0">
                  <a:pos x="64" y="30"/>
                </a:cxn>
                <a:cxn ang="0">
                  <a:pos x="64" y="40"/>
                </a:cxn>
                <a:cxn ang="0">
                  <a:pos x="62" y="49"/>
                </a:cxn>
                <a:cxn ang="0">
                  <a:pos x="58" y="56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6" y="69"/>
                </a:cxn>
                <a:cxn ang="0">
                  <a:pos x="27" y="69"/>
                </a:cxn>
                <a:cxn ang="0">
                  <a:pos x="19" y="67"/>
                </a:cxn>
                <a:cxn ang="0">
                  <a:pos x="11" y="63"/>
                </a:cxn>
                <a:cxn ang="0">
                  <a:pos x="6" y="56"/>
                </a:cxn>
                <a:cxn ang="0">
                  <a:pos x="1" y="44"/>
                </a:cxn>
                <a:cxn ang="0">
                  <a:pos x="9" y="36"/>
                </a:cxn>
                <a:cxn ang="0">
                  <a:pos x="11" y="46"/>
                </a:cxn>
                <a:cxn ang="0">
                  <a:pos x="15" y="54"/>
                </a:cxn>
                <a:cxn ang="0">
                  <a:pos x="23" y="59"/>
                </a:cxn>
                <a:cxn ang="0">
                  <a:pos x="31" y="62"/>
                </a:cxn>
                <a:cxn ang="0">
                  <a:pos x="41" y="59"/>
                </a:cxn>
                <a:cxn ang="0">
                  <a:pos x="49" y="54"/>
                </a:cxn>
                <a:cxn ang="0">
                  <a:pos x="53" y="46"/>
                </a:cxn>
                <a:cxn ang="0">
                  <a:pos x="55" y="35"/>
                </a:cxn>
                <a:cxn ang="0">
                  <a:pos x="52" y="21"/>
                </a:cxn>
                <a:cxn ang="0">
                  <a:pos x="44" y="11"/>
                </a:cxn>
                <a:cxn ang="0">
                  <a:pos x="32" y="7"/>
                </a:cxn>
                <a:cxn ang="0">
                  <a:pos x="23" y="9"/>
                </a:cxn>
                <a:cxn ang="0">
                  <a:pos x="16" y="14"/>
                </a:cxn>
                <a:cxn ang="0">
                  <a:pos x="11" y="23"/>
                </a:cxn>
                <a:cxn ang="0">
                  <a:pos x="9" y="36"/>
                </a:cxn>
              </a:cxnLst>
              <a:rect l="0" t="0" r="r" b="b"/>
              <a:pathLst>
                <a:path w="64" h="70">
                  <a:moveTo>
                    <a:pt x="0" y="35"/>
                  </a:moveTo>
                  <a:lnTo>
                    <a:pt x="1" y="28"/>
                  </a:lnTo>
                  <a:lnTo>
                    <a:pt x="2" y="21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2" y="6"/>
                  </a:lnTo>
                  <a:lnTo>
                    <a:pt x="55" y="9"/>
                  </a:lnTo>
                  <a:lnTo>
                    <a:pt x="58" y="13"/>
                  </a:lnTo>
                  <a:lnTo>
                    <a:pt x="60" y="17"/>
                  </a:lnTo>
                  <a:lnTo>
                    <a:pt x="62" y="21"/>
                  </a:lnTo>
                  <a:lnTo>
                    <a:pt x="63" y="25"/>
                  </a:lnTo>
                  <a:lnTo>
                    <a:pt x="64" y="30"/>
                  </a:lnTo>
                  <a:lnTo>
                    <a:pt x="64" y="35"/>
                  </a:lnTo>
                  <a:lnTo>
                    <a:pt x="64" y="40"/>
                  </a:lnTo>
                  <a:lnTo>
                    <a:pt x="63" y="44"/>
                  </a:lnTo>
                  <a:lnTo>
                    <a:pt x="62" y="49"/>
                  </a:lnTo>
                  <a:lnTo>
                    <a:pt x="60" y="53"/>
                  </a:lnTo>
                  <a:lnTo>
                    <a:pt x="58" y="56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8" y="66"/>
                  </a:lnTo>
                  <a:lnTo>
                    <a:pt x="45" y="67"/>
                  </a:lnTo>
                  <a:lnTo>
                    <a:pt x="41" y="69"/>
                  </a:lnTo>
                  <a:lnTo>
                    <a:pt x="36" y="69"/>
                  </a:lnTo>
                  <a:lnTo>
                    <a:pt x="31" y="70"/>
                  </a:lnTo>
                  <a:lnTo>
                    <a:pt x="27" y="69"/>
                  </a:lnTo>
                  <a:lnTo>
                    <a:pt x="23" y="68"/>
                  </a:lnTo>
                  <a:lnTo>
                    <a:pt x="19" y="67"/>
                  </a:lnTo>
                  <a:lnTo>
                    <a:pt x="15" y="65"/>
                  </a:lnTo>
                  <a:lnTo>
                    <a:pt x="11" y="63"/>
                  </a:lnTo>
                  <a:lnTo>
                    <a:pt x="8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4"/>
                  </a:lnTo>
                  <a:lnTo>
                    <a:pt x="0" y="35"/>
                  </a:lnTo>
                  <a:close/>
                  <a:moveTo>
                    <a:pt x="9" y="36"/>
                  </a:moveTo>
                  <a:lnTo>
                    <a:pt x="9" y="41"/>
                  </a:lnTo>
                  <a:lnTo>
                    <a:pt x="11" y="46"/>
                  </a:lnTo>
                  <a:lnTo>
                    <a:pt x="13" y="51"/>
                  </a:lnTo>
                  <a:lnTo>
                    <a:pt x="15" y="54"/>
                  </a:lnTo>
                  <a:lnTo>
                    <a:pt x="19" y="57"/>
                  </a:lnTo>
                  <a:lnTo>
                    <a:pt x="23" y="59"/>
                  </a:lnTo>
                  <a:lnTo>
                    <a:pt x="27" y="62"/>
                  </a:lnTo>
                  <a:lnTo>
                    <a:pt x="31" y="62"/>
                  </a:lnTo>
                  <a:lnTo>
                    <a:pt x="36" y="62"/>
                  </a:lnTo>
                  <a:lnTo>
                    <a:pt x="41" y="59"/>
                  </a:lnTo>
                  <a:lnTo>
                    <a:pt x="45" y="57"/>
                  </a:lnTo>
                  <a:lnTo>
                    <a:pt x="49" y="54"/>
                  </a:lnTo>
                  <a:lnTo>
                    <a:pt x="51" y="50"/>
                  </a:lnTo>
                  <a:lnTo>
                    <a:pt x="53" y="46"/>
                  </a:lnTo>
                  <a:lnTo>
                    <a:pt x="55" y="41"/>
                  </a:lnTo>
                  <a:lnTo>
                    <a:pt x="55" y="35"/>
                  </a:lnTo>
                  <a:lnTo>
                    <a:pt x="54" y="27"/>
                  </a:lnTo>
                  <a:lnTo>
                    <a:pt x="52" y="21"/>
                  </a:lnTo>
                  <a:lnTo>
                    <a:pt x="49" y="15"/>
                  </a:lnTo>
                  <a:lnTo>
                    <a:pt x="44" y="11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7" y="7"/>
                  </a:lnTo>
                  <a:lnTo>
                    <a:pt x="23" y="9"/>
                  </a:lnTo>
                  <a:lnTo>
                    <a:pt x="19" y="12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9" y="29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2" name="Freeform 3106"/>
            <p:cNvSpPr>
              <a:spLocks/>
            </p:cNvSpPr>
            <p:nvPr/>
          </p:nvSpPr>
          <p:spPr bwMode="auto">
            <a:xfrm>
              <a:off x="3848" y="3504"/>
              <a:ext cx="13" cy="17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23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1" y="8"/>
                </a:cxn>
                <a:cxn ang="0">
                  <a:pos x="31" y="67"/>
                </a:cxn>
                <a:cxn ang="0">
                  <a:pos x="23" y="67"/>
                </a:cxn>
              </a:cxnLst>
              <a:rect l="0" t="0" r="r" b="b"/>
              <a:pathLst>
                <a:path w="53" h="67">
                  <a:moveTo>
                    <a:pt x="23" y="67"/>
                  </a:moveTo>
                  <a:lnTo>
                    <a:pt x="23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1" y="8"/>
                  </a:lnTo>
                  <a:lnTo>
                    <a:pt x="31" y="67"/>
                  </a:lnTo>
                  <a:lnTo>
                    <a:pt x="23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3" name="Freeform 3107"/>
            <p:cNvSpPr>
              <a:spLocks/>
            </p:cNvSpPr>
            <p:nvPr/>
          </p:nvSpPr>
          <p:spPr bwMode="auto">
            <a:xfrm>
              <a:off x="3863" y="3504"/>
              <a:ext cx="13" cy="17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2" y="54"/>
                </a:cxn>
                <a:cxn ang="0">
                  <a:pos x="19" y="59"/>
                </a:cxn>
                <a:cxn ang="0">
                  <a:pos x="29" y="62"/>
                </a:cxn>
                <a:cxn ang="0">
                  <a:pos x="38" y="59"/>
                </a:cxn>
                <a:cxn ang="0">
                  <a:pos x="43" y="55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0"/>
                </a:cxn>
                <a:cxn ang="0">
                  <a:pos x="26" y="37"/>
                </a:cxn>
                <a:cxn ang="0">
                  <a:pos x="13" y="33"/>
                </a:cxn>
                <a:cxn ang="0">
                  <a:pos x="5" y="27"/>
                </a:cxn>
                <a:cxn ang="0">
                  <a:pos x="3" y="19"/>
                </a:cxn>
                <a:cxn ang="0">
                  <a:pos x="6" y="8"/>
                </a:cxn>
                <a:cxn ang="0">
                  <a:pos x="15" y="2"/>
                </a:cxn>
                <a:cxn ang="0">
                  <a:pos x="27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0"/>
                </a:cxn>
                <a:cxn ang="0">
                  <a:pos x="43" y="18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31" y="8"/>
                </a:cxn>
                <a:cxn ang="0">
                  <a:pos x="20" y="8"/>
                </a:cxn>
                <a:cxn ang="0">
                  <a:pos x="13" y="14"/>
                </a:cxn>
                <a:cxn ang="0">
                  <a:pos x="13" y="21"/>
                </a:cxn>
                <a:cxn ang="0">
                  <a:pos x="19" y="26"/>
                </a:cxn>
                <a:cxn ang="0">
                  <a:pos x="37" y="31"/>
                </a:cxn>
                <a:cxn ang="0">
                  <a:pos x="47" y="36"/>
                </a:cxn>
                <a:cxn ang="0">
                  <a:pos x="53" y="44"/>
                </a:cxn>
                <a:cxn ang="0">
                  <a:pos x="53" y="54"/>
                </a:cxn>
                <a:cxn ang="0">
                  <a:pos x="47" y="64"/>
                </a:cxn>
                <a:cxn ang="0">
                  <a:pos x="36" y="69"/>
                </a:cxn>
                <a:cxn ang="0">
                  <a:pos x="21" y="69"/>
                </a:cxn>
                <a:cxn ang="0">
                  <a:pos x="8" y="64"/>
                </a:cxn>
                <a:cxn ang="0">
                  <a:pos x="1" y="53"/>
                </a:cxn>
              </a:cxnLst>
              <a:rect l="0" t="0" r="r" b="b"/>
              <a:pathLst>
                <a:path w="53" h="70">
                  <a:moveTo>
                    <a:pt x="0" y="46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2" y="54"/>
                  </a:lnTo>
                  <a:lnTo>
                    <a:pt x="15" y="57"/>
                  </a:lnTo>
                  <a:lnTo>
                    <a:pt x="19" y="59"/>
                  </a:lnTo>
                  <a:lnTo>
                    <a:pt x="23" y="60"/>
                  </a:lnTo>
                  <a:lnTo>
                    <a:pt x="29" y="62"/>
                  </a:lnTo>
                  <a:lnTo>
                    <a:pt x="33" y="60"/>
                  </a:lnTo>
                  <a:lnTo>
                    <a:pt x="38" y="59"/>
                  </a:lnTo>
                  <a:lnTo>
                    <a:pt x="41" y="58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2"/>
                  </a:lnTo>
                  <a:lnTo>
                    <a:pt x="37" y="40"/>
                  </a:lnTo>
                  <a:lnTo>
                    <a:pt x="33" y="39"/>
                  </a:lnTo>
                  <a:lnTo>
                    <a:pt x="26" y="37"/>
                  </a:lnTo>
                  <a:lnTo>
                    <a:pt x="18" y="35"/>
                  </a:lnTo>
                  <a:lnTo>
                    <a:pt x="13" y="33"/>
                  </a:lnTo>
                  <a:lnTo>
                    <a:pt x="8" y="30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6" y="8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2" y="20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7" y="7"/>
                  </a:lnTo>
                  <a:lnTo>
                    <a:pt x="20" y="8"/>
                  </a:lnTo>
                  <a:lnTo>
                    <a:pt x="16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3" y="21"/>
                  </a:lnTo>
                  <a:lnTo>
                    <a:pt x="15" y="24"/>
                  </a:lnTo>
                  <a:lnTo>
                    <a:pt x="19" y="26"/>
                  </a:lnTo>
                  <a:lnTo>
                    <a:pt x="28" y="29"/>
                  </a:lnTo>
                  <a:lnTo>
                    <a:pt x="37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1" y="40"/>
                  </a:lnTo>
                  <a:lnTo>
                    <a:pt x="53" y="44"/>
                  </a:lnTo>
                  <a:lnTo>
                    <a:pt x="53" y="49"/>
                  </a:lnTo>
                  <a:lnTo>
                    <a:pt x="53" y="54"/>
                  </a:lnTo>
                  <a:lnTo>
                    <a:pt x="50" y="59"/>
                  </a:lnTo>
                  <a:lnTo>
                    <a:pt x="47" y="64"/>
                  </a:lnTo>
                  <a:lnTo>
                    <a:pt x="42" y="67"/>
                  </a:lnTo>
                  <a:lnTo>
                    <a:pt x="36" y="69"/>
                  </a:lnTo>
                  <a:lnTo>
                    <a:pt x="29" y="70"/>
                  </a:lnTo>
                  <a:lnTo>
                    <a:pt x="21" y="69"/>
                  </a:lnTo>
                  <a:lnTo>
                    <a:pt x="14" y="67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1" y="5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4" name="Freeform 3108"/>
            <p:cNvSpPr>
              <a:spLocks noEditPoints="1"/>
            </p:cNvSpPr>
            <p:nvPr/>
          </p:nvSpPr>
          <p:spPr bwMode="auto">
            <a:xfrm>
              <a:off x="3878" y="3504"/>
              <a:ext cx="11" cy="17"/>
            </a:xfrm>
            <a:custGeom>
              <a:avLst/>
              <a:gdLst/>
              <a:ahLst/>
              <a:cxnLst>
                <a:cxn ang="0">
                  <a:pos x="8" y="30"/>
                </a:cxn>
                <a:cxn ang="0">
                  <a:pos x="3" y="23"/>
                </a:cxn>
                <a:cxn ang="0">
                  <a:pos x="3" y="15"/>
                </a:cxn>
                <a:cxn ang="0">
                  <a:pos x="6" y="8"/>
                </a:cxn>
                <a:cxn ang="0">
                  <a:pos x="11" y="3"/>
                </a:cxn>
                <a:cxn ang="0">
                  <a:pos x="17" y="1"/>
                </a:cxn>
                <a:cxn ang="0">
                  <a:pos x="26" y="1"/>
                </a:cxn>
                <a:cxn ang="0">
                  <a:pos x="33" y="3"/>
                </a:cxn>
                <a:cxn ang="0">
                  <a:pos x="38" y="8"/>
                </a:cxn>
                <a:cxn ang="0">
                  <a:pos x="40" y="15"/>
                </a:cxn>
                <a:cxn ang="0">
                  <a:pos x="40" y="23"/>
                </a:cxn>
                <a:cxn ang="0">
                  <a:pos x="35" y="30"/>
                </a:cxn>
                <a:cxn ang="0">
                  <a:pos x="36" y="34"/>
                </a:cxn>
                <a:cxn ang="0">
                  <a:pos x="43" y="43"/>
                </a:cxn>
                <a:cxn ang="0">
                  <a:pos x="43" y="53"/>
                </a:cxn>
                <a:cxn ang="0">
                  <a:pos x="40" y="60"/>
                </a:cxn>
                <a:cxn ang="0">
                  <a:pos x="34" y="66"/>
                </a:cxn>
                <a:cxn ang="0">
                  <a:pos x="26" y="69"/>
                </a:cxn>
                <a:cxn ang="0">
                  <a:pos x="17" y="69"/>
                </a:cxn>
                <a:cxn ang="0">
                  <a:pos x="9" y="66"/>
                </a:cxn>
                <a:cxn ang="0">
                  <a:pos x="3" y="60"/>
                </a:cxn>
                <a:cxn ang="0">
                  <a:pos x="0" y="53"/>
                </a:cxn>
                <a:cxn ang="0">
                  <a:pos x="1" y="43"/>
                </a:cxn>
                <a:cxn ang="0">
                  <a:pos x="7" y="34"/>
                </a:cxn>
                <a:cxn ang="0">
                  <a:pos x="11" y="18"/>
                </a:cxn>
                <a:cxn ang="0">
                  <a:pos x="14" y="26"/>
                </a:cxn>
                <a:cxn ang="0">
                  <a:pos x="22" y="29"/>
                </a:cxn>
                <a:cxn ang="0">
                  <a:pos x="29" y="26"/>
                </a:cxn>
                <a:cxn ang="0">
                  <a:pos x="32" y="19"/>
                </a:cxn>
                <a:cxn ang="0">
                  <a:pos x="29" y="11"/>
                </a:cxn>
                <a:cxn ang="0">
                  <a:pos x="22" y="7"/>
                </a:cxn>
                <a:cxn ang="0">
                  <a:pos x="14" y="11"/>
                </a:cxn>
                <a:cxn ang="0">
                  <a:pos x="11" y="18"/>
                </a:cxn>
                <a:cxn ang="0">
                  <a:pos x="9" y="52"/>
                </a:cxn>
                <a:cxn ang="0">
                  <a:pos x="12" y="58"/>
                </a:cxn>
                <a:cxn ang="0">
                  <a:pos x="18" y="63"/>
                </a:cxn>
                <a:cxn ang="0">
                  <a:pos x="24" y="63"/>
                </a:cxn>
                <a:cxn ang="0">
                  <a:pos x="29" y="60"/>
                </a:cxn>
                <a:cxn ang="0">
                  <a:pos x="33" y="56"/>
                </a:cxn>
                <a:cxn ang="0">
                  <a:pos x="35" y="52"/>
                </a:cxn>
                <a:cxn ang="0">
                  <a:pos x="35" y="46"/>
                </a:cxn>
                <a:cxn ang="0">
                  <a:pos x="33" y="41"/>
                </a:cxn>
                <a:cxn ang="0">
                  <a:pos x="29" y="37"/>
                </a:cxn>
                <a:cxn ang="0">
                  <a:pos x="24" y="36"/>
                </a:cxn>
                <a:cxn ang="0">
                  <a:pos x="19" y="36"/>
                </a:cxn>
                <a:cxn ang="0">
                  <a:pos x="14" y="37"/>
                </a:cxn>
                <a:cxn ang="0">
                  <a:pos x="10" y="41"/>
                </a:cxn>
                <a:cxn ang="0">
                  <a:pos x="9" y="46"/>
                </a:cxn>
              </a:cxnLst>
              <a:rect l="0" t="0" r="r" b="b"/>
              <a:pathLst>
                <a:path w="43" h="70">
                  <a:moveTo>
                    <a:pt x="13" y="32"/>
                  </a:moveTo>
                  <a:lnTo>
                    <a:pt x="8" y="30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5"/>
                  </a:lnTo>
                  <a:lnTo>
                    <a:pt x="11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33" y="3"/>
                  </a:lnTo>
                  <a:lnTo>
                    <a:pt x="35" y="5"/>
                  </a:lnTo>
                  <a:lnTo>
                    <a:pt x="38" y="8"/>
                  </a:lnTo>
                  <a:lnTo>
                    <a:pt x="39" y="12"/>
                  </a:lnTo>
                  <a:lnTo>
                    <a:pt x="40" y="15"/>
                  </a:lnTo>
                  <a:lnTo>
                    <a:pt x="41" y="19"/>
                  </a:lnTo>
                  <a:lnTo>
                    <a:pt x="40" y="23"/>
                  </a:lnTo>
                  <a:lnTo>
                    <a:pt x="38" y="27"/>
                  </a:lnTo>
                  <a:lnTo>
                    <a:pt x="35" y="30"/>
                  </a:lnTo>
                  <a:lnTo>
                    <a:pt x="31" y="32"/>
                  </a:lnTo>
                  <a:lnTo>
                    <a:pt x="36" y="34"/>
                  </a:lnTo>
                  <a:lnTo>
                    <a:pt x="40" y="38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3"/>
                  </a:lnTo>
                  <a:lnTo>
                    <a:pt x="42" y="56"/>
                  </a:lnTo>
                  <a:lnTo>
                    <a:pt x="40" y="60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0" y="68"/>
                  </a:lnTo>
                  <a:lnTo>
                    <a:pt x="26" y="69"/>
                  </a:lnTo>
                  <a:lnTo>
                    <a:pt x="22" y="70"/>
                  </a:lnTo>
                  <a:lnTo>
                    <a:pt x="17" y="69"/>
                  </a:lnTo>
                  <a:lnTo>
                    <a:pt x="13" y="68"/>
                  </a:lnTo>
                  <a:lnTo>
                    <a:pt x="9" y="66"/>
                  </a:lnTo>
                  <a:lnTo>
                    <a:pt x="6" y="64"/>
                  </a:lnTo>
                  <a:lnTo>
                    <a:pt x="3" y="60"/>
                  </a:lnTo>
                  <a:lnTo>
                    <a:pt x="1" y="56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1" y="43"/>
                  </a:lnTo>
                  <a:lnTo>
                    <a:pt x="3" y="38"/>
                  </a:lnTo>
                  <a:lnTo>
                    <a:pt x="7" y="34"/>
                  </a:lnTo>
                  <a:lnTo>
                    <a:pt x="13" y="32"/>
                  </a:lnTo>
                  <a:close/>
                  <a:moveTo>
                    <a:pt x="11" y="18"/>
                  </a:moveTo>
                  <a:lnTo>
                    <a:pt x="12" y="22"/>
                  </a:lnTo>
                  <a:lnTo>
                    <a:pt x="14" y="26"/>
                  </a:lnTo>
                  <a:lnTo>
                    <a:pt x="17" y="28"/>
                  </a:lnTo>
                  <a:lnTo>
                    <a:pt x="22" y="29"/>
                  </a:lnTo>
                  <a:lnTo>
                    <a:pt x="26" y="28"/>
                  </a:lnTo>
                  <a:lnTo>
                    <a:pt x="29" y="26"/>
                  </a:lnTo>
                  <a:lnTo>
                    <a:pt x="32" y="23"/>
                  </a:lnTo>
                  <a:lnTo>
                    <a:pt x="32" y="19"/>
                  </a:lnTo>
                  <a:lnTo>
                    <a:pt x="32" y="15"/>
                  </a:lnTo>
                  <a:lnTo>
                    <a:pt x="29" y="11"/>
                  </a:lnTo>
                  <a:lnTo>
                    <a:pt x="26" y="8"/>
                  </a:lnTo>
                  <a:lnTo>
                    <a:pt x="22" y="7"/>
                  </a:lnTo>
                  <a:lnTo>
                    <a:pt x="17" y="8"/>
                  </a:lnTo>
                  <a:lnTo>
                    <a:pt x="14" y="11"/>
                  </a:lnTo>
                  <a:lnTo>
                    <a:pt x="12" y="14"/>
                  </a:lnTo>
                  <a:lnTo>
                    <a:pt x="11" y="18"/>
                  </a:lnTo>
                  <a:close/>
                  <a:moveTo>
                    <a:pt x="8" y="49"/>
                  </a:moveTo>
                  <a:lnTo>
                    <a:pt x="9" y="52"/>
                  </a:lnTo>
                  <a:lnTo>
                    <a:pt x="10" y="55"/>
                  </a:lnTo>
                  <a:lnTo>
                    <a:pt x="12" y="58"/>
                  </a:lnTo>
                  <a:lnTo>
                    <a:pt x="15" y="60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4" y="63"/>
                  </a:lnTo>
                  <a:lnTo>
                    <a:pt x="27" y="62"/>
                  </a:lnTo>
                  <a:lnTo>
                    <a:pt x="29" y="60"/>
                  </a:lnTo>
                  <a:lnTo>
                    <a:pt x="31" y="58"/>
                  </a:lnTo>
                  <a:lnTo>
                    <a:pt x="33" y="56"/>
                  </a:lnTo>
                  <a:lnTo>
                    <a:pt x="34" y="54"/>
                  </a:lnTo>
                  <a:lnTo>
                    <a:pt x="35" y="52"/>
                  </a:lnTo>
                  <a:lnTo>
                    <a:pt x="35" y="49"/>
                  </a:lnTo>
                  <a:lnTo>
                    <a:pt x="35" y="46"/>
                  </a:lnTo>
                  <a:lnTo>
                    <a:pt x="34" y="43"/>
                  </a:lnTo>
                  <a:lnTo>
                    <a:pt x="33" y="41"/>
                  </a:lnTo>
                  <a:lnTo>
                    <a:pt x="31" y="39"/>
                  </a:lnTo>
                  <a:lnTo>
                    <a:pt x="29" y="37"/>
                  </a:lnTo>
                  <a:lnTo>
                    <a:pt x="27" y="36"/>
                  </a:lnTo>
                  <a:lnTo>
                    <a:pt x="24" y="36"/>
                  </a:lnTo>
                  <a:lnTo>
                    <a:pt x="21" y="35"/>
                  </a:lnTo>
                  <a:lnTo>
                    <a:pt x="19" y="36"/>
                  </a:lnTo>
                  <a:lnTo>
                    <a:pt x="16" y="36"/>
                  </a:lnTo>
                  <a:lnTo>
                    <a:pt x="14" y="37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9" y="43"/>
                  </a:lnTo>
                  <a:lnTo>
                    <a:pt x="9" y="46"/>
                  </a:lnTo>
                  <a:lnTo>
                    <a:pt x="8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5" name="Freeform 3109"/>
            <p:cNvSpPr>
              <a:spLocks/>
            </p:cNvSpPr>
            <p:nvPr/>
          </p:nvSpPr>
          <p:spPr bwMode="auto">
            <a:xfrm>
              <a:off x="3560" y="3331"/>
              <a:ext cx="14" cy="1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3" y="0"/>
                </a:cxn>
                <a:cxn ang="0">
                  <a:pos x="53" y="38"/>
                </a:cxn>
                <a:cxn ang="0">
                  <a:pos x="52" y="47"/>
                </a:cxn>
                <a:cxn ang="0">
                  <a:pos x="51" y="54"/>
                </a:cxn>
                <a:cxn ang="0">
                  <a:pos x="48" y="57"/>
                </a:cxn>
                <a:cxn ang="0">
                  <a:pos x="46" y="60"/>
                </a:cxn>
                <a:cxn ang="0">
                  <a:pos x="44" y="62"/>
                </a:cxn>
                <a:cxn ang="0">
                  <a:pos x="41" y="64"/>
                </a:cxn>
                <a:cxn ang="0">
                  <a:pos x="38" y="65"/>
                </a:cxn>
                <a:cxn ang="0">
                  <a:pos x="35" y="67"/>
                </a:cxn>
                <a:cxn ang="0">
                  <a:pos x="31" y="67"/>
                </a:cxn>
                <a:cxn ang="0">
                  <a:pos x="26" y="67"/>
                </a:cxn>
                <a:cxn ang="0">
                  <a:pos x="18" y="67"/>
                </a:cxn>
                <a:cxn ang="0">
                  <a:pos x="11" y="64"/>
                </a:cxn>
                <a:cxn ang="0">
                  <a:pos x="8" y="62"/>
                </a:cxn>
                <a:cxn ang="0">
                  <a:pos x="6" y="60"/>
                </a:cxn>
                <a:cxn ang="0">
                  <a:pos x="4" y="58"/>
                </a:cxn>
                <a:cxn ang="0">
                  <a:pos x="3" y="55"/>
                </a:cxn>
                <a:cxn ang="0">
                  <a:pos x="1" y="4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8"/>
                </a:cxn>
                <a:cxn ang="0">
                  <a:pos x="9" y="46"/>
                </a:cxn>
                <a:cxn ang="0">
                  <a:pos x="10" y="51"/>
                </a:cxn>
                <a:cxn ang="0">
                  <a:pos x="13" y="55"/>
                </a:cxn>
                <a:cxn ang="0">
                  <a:pos x="16" y="57"/>
                </a:cxn>
                <a:cxn ang="0">
                  <a:pos x="20" y="59"/>
                </a:cxn>
                <a:cxn ang="0">
                  <a:pos x="25" y="60"/>
                </a:cxn>
                <a:cxn ang="0">
                  <a:pos x="30" y="59"/>
                </a:cxn>
                <a:cxn ang="0">
                  <a:pos x="34" y="59"/>
                </a:cxn>
                <a:cxn ang="0">
                  <a:pos x="37" y="57"/>
                </a:cxn>
                <a:cxn ang="0">
                  <a:pos x="39" y="55"/>
                </a:cxn>
                <a:cxn ang="0">
                  <a:pos x="41" y="53"/>
                </a:cxn>
                <a:cxn ang="0">
                  <a:pos x="42" y="49"/>
                </a:cxn>
                <a:cxn ang="0">
                  <a:pos x="43" y="44"/>
                </a:cxn>
                <a:cxn ang="0">
                  <a:pos x="43" y="38"/>
                </a:cxn>
                <a:cxn ang="0">
                  <a:pos x="43" y="0"/>
                </a:cxn>
              </a:cxnLst>
              <a:rect l="0" t="0" r="r" b="b"/>
              <a:pathLst>
                <a:path w="53" h="67">
                  <a:moveTo>
                    <a:pt x="43" y="0"/>
                  </a:moveTo>
                  <a:lnTo>
                    <a:pt x="53" y="0"/>
                  </a:lnTo>
                  <a:lnTo>
                    <a:pt x="53" y="38"/>
                  </a:lnTo>
                  <a:lnTo>
                    <a:pt x="52" y="47"/>
                  </a:lnTo>
                  <a:lnTo>
                    <a:pt x="51" y="54"/>
                  </a:lnTo>
                  <a:lnTo>
                    <a:pt x="48" y="57"/>
                  </a:lnTo>
                  <a:lnTo>
                    <a:pt x="46" y="60"/>
                  </a:lnTo>
                  <a:lnTo>
                    <a:pt x="44" y="62"/>
                  </a:lnTo>
                  <a:lnTo>
                    <a:pt x="41" y="64"/>
                  </a:lnTo>
                  <a:lnTo>
                    <a:pt x="38" y="65"/>
                  </a:lnTo>
                  <a:lnTo>
                    <a:pt x="35" y="67"/>
                  </a:lnTo>
                  <a:lnTo>
                    <a:pt x="31" y="67"/>
                  </a:lnTo>
                  <a:lnTo>
                    <a:pt x="26" y="67"/>
                  </a:lnTo>
                  <a:lnTo>
                    <a:pt x="18" y="67"/>
                  </a:lnTo>
                  <a:lnTo>
                    <a:pt x="11" y="64"/>
                  </a:lnTo>
                  <a:lnTo>
                    <a:pt x="8" y="62"/>
                  </a:lnTo>
                  <a:lnTo>
                    <a:pt x="6" y="60"/>
                  </a:lnTo>
                  <a:lnTo>
                    <a:pt x="4" y="58"/>
                  </a:lnTo>
                  <a:lnTo>
                    <a:pt x="3" y="55"/>
                  </a:lnTo>
                  <a:lnTo>
                    <a:pt x="1" y="4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38"/>
                  </a:lnTo>
                  <a:lnTo>
                    <a:pt x="9" y="46"/>
                  </a:lnTo>
                  <a:lnTo>
                    <a:pt x="10" y="51"/>
                  </a:lnTo>
                  <a:lnTo>
                    <a:pt x="13" y="55"/>
                  </a:lnTo>
                  <a:lnTo>
                    <a:pt x="16" y="57"/>
                  </a:lnTo>
                  <a:lnTo>
                    <a:pt x="20" y="59"/>
                  </a:lnTo>
                  <a:lnTo>
                    <a:pt x="25" y="60"/>
                  </a:lnTo>
                  <a:lnTo>
                    <a:pt x="30" y="59"/>
                  </a:lnTo>
                  <a:lnTo>
                    <a:pt x="34" y="59"/>
                  </a:lnTo>
                  <a:lnTo>
                    <a:pt x="37" y="57"/>
                  </a:lnTo>
                  <a:lnTo>
                    <a:pt x="39" y="55"/>
                  </a:lnTo>
                  <a:lnTo>
                    <a:pt x="41" y="53"/>
                  </a:lnTo>
                  <a:lnTo>
                    <a:pt x="42" y="49"/>
                  </a:lnTo>
                  <a:lnTo>
                    <a:pt x="43" y="44"/>
                  </a:lnTo>
                  <a:lnTo>
                    <a:pt x="43" y="3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6" name="Freeform 3110"/>
            <p:cNvSpPr>
              <a:spLocks/>
            </p:cNvSpPr>
            <p:nvPr/>
          </p:nvSpPr>
          <p:spPr bwMode="auto">
            <a:xfrm>
              <a:off x="3674" y="3330"/>
              <a:ext cx="14" cy="18"/>
            </a:xfrm>
            <a:custGeom>
              <a:avLst/>
              <a:gdLst/>
              <a:ahLst/>
              <a:cxnLst>
                <a:cxn ang="0">
                  <a:pos x="9" y="46"/>
                </a:cxn>
                <a:cxn ang="0">
                  <a:pos x="12" y="55"/>
                </a:cxn>
                <a:cxn ang="0">
                  <a:pos x="18" y="60"/>
                </a:cxn>
                <a:cxn ang="0">
                  <a:pos x="28" y="62"/>
                </a:cxn>
                <a:cxn ang="0">
                  <a:pos x="37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5"/>
                </a:cxn>
                <a:cxn ang="0">
                  <a:pos x="37" y="40"/>
                </a:cxn>
                <a:cxn ang="0">
                  <a:pos x="25" y="37"/>
                </a:cxn>
                <a:cxn ang="0">
                  <a:pos x="13" y="33"/>
                </a:cxn>
                <a:cxn ang="0">
                  <a:pos x="6" y="27"/>
                </a:cxn>
                <a:cxn ang="0">
                  <a:pos x="3" y="19"/>
                </a:cxn>
                <a:cxn ang="0">
                  <a:pos x="6" y="9"/>
                </a:cxn>
                <a:cxn ang="0">
                  <a:pos x="14" y="3"/>
                </a:cxn>
                <a:cxn ang="0">
                  <a:pos x="26" y="0"/>
                </a:cxn>
                <a:cxn ang="0">
                  <a:pos x="39" y="3"/>
                </a:cxn>
                <a:cxn ang="0">
                  <a:pos x="48" y="10"/>
                </a:cxn>
                <a:cxn ang="0">
                  <a:pos x="51" y="20"/>
                </a:cxn>
                <a:cxn ang="0">
                  <a:pos x="42" y="18"/>
                </a:cxn>
                <a:cxn ang="0">
                  <a:pos x="40" y="13"/>
                </a:cxn>
                <a:cxn ang="0">
                  <a:pos x="36" y="10"/>
                </a:cxn>
                <a:cxn ang="0">
                  <a:pos x="30" y="8"/>
                </a:cxn>
                <a:cxn ang="0">
                  <a:pos x="20" y="9"/>
                </a:cxn>
                <a:cxn ang="0">
                  <a:pos x="13" y="14"/>
                </a:cxn>
                <a:cxn ang="0">
                  <a:pos x="12" y="21"/>
                </a:cxn>
                <a:cxn ang="0">
                  <a:pos x="19" y="26"/>
                </a:cxn>
                <a:cxn ang="0">
                  <a:pos x="36" y="31"/>
                </a:cxn>
                <a:cxn ang="0">
                  <a:pos x="47" y="36"/>
                </a:cxn>
                <a:cxn ang="0">
                  <a:pos x="53" y="45"/>
                </a:cxn>
                <a:cxn ang="0">
                  <a:pos x="53" y="55"/>
                </a:cxn>
                <a:cxn ang="0">
                  <a:pos x="46" y="64"/>
                </a:cxn>
                <a:cxn ang="0">
                  <a:pos x="35" y="69"/>
                </a:cxn>
                <a:cxn ang="0">
                  <a:pos x="21" y="69"/>
                </a:cxn>
                <a:cxn ang="0">
                  <a:pos x="8" y="64"/>
                </a:cxn>
                <a:cxn ang="0">
                  <a:pos x="2" y="53"/>
                </a:cxn>
              </a:cxnLst>
              <a:rect l="0" t="0" r="r" b="b"/>
              <a:pathLst>
                <a:path w="54" h="69">
                  <a:moveTo>
                    <a:pt x="0" y="47"/>
                  </a:moveTo>
                  <a:lnTo>
                    <a:pt x="9" y="46"/>
                  </a:lnTo>
                  <a:lnTo>
                    <a:pt x="10" y="51"/>
                  </a:lnTo>
                  <a:lnTo>
                    <a:pt x="12" y="55"/>
                  </a:lnTo>
                  <a:lnTo>
                    <a:pt x="14" y="57"/>
                  </a:lnTo>
                  <a:lnTo>
                    <a:pt x="18" y="60"/>
                  </a:lnTo>
                  <a:lnTo>
                    <a:pt x="23" y="61"/>
                  </a:lnTo>
                  <a:lnTo>
                    <a:pt x="28" y="62"/>
                  </a:lnTo>
                  <a:lnTo>
                    <a:pt x="33" y="61"/>
                  </a:lnTo>
                  <a:lnTo>
                    <a:pt x="37" y="60"/>
                  </a:lnTo>
                  <a:lnTo>
                    <a:pt x="40" y="58"/>
                  </a:lnTo>
                  <a:lnTo>
                    <a:pt x="43" y="56"/>
                  </a:lnTo>
                  <a:lnTo>
                    <a:pt x="44" y="53"/>
                  </a:lnTo>
                  <a:lnTo>
                    <a:pt x="45" y="50"/>
                  </a:lnTo>
                  <a:lnTo>
                    <a:pt x="44" y="48"/>
                  </a:lnTo>
                  <a:lnTo>
                    <a:pt x="43" y="45"/>
                  </a:lnTo>
                  <a:lnTo>
                    <a:pt x="41" y="43"/>
                  </a:lnTo>
                  <a:lnTo>
                    <a:pt x="37" y="40"/>
                  </a:lnTo>
                  <a:lnTo>
                    <a:pt x="33" y="39"/>
                  </a:lnTo>
                  <a:lnTo>
                    <a:pt x="25" y="37"/>
                  </a:lnTo>
                  <a:lnTo>
                    <a:pt x="18" y="35"/>
                  </a:lnTo>
                  <a:lnTo>
                    <a:pt x="13" y="33"/>
                  </a:lnTo>
                  <a:lnTo>
                    <a:pt x="8" y="30"/>
                  </a:lnTo>
                  <a:lnTo>
                    <a:pt x="6" y="27"/>
                  </a:lnTo>
                  <a:lnTo>
                    <a:pt x="4" y="23"/>
                  </a:lnTo>
                  <a:lnTo>
                    <a:pt x="3" y="19"/>
                  </a:lnTo>
                  <a:lnTo>
                    <a:pt x="4" y="14"/>
                  </a:lnTo>
                  <a:lnTo>
                    <a:pt x="6" y="9"/>
                  </a:lnTo>
                  <a:lnTo>
                    <a:pt x="10" y="5"/>
                  </a:lnTo>
                  <a:lnTo>
                    <a:pt x="14" y="3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39" y="3"/>
                  </a:lnTo>
                  <a:lnTo>
                    <a:pt x="44" y="6"/>
                  </a:lnTo>
                  <a:lnTo>
                    <a:pt x="48" y="10"/>
                  </a:lnTo>
                  <a:lnTo>
                    <a:pt x="50" y="15"/>
                  </a:lnTo>
                  <a:lnTo>
                    <a:pt x="51" y="20"/>
                  </a:lnTo>
                  <a:lnTo>
                    <a:pt x="43" y="21"/>
                  </a:lnTo>
                  <a:lnTo>
                    <a:pt x="42" y="18"/>
                  </a:lnTo>
                  <a:lnTo>
                    <a:pt x="41" y="15"/>
                  </a:lnTo>
                  <a:lnTo>
                    <a:pt x="40" y="13"/>
                  </a:lnTo>
                  <a:lnTo>
                    <a:pt x="38" y="11"/>
                  </a:lnTo>
                  <a:lnTo>
                    <a:pt x="36" y="10"/>
                  </a:lnTo>
                  <a:lnTo>
                    <a:pt x="33" y="9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0" y="9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2" y="21"/>
                  </a:lnTo>
                  <a:lnTo>
                    <a:pt x="14" y="24"/>
                  </a:lnTo>
                  <a:lnTo>
                    <a:pt x="19" y="26"/>
                  </a:lnTo>
                  <a:lnTo>
                    <a:pt x="27" y="29"/>
                  </a:lnTo>
                  <a:lnTo>
                    <a:pt x="36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0" y="39"/>
                  </a:lnTo>
                  <a:lnTo>
                    <a:pt x="53" y="45"/>
                  </a:lnTo>
                  <a:lnTo>
                    <a:pt x="54" y="50"/>
                  </a:lnTo>
                  <a:lnTo>
                    <a:pt x="53" y="55"/>
                  </a:lnTo>
                  <a:lnTo>
                    <a:pt x="50" y="60"/>
                  </a:lnTo>
                  <a:lnTo>
                    <a:pt x="46" y="64"/>
                  </a:lnTo>
                  <a:lnTo>
                    <a:pt x="41" y="67"/>
                  </a:lnTo>
                  <a:lnTo>
                    <a:pt x="35" y="69"/>
                  </a:lnTo>
                  <a:lnTo>
                    <a:pt x="29" y="69"/>
                  </a:lnTo>
                  <a:lnTo>
                    <a:pt x="21" y="69"/>
                  </a:lnTo>
                  <a:lnTo>
                    <a:pt x="14" y="67"/>
                  </a:lnTo>
                  <a:lnTo>
                    <a:pt x="8" y="64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7" name="Freeform 3111"/>
            <p:cNvSpPr>
              <a:spLocks/>
            </p:cNvSpPr>
            <p:nvPr/>
          </p:nvSpPr>
          <p:spPr bwMode="auto">
            <a:xfrm>
              <a:off x="3610" y="3362"/>
              <a:ext cx="13" cy="16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45" y="5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3" y="67"/>
                </a:cxn>
                <a:cxn ang="0">
                  <a:pos x="44" y="67"/>
                </a:cxn>
                <a:cxn ang="0">
                  <a:pos x="10" y="14"/>
                </a:cxn>
                <a:cxn ang="0">
                  <a:pos x="10" y="67"/>
                </a:cxn>
                <a:cxn ang="0">
                  <a:pos x="0" y="67"/>
                </a:cxn>
              </a:cxnLst>
              <a:rect l="0" t="0" r="r" b="b"/>
              <a:pathLst>
                <a:path w="53" h="67">
                  <a:moveTo>
                    <a:pt x="0" y="6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45" y="5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3" y="67"/>
                  </a:lnTo>
                  <a:lnTo>
                    <a:pt x="44" y="67"/>
                  </a:lnTo>
                  <a:lnTo>
                    <a:pt x="10" y="14"/>
                  </a:lnTo>
                  <a:lnTo>
                    <a:pt x="1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8" name="Freeform 3112"/>
            <p:cNvSpPr>
              <a:spLocks/>
            </p:cNvSpPr>
            <p:nvPr/>
          </p:nvSpPr>
          <p:spPr bwMode="auto">
            <a:xfrm>
              <a:off x="3626" y="3362"/>
              <a:ext cx="13" cy="16"/>
            </a:xfrm>
            <a:custGeom>
              <a:avLst/>
              <a:gdLst/>
              <a:ahLst/>
              <a:cxnLst>
                <a:cxn ang="0">
                  <a:pos x="21" y="67"/>
                </a:cxn>
                <a:cxn ang="0">
                  <a:pos x="21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0" y="8"/>
                </a:cxn>
                <a:cxn ang="0">
                  <a:pos x="30" y="67"/>
                </a:cxn>
                <a:cxn ang="0">
                  <a:pos x="21" y="67"/>
                </a:cxn>
              </a:cxnLst>
              <a:rect l="0" t="0" r="r" b="b"/>
              <a:pathLst>
                <a:path w="53" h="67">
                  <a:moveTo>
                    <a:pt x="21" y="67"/>
                  </a:moveTo>
                  <a:lnTo>
                    <a:pt x="2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0" y="8"/>
                  </a:lnTo>
                  <a:lnTo>
                    <a:pt x="30" y="67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9" name="Rectangle 3113"/>
            <p:cNvSpPr>
              <a:spLocks noChangeArrowheads="1"/>
            </p:cNvSpPr>
            <p:nvPr/>
          </p:nvSpPr>
          <p:spPr bwMode="auto">
            <a:xfrm>
              <a:off x="3608" y="3601"/>
              <a:ext cx="2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0" name="Freeform 3114"/>
            <p:cNvSpPr>
              <a:spLocks noEditPoints="1"/>
            </p:cNvSpPr>
            <p:nvPr/>
          </p:nvSpPr>
          <p:spPr bwMode="auto">
            <a:xfrm>
              <a:off x="3613" y="3601"/>
              <a:ext cx="15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62" y="67"/>
                </a:cxn>
                <a:cxn ang="0">
                  <a:pos x="52" y="67"/>
                </a:cxn>
                <a:cxn ang="0">
                  <a:pos x="44" y="47"/>
                </a:cxn>
                <a:cxn ang="0">
                  <a:pos x="16" y="47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19" y="40"/>
                </a:cxn>
                <a:cxn ang="0">
                  <a:pos x="41" y="40"/>
                </a:cxn>
                <a:cxn ang="0">
                  <a:pos x="34" y="20"/>
                </a:cxn>
                <a:cxn ang="0">
                  <a:pos x="31" y="13"/>
                </a:cxn>
                <a:cxn ang="0">
                  <a:pos x="29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40"/>
                </a:cxn>
              </a:cxnLst>
              <a:rect l="0" t="0" r="r" b="b"/>
              <a:pathLst>
                <a:path w="62" h="67">
                  <a:moveTo>
                    <a:pt x="0" y="67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62" y="67"/>
                  </a:lnTo>
                  <a:lnTo>
                    <a:pt x="52" y="67"/>
                  </a:lnTo>
                  <a:lnTo>
                    <a:pt x="44" y="47"/>
                  </a:lnTo>
                  <a:lnTo>
                    <a:pt x="16" y="47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19" y="40"/>
                  </a:moveTo>
                  <a:lnTo>
                    <a:pt x="41" y="40"/>
                  </a:lnTo>
                  <a:lnTo>
                    <a:pt x="34" y="20"/>
                  </a:lnTo>
                  <a:lnTo>
                    <a:pt x="31" y="13"/>
                  </a:lnTo>
                  <a:lnTo>
                    <a:pt x="29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1" name="Freeform 3115"/>
            <p:cNvSpPr>
              <a:spLocks noEditPoints="1"/>
            </p:cNvSpPr>
            <p:nvPr/>
          </p:nvSpPr>
          <p:spPr bwMode="auto">
            <a:xfrm>
              <a:off x="3630" y="3601"/>
              <a:ext cx="14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5" y="1"/>
                </a:cxn>
                <a:cxn ang="0">
                  <a:pos x="41" y="3"/>
                </a:cxn>
                <a:cxn ang="0">
                  <a:pos x="45" y="6"/>
                </a:cxn>
                <a:cxn ang="0">
                  <a:pos x="50" y="11"/>
                </a:cxn>
                <a:cxn ang="0">
                  <a:pos x="53" y="17"/>
                </a:cxn>
                <a:cxn ang="0">
                  <a:pos x="55" y="24"/>
                </a:cxn>
                <a:cxn ang="0">
                  <a:pos x="55" y="33"/>
                </a:cxn>
                <a:cxn ang="0">
                  <a:pos x="55" y="40"/>
                </a:cxn>
                <a:cxn ang="0">
                  <a:pos x="54" y="47"/>
                </a:cxn>
                <a:cxn ang="0">
                  <a:pos x="52" y="52"/>
                </a:cxn>
                <a:cxn ang="0">
                  <a:pos x="49" y="56"/>
                </a:cxn>
                <a:cxn ang="0">
                  <a:pos x="46" y="60"/>
                </a:cxn>
                <a:cxn ang="0">
                  <a:pos x="43" y="62"/>
                </a:cxn>
                <a:cxn ang="0">
                  <a:pos x="40" y="64"/>
                </a:cxn>
                <a:cxn ang="0">
                  <a:pos x="35" y="66"/>
                </a:cxn>
                <a:cxn ang="0">
                  <a:pos x="30" y="66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9" y="59"/>
                </a:cxn>
                <a:cxn ang="0">
                  <a:pos x="23" y="59"/>
                </a:cxn>
                <a:cxn ang="0">
                  <a:pos x="30" y="59"/>
                </a:cxn>
                <a:cxn ang="0">
                  <a:pos x="34" y="58"/>
                </a:cxn>
                <a:cxn ang="0">
                  <a:pos x="37" y="56"/>
                </a:cxn>
                <a:cxn ang="0">
                  <a:pos x="40" y="54"/>
                </a:cxn>
                <a:cxn ang="0">
                  <a:pos x="43" y="51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6" y="33"/>
                </a:cxn>
                <a:cxn ang="0">
                  <a:pos x="46" y="27"/>
                </a:cxn>
                <a:cxn ang="0">
                  <a:pos x="46" y="23"/>
                </a:cxn>
                <a:cxn ang="0">
                  <a:pos x="44" y="20"/>
                </a:cxn>
                <a:cxn ang="0">
                  <a:pos x="43" y="16"/>
                </a:cxn>
                <a:cxn ang="0">
                  <a:pos x="39" y="12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59"/>
                </a:cxn>
              </a:cxnLst>
              <a:rect l="0" t="0" r="r" b="b"/>
              <a:pathLst>
                <a:path w="55" h="67">
                  <a:moveTo>
                    <a:pt x="0" y="67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1" y="3"/>
                  </a:lnTo>
                  <a:lnTo>
                    <a:pt x="45" y="6"/>
                  </a:lnTo>
                  <a:lnTo>
                    <a:pt x="50" y="11"/>
                  </a:lnTo>
                  <a:lnTo>
                    <a:pt x="53" y="17"/>
                  </a:lnTo>
                  <a:lnTo>
                    <a:pt x="55" y="24"/>
                  </a:lnTo>
                  <a:lnTo>
                    <a:pt x="55" y="33"/>
                  </a:lnTo>
                  <a:lnTo>
                    <a:pt x="55" y="40"/>
                  </a:lnTo>
                  <a:lnTo>
                    <a:pt x="54" y="47"/>
                  </a:lnTo>
                  <a:lnTo>
                    <a:pt x="52" y="52"/>
                  </a:lnTo>
                  <a:lnTo>
                    <a:pt x="49" y="56"/>
                  </a:lnTo>
                  <a:lnTo>
                    <a:pt x="46" y="60"/>
                  </a:lnTo>
                  <a:lnTo>
                    <a:pt x="43" y="62"/>
                  </a:lnTo>
                  <a:lnTo>
                    <a:pt x="40" y="64"/>
                  </a:lnTo>
                  <a:lnTo>
                    <a:pt x="35" y="66"/>
                  </a:lnTo>
                  <a:lnTo>
                    <a:pt x="30" y="66"/>
                  </a:lnTo>
                  <a:lnTo>
                    <a:pt x="24" y="67"/>
                  </a:lnTo>
                  <a:lnTo>
                    <a:pt x="0" y="67"/>
                  </a:lnTo>
                  <a:close/>
                  <a:moveTo>
                    <a:pt x="9" y="59"/>
                  </a:moveTo>
                  <a:lnTo>
                    <a:pt x="23" y="59"/>
                  </a:lnTo>
                  <a:lnTo>
                    <a:pt x="30" y="59"/>
                  </a:lnTo>
                  <a:lnTo>
                    <a:pt x="34" y="58"/>
                  </a:lnTo>
                  <a:lnTo>
                    <a:pt x="37" y="56"/>
                  </a:lnTo>
                  <a:lnTo>
                    <a:pt x="40" y="54"/>
                  </a:lnTo>
                  <a:lnTo>
                    <a:pt x="43" y="51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6" y="33"/>
                  </a:lnTo>
                  <a:lnTo>
                    <a:pt x="46" y="27"/>
                  </a:lnTo>
                  <a:lnTo>
                    <a:pt x="46" y="23"/>
                  </a:lnTo>
                  <a:lnTo>
                    <a:pt x="44" y="20"/>
                  </a:lnTo>
                  <a:lnTo>
                    <a:pt x="43" y="16"/>
                  </a:lnTo>
                  <a:lnTo>
                    <a:pt x="39" y="12"/>
                  </a:lnTo>
                  <a:lnTo>
                    <a:pt x="35" y="9"/>
                  </a:lnTo>
                  <a:lnTo>
                    <a:pt x="30" y="8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2" name="Rectangle 3116"/>
            <p:cNvSpPr>
              <a:spLocks noChangeArrowheads="1"/>
            </p:cNvSpPr>
            <p:nvPr/>
          </p:nvSpPr>
          <p:spPr bwMode="auto">
            <a:xfrm>
              <a:off x="3646" y="3610"/>
              <a:ext cx="6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3" name="Freeform 3117"/>
            <p:cNvSpPr>
              <a:spLocks noEditPoints="1"/>
            </p:cNvSpPr>
            <p:nvPr/>
          </p:nvSpPr>
          <p:spPr bwMode="auto">
            <a:xfrm>
              <a:off x="3653" y="3601"/>
              <a:ext cx="16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62" y="67"/>
                </a:cxn>
                <a:cxn ang="0">
                  <a:pos x="52" y="67"/>
                </a:cxn>
                <a:cxn ang="0">
                  <a:pos x="45" y="47"/>
                </a:cxn>
                <a:cxn ang="0">
                  <a:pos x="16" y="47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19" y="40"/>
                </a:cxn>
                <a:cxn ang="0">
                  <a:pos x="42" y="40"/>
                </a:cxn>
                <a:cxn ang="0">
                  <a:pos x="34" y="20"/>
                </a:cxn>
                <a:cxn ang="0">
                  <a:pos x="31" y="13"/>
                </a:cxn>
                <a:cxn ang="0">
                  <a:pos x="29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40"/>
                </a:cxn>
              </a:cxnLst>
              <a:rect l="0" t="0" r="r" b="b"/>
              <a:pathLst>
                <a:path w="62" h="67">
                  <a:moveTo>
                    <a:pt x="0" y="67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62" y="67"/>
                  </a:lnTo>
                  <a:lnTo>
                    <a:pt x="52" y="67"/>
                  </a:lnTo>
                  <a:lnTo>
                    <a:pt x="45" y="47"/>
                  </a:lnTo>
                  <a:lnTo>
                    <a:pt x="16" y="47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19" y="40"/>
                  </a:moveTo>
                  <a:lnTo>
                    <a:pt x="42" y="40"/>
                  </a:lnTo>
                  <a:lnTo>
                    <a:pt x="34" y="20"/>
                  </a:lnTo>
                  <a:lnTo>
                    <a:pt x="31" y="13"/>
                  </a:lnTo>
                  <a:lnTo>
                    <a:pt x="29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4" name="Rectangle 3118"/>
            <p:cNvSpPr>
              <a:spLocks noChangeArrowheads="1"/>
            </p:cNvSpPr>
            <p:nvPr/>
          </p:nvSpPr>
          <p:spPr bwMode="auto">
            <a:xfrm>
              <a:off x="3532" y="3796"/>
              <a:ext cx="83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5" name="Rectangle 3119"/>
            <p:cNvSpPr>
              <a:spLocks noChangeArrowheads="1"/>
            </p:cNvSpPr>
            <p:nvPr/>
          </p:nvSpPr>
          <p:spPr bwMode="auto">
            <a:xfrm>
              <a:off x="3532" y="3796"/>
              <a:ext cx="83" cy="39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6" name="Rectangle 3120"/>
            <p:cNvSpPr>
              <a:spLocks noChangeArrowheads="1"/>
            </p:cNvSpPr>
            <p:nvPr/>
          </p:nvSpPr>
          <p:spPr bwMode="auto">
            <a:xfrm>
              <a:off x="3544" y="3807"/>
              <a:ext cx="2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7" name="Freeform 3121"/>
            <p:cNvSpPr>
              <a:spLocks noEditPoints="1"/>
            </p:cNvSpPr>
            <p:nvPr/>
          </p:nvSpPr>
          <p:spPr bwMode="auto">
            <a:xfrm>
              <a:off x="3548" y="3807"/>
              <a:ext cx="16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25" y="0"/>
                </a:cxn>
                <a:cxn ang="0">
                  <a:pos x="35" y="0"/>
                </a:cxn>
                <a:cxn ang="0">
                  <a:pos x="63" y="66"/>
                </a:cxn>
                <a:cxn ang="0">
                  <a:pos x="53" y="66"/>
                </a:cxn>
                <a:cxn ang="0">
                  <a:pos x="44" y="46"/>
                </a:cxn>
                <a:cxn ang="0">
                  <a:pos x="17" y="46"/>
                </a:cxn>
                <a:cxn ang="0">
                  <a:pos x="9" y="66"/>
                </a:cxn>
                <a:cxn ang="0">
                  <a:pos x="0" y="66"/>
                </a:cxn>
                <a:cxn ang="0">
                  <a:pos x="19" y="39"/>
                </a:cxn>
                <a:cxn ang="0">
                  <a:pos x="41" y="39"/>
                </a:cxn>
                <a:cxn ang="0">
                  <a:pos x="35" y="20"/>
                </a:cxn>
                <a:cxn ang="0">
                  <a:pos x="32" y="13"/>
                </a:cxn>
                <a:cxn ang="0">
                  <a:pos x="30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39"/>
                </a:cxn>
              </a:cxnLst>
              <a:rect l="0" t="0" r="r" b="b"/>
              <a:pathLst>
                <a:path w="63" h="66">
                  <a:moveTo>
                    <a:pt x="0" y="66"/>
                  </a:moveTo>
                  <a:lnTo>
                    <a:pt x="25" y="0"/>
                  </a:lnTo>
                  <a:lnTo>
                    <a:pt x="35" y="0"/>
                  </a:lnTo>
                  <a:lnTo>
                    <a:pt x="63" y="66"/>
                  </a:lnTo>
                  <a:lnTo>
                    <a:pt x="53" y="66"/>
                  </a:lnTo>
                  <a:lnTo>
                    <a:pt x="44" y="46"/>
                  </a:lnTo>
                  <a:lnTo>
                    <a:pt x="17" y="46"/>
                  </a:lnTo>
                  <a:lnTo>
                    <a:pt x="9" y="66"/>
                  </a:lnTo>
                  <a:lnTo>
                    <a:pt x="0" y="66"/>
                  </a:lnTo>
                  <a:close/>
                  <a:moveTo>
                    <a:pt x="19" y="39"/>
                  </a:moveTo>
                  <a:lnTo>
                    <a:pt x="41" y="39"/>
                  </a:lnTo>
                  <a:lnTo>
                    <a:pt x="35" y="20"/>
                  </a:lnTo>
                  <a:lnTo>
                    <a:pt x="32" y="13"/>
                  </a:lnTo>
                  <a:lnTo>
                    <a:pt x="30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8" name="Freeform 3122"/>
            <p:cNvSpPr>
              <a:spLocks noEditPoints="1"/>
            </p:cNvSpPr>
            <p:nvPr/>
          </p:nvSpPr>
          <p:spPr bwMode="auto">
            <a:xfrm>
              <a:off x="3566" y="3807"/>
              <a:ext cx="14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30" y="0"/>
                </a:cxn>
                <a:cxn ang="0">
                  <a:pos x="35" y="1"/>
                </a:cxn>
                <a:cxn ang="0">
                  <a:pos x="40" y="2"/>
                </a:cxn>
                <a:cxn ang="0">
                  <a:pos x="45" y="5"/>
                </a:cxn>
                <a:cxn ang="0">
                  <a:pos x="49" y="10"/>
                </a:cxn>
                <a:cxn ang="0">
                  <a:pos x="52" y="16"/>
                </a:cxn>
                <a:cxn ang="0">
                  <a:pos x="54" y="25"/>
                </a:cxn>
                <a:cxn ang="0">
                  <a:pos x="55" y="33"/>
                </a:cxn>
                <a:cxn ang="0">
                  <a:pos x="54" y="40"/>
                </a:cxn>
                <a:cxn ang="0">
                  <a:pos x="53" y="46"/>
                </a:cxn>
                <a:cxn ang="0">
                  <a:pos x="51" y="52"/>
                </a:cxn>
                <a:cxn ang="0">
                  <a:pos x="49" y="56"/>
                </a:cxn>
                <a:cxn ang="0">
                  <a:pos x="46" y="59"/>
                </a:cxn>
                <a:cxn ang="0">
                  <a:pos x="43" y="62"/>
                </a:cxn>
                <a:cxn ang="0">
                  <a:pos x="39" y="64"/>
                </a:cxn>
                <a:cxn ang="0">
                  <a:pos x="35" y="65"/>
                </a:cxn>
                <a:cxn ang="0">
                  <a:pos x="30" y="66"/>
                </a:cxn>
                <a:cxn ang="0">
                  <a:pos x="23" y="66"/>
                </a:cxn>
                <a:cxn ang="0">
                  <a:pos x="0" y="66"/>
                </a:cxn>
                <a:cxn ang="0">
                  <a:pos x="8" y="59"/>
                </a:cxn>
                <a:cxn ang="0">
                  <a:pos x="22" y="59"/>
                </a:cxn>
                <a:cxn ang="0">
                  <a:pos x="29" y="58"/>
                </a:cxn>
                <a:cxn ang="0">
                  <a:pos x="34" y="57"/>
                </a:cxn>
                <a:cxn ang="0">
                  <a:pos x="37" y="56"/>
                </a:cxn>
                <a:cxn ang="0">
                  <a:pos x="39" y="54"/>
                </a:cxn>
                <a:cxn ang="0">
                  <a:pos x="42" y="50"/>
                </a:cxn>
                <a:cxn ang="0">
                  <a:pos x="44" y="46"/>
                </a:cxn>
                <a:cxn ang="0">
                  <a:pos x="46" y="40"/>
                </a:cxn>
                <a:cxn ang="0">
                  <a:pos x="46" y="33"/>
                </a:cxn>
                <a:cxn ang="0">
                  <a:pos x="46" y="28"/>
                </a:cxn>
                <a:cxn ang="0">
                  <a:pos x="45" y="24"/>
                </a:cxn>
                <a:cxn ang="0">
                  <a:pos x="44" y="19"/>
                </a:cxn>
                <a:cxn ang="0">
                  <a:pos x="43" y="16"/>
                </a:cxn>
                <a:cxn ang="0">
                  <a:pos x="39" y="12"/>
                </a:cxn>
                <a:cxn ang="0">
                  <a:pos x="34" y="9"/>
                </a:cxn>
                <a:cxn ang="0">
                  <a:pos x="30" y="8"/>
                </a:cxn>
                <a:cxn ang="0">
                  <a:pos x="22" y="7"/>
                </a:cxn>
                <a:cxn ang="0">
                  <a:pos x="8" y="7"/>
                </a:cxn>
                <a:cxn ang="0">
                  <a:pos x="8" y="59"/>
                </a:cxn>
              </a:cxnLst>
              <a:rect l="0" t="0" r="r" b="b"/>
              <a:pathLst>
                <a:path w="55" h="66">
                  <a:moveTo>
                    <a:pt x="0" y="66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9" y="10"/>
                  </a:lnTo>
                  <a:lnTo>
                    <a:pt x="52" y="16"/>
                  </a:lnTo>
                  <a:lnTo>
                    <a:pt x="54" y="25"/>
                  </a:lnTo>
                  <a:lnTo>
                    <a:pt x="55" y="33"/>
                  </a:lnTo>
                  <a:lnTo>
                    <a:pt x="54" y="40"/>
                  </a:lnTo>
                  <a:lnTo>
                    <a:pt x="53" y="46"/>
                  </a:lnTo>
                  <a:lnTo>
                    <a:pt x="51" y="52"/>
                  </a:lnTo>
                  <a:lnTo>
                    <a:pt x="49" y="56"/>
                  </a:lnTo>
                  <a:lnTo>
                    <a:pt x="46" y="59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5" y="65"/>
                  </a:lnTo>
                  <a:lnTo>
                    <a:pt x="30" y="66"/>
                  </a:lnTo>
                  <a:lnTo>
                    <a:pt x="23" y="66"/>
                  </a:lnTo>
                  <a:lnTo>
                    <a:pt x="0" y="66"/>
                  </a:lnTo>
                  <a:close/>
                  <a:moveTo>
                    <a:pt x="8" y="59"/>
                  </a:moveTo>
                  <a:lnTo>
                    <a:pt x="22" y="59"/>
                  </a:lnTo>
                  <a:lnTo>
                    <a:pt x="29" y="58"/>
                  </a:lnTo>
                  <a:lnTo>
                    <a:pt x="34" y="57"/>
                  </a:lnTo>
                  <a:lnTo>
                    <a:pt x="37" y="56"/>
                  </a:lnTo>
                  <a:lnTo>
                    <a:pt x="39" y="54"/>
                  </a:lnTo>
                  <a:lnTo>
                    <a:pt x="42" y="50"/>
                  </a:lnTo>
                  <a:lnTo>
                    <a:pt x="44" y="46"/>
                  </a:lnTo>
                  <a:lnTo>
                    <a:pt x="46" y="40"/>
                  </a:lnTo>
                  <a:lnTo>
                    <a:pt x="46" y="33"/>
                  </a:lnTo>
                  <a:lnTo>
                    <a:pt x="46" y="28"/>
                  </a:lnTo>
                  <a:lnTo>
                    <a:pt x="45" y="24"/>
                  </a:lnTo>
                  <a:lnTo>
                    <a:pt x="44" y="19"/>
                  </a:lnTo>
                  <a:lnTo>
                    <a:pt x="43" y="16"/>
                  </a:lnTo>
                  <a:lnTo>
                    <a:pt x="39" y="12"/>
                  </a:lnTo>
                  <a:lnTo>
                    <a:pt x="34" y="9"/>
                  </a:lnTo>
                  <a:lnTo>
                    <a:pt x="30" y="8"/>
                  </a:lnTo>
                  <a:lnTo>
                    <a:pt x="22" y="7"/>
                  </a:lnTo>
                  <a:lnTo>
                    <a:pt x="8" y="7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9" name="Rectangle 3123"/>
            <p:cNvSpPr>
              <a:spLocks noChangeArrowheads="1"/>
            </p:cNvSpPr>
            <p:nvPr/>
          </p:nvSpPr>
          <p:spPr bwMode="auto">
            <a:xfrm>
              <a:off x="3582" y="3816"/>
              <a:ext cx="6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40" name="Freeform 3124"/>
            <p:cNvSpPr>
              <a:spLocks noEditPoints="1"/>
            </p:cNvSpPr>
            <p:nvPr/>
          </p:nvSpPr>
          <p:spPr bwMode="auto">
            <a:xfrm>
              <a:off x="3590" y="3807"/>
              <a:ext cx="14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6" y="1"/>
                </a:cxn>
                <a:cxn ang="0">
                  <a:pos x="41" y="2"/>
                </a:cxn>
                <a:cxn ang="0">
                  <a:pos x="45" y="5"/>
                </a:cxn>
                <a:cxn ang="0">
                  <a:pos x="50" y="10"/>
                </a:cxn>
                <a:cxn ang="0">
                  <a:pos x="53" y="16"/>
                </a:cxn>
                <a:cxn ang="0">
                  <a:pos x="55" y="25"/>
                </a:cxn>
                <a:cxn ang="0">
                  <a:pos x="56" y="33"/>
                </a:cxn>
                <a:cxn ang="0">
                  <a:pos x="55" y="40"/>
                </a:cxn>
                <a:cxn ang="0">
                  <a:pos x="54" y="46"/>
                </a:cxn>
                <a:cxn ang="0">
                  <a:pos x="52" y="52"/>
                </a:cxn>
                <a:cxn ang="0">
                  <a:pos x="50" y="56"/>
                </a:cxn>
                <a:cxn ang="0">
                  <a:pos x="47" y="59"/>
                </a:cxn>
                <a:cxn ang="0">
                  <a:pos x="44" y="62"/>
                </a:cxn>
                <a:cxn ang="0">
                  <a:pos x="40" y="64"/>
                </a:cxn>
                <a:cxn ang="0">
                  <a:pos x="36" y="65"/>
                </a:cxn>
                <a:cxn ang="0">
                  <a:pos x="30" y="66"/>
                </a:cxn>
                <a:cxn ang="0">
                  <a:pos x="24" y="66"/>
                </a:cxn>
                <a:cxn ang="0">
                  <a:pos x="0" y="66"/>
                </a:cxn>
                <a:cxn ang="0">
                  <a:pos x="9" y="59"/>
                </a:cxn>
                <a:cxn ang="0">
                  <a:pos x="23" y="59"/>
                </a:cxn>
                <a:cxn ang="0">
                  <a:pos x="29" y="58"/>
                </a:cxn>
                <a:cxn ang="0">
                  <a:pos x="34" y="57"/>
                </a:cxn>
                <a:cxn ang="0">
                  <a:pos x="38" y="56"/>
                </a:cxn>
                <a:cxn ang="0">
                  <a:pos x="40" y="54"/>
                </a:cxn>
                <a:cxn ang="0">
                  <a:pos x="43" y="50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7" y="33"/>
                </a:cxn>
                <a:cxn ang="0">
                  <a:pos x="47" y="28"/>
                </a:cxn>
                <a:cxn ang="0">
                  <a:pos x="46" y="24"/>
                </a:cxn>
                <a:cxn ang="0">
                  <a:pos x="45" y="19"/>
                </a:cxn>
                <a:cxn ang="0">
                  <a:pos x="43" y="16"/>
                </a:cxn>
                <a:cxn ang="0">
                  <a:pos x="40" y="12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23" y="7"/>
                </a:cxn>
                <a:cxn ang="0">
                  <a:pos x="9" y="7"/>
                </a:cxn>
                <a:cxn ang="0">
                  <a:pos x="9" y="59"/>
                </a:cxn>
              </a:cxnLst>
              <a:rect l="0" t="0" r="r" b="b"/>
              <a:pathLst>
                <a:path w="56" h="66">
                  <a:moveTo>
                    <a:pt x="0" y="66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6" y="1"/>
                  </a:lnTo>
                  <a:lnTo>
                    <a:pt x="41" y="2"/>
                  </a:lnTo>
                  <a:lnTo>
                    <a:pt x="45" y="5"/>
                  </a:lnTo>
                  <a:lnTo>
                    <a:pt x="50" y="10"/>
                  </a:lnTo>
                  <a:lnTo>
                    <a:pt x="53" y="16"/>
                  </a:lnTo>
                  <a:lnTo>
                    <a:pt x="55" y="25"/>
                  </a:lnTo>
                  <a:lnTo>
                    <a:pt x="56" y="33"/>
                  </a:lnTo>
                  <a:lnTo>
                    <a:pt x="55" y="40"/>
                  </a:lnTo>
                  <a:lnTo>
                    <a:pt x="54" y="46"/>
                  </a:lnTo>
                  <a:lnTo>
                    <a:pt x="52" y="52"/>
                  </a:lnTo>
                  <a:lnTo>
                    <a:pt x="50" y="56"/>
                  </a:lnTo>
                  <a:lnTo>
                    <a:pt x="47" y="59"/>
                  </a:lnTo>
                  <a:lnTo>
                    <a:pt x="44" y="62"/>
                  </a:lnTo>
                  <a:lnTo>
                    <a:pt x="40" y="64"/>
                  </a:lnTo>
                  <a:lnTo>
                    <a:pt x="36" y="65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0" y="66"/>
                  </a:lnTo>
                  <a:close/>
                  <a:moveTo>
                    <a:pt x="9" y="59"/>
                  </a:moveTo>
                  <a:lnTo>
                    <a:pt x="23" y="59"/>
                  </a:lnTo>
                  <a:lnTo>
                    <a:pt x="29" y="58"/>
                  </a:lnTo>
                  <a:lnTo>
                    <a:pt x="34" y="57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3" y="50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7" y="33"/>
                  </a:lnTo>
                  <a:lnTo>
                    <a:pt x="47" y="28"/>
                  </a:lnTo>
                  <a:lnTo>
                    <a:pt x="46" y="24"/>
                  </a:lnTo>
                  <a:lnTo>
                    <a:pt x="45" y="19"/>
                  </a:lnTo>
                  <a:lnTo>
                    <a:pt x="43" y="16"/>
                  </a:lnTo>
                  <a:lnTo>
                    <a:pt x="40" y="12"/>
                  </a:lnTo>
                  <a:lnTo>
                    <a:pt x="35" y="9"/>
                  </a:lnTo>
                  <a:lnTo>
                    <a:pt x="30" y="8"/>
                  </a:lnTo>
                  <a:lnTo>
                    <a:pt x="23" y="7"/>
                  </a:lnTo>
                  <a:lnTo>
                    <a:pt x="9" y="7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41" name="Rectangle 3125"/>
            <p:cNvSpPr>
              <a:spLocks noChangeArrowheads="1"/>
            </p:cNvSpPr>
            <p:nvPr/>
          </p:nvSpPr>
          <p:spPr bwMode="auto">
            <a:xfrm>
              <a:off x="3448" y="3928"/>
              <a:ext cx="84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26742" name="Rectangle 3126"/>
          <p:cNvSpPr>
            <a:spLocks noChangeArrowheads="1"/>
          </p:cNvSpPr>
          <p:nvPr/>
        </p:nvSpPr>
        <p:spPr bwMode="auto">
          <a:xfrm>
            <a:off x="5473700" y="6235700"/>
            <a:ext cx="133350" cy="61913"/>
          </a:xfrm>
          <a:prstGeom prst="rect">
            <a:avLst/>
          </a:prstGeom>
          <a:noFill/>
          <a:ln w="0">
            <a:solidFill>
              <a:srgbClr val="17161A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3" name="Rectangle 3127"/>
          <p:cNvSpPr>
            <a:spLocks noChangeArrowheads="1"/>
          </p:cNvSpPr>
          <p:nvPr/>
        </p:nvSpPr>
        <p:spPr bwMode="auto">
          <a:xfrm>
            <a:off x="5494338" y="6253163"/>
            <a:ext cx="3175" cy="25400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4" name="Freeform 3128"/>
          <p:cNvSpPr>
            <a:spLocks noEditPoints="1"/>
          </p:cNvSpPr>
          <p:nvPr/>
        </p:nvSpPr>
        <p:spPr bwMode="auto">
          <a:xfrm>
            <a:off x="5500688" y="6253163"/>
            <a:ext cx="25400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27" y="0"/>
              </a:cxn>
              <a:cxn ang="0">
                <a:pos x="36" y="0"/>
              </a:cxn>
              <a:cxn ang="0">
                <a:pos x="63" y="68"/>
              </a:cxn>
              <a:cxn ang="0">
                <a:pos x="53" y="68"/>
              </a:cxn>
              <a:cxn ang="0">
                <a:pos x="45" y="47"/>
              </a:cxn>
              <a:cxn ang="0">
                <a:pos x="17" y="47"/>
              </a:cxn>
              <a:cxn ang="0">
                <a:pos x="10" y="68"/>
              </a:cxn>
              <a:cxn ang="0">
                <a:pos x="0" y="68"/>
              </a:cxn>
              <a:cxn ang="0">
                <a:pos x="19" y="40"/>
              </a:cxn>
              <a:cxn ang="0">
                <a:pos x="43" y="40"/>
              </a:cxn>
              <a:cxn ang="0">
                <a:pos x="36" y="22"/>
              </a:cxn>
              <a:cxn ang="0">
                <a:pos x="33" y="14"/>
              </a:cxn>
              <a:cxn ang="0">
                <a:pos x="31" y="8"/>
              </a:cxn>
              <a:cxn ang="0">
                <a:pos x="30" y="15"/>
              </a:cxn>
              <a:cxn ang="0">
                <a:pos x="28" y="21"/>
              </a:cxn>
              <a:cxn ang="0">
                <a:pos x="19" y="40"/>
              </a:cxn>
            </a:cxnLst>
            <a:rect l="0" t="0" r="r" b="b"/>
            <a:pathLst>
              <a:path w="63" h="68">
                <a:moveTo>
                  <a:pt x="0" y="68"/>
                </a:moveTo>
                <a:lnTo>
                  <a:pt x="27" y="0"/>
                </a:lnTo>
                <a:lnTo>
                  <a:pt x="36" y="0"/>
                </a:lnTo>
                <a:lnTo>
                  <a:pt x="63" y="68"/>
                </a:lnTo>
                <a:lnTo>
                  <a:pt x="53" y="68"/>
                </a:lnTo>
                <a:lnTo>
                  <a:pt x="45" y="47"/>
                </a:lnTo>
                <a:lnTo>
                  <a:pt x="17" y="47"/>
                </a:lnTo>
                <a:lnTo>
                  <a:pt x="10" y="68"/>
                </a:lnTo>
                <a:lnTo>
                  <a:pt x="0" y="68"/>
                </a:lnTo>
                <a:close/>
                <a:moveTo>
                  <a:pt x="19" y="40"/>
                </a:moveTo>
                <a:lnTo>
                  <a:pt x="43" y="40"/>
                </a:lnTo>
                <a:lnTo>
                  <a:pt x="36" y="22"/>
                </a:lnTo>
                <a:lnTo>
                  <a:pt x="33" y="14"/>
                </a:lnTo>
                <a:lnTo>
                  <a:pt x="31" y="8"/>
                </a:lnTo>
                <a:lnTo>
                  <a:pt x="30" y="15"/>
                </a:lnTo>
                <a:lnTo>
                  <a:pt x="28" y="21"/>
                </a:lnTo>
                <a:lnTo>
                  <a:pt x="19" y="4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5" name="Freeform 3129"/>
          <p:cNvSpPr>
            <a:spLocks noEditPoints="1"/>
          </p:cNvSpPr>
          <p:nvPr/>
        </p:nvSpPr>
        <p:spPr bwMode="auto">
          <a:xfrm>
            <a:off x="5527675" y="6253163"/>
            <a:ext cx="22225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5" y="7"/>
              </a:cxn>
              <a:cxn ang="0">
                <a:pos x="49" y="12"/>
              </a:cxn>
              <a:cxn ang="0">
                <a:pos x="53" y="18"/>
              </a:cxn>
              <a:cxn ang="0">
                <a:pos x="54" y="26"/>
              </a:cxn>
              <a:cxn ang="0">
                <a:pos x="55" y="34"/>
              </a:cxn>
              <a:cxn ang="0">
                <a:pos x="55" y="41"/>
              </a:cxn>
              <a:cxn ang="0">
                <a:pos x="53" y="47"/>
              </a:cxn>
              <a:cxn ang="0">
                <a:pos x="51" y="52"/>
              </a:cxn>
              <a:cxn ang="0">
                <a:pos x="49" y="58"/>
              </a:cxn>
              <a:cxn ang="0">
                <a:pos x="46" y="61"/>
              </a:cxn>
              <a:cxn ang="0">
                <a:pos x="43" y="64"/>
              </a:cxn>
              <a:cxn ang="0">
                <a:pos x="39" y="66"/>
              </a:cxn>
              <a:cxn ang="0">
                <a:pos x="35" y="67"/>
              </a:cxn>
              <a:cxn ang="0">
                <a:pos x="30" y="68"/>
              </a:cxn>
              <a:cxn ang="0">
                <a:pos x="25" y="68"/>
              </a:cxn>
              <a:cxn ang="0">
                <a:pos x="0" y="68"/>
              </a:cxn>
              <a:cxn ang="0">
                <a:pos x="10" y="60"/>
              </a:cxn>
              <a:cxn ang="0">
                <a:pos x="24" y="60"/>
              </a:cxn>
              <a:cxn ang="0">
                <a:pos x="29" y="60"/>
              </a:cxn>
              <a:cxn ang="0">
                <a:pos x="34" y="59"/>
              </a:cxn>
              <a:cxn ang="0">
                <a:pos x="37" y="58"/>
              </a:cxn>
              <a:cxn ang="0">
                <a:pos x="40" y="55"/>
              </a:cxn>
              <a:cxn ang="0">
                <a:pos x="42" y="51"/>
              </a:cxn>
              <a:cxn ang="0">
                <a:pos x="44" y="46"/>
              </a:cxn>
              <a:cxn ang="0">
                <a:pos x="46" y="41"/>
              </a:cxn>
              <a:cxn ang="0">
                <a:pos x="46" y="34"/>
              </a:cxn>
              <a:cxn ang="0">
                <a:pos x="46" y="29"/>
              </a:cxn>
              <a:cxn ang="0">
                <a:pos x="45" y="25"/>
              </a:cxn>
              <a:cxn ang="0">
                <a:pos x="44" y="21"/>
              </a:cxn>
              <a:cxn ang="0">
                <a:pos x="43" y="18"/>
              </a:cxn>
              <a:cxn ang="0">
                <a:pos x="39" y="13"/>
              </a:cxn>
              <a:cxn ang="0">
                <a:pos x="35" y="10"/>
              </a:cxn>
              <a:cxn ang="0">
                <a:pos x="30" y="9"/>
              </a:cxn>
              <a:cxn ang="0">
                <a:pos x="23" y="9"/>
              </a:cxn>
              <a:cxn ang="0">
                <a:pos x="10" y="9"/>
              </a:cxn>
              <a:cxn ang="0">
                <a:pos x="10" y="60"/>
              </a:cxn>
            </a:cxnLst>
            <a:rect l="0" t="0" r="r" b="b"/>
            <a:pathLst>
              <a:path w="55" h="68">
                <a:moveTo>
                  <a:pt x="0" y="68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5" y="7"/>
                </a:lnTo>
                <a:lnTo>
                  <a:pt x="49" y="12"/>
                </a:lnTo>
                <a:lnTo>
                  <a:pt x="53" y="18"/>
                </a:lnTo>
                <a:lnTo>
                  <a:pt x="54" y="26"/>
                </a:lnTo>
                <a:lnTo>
                  <a:pt x="55" y="34"/>
                </a:lnTo>
                <a:lnTo>
                  <a:pt x="55" y="41"/>
                </a:lnTo>
                <a:lnTo>
                  <a:pt x="53" y="47"/>
                </a:lnTo>
                <a:lnTo>
                  <a:pt x="51" y="52"/>
                </a:lnTo>
                <a:lnTo>
                  <a:pt x="49" y="58"/>
                </a:lnTo>
                <a:lnTo>
                  <a:pt x="46" y="61"/>
                </a:lnTo>
                <a:lnTo>
                  <a:pt x="43" y="64"/>
                </a:lnTo>
                <a:lnTo>
                  <a:pt x="39" y="66"/>
                </a:lnTo>
                <a:lnTo>
                  <a:pt x="35" y="67"/>
                </a:lnTo>
                <a:lnTo>
                  <a:pt x="30" y="68"/>
                </a:lnTo>
                <a:lnTo>
                  <a:pt x="25" y="68"/>
                </a:lnTo>
                <a:lnTo>
                  <a:pt x="0" y="68"/>
                </a:lnTo>
                <a:close/>
                <a:moveTo>
                  <a:pt x="10" y="60"/>
                </a:moveTo>
                <a:lnTo>
                  <a:pt x="24" y="60"/>
                </a:lnTo>
                <a:lnTo>
                  <a:pt x="29" y="60"/>
                </a:lnTo>
                <a:lnTo>
                  <a:pt x="34" y="59"/>
                </a:lnTo>
                <a:lnTo>
                  <a:pt x="37" y="58"/>
                </a:lnTo>
                <a:lnTo>
                  <a:pt x="40" y="55"/>
                </a:lnTo>
                <a:lnTo>
                  <a:pt x="42" y="51"/>
                </a:lnTo>
                <a:lnTo>
                  <a:pt x="44" y="46"/>
                </a:lnTo>
                <a:lnTo>
                  <a:pt x="46" y="41"/>
                </a:lnTo>
                <a:lnTo>
                  <a:pt x="46" y="34"/>
                </a:lnTo>
                <a:lnTo>
                  <a:pt x="46" y="29"/>
                </a:lnTo>
                <a:lnTo>
                  <a:pt x="45" y="25"/>
                </a:lnTo>
                <a:lnTo>
                  <a:pt x="44" y="21"/>
                </a:lnTo>
                <a:lnTo>
                  <a:pt x="43" y="18"/>
                </a:lnTo>
                <a:lnTo>
                  <a:pt x="39" y="13"/>
                </a:lnTo>
                <a:lnTo>
                  <a:pt x="35" y="10"/>
                </a:lnTo>
                <a:lnTo>
                  <a:pt x="30" y="9"/>
                </a:lnTo>
                <a:lnTo>
                  <a:pt x="23" y="9"/>
                </a:lnTo>
                <a:lnTo>
                  <a:pt x="10" y="9"/>
                </a:lnTo>
                <a:lnTo>
                  <a:pt x="10" y="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6" name="Rectangle 3130"/>
          <p:cNvSpPr>
            <a:spLocks noChangeArrowheads="1"/>
          </p:cNvSpPr>
          <p:nvPr/>
        </p:nvSpPr>
        <p:spPr bwMode="auto">
          <a:xfrm>
            <a:off x="5553075" y="6267450"/>
            <a:ext cx="11113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7" name="Freeform 3131"/>
          <p:cNvSpPr>
            <a:spLocks noEditPoints="1"/>
          </p:cNvSpPr>
          <p:nvPr/>
        </p:nvSpPr>
        <p:spPr bwMode="auto">
          <a:xfrm>
            <a:off x="5567363" y="6253163"/>
            <a:ext cx="22225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5" y="7"/>
              </a:cxn>
              <a:cxn ang="0">
                <a:pos x="49" y="12"/>
              </a:cxn>
              <a:cxn ang="0">
                <a:pos x="52" y="18"/>
              </a:cxn>
              <a:cxn ang="0">
                <a:pos x="54" y="26"/>
              </a:cxn>
              <a:cxn ang="0">
                <a:pos x="55" y="34"/>
              </a:cxn>
              <a:cxn ang="0">
                <a:pos x="55" y="41"/>
              </a:cxn>
              <a:cxn ang="0">
                <a:pos x="53" y="47"/>
              </a:cxn>
              <a:cxn ang="0">
                <a:pos x="51" y="52"/>
              </a:cxn>
              <a:cxn ang="0">
                <a:pos x="49" y="58"/>
              </a:cxn>
              <a:cxn ang="0">
                <a:pos x="46" y="61"/>
              </a:cxn>
              <a:cxn ang="0">
                <a:pos x="43" y="64"/>
              </a:cxn>
              <a:cxn ang="0">
                <a:pos x="39" y="66"/>
              </a:cxn>
              <a:cxn ang="0">
                <a:pos x="35" y="67"/>
              </a:cxn>
              <a:cxn ang="0">
                <a:pos x="30" y="68"/>
              </a:cxn>
              <a:cxn ang="0">
                <a:pos x="24" y="68"/>
              </a:cxn>
              <a:cxn ang="0">
                <a:pos x="0" y="68"/>
              </a:cxn>
              <a:cxn ang="0">
                <a:pos x="9" y="60"/>
              </a:cxn>
              <a:cxn ang="0">
                <a:pos x="23" y="60"/>
              </a:cxn>
              <a:cxn ang="0">
                <a:pos x="29" y="60"/>
              </a:cxn>
              <a:cxn ang="0">
                <a:pos x="34" y="59"/>
              </a:cxn>
              <a:cxn ang="0">
                <a:pos x="37" y="58"/>
              </a:cxn>
              <a:cxn ang="0">
                <a:pos x="39" y="55"/>
              </a:cxn>
              <a:cxn ang="0">
                <a:pos x="42" y="51"/>
              </a:cxn>
              <a:cxn ang="0">
                <a:pos x="44" y="46"/>
              </a:cxn>
              <a:cxn ang="0">
                <a:pos x="46" y="41"/>
              </a:cxn>
              <a:cxn ang="0">
                <a:pos x="46" y="34"/>
              </a:cxn>
              <a:cxn ang="0">
                <a:pos x="46" y="29"/>
              </a:cxn>
              <a:cxn ang="0">
                <a:pos x="45" y="25"/>
              </a:cxn>
              <a:cxn ang="0">
                <a:pos x="44" y="21"/>
              </a:cxn>
              <a:cxn ang="0">
                <a:pos x="43" y="18"/>
              </a:cxn>
              <a:cxn ang="0">
                <a:pos x="39" y="13"/>
              </a:cxn>
              <a:cxn ang="0">
                <a:pos x="34" y="10"/>
              </a:cxn>
              <a:cxn ang="0">
                <a:pos x="30" y="9"/>
              </a:cxn>
              <a:cxn ang="0">
                <a:pos x="23" y="9"/>
              </a:cxn>
              <a:cxn ang="0">
                <a:pos x="9" y="9"/>
              </a:cxn>
              <a:cxn ang="0">
                <a:pos x="9" y="60"/>
              </a:cxn>
            </a:cxnLst>
            <a:rect l="0" t="0" r="r" b="b"/>
            <a:pathLst>
              <a:path w="55" h="68">
                <a:moveTo>
                  <a:pt x="0" y="68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5" y="7"/>
                </a:lnTo>
                <a:lnTo>
                  <a:pt x="49" y="12"/>
                </a:lnTo>
                <a:lnTo>
                  <a:pt x="52" y="18"/>
                </a:lnTo>
                <a:lnTo>
                  <a:pt x="54" y="26"/>
                </a:lnTo>
                <a:lnTo>
                  <a:pt x="55" y="34"/>
                </a:lnTo>
                <a:lnTo>
                  <a:pt x="55" y="41"/>
                </a:lnTo>
                <a:lnTo>
                  <a:pt x="53" y="47"/>
                </a:lnTo>
                <a:lnTo>
                  <a:pt x="51" y="52"/>
                </a:lnTo>
                <a:lnTo>
                  <a:pt x="49" y="58"/>
                </a:lnTo>
                <a:lnTo>
                  <a:pt x="46" y="61"/>
                </a:lnTo>
                <a:lnTo>
                  <a:pt x="43" y="64"/>
                </a:lnTo>
                <a:lnTo>
                  <a:pt x="39" y="66"/>
                </a:lnTo>
                <a:lnTo>
                  <a:pt x="35" y="67"/>
                </a:lnTo>
                <a:lnTo>
                  <a:pt x="30" y="68"/>
                </a:lnTo>
                <a:lnTo>
                  <a:pt x="24" y="68"/>
                </a:lnTo>
                <a:lnTo>
                  <a:pt x="0" y="68"/>
                </a:lnTo>
                <a:close/>
                <a:moveTo>
                  <a:pt x="9" y="60"/>
                </a:moveTo>
                <a:lnTo>
                  <a:pt x="23" y="60"/>
                </a:lnTo>
                <a:lnTo>
                  <a:pt x="29" y="60"/>
                </a:lnTo>
                <a:lnTo>
                  <a:pt x="34" y="59"/>
                </a:lnTo>
                <a:lnTo>
                  <a:pt x="37" y="58"/>
                </a:lnTo>
                <a:lnTo>
                  <a:pt x="39" y="55"/>
                </a:lnTo>
                <a:lnTo>
                  <a:pt x="42" y="51"/>
                </a:lnTo>
                <a:lnTo>
                  <a:pt x="44" y="46"/>
                </a:lnTo>
                <a:lnTo>
                  <a:pt x="46" y="41"/>
                </a:lnTo>
                <a:lnTo>
                  <a:pt x="46" y="34"/>
                </a:lnTo>
                <a:lnTo>
                  <a:pt x="46" y="29"/>
                </a:lnTo>
                <a:lnTo>
                  <a:pt x="45" y="25"/>
                </a:lnTo>
                <a:lnTo>
                  <a:pt x="44" y="21"/>
                </a:lnTo>
                <a:lnTo>
                  <a:pt x="43" y="18"/>
                </a:lnTo>
                <a:lnTo>
                  <a:pt x="39" y="13"/>
                </a:lnTo>
                <a:lnTo>
                  <a:pt x="34" y="10"/>
                </a:lnTo>
                <a:lnTo>
                  <a:pt x="30" y="9"/>
                </a:lnTo>
                <a:lnTo>
                  <a:pt x="23" y="9"/>
                </a:lnTo>
                <a:lnTo>
                  <a:pt x="9" y="9"/>
                </a:lnTo>
                <a:lnTo>
                  <a:pt x="9" y="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8" name="Freeform 3132"/>
          <p:cNvSpPr>
            <a:spLocks noEditPoints="1"/>
          </p:cNvSpPr>
          <p:nvPr/>
        </p:nvSpPr>
        <p:spPr bwMode="auto">
          <a:xfrm>
            <a:off x="5561013" y="5141913"/>
            <a:ext cx="17462" cy="19050"/>
          </a:xfrm>
          <a:custGeom>
            <a:avLst/>
            <a:gdLst/>
            <a:ahLst/>
            <a:cxnLst>
              <a:cxn ang="0">
                <a:pos x="30" y="47"/>
              </a:cxn>
              <a:cxn ang="0">
                <a:pos x="21" y="50"/>
              </a:cxn>
              <a:cxn ang="0">
                <a:pos x="12" y="50"/>
              </a:cxn>
              <a:cxn ang="0">
                <a:pos x="6" y="48"/>
              </a:cxn>
              <a:cxn ang="0">
                <a:pos x="2" y="44"/>
              </a:cxn>
              <a:cxn ang="0">
                <a:pos x="0" y="40"/>
              </a:cxn>
              <a:cxn ang="0">
                <a:pos x="0" y="33"/>
              </a:cxn>
              <a:cxn ang="0">
                <a:pos x="3" y="28"/>
              </a:cxn>
              <a:cxn ang="0">
                <a:pos x="8" y="24"/>
              </a:cxn>
              <a:cxn ang="0">
                <a:pos x="14" y="22"/>
              </a:cxn>
              <a:cxn ang="0">
                <a:pos x="28" y="21"/>
              </a:cxn>
              <a:cxn ang="0">
                <a:pos x="34" y="18"/>
              </a:cxn>
              <a:cxn ang="0">
                <a:pos x="33" y="13"/>
              </a:cxn>
              <a:cxn ang="0">
                <a:pos x="28" y="8"/>
              </a:cxn>
              <a:cxn ang="0">
                <a:pos x="17" y="8"/>
              </a:cxn>
              <a:cxn ang="0">
                <a:pos x="11" y="12"/>
              </a:cxn>
              <a:cxn ang="0">
                <a:pos x="1" y="15"/>
              </a:cxn>
              <a:cxn ang="0">
                <a:pos x="5" y="7"/>
              </a:cxn>
              <a:cxn ang="0">
                <a:pos x="12" y="2"/>
              </a:cxn>
              <a:cxn ang="0">
                <a:pos x="24" y="0"/>
              </a:cxn>
              <a:cxn ang="0">
                <a:pos x="34" y="2"/>
              </a:cxn>
              <a:cxn ang="0">
                <a:pos x="39" y="6"/>
              </a:cxn>
              <a:cxn ang="0">
                <a:pos x="42" y="11"/>
              </a:cxn>
              <a:cxn ang="0">
                <a:pos x="42" y="18"/>
              </a:cxn>
              <a:cxn ang="0">
                <a:pos x="42" y="38"/>
              </a:cxn>
              <a:cxn ang="0">
                <a:pos x="43" y="46"/>
              </a:cxn>
              <a:cxn ang="0">
                <a:pos x="36" y="49"/>
              </a:cxn>
              <a:cxn ang="0">
                <a:pos x="35" y="43"/>
              </a:cxn>
              <a:cxn ang="0">
                <a:pos x="29" y="27"/>
              </a:cxn>
              <a:cxn ang="0">
                <a:pos x="16" y="29"/>
              </a:cxn>
              <a:cxn ang="0">
                <a:pos x="11" y="31"/>
              </a:cxn>
              <a:cxn ang="0">
                <a:pos x="9" y="34"/>
              </a:cxn>
              <a:cxn ang="0">
                <a:pos x="9" y="39"/>
              </a:cxn>
              <a:cxn ang="0">
                <a:pos x="14" y="43"/>
              </a:cxn>
              <a:cxn ang="0">
                <a:pos x="22" y="43"/>
              </a:cxn>
              <a:cxn ang="0">
                <a:pos x="31" y="40"/>
              </a:cxn>
              <a:cxn ang="0">
                <a:pos x="34" y="33"/>
              </a:cxn>
              <a:cxn ang="0">
                <a:pos x="34" y="25"/>
              </a:cxn>
            </a:cxnLst>
            <a:rect l="0" t="0" r="r" b="b"/>
            <a:pathLst>
              <a:path w="45" h="50">
                <a:moveTo>
                  <a:pt x="35" y="43"/>
                </a:moveTo>
                <a:lnTo>
                  <a:pt x="30" y="47"/>
                </a:lnTo>
                <a:lnTo>
                  <a:pt x="26" y="49"/>
                </a:lnTo>
                <a:lnTo>
                  <a:pt x="21" y="50"/>
                </a:lnTo>
                <a:lnTo>
                  <a:pt x="16" y="50"/>
                </a:lnTo>
                <a:lnTo>
                  <a:pt x="12" y="50"/>
                </a:lnTo>
                <a:lnTo>
                  <a:pt x="9" y="49"/>
                </a:lnTo>
                <a:lnTo>
                  <a:pt x="6" y="48"/>
                </a:lnTo>
                <a:lnTo>
                  <a:pt x="4" y="46"/>
                </a:lnTo>
                <a:lnTo>
                  <a:pt x="2" y="44"/>
                </a:lnTo>
                <a:lnTo>
                  <a:pt x="1" y="42"/>
                </a:lnTo>
                <a:lnTo>
                  <a:pt x="0" y="40"/>
                </a:lnTo>
                <a:lnTo>
                  <a:pt x="0" y="37"/>
                </a:lnTo>
                <a:lnTo>
                  <a:pt x="0" y="33"/>
                </a:lnTo>
                <a:lnTo>
                  <a:pt x="1" y="30"/>
                </a:lnTo>
                <a:lnTo>
                  <a:pt x="3" y="28"/>
                </a:lnTo>
                <a:lnTo>
                  <a:pt x="6" y="26"/>
                </a:lnTo>
                <a:lnTo>
                  <a:pt x="8" y="24"/>
                </a:lnTo>
                <a:lnTo>
                  <a:pt x="11" y="23"/>
                </a:lnTo>
                <a:lnTo>
                  <a:pt x="14" y="22"/>
                </a:lnTo>
                <a:lnTo>
                  <a:pt x="19" y="22"/>
                </a:lnTo>
                <a:lnTo>
                  <a:pt x="28" y="21"/>
                </a:lnTo>
                <a:lnTo>
                  <a:pt x="34" y="19"/>
                </a:lnTo>
                <a:lnTo>
                  <a:pt x="34" y="18"/>
                </a:lnTo>
                <a:lnTo>
                  <a:pt x="34" y="17"/>
                </a:lnTo>
                <a:lnTo>
                  <a:pt x="33" y="13"/>
                </a:lnTo>
                <a:lnTo>
                  <a:pt x="32" y="10"/>
                </a:lnTo>
                <a:lnTo>
                  <a:pt x="28" y="8"/>
                </a:lnTo>
                <a:lnTo>
                  <a:pt x="22" y="7"/>
                </a:lnTo>
                <a:lnTo>
                  <a:pt x="17" y="8"/>
                </a:lnTo>
                <a:lnTo>
                  <a:pt x="13" y="9"/>
                </a:lnTo>
                <a:lnTo>
                  <a:pt x="11" y="12"/>
                </a:lnTo>
                <a:lnTo>
                  <a:pt x="9" y="16"/>
                </a:lnTo>
                <a:lnTo>
                  <a:pt x="1" y="15"/>
                </a:lnTo>
                <a:lnTo>
                  <a:pt x="3" y="11"/>
                </a:lnTo>
                <a:lnTo>
                  <a:pt x="5" y="7"/>
                </a:lnTo>
                <a:lnTo>
                  <a:pt x="8" y="4"/>
                </a:lnTo>
                <a:lnTo>
                  <a:pt x="12" y="2"/>
                </a:lnTo>
                <a:lnTo>
                  <a:pt x="17" y="0"/>
                </a:lnTo>
                <a:lnTo>
                  <a:pt x="24" y="0"/>
                </a:lnTo>
                <a:lnTo>
                  <a:pt x="29" y="0"/>
                </a:lnTo>
                <a:lnTo>
                  <a:pt x="34" y="2"/>
                </a:lnTo>
                <a:lnTo>
                  <a:pt x="37" y="4"/>
                </a:lnTo>
                <a:lnTo>
                  <a:pt x="39" y="6"/>
                </a:lnTo>
                <a:lnTo>
                  <a:pt x="41" y="8"/>
                </a:lnTo>
                <a:lnTo>
                  <a:pt x="42" y="11"/>
                </a:lnTo>
                <a:lnTo>
                  <a:pt x="42" y="14"/>
                </a:lnTo>
                <a:lnTo>
                  <a:pt x="42" y="18"/>
                </a:lnTo>
                <a:lnTo>
                  <a:pt x="42" y="29"/>
                </a:lnTo>
                <a:lnTo>
                  <a:pt x="42" y="38"/>
                </a:lnTo>
                <a:lnTo>
                  <a:pt x="43" y="43"/>
                </a:lnTo>
                <a:lnTo>
                  <a:pt x="43" y="46"/>
                </a:lnTo>
                <a:lnTo>
                  <a:pt x="45" y="49"/>
                </a:lnTo>
                <a:lnTo>
                  <a:pt x="36" y="49"/>
                </a:lnTo>
                <a:lnTo>
                  <a:pt x="35" y="46"/>
                </a:lnTo>
                <a:lnTo>
                  <a:pt x="35" y="43"/>
                </a:lnTo>
                <a:close/>
                <a:moveTo>
                  <a:pt x="34" y="25"/>
                </a:moveTo>
                <a:lnTo>
                  <a:pt x="29" y="27"/>
                </a:lnTo>
                <a:lnTo>
                  <a:pt x="20" y="28"/>
                </a:lnTo>
                <a:lnTo>
                  <a:pt x="16" y="29"/>
                </a:lnTo>
                <a:lnTo>
                  <a:pt x="13" y="30"/>
                </a:lnTo>
                <a:lnTo>
                  <a:pt x="11" y="31"/>
                </a:lnTo>
                <a:lnTo>
                  <a:pt x="10" y="33"/>
                </a:lnTo>
                <a:lnTo>
                  <a:pt x="9" y="34"/>
                </a:lnTo>
                <a:lnTo>
                  <a:pt x="9" y="36"/>
                </a:lnTo>
                <a:lnTo>
                  <a:pt x="9" y="39"/>
                </a:lnTo>
                <a:lnTo>
                  <a:pt x="11" y="42"/>
                </a:lnTo>
                <a:lnTo>
                  <a:pt x="14" y="43"/>
                </a:lnTo>
                <a:lnTo>
                  <a:pt x="18" y="44"/>
                </a:lnTo>
                <a:lnTo>
                  <a:pt x="22" y="43"/>
                </a:lnTo>
                <a:lnTo>
                  <a:pt x="27" y="42"/>
                </a:lnTo>
                <a:lnTo>
                  <a:pt x="31" y="40"/>
                </a:lnTo>
                <a:lnTo>
                  <a:pt x="33" y="36"/>
                </a:lnTo>
                <a:lnTo>
                  <a:pt x="34" y="33"/>
                </a:lnTo>
                <a:lnTo>
                  <a:pt x="34" y="28"/>
                </a:lnTo>
                <a:lnTo>
                  <a:pt x="34" y="2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9" name="Freeform 3133"/>
          <p:cNvSpPr>
            <a:spLocks/>
          </p:cNvSpPr>
          <p:nvPr/>
        </p:nvSpPr>
        <p:spPr bwMode="auto">
          <a:xfrm>
            <a:off x="5581650" y="5133975"/>
            <a:ext cx="9525" cy="26988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19" y="0"/>
              </a:cxn>
              <a:cxn ang="0">
                <a:pos x="26" y="0"/>
              </a:cxn>
              <a:cxn ang="0">
                <a:pos x="6" y="69"/>
              </a:cxn>
              <a:cxn ang="0">
                <a:pos x="0" y="69"/>
              </a:cxn>
            </a:cxnLst>
            <a:rect l="0" t="0" r="r" b="b"/>
            <a:pathLst>
              <a:path w="26" h="69">
                <a:moveTo>
                  <a:pt x="0" y="69"/>
                </a:moveTo>
                <a:lnTo>
                  <a:pt x="19" y="0"/>
                </a:lnTo>
                <a:lnTo>
                  <a:pt x="26" y="0"/>
                </a:lnTo>
                <a:lnTo>
                  <a:pt x="6" y="69"/>
                </a:lnTo>
                <a:lnTo>
                  <a:pt x="0" y="6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0" name="Freeform 3134"/>
          <p:cNvSpPr>
            <a:spLocks noEditPoints="1"/>
          </p:cNvSpPr>
          <p:nvPr/>
        </p:nvSpPr>
        <p:spPr bwMode="auto">
          <a:xfrm>
            <a:off x="5592763" y="5133975"/>
            <a:ext cx="17462" cy="26988"/>
          </a:xfrm>
          <a:custGeom>
            <a:avLst/>
            <a:gdLst/>
            <a:ahLst/>
            <a:cxnLst>
              <a:cxn ang="0">
                <a:pos x="8" y="66"/>
              </a:cxn>
              <a:cxn ang="0">
                <a:pos x="0" y="66"/>
              </a:cxn>
              <a:cxn ang="0">
                <a:pos x="0" y="0"/>
              </a:cxn>
              <a:cxn ang="0">
                <a:pos x="8" y="0"/>
              </a:cxn>
              <a:cxn ang="0">
                <a:pos x="8" y="24"/>
              </a:cxn>
              <a:cxn ang="0">
                <a:pos x="11" y="21"/>
              </a:cxn>
              <a:cxn ang="0">
                <a:pos x="14" y="19"/>
              </a:cxn>
              <a:cxn ang="0">
                <a:pos x="17" y="17"/>
              </a:cxn>
              <a:cxn ang="0">
                <a:pos x="21" y="17"/>
              </a:cxn>
              <a:cxn ang="0">
                <a:pos x="26" y="17"/>
              </a:cxn>
              <a:cxn ang="0">
                <a:pos x="30" y="19"/>
              </a:cxn>
              <a:cxn ang="0">
                <a:pos x="33" y="21"/>
              </a:cxn>
              <a:cxn ang="0">
                <a:pos x="36" y="24"/>
              </a:cxn>
              <a:cxn ang="0">
                <a:pos x="38" y="28"/>
              </a:cxn>
              <a:cxn ang="0">
                <a:pos x="40" y="32"/>
              </a:cxn>
              <a:cxn ang="0">
                <a:pos x="41" y="37"/>
              </a:cxn>
              <a:cxn ang="0">
                <a:pos x="41" y="42"/>
              </a:cxn>
              <a:cxn ang="0">
                <a:pos x="41" y="47"/>
              </a:cxn>
              <a:cxn ang="0">
                <a:pos x="40" y="53"/>
              </a:cxn>
              <a:cxn ang="0">
                <a:pos x="38" y="57"/>
              </a:cxn>
              <a:cxn ang="0">
                <a:pos x="35" y="61"/>
              </a:cxn>
              <a:cxn ang="0">
                <a:pos x="32" y="64"/>
              </a:cxn>
              <a:cxn ang="0">
                <a:pos x="29" y="66"/>
              </a:cxn>
              <a:cxn ang="0">
                <a:pos x="25" y="67"/>
              </a:cxn>
              <a:cxn ang="0">
                <a:pos x="21" y="67"/>
              </a:cxn>
              <a:cxn ang="0">
                <a:pos x="17" y="67"/>
              </a:cxn>
              <a:cxn ang="0">
                <a:pos x="13" y="66"/>
              </a:cxn>
              <a:cxn ang="0">
                <a:pos x="10" y="63"/>
              </a:cxn>
              <a:cxn ang="0">
                <a:pos x="8" y="60"/>
              </a:cxn>
              <a:cxn ang="0">
                <a:pos x="8" y="66"/>
              </a:cxn>
              <a:cxn ang="0">
                <a:pos x="8" y="42"/>
              </a:cxn>
              <a:cxn ang="0">
                <a:pos x="8" y="49"/>
              </a:cxn>
              <a:cxn ang="0">
                <a:pos x="10" y="54"/>
              </a:cxn>
              <a:cxn ang="0">
                <a:pos x="12" y="57"/>
              </a:cxn>
              <a:cxn ang="0">
                <a:pos x="14" y="59"/>
              </a:cxn>
              <a:cxn ang="0">
                <a:pos x="17" y="60"/>
              </a:cxn>
              <a:cxn ang="0">
                <a:pos x="20" y="61"/>
              </a:cxn>
              <a:cxn ang="0">
                <a:pos x="23" y="60"/>
              </a:cxn>
              <a:cxn ang="0">
                <a:pos x="25" y="60"/>
              </a:cxn>
              <a:cxn ang="0">
                <a:pos x="27" y="58"/>
              </a:cxn>
              <a:cxn ang="0">
                <a:pos x="29" y="56"/>
              </a:cxn>
              <a:cxn ang="0">
                <a:pos x="31" y="53"/>
              </a:cxn>
              <a:cxn ang="0">
                <a:pos x="32" y="50"/>
              </a:cxn>
              <a:cxn ang="0">
                <a:pos x="33" y="47"/>
              </a:cxn>
              <a:cxn ang="0">
                <a:pos x="33" y="42"/>
              </a:cxn>
              <a:cxn ang="0">
                <a:pos x="33" y="38"/>
              </a:cxn>
              <a:cxn ang="0">
                <a:pos x="32" y="34"/>
              </a:cxn>
              <a:cxn ang="0">
                <a:pos x="31" y="31"/>
              </a:cxn>
              <a:cxn ang="0">
                <a:pos x="29" y="29"/>
              </a:cxn>
              <a:cxn ang="0">
                <a:pos x="28" y="27"/>
              </a:cxn>
              <a:cxn ang="0">
                <a:pos x="25" y="25"/>
              </a:cxn>
              <a:cxn ang="0">
                <a:pos x="23" y="24"/>
              </a:cxn>
              <a:cxn ang="0">
                <a:pos x="21" y="24"/>
              </a:cxn>
              <a:cxn ang="0">
                <a:pos x="18" y="24"/>
              </a:cxn>
              <a:cxn ang="0">
                <a:pos x="16" y="25"/>
              </a:cxn>
              <a:cxn ang="0">
                <a:pos x="13" y="27"/>
              </a:cxn>
              <a:cxn ang="0">
                <a:pos x="11" y="29"/>
              </a:cxn>
              <a:cxn ang="0">
                <a:pos x="10" y="31"/>
              </a:cxn>
              <a:cxn ang="0">
                <a:pos x="8" y="34"/>
              </a:cxn>
              <a:cxn ang="0">
                <a:pos x="8" y="38"/>
              </a:cxn>
              <a:cxn ang="0">
                <a:pos x="8" y="42"/>
              </a:cxn>
            </a:cxnLst>
            <a:rect l="0" t="0" r="r" b="b"/>
            <a:pathLst>
              <a:path w="41" h="67">
                <a:moveTo>
                  <a:pt x="8" y="66"/>
                </a:moveTo>
                <a:lnTo>
                  <a:pt x="0" y="66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11" y="21"/>
                </a:lnTo>
                <a:lnTo>
                  <a:pt x="14" y="19"/>
                </a:lnTo>
                <a:lnTo>
                  <a:pt x="17" y="17"/>
                </a:lnTo>
                <a:lnTo>
                  <a:pt x="21" y="17"/>
                </a:lnTo>
                <a:lnTo>
                  <a:pt x="26" y="17"/>
                </a:lnTo>
                <a:lnTo>
                  <a:pt x="30" y="19"/>
                </a:lnTo>
                <a:lnTo>
                  <a:pt x="33" y="21"/>
                </a:lnTo>
                <a:lnTo>
                  <a:pt x="36" y="24"/>
                </a:lnTo>
                <a:lnTo>
                  <a:pt x="38" y="28"/>
                </a:lnTo>
                <a:lnTo>
                  <a:pt x="40" y="32"/>
                </a:lnTo>
                <a:lnTo>
                  <a:pt x="41" y="37"/>
                </a:lnTo>
                <a:lnTo>
                  <a:pt x="41" y="42"/>
                </a:lnTo>
                <a:lnTo>
                  <a:pt x="41" y="47"/>
                </a:lnTo>
                <a:lnTo>
                  <a:pt x="40" y="53"/>
                </a:lnTo>
                <a:lnTo>
                  <a:pt x="38" y="57"/>
                </a:lnTo>
                <a:lnTo>
                  <a:pt x="35" y="61"/>
                </a:lnTo>
                <a:lnTo>
                  <a:pt x="32" y="64"/>
                </a:lnTo>
                <a:lnTo>
                  <a:pt x="29" y="66"/>
                </a:lnTo>
                <a:lnTo>
                  <a:pt x="25" y="67"/>
                </a:lnTo>
                <a:lnTo>
                  <a:pt x="21" y="67"/>
                </a:lnTo>
                <a:lnTo>
                  <a:pt x="17" y="67"/>
                </a:lnTo>
                <a:lnTo>
                  <a:pt x="13" y="66"/>
                </a:lnTo>
                <a:lnTo>
                  <a:pt x="10" y="63"/>
                </a:lnTo>
                <a:lnTo>
                  <a:pt x="8" y="60"/>
                </a:lnTo>
                <a:lnTo>
                  <a:pt x="8" y="66"/>
                </a:lnTo>
                <a:close/>
                <a:moveTo>
                  <a:pt x="8" y="42"/>
                </a:moveTo>
                <a:lnTo>
                  <a:pt x="8" y="49"/>
                </a:lnTo>
                <a:lnTo>
                  <a:pt x="10" y="54"/>
                </a:lnTo>
                <a:lnTo>
                  <a:pt x="12" y="57"/>
                </a:lnTo>
                <a:lnTo>
                  <a:pt x="14" y="59"/>
                </a:lnTo>
                <a:lnTo>
                  <a:pt x="17" y="60"/>
                </a:lnTo>
                <a:lnTo>
                  <a:pt x="20" y="61"/>
                </a:lnTo>
                <a:lnTo>
                  <a:pt x="23" y="60"/>
                </a:lnTo>
                <a:lnTo>
                  <a:pt x="25" y="60"/>
                </a:lnTo>
                <a:lnTo>
                  <a:pt x="27" y="58"/>
                </a:lnTo>
                <a:lnTo>
                  <a:pt x="29" y="56"/>
                </a:lnTo>
                <a:lnTo>
                  <a:pt x="31" y="53"/>
                </a:lnTo>
                <a:lnTo>
                  <a:pt x="32" y="50"/>
                </a:lnTo>
                <a:lnTo>
                  <a:pt x="33" y="47"/>
                </a:lnTo>
                <a:lnTo>
                  <a:pt x="33" y="42"/>
                </a:lnTo>
                <a:lnTo>
                  <a:pt x="33" y="38"/>
                </a:lnTo>
                <a:lnTo>
                  <a:pt x="32" y="34"/>
                </a:lnTo>
                <a:lnTo>
                  <a:pt x="31" y="31"/>
                </a:lnTo>
                <a:lnTo>
                  <a:pt x="29" y="29"/>
                </a:lnTo>
                <a:lnTo>
                  <a:pt x="28" y="27"/>
                </a:lnTo>
                <a:lnTo>
                  <a:pt x="25" y="25"/>
                </a:lnTo>
                <a:lnTo>
                  <a:pt x="23" y="24"/>
                </a:lnTo>
                <a:lnTo>
                  <a:pt x="21" y="24"/>
                </a:lnTo>
                <a:lnTo>
                  <a:pt x="18" y="24"/>
                </a:lnTo>
                <a:lnTo>
                  <a:pt x="16" y="25"/>
                </a:lnTo>
                <a:lnTo>
                  <a:pt x="13" y="27"/>
                </a:lnTo>
                <a:lnTo>
                  <a:pt x="11" y="29"/>
                </a:lnTo>
                <a:lnTo>
                  <a:pt x="10" y="31"/>
                </a:lnTo>
                <a:lnTo>
                  <a:pt x="8" y="34"/>
                </a:lnTo>
                <a:lnTo>
                  <a:pt x="8" y="38"/>
                </a:lnTo>
                <a:lnTo>
                  <a:pt x="8" y="4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1" name="Rectangle 3135"/>
          <p:cNvSpPr>
            <a:spLocks noChangeArrowheads="1"/>
          </p:cNvSpPr>
          <p:nvPr/>
        </p:nvSpPr>
        <p:spPr bwMode="auto">
          <a:xfrm>
            <a:off x="5988050" y="561340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2" name="Rectangle 3136"/>
          <p:cNvSpPr>
            <a:spLocks noChangeArrowheads="1"/>
          </p:cNvSpPr>
          <p:nvPr/>
        </p:nvSpPr>
        <p:spPr bwMode="auto">
          <a:xfrm>
            <a:off x="5988050" y="565785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3" name="Rectangle 3137"/>
          <p:cNvSpPr>
            <a:spLocks noChangeArrowheads="1"/>
          </p:cNvSpPr>
          <p:nvPr/>
        </p:nvSpPr>
        <p:spPr bwMode="auto">
          <a:xfrm>
            <a:off x="5988050" y="570230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4" name="Freeform 3138"/>
          <p:cNvSpPr>
            <a:spLocks/>
          </p:cNvSpPr>
          <p:nvPr/>
        </p:nvSpPr>
        <p:spPr bwMode="auto">
          <a:xfrm>
            <a:off x="5497513" y="5676900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60"/>
              </a:cxn>
              <a:cxn ang="0">
                <a:pos x="43" y="56"/>
              </a:cxn>
              <a:cxn ang="0">
                <a:pos x="45" y="50"/>
              </a:cxn>
              <a:cxn ang="0">
                <a:pos x="43" y="45"/>
              </a:cxn>
              <a:cxn ang="0">
                <a:pos x="37" y="41"/>
              </a:cxn>
              <a:cxn ang="0">
                <a:pos x="24" y="38"/>
              </a:cxn>
              <a:cxn ang="0">
                <a:pos x="12" y="34"/>
              </a:cxn>
              <a:cxn ang="0">
                <a:pos x="5" y="28"/>
              </a:cxn>
              <a:cxn ang="0">
                <a:pos x="2" y="18"/>
              </a:cxn>
              <a:cxn ang="0">
                <a:pos x="5" y="9"/>
              </a:cxn>
              <a:cxn ang="0">
                <a:pos x="13" y="3"/>
              </a:cxn>
              <a:cxn ang="0">
                <a:pos x="25" y="0"/>
              </a:cxn>
              <a:cxn ang="0">
                <a:pos x="39" y="3"/>
              </a:cxn>
              <a:cxn ang="0">
                <a:pos x="48" y="10"/>
              </a:cxn>
              <a:cxn ang="0">
                <a:pos x="51" y="20"/>
              </a:cxn>
              <a:cxn ang="0">
                <a:pos x="42" y="18"/>
              </a:cxn>
              <a:cxn ang="0">
                <a:pos x="40" y="13"/>
              </a:cxn>
              <a:cxn ang="0">
                <a:pos x="36" y="10"/>
              </a:cxn>
              <a:cxn ang="0">
                <a:pos x="29" y="8"/>
              </a:cxn>
              <a:cxn ang="0">
                <a:pos x="19" y="9"/>
              </a:cxn>
              <a:cxn ang="0">
                <a:pos x="12" y="14"/>
              </a:cxn>
              <a:cxn ang="0">
                <a:pos x="11" y="21"/>
              </a:cxn>
              <a:cxn ang="0">
                <a:pos x="18" y="26"/>
              </a:cxn>
              <a:cxn ang="0">
                <a:pos x="36" y="32"/>
              </a:cxn>
              <a:cxn ang="0">
                <a:pos x="47" y="36"/>
              </a:cxn>
              <a:cxn ang="0">
                <a:pos x="52" y="45"/>
              </a:cxn>
              <a:cxn ang="0">
                <a:pos x="52" y="55"/>
              </a:cxn>
              <a:cxn ang="0">
                <a:pos x="46" y="64"/>
              </a:cxn>
              <a:cxn ang="0">
                <a:pos x="36" y="69"/>
              </a:cxn>
              <a:cxn ang="0">
                <a:pos x="20" y="69"/>
              </a:cxn>
              <a:cxn ang="0">
                <a:pos x="8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7"/>
                </a:moveTo>
                <a:lnTo>
                  <a:pt x="8" y="46"/>
                </a:lnTo>
                <a:lnTo>
                  <a:pt x="9" y="51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1"/>
                </a:lnTo>
                <a:lnTo>
                  <a:pt x="27" y="61"/>
                </a:lnTo>
                <a:lnTo>
                  <a:pt x="33" y="61"/>
                </a:lnTo>
                <a:lnTo>
                  <a:pt x="37" y="60"/>
                </a:lnTo>
                <a:lnTo>
                  <a:pt x="41" y="58"/>
                </a:lnTo>
                <a:lnTo>
                  <a:pt x="43" y="56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5"/>
                </a:lnTo>
                <a:lnTo>
                  <a:pt x="41" y="43"/>
                </a:lnTo>
                <a:lnTo>
                  <a:pt x="37" y="41"/>
                </a:lnTo>
                <a:lnTo>
                  <a:pt x="33" y="40"/>
                </a:lnTo>
                <a:lnTo>
                  <a:pt x="24" y="38"/>
                </a:lnTo>
                <a:lnTo>
                  <a:pt x="17" y="36"/>
                </a:lnTo>
                <a:lnTo>
                  <a:pt x="12" y="34"/>
                </a:lnTo>
                <a:lnTo>
                  <a:pt x="8" y="31"/>
                </a:lnTo>
                <a:lnTo>
                  <a:pt x="5" y="28"/>
                </a:lnTo>
                <a:lnTo>
                  <a:pt x="3" y="23"/>
                </a:lnTo>
                <a:lnTo>
                  <a:pt x="2" y="18"/>
                </a:lnTo>
                <a:lnTo>
                  <a:pt x="3" y="14"/>
                </a:lnTo>
                <a:lnTo>
                  <a:pt x="5" y="9"/>
                </a:lnTo>
                <a:lnTo>
                  <a:pt x="9" y="5"/>
                </a:lnTo>
                <a:lnTo>
                  <a:pt x="13" y="3"/>
                </a:lnTo>
                <a:lnTo>
                  <a:pt x="19" y="1"/>
                </a:lnTo>
                <a:lnTo>
                  <a:pt x="25" y="0"/>
                </a:lnTo>
                <a:lnTo>
                  <a:pt x="33" y="1"/>
                </a:lnTo>
                <a:lnTo>
                  <a:pt x="39" y="3"/>
                </a:lnTo>
                <a:lnTo>
                  <a:pt x="44" y="6"/>
                </a:lnTo>
                <a:lnTo>
                  <a:pt x="48" y="10"/>
                </a:lnTo>
                <a:lnTo>
                  <a:pt x="50" y="14"/>
                </a:lnTo>
                <a:lnTo>
                  <a:pt x="51" y="20"/>
                </a:lnTo>
                <a:lnTo>
                  <a:pt x="43" y="21"/>
                </a:lnTo>
                <a:lnTo>
                  <a:pt x="42" y="18"/>
                </a:lnTo>
                <a:lnTo>
                  <a:pt x="41" y="15"/>
                </a:lnTo>
                <a:lnTo>
                  <a:pt x="40" y="13"/>
                </a:lnTo>
                <a:lnTo>
                  <a:pt x="38" y="11"/>
                </a:lnTo>
                <a:lnTo>
                  <a:pt x="36" y="10"/>
                </a:lnTo>
                <a:lnTo>
                  <a:pt x="33" y="9"/>
                </a:lnTo>
                <a:lnTo>
                  <a:pt x="29" y="8"/>
                </a:lnTo>
                <a:lnTo>
                  <a:pt x="26" y="8"/>
                </a:lnTo>
                <a:lnTo>
                  <a:pt x="19" y="9"/>
                </a:lnTo>
                <a:lnTo>
                  <a:pt x="14" y="11"/>
                </a:lnTo>
                <a:lnTo>
                  <a:pt x="12" y="14"/>
                </a:lnTo>
                <a:lnTo>
                  <a:pt x="11" y="18"/>
                </a:lnTo>
                <a:lnTo>
                  <a:pt x="11" y="21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6" y="32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5"/>
                </a:lnTo>
                <a:lnTo>
                  <a:pt x="53" y="50"/>
                </a:lnTo>
                <a:lnTo>
                  <a:pt x="52" y="55"/>
                </a:lnTo>
                <a:lnTo>
                  <a:pt x="50" y="59"/>
                </a:lnTo>
                <a:lnTo>
                  <a:pt x="46" y="64"/>
                </a:lnTo>
                <a:lnTo>
                  <a:pt x="42" y="67"/>
                </a:lnTo>
                <a:lnTo>
                  <a:pt x="36" y="69"/>
                </a:lnTo>
                <a:lnTo>
                  <a:pt x="28" y="69"/>
                </a:lnTo>
                <a:lnTo>
                  <a:pt x="20" y="69"/>
                </a:lnTo>
                <a:lnTo>
                  <a:pt x="13" y="67"/>
                </a:lnTo>
                <a:lnTo>
                  <a:pt x="8" y="63"/>
                </a:lnTo>
                <a:lnTo>
                  <a:pt x="3" y="59"/>
                </a:lnTo>
                <a:lnTo>
                  <a:pt x="1" y="53"/>
                </a:lnTo>
                <a:lnTo>
                  <a:pt x="0" y="4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5" name="Freeform 3139"/>
          <p:cNvSpPr>
            <a:spLocks/>
          </p:cNvSpPr>
          <p:nvPr/>
        </p:nvSpPr>
        <p:spPr bwMode="auto">
          <a:xfrm>
            <a:off x="5524500" y="5676900"/>
            <a:ext cx="20638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6" name="Freeform 3140"/>
          <p:cNvSpPr>
            <a:spLocks noEditPoints="1"/>
          </p:cNvSpPr>
          <p:nvPr/>
        </p:nvSpPr>
        <p:spPr bwMode="auto">
          <a:xfrm>
            <a:off x="5549900" y="5676900"/>
            <a:ext cx="22225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4" y="6"/>
              </a:cxn>
              <a:cxn ang="0">
                <a:pos x="49" y="11"/>
              </a:cxn>
              <a:cxn ang="0">
                <a:pos x="53" y="17"/>
              </a:cxn>
              <a:cxn ang="0">
                <a:pos x="55" y="25"/>
              </a:cxn>
              <a:cxn ang="0">
                <a:pos x="56" y="34"/>
              </a:cxn>
              <a:cxn ang="0">
                <a:pos x="55" y="41"/>
              </a:cxn>
              <a:cxn ang="0">
                <a:pos x="54" y="47"/>
              </a:cxn>
              <a:cxn ang="0">
                <a:pos x="52" y="52"/>
              </a:cxn>
              <a:cxn ang="0">
                <a:pos x="48" y="57"/>
              </a:cxn>
              <a:cxn ang="0">
                <a:pos x="46" y="60"/>
              </a:cxn>
              <a:cxn ang="0">
                <a:pos x="42" y="63"/>
              </a:cxn>
              <a:cxn ang="0">
                <a:pos x="39" y="65"/>
              </a:cxn>
              <a:cxn ang="0">
                <a:pos x="35" y="66"/>
              </a:cxn>
              <a:cxn ang="0">
                <a:pos x="30" y="67"/>
              </a:cxn>
              <a:cxn ang="0">
                <a:pos x="24" y="67"/>
              </a:cxn>
              <a:cxn ang="0">
                <a:pos x="0" y="67"/>
              </a:cxn>
              <a:cxn ang="0">
                <a:pos x="9" y="59"/>
              </a:cxn>
              <a:cxn ang="0">
                <a:pos x="23" y="59"/>
              </a:cxn>
              <a:cxn ang="0">
                <a:pos x="29" y="59"/>
              </a:cxn>
              <a:cxn ang="0">
                <a:pos x="33" y="58"/>
              </a:cxn>
              <a:cxn ang="0">
                <a:pos x="37" y="57"/>
              </a:cxn>
              <a:cxn ang="0">
                <a:pos x="39" y="55"/>
              </a:cxn>
              <a:cxn ang="0">
                <a:pos x="42" y="51"/>
              </a:cxn>
              <a:cxn ang="0">
                <a:pos x="44" y="46"/>
              </a:cxn>
              <a:cxn ang="0">
                <a:pos x="45" y="41"/>
              </a:cxn>
              <a:cxn ang="0">
                <a:pos x="46" y="34"/>
              </a:cxn>
              <a:cxn ang="0">
                <a:pos x="45" y="29"/>
              </a:cxn>
              <a:cxn ang="0">
                <a:pos x="45" y="24"/>
              </a:cxn>
              <a:cxn ang="0">
                <a:pos x="44" y="20"/>
              </a:cxn>
              <a:cxn ang="0">
                <a:pos x="42" y="17"/>
              </a:cxn>
              <a:cxn ang="0">
                <a:pos x="39" y="12"/>
              </a:cxn>
              <a:cxn ang="0">
                <a:pos x="34" y="9"/>
              </a:cxn>
              <a:cxn ang="0">
                <a:pos x="29" y="8"/>
              </a:cxn>
              <a:cxn ang="0">
                <a:pos x="23" y="8"/>
              </a:cxn>
              <a:cxn ang="0">
                <a:pos x="9" y="8"/>
              </a:cxn>
              <a:cxn ang="0">
                <a:pos x="9" y="59"/>
              </a:cxn>
            </a:cxnLst>
            <a:rect l="0" t="0" r="r" b="b"/>
            <a:pathLst>
              <a:path w="56" h="67">
                <a:moveTo>
                  <a:pt x="0" y="67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4" y="6"/>
                </a:lnTo>
                <a:lnTo>
                  <a:pt x="49" y="11"/>
                </a:lnTo>
                <a:lnTo>
                  <a:pt x="53" y="17"/>
                </a:lnTo>
                <a:lnTo>
                  <a:pt x="55" y="25"/>
                </a:lnTo>
                <a:lnTo>
                  <a:pt x="56" y="34"/>
                </a:lnTo>
                <a:lnTo>
                  <a:pt x="55" y="41"/>
                </a:lnTo>
                <a:lnTo>
                  <a:pt x="54" y="47"/>
                </a:lnTo>
                <a:lnTo>
                  <a:pt x="52" y="52"/>
                </a:lnTo>
                <a:lnTo>
                  <a:pt x="48" y="57"/>
                </a:lnTo>
                <a:lnTo>
                  <a:pt x="46" y="60"/>
                </a:lnTo>
                <a:lnTo>
                  <a:pt x="42" y="63"/>
                </a:lnTo>
                <a:lnTo>
                  <a:pt x="39" y="65"/>
                </a:lnTo>
                <a:lnTo>
                  <a:pt x="35" y="66"/>
                </a:lnTo>
                <a:lnTo>
                  <a:pt x="30" y="67"/>
                </a:lnTo>
                <a:lnTo>
                  <a:pt x="24" y="67"/>
                </a:lnTo>
                <a:lnTo>
                  <a:pt x="0" y="67"/>
                </a:lnTo>
                <a:close/>
                <a:moveTo>
                  <a:pt x="9" y="59"/>
                </a:moveTo>
                <a:lnTo>
                  <a:pt x="23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9" y="55"/>
                </a:lnTo>
                <a:lnTo>
                  <a:pt x="42" y="51"/>
                </a:lnTo>
                <a:lnTo>
                  <a:pt x="44" y="46"/>
                </a:lnTo>
                <a:lnTo>
                  <a:pt x="45" y="41"/>
                </a:lnTo>
                <a:lnTo>
                  <a:pt x="46" y="34"/>
                </a:lnTo>
                <a:lnTo>
                  <a:pt x="45" y="29"/>
                </a:lnTo>
                <a:lnTo>
                  <a:pt x="45" y="24"/>
                </a:lnTo>
                <a:lnTo>
                  <a:pt x="44" y="20"/>
                </a:lnTo>
                <a:lnTo>
                  <a:pt x="42" y="17"/>
                </a:lnTo>
                <a:lnTo>
                  <a:pt x="39" y="12"/>
                </a:lnTo>
                <a:lnTo>
                  <a:pt x="34" y="9"/>
                </a:lnTo>
                <a:lnTo>
                  <a:pt x="29" y="8"/>
                </a:lnTo>
                <a:lnTo>
                  <a:pt x="23" y="8"/>
                </a:lnTo>
                <a:lnTo>
                  <a:pt x="9" y="8"/>
                </a:lnTo>
                <a:lnTo>
                  <a:pt x="9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7" name="Freeform 3141"/>
          <p:cNvSpPr>
            <a:spLocks/>
          </p:cNvSpPr>
          <p:nvPr/>
        </p:nvSpPr>
        <p:spPr bwMode="auto">
          <a:xfrm>
            <a:off x="5576888" y="5676900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60"/>
              </a:cxn>
              <a:cxn ang="0">
                <a:pos x="43" y="56"/>
              </a:cxn>
              <a:cxn ang="0">
                <a:pos x="45" y="50"/>
              </a:cxn>
              <a:cxn ang="0">
                <a:pos x="43" y="45"/>
              </a:cxn>
              <a:cxn ang="0">
                <a:pos x="37" y="41"/>
              </a:cxn>
              <a:cxn ang="0">
                <a:pos x="24" y="38"/>
              </a:cxn>
              <a:cxn ang="0">
                <a:pos x="11" y="34"/>
              </a:cxn>
              <a:cxn ang="0">
                <a:pos x="4" y="28"/>
              </a:cxn>
              <a:cxn ang="0">
                <a:pos x="2" y="18"/>
              </a:cxn>
              <a:cxn ang="0">
                <a:pos x="5" y="9"/>
              </a:cxn>
              <a:cxn ang="0">
                <a:pos x="13" y="3"/>
              </a:cxn>
              <a:cxn ang="0">
                <a:pos x="25" y="0"/>
              </a:cxn>
              <a:cxn ang="0">
                <a:pos x="39" y="3"/>
              </a:cxn>
              <a:cxn ang="0">
                <a:pos x="48" y="10"/>
              </a:cxn>
              <a:cxn ang="0">
                <a:pos x="51" y="20"/>
              </a:cxn>
              <a:cxn ang="0">
                <a:pos x="42" y="18"/>
              </a:cxn>
              <a:cxn ang="0">
                <a:pos x="40" y="13"/>
              </a:cxn>
              <a:cxn ang="0">
                <a:pos x="35" y="10"/>
              </a:cxn>
              <a:cxn ang="0">
                <a:pos x="29" y="8"/>
              </a:cxn>
              <a:cxn ang="0">
                <a:pos x="19" y="9"/>
              </a:cxn>
              <a:cxn ang="0">
                <a:pos x="11" y="14"/>
              </a:cxn>
              <a:cxn ang="0">
                <a:pos x="11" y="21"/>
              </a:cxn>
              <a:cxn ang="0">
                <a:pos x="18" y="26"/>
              </a:cxn>
              <a:cxn ang="0">
                <a:pos x="35" y="32"/>
              </a:cxn>
              <a:cxn ang="0">
                <a:pos x="47" y="36"/>
              </a:cxn>
              <a:cxn ang="0">
                <a:pos x="52" y="45"/>
              </a:cxn>
              <a:cxn ang="0">
                <a:pos x="52" y="55"/>
              </a:cxn>
              <a:cxn ang="0">
                <a:pos x="46" y="64"/>
              </a:cxn>
              <a:cxn ang="0">
                <a:pos x="34" y="69"/>
              </a:cxn>
              <a:cxn ang="0">
                <a:pos x="19" y="69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7"/>
                </a:moveTo>
                <a:lnTo>
                  <a:pt x="8" y="46"/>
                </a:lnTo>
                <a:lnTo>
                  <a:pt x="9" y="51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1"/>
                </a:lnTo>
                <a:lnTo>
                  <a:pt x="27" y="61"/>
                </a:lnTo>
                <a:lnTo>
                  <a:pt x="32" y="61"/>
                </a:lnTo>
                <a:lnTo>
                  <a:pt x="37" y="60"/>
                </a:lnTo>
                <a:lnTo>
                  <a:pt x="40" y="58"/>
                </a:lnTo>
                <a:lnTo>
                  <a:pt x="43" y="56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5"/>
                </a:lnTo>
                <a:lnTo>
                  <a:pt x="40" y="43"/>
                </a:lnTo>
                <a:lnTo>
                  <a:pt x="37" y="41"/>
                </a:lnTo>
                <a:lnTo>
                  <a:pt x="32" y="40"/>
                </a:lnTo>
                <a:lnTo>
                  <a:pt x="24" y="38"/>
                </a:lnTo>
                <a:lnTo>
                  <a:pt x="16" y="36"/>
                </a:lnTo>
                <a:lnTo>
                  <a:pt x="11" y="34"/>
                </a:lnTo>
                <a:lnTo>
                  <a:pt x="7" y="31"/>
                </a:lnTo>
                <a:lnTo>
                  <a:pt x="4" y="28"/>
                </a:lnTo>
                <a:lnTo>
                  <a:pt x="3" y="23"/>
                </a:lnTo>
                <a:lnTo>
                  <a:pt x="2" y="18"/>
                </a:lnTo>
                <a:lnTo>
                  <a:pt x="3" y="14"/>
                </a:lnTo>
                <a:lnTo>
                  <a:pt x="5" y="9"/>
                </a:lnTo>
                <a:lnTo>
                  <a:pt x="8" y="5"/>
                </a:lnTo>
                <a:lnTo>
                  <a:pt x="13" y="3"/>
                </a:lnTo>
                <a:lnTo>
                  <a:pt x="19" y="1"/>
                </a:lnTo>
                <a:lnTo>
                  <a:pt x="25" y="0"/>
                </a:lnTo>
                <a:lnTo>
                  <a:pt x="32" y="1"/>
                </a:lnTo>
                <a:lnTo>
                  <a:pt x="39" y="3"/>
                </a:lnTo>
                <a:lnTo>
                  <a:pt x="44" y="6"/>
                </a:lnTo>
                <a:lnTo>
                  <a:pt x="48" y="10"/>
                </a:lnTo>
                <a:lnTo>
                  <a:pt x="50" y="14"/>
                </a:lnTo>
                <a:lnTo>
                  <a:pt x="51" y="20"/>
                </a:lnTo>
                <a:lnTo>
                  <a:pt x="43" y="21"/>
                </a:lnTo>
                <a:lnTo>
                  <a:pt x="42" y="18"/>
                </a:lnTo>
                <a:lnTo>
                  <a:pt x="41" y="15"/>
                </a:lnTo>
                <a:lnTo>
                  <a:pt x="40" y="13"/>
                </a:lnTo>
                <a:lnTo>
                  <a:pt x="38" y="11"/>
                </a:lnTo>
                <a:lnTo>
                  <a:pt x="35" y="10"/>
                </a:lnTo>
                <a:lnTo>
                  <a:pt x="32" y="9"/>
                </a:lnTo>
                <a:lnTo>
                  <a:pt x="29" y="8"/>
                </a:lnTo>
                <a:lnTo>
                  <a:pt x="26" y="8"/>
                </a:lnTo>
                <a:lnTo>
                  <a:pt x="19" y="9"/>
                </a:lnTo>
                <a:lnTo>
                  <a:pt x="14" y="11"/>
                </a:lnTo>
                <a:lnTo>
                  <a:pt x="11" y="14"/>
                </a:lnTo>
                <a:lnTo>
                  <a:pt x="11" y="18"/>
                </a:lnTo>
                <a:lnTo>
                  <a:pt x="11" y="21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5" y="32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5"/>
                </a:lnTo>
                <a:lnTo>
                  <a:pt x="53" y="50"/>
                </a:lnTo>
                <a:lnTo>
                  <a:pt x="52" y="55"/>
                </a:lnTo>
                <a:lnTo>
                  <a:pt x="50" y="59"/>
                </a:lnTo>
                <a:lnTo>
                  <a:pt x="46" y="64"/>
                </a:lnTo>
                <a:lnTo>
                  <a:pt x="41" y="67"/>
                </a:lnTo>
                <a:lnTo>
                  <a:pt x="34" y="69"/>
                </a:lnTo>
                <a:lnTo>
                  <a:pt x="28" y="69"/>
                </a:lnTo>
                <a:lnTo>
                  <a:pt x="19" y="69"/>
                </a:lnTo>
                <a:lnTo>
                  <a:pt x="13" y="67"/>
                </a:lnTo>
                <a:lnTo>
                  <a:pt x="7" y="63"/>
                </a:lnTo>
                <a:lnTo>
                  <a:pt x="3" y="59"/>
                </a:lnTo>
                <a:lnTo>
                  <a:pt x="1" y="53"/>
                </a:lnTo>
                <a:lnTo>
                  <a:pt x="0" y="4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8" name="Freeform 3142"/>
          <p:cNvSpPr>
            <a:spLocks/>
          </p:cNvSpPr>
          <p:nvPr/>
        </p:nvSpPr>
        <p:spPr bwMode="auto">
          <a:xfrm>
            <a:off x="5602288" y="5676900"/>
            <a:ext cx="15875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9" name="Freeform 3143"/>
          <p:cNvSpPr>
            <a:spLocks/>
          </p:cNvSpPr>
          <p:nvPr/>
        </p:nvSpPr>
        <p:spPr bwMode="auto">
          <a:xfrm>
            <a:off x="5511800" y="5942013"/>
            <a:ext cx="20638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6" y="59"/>
              </a:cxn>
              <a:cxn ang="0">
                <a:pos x="42" y="55"/>
              </a:cxn>
              <a:cxn ang="0">
                <a:pos x="44" y="50"/>
              </a:cxn>
              <a:cxn ang="0">
                <a:pos x="42" y="44"/>
              </a:cxn>
              <a:cxn ang="0">
                <a:pos x="36" y="40"/>
              </a:cxn>
              <a:cxn ang="0">
                <a:pos x="24" y="37"/>
              </a:cxn>
              <a:cxn ang="0">
                <a:pos x="12" y="33"/>
              </a:cxn>
              <a:cxn ang="0">
                <a:pos x="5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8" y="2"/>
              </a:cxn>
              <a:cxn ang="0">
                <a:pos x="48" y="9"/>
              </a:cxn>
              <a:cxn ang="0">
                <a:pos x="51" y="19"/>
              </a:cxn>
              <a:cxn ang="0">
                <a:pos x="41" y="17"/>
              </a:cxn>
              <a:cxn ang="0">
                <a:pos x="39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3"/>
              </a:cxn>
              <a:cxn ang="0">
                <a:pos x="11" y="20"/>
              </a:cxn>
              <a:cxn ang="0">
                <a:pos x="18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20" y="68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6" y="59"/>
                </a:lnTo>
                <a:lnTo>
                  <a:pt x="39" y="58"/>
                </a:lnTo>
                <a:lnTo>
                  <a:pt x="42" y="55"/>
                </a:lnTo>
                <a:lnTo>
                  <a:pt x="43" y="53"/>
                </a:lnTo>
                <a:lnTo>
                  <a:pt x="44" y="50"/>
                </a:lnTo>
                <a:lnTo>
                  <a:pt x="43" y="47"/>
                </a:lnTo>
                <a:lnTo>
                  <a:pt x="42" y="44"/>
                </a:lnTo>
                <a:lnTo>
                  <a:pt x="39" y="42"/>
                </a:lnTo>
                <a:lnTo>
                  <a:pt x="36" y="40"/>
                </a:lnTo>
                <a:lnTo>
                  <a:pt x="32" y="39"/>
                </a:lnTo>
                <a:lnTo>
                  <a:pt x="24" y="37"/>
                </a:lnTo>
                <a:lnTo>
                  <a:pt x="17" y="35"/>
                </a:lnTo>
                <a:lnTo>
                  <a:pt x="12" y="33"/>
                </a:lnTo>
                <a:lnTo>
                  <a:pt x="7" y="30"/>
                </a:lnTo>
                <a:lnTo>
                  <a:pt x="5" y="27"/>
                </a:lnTo>
                <a:lnTo>
                  <a:pt x="3" y="23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9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8" y="2"/>
                </a:lnTo>
                <a:lnTo>
                  <a:pt x="43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2" y="20"/>
                </a:lnTo>
                <a:lnTo>
                  <a:pt x="41" y="17"/>
                </a:lnTo>
                <a:lnTo>
                  <a:pt x="40" y="15"/>
                </a:lnTo>
                <a:lnTo>
                  <a:pt x="39" y="12"/>
                </a:lnTo>
                <a:lnTo>
                  <a:pt x="37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6" y="7"/>
                </a:lnTo>
                <a:lnTo>
                  <a:pt x="19" y="8"/>
                </a:lnTo>
                <a:lnTo>
                  <a:pt x="14" y="10"/>
                </a:lnTo>
                <a:lnTo>
                  <a:pt x="11" y="13"/>
                </a:lnTo>
                <a:lnTo>
                  <a:pt x="11" y="17"/>
                </a:lnTo>
                <a:lnTo>
                  <a:pt x="11" y="20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5" y="31"/>
                </a:lnTo>
                <a:lnTo>
                  <a:pt x="41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0" y="66"/>
                </a:lnTo>
                <a:lnTo>
                  <a:pt x="34" y="68"/>
                </a:lnTo>
                <a:lnTo>
                  <a:pt x="28" y="69"/>
                </a:lnTo>
                <a:lnTo>
                  <a:pt x="20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1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0" name="Freeform 3144"/>
          <p:cNvSpPr>
            <a:spLocks/>
          </p:cNvSpPr>
          <p:nvPr/>
        </p:nvSpPr>
        <p:spPr bwMode="auto">
          <a:xfrm>
            <a:off x="5537200" y="5943600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1" name="Freeform 3145"/>
          <p:cNvSpPr>
            <a:spLocks noEditPoints="1"/>
          </p:cNvSpPr>
          <p:nvPr/>
        </p:nvSpPr>
        <p:spPr bwMode="auto">
          <a:xfrm>
            <a:off x="5564188" y="5943600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4" y="0"/>
              </a:cxn>
              <a:cxn ang="0">
                <a:pos x="31" y="0"/>
              </a:cxn>
              <a:cxn ang="0">
                <a:pos x="36" y="1"/>
              </a:cxn>
              <a:cxn ang="0">
                <a:pos x="41" y="3"/>
              </a:cxn>
              <a:cxn ang="0">
                <a:pos x="45" y="5"/>
              </a:cxn>
              <a:cxn ang="0">
                <a:pos x="50" y="11"/>
              </a:cxn>
              <a:cxn ang="0">
                <a:pos x="53" y="17"/>
              </a:cxn>
              <a:cxn ang="0">
                <a:pos x="55" y="25"/>
              </a:cxn>
              <a:cxn ang="0">
                <a:pos x="56" y="33"/>
              </a:cxn>
              <a:cxn ang="0">
                <a:pos x="55" y="40"/>
              </a:cxn>
              <a:cxn ang="0">
                <a:pos x="54" y="47"/>
              </a:cxn>
              <a:cxn ang="0">
                <a:pos x="52" y="52"/>
              </a:cxn>
              <a:cxn ang="0">
                <a:pos x="49" y="56"/>
              </a:cxn>
              <a:cxn ang="0">
                <a:pos x="46" y="60"/>
              </a:cxn>
              <a:cxn ang="0">
                <a:pos x="43" y="62"/>
              </a:cxn>
              <a:cxn ang="0">
                <a:pos x="40" y="64"/>
              </a:cxn>
              <a:cxn ang="0">
                <a:pos x="35" y="65"/>
              </a:cxn>
              <a:cxn ang="0">
                <a:pos x="30" y="66"/>
              </a:cxn>
              <a:cxn ang="0">
                <a:pos x="25" y="67"/>
              </a:cxn>
              <a:cxn ang="0">
                <a:pos x="0" y="67"/>
              </a:cxn>
              <a:cxn ang="0">
                <a:pos x="9" y="59"/>
              </a:cxn>
              <a:cxn ang="0">
                <a:pos x="24" y="59"/>
              </a:cxn>
              <a:cxn ang="0">
                <a:pos x="30" y="59"/>
              </a:cxn>
              <a:cxn ang="0">
                <a:pos x="34" y="58"/>
              </a:cxn>
              <a:cxn ang="0">
                <a:pos x="37" y="56"/>
              </a:cxn>
              <a:cxn ang="0">
                <a:pos x="40" y="54"/>
              </a:cxn>
              <a:cxn ang="0">
                <a:pos x="43" y="51"/>
              </a:cxn>
              <a:cxn ang="0">
                <a:pos x="45" y="46"/>
              </a:cxn>
              <a:cxn ang="0">
                <a:pos x="46" y="40"/>
              </a:cxn>
              <a:cxn ang="0">
                <a:pos x="47" y="33"/>
              </a:cxn>
              <a:cxn ang="0">
                <a:pos x="46" y="28"/>
              </a:cxn>
              <a:cxn ang="0">
                <a:pos x="46" y="24"/>
              </a:cxn>
              <a:cxn ang="0">
                <a:pos x="45" y="19"/>
              </a:cxn>
              <a:cxn ang="0">
                <a:pos x="43" y="16"/>
              </a:cxn>
              <a:cxn ang="0">
                <a:pos x="39" y="12"/>
              </a:cxn>
              <a:cxn ang="0">
                <a:pos x="35" y="9"/>
              </a:cxn>
              <a:cxn ang="0">
                <a:pos x="30" y="8"/>
              </a:cxn>
              <a:cxn ang="0">
                <a:pos x="24" y="8"/>
              </a:cxn>
              <a:cxn ang="0">
                <a:pos x="9" y="8"/>
              </a:cxn>
              <a:cxn ang="0">
                <a:pos x="9" y="59"/>
              </a:cxn>
            </a:cxnLst>
            <a:rect l="0" t="0" r="r" b="b"/>
            <a:pathLst>
              <a:path w="56" h="67">
                <a:moveTo>
                  <a:pt x="0" y="67"/>
                </a:moveTo>
                <a:lnTo>
                  <a:pt x="0" y="0"/>
                </a:lnTo>
                <a:lnTo>
                  <a:pt x="24" y="0"/>
                </a:lnTo>
                <a:lnTo>
                  <a:pt x="31" y="0"/>
                </a:lnTo>
                <a:lnTo>
                  <a:pt x="36" y="1"/>
                </a:lnTo>
                <a:lnTo>
                  <a:pt x="41" y="3"/>
                </a:lnTo>
                <a:lnTo>
                  <a:pt x="45" y="5"/>
                </a:lnTo>
                <a:lnTo>
                  <a:pt x="50" y="11"/>
                </a:lnTo>
                <a:lnTo>
                  <a:pt x="53" y="17"/>
                </a:lnTo>
                <a:lnTo>
                  <a:pt x="55" y="25"/>
                </a:lnTo>
                <a:lnTo>
                  <a:pt x="56" y="33"/>
                </a:lnTo>
                <a:lnTo>
                  <a:pt x="55" y="40"/>
                </a:lnTo>
                <a:lnTo>
                  <a:pt x="54" y="47"/>
                </a:lnTo>
                <a:lnTo>
                  <a:pt x="52" y="52"/>
                </a:lnTo>
                <a:lnTo>
                  <a:pt x="49" y="56"/>
                </a:lnTo>
                <a:lnTo>
                  <a:pt x="46" y="60"/>
                </a:lnTo>
                <a:lnTo>
                  <a:pt x="43" y="62"/>
                </a:lnTo>
                <a:lnTo>
                  <a:pt x="40" y="64"/>
                </a:lnTo>
                <a:lnTo>
                  <a:pt x="35" y="65"/>
                </a:lnTo>
                <a:lnTo>
                  <a:pt x="30" y="66"/>
                </a:lnTo>
                <a:lnTo>
                  <a:pt x="25" y="67"/>
                </a:lnTo>
                <a:lnTo>
                  <a:pt x="0" y="67"/>
                </a:lnTo>
                <a:close/>
                <a:moveTo>
                  <a:pt x="9" y="59"/>
                </a:moveTo>
                <a:lnTo>
                  <a:pt x="24" y="59"/>
                </a:lnTo>
                <a:lnTo>
                  <a:pt x="30" y="59"/>
                </a:lnTo>
                <a:lnTo>
                  <a:pt x="34" y="58"/>
                </a:lnTo>
                <a:lnTo>
                  <a:pt x="37" y="56"/>
                </a:lnTo>
                <a:lnTo>
                  <a:pt x="40" y="54"/>
                </a:lnTo>
                <a:lnTo>
                  <a:pt x="43" y="51"/>
                </a:lnTo>
                <a:lnTo>
                  <a:pt x="45" y="46"/>
                </a:lnTo>
                <a:lnTo>
                  <a:pt x="46" y="40"/>
                </a:lnTo>
                <a:lnTo>
                  <a:pt x="47" y="33"/>
                </a:lnTo>
                <a:lnTo>
                  <a:pt x="46" y="28"/>
                </a:lnTo>
                <a:lnTo>
                  <a:pt x="46" y="24"/>
                </a:lnTo>
                <a:lnTo>
                  <a:pt x="45" y="19"/>
                </a:lnTo>
                <a:lnTo>
                  <a:pt x="43" y="16"/>
                </a:lnTo>
                <a:lnTo>
                  <a:pt x="39" y="12"/>
                </a:lnTo>
                <a:lnTo>
                  <a:pt x="35" y="9"/>
                </a:lnTo>
                <a:lnTo>
                  <a:pt x="30" y="8"/>
                </a:lnTo>
                <a:lnTo>
                  <a:pt x="24" y="8"/>
                </a:lnTo>
                <a:lnTo>
                  <a:pt x="9" y="8"/>
                </a:lnTo>
                <a:lnTo>
                  <a:pt x="9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2" name="Freeform 3146"/>
          <p:cNvSpPr>
            <a:spLocks/>
          </p:cNvSpPr>
          <p:nvPr/>
        </p:nvSpPr>
        <p:spPr bwMode="auto">
          <a:xfrm>
            <a:off x="5591175" y="5942013"/>
            <a:ext cx="20638" cy="28575"/>
          </a:xfrm>
          <a:custGeom>
            <a:avLst/>
            <a:gdLst/>
            <a:ahLst/>
            <a:cxnLst>
              <a:cxn ang="0">
                <a:pos x="9" y="46"/>
              </a:cxn>
              <a:cxn ang="0">
                <a:pos x="11" y="54"/>
              </a:cxn>
              <a:cxn ang="0">
                <a:pos x="18" y="59"/>
              </a:cxn>
              <a:cxn ang="0">
                <a:pos x="28" y="61"/>
              </a:cxn>
              <a:cxn ang="0">
                <a:pos x="37" y="59"/>
              </a:cxn>
              <a:cxn ang="0">
                <a:pos x="43" y="55"/>
              </a:cxn>
              <a:cxn ang="0">
                <a:pos x="44" y="50"/>
              </a:cxn>
              <a:cxn ang="0">
                <a:pos x="43" y="44"/>
              </a:cxn>
              <a:cxn ang="0">
                <a:pos x="37" y="40"/>
              </a:cxn>
              <a:cxn ang="0">
                <a:pos x="25" y="37"/>
              </a:cxn>
              <a:cxn ang="0">
                <a:pos x="12" y="33"/>
              </a:cxn>
              <a:cxn ang="0">
                <a:pos x="5" y="27"/>
              </a:cxn>
              <a:cxn ang="0">
                <a:pos x="3" y="18"/>
              </a:cxn>
              <a:cxn ang="0">
                <a:pos x="6" y="9"/>
              </a:cxn>
              <a:cxn ang="0">
                <a:pos x="14" y="2"/>
              </a:cxn>
              <a:cxn ang="0">
                <a:pos x="26" y="0"/>
              </a:cxn>
              <a:cxn ang="0">
                <a:pos x="39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40" y="12"/>
              </a:cxn>
              <a:cxn ang="0">
                <a:pos x="36" y="9"/>
              </a:cxn>
              <a:cxn ang="0">
                <a:pos x="30" y="8"/>
              </a:cxn>
              <a:cxn ang="0">
                <a:pos x="20" y="8"/>
              </a:cxn>
              <a:cxn ang="0">
                <a:pos x="12" y="13"/>
              </a:cxn>
              <a:cxn ang="0">
                <a:pos x="12" y="20"/>
              </a:cxn>
              <a:cxn ang="0">
                <a:pos x="18" y="26"/>
              </a:cxn>
              <a:cxn ang="0">
                <a:pos x="36" y="31"/>
              </a:cxn>
              <a:cxn ang="0">
                <a:pos x="47" y="36"/>
              </a:cxn>
              <a:cxn ang="0">
                <a:pos x="53" y="44"/>
              </a:cxn>
              <a:cxn ang="0">
                <a:pos x="53" y="54"/>
              </a:cxn>
              <a:cxn ang="0">
                <a:pos x="46" y="63"/>
              </a:cxn>
              <a:cxn ang="0">
                <a:pos x="35" y="68"/>
              </a:cxn>
              <a:cxn ang="0">
                <a:pos x="20" y="68"/>
              </a:cxn>
              <a:cxn ang="0">
                <a:pos x="8" y="63"/>
              </a:cxn>
              <a:cxn ang="0">
                <a:pos x="0" y="53"/>
              </a:cxn>
            </a:cxnLst>
            <a:rect l="0" t="0" r="r" b="b"/>
            <a:pathLst>
              <a:path w="54" h="69">
                <a:moveTo>
                  <a:pt x="0" y="46"/>
                </a:moveTo>
                <a:lnTo>
                  <a:pt x="9" y="46"/>
                </a:lnTo>
                <a:lnTo>
                  <a:pt x="10" y="50"/>
                </a:lnTo>
                <a:lnTo>
                  <a:pt x="11" y="54"/>
                </a:lnTo>
                <a:lnTo>
                  <a:pt x="14" y="57"/>
                </a:lnTo>
                <a:lnTo>
                  <a:pt x="18" y="59"/>
                </a:lnTo>
                <a:lnTo>
                  <a:pt x="23" y="60"/>
                </a:lnTo>
                <a:lnTo>
                  <a:pt x="28" y="61"/>
                </a:lnTo>
                <a:lnTo>
                  <a:pt x="33" y="61"/>
                </a:lnTo>
                <a:lnTo>
                  <a:pt x="37" y="59"/>
                </a:lnTo>
                <a:lnTo>
                  <a:pt x="40" y="58"/>
                </a:lnTo>
                <a:lnTo>
                  <a:pt x="43" y="55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3" y="44"/>
                </a:lnTo>
                <a:lnTo>
                  <a:pt x="40" y="42"/>
                </a:lnTo>
                <a:lnTo>
                  <a:pt x="37" y="40"/>
                </a:lnTo>
                <a:lnTo>
                  <a:pt x="32" y="39"/>
                </a:lnTo>
                <a:lnTo>
                  <a:pt x="25" y="37"/>
                </a:lnTo>
                <a:lnTo>
                  <a:pt x="17" y="35"/>
                </a:lnTo>
                <a:lnTo>
                  <a:pt x="12" y="33"/>
                </a:lnTo>
                <a:lnTo>
                  <a:pt x="8" y="30"/>
                </a:lnTo>
                <a:lnTo>
                  <a:pt x="5" y="27"/>
                </a:lnTo>
                <a:lnTo>
                  <a:pt x="4" y="23"/>
                </a:lnTo>
                <a:lnTo>
                  <a:pt x="3" y="18"/>
                </a:lnTo>
                <a:lnTo>
                  <a:pt x="4" y="13"/>
                </a:lnTo>
                <a:lnTo>
                  <a:pt x="6" y="9"/>
                </a:lnTo>
                <a:lnTo>
                  <a:pt x="9" y="5"/>
                </a:lnTo>
                <a:lnTo>
                  <a:pt x="14" y="2"/>
                </a:lnTo>
                <a:lnTo>
                  <a:pt x="20" y="0"/>
                </a:lnTo>
                <a:lnTo>
                  <a:pt x="26" y="0"/>
                </a:lnTo>
                <a:lnTo>
                  <a:pt x="33" y="0"/>
                </a:lnTo>
                <a:lnTo>
                  <a:pt x="39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3" y="20"/>
                </a:lnTo>
                <a:lnTo>
                  <a:pt x="42" y="17"/>
                </a:lnTo>
                <a:lnTo>
                  <a:pt x="41" y="15"/>
                </a:lnTo>
                <a:lnTo>
                  <a:pt x="40" y="12"/>
                </a:lnTo>
                <a:lnTo>
                  <a:pt x="38" y="11"/>
                </a:lnTo>
                <a:lnTo>
                  <a:pt x="36" y="9"/>
                </a:lnTo>
                <a:lnTo>
                  <a:pt x="33" y="8"/>
                </a:lnTo>
                <a:lnTo>
                  <a:pt x="30" y="8"/>
                </a:lnTo>
                <a:lnTo>
                  <a:pt x="27" y="7"/>
                </a:lnTo>
                <a:lnTo>
                  <a:pt x="20" y="8"/>
                </a:lnTo>
                <a:lnTo>
                  <a:pt x="15" y="10"/>
                </a:lnTo>
                <a:lnTo>
                  <a:pt x="12" y="13"/>
                </a:lnTo>
                <a:lnTo>
                  <a:pt x="11" y="17"/>
                </a:lnTo>
                <a:lnTo>
                  <a:pt x="12" y="20"/>
                </a:lnTo>
                <a:lnTo>
                  <a:pt x="14" y="24"/>
                </a:lnTo>
                <a:lnTo>
                  <a:pt x="18" y="26"/>
                </a:lnTo>
                <a:lnTo>
                  <a:pt x="27" y="29"/>
                </a:lnTo>
                <a:lnTo>
                  <a:pt x="36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3" y="44"/>
                </a:lnTo>
                <a:lnTo>
                  <a:pt x="54" y="49"/>
                </a:lnTo>
                <a:lnTo>
                  <a:pt x="53" y="54"/>
                </a:lnTo>
                <a:lnTo>
                  <a:pt x="50" y="59"/>
                </a:lnTo>
                <a:lnTo>
                  <a:pt x="46" y="63"/>
                </a:lnTo>
                <a:lnTo>
                  <a:pt x="41" y="66"/>
                </a:lnTo>
                <a:lnTo>
                  <a:pt x="35" y="68"/>
                </a:lnTo>
                <a:lnTo>
                  <a:pt x="29" y="69"/>
                </a:lnTo>
                <a:lnTo>
                  <a:pt x="20" y="68"/>
                </a:lnTo>
                <a:lnTo>
                  <a:pt x="14" y="66"/>
                </a:lnTo>
                <a:lnTo>
                  <a:pt x="8" y="63"/>
                </a:lnTo>
                <a:lnTo>
                  <a:pt x="4" y="58"/>
                </a:lnTo>
                <a:lnTo>
                  <a:pt x="0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3" name="Freeform 3147"/>
          <p:cNvSpPr>
            <a:spLocks/>
          </p:cNvSpPr>
          <p:nvPr/>
        </p:nvSpPr>
        <p:spPr bwMode="auto">
          <a:xfrm>
            <a:off x="5616575" y="5943600"/>
            <a:ext cx="1587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4" name="Freeform 3148"/>
          <p:cNvSpPr>
            <a:spLocks/>
          </p:cNvSpPr>
          <p:nvPr/>
        </p:nvSpPr>
        <p:spPr bwMode="auto">
          <a:xfrm>
            <a:off x="5435600" y="6122988"/>
            <a:ext cx="20638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59"/>
              </a:cxn>
              <a:cxn ang="0">
                <a:pos x="43" y="55"/>
              </a:cxn>
              <a:cxn ang="0">
                <a:pos x="45" y="50"/>
              </a:cxn>
              <a:cxn ang="0">
                <a:pos x="43" y="44"/>
              </a:cxn>
              <a:cxn ang="0">
                <a:pos x="37" y="40"/>
              </a:cxn>
              <a:cxn ang="0">
                <a:pos x="24" y="37"/>
              </a:cxn>
              <a:cxn ang="0">
                <a:pos x="12" y="33"/>
              </a:cxn>
              <a:cxn ang="0">
                <a:pos x="5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9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40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4"/>
              </a:cxn>
              <a:cxn ang="0">
                <a:pos x="11" y="21"/>
              </a:cxn>
              <a:cxn ang="0">
                <a:pos x="18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20" y="68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7" y="59"/>
                </a:lnTo>
                <a:lnTo>
                  <a:pt x="40" y="58"/>
                </a:lnTo>
                <a:lnTo>
                  <a:pt x="43" y="55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4"/>
                </a:lnTo>
                <a:lnTo>
                  <a:pt x="40" y="42"/>
                </a:lnTo>
                <a:lnTo>
                  <a:pt x="37" y="40"/>
                </a:lnTo>
                <a:lnTo>
                  <a:pt x="32" y="39"/>
                </a:lnTo>
                <a:lnTo>
                  <a:pt x="24" y="37"/>
                </a:lnTo>
                <a:lnTo>
                  <a:pt x="17" y="35"/>
                </a:lnTo>
                <a:lnTo>
                  <a:pt x="12" y="33"/>
                </a:lnTo>
                <a:lnTo>
                  <a:pt x="7" y="30"/>
                </a:lnTo>
                <a:lnTo>
                  <a:pt x="5" y="27"/>
                </a:lnTo>
                <a:lnTo>
                  <a:pt x="3" y="22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9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9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3" y="20"/>
                </a:lnTo>
                <a:lnTo>
                  <a:pt x="42" y="17"/>
                </a:lnTo>
                <a:lnTo>
                  <a:pt x="41" y="15"/>
                </a:lnTo>
                <a:lnTo>
                  <a:pt x="40" y="12"/>
                </a:lnTo>
                <a:lnTo>
                  <a:pt x="38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6" y="7"/>
                </a:lnTo>
                <a:lnTo>
                  <a:pt x="19" y="8"/>
                </a:lnTo>
                <a:lnTo>
                  <a:pt x="14" y="10"/>
                </a:lnTo>
                <a:lnTo>
                  <a:pt x="11" y="14"/>
                </a:lnTo>
                <a:lnTo>
                  <a:pt x="11" y="17"/>
                </a:lnTo>
                <a:lnTo>
                  <a:pt x="11" y="21"/>
                </a:lnTo>
                <a:lnTo>
                  <a:pt x="13" y="23"/>
                </a:lnTo>
                <a:lnTo>
                  <a:pt x="18" y="26"/>
                </a:lnTo>
                <a:lnTo>
                  <a:pt x="26" y="29"/>
                </a:lnTo>
                <a:lnTo>
                  <a:pt x="35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1" y="66"/>
                </a:lnTo>
                <a:lnTo>
                  <a:pt x="34" y="68"/>
                </a:lnTo>
                <a:lnTo>
                  <a:pt x="28" y="69"/>
                </a:lnTo>
                <a:lnTo>
                  <a:pt x="20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1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5" name="Freeform 3149"/>
          <p:cNvSpPr>
            <a:spLocks/>
          </p:cNvSpPr>
          <p:nvPr/>
        </p:nvSpPr>
        <p:spPr bwMode="auto">
          <a:xfrm>
            <a:off x="5461000" y="6124575"/>
            <a:ext cx="20638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6" name="Freeform 3150"/>
          <p:cNvSpPr>
            <a:spLocks noEditPoints="1"/>
          </p:cNvSpPr>
          <p:nvPr/>
        </p:nvSpPr>
        <p:spPr bwMode="auto">
          <a:xfrm>
            <a:off x="5487988" y="6124575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4" y="0"/>
              </a:cxn>
              <a:cxn ang="0">
                <a:pos x="31" y="0"/>
              </a:cxn>
              <a:cxn ang="0">
                <a:pos x="36" y="1"/>
              </a:cxn>
              <a:cxn ang="0">
                <a:pos x="41" y="3"/>
              </a:cxn>
              <a:cxn ang="0">
                <a:pos x="45" y="6"/>
              </a:cxn>
              <a:cxn ang="0">
                <a:pos x="50" y="11"/>
              </a:cxn>
              <a:cxn ang="0">
                <a:pos x="53" y="17"/>
              </a:cxn>
              <a:cxn ang="0">
                <a:pos x="55" y="25"/>
              </a:cxn>
              <a:cxn ang="0">
                <a:pos x="55" y="33"/>
              </a:cxn>
              <a:cxn ang="0">
                <a:pos x="55" y="40"/>
              </a:cxn>
              <a:cxn ang="0">
                <a:pos x="54" y="47"/>
              </a:cxn>
              <a:cxn ang="0">
                <a:pos x="52" y="52"/>
              </a:cxn>
              <a:cxn ang="0">
                <a:pos x="49" y="56"/>
              </a:cxn>
              <a:cxn ang="0">
                <a:pos x="46" y="60"/>
              </a:cxn>
              <a:cxn ang="0">
                <a:pos x="43" y="62"/>
              </a:cxn>
              <a:cxn ang="0">
                <a:pos x="40" y="64"/>
              </a:cxn>
              <a:cxn ang="0">
                <a:pos x="35" y="65"/>
              </a:cxn>
              <a:cxn ang="0">
                <a:pos x="30" y="66"/>
              </a:cxn>
              <a:cxn ang="0">
                <a:pos x="25" y="67"/>
              </a:cxn>
              <a:cxn ang="0">
                <a:pos x="0" y="67"/>
              </a:cxn>
              <a:cxn ang="0">
                <a:pos x="10" y="59"/>
              </a:cxn>
              <a:cxn ang="0">
                <a:pos x="24" y="59"/>
              </a:cxn>
              <a:cxn ang="0">
                <a:pos x="30" y="59"/>
              </a:cxn>
              <a:cxn ang="0">
                <a:pos x="34" y="58"/>
              </a:cxn>
              <a:cxn ang="0">
                <a:pos x="37" y="56"/>
              </a:cxn>
              <a:cxn ang="0">
                <a:pos x="40" y="54"/>
              </a:cxn>
              <a:cxn ang="0">
                <a:pos x="43" y="51"/>
              </a:cxn>
              <a:cxn ang="0">
                <a:pos x="45" y="46"/>
              </a:cxn>
              <a:cxn ang="0">
                <a:pos x="46" y="40"/>
              </a:cxn>
              <a:cxn ang="0">
                <a:pos x="47" y="33"/>
              </a:cxn>
              <a:cxn ang="0">
                <a:pos x="46" y="28"/>
              </a:cxn>
              <a:cxn ang="0">
                <a:pos x="46" y="23"/>
              </a:cxn>
              <a:cxn ang="0">
                <a:pos x="45" y="19"/>
              </a:cxn>
              <a:cxn ang="0">
                <a:pos x="43" y="16"/>
              </a:cxn>
              <a:cxn ang="0">
                <a:pos x="39" y="12"/>
              </a:cxn>
              <a:cxn ang="0">
                <a:pos x="35" y="9"/>
              </a:cxn>
              <a:cxn ang="0">
                <a:pos x="30" y="8"/>
              </a:cxn>
              <a:cxn ang="0">
                <a:pos x="24" y="8"/>
              </a:cxn>
              <a:cxn ang="0">
                <a:pos x="10" y="8"/>
              </a:cxn>
              <a:cxn ang="0">
                <a:pos x="10" y="59"/>
              </a:cxn>
            </a:cxnLst>
            <a:rect l="0" t="0" r="r" b="b"/>
            <a:pathLst>
              <a:path w="55" h="67">
                <a:moveTo>
                  <a:pt x="0" y="67"/>
                </a:moveTo>
                <a:lnTo>
                  <a:pt x="0" y="0"/>
                </a:lnTo>
                <a:lnTo>
                  <a:pt x="24" y="0"/>
                </a:lnTo>
                <a:lnTo>
                  <a:pt x="31" y="0"/>
                </a:lnTo>
                <a:lnTo>
                  <a:pt x="36" y="1"/>
                </a:lnTo>
                <a:lnTo>
                  <a:pt x="41" y="3"/>
                </a:lnTo>
                <a:lnTo>
                  <a:pt x="45" y="6"/>
                </a:lnTo>
                <a:lnTo>
                  <a:pt x="50" y="11"/>
                </a:lnTo>
                <a:lnTo>
                  <a:pt x="53" y="17"/>
                </a:lnTo>
                <a:lnTo>
                  <a:pt x="55" y="25"/>
                </a:lnTo>
                <a:lnTo>
                  <a:pt x="55" y="33"/>
                </a:lnTo>
                <a:lnTo>
                  <a:pt x="55" y="40"/>
                </a:lnTo>
                <a:lnTo>
                  <a:pt x="54" y="47"/>
                </a:lnTo>
                <a:lnTo>
                  <a:pt x="52" y="52"/>
                </a:lnTo>
                <a:lnTo>
                  <a:pt x="49" y="56"/>
                </a:lnTo>
                <a:lnTo>
                  <a:pt x="46" y="60"/>
                </a:lnTo>
                <a:lnTo>
                  <a:pt x="43" y="62"/>
                </a:lnTo>
                <a:lnTo>
                  <a:pt x="40" y="64"/>
                </a:lnTo>
                <a:lnTo>
                  <a:pt x="35" y="65"/>
                </a:lnTo>
                <a:lnTo>
                  <a:pt x="30" y="66"/>
                </a:lnTo>
                <a:lnTo>
                  <a:pt x="25" y="67"/>
                </a:lnTo>
                <a:lnTo>
                  <a:pt x="0" y="67"/>
                </a:lnTo>
                <a:close/>
                <a:moveTo>
                  <a:pt x="10" y="59"/>
                </a:moveTo>
                <a:lnTo>
                  <a:pt x="24" y="59"/>
                </a:lnTo>
                <a:lnTo>
                  <a:pt x="30" y="59"/>
                </a:lnTo>
                <a:lnTo>
                  <a:pt x="34" y="58"/>
                </a:lnTo>
                <a:lnTo>
                  <a:pt x="37" y="56"/>
                </a:lnTo>
                <a:lnTo>
                  <a:pt x="40" y="54"/>
                </a:lnTo>
                <a:lnTo>
                  <a:pt x="43" y="51"/>
                </a:lnTo>
                <a:lnTo>
                  <a:pt x="45" y="46"/>
                </a:lnTo>
                <a:lnTo>
                  <a:pt x="46" y="40"/>
                </a:lnTo>
                <a:lnTo>
                  <a:pt x="47" y="33"/>
                </a:lnTo>
                <a:lnTo>
                  <a:pt x="46" y="28"/>
                </a:lnTo>
                <a:lnTo>
                  <a:pt x="46" y="23"/>
                </a:lnTo>
                <a:lnTo>
                  <a:pt x="45" y="19"/>
                </a:lnTo>
                <a:lnTo>
                  <a:pt x="43" y="16"/>
                </a:lnTo>
                <a:lnTo>
                  <a:pt x="39" y="12"/>
                </a:lnTo>
                <a:lnTo>
                  <a:pt x="35" y="9"/>
                </a:lnTo>
                <a:lnTo>
                  <a:pt x="30" y="8"/>
                </a:lnTo>
                <a:lnTo>
                  <a:pt x="24" y="8"/>
                </a:lnTo>
                <a:lnTo>
                  <a:pt x="10" y="8"/>
                </a:lnTo>
                <a:lnTo>
                  <a:pt x="10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7" name="Freeform 3151"/>
          <p:cNvSpPr>
            <a:spLocks/>
          </p:cNvSpPr>
          <p:nvPr/>
        </p:nvSpPr>
        <p:spPr bwMode="auto">
          <a:xfrm>
            <a:off x="5513388" y="6122988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0" y="54"/>
              </a:cxn>
              <a:cxn ang="0">
                <a:pos x="17" y="59"/>
              </a:cxn>
              <a:cxn ang="0">
                <a:pos x="27" y="61"/>
              </a:cxn>
              <a:cxn ang="0">
                <a:pos x="36" y="59"/>
              </a:cxn>
              <a:cxn ang="0">
                <a:pos x="43" y="55"/>
              </a:cxn>
              <a:cxn ang="0">
                <a:pos x="44" y="50"/>
              </a:cxn>
              <a:cxn ang="0">
                <a:pos x="43" y="44"/>
              </a:cxn>
              <a:cxn ang="0">
                <a:pos x="36" y="40"/>
              </a:cxn>
              <a:cxn ang="0">
                <a:pos x="24" y="37"/>
              </a:cxn>
              <a:cxn ang="0">
                <a:pos x="11" y="33"/>
              </a:cxn>
              <a:cxn ang="0">
                <a:pos x="4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8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39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4"/>
              </a:cxn>
              <a:cxn ang="0">
                <a:pos x="11" y="21"/>
              </a:cxn>
              <a:cxn ang="0">
                <a:pos x="17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19" y="68"/>
              </a:cxn>
              <a:cxn ang="0">
                <a:pos x="7" y="63"/>
              </a:cxn>
              <a:cxn ang="0">
                <a:pos x="0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0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6" y="59"/>
                </a:lnTo>
                <a:lnTo>
                  <a:pt x="39" y="58"/>
                </a:lnTo>
                <a:lnTo>
                  <a:pt x="43" y="55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3" y="44"/>
                </a:lnTo>
                <a:lnTo>
                  <a:pt x="39" y="42"/>
                </a:lnTo>
                <a:lnTo>
                  <a:pt x="36" y="40"/>
                </a:lnTo>
                <a:lnTo>
                  <a:pt x="31" y="39"/>
                </a:lnTo>
                <a:lnTo>
                  <a:pt x="24" y="37"/>
                </a:lnTo>
                <a:lnTo>
                  <a:pt x="16" y="35"/>
                </a:lnTo>
                <a:lnTo>
                  <a:pt x="11" y="33"/>
                </a:lnTo>
                <a:lnTo>
                  <a:pt x="7" y="30"/>
                </a:lnTo>
                <a:lnTo>
                  <a:pt x="4" y="27"/>
                </a:lnTo>
                <a:lnTo>
                  <a:pt x="3" y="22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8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8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2" y="20"/>
                </a:lnTo>
                <a:lnTo>
                  <a:pt x="42" y="17"/>
                </a:lnTo>
                <a:lnTo>
                  <a:pt x="40" y="15"/>
                </a:lnTo>
                <a:lnTo>
                  <a:pt x="39" y="12"/>
                </a:lnTo>
                <a:lnTo>
                  <a:pt x="37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5" y="7"/>
                </a:lnTo>
                <a:lnTo>
                  <a:pt x="19" y="8"/>
                </a:lnTo>
                <a:lnTo>
                  <a:pt x="14" y="10"/>
                </a:lnTo>
                <a:lnTo>
                  <a:pt x="11" y="14"/>
                </a:lnTo>
                <a:lnTo>
                  <a:pt x="10" y="17"/>
                </a:lnTo>
                <a:lnTo>
                  <a:pt x="11" y="21"/>
                </a:lnTo>
                <a:lnTo>
                  <a:pt x="13" y="23"/>
                </a:lnTo>
                <a:lnTo>
                  <a:pt x="17" y="26"/>
                </a:lnTo>
                <a:lnTo>
                  <a:pt x="26" y="29"/>
                </a:lnTo>
                <a:lnTo>
                  <a:pt x="35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0" y="66"/>
                </a:lnTo>
                <a:lnTo>
                  <a:pt x="34" y="68"/>
                </a:lnTo>
                <a:lnTo>
                  <a:pt x="28" y="69"/>
                </a:lnTo>
                <a:lnTo>
                  <a:pt x="19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0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8" name="Freeform 3152"/>
          <p:cNvSpPr>
            <a:spLocks/>
          </p:cNvSpPr>
          <p:nvPr/>
        </p:nvSpPr>
        <p:spPr bwMode="auto">
          <a:xfrm>
            <a:off x="5538788" y="6124575"/>
            <a:ext cx="17462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9" name="Freeform 3153"/>
          <p:cNvSpPr>
            <a:spLocks/>
          </p:cNvSpPr>
          <p:nvPr/>
        </p:nvSpPr>
        <p:spPr bwMode="auto">
          <a:xfrm>
            <a:off x="4872038" y="5478463"/>
            <a:ext cx="23812" cy="30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0"/>
              </a:cxn>
              <a:cxn ang="0">
                <a:pos x="16" y="34"/>
              </a:cxn>
              <a:cxn ang="0">
                <a:pos x="20" y="33"/>
              </a:cxn>
              <a:cxn ang="0">
                <a:pos x="23" y="31"/>
              </a:cxn>
              <a:cxn ang="0">
                <a:pos x="25" y="27"/>
              </a:cxn>
              <a:cxn ang="0">
                <a:pos x="29" y="18"/>
              </a:cxn>
              <a:cxn ang="0">
                <a:pos x="32" y="13"/>
              </a:cxn>
              <a:cxn ang="0">
                <a:pos x="34" y="8"/>
              </a:cxn>
              <a:cxn ang="0">
                <a:pos x="37" y="5"/>
              </a:cxn>
              <a:cxn ang="0">
                <a:pos x="39" y="3"/>
              </a:cxn>
              <a:cxn ang="0">
                <a:pos x="42" y="2"/>
              </a:cxn>
              <a:cxn ang="0">
                <a:pos x="45" y="1"/>
              </a:cxn>
              <a:cxn ang="0">
                <a:pos x="50" y="0"/>
              </a:cxn>
              <a:cxn ang="0">
                <a:pos x="55" y="0"/>
              </a:cxn>
              <a:cxn ang="0">
                <a:pos x="56" y="0"/>
              </a:cxn>
              <a:cxn ang="0">
                <a:pos x="57" y="0"/>
              </a:cxn>
              <a:cxn ang="0">
                <a:pos x="57" y="11"/>
              </a:cxn>
              <a:cxn ang="0">
                <a:pos x="55" y="11"/>
              </a:cxn>
              <a:cxn ang="0">
                <a:pos x="51" y="12"/>
              </a:cxn>
              <a:cxn ang="0">
                <a:pos x="48" y="12"/>
              </a:cxn>
              <a:cxn ang="0">
                <a:pos x="46" y="14"/>
              </a:cxn>
              <a:cxn ang="0">
                <a:pos x="44" y="16"/>
              </a:cxn>
              <a:cxn ang="0">
                <a:pos x="43" y="21"/>
              </a:cxn>
              <a:cxn ang="0">
                <a:pos x="40" y="27"/>
              </a:cxn>
              <a:cxn ang="0">
                <a:pos x="39" y="31"/>
              </a:cxn>
              <a:cxn ang="0">
                <a:pos x="37" y="34"/>
              </a:cxn>
              <a:cxn ang="0">
                <a:pos x="35" y="36"/>
              </a:cxn>
              <a:cxn ang="0">
                <a:pos x="31" y="39"/>
              </a:cxn>
              <a:cxn ang="0">
                <a:pos x="36" y="41"/>
              </a:cxn>
              <a:cxn ang="0">
                <a:pos x="40" y="45"/>
              </a:cxn>
              <a:cxn ang="0">
                <a:pos x="43" y="50"/>
              </a:cxn>
              <a:cxn ang="0">
                <a:pos x="47" y="57"/>
              </a:cxn>
              <a:cxn ang="0">
                <a:pos x="58" y="79"/>
              </a:cxn>
              <a:cxn ang="0">
                <a:pos x="40" y="79"/>
              </a:cxn>
              <a:cxn ang="0">
                <a:pos x="30" y="58"/>
              </a:cxn>
              <a:cxn ang="0">
                <a:pos x="30" y="58"/>
              </a:cxn>
              <a:cxn ang="0">
                <a:pos x="29" y="57"/>
              </a:cxn>
              <a:cxn ang="0">
                <a:pos x="29" y="56"/>
              </a:cxn>
              <a:cxn ang="0">
                <a:pos x="26" y="53"/>
              </a:cxn>
              <a:cxn ang="0">
                <a:pos x="24" y="48"/>
              </a:cxn>
              <a:cxn ang="0">
                <a:pos x="22" y="46"/>
              </a:cxn>
              <a:cxn ang="0">
                <a:pos x="19" y="45"/>
              </a:cxn>
              <a:cxn ang="0">
                <a:pos x="16" y="45"/>
              </a:cxn>
              <a:cxn ang="0">
                <a:pos x="16" y="79"/>
              </a:cxn>
              <a:cxn ang="0">
                <a:pos x="0" y="79"/>
              </a:cxn>
              <a:cxn ang="0">
                <a:pos x="0" y="0"/>
              </a:cxn>
            </a:cxnLst>
            <a:rect l="0" t="0" r="r" b="b"/>
            <a:pathLst>
              <a:path w="58" h="79">
                <a:moveTo>
                  <a:pt x="0" y="0"/>
                </a:moveTo>
                <a:lnTo>
                  <a:pt x="16" y="0"/>
                </a:lnTo>
                <a:lnTo>
                  <a:pt x="16" y="34"/>
                </a:lnTo>
                <a:lnTo>
                  <a:pt x="20" y="33"/>
                </a:lnTo>
                <a:lnTo>
                  <a:pt x="23" y="31"/>
                </a:lnTo>
                <a:lnTo>
                  <a:pt x="25" y="27"/>
                </a:lnTo>
                <a:lnTo>
                  <a:pt x="29" y="18"/>
                </a:lnTo>
                <a:lnTo>
                  <a:pt x="32" y="13"/>
                </a:lnTo>
                <a:lnTo>
                  <a:pt x="34" y="8"/>
                </a:lnTo>
                <a:lnTo>
                  <a:pt x="37" y="5"/>
                </a:lnTo>
                <a:lnTo>
                  <a:pt x="39" y="3"/>
                </a:lnTo>
                <a:lnTo>
                  <a:pt x="42" y="2"/>
                </a:lnTo>
                <a:lnTo>
                  <a:pt x="45" y="1"/>
                </a:lnTo>
                <a:lnTo>
                  <a:pt x="50" y="0"/>
                </a:lnTo>
                <a:lnTo>
                  <a:pt x="55" y="0"/>
                </a:lnTo>
                <a:lnTo>
                  <a:pt x="56" y="0"/>
                </a:lnTo>
                <a:lnTo>
                  <a:pt x="57" y="0"/>
                </a:lnTo>
                <a:lnTo>
                  <a:pt x="57" y="11"/>
                </a:lnTo>
                <a:lnTo>
                  <a:pt x="55" y="11"/>
                </a:lnTo>
                <a:lnTo>
                  <a:pt x="51" y="12"/>
                </a:lnTo>
                <a:lnTo>
                  <a:pt x="48" y="12"/>
                </a:lnTo>
                <a:lnTo>
                  <a:pt x="46" y="14"/>
                </a:lnTo>
                <a:lnTo>
                  <a:pt x="44" y="16"/>
                </a:lnTo>
                <a:lnTo>
                  <a:pt x="43" y="21"/>
                </a:lnTo>
                <a:lnTo>
                  <a:pt x="40" y="27"/>
                </a:lnTo>
                <a:lnTo>
                  <a:pt x="39" y="31"/>
                </a:lnTo>
                <a:lnTo>
                  <a:pt x="37" y="34"/>
                </a:lnTo>
                <a:lnTo>
                  <a:pt x="35" y="36"/>
                </a:lnTo>
                <a:lnTo>
                  <a:pt x="31" y="39"/>
                </a:lnTo>
                <a:lnTo>
                  <a:pt x="36" y="41"/>
                </a:lnTo>
                <a:lnTo>
                  <a:pt x="40" y="45"/>
                </a:lnTo>
                <a:lnTo>
                  <a:pt x="43" y="50"/>
                </a:lnTo>
                <a:lnTo>
                  <a:pt x="47" y="57"/>
                </a:lnTo>
                <a:lnTo>
                  <a:pt x="58" y="79"/>
                </a:lnTo>
                <a:lnTo>
                  <a:pt x="40" y="79"/>
                </a:lnTo>
                <a:lnTo>
                  <a:pt x="30" y="58"/>
                </a:lnTo>
                <a:lnTo>
                  <a:pt x="30" y="58"/>
                </a:lnTo>
                <a:lnTo>
                  <a:pt x="29" y="57"/>
                </a:lnTo>
                <a:lnTo>
                  <a:pt x="29" y="56"/>
                </a:lnTo>
                <a:lnTo>
                  <a:pt x="26" y="53"/>
                </a:lnTo>
                <a:lnTo>
                  <a:pt x="24" y="48"/>
                </a:lnTo>
                <a:lnTo>
                  <a:pt x="22" y="46"/>
                </a:lnTo>
                <a:lnTo>
                  <a:pt x="19" y="45"/>
                </a:lnTo>
                <a:lnTo>
                  <a:pt x="16" y="45"/>
                </a:lnTo>
                <a:lnTo>
                  <a:pt x="16" y="79"/>
                </a:lnTo>
                <a:lnTo>
                  <a:pt x="0" y="79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0" name="Freeform 3154"/>
          <p:cNvSpPr>
            <a:spLocks noEditPoints="1"/>
          </p:cNvSpPr>
          <p:nvPr/>
        </p:nvSpPr>
        <p:spPr bwMode="auto">
          <a:xfrm>
            <a:off x="4897438" y="5486400"/>
            <a:ext cx="23812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2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0" y="33"/>
              </a:cxn>
              <a:cxn ang="0">
                <a:pos x="16" y="29"/>
              </a:cxn>
              <a:cxn ang="0">
                <a:pos x="17" y="37"/>
              </a:cxn>
              <a:cxn ang="0">
                <a:pos x="20" y="42"/>
              </a:cxn>
              <a:cxn ang="0">
                <a:pos x="24" y="45"/>
              </a:cxn>
              <a:cxn ang="0">
                <a:pos x="30" y="46"/>
              </a:cxn>
              <a:cxn ang="0">
                <a:pos x="35" y="45"/>
              </a:cxn>
              <a:cxn ang="0">
                <a:pos x="39" y="42"/>
              </a:cxn>
              <a:cxn ang="0">
                <a:pos x="42" y="37"/>
              </a:cxn>
              <a:cxn ang="0">
                <a:pos x="43" y="29"/>
              </a:cxn>
              <a:cxn ang="0">
                <a:pos x="42" y="22"/>
              </a:cxn>
              <a:cxn ang="0">
                <a:pos x="39" y="17"/>
              </a:cxn>
              <a:cxn ang="0">
                <a:pos x="35" y="13"/>
              </a:cxn>
              <a:cxn ang="0">
                <a:pos x="30" y="12"/>
              </a:cxn>
              <a:cxn ang="0">
                <a:pos x="24" y="13"/>
              </a:cxn>
              <a:cxn ang="0">
                <a:pos x="20" y="17"/>
              </a:cxn>
              <a:cxn ang="0">
                <a:pos x="17" y="22"/>
              </a:cxn>
              <a:cxn ang="0">
                <a:pos x="16" y="29"/>
              </a:cxn>
            </a:cxnLst>
            <a:rect l="0" t="0" r="r" b="b"/>
            <a:pathLst>
              <a:path w="58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4" y="4"/>
                </a:lnTo>
                <a:lnTo>
                  <a:pt x="22" y="1"/>
                </a:lnTo>
                <a:lnTo>
                  <a:pt x="30" y="0"/>
                </a:lnTo>
                <a:lnTo>
                  <a:pt x="36" y="1"/>
                </a:lnTo>
                <a:lnTo>
                  <a:pt x="41" y="2"/>
                </a:lnTo>
                <a:lnTo>
                  <a:pt x="46" y="5"/>
                </a:lnTo>
                <a:lnTo>
                  <a:pt x="50" y="8"/>
                </a:lnTo>
                <a:lnTo>
                  <a:pt x="54" y="13"/>
                </a:lnTo>
                <a:lnTo>
                  <a:pt x="56" y="18"/>
                </a:lnTo>
                <a:lnTo>
                  <a:pt x="58" y="23"/>
                </a:lnTo>
                <a:lnTo>
                  <a:pt x="58" y="29"/>
                </a:lnTo>
                <a:lnTo>
                  <a:pt x="58" y="35"/>
                </a:lnTo>
                <a:lnTo>
                  <a:pt x="56" y="41"/>
                </a:lnTo>
                <a:lnTo>
                  <a:pt x="54" y="46"/>
                </a:lnTo>
                <a:lnTo>
                  <a:pt x="50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30" y="59"/>
                </a:lnTo>
                <a:lnTo>
                  <a:pt x="22" y="59"/>
                </a:lnTo>
                <a:lnTo>
                  <a:pt x="14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0" y="33"/>
                </a:lnTo>
                <a:lnTo>
                  <a:pt x="0" y="29"/>
                </a:lnTo>
                <a:close/>
                <a:moveTo>
                  <a:pt x="16" y="29"/>
                </a:moveTo>
                <a:lnTo>
                  <a:pt x="16" y="33"/>
                </a:lnTo>
                <a:lnTo>
                  <a:pt x="17" y="37"/>
                </a:lnTo>
                <a:lnTo>
                  <a:pt x="18" y="40"/>
                </a:lnTo>
                <a:lnTo>
                  <a:pt x="20" y="42"/>
                </a:lnTo>
                <a:lnTo>
                  <a:pt x="22" y="44"/>
                </a:lnTo>
                <a:lnTo>
                  <a:pt x="24" y="45"/>
                </a:lnTo>
                <a:lnTo>
                  <a:pt x="27" y="46"/>
                </a:lnTo>
                <a:lnTo>
                  <a:pt x="30" y="46"/>
                </a:lnTo>
                <a:lnTo>
                  <a:pt x="32" y="46"/>
                </a:lnTo>
                <a:lnTo>
                  <a:pt x="35" y="45"/>
                </a:lnTo>
                <a:lnTo>
                  <a:pt x="37" y="44"/>
                </a:lnTo>
                <a:lnTo>
                  <a:pt x="39" y="42"/>
                </a:lnTo>
                <a:lnTo>
                  <a:pt x="41" y="40"/>
                </a:lnTo>
                <a:lnTo>
                  <a:pt x="42" y="37"/>
                </a:lnTo>
                <a:lnTo>
                  <a:pt x="43" y="33"/>
                </a:lnTo>
                <a:lnTo>
                  <a:pt x="43" y="29"/>
                </a:lnTo>
                <a:lnTo>
                  <a:pt x="43" y="25"/>
                </a:lnTo>
                <a:lnTo>
                  <a:pt x="42" y="22"/>
                </a:lnTo>
                <a:lnTo>
                  <a:pt x="41" y="19"/>
                </a:lnTo>
                <a:lnTo>
                  <a:pt x="39" y="17"/>
                </a:lnTo>
                <a:lnTo>
                  <a:pt x="37" y="15"/>
                </a:lnTo>
                <a:lnTo>
                  <a:pt x="35" y="13"/>
                </a:lnTo>
                <a:lnTo>
                  <a:pt x="32" y="13"/>
                </a:lnTo>
                <a:lnTo>
                  <a:pt x="30" y="12"/>
                </a:lnTo>
                <a:lnTo>
                  <a:pt x="27" y="13"/>
                </a:lnTo>
                <a:lnTo>
                  <a:pt x="24" y="13"/>
                </a:lnTo>
                <a:lnTo>
                  <a:pt x="22" y="15"/>
                </a:lnTo>
                <a:lnTo>
                  <a:pt x="20" y="17"/>
                </a:lnTo>
                <a:lnTo>
                  <a:pt x="18" y="19"/>
                </a:lnTo>
                <a:lnTo>
                  <a:pt x="17" y="22"/>
                </a:lnTo>
                <a:lnTo>
                  <a:pt x="16" y="25"/>
                </a:lnTo>
                <a:lnTo>
                  <a:pt x="16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1" name="Freeform 3155"/>
          <p:cNvSpPr>
            <a:spLocks/>
          </p:cNvSpPr>
          <p:nvPr/>
        </p:nvSpPr>
        <p:spPr bwMode="auto">
          <a:xfrm>
            <a:off x="492601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" y="0"/>
              </a:cxn>
              <a:cxn ang="0">
                <a:pos x="15" y="20"/>
              </a:cxn>
              <a:cxn ang="0">
                <a:pos x="36" y="20"/>
              </a:cxn>
              <a:cxn ang="0">
                <a:pos x="36" y="0"/>
              </a:cxn>
              <a:cxn ang="0">
                <a:pos x="52" y="0"/>
              </a:cxn>
              <a:cxn ang="0">
                <a:pos x="52" y="56"/>
              </a:cxn>
              <a:cxn ang="0">
                <a:pos x="36" y="56"/>
              </a:cxn>
              <a:cxn ang="0">
                <a:pos x="36" y="32"/>
              </a:cxn>
              <a:cxn ang="0">
                <a:pos x="15" y="32"/>
              </a:cxn>
              <a:cxn ang="0">
                <a:pos x="15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2" h="56">
                <a:moveTo>
                  <a:pt x="0" y="0"/>
                </a:moveTo>
                <a:lnTo>
                  <a:pt x="15" y="0"/>
                </a:lnTo>
                <a:lnTo>
                  <a:pt x="15" y="20"/>
                </a:lnTo>
                <a:lnTo>
                  <a:pt x="36" y="20"/>
                </a:lnTo>
                <a:lnTo>
                  <a:pt x="36" y="0"/>
                </a:lnTo>
                <a:lnTo>
                  <a:pt x="52" y="0"/>
                </a:lnTo>
                <a:lnTo>
                  <a:pt x="52" y="56"/>
                </a:lnTo>
                <a:lnTo>
                  <a:pt x="36" y="56"/>
                </a:lnTo>
                <a:lnTo>
                  <a:pt x="36" y="32"/>
                </a:lnTo>
                <a:lnTo>
                  <a:pt x="15" y="32"/>
                </a:lnTo>
                <a:lnTo>
                  <a:pt x="15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2" name="Freeform 3156"/>
          <p:cNvSpPr>
            <a:spLocks/>
          </p:cNvSpPr>
          <p:nvPr/>
        </p:nvSpPr>
        <p:spPr bwMode="auto">
          <a:xfrm>
            <a:off x="4951413" y="5486400"/>
            <a:ext cx="23812" cy="28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" y="0"/>
              </a:cxn>
              <a:cxn ang="0">
                <a:pos x="15" y="43"/>
              </a:cxn>
              <a:cxn ang="0">
                <a:pos x="37" y="43"/>
              </a:cxn>
              <a:cxn ang="0">
                <a:pos x="37" y="0"/>
              </a:cxn>
              <a:cxn ang="0">
                <a:pos x="52" y="0"/>
              </a:cxn>
              <a:cxn ang="0">
                <a:pos x="52" y="43"/>
              </a:cxn>
              <a:cxn ang="0">
                <a:pos x="58" y="43"/>
              </a:cxn>
              <a:cxn ang="0">
                <a:pos x="58" y="71"/>
              </a:cxn>
              <a:cxn ang="0">
                <a:pos x="46" y="71"/>
              </a:cxn>
              <a:cxn ang="0">
                <a:pos x="46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8" h="71">
                <a:moveTo>
                  <a:pt x="0" y="0"/>
                </a:moveTo>
                <a:lnTo>
                  <a:pt x="15" y="0"/>
                </a:lnTo>
                <a:lnTo>
                  <a:pt x="15" y="43"/>
                </a:lnTo>
                <a:lnTo>
                  <a:pt x="37" y="43"/>
                </a:lnTo>
                <a:lnTo>
                  <a:pt x="37" y="0"/>
                </a:lnTo>
                <a:lnTo>
                  <a:pt x="52" y="0"/>
                </a:lnTo>
                <a:lnTo>
                  <a:pt x="52" y="43"/>
                </a:lnTo>
                <a:lnTo>
                  <a:pt x="58" y="43"/>
                </a:lnTo>
                <a:lnTo>
                  <a:pt x="58" y="71"/>
                </a:lnTo>
                <a:lnTo>
                  <a:pt x="46" y="71"/>
                </a:lnTo>
                <a:lnTo>
                  <a:pt x="46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3" name="Freeform 3157"/>
          <p:cNvSpPr>
            <a:spLocks noEditPoints="1"/>
          </p:cNvSpPr>
          <p:nvPr/>
        </p:nvSpPr>
        <p:spPr bwMode="auto">
          <a:xfrm>
            <a:off x="4976813" y="5486400"/>
            <a:ext cx="22225" cy="23813"/>
          </a:xfrm>
          <a:custGeom>
            <a:avLst/>
            <a:gdLst/>
            <a:ahLst/>
            <a:cxnLst>
              <a:cxn ang="0">
                <a:pos x="37" y="39"/>
              </a:cxn>
              <a:cxn ang="0">
                <a:pos x="52" y="42"/>
              </a:cxn>
              <a:cxn ang="0">
                <a:pos x="50" y="46"/>
              </a:cxn>
              <a:cxn ang="0">
                <a:pos x="48" y="50"/>
              </a:cxn>
              <a:cxn ang="0">
                <a:pos x="46" y="53"/>
              </a:cxn>
              <a:cxn ang="0">
                <a:pos x="43" y="55"/>
              </a:cxn>
              <a:cxn ang="0">
                <a:pos x="40" y="57"/>
              </a:cxn>
              <a:cxn ang="0">
                <a:pos x="36" y="58"/>
              </a:cxn>
              <a:cxn ang="0">
                <a:pos x="32" y="59"/>
              </a:cxn>
              <a:cxn ang="0">
                <a:pos x="28" y="59"/>
              </a:cxn>
              <a:cxn ang="0">
                <a:pos x="21" y="59"/>
              </a:cxn>
              <a:cxn ang="0">
                <a:pos x="14" y="57"/>
              </a:cxn>
              <a:cxn ang="0">
                <a:pos x="9" y="54"/>
              </a:cxn>
              <a:cxn ang="0">
                <a:pos x="5" y="50"/>
              </a:cxn>
              <a:cxn ang="0">
                <a:pos x="3" y="45"/>
              </a:cxn>
              <a:cxn ang="0">
                <a:pos x="1" y="40"/>
              </a:cxn>
              <a:cxn ang="0">
                <a:pos x="0" y="35"/>
              </a:cxn>
              <a:cxn ang="0">
                <a:pos x="0" y="30"/>
              </a:cxn>
              <a:cxn ang="0">
                <a:pos x="0" y="23"/>
              </a:cxn>
              <a:cxn ang="0">
                <a:pos x="1" y="17"/>
              </a:cxn>
              <a:cxn ang="0">
                <a:pos x="4" y="12"/>
              </a:cxn>
              <a:cxn ang="0">
                <a:pos x="7" y="8"/>
              </a:cxn>
              <a:cxn ang="0">
                <a:pos x="11" y="5"/>
              </a:cxn>
              <a:cxn ang="0">
                <a:pos x="15" y="2"/>
              </a:cxn>
              <a:cxn ang="0">
                <a:pos x="21" y="1"/>
              </a:cxn>
              <a:cxn ang="0">
                <a:pos x="26" y="0"/>
              </a:cxn>
              <a:cxn ang="0">
                <a:pos x="32" y="1"/>
              </a:cxn>
              <a:cxn ang="0">
                <a:pos x="37" y="2"/>
              </a:cxn>
              <a:cxn ang="0">
                <a:pos x="42" y="5"/>
              </a:cxn>
              <a:cxn ang="0">
                <a:pos x="46" y="8"/>
              </a:cxn>
              <a:cxn ang="0">
                <a:pos x="49" y="13"/>
              </a:cxn>
              <a:cxn ang="0">
                <a:pos x="51" y="19"/>
              </a:cxn>
              <a:cxn ang="0">
                <a:pos x="52" y="26"/>
              </a:cxn>
              <a:cxn ang="0">
                <a:pos x="53" y="34"/>
              </a:cxn>
              <a:cxn ang="0">
                <a:pos x="15" y="34"/>
              </a:cxn>
              <a:cxn ang="0">
                <a:pos x="15" y="37"/>
              </a:cxn>
              <a:cxn ang="0">
                <a:pos x="16" y="39"/>
              </a:cxn>
              <a:cxn ang="0">
                <a:pos x="17" y="42"/>
              </a:cxn>
              <a:cxn ang="0">
                <a:pos x="18" y="44"/>
              </a:cxn>
              <a:cxn ang="0">
                <a:pos x="21" y="45"/>
              </a:cxn>
              <a:cxn ang="0">
                <a:pos x="23" y="47"/>
              </a:cxn>
              <a:cxn ang="0">
                <a:pos x="25" y="47"/>
              </a:cxn>
              <a:cxn ang="0">
                <a:pos x="28" y="47"/>
              </a:cxn>
              <a:cxn ang="0">
                <a:pos x="31" y="47"/>
              </a:cxn>
              <a:cxn ang="0">
                <a:pos x="34" y="46"/>
              </a:cxn>
              <a:cxn ang="0">
                <a:pos x="36" y="43"/>
              </a:cxn>
              <a:cxn ang="0">
                <a:pos x="37" y="39"/>
              </a:cxn>
              <a:cxn ang="0">
                <a:pos x="38" y="25"/>
              </a:cxn>
              <a:cxn ang="0">
                <a:pos x="37" y="19"/>
              </a:cxn>
              <a:cxn ang="0">
                <a:pos x="35" y="15"/>
              </a:cxn>
              <a:cxn ang="0">
                <a:pos x="31" y="12"/>
              </a:cxn>
              <a:cxn ang="0">
                <a:pos x="27" y="12"/>
              </a:cxn>
              <a:cxn ang="0">
                <a:pos x="23" y="12"/>
              </a:cxn>
              <a:cxn ang="0">
                <a:pos x="18" y="15"/>
              </a:cxn>
              <a:cxn ang="0">
                <a:pos x="16" y="19"/>
              </a:cxn>
              <a:cxn ang="0">
                <a:pos x="15" y="25"/>
              </a:cxn>
              <a:cxn ang="0">
                <a:pos x="38" y="25"/>
              </a:cxn>
            </a:cxnLst>
            <a:rect l="0" t="0" r="r" b="b"/>
            <a:pathLst>
              <a:path w="53" h="59">
                <a:moveTo>
                  <a:pt x="37" y="39"/>
                </a:moveTo>
                <a:lnTo>
                  <a:pt x="52" y="42"/>
                </a:lnTo>
                <a:lnTo>
                  <a:pt x="50" y="46"/>
                </a:lnTo>
                <a:lnTo>
                  <a:pt x="48" y="50"/>
                </a:lnTo>
                <a:lnTo>
                  <a:pt x="46" y="53"/>
                </a:lnTo>
                <a:lnTo>
                  <a:pt x="43" y="55"/>
                </a:lnTo>
                <a:lnTo>
                  <a:pt x="40" y="57"/>
                </a:lnTo>
                <a:lnTo>
                  <a:pt x="36" y="58"/>
                </a:lnTo>
                <a:lnTo>
                  <a:pt x="32" y="59"/>
                </a:lnTo>
                <a:lnTo>
                  <a:pt x="28" y="59"/>
                </a:lnTo>
                <a:lnTo>
                  <a:pt x="21" y="59"/>
                </a:lnTo>
                <a:lnTo>
                  <a:pt x="14" y="57"/>
                </a:lnTo>
                <a:lnTo>
                  <a:pt x="9" y="54"/>
                </a:lnTo>
                <a:lnTo>
                  <a:pt x="5" y="50"/>
                </a:lnTo>
                <a:lnTo>
                  <a:pt x="3" y="45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0" y="23"/>
                </a:lnTo>
                <a:lnTo>
                  <a:pt x="1" y="17"/>
                </a:lnTo>
                <a:lnTo>
                  <a:pt x="4" y="12"/>
                </a:lnTo>
                <a:lnTo>
                  <a:pt x="7" y="8"/>
                </a:lnTo>
                <a:lnTo>
                  <a:pt x="11" y="5"/>
                </a:lnTo>
                <a:lnTo>
                  <a:pt x="15" y="2"/>
                </a:lnTo>
                <a:lnTo>
                  <a:pt x="21" y="1"/>
                </a:lnTo>
                <a:lnTo>
                  <a:pt x="26" y="0"/>
                </a:lnTo>
                <a:lnTo>
                  <a:pt x="32" y="1"/>
                </a:lnTo>
                <a:lnTo>
                  <a:pt x="37" y="2"/>
                </a:lnTo>
                <a:lnTo>
                  <a:pt x="42" y="5"/>
                </a:lnTo>
                <a:lnTo>
                  <a:pt x="46" y="8"/>
                </a:lnTo>
                <a:lnTo>
                  <a:pt x="49" y="13"/>
                </a:lnTo>
                <a:lnTo>
                  <a:pt x="51" y="19"/>
                </a:lnTo>
                <a:lnTo>
                  <a:pt x="52" y="26"/>
                </a:lnTo>
                <a:lnTo>
                  <a:pt x="53" y="34"/>
                </a:lnTo>
                <a:lnTo>
                  <a:pt x="15" y="34"/>
                </a:lnTo>
                <a:lnTo>
                  <a:pt x="15" y="37"/>
                </a:lnTo>
                <a:lnTo>
                  <a:pt x="16" y="39"/>
                </a:lnTo>
                <a:lnTo>
                  <a:pt x="17" y="42"/>
                </a:lnTo>
                <a:lnTo>
                  <a:pt x="18" y="44"/>
                </a:lnTo>
                <a:lnTo>
                  <a:pt x="21" y="45"/>
                </a:lnTo>
                <a:lnTo>
                  <a:pt x="23" y="47"/>
                </a:lnTo>
                <a:lnTo>
                  <a:pt x="25" y="47"/>
                </a:lnTo>
                <a:lnTo>
                  <a:pt x="28" y="47"/>
                </a:lnTo>
                <a:lnTo>
                  <a:pt x="31" y="47"/>
                </a:lnTo>
                <a:lnTo>
                  <a:pt x="34" y="46"/>
                </a:lnTo>
                <a:lnTo>
                  <a:pt x="36" y="43"/>
                </a:lnTo>
                <a:lnTo>
                  <a:pt x="37" y="39"/>
                </a:lnTo>
                <a:close/>
                <a:moveTo>
                  <a:pt x="38" y="25"/>
                </a:moveTo>
                <a:lnTo>
                  <a:pt x="37" y="19"/>
                </a:lnTo>
                <a:lnTo>
                  <a:pt x="35" y="15"/>
                </a:lnTo>
                <a:lnTo>
                  <a:pt x="31" y="12"/>
                </a:lnTo>
                <a:lnTo>
                  <a:pt x="27" y="12"/>
                </a:lnTo>
                <a:lnTo>
                  <a:pt x="23" y="12"/>
                </a:lnTo>
                <a:lnTo>
                  <a:pt x="18" y="15"/>
                </a:lnTo>
                <a:lnTo>
                  <a:pt x="16" y="19"/>
                </a:lnTo>
                <a:lnTo>
                  <a:pt x="15" y="25"/>
                </a:lnTo>
                <a:lnTo>
                  <a:pt x="38" y="2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4" name="Freeform 3158"/>
          <p:cNvSpPr>
            <a:spLocks/>
          </p:cNvSpPr>
          <p:nvPr/>
        </p:nvSpPr>
        <p:spPr bwMode="auto">
          <a:xfrm>
            <a:off x="500221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0"/>
              </a:cxn>
              <a:cxn ang="0">
                <a:pos x="16" y="20"/>
              </a:cxn>
              <a:cxn ang="0">
                <a:pos x="37" y="20"/>
              </a:cxn>
              <a:cxn ang="0">
                <a:pos x="37" y="0"/>
              </a:cxn>
              <a:cxn ang="0">
                <a:pos x="52" y="0"/>
              </a:cxn>
              <a:cxn ang="0">
                <a:pos x="52" y="56"/>
              </a:cxn>
              <a:cxn ang="0">
                <a:pos x="37" y="56"/>
              </a:cxn>
              <a:cxn ang="0">
                <a:pos x="37" y="32"/>
              </a:cxn>
              <a:cxn ang="0">
                <a:pos x="16" y="32"/>
              </a:cxn>
              <a:cxn ang="0">
                <a:pos x="16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2" h="56">
                <a:moveTo>
                  <a:pt x="0" y="0"/>
                </a:moveTo>
                <a:lnTo>
                  <a:pt x="16" y="0"/>
                </a:lnTo>
                <a:lnTo>
                  <a:pt x="16" y="20"/>
                </a:lnTo>
                <a:lnTo>
                  <a:pt x="37" y="20"/>
                </a:lnTo>
                <a:lnTo>
                  <a:pt x="37" y="0"/>
                </a:lnTo>
                <a:lnTo>
                  <a:pt x="52" y="0"/>
                </a:lnTo>
                <a:lnTo>
                  <a:pt x="52" y="56"/>
                </a:lnTo>
                <a:lnTo>
                  <a:pt x="37" y="56"/>
                </a:lnTo>
                <a:lnTo>
                  <a:pt x="37" y="32"/>
                </a:lnTo>
                <a:lnTo>
                  <a:pt x="16" y="32"/>
                </a:lnTo>
                <a:lnTo>
                  <a:pt x="16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5" name="Freeform 3159"/>
          <p:cNvSpPr>
            <a:spLocks/>
          </p:cNvSpPr>
          <p:nvPr/>
        </p:nvSpPr>
        <p:spPr bwMode="auto">
          <a:xfrm>
            <a:off x="5026025" y="5486400"/>
            <a:ext cx="20638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2" y="11"/>
              </a:cxn>
              <a:cxn ang="0">
                <a:pos x="32" y="56"/>
              </a:cxn>
              <a:cxn ang="0">
                <a:pos x="18" y="56"/>
              </a:cxn>
              <a:cxn ang="0">
                <a:pos x="18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2" y="11"/>
                </a:lnTo>
                <a:lnTo>
                  <a:pt x="32" y="56"/>
                </a:lnTo>
                <a:lnTo>
                  <a:pt x="18" y="56"/>
                </a:lnTo>
                <a:lnTo>
                  <a:pt x="18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6" name="Freeform 3160"/>
          <p:cNvSpPr>
            <a:spLocks noEditPoints="1"/>
          </p:cNvSpPr>
          <p:nvPr/>
        </p:nvSpPr>
        <p:spPr bwMode="auto">
          <a:xfrm>
            <a:off x="5049838" y="5486400"/>
            <a:ext cx="22225" cy="317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" y="2"/>
              </a:cxn>
              <a:cxn ang="0">
                <a:pos x="13" y="10"/>
              </a:cxn>
              <a:cxn ang="0">
                <a:pos x="17" y="6"/>
              </a:cxn>
              <a:cxn ang="0">
                <a:pos x="21" y="3"/>
              </a:cxn>
              <a:cxn ang="0">
                <a:pos x="25" y="1"/>
              </a:cxn>
              <a:cxn ang="0">
                <a:pos x="31" y="0"/>
              </a:cxn>
              <a:cxn ang="0">
                <a:pos x="35" y="1"/>
              </a:cxn>
              <a:cxn ang="0">
                <a:pos x="41" y="2"/>
              </a:cxn>
              <a:cxn ang="0">
                <a:pos x="45" y="5"/>
              </a:cxn>
              <a:cxn ang="0">
                <a:pos x="48" y="8"/>
              </a:cxn>
              <a:cxn ang="0">
                <a:pos x="51" y="12"/>
              </a:cxn>
              <a:cxn ang="0">
                <a:pos x="53" y="17"/>
              </a:cxn>
              <a:cxn ang="0">
                <a:pos x="55" y="23"/>
              </a:cxn>
              <a:cxn ang="0">
                <a:pos x="55" y="29"/>
              </a:cxn>
              <a:cxn ang="0">
                <a:pos x="55" y="36"/>
              </a:cxn>
              <a:cxn ang="0">
                <a:pos x="53" y="41"/>
              </a:cxn>
              <a:cxn ang="0">
                <a:pos x="51" y="46"/>
              </a:cxn>
              <a:cxn ang="0">
                <a:pos x="48" y="52"/>
              </a:cxn>
              <a:cxn ang="0">
                <a:pos x="45" y="55"/>
              </a:cxn>
              <a:cxn ang="0">
                <a:pos x="41" y="58"/>
              </a:cxn>
              <a:cxn ang="0">
                <a:pos x="35" y="59"/>
              </a:cxn>
              <a:cxn ang="0">
                <a:pos x="31" y="59"/>
              </a:cxn>
              <a:cxn ang="0">
                <a:pos x="26" y="59"/>
              </a:cxn>
              <a:cxn ang="0">
                <a:pos x="22" y="58"/>
              </a:cxn>
              <a:cxn ang="0">
                <a:pos x="18" y="55"/>
              </a:cxn>
              <a:cxn ang="0">
                <a:pos x="14" y="51"/>
              </a:cxn>
              <a:cxn ang="0">
                <a:pos x="14" y="79"/>
              </a:cxn>
              <a:cxn ang="0">
                <a:pos x="0" y="79"/>
              </a:cxn>
              <a:cxn ang="0">
                <a:pos x="0" y="2"/>
              </a:cxn>
              <a:cxn ang="0">
                <a:pos x="14" y="28"/>
              </a:cxn>
              <a:cxn ang="0">
                <a:pos x="14" y="33"/>
              </a:cxn>
              <a:cxn ang="0">
                <a:pos x="15" y="37"/>
              </a:cxn>
              <a:cxn ang="0">
                <a:pos x="16" y="40"/>
              </a:cxn>
              <a:cxn ang="0">
                <a:pos x="18" y="42"/>
              </a:cxn>
              <a:cxn ang="0">
                <a:pos x="20" y="44"/>
              </a:cxn>
              <a:cxn ang="0">
                <a:pos x="22" y="46"/>
              </a:cxn>
              <a:cxn ang="0">
                <a:pos x="24" y="46"/>
              </a:cxn>
              <a:cxn ang="0">
                <a:pos x="27" y="47"/>
              </a:cxn>
              <a:cxn ang="0">
                <a:pos x="29" y="47"/>
              </a:cxn>
              <a:cxn ang="0">
                <a:pos x="32" y="46"/>
              </a:cxn>
              <a:cxn ang="0">
                <a:pos x="34" y="44"/>
              </a:cxn>
              <a:cxn ang="0">
                <a:pos x="36" y="43"/>
              </a:cxn>
              <a:cxn ang="0">
                <a:pos x="38" y="40"/>
              </a:cxn>
              <a:cxn ang="0">
                <a:pos x="39" y="37"/>
              </a:cxn>
              <a:cxn ang="0">
                <a:pos x="40" y="34"/>
              </a:cxn>
              <a:cxn ang="0">
                <a:pos x="40" y="29"/>
              </a:cxn>
              <a:cxn ang="0">
                <a:pos x="40" y="25"/>
              </a:cxn>
              <a:cxn ang="0">
                <a:pos x="39" y="22"/>
              </a:cxn>
              <a:cxn ang="0">
                <a:pos x="38" y="19"/>
              </a:cxn>
              <a:cxn ang="0">
                <a:pos x="35" y="16"/>
              </a:cxn>
              <a:cxn ang="0">
                <a:pos x="34" y="14"/>
              </a:cxn>
              <a:cxn ang="0">
                <a:pos x="31" y="13"/>
              </a:cxn>
              <a:cxn ang="0">
                <a:pos x="29" y="12"/>
              </a:cxn>
              <a:cxn ang="0">
                <a:pos x="27" y="12"/>
              </a:cxn>
              <a:cxn ang="0">
                <a:pos x="24" y="12"/>
              </a:cxn>
              <a:cxn ang="0">
                <a:pos x="22" y="13"/>
              </a:cxn>
              <a:cxn ang="0">
                <a:pos x="20" y="14"/>
              </a:cxn>
              <a:cxn ang="0">
                <a:pos x="18" y="16"/>
              </a:cxn>
              <a:cxn ang="0">
                <a:pos x="16" y="18"/>
              </a:cxn>
              <a:cxn ang="0">
                <a:pos x="15" y="21"/>
              </a:cxn>
              <a:cxn ang="0">
                <a:pos x="14" y="25"/>
              </a:cxn>
              <a:cxn ang="0">
                <a:pos x="14" y="28"/>
              </a:cxn>
            </a:cxnLst>
            <a:rect l="0" t="0" r="r" b="b"/>
            <a:pathLst>
              <a:path w="55" h="79">
                <a:moveTo>
                  <a:pt x="0" y="2"/>
                </a:moveTo>
                <a:lnTo>
                  <a:pt x="13" y="2"/>
                </a:lnTo>
                <a:lnTo>
                  <a:pt x="13" y="10"/>
                </a:lnTo>
                <a:lnTo>
                  <a:pt x="17" y="6"/>
                </a:lnTo>
                <a:lnTo>
                  <a:pt x="21" y="3"/>
                </a:lnTo>
                <a:lnTo>
                  <a:pt x="25" y="1"/>
                </a:lnTo>
                <a:lnTo>
                  <a:pt x="31" y="0"/>
                </a:lnTo>
                <a:lnTo>
                  <a:pt x="35" y="1"/>
                </a:lnTo>
                <a:lnTo>
                  <a:pt x="41" y="2"/>
                </a:lnTo>
                <a:lnTo>
                  <a:pt x="45" y="5"/>
                </a:lnTo>
                <a:lnTo>
                  <a:pt x="48" y="8"/>
                </a:lnTo>
                <a:lnTo>
                  <a:pt x="51" y="12"/>
                </a:lnTo>
                <a:lnTo>
                  <a:pt x="53" y="17"/>
                </a:lnTo>
                <a:lnTo>
                  <a:pt x="55" y="23"/>
                </a:lnTo>
                <a:lnTo>
                  <a:pt x="55" y="29"/>
                </a:lnTo>
                <a:lnTo>
                  <a:pt x="55" y="36"/>
                </a:lnTo>
                <a:lnTo>
                  <a:pt x="53" y="41"/>
                </a:lnTo>
                <a:lnTo>
                  <a:pt x="51" y="46"/>
                </a:lnTo>
                <a:lnTo>
                  <a:pt x="48" y="52"/>
                </a:lnTo>
                <a:lnTo>
                  <a:pt x="45" y="55"/>
                </a:lnTo>
                <a:lnTo>
                  <a:pt x="41" y="58"/>
                </a:lnTo>
                <a:lnTo>
                  <a:pt x="35" y="59"/>
                </a:lnTo>
                <a:lnTo>
                  <a:pt x="31" y="59"/>
                </a:lnTo>
                <a:lnTo>
                  <a:pt x="26" y="59"/>
                </a:lnTo>
                <a:lnTo>
                  <a:pt x="22" y="58"/>
                </a:lnTo>
                <a:lnTo>
                  <a:pt x="18" y="55"/>
                </a:lnTo>
                <a:lnTo>
                  <a:pt x="14" y="51"/>
                </a:lnTo>
                <a:lnTo>
                  <a:pt x="14" y="79"/>
                </a:lnTo>
                <a:lnTo>
                  <a:pt x="0" y="79"/>
                </a:lnTo>
                <a:lnTo>
                  <a:pt x="0" y="2"/>
                </a:lnTo>
                <a:close/>
                <a:moveTo>
                  <a:pt x="14" y="28"/>
                </a:moveTo>
                <a:lnTo>
                  <a:pt x="14" y="33"/>
                </a:lnTo>
                <a:lnTo>
                  <a:pt x="15" y="37"/>
                </a:lnTo>
                <a:lnTo>
                  <a:pt x="16" y="40"/>
                </a:lnTo>
                <a:lnTo>
                  <a:pt x="18" y="42"/>
                </a:lnTo>
                <a:lnTo>
                  <a:pt x="20" y="44"/>
                </a:lnTo>
                <a:lnTo>
                  <a:pt x="22" y="46"/>
                </a:lnTo>
                <a:lnTo>
                  <a:pt x="24" y="46"/>
                </a:lnTo>
                <a:lnTo>
                  <a:pt x="27" y="47"/>
                </a:lnTo>
                <a:lnTo>
                  <a:pt x="29" y="47"/>
                </a:lnTo>
                <a:lnTo>
                  <a:pt x="32" y="46"/>
                </a:lnTo>
                <a:lnTo>
                  <a:pt x="34" y="44"/>
                </a:lnTo>
                <a:lnTo>
                  <a:pt x="36" y="43"/>
                </a:lnTo>
                <a:lnTo>
                  <a:pt x="38" y="40"/>
                </a:lnTo>
                <a:lnTo>
                  <a:pt x="39" y="37"/>
                </a:lnTo>
                <a:lnTo>
                  <a:pt x="40" y="34"/>
                </a:lnTo>
                <a:lnTo>
                  <a:pt x="40" y="29"/>
                </a:lnTo>
                <a:lnTo>
                  <a:pt x="40" y="25"/>
                </a:lnTo>
                <a:lnTo>
                  <a:pt x="39" y="22"/>
                </a:lnTo>
                <a:lnTo>
                  <a:pt x="38" y="19"/>
                </a:lnTo>
                <a:lnTo>
                  <a:pt x="35" y="16"/>
                </a:lnTo>
                <a:lnTo>
                  <a:pt x="34" y="14"/>
                </a:lnTo>
                <a:lnTo>
                  <a:pt x="31" y="13"/>
                </a:lnTo>
                <a:lnTo>
                  <a:pt x="29" y="12"/>
                </a:lnTo>
                <a:lnTo>
                  <a:pt x="27" y="12"/>
                </a:lnTo>
                <a:lnTo>
                  <a:pt x="24" y="12"/>
                </a:lnTo>
                <a:lnTo>
                  <a:pt x="22" y="13"/>
                </a:lnTo>
                <a:lnTo>
                  <a:pt x="20" y="14"/>
                </a:lnTo>
                <a:lnTo>
                  <a:pt x="18" y="16"/>
                </a:lnTo>
                <a:lnTo>
                  <a:pt x="16" y="18"/>
                </a:lnTo>
                <a:lnTo>
                  <a:pt x="15" y="21"/>
                </a:lnTo>
                <a:lnTo>
                  <a:pt x="14" y="25"/>
                </a:lnTo>
                <a:lnTo>
                  <a:pt x="14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7" name="Freeform 3161"/>
          <p:cNvSpPr>
            <a:spLocks noEditPoints="1"/>
          </p:cNvSpPr>
          <p:nvPr/>
        </p:nvSpPr>
        <p:spPr bwMode="auto">
          <a:xfrm>
            <a:off x="5075238" y="5486400"/>
            <a:ext cx="22225" cy="23813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4" y="9"/>
              </a:cxn>
              <a:cxn ang="0">
                <a:pos x="9" y="4"/>
              </a:cxn>
              <a:cxn ang="0">
                <a:pos x="16" y="1"/>
              </a:cxn>
              <a:cxn ang="0">
                <a:pos x="26" y="0"/>
              </a:cxn>
              <a:cxn ang="0">
                <a:pos x="41" y="3"/>
              </a:cxn>
              <a:cxn ang="0">
                <a:pos x="48" y="9"/>
              </a:cxn>
              <a:cxn ang="0">
                <a:pos x="50" y="22"/>
              </a:cxn>
              <a:cxn ang="0">
                <a:pos x="50" y="45"/>
              </a:cxn>
              <a:cxn ang="0">
                <a:pos x="51" y="54"/>
              </a:cxn>
              <a:cxn ang="0">
                <a:pos x="38" y="58"/>
              </a:cxn>
              <a:cxn ang="0">
                <a:pos x="37" y="54"/>
              </a:cxn>
              <a:cxn ang="0">
                <a:pos x="37" y="52"/>
              </a:cxn>
              <a:cxn ang="0">
                <a:pos x="28" y="58"/>
              </a:cxn>
              <a:cxn ang="0">
                <a:pos x="18" y="59"/>
              </a:cxn>
              <a:cxn ang="0">
                <a:pos x="11" y="58"/>
              </a:cxn>
              <a:cxn ang="0">
                <a:pos x="5" y="55"/>
              </a:cxn>
              <a:cxn ang="0">
                <a:pos x="1" y="50"/>
              </a:cxn>
              <a:cxn ang="0">
                <a:pos x="0" y="42"/>
              </a:cxn>
              <a:cxn ang="0">
                <a:pos x="2" y="34"/>
              </a:cxn>
              <a:cxn ang="0">
                <a:pos x="8" y="28"/>
              </a:cxn>
              <a:cxn ang="0">
                <a:pos x="20" y="24"/>
              </a:cxn>
              <a:cxn ang="0">
                <a:pos x="35" y="21"/>
              </a:cxn>
              <a:cxn ang="0">
                <a:pos x="35" y="16"/>
              </a:cxn>
              <a:cxn ang="0">
                <a:pos x="30" y="12"/>
              </a:cxn>
              <a:cxn ang="0">
                <a:pos x="21" y="12"/>
              </a:cxn>
              <a:cxn ang="0">
                <a:pos x="16" y="15"/>
              </a:cxn>
              <a:cxn ang="0">
                <a:pos x="35" y="30"/>
              </a:cxn>
              <a:cxn ang="0">
                <a:pos x="26" y="33"/>
              </a:cxn>
              <a:cxn ang="0">
                <a:pos x="17" y="35"/>
              </a:cxn>
              <a:cxn ang="0">
                <a:pos x="15" y="40"/>
              </a:cxn>
              <a:cxn ang="0">
                <a:pos x="17" y="46"/>
              </a:cxn>
              <a:cxn ang="0">
                <a:pos x="23" y="48"/>
              </a:cxn>
              <a:cxn ang="0">
                <a:pos x="31" y="45"/>
              </a:cxn>
              <a:cxn ang="0">
                <a:pos x="35" y="41"/>
              </a:cxn>
              <a:cxn ang="0">
                <a:pos x="35" y="33"/>
              </a:cxn>
            </a:cxnLst>
            <a:rect l="0" t="0" r="r" b="b"/>
            <a:pathLst>
              <a:path w="53" h="59">
                <a:moveTo>
                  <a:pt x="15" y="19"/>
                </a:moveTo>
                <a:lnTo>
                  <a:pt x="1" y="16"/>
                </a:lnTo>
                <a:lnTo>
                  <a:pt x="3" y="12"/>
                </a:lnTo>
                <a:lnTo>
                  <a:pt x="4" y="9"/>
                </a:lnTo>
                <a:lnTo>
                  <a:pt x="6" y="6"/>
                </a:lnTo>
                <a:lnTo>
                  <a:pt x="9" y="4"/>
                </a:lnTo>
                <a:lnTo>
                  <a:pt x="12" y="2"/>
                </a:lnTo>
                <a:lnTo>
                  <a:pt x="16" y="1"/>
                </a:lnTo>
                <a:lnTo>
                  <a:pt x="20" y="0"/>
                </a:lnTo>
                <a:lnTo>
                  <a:pt x="26" y="0"/>
                </a:lnTo>
                <a:lnTo>
                  <a:pt x="35" y="1"/>
                </a:lnTo>
                <a:lnTo>
                  <a:pt x="41" y="3"/>
                </a:lnTo>
                <a:lnTo>
                  <a:pt x="45" y="5"/>
                </a:lnTo>
                <a:lnTo>
                  <a:pt x="48" y="9"/>
                </a:lnTo>
                <a:lnTo>
                  <a:pt x="49" y="14"/>
                </a:lnTo>
                <a:lnTo>
                  <a:pt x="50" y="22"/>
                </a:lnTo>
                <a:lnTo>
                  <a:pt x="50" y="39"/>
                </a:lnTo>
                <a:lnTo>
                  <a:pt x="50" y="45"/>
                </a:lnTo>
                <a:lnTo>
                  <a:pt x="50" y="51"/>
                </a:lnTo>
                <a:lnTo>
                  <a:pt x="51" y="54"/>
                </a:lnTo>
                <a:lnTo>
                  <a:pt x="53" y="58"/>
                </a:lnTo>
                <a:lnTo>
                  <a:pt x="38" y="58"/>
                </a:lnTo>
                <a:lnTo>
                  <a:pt x="38" y="56"/>
                </a:lnTo>
                <a:lnTo>
                  <a:pt x="37" y="54"/>
                </a:lnTo>
                <a:lnTo>
                  <a:pt x="37" y="53"/>
                </a:lnTo>
                <a:lnTo>
                  <a:pt x="37" y="52"/>
                </a:lnTo>
                <a:lnTo>
                  <a:pt x="33" y="55"/>
                </a:lnTo>
                <a:lnTo>
                  <a:pt x="28" y="58"/>
                </a:lnTo>
                <a:lnTo>
                  <a:pt x="23" y="59"/>
                </a:lnTo>
                <a:lnTo>
                  <a:pt x="18" y="59"/>
                </a:lnTo>
                <a:lnTo>
                  <a:pt x="14" y="59"/>
                </a:lnTo>
                <a:lnTo>
                  <a:pt x="11" y="58"/>
                </a:lnTo>
                <a:lnTo>
                  <a:pt x="7" y="57"/>
                </a:lnTo>
                <a:lnTo>
                  <a:pt x="5" y="55"/>
                </a:lnTo>
                <a:lnTo>
                  <a:pt x="3" y="52"/>
                </a:lnTo>
                <a:lnTo>
                  <a:pt x="1" y="50"/>
                </a:lnTo>
                <a:lnTo>
                  <a:pt x="0" y="45"/>
                </a:lnTo>
                <a:lnTo>
                  <a:pt x="0" y="42"/>
                </a:lnTo>
                <a:lnTo>
                  <a:pt x="0" y="38"/>
                </a:lnTo>
                <a:lnTo>
                  <a:pt x="2" y="34"/>
                </a:lnTo>
                <a:lnTo>
                  <a:pt x="5" y="30"/>
                </a:lnTo>
                <a:lnTo>
                  <a:pt x="8" y="28"/>
                </a:lnTo>
                <a:lnTo>
                  <a:pt x="13" y="26"/>
                </a:lnTo>
                <a:lnTo>
                  <a:pt x="20" y="24"/>
                </a:lnTo>
                <a:lnTo>
                  <a:pt x="30" y="23"/>
                </a:lnTo>
                <a:lnTo>
                  <a:pt x="35" y="21"/>
                </a:lnTo>
                <a:lnTo>
                  <a:pt x="35" y="19"/>
                </a:lnTo>
                <a:lnTo>
                  <a:pt x="35" y="16"/>
                </a:lnTo>
                <a:lnTo>
                  <a:pt x="33" y="13"/>
                </a:lnTo>
                <a:lnTo>
                  <a:pt x="30" y="12"/>
                </a:lnTo>
                <a:lnTo>
                  <a:pt x="24" y="12"/>
                </a:lnTo>
                <a:lnTo>
                  <a:pt x="21" y="12"/>
                </a:lnTo>
                <a:lnTo>
                  <a:pt x="18" y="13"/>
                </a:lnTo>
                <a:lnTo>
                  <a:pt x="16" y="15"/>
                </a:lnTo>
                <a:lnTo>
                  <a:pt x="15" y="19"/>
                </a:lnTo>
                <a:close/>
                <a:moveTo>
                  <a:pt x="35" y="30"/>
                </a:moveTo>
                <a:lnTo>
                  <a:pt x="32" y="31"/>
                </a:lnTo>
                <a:lnTo>
                  <a:pt x="26" y="33"/>
                </a:lnTo>
                <a:lnTo>
                  <a:pt x="20" y="34"/>
                </a:lnTo>
                <a:lnTo>
                  <a:pt x="17" y="35"/>
                </a:lnTo>
                <a:lnTo>
                  <a:pt x="15" y="38"/>
                </a:lnTo>
                <a:lnTo>
                  <a:pt x="15" y="40"/>
                </a:lnTo>
                <a:lnTo>
                  <a:pt x="15" y="43"/>
                </a:lnTo>
                <a:lnTo>
                  <a:pt x="17" y="46"/>
                </a:lnTo>
                <a:lnTo>
                  <a:pt x="19" y="48"/>
                </a:lnTo>
                <a:lnTo>
                  <a:pt x="23" y="48"/>
                </a:lnTo>
                <a:lnTo>
                  <a:pt x="28" y="47"/>
                </a:lnTo>
                <a:lnTo>
                  <a:pt x="31" y="45"/>
                </a:lnTo>
                <a:lnTo>
                  <a:pt x="34" y="43"/>
                </a:lnTo>
                <a:lnTo>
                  <a:pt x="35" y="41"/>
                </a:lnTo>
                <a:lnTo>
                  <a:pt x="35" y="38"/>
                </a:lnTo>
                <a:lnTo>
                  <a:pt x="35" y="33"/>
                </a:lnTo>
                <a:lnTo>
                  <a:pt x="35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8" name="Freeform 3162"/>
          <p:cNvSpPr>
            <a:spLocks/>
          </p:cNvSpPr>
          <p:nvPr/>
        </p:nvSpPr>
        <p:spPr bwMode="auto">
          <a:xfrm>
            <a:off x="5099050" y="5486400"/>
            <a:ext cx="20638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3" y="11"/>
              </a:cxn>
              <a:cxn ang="0">
                <a:pos x="33" y="56"/>
              </a:cxn>
              <a:cxn ang="0">
                <a:pos x="19" y="56"/>
              </a:cxn>
              <a:cxn ang="0">
                <a:pos x="19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3" y="11"/>
                </a:lnTo>
                <a:lnTo>
                  <a:pt x="33" y="56"/>
                </a:lnTo>
                <a:lnTo>
                  <a:pt x="19" y="56"/>
                </a:lnTo>
                <a:lnTo>
                  <a:pt x="19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9" name="Freeform 3163"/>
          <p:cNvSpPr>
            <a:spLocks noEditPoints="1"/>
          </p:cNvSpPr>
          <p:nvPr/>
        </p:nvSpPr>
        <p:spPr bwMode="auto">
          <a:xfrm>
            <a:off x="5121275" y="5486400"/>
            <a:ext cx="22225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2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0" y="33"/>
              </a:cxn>
              <a:cxn ang="0">
                <a:pos x="16" y="29"/>
              </a:cxn>
              <a:cxn ang="0">
                <a:pos x="17" y="37"/>
              </a:cxn>
              <a:cxn ang="0">
                <a:pos x="20" y="42"/>
              </a:cxn>
              <a:cxn ang="0">
                <a:pos x="25" y="45"/>
              </a:cxn>
              <a:cxn ang="0">
                <a:pos x="30" y="46"/>
              </a:cxn>
              <a:cxn ang="0">
                <a:pos x="35" y="45"/>
              </a:cxn>
              <a:cxn ang="0">
                <a:pos x="40" y="42"/>
              </a:cxn>
              <a:cxn ang="0">
                <a:pos x="42" y="37"/>
              </a:cxn>
              <a:cxn ang="0">
                <a:pos x="43" y="29"/>
              </a:cxn>
              <a:cxn ang="0">
                <a:pos x="42" y="22"/>
              </a:cxn>
              <a:cxn ang="0">
                <a:pos x="40" y="17"/>
              </a:cxn>
              <a:cxn ang="0">
                <a:pos x="35" y="13"/>
              </a:cxn>
              <a:cxn ang="0">
                <a:pos x="30" y="12"/>
              </a:cxn>
              <a:cxn ang="0">
                <a:pos x="25" y="13"/>
              </a:cxn>
              <a:cxn ang="0">
                <a:pos x="20" y="17"/>
              </a:cxn>
              <a:cxn ang="0">
                <a:pos x="17" y="22"/>
              </a:cxn>
              <a:cxn ang="0">
                <a:pos x="16" y="29"/>
              </a:cxn>
            </a:cxnLst>
            <a:rect l="0" t="0" r="r" b="b"/>
            <a:pathLst>
              <a:path w="59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5" y="4"/>
                </a:lnTo>
                <a:lnTo>
                  <a:pt x="22" y="1"/>
                </a:lnTo>
                <a:lnTo>
                  <a:pt x="30" y="0"/>
                </a:lnTo>
                <a:lnTo>
                  <a:pt x="36" y="1"/>
                </a:lnTo>
                <a:lnTo>
                  <a:pt x="41" y="2"/>
                </a:lnTo>
                <a:lnTo>
                  <a:pt x="46" y="5"/>
                </a:lnTo>
                <a:lnTo>
                  <a:pt x="51" y="8"/>
                </a:lnTo>
                <a:lnTo>
                  <a:pt x="54" y="13"/>
                </a:lnTo>
                <a:lnTo>
                  <a:pt x="57" y="18"/>
                </a:lnTo>
                <a:lnTo>
                  <a:pt x="58" y="23"/>
                </a:lnTo>
                <a:lnTo>
                  <a:pt x="59" y="29"/>
                </a:lnTo>
                <a:lnTo>
                  <a:pt x="58" y="35"/>
                </a:lnTo>
                <a:lnTo>
                  <a:pt x="57" y="41"/>
                </a:lnTo>
                <a:lnTo>
                  <a:pt x="54" y="46"/>
                </a:lnTo>
                <a:lnTo>
                  <a:pt x="50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30" y="59"/>
                </a:lnTo>
                <a:lnTo>
                  <a:pt x="22" y="59"/>
                </a:lnTo>
                <a:lnTo>
                  <a:pt x="15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0" y="33"/>
                </a:lnTo>
                <a:lnTo>
                  <a:pt x="0" y="29"/>
                </a:lnTo>
                <a:close/>
                <a:moveTo>
                  <a:pt x="16" y="29"/>
                </a:moveTo>
                <a:lnTo>
                  <a:pt x="16" y="33"/>
                </a:lnTo>
                <a:lnTo>
                  <a:pt x="17" y="37"/>
                </a:lnTo>
                <a:lnTo>
                  <a:pt x="18" y="40"/>
                </a:lnTo>
                <a:lnTo>
                  <a:pt x="20" y="42"/>
                </a:lnTo>
                <a:lnTo>
                  <a:pt x="22" y="44"/>
                </a:lnTo>
                <a:lnTo>
                  <a:pt x="25" y="45"/>
                </a:lnTo>
                <a:lnTo>
                  <a:pt x="27" y="46"/>
                </a:lnTo>
                <a:lnTo>
                  <a:pt x="30" y="46"/>
                </a:lnTo>
                <a:lnTo>
                  <a:pt x="33" y="46"/>
                </a:lnTo>
                <a:lnTo>
                  <a:pt x="35" y="45"/>
                </a:lnTo>
                <a:lnTo>
                  <a:pt x="37" y="44"/>
                </a:lnTo>
                <a:lnTo>
                  <a:pt x="40" y="42"/>
                </a:lnTo>
                <a:lnTo>
                  <a:pt x="41" y="40"/>
                </a:lnTo>
                <a:lnTo>
                  <a:pt x="42" y="37"/>
                </a:lnTo>
                <a:lnTo>
                  <a:pt x="43" y="33"/>
                </a:lnTo>
                <a:lnTo>
                  <a:pt x="43" y="29"/>
                </a:lnTo>
                <a:lnTo>
                  <a:pt x="43" y="25"/>
                </a:lnTo>
                <a:lnTo>
                  <a:pt x="42" y="22"/>
                </a:lnTo>
                <a:lnTo>
                  <a:pt x="41" y="19"/>
                </a:lnTo>
                <a:lnTo>
                  <a:pt x="40" y="17"/>
                </a:lnTo>
                <a:lnTo>
                  <a:pt x="37" y="15"/>
                </a:lnTo>
                <a:lnTo>
                  <a:pt x="35" y="13"/>
                </a:lnTo>
                <a:lnTo>
                  <a:pt x="33" y="13"/>
                </a:lnTo>
                <a:lnTo>
                  <a:pt x="30" y="12"/>
                </a:lnTo>
                <a:lnTo>
                  <a:pt x="27" y="13"/>
                </a:lnTo>
                <a:lnTo>
                  <a:pt x="25" y="13"/>
                </a:lnTo>
                <a:lnTo>
                  <a:pt x="22" y="15"/>
                </a:lnTo>
                <a:lnTo>
                  <a:pt x="20" y="17"/>
                </a:lnTo>
                <a:lnTo>
                  <a:pt x="18" y="19"/>
                </a:lnTo>
                <a:lnTo>
                  <a:pt x="17" y="22"/>
                </a:lnTo>
                <a:lnTo>
                  <a:pt x="16" y="25"/>
                </a:lnTo>
                <a:lnTo>
                  <a:pt x="16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0" name="Freeform 3164"/>
          <p:cNvSpPr>
            <a:spLocks noEditPoints="1"/>
          </p:cNvSpPr>
          <p:nvPr/>
        </p:nvSpPr>
        <p:spPr bwMode="auto">
          <a:xfrm>
            <a:off x="5148263" y="5486400"/>
            <a:ext cx="22225" cy="317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" y="2"/>
              </a:cxn>
              <a:cxn ang="0">
                <a:pos x="13" y="10"/>
              </a:cxn>
              <a:cxn ang="0">
                <a:pos x="17" y="6"/>
              </a:cxn>
              <a:cxn ang="0">
                <a:pos x="21" y="3"/>
              </a:cxn>
              <a:cxn ang="0">
                <a:pos x="26" y="1"/>
              </a:cxn>
              <a:cxn ang="0">
                <a:pos x="31" y="0"/>
              </a:cxn>
              <a:cxn ang="0">
                <a:pos x="35" y="1"/>
              </a:cxn>
              <a:cxn ang="0">
                <a:pos x="40" y="2"/>
              </a:cxn>
              <a:cxn ang="0">
                <a:pos x="44" y="5"/>
              </a:cxn>
              <a:cxn ang="0">
                <a:pos x="48" y="8"/>
              </a:cxn>
              <a:cxn ang="0">
                <a:pos x="51" y="12"/>
              </a:cxn>
              <a:cxn ang="0">
                <a:pos x="53" y="17"/>
              </a:cxn>
              <a:cxn ang="0">
                <a:pos x="55" y="23"/>
              </a:cxn>
              <a:cxn ang="0">
                <a:pos x="55" y="29"/>
              </a:cxn>
              <a:cxn ang="0">
                <a:pos x="55" y="36"/>
              </a:cxn>
              <a:cxn ang="0">
                <a:pos x="53" y="41"/>
              </a:cxn>
              <a:cxn ang="0">
                <a:pos x="51" y="46"/>
              </a:cxn>
              <a:cxn ang="0">
                <a:pos x="48" y="52"/>
              </a:cxn>
              <a:cxn ang="0">
                <a:pos x="44" y="55"/>
              </a:cxn>
              <a:cxn ang="0">
                <a:pos x="40" y="58"/>
              </a:cxn>
              <a:cxn ang="0">
                <a:pos x="35" y="59"/>
              </a:cxn>
              <a:cxn ang="0">
                <a:pos x="31" y="59"/>
              </a:cxn>
              <a:cxn ang="0">
                <a:pos x="26" y="59"/>
              </a:cxn>
              <a:cxn ang="0">
                <a:pos x="22" y="58"/>
              </a:cxn>
              <a:cxn ang="0">
                <a:pos x="19" y="55"/>
              </a:cxn>
              <a:cxn ang="0">
                <a:pos x="14" y="51"/>
              </a:cxn>
              <a:cxn ang="0">
                <a:pos x="14" y="79"/>
              </a:cxn>
              <a:cxn ang="0">
                <a:pos x="0" y="79"/>
              </a:cxn>
              <a:cxn ang="0">
                <a:pos x="0" y="2"/>
              </a:cxn>
              <a:cxn ang="0">
                <a:pos x="14" y="28"/>
              </a:cxn>
              <a:cxn ang="0">
                <a:pos x="15" y="33"/>
              </a:cxn>
              <a:cxn ang="0">
                <a:pos x="15" y="37"/>
              </a:cxn>
              <a:cxn ang="0">
                <a:pos x="16" y="40"/>
              </a:cxn>
              <a:cxn ang="0">
                <a:pos x="18" y="42"/>
              </a:cxn>
              <a:cxn ang="0">
                <a:pos x="20" y="44"/>
              </a:cxn>
              <a:cxn ang="0">
                <a:pos x="22" y="46"/>
              </a:cxn>
              <a:cxn ang="0">
                <a:pos x="25" y="46"/>
              </a:cxn>
              <a:cxn ang="0">
                <a:pos x="27" y="47"/>
              </a:cxn>
              <a:cxn ang="0">
                <a:pos x="30" y="47"/>
              </a:cxn>
              <a:cxn ang="0">
                <a:pos x="32" y="46"/>
              </a:cxn>
              <a:cxn ang="0">
                <a:pos x="34" y="44"/>
              </a:cxn>
              <a:cxn ang="0">
                <a:pos x="36" y="43"/>
              </a:cxn>
              <a:cxn ang="0">
                <a:pos x="37" y="40"/>
              </a:cxn>
              <a:cxn ang="0">
                <a:pos x="38" y="37"/>
              </a:cxn>
              <a:cxn ang="0">
                <a:pos x="39" y="34"/>
              </a:cxn>
              <a:cxn ang="0">
                <a:pos x="39" y="29"/>
              </a:cxn>
              <a:cxn ang="0">
                <a:pos x="39" y="25"/>
              </a:cxn>
              <a:cxn ang="0">
                <a:pos x="38" y="22"/>
              </a:cxn>
              <a:cxn ang="0">
                <a:pos x="37" y="19"/>
              </a:cxn>
              <a:cxn ang="0">
                <a:pos x="36" y="16"/>
              </a:cxn>
              <a:cxn ang="0">
                <a:pos x="34" y="14"/>
              </a:cxn>
              <a:cxn ang="0">
                <a:pos x="32" y="13"/>
              </a:cxn>
              <a:cxn ang="0">
                <a:pos x="29" y="12"/>
              </a:cxn>
              <a:cxn ang="0">
                <a:pos x="27" y="12"/>
              </a:cxn>
              <a:cxn ang="0">
                <a:pos x="24" y="12"/>
              </a:cxn>
              <a:cxn ang="0">
                <a:pos x="22" y="13"/>
              </a:cxn>
              <a:cxn ang="0">
                <a:pos x="20" y="14"/>
              </a:cxn>
              <a:cxn ang="0">
                <a:pos x="18" y="16"/>
              </a:cxn>
              <a:cxn ang="0">
                <a:pos x="16" y="18"/>
              </a:cxn>
              <a:cxn ang="0">
                <a:pos x="15" y="21"/>
              </a:cxn>
              <a:cxn ang="0">
                <a:pos x="15" y="25"/>
              </a:cxn>
              <a:cxn ang="0">
                <a:pos x="14" y="28"/>
              </a:cxn>
            </a:cxnLst>
            <a:rect l="0" t="0" r="r" b="b"/>
            <a:pathLst>
              <a:path w="55" h="79">
                <a:moveTo>
                  <a:pt x="0" y="2"/>
                </a:moveTo>
                <a:lnTo>
                  <a:pt x="13" y="2"/>
                </a:lnTo>
                <a:lnTo>
                  <a:pt x="13" y="10"/>
                </a:lnTo>
                <a:lnTo>
                  <a:pt x="17" y="6"/>
                </a:lnTo>
                <a:lnTo>
                  <a:pt x="21" y="3"/>
                </a:lnTo>
                <a:lnTo>
                  <a:pt x="26" y="1"/>
                </a:lnTo>
                <a:lnTo>
                  <a:pt x="31" y="0"/>
                </a:lnTo>
                <a:lnTo>
                  <a:pt x="35" y="1"/>
                </a:lnTo>
                <a:lnTo>
                  <a:pt x="40" y="2"/>
                </a:lnTo>
                <a:lnTo>
                  <a:pt x="44" y="5"/>
                </a:lnTo>
                <a:lnTo>
                  <a:pt x="48" y="8"/>
                </a:lnTo>
                <a:lnTo>
                  <a:pt x="51" y="12"/>
                </a:lnTo>
                <a:lnTo>
                  <a:pt x="53" y="17"/>
                </a:lnTo>
                <a:lnTo>
                  <a:pt x="55" y="23"/>
                </a:lnTo>
                <a:lnTo>
                  <a:pt x="55" y="29"/>
                </a:lnTo>
                <a:lnTo>
                  <a:pt x="55" y="36"/>
                </a:lnTo>
                <a:lnTo>
                  <a:pt x="53" y="41"/>
                </a:lnTo>
                <a:lnTo>
                  <a:pt x="51" y="46"/>
                </a:lnTo>
                <a:lnTo>
                  <a:pt x="48" y="52"/>
                </a:lnTo>
                <a:lnTo>
                  <a:pt x="44" y="55"/>
                </a:lnTo>
                <a:lnTo>
                  <a:pt x="40" y="58"/>
                </a:lnTo>
                <a:lnTo>
                  <a:pt x="35" y="59"/>
                </a:lnTo>
                <a:lnTo>
                  <a:pt x="31" y="59"/>
                </a:lnTo>
                <a:lnTo>
                  <a:pt x="26" y="59"/>
                </a:lnTo>
                <a:lnTo>
                  <a:pt x="22" y="58"/>
                </a:lnTo>
                <a:lnTo>
                  <a:pt x="19" y="55"/>
                </a:lnTo>
                <a:lnTo>
                  <a:pt x="14" y="51"/>
                </a:lnTo>
                <a:lnTo>
                  <a:pt x="14" y="79"/>
                </a:lnTo>
                <a:lnTo>
                  <a:pt x="0" y="79"/>
                </a:lnTo>
                <a:lnTo>
                  <a:pt x="0" y="2"/>
                </a:lnTo>
                <a:close/>
                <a:moveTo>
                  <a:pt x="14" y="28"/>
                </a:moveTo>
                <a:lnTo>
                  <a:pt x="15" y="33"/>
                </a:lnTo>
                <a:lnTo>
                  <a:pt x="15" y="37"/>
                </a:lnTo>
                <a:lnTo>
                  <a:pt x="16" y="40"/>
                </a:lnTo>
                <a:lnTo>
                  <a:pt x="18" y="42"/>
                </a:lnTo>
                <a:lnTo>
                  <a:pt x="20" y="44"/>
                </a:lnTo>
                <a:lnTo>
                  <a:pt x="22" y="46"/>
                </a:lnTo>
                <a:lnTo>
                  <a:pt x="25" y="46"/>
                </a:lnTo>
                <a:lnTo>
                  <a:pt x="27" y="47"/>
                </a:lnTo>
                <a:lnTo>
                  <a:pt x="30" y="47"/>
                </a:lnTo>
                <a:lnTo>
                  <a:pt x="32" y="46"/>
                </a:lnTo>
                <a:lnTo>
                  <a:pt x="34" y="44"/>
                </a:lnTo>
                <a:lnTo>
                  <a:pt x="36" y="43"/>
                </a:lnTo>
                <a:lnTo>
                  <a:pt x="37" y="40"/>
                </a:lnTo>
                <a:lnTo>
                  <a:pt x="38" y="37"/>
                </a:lnTo>
                <a:lnTo>
                  <a:pt x="39" y="34"/>
                </a:lnTo>
                <a:lnTo>
                  <a:pt x="39" y="29"/>
                </a:lnTo>
                <a:lnTo>
                  <a:pt x="39" y="25"/>
                </a:lnTo>
                <a:lnTo>
                  <a:pt x="38" y="22"/>
                </a:lnTo>
                <a:lnTo>
                  <a:pt x="37" y="19"/>
                </a:lnTo>
                <a:lnTo>
                  <a:pt x="36" y="16"/>
                </a:lnTo>
                <a:lnTo>
                  <a:pt x="34" y="14"/>
                </a:lnTo>
                <a:lnTo>
                  <a:pt x="32" y="13"/>
                </a:lnTo>
                <a:lnTo>
                  <a:pt x="29" y="12"/>
                </a:lnTo>
                <a:lnTo>
                  <a:pt x="27" y="12"/>
                </a:lnTo>
                <a:lnTo>
                  <a:pt x="24" y="12"/>
                </a:lnTo>
                <a:lnTo>
                  <a:pt x="22" y="13"/>
                </a:lnTo>
                <a:lnTo>
                  <a:pt x="20" y="14"/>
                </a:lnTo>
                <a:lnTo>
                  <a:pt x="18" y="16"/>
                </a:lnTo>
                <a:lnTo>
                  <a:pt x="16" y="18"/>
                </a:lnTo>
                <a:lnTo>
                  <a:pt x="15" y="21"/>
                </a:lnTo>
                <a:lnTo>
                  <a:pt x="15" y="25"/>
                </a:lnTo>
                <a:lnTo>
                  <a:pt x="14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1" name="Freeform 3165"/>
          <p:cNvSpPr>
            <a:spLocks noEditPoints="1"/>
          </p:cNvSpPr>
          <p:nvPr/>
        </p:nvSpPr>
        <p:spPr bwMode="auto">
          <a:xfrm>
            <a:off x="5184775" y="5486400"/>
            <a:ext cx="25400" cy="28575"/>
          </a:xfrm>
          <a:custGeom>
            <a:avLst/>
            <a:gdLst/>
            <a:ahLst/>
            <a:cxnLst>
              <a:cxn ang="0">
                <a:pos x="55" y="56"/>
              </a:cxn>
              <a:cxn ang="0">
                <a:pos x="12" y="56"/>
              </a:cxn>
              <a:cxn ang="0">
                <a:pos x="12" y="71"/>
              </a:cxn>
              <a:cxn ang="0">
                <a:pos x="0" y="71"/>
              </a:cxn>
              <a:cxn ang="0">
                <a:pos x="0" y="43"/>
              </a:cxn>
              <a:cxn ang="0">
                <a:pos x="6" y="43"/>
              </a:cxn>
              <a:cxn ang="0">
                <a:pos x="10" y="38"/>
              </a:cxn>
              <a:cxn ang="0">
                <a:pos x="13" y="30"/>
              </a:cxn>
              <a:cxn ang="0">
                <a:pos x="14" y="25"/>
              </a:cxn>
              <a:cxn ang="0">
                <a:pos x="15" y="18"/>
              </a:cxn>
              <a:cxn ang="0">
                <a:pos x="15" y="10"/>
              </a:cxn>
              <a:cxn ang="0">
                <a:pos x="16" y="0"/>
              </a:cxn>
              <a:cxn ang="0">
                <a:pos x="62" y="0"/>
              </a:cxn>
              <a:cxn ang="0">
                <a:pos x="62" y="43"/>
              </a:cxn>
              <a:cxn ang="0">
                <a:pos x="68" y="43"/>
              </a:cxn>
              <a:cxn ang="0">
                <a:pos x="68" y="71"/>
              </a:cxn>
              <a:cxn ang="0">
                <a:pos x="55" y="71"/>
              </a:cxn>
              <a:cxn ang="0">
                <a:pos x="55" y="56"/>
              </a:cxn>
              <a:cxn ang="0">
                <a:pos x="46" y="43"/>
              </a:cxn>
              <a:cxn ang="0">
                <a:pos x="46" y="12"/>
              </a:cxn>
              <a:cxn ang="0">
                <a:pos x="28" y="12"/>
              </a:cxn>
              <a:cxn ang="0">
                <a:pos x="27" y="22"/>
              </a:cxn>
              <a:cxn ang="0">
                <a:pos x="26" y="31"/>
              </a:cxn>
              <a:cxn ang="0">
                <a:pos x="24" y="38"/>
              </a:cxn>
              <a:cxn ang="0">
                <a:pos x="21" y="43"/>
              </a:cxn>
              <a:cxn ang="0">
                <a:pos x="46" y="43"/>
              </a:cxn>
            </a:cxnLst>
            <a:rect l="0" t="0" r="r" b="b"/>
            <a:pathLst>
              <a:path w="68" h="71">
                <a:moveTo>
                  <a:pt x="55" y="56"/>
                </a:moveTo>
                <a:lnTo>
                  <a:pt x="12" y="56"/>
                </a:lnTo>
                <a:lnTo>
                  <a:pt x="12" y="71"/>
                </a:lnTo>
                <a:lnTo>
                  <a:pt x="0" y="71"/>
                </a:lnTo>
                <a:lnTo>
                  <a:pt x="0" y="43"/>
                </a:lnTo>
                <a:lnTo>
                  <a:pt x="6" y="43"/>
                </a:lnTo>
                <a:lnTo>
                  <a:pt x="10" y="38"/>
                </a:lnTo>
                <a:lnTo>
                  <a:pt x="13" y="30"/>
                </a:lnTo>
                <a:lnTo>
                  <a:pt x="14" y="25"/>
                </a:lnTo>
                <a:lnTo>
                  <a:pt x="15" y="18"/>
                </a:lnTo>
                <a:lnTo>
                  <a:pt x="15" y="10"/>
                </a:lnTo>
                <a:lnTo>
                  <a:pt x="16" y="0"/>
                </a:lnTo>
                <a:lnTo>
                  <a:pt x="62" y="0"/>
                </a:lnTo>
                <a:lnTo>
                  <a:pt x="62" y="43"/>
                </a:lnTo>
                <a:lnTo>
                  <a:pt x="68" y="43"/>
                </a:lnTo>
                <a:lnTo>
                  <a:pt x="68" y="71"/>
                </a:lnTo>
                <a:lnTo>
                  <a:pt x="55" y="71"/>
                </a:lnTo>
                <a:lnTo>
                  <a:pt x="55" y="56"/>
                </a:lnTo>
                <a:close/>
                <a:moveTo>
                  <a:pt x="46" y="43"/>
                </a:moveTo>
                <a:lnTo>
                  <a:pt x="46" y="12"/>
                </a:lnTo>
                <a:lnTo>
                  <a:pt x="28" y="12"/>
                </a:lnTo>
                <a:lnTo>
                  <a:pt x="27" y="22"/>
                </a:lnTo>
                <a:lnTo>
                  <a:pt x="26" y="31"/>
                </a:lnTo>
                <a:lnTo>
                  <a:pt x="24" y="38"/>
                </a:lnTo>
                <a:lnTo>
                  <a:pt x="21" y="43"/>
                </a:lnTo>
                <a:lnTo>
                  <a:pt x="46" y="43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2" name="Freeform 3166"/>
          <p:cNvSpPr>
            <a:spLocks noEditPoints="1"/>
          </p:cNvSpPr>
          <p:nvPr/>
        </p:nvSpPr>
        <p:spPr bwMode="auto">
          <a:xfrm>
            <a:off x="5213350" y="5486400"/>
            <a:ext cx="23813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1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1" y="33"/>
              </a:cxn>
              <a:cxn ang="0">
                <a:pos x="15" y="29"/>
              </a:cxn>
              <a:cxn ang="0">
                <a:pos x="16" y="37"/>
              </a:cxn>
              <a:cxn ang="0">
                <a:pos x="19" y="42"/>
              </a:cxn>
              <a:cxn ang="0">
                <a:pos x="24" y="45"/>
              </a:cxn>
              <a:cxn ang="0">
                <a:pos x="29" y="46"/>
              </a:cxn>
              <a:cxn ang="0">
                <a:pos x="34" y="45"/>
              </a:cxn>
              <a:cxn ang="0">
                <a:pos x="40" y="42"/>
              </a:cxn>
              <a:cxn ang="0">
                <a:pos x="43" y="37"/>
              </a:cxn>
              <a:cxn ang="0">
                <a:pos x="44" y="29"/>
              </a:cxn>
              <a:cxn ang="0">
                <a:pos x="43" y="22"/>
              </a:cxn>
              <a:cxn ang="0">
                <a:pos x="40" y="17"/>
              </a:cxn>
              <a:cxn ang="0">
                <a:pos x="34" y="13"/>
              </a:cxn>
              <a:cxn ang="0">
                <a:pos x="29" y="12"/>
              </a:cxn>
              <a:cxn ang="0">
                <a:pos x="24" y="13"/>
              </a:cxn>
              <a:cxn ang="0">
                <a:pos x="19" y="17"/>
              </a:cxn>
              <a:cxn ang="0">
                <a:pos x="16" y="22"/>
              </a:cxn>
              <a:cxn ang="0">
                <a:pos x="15" y="29"/>
              </a:cxn>
            </a:cxnLst>
            <a:rect l="0" t="0" r="r" b="b"/>
            <a:pathLst>
              <a:path w="59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4" y="4"/>
                </a:lnTo>
                <a:lnTo>
                  <a:pt x="21" y="1"/>
                </a:lnTo>
                <a:lnTo>
                  <a:pt x="29" y="0"/>
                </a:lnTo>
                <a:lnTo>
                  <a:pt x="36" y="1"/>
                </a:lnTo>
                <a:lnTo>
                  <a:pt x="42" y="2"/>
                </a:lnTo>
                <a:lnTo>
                  <a:pt x="46" y="5"/>
                </a:lnTo>
                <a:lnTo>
                  <a:pt x="51" y="8"/>
                </a:lnTo>
                <a:lnTo>
                  <a:pt x="54" y="13"/>
                </a:lnTo>
                <a:lnTo>
                  <a:pt x="57" y="18"/>
                </a:lnTo>
                <a:lnTo>
                  <a:pt x="58" y="23"/>
                </a:lnTo>
                <a:lnTo>
                  <a:pt x="59" y="29"/>
                </a:lnTo>
                <a:lnTo>
                  <a:pt x="58" y="35"/>
                </a:lnTo>
                <a:lnTo>
                  <a:pt x="57" y="41"/>
                </a:lnTo>
                <a:lnTo>
                  <a:pt x="54" y="46"/>
                </a:lnTo>
                <a:lnTo>
                  <a:pt x="51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29" y="59"/>
                </a:lnTo>
                <a:lnTo>
                  <a:pt x="22" y="59"/>
                </a:lnTo>
                <a:lnTo>
                  <a:pt x="15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1" y="33"/>
                </a:lnTo>
                <a:lnTo>
                  <a:pt x="0" y="29"/>
                </a:lnTo>
                <a:close/>
                <a:moveTo>
                  <a:pt x="15" y="29"/>
                </a:moveTo>
                <a:lnTo>
                  <a:pt x="16" y="33"/>
                </a:lnTo>
                <a:lnTo>
                  <a:pt x="16" y="37"/>
                </a:lnTo>
                <a:lnTo>
                  <a:pt x="18" y="40"/>
                </a:lnTo>
                <a:lnTo>
                  <a:pt x="19" y="42"/>
                </a:lnTo>
                <a:lnTo>
                  <a:pt x="21" y="44"/>
                </a:lnTo>
                <a:lnTo>
                  <a:pt x="24" y="45"/>
                </a:lnTo>
                <a:lnTo>
                  <a:pt x="26" y="46"/>
                </a:lnTo>
                <a:lnTo>
                  <a:pt x="29" y="46"/>
                </a:lnTo>
                <a:lnTo>
                  <a:pt x="32" y="46"/>
                </a:lnTo>
                <a:lnTo>
                  <a:pt x="34" y="45"/>
                </a:lnTo>
                <a:lnTo>
                  <a:pt x="38" y="44"/>
                </a:lnTo>
                <a:lnTo>
                  <a:pt x="40" y="42"/>
                </a:lnTo>
                <a:lnTo>
                  <a:pt x="41" y="40"/>
                </a:lnTo>
                <a:lnTo>
                  <a:pt x="43" y="37"/>
                </a:lnTo>
                <a:lnTo>
                  <a:pt x="43" y="33"/>
                </a:lnTo>
                <a:lnTo>
                  <a:pt x="44" y="29"/>
                </a:lnTo>
                <a:lnTo>
                  <a:pt x="43" y="25"/>
                </a:lnTo>
                <a:lnTo>
                  <a:pt x="43" y="22"/>
                </a:lnTo>
                <a:lnTo>
                  <a:pt x="41" y="19"/>
                </a:lnTo>
                <a:lnTo>
                  <a:pt x="40" y="17"/>
                </a:lnTo>
                <a:lnTo>
                  <a:pt x="38" y="15"/>
                </a:lnTo>
                <a:lnTo>
                  <a:pt x="34" y="13"/>
                </a:lnTo>
                <a:lnTo>
                  <a:pt x="32" y="13"/>
                </a:lnTo>
                <a:lnTo>
                  <a:pt x="29" y="12"/>
                </a:lnTo>
                <a:lnTo>
                  <a:pt x="26" y="13"/>
                </a:lnTo>
                <a:lnTo>
                  <a:pt x="24" y="13"/>
                </a:lnTo>
                <a:lnTo>
                  <a:pt x="21" y="15"/>
                </a:lnTo>
                <a:lnTo>
                  <a:pt x="19" y="17"/>
                </a:lnTo>
                <a:lnTo>
                  <a:pt x="18" y="19"/>
                </a:lnTo>
                <a:lnTo>
                  <a:pt x="16" y="22"/>
                </a:lnTo>
                <a:lnTo>
                  <a:pt x="16" y="25"/>
                </a:lnTo>
                <a:lnTo>
                  <a:pt x="15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3" name="Freeform 3167"/>
          <p:cNvSpPr>
            <a:spLocks/>
          </p:cNvSpPr>
          <p:nvPr/>
        </p:nvSpPr>
        <p:spPr bwMode="auto">
          <a:xfrm>
            <a:off x="5240338" y="5486400"/>
            <a:ext cx="20637" cy="23813"/>
          </a:xfrm>
          <a:custGeom>
            <a:avLst/>
            <a:gdLst/>
            <a:ahLst/>
            <a:cxnLst>
              <a:cxn ang="0">
                <a:pos x="53" y="18"/>
              </a:cxn>
              <a:cxn ang="0">
                <a:pos x="38" y="21"/>
              </a:cxn>
              <a:cxn ang="0">
                <a:pos x="37" y="17"/>
              </a:cxn>
              <a:cxn ang="0">
                <a:pos x="35" y="14"/>
              </a:cxn>
              <a:cxn ang="0">
                <a:pos x="32" y="12"/>
              </a:cxn>
              <a:cxn ang="0">
                <a:pos x="28" y="12"/>
              </a:cxn>
              <a:cxn ang="0">
                <a:pos x="25" y="12"/>
              </a:cxn>
              <a:cxn ang="0">
                <a:pos x="23" y="13"/>
              </a:cxn>
              <a:cxn ang="0">
                <a:pos x="21" y="14"/>
              </a:cxn>
              <a:cxn ang="0">
                <a:pos x="18" y="16"/>
              </a:cxn>
              <a:cxn ang="0">
                <a:pos x="17" y="18"/>
              </a:cxn>
              <a:cxn ang="0">
                <a:pos x="16" y="21"/>
              </a:cxn>
              <a:cxn ang="0">
                <a:pos x="15" y="24"/>
              </a:cxn>
              <a:cxn ang="0">
                <a:pos x="15" y="28"/>
              </a:cxn>
              <a:cxn ang="0">
                <a:pos x="15" y="33"/>
              </a:cxn>
              <a:cxn ang="0">
                <a:pos x="16" y="37"/>
              </a:cxn>
              <a:cxn ang="0">
                <a:pos x="17" y="40"/>
              </a:cxn>
              <a:cxn ang="0">
                <a:pos x="18" y="42"/>
              </a:cxn>
              <a:cxn ang="0">
                <a:pos x="21" y="44"/>
              </a:cxn>
              <a:cxn ang="0">
                <a:pos x="23" y="45"/>
              </a:cxn>
              <a:cxn ang="0">
                <a:pos x="25" y="46"/>
              </a:cxn>
              <a:cxn ang="0">
                <a:pos x="28" y="46"/>
              </a:cxn>
              <a:cxn ang="0">
                <a:pos x="32" y="46"/>
              </a:cxn>
              <a:cxn ang="0">
                <a:pos x="35" y="44"/>
              </a:cxn>
              <a:cxn ang="0">
                <a:pos x="37" y="41"/>
              </a:cxn>
              <a:cxn ang="0">
                <a:pos x="39" y="36"/>
              </a:cxn>
              <a:cxn ang="0">
                <a:pos x="53" y="38"/>
              </a:cxn>
              <a:cxn ang="0">
                <a:pos x="52" y="43"/>
              </a:cxn>
              <a:cxn ang="0">
                <a:pos x="50" y="47"/>
              </a:cxn>
              <a:cxn ang="0">
                <a:pos x="48" y="52"/>
              </a:cxn>
              <a:cxn ang="0">
                <a:pos x="45" y="54"/>
              </a:cxn>
              <a:cxn ang="0">
                <a:pos x="41" y="57"/>
              </a:cxn>
              <a:cxn ang="0">
                <a:pos x="37" y="58"/>
              </a:cxn>
              <a:cxn ang="0">
                <a:pos x="33" y="59"/>
              </a:cxn>
              <a:cxn ang="0">
                <a:pos x="27" y="59"/>
              </a:cxn>
              <a:cxn ang="0">
                <a:pos x="22" y="59"/>
              </a:cxn>
              <a:cxn ang="0">
                <a:pos x="15" y="58"/>
              </a:cxn>
              <a:cxn ang="0">
                <a:pos x="11" y="55"/>
              </a:cxn>
              <a:cxn ang="0">
                <a:pos x="7" y="52"/>
              </a:cxn>
              <a:cxn ang="0">
                <a:pos x="4" y="47"/>
              </a:cxn>
              <a:cxn ang="0">
                <a:pos x="2" y="42"/>
              </a:cxn>
              <a:cxn ang="0">
                <a:pos x="0" y="36"/>
              </a:cxn>
              <a:cxn ang="0">
                <a:pos x="0" y="29"/>
              </a:cxn>
              <a:cxn ang="0">
                <a:pos x="0" y="23"/>
              </a:cxn>
              <a:cxn ang="0">
                <a:pos x="2" y="17"/>
              </a:cxn>
              <a:cxn ang="0">
                <a:pos x="4" y="12"/>
              </a:cxn>
              <a:cxn ang="0">
                <a:pos x="7" y="8"/>
              </a:cxn>
              <a:cxn ang="0">
                <a:pos x="11" y="5"/>
              </a:cxn>
              <a:cxn ang="0">
                <a:pos x="16" y="2"/>
              </a:cxn>
              <a:cxn ang="0">
                <a:pos x="22" y="1"/>
              </a:cxn>
              <a:cxn ang="0">
                <a:pos x="28" y="0"/>
              </a:cxn>
              <a:cxn ang="0">
                <a:pos x="33" y="1"/>
              </a:cxn>
              <a:cxn ang="0">
                <a:pos x="37" y="1"/>
              </a:cxn>
              <a:cxn ang="0">
                <a:pos x="41" y="3"/>
              </a:cxn>
              <a:cxn ang="0">
                <a:pos x="44" y="5"/>
              </a:cxn>
              <a:cxn ang="0">
                <a:pos x="47" y="7"/>
              </a:cxn>
              <a:cxn ang="0">
                <a:pos x="49" y="10"/>
              </a:cxn>
              <a:cxn ang="0">
                <a:pos x="51" y="14"/>
              </a:cxn>
              <a:cxn ang="0">
                <a:pos x="53" y="18"/>
              </a:cxn>
            </a:cxnLst>
            <a:rect l="0" t="0" r="r" b="b"/>
            <a:pathLst>
              <a:path w="53" h="59">
                <a:moveTo>
                  <a:pt x="53" y="18"/>
                </a:moveTo>
                <a:lnTo>
                  <a:pt x="38" y="21"/>
                </a:lnTo>
                <a:lnTo>
                  <a:pt x="37" y="17"/>
                </a:lnTo>
                <a:lnTo>
                  <a:pt x="35" y="14"/>
                </a:lnTo>
                <a:lnTo>
                  <a:pt x="32" y="12"/>
                </a:lnTo>
                <a:lnTo>
                  <a:pt x="28" y="12"/>
                </a:lnTo>
                <a:lnTo>
                  <a:pt x="25" y="12"/>
                </a:lnTo>
                <a:lnTo>
                  <a:pt x="23" y="13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6" y="21"/>
                </a:lnTo>
                <a:lnTo>
                  <a:pt x="15" y="24"/>
                </a:lnTo>
                <a:lnTo>
                  <a:pt x="15" y="28"/>
                </a:lnTo>
                <a:lnTo>
                  <a:pt x="15" y="33"/>
                </a:lnTo>
                <a:lnTo>
                  <a:pt x="16" y="37"/>
                </a:lnTo>
                <a:lnTo>
                  <a:pt x="17" y="40"/>
                </a:lnTo>
                <a:lnTo>
                  <a:pt x="18" y="42"/>
                </a:lnTo>
                <a:lnTo>
                  <a:pt x="21" y="44"/>
                </a:lnTo>
                <a:lnTo>
                  <a:pt x="23" y="45"/>
                </a:lnTo>
                <a:lnTo>
                  <a:pt x="25" y="46"/>
                </a:lnTo>
                <a:lnTo>
                  <a:pt x="28" y="46"/>
                </a:lnTo>
                <a:lnTo>
                  <a:pt x="32" y="46"/>
                </a:lnTo>
                <a:lnTo>
                  <a:pt x="35" y="44"/>
                </a:lnTo>
                <a:lnTo>
                  <a:pt x="37" y="41"/>
                </a:lnTo>
                <a:lnTo>
                  <a:pt x="39" y="36"/>
                </a:lnTo>
                <a:lnTo>
                  <a:pt x="53" y="38"/>
                </a:lnTo>
                <a:lnTo>
                  <a:pt x="52" y="43"/>
                </a:lnTo>
                <a:lnTo>
                  <a:pt x="50" y="47"/>
                </a:lnTo>
                <a:lnTo>
                  <a:pt x="48" y="52"/>
                </a:lnTo>
                <a:lnTo>
                  <a:pt x="45" y="54"/>
                </a:lnTo>
                <a:lnTo>
                  <a:pt x="41" y="57"/>
                </a:lnTo>
                <a:lnTo>
                  <a:pt x="37" y="58"/>
                </a:lnTo>
                <a:lnTo>
                  <a:pt x="33" y="59"/>
                </a:lnTo>
                <a:lnTo>
                  <a:pt x="27" y="59"/>
                </a:lnTo>
                <a:lnTo>
                  <a:pt x="22" y="59"/>
                </a:lnTo>
                <a:lnTo>
                  <a:pt x="15" y="58"/>
                </a:lnTo>
                <a:lnTo>
                  <a:pt x="11" y="55"/>
                </a:lnTo>
                <a:lnTo>
                  <a:pt x="7" y="52"/>
                </a:lnTo>
                <a:lnTo>
                  <a:pt x="4" y="47"/>
                </a:lnTo>
                <a:lnTo>
                  <a:pt x="2" y="42"/>
                </a:lnTo>
                <a:lnTo>
                  <a:pt x="0" y="36"/>
                </a:lnTo>
                <a:lnTo>
                  <a:pt x="0" y="29"/>
                </a:lnTo>
                <a:lnTo>
                  <a:pt x="0" y="23"/>
                </a:lnTo>
                <a:lnTo>
                  <a:pt x="2" y="17"/>
                </a:lnTo>
                <a:lnTo>
                  <a:pt x="4" y="12"/>
                </a:lnTo>
                <a:lnTo>
                  <a:pt x="7" y="8"/>
                </a:lnTo>
                <a:lnTo>
                  <a:pt x="11" y="5"/>
                </a:lnTo>
                <a:lnTo>
                  <a:pt x="16" y="2"/>
                </a:lnTo>
                <a:lnTo>
                  <a:pt x="22" y="1"/>
                </a:lnTo>
                <a:lnTo>
                  <a:pt x="28" y="0"/>
                </a:lnTo>
                <a:lnTo>
                  <a:pt x="33" y="1"/>
                </a:lnTo>
                <a:lnTo>
                  <a:pt x="37" y="1"/>
                </a:lnTo>
                <a:lnTo>
                  <a:pt x="41" y="3"/>
                </a:lnTo>
                <a:lnTo>
                  <a:pt x="44" y="5"/>
                </a:lnTo>
                <a:lnTo>
                  <a:pt x="47" y="7"/>
                </a:lnTo>
                <a:lnTo>
                  <a:pt x="49" y="10"/>
                </a:lnTo>
                <a:lnTo>
                  <a:pt x="51" y="14"/>
                </a:lnTo>
                <a:lnTo>
                  <a:pt x="53" y="1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4" name="Freeform 3168"/>
          <p:cNvSpPr>
            <a:spLocks/>
          </p:cNvSpPr>
          <p:nvPr/>
        </p:nvSpPr>
        <p:spPr bwMode="auto">
          <a:xfrm>
            <a:off x="526256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4" y="11"/>
              </a:cxn>
              <a:cxn ang="0">
                <a:pos x="34" y="56"/>
              </a:cxn>
              <a:cxn ang="0">
                <a:pos x="19" y="56"/>
              </a:cxn>
              <a:cxn ang="0">
                <a:pos x="19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4" y="11"/>
                </a:lnTo>
                <a:lnTo>
                  <a:pt x="34" y="56"/>
                </a:lnTo>
                <a:lnTo>
                  <a:pt x="19" y="56"/>
                </a:lnTo>
                <a:lnTo>
                  <a:pt x="19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5" name="Freeform 3169"/>
          <p:cNvSpPr>
            <a:spLocks/>
          </p:cNvSpPr>
          <p:nvPr/>
        </p:nvSpPr>
        <p:spPr bwMode="auto">
          <a:xfrm>
            <a:off x="5284788" y="5486400"/>
            <a:ext cx="22225" cy="31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" y="0"/>
              </a:cxn>
              <a:cxn ang="0">
                <a:pos x="30" y="39"/>
              </a:cxn>
              <a:cxn ang="0">
                <a:pos x="43" y="0"/>
              </a:cxn>
              <a:cxn ang="0">
                <a:pos x="58" y="0"/>
              </a:cxn>
              <a:cxn ang="0">
                <a:pos x="39" y="54"/>
              </a:cxn>
              <a:cxn ang="0">
                <a:pos x="35" y="64"/>
              </a:cxn>
              <a:cxn ang="0">
                <a:pos x="33" y="68"/>
              </a:cxn>
              <a:cxn ang="0">
                <a:pos x="31" y="71"/>
              </a:cxn>
              <a:cxn ang="0">
                <a:pos x="29" y="74"/>
              </a:cxn>
              <a:cxn ang="0">
                <a:pos x="27" y="75"/>
              </a:cxn>
              <a:cxn ang="0">
                <a:pos x="25" y="77"/>
              </a:cxn>
              <a:cxn ang="0">
                <a:pos x="22" y="78"/>
              </a:cxn>
              <a:cxn ang="0">
                <a:pos x="18" y="79"/>
              </a:cxn>
              <a:cxn ang="0">
                <a:pos x="14" y="79"/>
              </a:cxn>
              <a:cxn ang="0">
                <a:pos x="10" y="79"/>
              </a:cxn>
              <a:cxn ang="0">
                <a:pos x="5" y="78"/>
              </a:cxn>
              <a:cxn ang="0">
                <a:pos x="4" y="66"/>
              </a:cxn>
              <a:cxn ang="0">
                <a:pos x="7" y="67"/>
              </a:cxn>
              <a:cxn ang="0">
                <a:pos x="11" y="67"/>
              </a:cxn>
              <a:cxn ang="0">
                <a:pos x="15" y="66"/>
              </a:cxn>
              <a:cxn ang="0">
                <a:pos x="18" y="64"/>
              </a:cxn>
              <a:cxn ang="0">
                <a:pos x="21" y="61"/>
              </a:cxn>
              <a:cxn ang="0">
                <a:pos x="22" y="56"/>
              </a:cxn>
              <a:cxn ang="0">
                <a:pos x="0" y="0"/>
              </a:cxn>
            </a:cxnLst>
            <a:rect l="0" t="0" r="r" b="b"/>
            <a:pathLst>
              <a:path w="58" h="79">
                <a:moveTo>
                  <a:pt x="0" y="0"/>
                </a:moveTo>
                <a:lnTo>
                  <a:pt x="17" y="0"/>
                </a:lnTo>
                <a:lnTo>
                  <a:pt x="30" y="39"/>
                </a:lnTo>
                <a:lnTo>
                  <a:pt x="43" y="0"/>
                </a:lnTo>
                <a:lnTo>
                  <a:pt x="58" y="0"/>
                </a:lnTo>
                <a:lnTo>
                  <a:pt x="39" y="54"/>
                </a:lnTo>
                <a:lnTo>
                  <a:pt x="35" y="64"/>
                </a:lnTo>
                <a:lnTo>
                  <a:pt x="33" y="68"/>
                </a:lnTo>
                <a:lnTo>
                  <a:pt x="31" y="71"/>
                </a:lnTo>
                <a:lnTo>
                  <a:pt x="29" y="74"/>
                </a:lnTo>
                <a:lnTo>
                  <a:pt x="27" y="75"/>
                </a:lnTo>
                <a:lnTo>
                  <a:pt x="25" y="77"/>
                </a:lnTo>
                <a:lnTo>
                  <a:pt x="22" y="78"/>
                </a:lnTo>
                <a:lnTo>
                  <a:pt x="18" y="79"/>
                </a:lnTo>
                <a:lnTo>
                  <a:pt x="14" y="79"/>
                </a:lnTo>
                <a:lnTo>
                  <a:pt x="10" y="79"/>
                </a:lnTo>
                <a:lnTo>
                  <a:pt x="5" y="78"/>
                </a:lnTo>
                <a:lnTo>
                  <a:pt x="4" y="66"/>
                </a:lnTo>
                <a:lnTo>
                  <a:pt x="7" y="67"/>
                </a:lnTo>
                <a:lnTo>
                  <a:pt x="11" y="67"/>
                </a:lnTo>
                <a:lnTo>
                  <a:pt x="15" y="66"/>
                </a:lnTo>
                <a:lnTo>
                  <a:pt x="18" y="64"/>
                </a:lnTo>
                <a:lnTo>
                  <a:pt x="21" y="61"/>
                </a:lnTo>
                <a:lnTo>
                  <a:pt x="22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6" name="Freeform 3170"/>
          <p:cNvSpPr>
            <a:spLocks/>
          </p:cNvSpPr>
          <p:nvPr/>
        </p:nvSpPr>
        <p:spPr bwMode="auto">
          <a:xfrm>
            <a:off x="5311775" y="5486400"/>
            <a:ext cx="19050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56"/>
              </a:cxn>
              <a:cxn ang="0">
                <a:pos x="35" y="56"/>
              </a:cxn>
              <a:cxn ang="0">
                <a:pos x="35" y="11"/>
              </a:cxn>
              <a:cxn ang="0">
                <a:pos x="15" y="11"/>
              </a:cxn>
              <a:cxn ang="0">
                <a:pos x="15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56"/>
                </a:lnTo>
                <a:lnTo>
                  <a:pt x="35" y="56"/>
                </a:lnTo>
                <a:lnTo>
                  <a:pt x="35" y="11"/>
                </a:lnTo>
                <a:lnTo>
                  <a:pt x="15" y="11"/>
                </a:lnTo>
                <a:lnTo>
                  <a:pt x="15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7" name="Freeform 3171"/>
          <p:cNvSpPr>
            <a:spLocks noEditPoints="1"/>
          </p:cNvSpPr>
          <p:nvPr/>
        </p:nvSpPr>
        <p:spPr bwMode="auto">
          <a:xfrm>
            <a:off x="5335588" y="5486400"/>
            <a:ext cx="22225" cy="23813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4" y="9"/>
              </a:cxn>
              <a:cxn ang="0">
                <a:pos x="9" y="4"/>
              </a:cxn>
              <a:cxn ang="0">
                <a:pos x="16" y="1"/>
              </a:cxn>
              <a:cxn ang="0">
                <a:pos x="25" y="0"/>
              </a:cxn>
              <a:cxn ang="0">
                <a:pos x="41" y="3"/>
              </a:cxn>
              <a:cxn ang="0">
                <a:pos x="48" y="9"/>
              </a:cxn>
              <a:cxn ang="0">
                <a:pos x="50" y="22"/>
              </a:cxn>
              <a:cxn ang="0">
                <a:pos x="50" y="45"/>
              </a:cxn>
              <a:cxn ang="0">
                <a:pos x="51" y="54"/>
              </a:cxn>
              <a:cxn ang="0">
                <a:pos x="38" y="58"/>
              </a:cxn>
              <a:cxn ang="0">
                <a:pos x="37" y="54"/>
              </a:cxn>
              <a:cxn ang="0">
                <a:pos x="36" y="52"/>
              </a:cxn>
              <a:cxn ang="0">
                <a:pos x="27" y="58"/>
              </a:cxn>
              <a:cxn ang="0">
                <a:pos x="18" y="59"/>
              </a:cxn>
              <a:cxn ang="0">
                <a:pos x="10" y="58"/>
              </a:cxn>
              <a:cxn ang="0">
                <a:pos x="5" y="55"/>
              </a:cxn>
              <a:cxn ang="0">
                <a:pos x="1" y="50"/>
              </a:cxn>
              <a:cxn ang="0">
                <a:pos x="0" y="42"/>
              </a:cxn>
              <a:cxn ang="0">
                <a:pos x="2" y="34"/>
              </a:cxn>
              <a:cxn ang="0">
                <a:pos x="8" y="28"/>
              </a:cxn>
              <a:cxn ang="0">
                <a:pos x="20" y="24"/>
              </a:cxn>
              <a:cxn ang="0">
                <a:pos x="35" y="21"/>
              </a:cxn>
              <a:cxn ang="0">
                <a:pos x="35" y="16"/>
              </a:cxn>
              <a:cxn ang="0">
                <a:pos x="29" y="12"/>
              </a:cxn>
              <a:cxn ang="0">
                <a:pos x="21" y="12"/>
              </a:cxn>
              <a:cxn ang="0">
                <a:pos x="16" y="15"/>
              </a:cxn>
              <a:cxn ang="0">
                <a:pos x="35" y="30"/>
              </a:cxn>
              <a:cxn ang="0">
                <a:pos x="25" y="33"/>
              </a:cxn>
              <a:cxn ang="0">
                <a:pos x="17" y="35"/>
              </a:cxn>
              <a:cxn ang="0">
                <a:pos x="14" y="40"/>
              </a:cxn>
              <a:cxn ang="0">
                <a:pos x="17" y="46"/>
              </a:cxn>
              <a:cxn ang="0">
                <a:pos x="23" y="48"/>
              </a:cxn>
              <a:cxn ang="0">
                <a:pos x="31" y="45"/>
              </a:cxn>
              <a:cxn ang="0">
                <a:pos x="35" y="41"/>
              </a:cxn>
              <a:cxn ang="0">
                <a:pos x="35" y="33"/>
              </a:cxn>
            </a:cxnLst>
            <a:rect l="0" t="0" r="r" b="b"/>
            <a:pathLst>
              <a:path w="53" h="59">
                <a:moveTo>
                  <a:pt x="15" y="19"/>
                </a:moveTo>
                <a:lnTo>
                  <a:pt x="1" y="16"/>
                </a:lnTo>
                <a:lnTo>
                  <a:pt x="2" y="12"/>
                </a:lnTo>
                <a:lnTo>
                  <a:pt x="4" y="9"/>
                </a:lnTo>
                <a:lnTo>
                  <a:pt x="6" y="6"/>
                </a:lnTo>
                <a:lnTo>
                  <a:pt x="9" y="4"/>
                </a:lnTo>
                <a:lnTo>
                  <a:pt x="12" y="2"/>
                </a:lnTo>
                <a:lnTo>
                  <a:pt x="16" y="1"/>
                </a:lnTo>
                <a:lnTo>
                  <a:pt x="20" y="0"/>
                </a:lnTo>
                <a:lnTo>
                  <a:pt x="25" y="0"/>
                </a:lnTo>
                <a:lnTo>
                  <a:pt x="35" y="1"/>
                </a:lnTo>
                <a:lnTo>
                  <a:pt x="41" y="3"/>
                </a:lnTo>
                <a:lnTo>
                  <a:pt x="45" y="5"/>
                </a:lnTo>
                <a:lnTo>
                  <a:pt x="48" y="9"/>
                </a:lnTo>
                <a:lnTo>
                  <a:pt x="49" y="14"/>
                </a:lnTo>
                <a:lnTo>
                  <a:pt x="50" y="22"/>
                </a:lnTo>
                <a:lnTo>
                  <a:pt x="50" y="39"/>
                </a:lnTo>
                <a:lnTo>
                  <a:pt x="50" y="45"/>
                </a:lnTo>
                <a:lnTo>
                  <a:pt x="50" y="51"/>
                </a:lnTo>
                <a:lnTo>
                  <a:pt x="51" y="54"/>
                </a:lnTo>
                <a:lnTo>
                  <a:pt x="53" y="58"/>
                </a:lnTo>
                <a:lnTo>
                  <a:pt x="38" y="58"/>
                </a:lnTo>
                <a:lnTo>
                  <a:pt x="38" y="56"/>
                </a:lnTo>
                <a:lnTo>
                  <a:pt x="37" y="54"/>
                </a:lnTo>
                <a:lnTo>
                  <a:pt x="37" y="53"/>
                </a:lnTo>
                <a:lnTo>
                  <a:pt x="36" y="52"/>
                </a:lnTo>
                <a:lnTo>
                  <a:pt x="32" y="55"/>
                </a:lnTo>
                <a:lnTo>
                  <a:pt x="27" y="58"/>
                </a:lnTo>
                <a:lnTo>
                  <a:pt x="23" y="59"/>
                </a:lnTo>
                <a:lnTo>
                  <a:pt x="18" y="59"/>
                </a:lnTo>
                <a:lnTo>
                  <a:pt x="14" y="59"/>
                </a:lnTo>
                <a:lnTo>
                  <a:pt x="10" y="58"/>
                </a:lnTo>
                <a:lnTo>
                  <a:pt x="7" y="57"/>
                </a:lnTo>
                <a:lnTo>
                  <a:pt x="5" y="55"/>
                </a:lnTo>
                <a:lnTo>
                  <a:pt x="2" y="52"/>
                </a:lnTo>
                <a:lnTo>
                  <a:pt x="1" y="50"/>
                </a:lnTo>
                <a:lnTo>
                  <a:pt x="0" y="45"/>
                </a:lnTo>
                <a:lnTo>
                  <a:pt x="0" y="42"/>
                </a:lnTo>
                <a:lnTo>
                  <a:pt x="0" y="38"/>
                </a:lnTo>
                <a:lnTo>
                  <a:pt x="2" y="34"/>
                </a:lnTo>
                <a:lnTo>
                  <a:pt x="5" y="30"/>
                </a:lnTo>
                <a:lnTo>
                  <a:pt x="8" y="28"/>
                </a:lnTo>
                <a:lnTo>
                  <a:pt x="13" y="26"/>
                </a:lnTo>
                <a:lnTo>
                  <a:pt x="20" y="24"/>
                </a:lnTo>
                <a:lnTo>
                  <a:pt x="29" y="23"/>
                </a:lnTo>
                <a:lnTo>
                  <a:pt x="35" y="21"/>
                </a:lnTo>
                <a:lnTo>
                  <a:pt x="35" y="19"/>
                </a:lnTo>
                <a:lnTo>
                  <a:pt x="35" y="16"/>
                </a:lnTo>
                <a:lnTo>
                  <a:pt x="33" y="13"/>
                </a:lnTo>
                <a:lnTo>
                  <a:pt x="29" y="12"/>
                </a:lnTo>
                <a:lnTo>
                  <a:pt x="24" y="12"/>
                </a:lnTo>
                <a:lnTo>
                  <a:pt x="21" y="12"/>
                </a:lnTo>
                <a:lnTo>
                  <a:pt x="18" y="13"/>
                </a:lnTo>
                <a:lnTo>
                  <a:pt x="16" y="15"/>
                </a:lnTo>
                <a:lnTo>
                  <a:pt x="15" y="19"/>
                </a:lnTo>
                <a:close/>
                <a:moveTo>
                  <a:pt x="35" y="30"/>
                </a:moveTo>
                <a:lnTo>
                  <a:pt x="32" y="31"/>
                </a:lnTo>
                <a:lnTo>
                  <a:pt x="25" y="33"/>
                </a:lnTo>
                <a:lnTo>
                  <a:pt x="20" y="34"/>
                </a:lnTo>
                <a:lnTo>
                  <a:pt x="17" y="35"/>
                </a:lnTo>
                <a:lnTo>
                  <a:pt x="15" y="38"/>
                </a:lnTo>
                <a:lnTo>
                  <a:pt x="14" y="40"/>
                </a:lnTo>
                <a:lnTo>
                  <a:pt x="15" y="43"/>
                </a:lnTo>
                <a:lnTo>
                  <a:pt x="17" y="46"/>
                </a:lnTo>
                <a:lnTo>
                  <a:pt x="19" y="48"/>
                </a:lnTo>
                <a:lnTo>
                  <a:pt x="23" y="48"/>
                </a:lnTo>
                <a:lnTo>
                  <a:pt x="26" y="47"/>
                </a:lnTo>
                <a:lnTo>
                  <a:pt x="31" y="45"/>
                </a:lnTo>
                <a:lnTo>
                  <a:pt x="33" y="43"/>
                </a:lnTo>
                <a:lnTo>
                  <a:pt x="35" y="41"/>
                </a:lnTo>
                <a:lnTo>
                  <a:pt x="35" y="38"/>
                </a:lnTo>
                <a:lnTo>
                  <a:pt x="35" y="33"/>
                </a:lnTo>
                <a:lnTo>
                  <a:pt x="35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8" name="Freeform 3172"/>
          <p:cNvSpPr>
            <a:spLocks/>
          </p:cNvSpPr>
          <p:nvPr/>
        </p:nvSpPr>
        <p:spPr bwMode="auto">
          <a:xfrm>
            <a:off x="6132513" y="6180138"/>
            <a:ext cx="23812" cy="26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32" y="41"/>
              </a:cxn>
              <a:cxn ang="0">
                <a:pos x="50" y="0"/>
              </a:cxn>
              <a:cxn ang="0">
                <a:pos x="59" y="0"/>
              </a:cxn>
              <a:cxn ang="0">
                <a:pos x="34" y="52"/>
              </a:cxn>
              <a:cxn ang="0">
                <a:pos x="30" y="60"/>
              </a:cxn>
              <a:cxn ang="0">
                <a:pos x="27" y="64"/>
              </a:cxn>
              <a:cxn ang="0">
                <a:pos x="23" y="66"/>
              </a:cxn>
              <a:cxn ang="0">
                <a:pos x="18" y="67"/>
              </a:cxn>
              <a:cxn ang="0">
                <a:pos x="15" y="67"/>
              </a:cxn>
              <a:cxn ang="0">
                <a:pos x="10" y="66"/>
              </a:cxn>
              <a:cxn ang="0">
                <a:pos x="10" y="58"/>
              </a:cxn>
              <a:cxn ang="0">
                <a:pos x="14" y="60"/>
              </a:cxn>
              <a:cxn ang="0">
                <a:pos x="17" y="60"/>
              </a:cxn>
              <a:cxn ang="0">
                <a:pos x="20" y="60"/>
              </a:cxn>
              <a:cxn ang="0">
                <a:pos x="23" y="58"/>
              </a:cxn>
              <a:cxn ang="0">
                <a:pos x="25" y="55"/>
              </a:cxn>
              <a:cxn ang="0">
                <a:pos x="28" y="49"/>
              </a:cxn>
              <a:cxn ang="0">
                <a:pos x="0" y="0"/>
              </a:cxn>
            </a:cxnLst>
            <a:rect l="0" t="0" r="r" b="b"/>
            <a:pathLst>
              <a:path w="59" h="67">
                <a:moveTo>
                  <a:pt x="0" y="0"/>
                </a:moveTo>
                <a:lnTo>
                  <a:pt x="10" y="0"/>
                </a:lnTo>
                <a:lnTo>
                  <a:pt x="32" y="41"/>
                </a:lnTo>
                <a:lnTo>
                  <a:pt x="50" y="0"/>
                </a:lnTo>
                <a:lnTo>
                  <a:pt x="59" y="0"/>
                </a:lnTo>
                <a:lnTo>
                  <a:pt x="34" y="52"/>
                </a:lnTo>
                <a:lnTo>
                  <a:pt x="30" y="60"/>
                </a:lnTo>
                <a:lnTo>
                  <a:pt x="27" y="64"/>
                </a:lnTo>
                <a:lnTo>
                  <a:pt x="23" y="66"/>
                </a:lnTo>
                <a:lnTo>
                  <a:pt x="18" y="67"/>
                </a:lnTo>
                <a:lnTo>
                  <a:pt x="15" y="67"/>
                </a:lnTo>
                <a:lnTo>
                  <a:pt x="10" y="66"/>
                </a:lnTo>
                <a:lnTo>
                  <a:pt x="10" y="58"/>
                </a:lnTo>
                <a:lnTo>
                  <a:pt x="14" y="60"/>
                </a:lnTo>
                <a:lnTo>
                  <a:pt x="17" y="60"/>
                </a:lnTo>
                <a:lnTo>
                  <a:pt x="20" y="60"/>
                </a:lnTo>
                <a:lnTo>
                  <a:pt x="23" y="58"/>
                </a:lnTo>
                <a:lnTo>
                  <a:pt x="25" y="55"/>
                </a:lnTo>
                <a:lnTo>
                  <a:pt x="28" y="49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9" name="Freeform 3173"/>
          <p:cNvSpPr>
            <a:spLocks/>
          </p:cNvSpPr>
          <p:nvPr/>
        </p:nvSpPr>
        <p:spPr bwMode="auto">
          <a:xfrm>
            <a:off x="6159500" y="6180138"/>
            <a:ext cx="20638" cy="25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" y="0"/>
              </a:cxn>
              <a:cxn ang="0">
                <a:pos x="53" y="66"/>
              </a:cxn>
              <a:cxn ang="0">
                <a:pos x="43" y="66"/>
              </a:cxn>
              <a:cxn ang="0">
                <a:pos x="43" y="7"/>
              </a:cxn>
              <a:cxn ang="0">
                <a:pos x="9" y="7"/>
              </a:cxn>
              <a:cxn ang="0">
                <a:pos x="9" y="66"/>
              </a:cxn>
              <a:cxn ang="0">
                <a:pos x="0" y="66"/>
              </a:cxn>
              <a:cxn ang="0">
                <a:pos x="0" y="0"/>
              </a:cxn>
            </a:cxnLst>
            <a:rect l="0" t="0" r="r" b="b"/>
            <a:pathLst>
              <a:path w="53" h="66">
                <a:moveTo>
                  <a:pt x="0" y="0"/>
                </a:moveTo>
                <a:lnTo>
                  <a:pt x="53" y="0"/>
                </a:lnTo>
                <a:lnTo>
                  <a:pt x="53" y="66"/>
                </a:lnTo>
                <a:lnTo>
                  <a:pt x="43" y="66"/>
                </a:lnTo>
                <a:lnTo>
                  <a:pt x="43" y="7"/>
                </a:lnTo>
                <a:lnTo>
                  <a:pt x="9" y="7"/>
                </a:lnTo>
                <a:lnTo>
                  <a:pt x="9" y="66"/>
                </a:lnTo>
                <a:lnTo>
                  <a:pt x="0" y="6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0" name="Freeform 3174"/>
          <p:cNvSpPr>
            <a:spLocks noEditPoints="1"/>
          </p:cNvSpPr>
          <p:nvPr/>
        </p:nvSpPr>
        <p:spPr bwMode="auto">
          <a:xfrm>
            <a:off x="6183313" y="6180138"/>
            <a:ext cx="25400" cy="25400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25" y="0"/>
              </a:cxn>
              <a:cxn ang="0">
                <a:pos x="36" y="0"/>
              </a:cxn>
              <a:cxn ang="0">
                <a:pos x="63" y="66"/>
              </a:cxn>
              <a:cxn ang="0">
                <a:pos x="53" y="66"/>
              </a:cxn>
              <a:cxn ang="0">
                <a:pos x="45" y="46"/>
              </a:cxn>
              <a:cxn ang="0">
                <a:pos x="17" y="46"/>
              </a:cxn>
              <a:cxn ang="0">
                <a:pos x="9" y="66"/>
              </a:cxn>
              <a:cxn ang="0">
                <a:pos x="0" y="66"/>
              </a:cxn>
              <a:cxn ang="0">
                <a:pos x="19" y="39"/>
              </a:cxn>
              <a:cxn ang="0">
                <a:pos x="42" y="39"/>
              </a:cxn>
              <a:cxn ang="0">
                <a:pos x="36" y="20"/>
              </a:cxn>
              <a:cxn ang="0">
                <a:pos x="32" y="13"/>
              </a:cxn>
              <a:cxn ang="0">
                <a:pos x="30" y="6"/>
              </a:cxn>
              <a:cxn ang="0">
                <a:pos x="28" y="13"/>
              </a:cxn>
              <a:cxn ang="0">
                <a:pos x="26" y="19"/>
              </a:cxn>
              <a:cxn ang="0">
                <a:pos x="19" y="39"/>
              </a:cxn>
            </a:cxnLst>
            <a:rect l="0" t="0" r="r" b="b"/>
            <a:pathLst>
              <a:path w="63" h="66">
                <a:moveTo>
                  <a:pt x="0" y="66"/>
                </a:moveTo>
                <a:lnTo>
                  <a:pt x="25" y="0"/>
                </a:lnTo>
                <a:lnTo>
                  <a:pt x="36" y="0"/>
                </a:lnTo>
                <a:lnTo>
                  <a:pt x="63" y="66"/>
                </a:lnTo>
                <a:lnTo>
                  <a:pt x="53" y="66"/>
                </a:lnTo>
                <a:lnTo>
                  <a:pt x="45" y="46"/>
                </a:lnTo>
                <a:lnTo>
                  <a:pt x="17" y="46"/>
                </a:lnTo>
                <a:lnTo>
                  <a:pt x="9" y="66"/>
                </a:lnTo>
                <a:lnTo>
                  <a:pt x="0" y="66"/>
                </a:lnTo>
                <a:close/>
                <a:moveTo>
                  <a:pt x="19" y="39"/>
                </a:moveTo>
                <a:lnTo>
                  <a:pt x="42" y="39"/>
                </a:lnTo>
                <a:lnTo>
                  <a:pt x="36" y="20"/>
                </a:lnTo>
                <a:lnTo>
                  <a:pt x="32" y="13"/>
                </a:lnTo>
                <a:lnTo>
                  <a:pt x="30" y="6"/>
                </a:lnTo>
                <a:lnTo>
                  <a:pt x="28" y="13"/>
                </a:lnTo>
                <a:lnTo>
                  <a:pt x="26" y="19"/>
                </a:lnTo>
                <a:lnTo>
                  <a:pt x="19" y="3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1" name="Freeform 3175"/>
          <p:cNvSpPr>
            <a:spLocks/>
          </p:cNvSpPr>
          <p:nvPr/>
        </p:nvSpPr>
        <p:spPr bwMode="auto">
          <a:xfrm>
            <a:off x="6205538" y="6180138"/>
            <a:ext cx="22225" cy="25400"/>
          </a:xfrm>
          <a:custGeom>
            <a:avLst/>
            <a:gdLst/>
            <a:ahLst/>
            <a:cxnLst>
              <a:cxn ang="0">
                <a:pos x="22" y="66"/>
              </a:cxn>
              <a:cxn ang="0">
                <a:pos x="22" y="7"/>
              </a:cxn>
              <a:cxn ang="0">
                <a:pos x="0" y="7"/>
              </a:cxn>
              <a:cxn ang="0">
                <a:pos x="0" y="0"/>
              </a:cxn>
              <a:cxn ang="0">
                <a:pos x="54" y="0"/>
              </a:cxn>
              <a:cxn ang="0">
                <a:pos x="54" y="7"/>
              </a:cxn>
              <a:cxn ang="0">
                <a:pos x="32" y="7"/>
              </a:cxn>
              <a:cxn ang="0">
                <a:pos x="32" y="66"/>
              </a:cxn>
              <a:cxn ang="0">
                <a:pos x="22" y="66"/>
              </a:cxn>
            </a:cxnLst>
            <a:rect l="0" t="0" r="r" b="b"/>
            <a:pathLst>
              <a:path w="54" h="66">
                <a:moveTo>
                  <a:pt x="22" y="66"/>
                </a:moveTo>
                <a:lnTo>
                  <a:pt x="22" y="7"/>
                </a:lnTo>
                <a:lnTo>
                  <a:pt x="0" y="7"/>
                </a:lnTo>
                <a:lnTo>
                  <a:pt x="0" y="0"/>
                </a:lnTo>
                <a:lnTo>
                  <a:pt x="54" y="0"/>
                </a:lnTo>
                <a:lnTo>
                  <a:pt x="54" y="7"/>
                </a:lnTo>
                <a:lnTo>
                  <a:pt x="32" y="7"/>
                </a:lnTo>
                <a:lnTo>
                  <a:pt x="32" y="66"/>
                </a:lnTo>
                <a:lnTo>
                  <a:pt x="22" y="6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2" name="Freeform 3176"/>
          <p:cNvSpPr>
            <a:spLocks/>
          </p:cNvSpPr>
          <p:nvPr/>
        </p:nvSpPr>
        <p:spPr bwMode="auto">
          <a:xfrm>
            <a:off x="6229350" y="6178550"/>
            <a:ext cx="23813" cy="28575"/>
          </a:xfrm>
          <a:custGeom>
            <a:avLst/>
            <a:gdLst/>
            <a:ahLst/>
            <a:cxnLst>
              <a:cxn ang="0">
                <a:pos x="59" y="47"/>
              </a:cxn>
              <a:cxn ang="0">
                <a:pos x="55" y="57"/>
              </a:cxn>
              <a:cxn ang="0">
                <a:pos x="49" y="64"/>
              </a:cxn>
              <a:cxn ang="0">
                <a:pos x="41" y="68"/>
              </a:cxn>
              <a:cxn ang="0">
                <a:pos x="32" y="69"/>
              </a:cxn>
              <a:cxn ang="0">
                <a:pos x="22" y="68"/>
              </a:cxn>
              <a:cxn ang="0">
                <a:pos x="14" y="65"/>
              </a:cxn>
              <a:cxn ang="0">
                <a:pos x="8" y="60"/>
              </a:cxn>
              <a:cxn ang="0">
                <a:pos x="3" y="53"/>
              </a:cxn>
              <a:cxn ang="0">
                <a:pos x="0" y="34"/>
              </a:cxn>
              <a:cxn ang="0">
                <a:pos x="1" y="24"/>
              </a:cxn>
              <a:cxn ang="0">
                <a:pos x="4" y="16"/>
              </a:cxn>
              <a:cxn ang="0">
                <a:pos x="9" y="9"/>
              </a:cxn>
              <a:cxn ang="0">
                <a:pos x="15" y="4"/>
              </a:cxn>
              <a:cxn ang="0">
                <a:pos x="24" y="1"/>
              </a:cxn>
              <a:cxn ang="0">
                <a:pos x="32" y="0"/>
              </a:cxn>
              <a:cxn ang="0">
                <a:pos x="41" y="2"/>
              </a:cxn>
              <a:cxn ang="0">
                <a:pos x="49" y="5"/>
              </a:cxn>
              <a:cxn ang="0">
                <a:pos x="54" y="11"/>
              </a:cxn>
              <a:cxn ang="0">
                <a:pos x="58" y="20"/>
              </a:cxn>
              <a:cxn ang="0">
                <a:pos x="47" y="15"/>
              </a:cxn>
              <a:cxn ang="0">
                <a:pos x="38" y="9"/>
              </a:cxn>
              <a:cxn ang="0">
                <a:pos x="28" y="8"/>
              </a:cxn>
              <a:cxn ang="0">
                <a:pos x="22" y="10"/>
              </a:cxn>
              <a:cxn ang="0">
                <a:pos x="14" y="16"/>
              </a:cxn>
              <a:cxn ang="0">
                <a:pos x="9" y="27"/>
              </a:cxn>
              <a:cxn ang="0">
                <a:pos x="10" y="43"/>
              </a:cxn>
              <a:cxn ang="0">
                <a:pos x="13" y="52"/>
              </a:cxn>
              <a:cxn ang="0">
                <a:pos x="17" y="57"/>
              </a:cxn>
              <a:cxn ang="0">
                <a:pos x="25" y="61"/>
              </a:cxn>
              <a:cxn ang="0">
                <a:pos x="35" y="62"/>
              </a:cxn>
              <a:cxn ang="0">
                <a:pos x="41" y="60"/>
              </a:cxn>
              <a:cxn ang="0">
                <a:pos x="46" y="55"/>
              </a:cxn>
              <a:cxn ang="0">
                <a:pos x="49" y="49"/>
              </a:cxn>
            </a:cxnLst>
            <a:rect l="0" t="0" r="r" b="b"/>
            <a:pathLst>
              <a:path w="59" h="69">
                <a:moveTo>
                  <a:pt x="50" y="45"/>
                </a:moveTo>
                <a:lnTo>
                  <a:pt x="59" y="47"/>
                </a:lnTo>
                <a:lnTo>
                  <a:pt x="57" y="52"/>
                </a:lnTo>
                <a:lnTo>
                  <a:pt x="55" y="57"/>
                </a:lnTo>
                <a:lnTo>
                  <a:pt x="52" y="61"/>
                </a:lnTo>
                <a:lnTo>
                  <a:pt x="49" y="64"/>
                </a:lnTo>
                <a:lnTo>
                  <a:pt x="45" y="66"/>
                </a:lnTo>
                <a:lnTo>
                  <a:pt x="41" y="68"/>
                </a:lnTo>
                <a:lnTo>
                  <a:pt x="37" y="69"/>
                </a:lnTo>
                <a:lnTo>
                  <a:pt x="32" y="69"/>
                </a:lnTo>
                <a:lnTo>
                  <a:pt x="27" y="69"/>
                </a:lnTo>
                <a:lnTo>
                  <a:pt x="22" y="68"/>
                </a:lnTo>
                <a:lnTo>
                  <a:pt x="17" y="67"/>
                </a:lnTo>
                <a:lnTo>
                  <a:pt x="14" y="65"/>
                </a:lnTo>
                <a:lnTo>
                  <a:pt x="10" y="63"/>
                </a:lnTo>
                <a:lnTo>
                  <a:pt x="8" y="60"/>
                </a:lnTo>
                <a:lnTo>
                  <a:pt x="5" y="56"/>
                </a:lnTo>
                <a:lnTo>
                  <a:pt x="3" y="53"/>
                </a:lnTo>
                <a:lnTo>
                  <a:pt x="1" y="44"/>
                </a:lnTo>
                <a:lnTo>
                  <a:pt x="0" y="34"/>
                </a:lnTo>
                <a:lnTo>
                  <a:pt x="0" y="29"/>
                </a:lnTo>
                <a:lnTo>
                  <a:pt x="1" y="24"/>
                </a:lnTo>
                <a:lnTo>
                  <a:pt x="2" y="20"/>
                </a:lnTo>
                <a:lnTo>
                  <a:pt x="4" y="16"/>
                </a:lnTo>
                <a:lnTo>
                  <a:pt x="6" y="12"/>
                </a:lnTo>
                <a:lnTo>
                  <a:pt x="9" y="9"/>
                </a:lnTo>
                <a:lnTo>
                  <a:pt x="12" y="7"/>
                </a:lnTo>
                <a:lnTo>
                  <a:pt x="15" y="4"/>
                </a:lnTo>
                <a:lnTo>
                  <a:pt x="20" y="3"/>
                </a:lnTo>
                <a:lnTo>
                  <a:pt x="24" y="1"/>
                </a:lnTo>
                <a:lnTo>
                  <a:pt x="28" y="1"/>
                </a:lnTo>
                <a:lnTo>
                  <a:pt x="32" y="0"/>
                </a:lnTo>
                <a:lnTo>
                  <a:pt x="37" y="1"/>
                </a:lnTo>
                <a:lnTo>
                  <a:pt x="41" y="2"/>
                </a:lnTo>
                <a:lnTo>
                  <a:pt x="45" y="3"/>
                </a:lnTo>
                <a:lnTo>
                  <a:pt x="49" y="5"/>
                </a:lnTo>
                <a:lnTo>
                  <a:pt x="52" y="8"/>
                </a:lnTo>
                <a:lnTo>
                  <a:pt x="54" y="11"/>
                </a:lnTo>
                <a:lnTo>
                  <a:pt x="56" y="15"/>
                </a:lnTo>
                <a:lnTo>
                  <a:pt x="58" y="20"/>
                </a:lnTo>
                <a:lnTo>
                  <a:pt x="49" y="22"/>
                </a:lnTo>
                <a:lnTo>
                  <a:pt x="47" y="15"/>
                </a:lnTo>
                <a:lnTo>
                  <a:pt x="43" y="11"/>
                </a:lnTo>
                <a:lnTo>
                  <a:pt x="38" y="9"/>
                </a:lnTo>
                <a:lnTo>
                  <a:pt x="32" y="8"/>
                </a:lnTo>
                <a:lnTo>
                  <a:pt x="28" y="8"/>
                </a:lnTo>
                <a:lnTo>
                  <a:pt x="25" y="9"/>
                </a:lnTo>
                <a:lnTo>
                  <a:pt x="22" y="10"/>
                </a:lnTo>
                <a:lnTo>
                  <a:pt x="18" y="11"/>
                </a:lnTo>
                <a:lnTo>
                  <a:pt x="14" y="16"/>
                </a:lnTo>
                <a:lnTo>
                  <a:pt x="11" y="21"/>
                </a:lnTo>
                <a:lnTo>
                  <a:pt x="9" y="27"/>
                </a:lnTo>
                <a:lnTo>
                  <a:pt x="9" y="34"/>
                </a:lnTo>
                <a:lnTo>
                  <a:pt x="10" y="43"/>
                </a:lnTo>
                <a:lnTo>
                  <a:pt x="11" y="50"/>
                </a:lnTo>
                <a:lnTo>
                  <a:pt x="13" y="52"/>
                </a:lnTo>
                <a:lnTo>
                  <a:pt x="14" y="55"/>
                </a:lnTo>
                <a:lnTo>
                  <a:pt x="17" y="57"/>
                </a:lnTo>
                <a:lnTo>
                  <a:pt x="20" y="59"/>
                </a:lnTo>
                <a:lnTo>
                  <a:pt x="25" y="61"/>
                </a:lnTo>
                <a:lnTo>
                  <a:pt x="31" y="62"/>
                </a:lnTo>
                <a:lnTo>
                  <a:pt x="35" y="62"/>
                </a:lnTo>
                <a:lnTo>
                  <a:pt x="38" y="61"/>
                </a:lnTo>
                <a:lnTo>
                  <a:pt x="41" y="60"/>
                </a:lnTo>
                <a:lnTo>
                  <a:pt x="43" y="58"/>
                </a:lnTo>
                <a:lnTo>
                  <a:pt x="46" y="55"/>
                </a:lnTo>
                <a:lnTo>
                  <a:pt x="48" y="52"/>
                </a:lnTo>
                <a:lnTo>
                  <a:pt x="49" y="49"/>
                </a:lnTo>
                <a:lnTo>
                  <a:pt x="50" y="4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3" name="Freeform 3177"/>
          <p:cNvSpPr>
            <a:spLocks/>
          </p:cNvSpPr>
          <p:nvPr/>
        </p:nvSpPr>
        <p:spPr bwMode="auto">
          <a:xfrm>
            <a:off x="5462588" y="6318250"/>
            <a:ext cx="7937" cy="22225"/>
          </a:xfrm>
          <a:custGeom>
            <a:avLst/>
            <a:gdLst/>
            <a:ahLst/>
            <a:cxnLst>
              <a:cxn ang="0">
                <a:pos x="21" y="56"/>
              </a:cxn>
              <a:cxn ang="0">
                <a:pos x="14" y="56"/>
              </a:cxn>
              <a:cxn ang="0">
                <a:pos x="14" y="12"/>
              </a:cxn>
              <a:cxn ang="0">
                <a:pos x="11" y="14"/>
              </a:cxn>
              <a:cxn ang="0">
                <a:pos x="7" y="17"/>
              </a:cxn>
              <a:cxn ang="0">
                <a:pos x="4" y="19"/>
              </a:cxn>
              <a:cxn ang="0">
                <a:pos x="0" y="20"/>
              </a:cxn>
              <a:cxn ang="0">
                <a:pos x="0" y="14"/>
              </a:cxn>
              <a:cxn ang="0">
                <a:pos x="5" y="11"/>
              </a:cxn>
              <a:cxn ang="0">
                <a:pos x="10" y="7"/>
              </a:cxn>
              <a:cxn ang="0">
                <a:pos x="14" y="3"/>
              </a:cxn>
              <a:cxn ang="0">
                <a:pos x="16" y="0"/>
              </a:cxn>
              <a:cxn ang="0">
                <a:pos x="21" y="0"/>
              </a:cxn>
              <a:cxn ang="0">
                <a:pos x="21" y="56"/>
              </a:cxn>
            </a:cxnLst>
            <a:rect l="0" t="0" r="r" b="b"/>
            <a:pathLst>
              <a:path w="21" h="56">
                <a:moveTo>
                  <a:pt x="21" y="56"/>
                </a:moveTo>
                <a:lnTo>
                  <a:pt x="14" y="56"/>
                </a:lnTo>
                <a:lnTo>
                  <a:pt x="14" y="12"/>
                </a:lnTo>
                <a:lnTo>
                  <a:pt x="11" y="14"/>
                </a:lnTo>
                <a:lnTo>
                  <a:pt x="7" y="17"/>
                </a:lnTo>
                <a:lnTo>
                  <a:pt x="4" y="19"/>
                </a:lnTo>
                <a:lnTo>
                  <a:pt x="0" y="20"/>
                </a:lnTo>
                <a:lnTo>
                  <a:pt x="0" y="14"/>
                </a:lnTo>
                <a:lnTo>
                  <a:pt x="5" y="11"/>
                </a:lnTo>
                <a:lnTo>
                  <a:pt x="10" y="7"/>
                </a:lnTo>
                <a:lnTo>
                  <a:pt x="14" y="3"/>
                </a:lnTo>
                <a:lnTo>
                  <a:pt x="16" y="0"/>
                </a:lnTo>
                <a:lnTo>
                  <a:pt x="21" y="0"/>
                </a:lnTo>
                <a:lnTo>
                  <a:pt x="21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4" name="Freeform 3178"/>
          <p:cNvSpPr>
            <a:spLocks noEditPoints="1"/>
          </p:cNvSpPr>
          <p:nvPr/>
        </p:nvSpPr>
        <p:spPr bwMode="auto">
          <a:xfrm>
            <a:off x="5476875" y="6318250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19"/>
              </a:cxn>
              <a:cxn ang="0">
                <a:pos x="2" y="12"/>
              </a:cxn>
              <a:cxn ang="0">
                <a:pos x="5" y="7"/>
              </a:cxn>
              <a:cxn ang="0">
                <a:pos x="8" y="3"/>
              </a:cxn>
              <a:cxn ang="0">
                <a:pos x="13" y="1"/>
              </a:cxn>
              <a:cxn ang="0">
                <a:pos x="18" y="0"/>
              </a:cxn>
              <a:cxn ang="0">
                <a:pos x="22" y="0"/>
              </a:cxn>
              <a:cxn ang="0">
                <a:pos x="26" y="2"/>
              </a:cxn>
              <a:cxn ang="0">
                <a:pos x="29" y="4"/>
              </a:cxn>
              <a:cxn ang="0">
                <a:pos x="31" y="7"/>
              </a:cxn>
              <a:cxn ang="0">
                <a:pos x="34" y="10"/>
              </a:cxn>
              <a:cxn ang="0">
                <a:pos x="36" y="15"/>
              </a:cxn>
              <a:cxn ang="0">
                <a:pos x="37" y="20"/>
              </a:cxn>
              <a:cxn ang="0">
                <a:pos x="37" y="28"/>
              </a:cxn>
              <a:cxn ang="0">
                <a:pos x="37" y="36"/>
              </a:cxn>
              <a:cxn ang="0">
                <a:pos x="35" y="43"/>
              </a:cxn>
              <a:cxn ang="0">
                <a:pos x="33" y="49"/>
              </a:cxn>
              <a:cxn ang="0">
                <a:pos x="28" y="53"/>
              </a:cxn>
              <a:cxn ang="0">
                <a:pos x="24" y="56"/>
              </a:cxn>
              <a:cxn ang="0">
                <a:pos x="18" y="57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6" y="51"/>
              </a:cxn>
              <a:cxn ang="0">
                <a:pos x="3" y="47"/>
              </a:cxn>
              <a:cxn ang="0">
                <a:pos x="2" y="41"/>
              </a:cxn>
              <a:cxn ang="0">
                <a:pos x="1" y="35"/>
              </a:cxn>
              <a:cxn ang="0">
                <a:pos x="0" y="28"/>
              </a:cxn>
              <a:cxn ang="0">
                <a:pos x="7" y="28"/>
              </a:cxn>
              <a:cxn ang="0">
                <a:pos x="8" y="34"/>
              </a:cxn>
              <a:cxn ang="0">
                <a:pos x="8" y="39"/>
              </a:cxn>
              <a:cxn ang="0">
                <a:pos x="9" y="43"/>
              </a:cxn>
              <a:cxn ang="0">
                <a:pos x="10" y="47"/>
              </a:cxn>
              <a:cxn ang="0">
                <a:pos x="12" y="49"/>
              </a:cxn>
              <a:cxn ang="0">
                <a:pos x="14" y="50"/>
              </a:cxn>
              <a:cxn ang="0">
                <a:pos x="16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9"/>
              </a:cxn>
              <a:cxn ang="0">
                <a:pos x="26" y="47"/>
              </a:cxn>
              <a:cxn ang="0">
                <a:pos x="27" y="43"/>
              </a:cxn>
              <a:cxn ang="0">
                <a:pos x="28" y="39"/>
              </a:cxn>
              <a:cxn ang="0">
                <a:pos x="29" y="34"/>
              </a:cxn>
              <a:cxn ang="0">
                <a:pos x="29" y="28"/>
              </a:cxn>
              <a:cxn ang="0">
                <a:pos x="29" y="22"/>
              </a:cxn>
              <a:cxn ang="0">
                <a:pos x="28" y="17"/>
              </a:cxn>
              <a:cxn ang="0">
                <a:pos x="27" y="13"/>
              </a:cxn>
              <a:cxn ang="0">
                <a:pos x="26" y="10"/>
              </a:cxn>
              <a:cxn ang="0">
                <a:pos x="24" y="8"/>
              </a:cxn>
              <a:cxn ang="0">
                <a:pos x="22" y="7"/>
              </a:cxn>
              <a:cxn ang="0">
                <a:pos x="20" y="6"/>
              </a:cxn>
              <a:cxn ang="0">
                <a:pos x="18" y="5"/>
              </a:cxn>
              <a:cxn ang="0">
                <a:pos x="16" y="6"/>
              </a:cxn>
              <a:cxn ang="0">
                <a:pos x="14" y="6"/>
              </a:cxn>
              <a:cxn ang="0">
                <a:pos x="12" y="8"/>
              </a:cxn>
              <a:cxn ang="0">
                <a:pos x="11" y="9"/>
              </a:cxn>
              <a:cxn ang="0">
                <a:pos x="9" y="12"/>
              </a:cxn>
              <a:cxn ang="0">
                <a:pos x="8" y="16"/>
              </a:cxn>
              <a:cxn ang="0">
                <a:pos x="8" y="22"/>
              </a:cxn>
              <a:cxn ang="0">
                <a:pos x="7" y="28"/>
              </a:cxn>
            </a:cxnLst>
            <a:rect l="0" t="0" r="r" b="b"/>
            <a:pathLst>
              <a:path w="37" h="57">
                <a:moveTo>
                  <a:pt x="0" y="28"/>
                </a:moveTo>
                <a:lnTo>
                  <a:pt x="1" y="19"/>
                </a:lnTo>
                <a:lnTo>
                  <a:pt x="2" y="12"/>
                </a:lnTo>
                <a:lnTo>
                  <a:pt x="5" y="7"/>
                </a:lnTo>
                <a:lnTo>
                  <a:pt x="8" y="3"/>
                </a:lnTo>
                <a:lnTo>
                  <a:pt x="13" y="1"/>
                </a:lnTo>
                <a:lnTo>
                  <a:pt x="18" y="0"/>
                </a:lnTo>
                <a:lnTo>
                  <a:pt x="22" y="0"/>
                </a:lnTo>
                <a:lnTo>
                  <a:pt x="26" y="2"/>
                </a:lnTo>
                <a:lnTo>
                  <a:pt x="29" y="4"/>
                </a:lnTo>
                <a:lnTo>
                  <a:pt x="31" y="7"/>
                </a:lnTo>
                <a:lnTo>
                  <a:pt x="34" y="10"/>
                </a:lnTo>
                <a:lnTo>
                  <a:pt x="36" y="15"/>
                </a:lnTo>
                <a:lnTo>
                  <a:pt x="37" y="20"/>
                </a:lnTo>
                <a:lnTo>
                  <a:pt x="37" y="28"/>
                </a:lnTo>
                <a:lnTo>
                  <a:pt x="37" y="36"/>
                </a:lnTo>
                <a:lnTo>
                  <a:pt x="35" y="43"/>
                </a:lnTo>
                <a:lnTo>
                  <a:pt x="33" y="49"/>
                </a:lnTo>
                <a:lnTo>
                  <a:pt x="28" y="53"/>
                </a:lnTo>
                <a:lnTo>
                  <a:pt x="24" y="56"/>
                </a:lnTo>
                <a:lnTo>
                  <a:pt x="18" y="57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6" y="51"/>
                </a:lnTo>
                <a:lnTo>
                  <a:pt x="3" y="47"/>
                </a:lnTo>
                <a:lnTo>
                  <a:pt x="2" y="41"/>
                </a:lnTo>
                <a:lnTo>
                  <a:pt x="1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8" y="34"/>
                </a:lnTo>
                <a:lnTo>
                  <a:pt x="8" y="39"/>
                </a:lnTo>
                <a:lnTo>
                  <a:pt x="9" y="43"/>
                </a:lnTo>
                <a:lnTo>
                  <a:pt x="10" y="47"/>
                </a:lnTo>
                <a:lnTo>
                  <a:pt x="12" y="49"/>
                </a:lnTo>
                <a:lnTo>
                  <a:pt x="14" y="50"/>
                </a:lnTo>
                <a:lnTo>
                  <a:pt x="16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9"/>
                </a:lnTo>
                <a:lnTo>
                  <a:pt x="26" y="47"/>
                </a:lnTo>
                <a:lnTo>
                  <a:pt x="27" y="43"/>
                </a:lnTo>
                <a:lnTo>
                  <a:pt x="28" y="39"/>
                </a:lnTo>
                <a:lnTo>
                  <a:pt x="29" y="34"/>
                </a:lnTo>
                <a:lnTo>
                  <a:pt x="29" y="28"/>
                </a:lnTo>
                <a:lnTo>
                  <a:pt x="29" y="22"/>
                </a:lnTo>
                <a:lnTo>
                  <a:pt x="28" y="17"/>
                </a:lnTo>
                <a:lnTo>
                  <a:pt x="27" y="13"/>
                </a:lnTo>
                <a:lnTo>
                  <a:pt x="26" y="10"/>
                </a:lnTo>
                <a:lnTo>
                  <a:pt x="24" y="8"/>
                </a:lnTo>
                <a:lnTo>
                  <a:pt x="22" y="7"/>
                </a:lnTo>
                <a:lnTo>
                  <a:pt x="20" y="6"/>
                </a:lnTo>
                <a:lnTo>
                  <a:pt x="18" y="5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1" y="9"/>
                </a:lnTo>
                <a:lnTo>
                  <a:pt x="9" y="12"/>
                </a:lnTo>
                <a:lnTo>
                  <a:pt x="8" y="16"/>
                </a:lnTo>
                <a:lnTo>
                  <a:pt x="8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5" name="Freeform 3179"/>
          <p:cNvSpPr>
            <a:spLocks noEditPoints="1"/>
          </p:cNvSpPr>
          <p:nvPr/>
        </p:nvSpPr>
        <p:spPr bwMode="auto">
          <a:xfrm>
            <a:off x="5503863" y="6318250"/>
            <a:ext cx="17462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22" y="0"/>
              </a:cxn>
              <a:cxn ang="0">
                <a:pos x="27" y="1"/>
              </a:cxn>
              <a:cxn ang="0">
                <a:pos x="32" y="2"/>
              </a:cxn>
              <a:cxn ang="0">
                <a:pos x="35" y="4"/>
              </a:cxn>
              <a:cxn ang="0">
                <a:pos x="38" y="7"/>
              </a:cxn>
              <a:cxn ang="0">
                <a:pos x="39" y="10"/>
              </a:cxn>
              <a:cxn ang="0">
                <a:pos x="40" y="14"/>
              </a:cxn>
              <a:cxn ang="0">
                <a:pos x="39" y="17"/>
              </a:cxn>
              <a:cxn ang="0">
                <a:pos x="38" y="21"/>
              </a:cxn>
              <a:cxn ang="0">
                <a:pos x="36" y="23"/>
              </a:cxn>
              <a:cxn ang="0">
                <a:pos x="32" y="26"/>
              </a:cxn>
              <a:cxn ang="0">
                <a:pos x="37" y="28"/>
              </a:cxn>
              <a:cxn ang="0">
                <a:pos x="40" y="31"/>
              </a:cxn>
              <a:cxn ang="0">
                <a:pos x="42" y="34"/>
              </a:cxn>
              <a:cxn ang="0">
                <a:pos x="43" y="39"/>
              </a:cxn>
              <a:cxn ang="0">
                <a:pos x="42" y="43"/>
              </a:cxn>
              <a:cxn ang="0">
                <a:pos x="41" y="47"/>
              </a:cxn>
              <a:cxn ang="0">
                <a:pos x="39" y="50"/>
              </a:cxn>
              <a:cxn ang="0">
                <a:pos x="37" y="52"/>
              </a:cxn>
              <a:cxn ang="0">
                <a:pos x="34" y="54"/>
              </a:cxn>
              <a:cxn ang="0">
                <a:pos x="31" y="55"/>
              </a:cxn>
              <a:cxn ang="0">
                <a:pos x="27" y="55"/>
              </a:cxn>
              <a:cxn ang="0">
                <a:pos x="22" y="56"/>
              </a:cxn>
              <a:cxn ang="0">
                <a:pos x="0" y="56"/>
              </a:cxn>
              <a:cxn ang="0">
                <a:pos x="8" y="23"/>
              </a:cxn>
              <a:cxn ang="0">
                <a:pos x="20" y="23"/>
              </a:cxn>
              <a:cxn ang="0">
                <a:pos x="25" y="23"/>
              </a:cxn>
              <a:cxn ang="0">
                <a:pos x="27" y="22"/>
              </a:cxn>
              <a:cxn ang="0">
                <a:pos x="30" y="21"/>
              </a:cxn>
              <a:cxn ang="0">
                <a:pos x="31" y="20"/>
              </a:cxn>
              <a:cxn ang="0">
                <a:pos x="32" y="18"/>
              </a:cxn>
              <a:cxn ang="0">
                <a:pos x="33" y="15"/>
              </a:cxn>
              <a:cxn ang="0">
                <a:pos x="33" y="12"/>
              </a:cxn>
              <a:cxn ang="0">
                <a:pos x="32" y="10"/>
              </a:cxn>
              <a:cxn ang="0">
                <a:pos x="30" y="8"/>
              </a:cxn>
              <a:cxn ang="0">
                <a:pos x="28" y="7"/>
              </a:cxn>
              <a:cxn ang="0">
                <a:pos x="25" y="7"/>
              </a:cxn>
              <a:cxn ang="0">
                <a:pos x="20" y="7"/>
              </a:cxn>
              <a:cxn ang="0">
                <a:pos x="8" y="7"/>
              </a:cxn>
              <a:cxn ang="0">
                <a:pos x="8" y="23"/>
              </a:cxn>
              <a:cxn ang="0">
                <a:pos x="8" y="49"/>
              </a:cxn>
              <a:cxn ang="0">
                <a:pos x="22" y="49"/>
              </a:cxn>
              <a:cxn ang="0">
                <a:pos x="25" y="49"/>
              </a:cxn>
              <a:cxn ang="0">
                <a:pos x="27" y="49"/>
              </a:cxn>
              <a:cxn ang="0">
                <a:pos x="29" y="48"/>
              </a:cxn>
              <a:cxn ang="0">
                <a:pos x="31" y="47"/>
              </a:cxn>
              <a:cxn ang="0">
                <a:pos x="33" y="46"/>
              </a:cxn>
              <a:cxn ang="0">
                <a:pos x="34" y="43"/>
              </a:cxn>
              <a:cxn ang="0">
                <a:pos x="35" y="41"/>
              </a:cxn>
              <a:cxn ang="0">
                <a:pos x="35" y="39"/>
              </a:cxn>
              <a:cxn ang="0">
                <a:pos x="35" y="36"/>
              </a:cxn>
              <a:cxn ang="0">
                <a:pos x="34" y="34"/>
              </a:cxn>
              <a:cxn ang="0">
                <a:pos x="32" y="32"/>
              </a:cxn>
              <a:cxn ang="0">
                <a:pos x="29" y="30"/>
              </a:cxn>
              <a:cxn ang="0">
                <a:pos x="26" y="30"/>
              </a:cxn>
              <a:cxn ang="0">
                <a:pos x="21" y="29"/>
              </a:cxn>
              <a:cxn ang="0">
                <a:pos x="8" y="29"/>
              </a:cxn>
              <a:cxn ang="0">
                <a:pos x="8" y="49"/>
              </a:cxn>
            </a:cxnLst>
            <a:rect l="0" t="0" r="r" b="b"/>
            <a:pathLst>
              <a:path w="43" h="56">
                <a:moveTo>
                  <a:pt x="0" y="56"/>
                </a:moveTo>
                <a:lnTo>
                  <a:pt x="0" y="0"/>
                </a:lnTo>
                <a:lnTo>
                  <a:pt x="22" y="0"/>
                </a:lnTo>
                <a:lnTo>
                  <a:pt x="27" y="1"/>
                </a:lnTo>
                <a:lnTo>
                  <a:pt x="32" y="2"/>
                </a:lnTo>
                <a:lnTo>
                  <a:pt x="35" y="4"/>
                </a:lnTo>
                <a:lnTo>
                  <a:pt x="38" y="7"/>
                </a:lnTo>
                <a:lnTo>
                  <a:pt x="39" y="10"/>
                </a:lnTo>
                <a:lnTo>
                  <a:pt x="40" y="14"/>
                </a:lnTo>
                <a:lnTo>
                  <a:pt x="39" y="17"/>
                </a:lnTo>
                <a:lnTo>
                  <a:pt x="38" y="21"/>
                </a:lnTo>
                <a:lnTo>
                  <a:pt x="36" y="23"/>
                </a:lnTo>
                <a:lnTo>
                  <a:pt x="32" y="26"/>
                </a:lnTo>
                <a:lnTo>
                  <a:pt x="37" y="28"/>
                </a:lnTo>
                <a:lnTo>
                  <a:pt x="40" y="31"/>
                </a:lnTo>
                <a:lnTo>
                  <a:pt x="42" y="34"/>
                </a:lnTo>
                <a:lnTo>
                  <a:pt x="43" y="39"/>
                </a:lnTo>
                <a:lnTo>
                  <a:pt x="42" y="43"/>
                </a:lnTo>
                <a:lnTo>
                  <a:pt x="41" y="47"/>
                </a:lnTo>
                <a:lnTo>
                  <a:pt x="39" y="50"/>
                </a:lnTo>
                <a:lnTo>
                  <a:pt x="37" y="52"/>
                </a:lnTo>
                <a:lnTo>
                  <a:pt x="34" y="54"/>
                </a:lnTo>
                <a:lnTo>
                  <a:pt x="31" y="55"/>
                </a:lnTo>
                <a:lnTo>
                  <a:pt x="27" y="55"/>
                </a:lnTo>
                <a:lnTo>
                  <a:pt x="22" y="56"/>
                </a:lnTo>
                <a:lnTo>
                  <a:pt x="0" y="56"/>
                </a:lnTo>
                <a:close/>
                <a:moveTo>
                  <a:pt x="8" y="23"/>
                </a:moveTo>
                <a:lnTo>
                  <a:pt x="20" y="23"/>
                </a:lnTo>
                <a:lnTo>
                  <a:pt x="25" y="23"/>
                </a:lnTo>
                <a:lnTo>
                  <a:pt x="27" y="22"/>
                </a:lnTo>
                <a:lnTo>
                  <a:pt x="30" y="21"/>
                </a:lnTo>
                <a:lnTo>
                  <a:pt x="31" y="20"/>
                </a:lnTo>
                <a:lnTo>
                  <a:pt x="32" y="18"/>
                </a:lnTo>
                <a:lnTo>
                  <a:pt x="33" y="15"/>
                </a:lnTo>
                <a:lnTo>
                  <a:pt x="33" y="12"/>
                </a:lnTo>
                <a:lnTo>
                  <a:pt x="32" y="10"/>
                </a:lnTo>
                <a:lnTo>
                  <a:pt x="30" y="8"/>
                </a:lnTo>
                <a:lnTo>
                  <a:pt x="28" y="7"/>
                </a:lnTo>
                <a:lnTo>
                  <a:pt x="25" y="7"/>
                </a:lnTo>
                <a:lnTo>
                  <a:pt x="20" y="7"/>
                </a:lnTo>
                <a:lnTo>
                  <a:pt x="8" y="7"/>
                </a:lnTo>
                <a:lnTo>
                  <a:pt x="8" y="23"/>
                </a:lnTo>
                <a:close/>
                <a:moveTo>
                  <a:pt x="8" y="49"/>
                </a:moveTo>
                <a:lnTo>
                  <a:pt x="22" y="49"/>
                </a:lnTo>
                <a:lnTo>
                  <a:pt x="25" y="49"/>
                </a:lnTo>
                <a:lnTo>
                  <a:pt x="27" y="49"/>
                </a:lnTo>
                <a:lnTo>
                  <a:pt x="29" y="48"/>
                </a:lnTo>
                <a:lnTo>
                  <a:pt x="31" y="47"/>
                </a:lnTo>
                <a:lnTo>
                  <a:pt x="33" y="46"/>
                </a:lnTo>
                <a:lnTo>
                  <a:pt x="34" y="43"/>
                </a:lnTo>
                <a:lnTo>
                  <a:pt x="35" y="41"/>
                </a:lnTo>
                <a:lnTo>
                  <a:pt x="35" y="39"/>
                </a:lnTo>
                <a:lnTo>
                  <a:pt x="35" y="36"/>
                </a:lnTo>
                <a:lnTo>
                  <a:pt x="34" y="34"/>
                </a:lnTo>
                <a:lnTo>
                  <a:pt x="32" y="32"/>
                </a:lnTo>
                <a:lnTo>
                  <a:pt x="29" y="30"/>
                </a:lnTo>
                <a:lnTo>
                  <a:pt x="26" y="30"/>
                </a:lnTo>
                <a:lnTo>
                  <a:pt x="21" y="29"/>
                </a:lnTo>
                <a:lnTo>
                  <a:pt x="8" y="29"/>
                </a:lnTo>
                <a:lnTo>
                  <a:pt x="8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6" name="Freeform 3180"/>
          <p:cNvSpPr>
            <a:spLocks noEditPoints="1"/>
          </p:cNvSpPr>
          <p:nvPr/>
        </p:nvSpPr>
        <p:spPr bwMode="auto">
          <a:xfrm>
            <a:off x="5522913" y="6323013"/>
            <a:ext cx="15875" cy="17462"/>
          </a:xfrm>
          <a:custGeom>
            <a:avLst/>
            <a:gdLst/>
            <a:ahLst/>
            <a:cxnLst>
              <a:cxn ang="0">
                <a:pos x="26" y="39"/>
              </a:cxn>
              <a:cxn ang="0">
                <a:pos x="19" y="42"/>
              </a:cxn>
              <a:cxn ang="0">
                <a:pos x="8" y="42"/>
              </a:cxn>
              <a:cxn ang="0">
                <a:pos x="1" y="36"/>
              </a:cxn>
              <a:cxn ang="0">
                <a:pos x="1" y="27"/>
              </a:cxn>
              <a:cxn ang="0">
                <a:pos x="3" y="23"/>
              </a:cxn>
              <a:cxn ang="0">
                <a:pos x="7" y="20"/>
              </a:cxn>
              <a:cxn ang="0">
                <a:pos x="12" y="18"/>
              </a:cxn>
              <a:cxn ang="0">
                <a:pos x="24" y="17"/>
              </a:cxn>
              <a:cxn ang="0">
                <a:pos x="29" y="14"/>
              </a:cxn>
              <a:cxn ang="0">
                <a:pos x="28" y="10"/>
              </a:cxn>
              <a:cxn ang="0">
                <a:pos x="24" y="6"/>
              </a:cxn>
              <a:cxn ang="0">
                <a:pos x="14" y="6"/>
              </a:cxn>
              <a:cxn ang="0">
                <a:pos x="9" y="10"/>
              </a:cxn>
              <a:cxn ang="0">
                <a:pos x="2" y="12"/>
              </a:cxn>
              <a:cxn ang="0">
                <a:pos x="4" y="6"/>
              </a:cxn>
              <a:cxn ang="0">
                <a:pos x="10" y="2"/>
              </a:cxn>
              <a:cxn ang="0">
                <a:pos x="20" y="0"/>
              </a:cxn>
              <a:cxn ang="0">
                <a:pos x="29" y="1"/>
              </a:cxn>
              <a:cxn ang="0">
                <a:pos x="33" y="4"/>
              </a:cxn>
              <a:cxn ang="0">
                <a:pos x="35" y="9"/>
              </a:cxn>
              <a:cxn ang="0">
                <a:pos x="36" y="15"/>
              </a:cxn>
              <a:cxn ang="0">
                <a:pos x="36" y="33"/>
              </a:cxn>
              <a:cxn ang="0">
                <a:pos x="37" y="39"/>
              </a:cxn>
              <a:cxn ang="0">
                <a:pos x="31" y="42"/>
              </a:cxn>
              <a:cxn ang="0">
                <a:pos x="29" y="37"/>
              </a:cxn>
              <a:cxn ang="0">
                <a:pos x="24" y="22"/>
              </a:cxn>
              <a:cxn ang="0">
                <a:pos x="13" y="24"/>
              </a:cxn>
              <a:cxn ang="0">
                <a:pos x="10" y="26"/>
              </a:cxn>
              <a:cxn ang="0">
                <a:pos x="8" y="28"/>
              </a:cxn>
              <a:cxn ang="0">
                <a:pos x="8" y="33"/>
              </a:cxn>
              <a:cxn ang="0">
                <a:pos x="12" y="37"/>
              </a:cxn>
              <a:cxn ang="0">
                <a:pos x="20" y="37"/>
              </a:cxn>
              <a:cxn ang="0">
                <a:pos x="26" y="34"/>
              </a:cxn>
              <a:cxn ang="0">
                <a:pos x="29" y="27"/>
              </a:cxn>
              <a:cxn ang="0">
                <a:pos x="29" y="21"/>
              </a:cxn>
            </a:cxnLst>
            <a:rect l="0" t="0" r="r" b="b"/>
            <a:pathLst>
              <a:path w="38" h="43">
                <a:moveTo>
                  <a:pt x="29" y="37"/>
                </a:moveTo>
                <a:lnTo>
                  <a:pt x="26" y="39"/>
                </a:lnTo>
                <a:lnTo>
                  <a:pt x="22" y="41"/>
                </a:lnTo>
                <a:lnTo>
                  <a:pt x="19" y="42"/>
                </a:lnTo>
                <a:lnTo>
                  <a:pt x="14" y="43"/>
                </a:lnTo>
                <a:lnTo>
                  <a:pt x="8" y="42"/>
                </a:lnTo>
                <a:lnTo>
                  <a:pt x="4" y="39"/>
                </a:lnTo>
                <a:lnTo>
                  <a:pt x="1" y="36"/>
                </a:lnTo>
                <a:lnTo>
                  <a:pt x="0" y="31"/>
                </a:lnTo>
                <a:lnTo>
                  <a:pt x="1" y="27"/>
                </a:lnTo>
                <a:lnTo>
                  <a:pt x="2" y="25"/>
                </a:lnTo>
                <a:lnTo>
                  <a:pt x="3" y="23"/>
                </a:lnTo>
                <a:lnTo>
                  <a:pt x="5" y="21"/>
                </a:lnTo>
                <a:lnTo>
                  <a:pt x="7" y="20"/>
                </a:lnTo>
                <a:lnTo>
                  <a:pt x="10" y="19"/>
                </a:lnTo>
                <a:lnTo>
                  <a:pt x="12" y="18"/>
                </a:lnTo>
                <a:lnTo>
                  <a:pt x="16" y="18"/>
                </a:lnTo>
                <a:lnTo>
                  <a:pt x="24" y="17"/>
                </a:lnTo>
                <a:lnTo>
                  <a:pt x="29" y="16"/>
                </a:lnTo>
                <a:lnTo>
                  <a:pt x="29" y="14"/>
                </a:lnTo>
                <a:lnTo>
                  <a:pt x="29" y="14"/>
                </a:lnTo>
                <a:lnTo>
                  <a:pt x="28" y="10"/>
                </a:lnTo>
                <a:lnTo>
                  <a:pt x="27" y="8"/>
                </a:lnTo>
                <a:lnTo>
                  <a:pt x="24" y="6"/>
                </a:lnTo>
                <a:lnTo>
                  <a:pt x="19" y="6"/>
                </a:lnTo>
                <a:lnTo>
                  <a:pt x="14" y="6"/>
                </a:lnTo>
                <a:lnTo>
                  <a:pt x="11" y="7"/>
                </a:lnTo>
                <a:lnTo>
                  <a:pt x="9" y="10"/>
                </a:lnTo>
                <a:lnTo>
                  <a:pt x="8" y="13"/>
                </a:lnTo>
                <a:lnTo>
                  <a:pt x="2" y="12"/>
                </a:lnTo>
                <a:lnTo>
                  <a:pt x="3" y="9"/>
                </a:lnTo>
                <a:lnTo>
                  <a:pt x="4" y="6"/>
                </a:lnTo>
                <a:lnTo>
                  <a:pt x="7" y="3"/>
                </a:lnTo>
                <a:lnTo>
                  <a:pt x="10" y="2"/>
                </a:lnTo>
                <a:lnTo>
                  <a:pt x="15" y="1"/>
                </a:lnTo>
                <a:lnTo>
                  <a:pt x="20" y="0"/>
                </a:lnTo>
                <a:lnTo>
                  <a:pt x="25" y="1"/>
                </a:lnTo>
                <a:lnTo>
                  <a:pt x="29" y="1"/>
                </a:lnTo>
                <a:lnTo>
                  <a:pt x="31" y="3"/>
                </a:lnTo>
                <a:lnTo>
                  <a:pt x="33" y="4"/>
                </a:lnTo>
                <a:lnTo>
                  <a:pt x="34" y="6"/>
                </a:lnTo>
                <a:lnTo>
                  <a:pt x="35" y="9"/>
                </a:lnTo>
                <a:lnTo>
                  <a:pt x="36" y="11"/>
                </a:lnTo>
                <a:lnTo>
                  <a:pt x="36" y="15"/>
                </a:lnTo>
                <a:lnTo>
                  <a:pt x="36" y="24"/>
                </a:lnTo>
                <a:lnTo>
                  <a:pt x="36" y="33"/>
                </a:lnTo>
                <a:lnTo>
                  <a:pt x="36" y="37"/>
                </a:lnTo>
                <a:lnTo>
                  <a:pt x="37" y="39"/>
                </a:lnTo>
                <a:lnTo>
                  <a:pt x="38" y="42"/>
                </a:lnTo>
                <a:lnTo>
                  <a:pt x="31" y="42"/>
                </a:lnTo>
                <a:lnTo>
                  <a:pt x="30" y="39"/>
                </a:lnTo>
                <a:lnTo>
                  <a:pt x="29" y="37"/>
                </a:lnTo>
                <a:close/>
                <a:moveTo>
                  <a:pt x="29" y="21"/>
                </a:moveTo>
                <a:lnTo>
                  <a:pt x="24" y="22"/>
                </a:lnTo>
                <a:lnTo>
                  <a:pt x="18" y="23"/>
                </a:lnTo>
                <a:lnTo>
                  <a:pt x="13" y="24"/>
                </a:lnTo>
                <a:lnTo>
                  <a:pt x="11" y="25"/>
                </a:lnTo>
                <a:lnTo>
                  <a:pt x="10" y="26"/>
                </a:lnTo>
                <a:lnTo>
                  <a:pt x="8" y="27"/>
                </a:lnTo>
                <a:lnTo>
                  <a:pt x="8" y="28"/>
                </a:lnTo>
                <a:lnTo>
                  <a:pt x="8" y="31"/>
                </a:lnTo>
                <a:lnTo>
                  <a:pt x="8" y="33"/>
                </a:lnTo>
                <a:lnTo>
                  <a:pt x="10" y="35"/>
                </a:lnTo>
                <a:lnTo>
                  <a:pt x="12" y="37"/>
                </a:lnTo>
                <a:lnTo>
                  <a:pt x="15" y="37"/>
                </a:lnTo>
                <a:lnTo>
                  <a:pt x="20" y="37"/>
                </a:lnTo>
                <a:lnTo>
                  <a:pt x="23" y="36"/>
                </a:lnTo>
                <a:lnTo>
                  <a:pt x="26" y="34"/>
                </a:lnTo>
                <a:lnTo>
                  <a:pt x="28" y="31"/>
                </a:lnTo>
                <a:lnTo>
                  <a:pt x="29" y="27"/>
                </a:lnTo>
                <a:lnTo>
                  <a:pt x="29" y="23"/>
                </a:lnTo>
                <a:lnTo>
                  <a:pt x="29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7" name="Freeform 3181"/>
          <p:cNvSpPr>
            <a:spLocks/>
          </p:cNvSpPr>
          <p:nvPr/>
        </p:nvSpPr>
        <p:spPr bwMode="auto">
          <a:xfrm>
            <a:off x="5540375" y="6323013"/>
            <a:ext cx="12700" cy="17462"/>
          </a:xfrm>
          <a:custGeom>
            <a:avLst/>
            <a:gdLst/>
            <a:ahLst/>
            <a:cxnLst>
              <a:cxn ang="0">
                <a:pos x="7" y="28"/>
              </a:cxn>
              <a:cxn ang="0">
                <a:pos x="10" y="35"/>
              </a:cxn>
              <a:cxn ang="0">
                <a:pos x="17" y="37"/>
              </a:cxn>
              <a:cxn ang="0">
                <a:pos x="24" y="35"/>
              </a:cxn>
              <a:cxn ang="0">
                <a:pos x="27" y="31"/>
              </a:cxn>
              <a:cxn ang="0">
                <a:pos x="24" y="26"/>
              </a:cxn>
              <a:cxn ang="0">
                <a:pos x="17" y="24"/>
              </a:cxn>
              <a:cxn ang="0">
                <a:pos x="7" y="21"/>
              </a:cxn>
              <a:cxn ang="0">
                <a:pos x="3" y="17"/>
              </a:cxn>
              <a:cxn ang="0">
                <a:pos x="1" y="12"/>
              </a:cxn>
              <a:cxn ang="0">
                <a:pos x="3" y="7"/>
              </a:cxn>
              <a:cxn ang="0">
                <a:pos x="6" y="3"/>
              </a:cxn>
              <a:cxn ang="0">
                <a:pos x="10" y="1"/>
              </a:cxn>
              <a:cxn ang="0">
                <a:pos x="16" y="0"/>
              </a:cxn>
              <a:cxn ang="0">
                <a:pos x="24" y="2"/>
              </a:cxn>
              <a:cxn ang="0">
                <a:pos x="30" y="5"/>
              </a:cxn>
              <a:cxn ang="0">
                <a:pos x="33" y="11"/>
              </a:cxn>
              <a:cxn ang="0">
                <a:pos x="24" y="9"/>
              </a:cxn>
              <a:cxn ang="0">
                <a:pos x="20" y="6"/>
              </a:cxn>
              <a:cxn ang="0">
                <a:pos x="13" y="6"/>
              </a:cxn>
              <a:cxn ang="0">
                <a:pos x="8" y="9"/>
              </a:cxn>
              <a:cxn ang="0">
                <a:pos x="8" y="12"/>
              </a:cxn>
              <a:cxn ang="0">
                <a:pos x="10" y="14"/>
              </a:cxn>
              <a:cxn ang="0">
                <a:pos x="13" y="16"/>
              </a:cxn>
              <a:cxn ang="0">
                <a:pos x="23" y="18"/>
              </a:cxn>
              <a:cxn ang="0">
                <a:pos x="31" y="21"/>
              </a:cxn>
              <a:cxn ang="0">
                <a:pos x="34" y="26"/>
              </a:cxn>
              <a:cxn ang="0">
                <a:pos x="34" y="33"/>
              </a:cxn>
              <a:cxn ang="0">
                <a:pos x="30" y="39"/>
              </a:cxn>
              <a:cxn ang="0">
                <a:pos x="22" y="42"/>
              </a:cxn>
              <a:cxn ang="0">
                <a:pos x="14" y="42"/>
              </a:cxn>
              <a:cxn ang="0">
                <a:pos x="8" y="41"/>
              </a:cxn>
              <a:cxn ang="0">
                <a:pos x="4" y="38"/>
              </a:cxn>
              <a:cxn ang="0">
                <a:pos x="1" y="33"/>
              </a:cxn>
            </a:cxnLst>
            <a:rect l="0" t="0" r="r" b="b"/>
            <a:pathLst>
              <a:path w="34" h="43">
                <a:moveTo>
                  <a:pt x="0" y="29"/>
                </a:moveTo>
                <a:lnTo>
                  <a:pt x="7" y="28"/>
                </a:lnTo>
                <a:lnTo>
                  <a:pt x="8" y="32"/>
                </a:lnTo>
                <a:lnTo>
                  <a:pt x="10" y="35"/>
                </a:lnTo>
                <a:lnTo>
                  <a:pt x="13" y="36"/>
                </a:lnTo>
                <a:lnTo>
                  <a:pt x="17" y="37"/>
                </a:lnTo>
                <a:lnTo>
                  <a:pt x="21" y="37"/>
                </a:lnTo>
                <a:lnTo>
                  <a:pt x="24" y="35"/>
                </a:lnTo>
                <a:lnTo>
                  <a:pt x="27" y="33"/>
                </a:lnTo>
                <a:lnTo>
                  <a:pt x="27" y="31"/>
                </a:lnTo>
                <a:lnTo>
                  <a:pt x="27" y="28"/>
                </a:lnTo>
                <a:lnTo>
                  <a:pt x="24" y="26"/>
                </a:lnTo>
                <a:lnTo>
                  <a:pt x="22" y="25"/>
                </a:lnTo>
                <a:lnTo>
                  <a:pt x="17" y="24"/>
                </a:lnTo>
                <a:lnTo>
                  <a:pt x="11" y="22"/>
                </a:lnTo>
                <a:lnTo>
                  <a:pt x="7" y="21"/>
                </a:lnTo>
                <a:lnTo>
                  <a:pt x="5" y="19"/>
                </a:lnTo>
                <a:lnTo>
                  <a:pt x="3" y="17"/>
                </a:lnTo>
                <a:lnTo>
                  <a:pt x="2" y="14"/>
                </a:lnTo>
                <a:lnTo>
                  <a:pt x="1" y="12"/>
                </a:lnTo>
                <a:lnTo>
                  <a:pt x="2" y="9"/>
                </a:lnTo>
                <a:lnTo>
                  <a:pt x="3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20" y="1"/>
                </a:lnTo>
                <a:lnTo>
                  <a:pt x="24" y="2"/>
                </a:lnTo>
                <a:lnTo>
                  <a:pt x="28" y="3"/>
                </a:lnTo>
                <a:lnTo>
                  <a:pt x="30" y="5"/>
                </a:lnTo>
                <a:lnTo>
                  <a:pt x="32" y="8"/>
                </a:lnTo>
                <a:lnTo>
                  <a:pt x="33" y="11"/>
                </a:lnTo>
                <a:lnTo>
                  <a:pt x="26" y="12"/>
                </a:lnTo>
                <a:lnTo>
                  <a:pt x="24" y="9"/>
                </a:lnTo>
                <a:lnTo>
                  <a:pt x="23" y="7"/>
                </a:lnTo>
                <a:lnTo>
                  <a:pt x="20" y="6"/>
                </a:lnTo>
                <a:lnTo>
                  <a:pt x="17" y="6"/>
                </a:lnTo>
                <a:lnTo>
                  <a:pt x="13" y="6"/>
                </a:lnTo>
                <a:lnTo>
                  <a:pt x="10" y="7"/>
                </a:lnTo>
                <a:lnTo>
                  <a:pt x="8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1" y="15"/>
                </a:lnTo>
                <a:lnTo>
                  <a:pt x="13" y="16"/>
                </a:lnTo>
                <a:lnTo>
                  <a:pt x="17" y="17"/>
                </a:lnTo>
                <a:lnTo>
                  <a:pt x="23" y="18"/>
                </a:lnTo>
                <a:lnTo>
                  <a:pt x="28" y="20"/>
                </a:lnTo>
                <a:lnTo>
                  <a:pt x="31" y="21"/>
                </a:lnTo>
                <a:lnTo>
                  <a:pt x="33" y="23"/>
                </a:lnTo>
                <a:lnTo>
                  <a:pt x="34" y="26"/>
                </a:lnTo>
                <a:lnTo>
                  <a:pt x="34" y="29"/>
                </a:lnTo>
                <a:lnTo>
                  <a:pt x="34" y="33"/>
                </a:lnTo>
                <a:lnTo>
                  <a:pt x="32" y="36"/>
                </a:lnTo>
                <a:lnTo>
                  <a:pt x="30" y="39"/>
                </a:lnTo>
                <a:lnTo>
                  <a:pt x="27" y="41"/>
                </a:lnTo>
                <a:lnTo>
                  <a:pt x="22" y="42"/>
                </a:lnTo>
                <a:lnTo>
                  <a:pt x="17" y="43"/>
                </a:lnTo>
                <a:lnTo>
                  <a:pt x="14" y="42"/>
                </a:lnTo>
                <a:lnTo>
                  <a:pt x="10" y="42"/>
                </a:lnTo>
                <a:lnTo>
                  <a:pt x="8" y="41"/>
                </a:lnTo>
                <a:lnTo>
                  <a:pt x="6" y="39"/>
                </a:lnTo>
                <a:lnTo>
                  <a:pt x="4" y="38"/>
                </a:lnTo>
                <a:lnTo>
                  <a:pt x="2" y="35"/>
                </a:lnTo>
                <a:lnTo>
                  <a:pt x="1" y="33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8" name="Freeform 3182"/>
          <p:cNvSpPr>
            <a:spLocks noEditPoints="1"/>
          </p:cNvSpPr>
          <p:nvPr/>
        </p:nvSpPr>
        <p:spPr bwMode="auto">
          <a:xfrm>
            <a:off x="5556250" y="6323013"/>
            <a:ext cx="14288" cy="17462"/>
          </a:xfrm>
          <a:custGeom>
            <a:avLst/>
            <a:gdLst/>
            <a:ahLst/>
            <a:cxnLst>
              <a:cxn ang="0">
                <a:pos x="29" y="28"/>
              </a:cxn>
              <a:cxn ang="0">
                <a:pos x="37" y="29"/>
              </a:cxn>
              <a:cxn ang="0">
                <a:pos x="34" y="35"/>
              </a:cxn>
              <a:cxn ang="0">
                <a:pos x="30" y="39"/>
              </a:cxn>
              <a:cxn ang="0">
                <a:pos x="25" y="42"/>
              </a:cxn>
              <a:cxn ang="0">
                <a:pos x="19" y="43"/>
              </a:cxn>
              <a:cxn ang="0">
                <a:pos x="15" y="42"/>
              </a:cxn>
              <a:cxn ang="0">
                <a:pos x="11" y="41"/>
              </a:cxn>
              <a:cxn ang="0">
                <a:pos x="8" y="40"/>
              </a:cxn>
              <a:cxn ang="0">
                <a:pos x="5" y="37"/>
              </a:cxn>
              <a:cxn ang="0">
                <a:pos x="3" y="34"/>
              </a:cxn>
              <a:cxn ang="0">
                <a:pos x="1" y="31"/>
              </a:cxn>
              <a:cxn ang="0">
                <a:pos x="0" y="26"/>
              </a:cxn>
              <a:cxn ang="0">
                <a:pos x="0" y="21"/>
              </a:cxn>
              <a:cxn ang="0">
                <a:pos x="0" y="17"/>
              </a:cxn>
              <a:cxn ang="0">
                <a:pos x="1" y="12"/>
              </a:cxn>
              <a:cxn ang="0">
                <a:pos x="3" y="9"/>
              </a:cxn>
              <a:cxn ang="0">
                <a:pos x="5" y="6"/>
              </a:cxn>
              <a:cxn ang="0">
                <a:pos x="8" y="3"/>
              </a:cxn>
              <a:cxn ang="0">
                <a:pos x="11" y="2"/>
              </a:cxn>
              <a:cxn ang="0">
                <a:pos x="14" y="1"/>
              </a:cxn>
              <a:cxn ang="0">
                <a:pos x="18" y="0"/>
              </a:cxn>
              <a:cxn ang="0">
                <a:pos x="22" y="1"/>
              </a:cxn>
              <a:cxn ang="0">
                <a:pos x="26" y="2"/>
              </a:cxn>
              <a:cxn ang="0">
                <a:pos x="29" y="3"/>
              </a:cxn>
              <a:cxn ang="0">
                <a:pos x="31" y="6"/>
              </a:cxn>
              <a:cxn ang="0">
                <a:pos x="33" y="9"/>
              </a:cxn>
              <a:cxn ang="0">
                <a:pos x="35" y="12"/>
              </a:cxn>
              <a:cxn ang="0">
                <a:pos x="37" y="16"/>
              </a:cxn>
              <a:cxn ang="0">
                <a:pos x="37" y="21"/>
              </a:cxn>
              <a:cxn ang="0">
                <a:pos x="37" y="22"/>
              </a:cxn>
              <a:cxn ang="0">
                <a:pos x="37" y="23"/>
              </a:cxn>
              <a:cxn ang="0">
                <a:pos x="7" y="23"/>
              </a:cxn>
              <a:cxn ang="0">
                <a:pos x="8" y="28"/>
              </a:cxn>
              <a:cxn ang="0">
                <a:pos x="11" y="34"/>
              </a:cxn>
              <a:cxn ang="0">
                <a:pos x="14" y="36"/>
              </a:cxn>
              <a:cxn ang="0">
                <a:pos x="19" y="37"/>
              </a:cxn>
              <a:cxn ang="0">
                <a:pos x="22" y="37"/>
              </a:cxn>
              <a:cxn ang="0">
                <a:pos x="25" y="35"/>
              </a:cxn>
              <a:cxn ang="0">
                <a:pos x="27" y="33"/>
              </a:cxn>
              <a:cxn ang="0">
                <a:pos x="29" y="28"/>
              </a:cxn>
              <a:cxn ang="0">
                <a:pos x="7" y="17"/>
              </a:cxn>
              <a:cxn ang="0">
                <a:pos x="29" y="17"/>
              </a:cxn>
              <a:cxn ang="0">
                <a:pos x="28" y="13"/>
              </a:cxn>
              <a:cxn ang="0">
                <a:pos x="27" y="10"/>
              </a:cxn>
              <a:cxn ang="0">
                <a:pos x="25" y="8"/>
              </a:cxn>
              <a:cxn ang="0">
                <a:pos x="23" y="7"/>
              </a:cxn>
              <a:cxn ang="0">
                <a:pos x="21" y="6"/>
              </a:cxn>
              <a:cxn ang="0">
                <a:pos x="18" y="6"/>
              </a:cxn>
              <a:cxn ang="0">
                <a:pos x="14" y="7"/>
              </a:cxn>
              <a:cxn ang="0">
                <a:pos x="11" y="9"/>
              </a:cxn>
              <a:cxn ang="0">
                <a:pos x="8" y="12"/>
              </a:cxn>
              <a:cxn ang="0">
                <a:pos x="7" y="17"/>
              </a:cxn>
            </a:cxnLst>
            <a:rect l="0" t="0" r="r" b="b"/>
            <a:pathLst>
              <a:path w="37" h="43">
                <a:moveTo>
                  <a:pt x="29" y="28"/>
                </a:moveTo>
                <a:lnTo>
                  <a:pt x="37" y="29"/>
                </a:lnTo>
                <a:lnTo>
                  <a:pt x="34" y="35"/>
                </a:lnTo>
                <a:lnTo>
                  <a:pt x="30" y="39"/>
                </a:lnTo>
                <a:lnTo>
                  <a:pt x="25" y="42"/>
                </a:lnTo>
                <a:lnTo>
                  <a:pt x="19" y="43"/>
                </a:lnTo>
                <a:lnTo>
                  <a:pt x="15" y="42"/>
                </a:lnTo>
                <a:lnTo>
                  <a:pt x="11" y="41"/>
                </a:lnTo>
                <a:lnTo>
                  <a:pt x="8" y="40"/>
                </a:lnTo>
                <a:lnTo>
                  <a:pt x="5" y="37"/>
                </a:lnTo>
                <a:lnTo>
                  <a:pt x="3" y="34"/>
                </a:lnTo>
                <a:lnTo>
                  <a:pt x="1" y="31"/>
                </a:lnTo>
                <a:lnTo>
                  <a:pt x="0" y="26"/>
                </a:lnTo>
                <a:lnTo>
                  <a:pt x="0" y="21"/>
                </a:lnTo>
                <a:lnTo>
                  <a:pt x="0" y="17"/>
                </a:lnTo>
                <a:lnTo>
                  <a:pt x="1" y="12"/>
                </a:lnTo>
                <a:lnTo>
                  <a:pt x="3" y="9"/>
                </a:lnTo>
                <a:lnTo>
                  <a:pt x="5" y="6"/>
                </a:lnTo>
                <a:lnTo>
                  <a:pt x="8" y="3"/>
                </a:lnTo>
                <a:lnTo>
                  <a:pt x="11" y="2"/>
                </a:lnTo>
                <a:lnTo>
                  <a:pt x="14" y="1"/>
                </a:lnTo>
                <a:lnTo>
                  <a:pt x="18" y="0"/>
                </a:lnTo>
                <a:lnTo>
                  <a:pt x="22" y="1"/>
                </a:lnTo>
                <a:lnTo>
                  <a:pt x="26" y="2"/>
                </a:lnTo>
                <a:lnTo>
                  <a:pt x="29" y="3"/>
                </a:lnTo>
                <a:lnTo>
                  <a:pt x="31" y="6"/>
                </a:lnTo>
                <a:lnTo>
                  <a:pt x="33" y="9"/>
                </a:lnTo>
                <a:lnTo>
                  <a:pt x="35" y="12"/>
                </a:lnTo>
                <a:lnTo>
                  <a:pt x="37" y="16"/>
                </a:lnTo>
                <a:lnTo>
                  <a:pt x="37" y="21"/>
                </a:lnTo>
                <a:lnTo>
                  <a:pt x="37" y="22"/>
                </a:lnTo>
                <a:lnTo>
                  <a:pt x="37" y="23"/>
                </a:lnTo>
                <a:lnTo>
                  <a:pt x="7" y="23"/>
                </a:lnTo>
                <a:lnTo>
                  <a:pt x="8" y="28"/>
                </a:lnTo>
                <a:lnTo>
                  <a:pt x="11" y="34"/>
                </a:lnTo>
                <a:lnTo>
                  <a:pt x="14" y="36"/>
                </a:lnTo>
                <a:lnTo>
                  <a:pt x="19" y="37"/>
                </a:lnTo>
                <a:lnTo>
                  <a:pt x="22" y="37"/>
                </a:lnTo>
                <a:lnTo>
                  <a:pt x="25" y="35"/>
                </a:lnTo>
                <a:lnTo>
                  <a:pt x="27" y="33"/>
                </a:lnTo>
                <a:lnTo>
                  <a:pt x="29" y="28"/>
                </a:lnTo>
                <a:close/>
                <a:moveTo>
                  <a:pt x="7" y="17"/>
                </a:move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5" y="8"/>
                </a:lnTo>
                <a:lnTo>
                  <a:pt x="23" y="7"/>
                </a:lnTo>
                <a:lnTo>
                  <a:pt x="21" y="6"/>
                </a:lnTo>
                <a:lnTo>
                  <a:pt x="18" y="6"/>
                </a:lnTo>
                <a:lnTo>
                  <a:pt x="14" y="7"/>
                </a:lnTo>
                <a:lnTo>
                  <a:pt x="11" y="9"/>
                </a:lnTo>
                <a:lnTo>
                  <a:pt x="8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9" name="Rectangle 3183"/>
          <p:cNvSpPr>
            <a:spLocks noChangeArrowheads="1"/>
          </p:cNvSpPr>
          <p:nvPr/>
        </p:nvSpPr>
        <p:spPr bwMode="auto">
          <a:xfrm>
            <a:off x="5573713" y="6330950"/>
            <a:ext cx="7937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0" name="Freeform 3184"/>
          <p:cNvSpPr>
            <a:spLocks/>
          </p:cNvSpPr>
          <p:nvPr/>
        </p:nvSpPr>
        <p:spPr bwMode="auto">
          <a:xfrm>
            <a:off x="5583238" y="6318250"/>
            <a:ext cx="17462" cy="22225"/>
          </a:xfrm>
          <a:custGeom>
            <a:avLst/>
            <a:gdLst/>
            <a:ahLst/>
            <a:cxnLst>
              <a:cxn ang="0">
                <a:pos x="18" y="56"/>
              </a:cxn>
              <a:cxn ang="0">
                <a:pos x="18" y="7"/>
              </a:cxn>
              <a:cxn ang="0">
                <a:pos x="0" y="7"/>
              </a:cxn>
              <a:cxn ang="0">
                <a:pos x="0" y="0"/>
              </a:cxn>
              <a:cxn ang="0">
                <a:pos x="44" y="0"/>
              </a:cxn>
              <a:cxn ang="0">
                <a:pos x="44" y="7"/>
              </a:cxn>
              <a:cxn ang="0">
                <a:pos x="26" y="7"/>
              </a:cxn>
              <a:cxn ang="0">
                <a:pos x="26" y="56"/>
              </a:cxn>
              <a:cxn ang="0">
                <a:pos x="18" y="56"/>
              </a:cxn>
            </a:cxnLst>
            <a:rect l="0" t="0" r="r" b="b"/>
            <a:pathLst>
              <a:path w="44" h="56">
                <a:moveTo>
                  <a:pt x="18" y="56"/>
                </a:moveTo>
                <a:lnTo>
                  <a:pt x="18" y="7"/>
                </a:lnTo>
                <a:lnTo>
                  <a:pt x="0" y="7"/>
                </a:lnTo>
                <a:lnTo>
                  <a:pt x="0" y="0"/>
                </a:lnTo>
                <a:lnTo>
                  <a:pt x="44" y="0"/>
                </a:lnTo>
                <a:lnTo>
                  <a:pt x="44" y="7"/>
                </a:lnTo>
                <a:lnTo>
                  <a:pt x="26" y="7"/>
                </a:lnTo>
                <a:lnTo>
                  <a:pt x="26" y="56"/>
                </a:lnTo>
                <a:lnTo>
                  <a:pt x="18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1" name="Freeform 3185"/>
          <p:cNvSpPr>
            <a:spLocks/>
          </p:cNvSpPr>
          <p:nvPr/>
        </p:nvSpPr>
        <p:spPr bwMode="auto">
          <a:xfrm>
            <a:off x="5632450" y="6192838"/>
            <a:ext cx="7938" cy="22225"/>
          </a:xfrm>
          <a:custGeom>
            <a:avLst/>
            <a:gdLst/>
            <a:ahLst/>
            <a:cxnLst>
              <a:cxn ang="0">
                <a:pos x="20" y="56"/>
              </a:cxn>
              <a:cxn ang="0">
                <a:pos x="13" y="56"/>
              </a:cxn>
              <a:cxn ang="0">
                <a:pos x="13" y="13"/>
              </a:cxn>
              <a:cxn ang="0">
                <a:pos x="10" y="15"/>
              </a:cxn>
              <a:cxn ang="0">
                <a:pos x="7" y="17"/>
              </a:cxn>
              <a:cxn ang="0">
                <a:pos x="3" y="19"/>
              </a:cxn>
              <a:cxn ang="0">
                <a:pos x="0" y="21"/>
              </a:cxn>
              <a:cxn ang="0">
                <a:pos x="0" y="14"/>
              </a:cxn>
              <a:cxn ang="0">
                <a:pos x="5" y="11"/>
              </a:cxn>
              <a:cxn ang="0">
                <a:pos x="9" y="8"/>
              </a:cxn>
              <a:cxn ang="0">
                <a:pos x="13" y="3"/>
              </a:cxn>
              <a:cxn ang="0">
                <a:pos x="15" y="0"/>
              </a:cxn>
              <a:cxn ang="0">
                <a:pos x="20" y="0"/>
              </a:cxn>
              <a:cxn ang="0">
                <a:pos x="20" y="56"/>
              </a:cxn>
            </a:cxnLst>
            <a:rect l="0" t="0" r="r" b="b"/>
            <a:pathLst>
              <a:path w="20" h="56">
                <a:moveTo>
                  <a:pt x="20" y="56"/>
                </a:moveTo>
                <a:lnTo>
                  <a:pt x="13" y="56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3" y="19"/>
                </a:lnTo>
                <a:lnTo>
                  <a:pt x="0" y="21"/>
                </a:lnTo>
                <a:lnTo>
                  <a:pt x="0" y="14"/>
                </a:lnTo>
                <a:lnTo>
                  <a:pt x="5" y="11"/>
                </a:lnTo>
                <a:lnTo>
                  <a:pt x="9" y="8"/>
                </a:lnTo>
                <a:lnTo>
                  <a:pt x="13" y="3"/>
                </a:lnTo>
                <a:lnTo>
                  <a:pt x="15" y="0"/>
                </a:lnTo>
                <a:lnTo>
                  <a:pt x="20" y="0"/>
                </a:lnTo>
                <a:lnTo>
                  <a:pt x="2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2" name="Freeform 3186"/>
          <p:cNvSpPr>
            <a:spLocks noEditPoints="1"/>
          </p:cNvSpPr>
          <p:nvPr/>
        </p:nvSpPr>
        <p:spPr bwMode="auto">
          <a:xfrm>
            <a:off x="5648325" y="6192838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0" y="20"/>
              </a:cxn>
              <a:cxn ang="0">
                <a:pos x="2" y="13"/>
              </a:cxn>
              <a:cxn ang="0">
                <a:pos x="4" y="8"/>
              </a:cxn>
              <a:cxn ang="0">
                <a:pos x="8" y="3"/>
              </a:cxn>
              <a:cxn ang="0">
                <a:pos x="13" y="0"/>
              </a:cxn>
              <a:cxn ang="0">
                <a:pos x="19" y="0"/>
              </a:cxn>
              <a:cxn ang="0">
                <a:pos x="23" y="0"/>
              </a:cxn>
              <a:cxn ang="0">
                <a:pos x="26" y="1"/>
              </a:cxn>
              <a:cxn ang="0">
                <a:pos x="29" y="5"/>
              </a:cxn>
              <a:cxn ang="0">
                <a:pos x="32" y="7"/>
              </a:cxn>
              <a:cxn ang="0">
                <a:pos x="34" y="11"/>
              </a:cxn>
              <a:cxn ang="0">
                <a:pos x="35" y="16"/>
              </a:cxn>
              <a:cxn ang="0">
                <a:pos x="36" y="21"/>
              </a:cxn>
              <a:cxn ang="0">
                <a:pos x="36" y="28"/>
              </a:cxn>
              <a:cxn ang="0">
                <a:pos x="36" y="37"/>
              </a:cxn>
              <a:cxn ang="0">
                <a:pos x="34" y="44"/>
              </a:cxn>
              <a:cxn ang="0">
                <a:pos x="32" y="49"/>
              </a:cxn>
              <a:cxn ang="0">
                <a:pos x="28" y="53"/>
              </a:cxn>
              <a:cxn ang="0">
                <a:pos x="24" y="57"/>
              </a:cxn>
              <a:cxn ang="0">
                <a:pos x="19" y="57"/>
              </a:cxn>
              <a:cxn ang="0">
                <a:pos x="15" y="57"/>
              </a:cxn>
              <a:cxn ang="0">
                <a:pos x="11" y="56"/>
              </a:cxn>
              <a:cxn ang="0">
                <a:pos x="8" y="53"/>
              </a:cxn>
              <a:cxn ang="0">
                <a:pos x="5" y="51"/>
              </a:cxn>
              <a:cxn ang="0">
                <a:pos x="3" y="47"/>
              </a:cxn>
              <a:cxn ang="0">
                <a:pos x="1" y="42"/>
              </a:cxn>
              <a:cxn ang="0">
                <a:pos x="0" y="36"/>
              </a:cxn>
              <a:cxn ang="0">
                <a:pos x="0" y="28"/>
              </a:cxn>
              <a:cxn ang="0">
                <a:pos x="7" y="28"/>
              </a:cxn>
              <a:cxn ang="0">
                <a:pos x="7" y="35"/>
              </a:cxn>
              <a:cxn ang="0">
                <a:pos x="7" y="40"/>
              </a:cxn>
              <a:cxn ang="0">
                <a:pos x="8" y="44"/>
              </a:cxn>
              <a:cxn ang="0">
                <a:pos x="11" y="46"/>
              </a:cxn>
              <a:cxn ang="0">
                <a:pos x="12" y="48"/>
              </a:cxn>
              <a:cxn ang="0">
                <a:pos x="14" y="50"/>
              </a:cxn>
              <a:cxn ang="0">
                <a:pos x="16" y="51"/>
              </a:cxn>
              <a:cxn ang="0">
                <a:pos x="19" y="51"/>
              </a:cxn>
              <a:cxn ang="0">
                <a:pos x="21" y="51"/>
              </a:cxn>
              <a:cxn ang="0">
                <a:pos x="23" y="50"/>
              </a:cxn>
              <a:cxn ang="0">
                <a:pos x="25" y="48"/>
              </a:cxn>
              <a:cxn ang="0">
                <a:pos x="26" y="46"/>
              </a:cxn>
              <a:cxn ang="0">
                <a:pos x="28" y="44"/>
              </a:cxn>
              <a:cxn ang="0">
                <a:pos x="29" y="40"/>
              </a:cxn>
              <a:cxn ang="0">
                <a:pos x="29" y="35"/>
              </a:cxn>
              <a:cxn ang="0">
                <a:pos x="29" y="28"/>
              </a:cxn>
              <a:cxn ang="0">
                <a:pos x="29" y="22"/>
              </a:cxn>
              <a:cxn ang="0">
                <a:pos x="29" y="17"/>
              </a:cxn>
              <a:cxn ang="0">
                <a:pos x="28" y="13"/>
              </a:cxn>
              <a:cxn ang="0">
                <a:pos x="26" y="11"/>
              </a:cxn>
              <a:cxn ang="0">
                <a:pos x="25" y="9"/>
              </a:cxn>
              <a:cxn ang="0">
                <a:pos x="23" y="7"/>
              </a:cxn>
              <a:cxn ang="0">
                <a:pos x="21" y="6"/>
              </a:cxn>
              <a:cxn ang="0">
                <a:pos x="18" y="6"/>
              </a:cxn>
              <a:cxn ang="0">
                <a:pos x="16" y="6"/>
              </a:cxn>
              <a:cxn ang="0">
                <a:pos x="14" y="7"/>
              </a:cxn>
              <a:cxn ang="0">
                <a:pos x="13" y="8"/>
              </a:cxn>
              <a:cxn ang="0">
                <a:pos x="11" y="10"/>
              </a:cxn>
              <a:cxn ang="0">
                <a:pos x="10" y="13"/>
              </a:cxn>
              <a:cxn ang="0">
                <a:pos x="8" y="17"/>
              </a:cxn>
              <a:cxn ang="0">
                <a:pos x="7" y="22"/>
              </a:cxn>
              <a:cxn ang="0">
                <a:pos x="7" y="28"/>
              </a:cxn>
            </a:cxnLst>
            <a:rect l="0" t="0" r="r" b="b"/>
            <a:pathLst>
              <a:path w="36" h="57">
                <a:moveTo>
                  <a:pt x="0" y="28"/>
                </a:moveTo>
                <a:lnTo>
                  <a:pt x="0" y="20"/>
                </a:lnTo>
                <a:lnTo>
                  <a:pt x="2" y="13"/>
                </a:lnTo>
                <a:lnTo>
                  <a:pt x="4" y="8"/>
                </a:lnTo>
                <a:lnTo>
                  <a:pt x="8" y="3"/>
                </a:lnTo>
                <a:lnTo>
                  <a:pt x="13" y="0"/>
                </a:lnTo>
                <a:lnTo>
                  <a:pt x="19" y="0"/>
                </a:lnTo>
                <a:lnTo>
                  <a:pt x="23" y="0"/>
                </a:lnTo>
                <a:lnTo>
                  <a:pt x="26" y="1"/>
                </a:lnTo>
                <a:lnTo>
                  <a:pt x="29" y="5"/>
                </a:lnTo>
                <a:lnTo>
                  <a:pt x="32" y="7"/>
                </a:lnTo>
                <a:lnTo>
                  <a:pt x="34" y="11"/>
                </a:lnTo>
                <a:lnTo>
                  <a:pt x="35" y="16"/>
                </a:lnTo>
                <a:lnTo>
                  <a:pt x="36" y="21"/>
                </a:lnTo>
                <a:lnTo>
                  <a:pt x="36" y="28"/>
                </a:lnTo>
                <a:lnTo>
                  <a:pt x="36" y="37"/>
                </a:lnTo>
                <a:lnTo>
                  <a:pt x="34" y="44"/>
                </a:lnTo>
                <a:lnTo>
                  <a:pt x="32" y="49"/>
                </a:lnTo>
                <a:lnTo>
                  <a:pt x="28" y="53"/>
                </a:lnTo>
                <a:lnTo>
                  <a:pt x="24" y="57"/>
                </a:lnTo>
                <a:lnTo>
                  <a:pt x="19" y="57"/>
                </a:lnTo>
                <a:lnTo>
                  <a:pt x="15" y="57"/>
                </a:lnTo>
                <a:lnTo>
                  <a:pt x="11" y="56"/>
                </a:lnTo>
                <a:lnTo>
                  <a:pt x="8" y="53"/>
                </a:lnTo>
                <a:lnTo>
                  <a:pt x="5" y="51"/>
                </a:lnTo>
                <a:lnTo>
                  <a:pt x="3" y="47"/>
                </a:lnTo>
                <a:lnTo>
                  <a:pt x="1" y="42"/>
                </a:lnTo>
                <a:lnTo>
                  <a:pt x="0" y="36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5"/>
                </a:lnTo>
                <a:lnTo>
                  <a:pt x="7" y="40"/>
                </a:lnTo>
                <a:lnTo>
                  <a:pt x="8" y="44"/>
                </a:lnTo>
                <a:lnTo>
                  <a:pt x="11" y="46"/>
                </a:lnTo>
                <a:lnTo>
                  <a:pt x="12" y="48"/>
                </a:lnTo>
                <a:lnTo>
                  <a:pt x="14" y="50"/>
                </a:lnTo>
                <a:lnTo>
                  <a:pt x="16" y="51"/>
                </a:lnTo>
                <a:lnTo>
                  <a:pt x="19" y="51"/>
                </a:lnTo>
                <a:lnTo>
                  <a:pt x="21" y="51"/>
                </a:lnTo>
                <a:lnTo>
                  <a:pt x="23" y="50"/>
                </a:lnTo>
                <a:lnTo>
                  <a:pt x="25" y="48"/>
                </a:lnTo>
                <a:lnTo>
                  <a:pt x="26" y="46"/>
                </a:lnTo>
                <a:lnTo>
                  <a:pt x="28" y="44"/>
                </a:lnTo>
                <a:lnTo>
                  <a:pt x="29" y="40"/>
                </a:lnTo>
                <a:lnTo>
                  <a:pt x="29" y="35"/>
                </a:lnTo>
                <a:lnTo>
                  <a:pt x="29" y="28"/>
                </a:lnTo>
                <a:lnTo>
                  <a:pt x="29" y="22"/>
                </a:lnTo>
                <a:lnTo>
                  <a:pt x="29" y="17"/>
                </a:lnTo>
                <a:lnTo>
                  <a:pt x="28" y="13"/>
                </a:lnTo>
                <a:lnTo>
                  <a:pt x="26" y="11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8" y="6"/>
                </a:lnTo>
                <a:lnTo>
                  <a:pt x="16" y="6"/>
                </a:lnTo>
                <a:lnTo>
                  <a:pt x="14" y="7"/>
                </a:lnTo>
                <a:lnTo>
                  <a:pt x="13" y="8"/>
                </a:lnTo>
                <a:lnTo>
                  <a:pt x="11" y="10"/>
                </a:lnTo>
                <a:lnTo>
                  <a:pt x="10" y="13"/>
                </a:lnTo>
                <a:lnTo>
                  <a:pt x="8" y="17"/>
                </a:lnTo>
                <a:lnTo>
                  <a:pt x="7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3" name="Freeform 3187"/>
          <p:cNvSpPr>
            <a:spLocks noEditPoints="1"/>
          </p:cNvSpPr>
          <p:nvPr/>
        </p:nvSpPr>
        <p:spPr bwMode="auto">
          <a:xfrm>
            <a:off x="5675313" y="6192838"/>
            <a:ext cx="15875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20" y="0"/>
              </a:cxn>
              <a:cxn ang="0">
                <a:pos x="26" y="0"/>
              </a:cxn>
              <a:cxn ang="0">
                <a:pos x="30" y="1"/>
              </a:cxn>
              <a:cxn ang="0">
                <a:pos x="34" y="5"/>
              </a:cxn>
              <a:cxn ang="0">
                <a:pos x="36" y="8"/>
              </a:cxn>
              <a:cxn ang="0">
                <a:pos x="38" y="11"/>
              </a:cxn>
              <a:cxn ang="0">
                <a:pos x="38" y="15"/>
              </a:cxn>
              <a:cxn ang="0">
                <a:pos x="38" y="18"/>
              </a:cxn>
              <a:cxn ang="0">
                <a:pos x="36" y="21"/>
              </a:cxn>
              <a:cxn ang="0">
                <a:pos x="34" y="24"/>
              </a:cxn>
              <a:cxn ang="0">
                <a:pos x="31" y="26"/>
              </a:cxn>
              <a:cxn ang="0">
                <a:pos x="35" y="28"/>
              </a:cxn>
              <a:cxn ang="0">
                <a:pos x="38" y="31"/>
              </a:cxn>
              <a:cxn ang="0">
                <a:pos x="40" y="35"/>
              </a:cxn>
              <a:cxn ang="0">
                <a:pos x="41" y="40"/>
              </a:cxn>
              <a:cxn ang="0">
                <a:pos x="40" y="43"/>
              </a:cxn>
              <a:cxn ang="0">
                <a:pos x="39" y="47"/>
              </a:cxn>
              <a:cxn ang="0">
                <a:pos x="37" y="50"/>
              </a:cxn>
              <a:cxn ang="0">
                <a:pos x="35" y="52"/>
              </a:cxn>
              <a:cxn ang="0">
                <a:pos x="33" y="53"/>
              </a:cxn>
              <a:cxn ang="0">
                <a:pos x="29" y="54"/>
              </a:cxn>
              <a:cxn ang="0">
                <a:pos x="25" y="56"/>
              </a:cxn>
              <a:cxn ang="0">
                <a:pos x="21" y="56"/>
              </a:cxn>
              <a:cxn ang="0">
                <a:pos x="0" y="56"/>
              </a:cxn>
              <a:cxn ang="0">
                <a:pos x="7" y="24"/>
              </a:cxn>
              <a:cxn ang="0">
                <a:pos x="19" y="24"/>
              </a:cxn>
              <a:cxn ang="0">
                <a:pos x="23" y="24"/>
              </a:cxn>
              <a:cxn ang="0">
                <a:pos x="26" y="23"/>
              </a:cxn>
              <a:cxn ang="0">
                <a:pos x="28" y="22"/>
              </a:cxn>
              <a:cxn ang="0">
                <a:pos x="30" y="20"/>
              </a:cxn>
              <a:cxn ang="0">
                <a:pos x="31" y="18"/>
              </a:cxn>
              <a:cxn ang="0">
                <a:pos x="31" y="16"/>
              </a:cxn>
              <a:cxn ang="0">
                <a:pos x="31" y="13"/>
              </a:cxn>
              <a:cxn ang="0">
                <a:pos x="30" y="11"/>
              </a:cxn>
              <a:cxn ang="0">
                <a:pos x="28" y="9"/>
              </a:cxn>
              <a:cxn ang="0">
                <a:pos x="26" y="8"/>
              </a:cxn>
              <a:cxn ang="0">
                <a:pos x="23" y="7"/>
              </a:cxn>
              <a:cxn ang="0">
                <a:pos x="18" y="7"/>
              </a:cxn>
              <a:cxn ang="0">
                <a:pos x="7" y="7"/>
              </a:cxn>
              <a:cxn ang="0">
                <a:pos x="7" y="24"/>
              </a:cxn>
              <a:cxn ang="0">
                <a:pos x="7" y="49"/>
              </a:cxn>
              <a:cxn ang="0">
                <a:pos x="21" y="49"/>
              </a:cxn>
              <a:cxn ang="0">
                <a:pos x="23" y="49"/>
              </a:cxn>
              <a:cxn ang="0">
                <a:pos x="25" y="49"/>
              </a:cxn>
              <a:cxn ang="0">
                <a:pos x="28" y="48"/>
              </a:cxn>
              <a:cxn ang="0">
                <a:pos x="30" y="47"/>
              </a:cxn>
              <a:cxn ang="0">
                <a:pos x="31" y="46"/>
              </a:cxn>
              <a:cxn ang="0">
                <a:pos x="32" y="44"/>
              </a:cxn>
              <a:cxn ang="0">
                <a:pos x="33" y="42"/>
              </a:cxn>
              <a:cxn ang="0">
                <a:pos x="33" y="40"/>
              </a:cxn>
              <a:cxn ang="0">
                <a:pos x="33" y="37"/>
              </a:cxn>
              <a:cxn ang="0">
                <a:pos x="32" y="34"/>
              </a:cxn>
              <a:cxn ang="0">
                <a:pos x="30" y="32"/>
              </a:cxn>
              <a:cxn ang="0">
                <a:pos x="28" y="31"/>
              </a:cxn>
              <a:cxn ang="0">
                <a:pos x="24" y="30"/>
              </a:cxn>
              <a:cxn ang="0">
                <a:pos x="20" y="30"/>
              </a:cxn>
              <a:cxn ang="0">
                <a:pos x="7" y="30"/>
              </a:cxn>
              <a:cxn ang="0">
                <a:pos x="7" y="49"/>
              </a:cxn>
            </a:cxnLst>
            <a:rect l="0" t="0" r="r" b="b"/>
            <a:pathLst>
              <a:path w="41" h="56">
                <a:moveTo>
                  <a:pt x="0" y="56"/>
                </a:moveTo>
                <a:lnTo>
                  <a:pt x="0" y="0"/>
                </a:lnTo>
                <a:lnTo>
                  <a:pt x="20" y="0"/>
                </a:lnTo>
                <a:lnTo>
                  <a:pt x="26" y="0"/>
                </a:lnTo>
                <a:lnTo>
                  <a:pt x="30" y="1"/>
                </a:lnTo>
                <a:lnTo>
                  <a:pt x="34" y="5"/>
                </a:lnTo>
                <a:lnTo>
                  <a:pt x="36" y="8"/>
                </a:lnTo>
                <a:lnTo>
                  <a:pt x="38" y="11"/>
                </a:lnTo>
                <a:lnTo>
                  <a:pt x="38" y="15"/>
                </a:lnTo>
                <a:lnTo>
                  <a:pt x="38" y="18"/>
                </a:lnTo>
                <a:lnTo>
                  <a:pt x="36" y="21"/>
                </a:lnTo>
                <a:lnTo>
                  <a:pt x="34" y="24"/>
                </a:lnTo>
                <a:lnTo>
                  <a:pt x="31" y="26"/>
                </a:lnTo>
                <a:lnTo>
                  <a:pt x="35" y="28"/>
                </a:lnTo>
                <a:lnTo>
                  <a:pt x="38" y="31"/>
                </a:lnTo>
                <a:lnTo>
                  <a:pt x="40" y="35"/>
                </a:lnTo>
                <a:lnTo>
                  <a:pt x="41" y="40"/>
                </a:lnTo>
                <a:lnTo>
                  <a:pt x="40" y="43"/>
                </a:lnTo>
                <a:lnTo>
                  <a:pt x="39" y="47"/>
                </a:lnTo>
                <a:lnTo>
                  <a:pt x="37" y="50"/>
                </a:lnTo>
                <a:lnTo>
                  <a:pt x="35" y="52"/>
                </a:lnTo>
                <a:lnTo>
                  <a:pt x="33" y="53"/>
                </a:lnTo>
                <a:lnTo>
                  <a:pt x="29" y="54"/>
                </a:lnTo>
                <a:lnTo>
                  <a:pt x="25" y="56"/>
                </a:lnTo>
                <a:lnTo>
                  <a:pt x="21" y="56"/>
                </a:lnTo>
                <a:lnTo>
                  <a:pt x="0" y="56"/>
                </a:lnTo>
                <a:close/>
                <a:moveTo>
                  <a:pt x="7" y="24"/>
                </a:moveTo>
                <a:lnTo>
                  <a:pt x="19" y="24"/>
                </a:lnTo>
                <a:lnTo>
                  <a:pt x="23" y="24"/>
                </a:lnTo>
                <a:lnTo>
                  <a:pt x="26" y="23"/>
                </a:lnTo>
                <a:lnTo>
                  <a:pt x="28" y="22"/>
                </a:lnTo>
                <a:lnTo>
                  <a:pt x="30" y="20"/>
                </a:lnTo>
                <a:lnTo>
                  <a:pt x="31" y="18"/>
                </a:lnTo>
                <a:lnTo>
                  <a:pt x="31" y="16"/>
                </a:lnTo>
                <a:lnTo>
                  <a:pt x="31" y="13"/>
                </a:lnTo>
                <a:lnTo>
                  <a:pt x="30" y="11"/>
                </a:lnTo>
                <a:lnTo>
                  <a:pt x="28" y="9"/>
                </a:lnTo>
                <a:lnTo>
                  <a:pt x="26" y="8"/>
                </a:lnTo>
                <a:lnTo>
                  <a:pt x="23" y="7"/>
                </a:lnTo>
                <a:lnTo>
                  <a:pt x="18" y="7"/>
                </a:lnTo>
                <a:lnTo>
                  <a:pt x="7" y="7"/>
                </a:lnTo>
                <a:lnTo>
                  <a:pt x="7" y="24"/>
                </a:lnTo>
                <a:close/>
                <a:moveTo>
                  <a:pt x="7" y="49"/>
                </a:moveTo>
                <a:lnTo>
                  <a:pt x="21" y="49"/>
                </a:lnTo>
                <a:lnTo>
                  <a:pt x="23" y="49"/>
                </a:lnTo>
                <a:lnTo>
                  <a:pt x="25" y="49"/>
                </a:lnTo>
                <a:lnTo>
                  <a:pt x="28" y="48"/>
                </a:lnTo>
                <a:lnTo>
                  <a:pt x="30" y="47"/>
                </a:lnTo>
                <a:lnTo>
                  <a:pt x="31" y="46"/>
                </a:lnTo>
                <a:lnTo>
                  <a:pt x="32" y="44"/>
                </a:lnTo>
                <a:lnTo>
                  <a:pt x="33" y="42"/>
                </a:lnTo>
                <a:lnTo>
                  <a:pt x="33" y="40"/>
                </a:lnTo>
                <a:lnTo>
                  <a:pt x="33" y="37"/>
                </a:lnTo>
                <a:lnTo>
                  <a:pt x="32" y="34"/>
                </a:lnTo>
                <a:lnTo>
                  <a:pt x="30" y="32"/>
                </a:lnTo>
                <a:lnTo>
                  <a:pt x="28" y="31"/>
                </a:lnTo>
                <a:lnTo>
                  <a:pt x="24" y="30"/>
                </a:lnTo>
                <a:lnTo>
                  <a:pt x="20" y="30"/>
                </a:lnTo>
                <a:lnTo>
                  <a:pt x="7" y="30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4" name="Freeform 3188"/>
          <p:cNvSpPr>
            <a:spLocks noEditPoints="1"/>
          </p:cNvSpPr>
          <p:nvPr/>
        </p:nvSpPr>
        <p:spPr bwMode="auto">
          <a:xfrm>
            <a:off x="5694363" y="6197600"/>
            <a:ext cx="14287" cy="17463"/>
          </a:xfrm>
          <a:custGeom>
            <a:avLst/>
            <a:gdLst/>
            <a:ahLst/>
            <a:cxnLst>
              <a:cxn ang="0">
                <a:pos x="24" y="38"/>
              </a:cxn>
              <a:cxn ang="0">
                <a:pos x="17" y="42"/>
              </a:cxn>
              <a:cxn ang="0">
                <a:pos x="7" y="41"/>
              </a:cxn>
              <a:cxn ang="0">
                <a:pos x="1" y="34"/>
              </a:cxn>
              <a:cxn ang="0">
                <a:pos x="0" y="27"/>
              </a:cxn>
              <a:cxn ang="0">
                <a:pos x="3" y="22"/>
              </a:cxn>
              <a:cxn ang="0">
                <a:pos x="7" y="20"/>
              </a:cxn>
              <a:cxn ang="0">
                <a:pos x="12" y="18"/>
              </a:cxn>
              <a:cxn ang="0">
                <a:pos x="22" y="17"/>
              </a:cxn>
              <a:cxn ang="0">
                <a:pos x="27" y="14"/>
              </a:cxn>
              <a:cxn ang="0">
                <a:pos x="27" y="10"/>
              </a:cxn>
              <a:cxn ang="0">
                <a:pos x="22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7" y="1"/>
              </a:cxn>
              <a:cxn ang="0">
                <a:pos x="32" y="4"/>
              </a:cxn>
              <a:cxn ang="0">
                <a:pos x="34" y="9"/>
              </a:cxn>
              <a:cxn ang="0">
                <a:pos x="34" y="15"/>
              </a:cxn>
              <a:cxn ang="0">
                <a:pos x="34" y="31"/>
              </a:cxn>
              <a:cxn ang="0">
                <a:pos x="35" y="38"/>
              </a:cxn>
              <a:cxn ang="0">
                <a:pos x="29" y="41"/>
              </a:cxn>
              <a:cxn ang="0">
                <a:pos x="28" y="36"/>
              </a:cxn>
              <a:cxn ang="0">
                <a:pos x="23" y="22"/>
              </a:cxn>
              <a:cxn ang="0">
                <a:pos x="13" y="24"/>
              </a:cxn>
              <a:cxn ang="0">
                <a:pos x="9" y="25"/>
              </a:cxn>
              <a:cxn ang="0">
                <a:pos x="7" y="28"/>
              </a:cxn>
              <a:cxn ang="0">
                <a:pos x="7" y="32"/>
              </a:cxn>
              <a:cxn ang="0">
                <a:pos x="11" y="36"/>
              </a:cxn>
              <a:cxn ang="0">
                <a:pos x="18" y="36"/>
              </a:cxn>
              <a:cxn ang="0">
                <a:pos x="24" y="32"/>
              </a:cxn>
              <a:cxn ang="0">
                <a:pos x="27" y="27"/>
              </a:cxn>
              <a:cxn ang="0">
                <a:pos x="27" y="21"/>
              </a:cxn>
            </a:cxnLst>
            <a:rect l="0" t="0" r="r" b="b"/>
            <a:pathLst>
              <a:path w="36" h="42">
                <a:moveTo>
                  <a:pt x="28" y="36"/>
                </a:moveTo>
                <a:lnTo>
                  <a:pt x="24" y="38"/>
                </a:lnTo>
                <a:lnTo>
                  <a:pt x="21" y="41"/>
                </a:lnTo>
                <a:lnTo>
                  <a:pt x="17" y="42"/>
                </a:lnTo>
                <a:lnTo>
                  <a:pt x="13" y="42"/>
                </a:lnTo>
                <a:lnTo>
                  <a:pt x="7" y="41"/>
                </a:lnTo>
                <a:lnTo>
                  <a:pt x="3" y="38"/>
                </a:lnTo>
                <a:lnTo>
                  <a:pt x="1" y="34"/>
                </a:lnTo>
                <a:lnTo>
                  <a:pt x="0" y="30"/>
                </a:lnTo>
                <a:lnTo>
                  <a:pt x="0" y="27"/>
                </a:lnTo>
                <a:lnTo>
                  <a:pt x="1" y="25"/>
                </a:lnTo>
                <a:lnTo>
                  <a:pt x="3" y="22"/>
                </a:lnTo>
                <a:lnTo>
                  <a:pt x="4" y="21"/>
                </a:lnTo>
                <a:lnTo>
                  <a:pt x="7" y="20"/>
                </a:lnTo>
                <a:lnTo>
                  <a:pt x="9" y="19"/>
                </a:lnTo>
                <a:lnTo>
                  <a:pt x="12" y="18"/>
                </a:lnTo>
                <a:lnTo>
                  <a:pt x="15" y="18"/>
                </a:lnTo>
                <a:lnTo>
                  <a:pt x="22" y="17"/>
                </a:lnTo>
                <a:lnTo>
                  <a:pt x="27" y="15"/>
                </a:lnTo>
                <a:lnTo>
                  <a:pt x="27" y="14"/>
                </a:lnTo>
                <a:lnTo>
                  <a:pt x="27" y="14"/>
                </a:lnTo>
                <a:lnTo>
                  <a:pt x="27" y="10"/>
                </a:lnTo>
                <a:lnTo>
                  <a:pt x="25" y="8"/>
                </a:lnTo>
                <a:lnTo>
                  <a:pt x="22" y="6"/>
                </a:lnTo>
                <a:lnTo>
                  <a:pt x="18" y="6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7" y="13"/>
                </a:lnTo>
                <a:lnTo>
                  <a:pt x="1" y="12"/>
                </a:lnTo>
                <a:lnTo>
                  <a:pt x="2" y="8"/>
                </a:lnTo>
                <a:lnTo>
                  <a:pt x="4" y="5"/>
                </a:lnTo>
                <a:lnTo>
                  <a:pt x="6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0" y="3"/>
                </a:lnTo>
                <a:lnTo>
                  <a:pt x="32" y="4"/>
                </a:lnTo>
                <a:lnTo>
                  <a:pt x="33" y="6"/>
                </a:lnTo>
                <a:lnTo>
                  <a:pt x="34" y="9"/>
                </a:lnTo>
                <a:lnTo>
                  <a:pt x="34" y="11"/>
                </a:lnTo>
                <a:lnTo>
                  <a:pt x="34" y="15"/>
                </a:lnTo>
                <a:lnTo>
                  <a:pt x="34" y="24"/>
                </a:lnTo>
                <a:lnTo>
                  <a:pt x="34" y="31"/>
                </a:lnTo>
                <a:lnTo>
                  <a:pt x="34" y="36"/>
                </a:lnTo>
                <a:lnTo>
                  <a:pt x="35" y="38"/>
                </a:lnTo>
                <a:lnTo>
                  <a:pt x="36" y="41"/>
                </a:lnTo>
                <a:lnTo>
                  <a:pt x="29" y="41"/>
                </a:lnTo>
                <a:lnTo>
                  <a:pt x="28" y="38"/>
                </a:lnTo>
                <a:lnTo>
                  <a:pt x="28" y="36"/>
                </a:lnTo>
                <a:close/>
                <a:moveTo>
                  <a:pt x="27" y="21"/>
                </a:moveTo>
                <a:lnTo>
                  <a:pt x="23" y="22"/>
                </a:lnTo>
                <a:lnTo>
                  <a:pt x="16" y="23"/>
                </a:lnTo>
                <a:lnTo>
                  <a:pt x="13" y="24"/>
                </a:lnTo>
                <a:lnTo>
                  <a:pt x="10" y="24"/>
                </a:lnTo>
                <a:lnTo>
                  <a:pt x="9" y="25"/>
                </a:lnTo>
                <a:lnTo>
                  <a:pt x="8" y="27"/>
                </a:lnTo>
                <a:lnTo>
                  <a:pt x="7" y="28"/>
                </a:lnTo>
                <a:lnTo>
                  <a:pt x="7" y="30"/>
                </a:lnTo>
                <a:lnTo>
                  <a:pt x="7" y="32"/>
                </a:lnTo>
                <a:lnTo>
                  <a:pt x="9" y="34"/>
                </a:lnTo>
                <a:lnTo>
                  <a:pt x="11" y="36"/>
                </a:lnTo>
                <a:lnTo>
                  <a:pt x="15" y="36"/>
                </a:lnTo>
                <a:lnTo>
                  <a:pt x="18" y="36"/>
                </a:lnTo>
                <a:lnTo>
                  <a:pt x="22" y="34"/>
                </a:lnTo>
                <a:lnTo>
                  <a:pt x="24" y="32"/>
                </a:lnTo>
                <a:lnTo>
                  <a:pt x="26" y="30"/>
                </a:lnTo>
                <a:lnTo>
                  <a:pt x="27" y="27"/>
                </a:lnTo>
                <a:lnTo>
                  <a:pt x="27" y="23"/>
                </a:lnTo>
                <a:lnTo>
                  <a:pt x="27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5" name="Freeform 3189"/>
          <p:cNvSpPr>
            <a:spLocks/>
          </p:cNvSpPr>
          <p:nvPr/>
        </p:nvSpPr>
        <p:spPr bwMode="auto">
          <a:xfrm>
            <a:off x="5711825" y="6197600"/>
            <a:ext cx="12700" cy="17463"/>
          </a:xfrm>
          <a:custGeom>
            <a:avLst/>
            <a:gdLst/>
            <a:ahLst/>
            <a:cxnLst>
              <a:cxn ang="0">
                <a:pos x="7" y="28"/>
              </a:cxn>
              <a:cxn ang="0">
                <a:pos x="10" y="34"/>
              </a:cxn>
              <a:cxn ang="0">
                <a:pos x="18" y="36"/>
              </a:cxn>
              <a:cxn ang="0">
                <a:pos x="24" y="34"/>
              </a:cxn>
              <a:cxn ang="0">
                <a:pos x="27" y="29"/>
              </a:cxn>
              <a:cxn ang="0">
                <a:pos x="25" y="26"/>
              </a:cxn>
              <a:cxn ang="0">
                <a:pos x="18" y="24"/>
              </a:cxn>
              <a:cxn ang="0">
                <a:pos x="8" y="20"/>
              </a:cxn>
              <a:cxn ang="0">
                <a:pos x="2" y="17"/>
              </a:cxn>
              <a:cxn ang="0">
                <a:pos x="1" y="11"/>
              </a:cxn>
              <a:cxn ang="0">
                <a:pos x="2" y="6"/>
              </a:cxn>
              <a:cxn ang="0">
                <a:pos x="6" y="3"/>
              </a:cxn>
              <a:cxn ang="0">
                <a:pos x="11" y="1"/>
              </a:cxn>
              <a:cxn ang="0">
                <a:pos x="16" y="0"/>
              </a:cxn>
              <a:cxn ang="0">
                <a:pos x="24" y="1"/>
              </a:cxn>
              <a:cxn ang="0">
                <a:pos x="30" y="5"/>
              </a:cxn>
              <a:cxn ang="0">
                <a:pos x="32" y="11"/>
              </a:cxn>
              <a:cxn ang="0">
                <a:pos x="25" y="9"/>
              </a:cxn>
              <a:cxn ang="0">
                <a:pos x="20" y="6"/>
              </a:cxn>
              <a:cxn ang="0">
                <a:pos x="13" y="6"/>
              </a:cxn>
              <a:cxn ang="0">
                <a:pos x="9" y="9"/>
              </a:cxn>
              <a:cxn ang="0">
                <a:pos x="8" y="12"/>
              </a:cxn>
              <a:cxn ang="0">
                <a:pos x="10" y="14"/>
              </a:cxn>
              <a:cxn ang="0">
                <a:pos x="14" y="15"/>
              </a:cxn>
              <a:cxn ang="0">
                <a:pos x="24" y="18"/>
              </a:cxn>
              <a:cxn ang="0">
                <a:pos x="30" y="21"/>
              </a:cxn>
              <a:cxn ang="0">
                <a:pos x="33" y="26"/>
              </a:cxn>
              <a:cxn ang="0">
                <a:pos x="33" y="32"/>
              </a:cxn>
              <a:cxn ang="0">
                <a:pos x="29" y="38"/>
              </a:cxn>
              <a:cxn ang="0">
                <a:pos x="22" y="42"/>
              </a:cxn>
              <a:cxn ang="0">
                <a:pos x="14" y="42"/>
              </a:cxn>
              <a:cxn ang="0">
                <a:pos x="8" y="39"/>
              </a:cxn>
              <a:cxn ang="0">
                <a:pos x="4" y="36"/>
              </a:cxn>
              <a:cxn ang="0">
                <a:pos x="0" y="32"/>
              </a:cxn>
            </a:cxnLst>
            <a:rect l="0" t="0" r="r" b="b"/>
            <a:pathLst>
              <a:path w="33" h="42">
                <a:moveTo>
                  <a:pt x="0" y="29"/>
                </a:moveTo>
                <a:lnTo>
                  <a:pt x="7" y="28"/>
                </a:lnTo>
                <a:lnTo>
                  <a:pt x="8" y="31"/>
                </a:lnTo>
                <a:lnTo>
                  <a:pt x="10" y="34"/>
                </a:lnTo>
                <a:lnTo>
                  <a:pt x="13" y="35"/>
                </a:lnTo>
                <a:lnTo>
                  <a:pt x="18" y="36"/>
                </a:lnTo>
                <a:lnTo>
                  <a:pt x="22" y="35"/>
                </a:lnTo>
                <a:lnTo>
                  <a:pt x="24" y="34"/>
                </a:lnTo>
                <a:lnTo>
                  <a:pt x="26" y="32"/>
                </a:lnTo>
                <a:lnTo>
                  <a:pt x="27" y="29"/>
                </a:lnTo>
                <a:lnTo>
                  <a:pt x="26" y="27"/>
                </a:lnTo>
                <a:lnTo>
                  <a:pt x="25" y="26"/>
                </a:lnTo>
                <a:lnTo>
                  <a:pt x="22" y="25"/>
                </a:lnTo>
                <a:lnTo>
                  <a:pt x="18" y="24"/>
                </a:lnTo>
                <a:lnTo>
                  <a:pt x="12" y="22"/>
                </a:lnTo>
                <a:lnTo>
                  <a:pt x="8" y="20"/>
                </a:lnTo>
                <a:lnTo>
                  <a:pt x="5" y="19"/>
                </a:lnTo>
                <a:lnTo>
                  <a:pt x="2" y="17"/>
                </a:lnTo>
                <a:lnTo>
                  <a:pt x="1" y="14"/>
                </a:lnTo>
                <a:lnTo>
                  <a:pt x="1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6" y="0"/>
                </a:lnTo>
                <a:lnTo>
                  <a:pt x="21" y="0"/>
                </a:lnTo>
                <a:lnTo>
                  <a:pt x="24" y="1"/>
                </a:lnTo>
                <a:lnTo>
                  <a:pt x="28" y="3"/>
                </a:lnTo>
                <a:lnTo>
                  <a:pt x="30" y="5"/>
                </a:lnTo>
                <a:lnTo>
                  <a:pt x="31" y="8"/>
                </a:lnTo>
                <a:lnTo>
                  <a:pt x="32" y="11"/>
                </a:lnTo>
                <a:lnTo>
                  <a:pt x="25" y="12"/>
                </a:lnTo>
                <a:lnTo>
                  <a:pt x="25" y="9"/>
                </a:lnTo>
                <a:lnTo>
                  <a:pt x="23" y="7"/>
                </a:lnTo>
                <a:lnTo>
                  <a:pt x="20" y="6"/>
                </a:lnTo>
                <a:lnTo>
                  <a:pt x="17" y="5"/>
                </a:lnTo>
                <a:lnTo>
                  <a:pt x="13" y="6"/>
                </a:lnTo>
                <a:lnTo>
                  <a:pt x="10" y="7"/>
                </a:lnTo>
                <a:lnTo>
                  <a:pt x="9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2" y="15"/>
                </a:lnTo>
                <a:lnTo>
                  <a:pt x="14" y="15"/>
                </a:lnTo>
                <a:lnTo>
                  <a:pt x="18" y="16"/>
                </a:lnTo>
                <a:lnTo>
                  <a:pt x="24" y="18"/>
                </a:lnTo>
                <a:lnTo>
                  <a:pt x="27" y="20"/>
                </a:lnTo>
                <a:lnTo>
                  <a:pt x="30" y="21"/>
                </a:lnTo>
                <a:lnTo>
                  <a:pt x="32" y="23"/>
                </a:lnTo>
                <a:lnTo>
                  <a:pt x="33" y="26"/>
                </a:lnTo>
                <a:lnTo>
                  <a:pt x="33" y="29"/>
                </a:lnTo>
                <a:lnTo>
                  <a:pt x="33" y="32"/>
                </a:lnTo>
                <a:lnTo>
                  <a:pt x="32" y="35"/>
                </a:lnTo>
                <a:lnTo>
                  <a:pt x="29" y="38"/>
                </a:lnTo>
                <a:lnTo>
                  <a:pt x="26" y="41"/>
                </a:lnTo>
                <a:lnTo>
                  <a:pt x="22" y="42"/>
                </a:lnTo>
                <a:lnTo>
                  <a:pt x="18" y="42"/>
                </a:lnTo>
                <a:lnTo>
                  <a:pt x="14" y="42"/>
                </a:lnTo>
                <a:lnTo>
                  <a:pt x="11" y="41"/>
                </a:lnTo>
                <a:lnTo>
                  <a:pt x="8" y="39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6" name="Freeform 3190"/>
          <p:cNvSpPr>
            <a:spLocks noEditPoints="1"/>
          </p:cNvSpPr>
          <p:nvPr/>
        </p:nvSpPr>
        <p:spPr bwMode="auto">
          <a:xfrm>
            <a:off x="5726113" y="6197600"/>
            <a:ext cx="15875" cy="17463"/>
          </a:xfrm>
          <a:custGeom>
            <a:avLst/>
            <a:gdLst/>
            <a:ahLst/>
            <a:cxnLst>
              <a:cxn ang="0">
                <a:pos x="30" y="28"/>
              </a:cxn>
              <a:cxn ang="0">
                <a:pos x="37" y="29"/>
              </a:cxn>
              <a:cxn ang="0">
                <a:pos x="35" y="34"/>
              </a:cxn>
              <a:cxn ang="0">
                <a:pos x="31" y="38"/>
              </a:cxn>
              <a:cxn ang="0">
                <a:pos x="26" y="41"/>
              </a:cxn>
              <a:cxn ang="0">
                <a:pos x="20" y="42"/>
              </a:cxn>
              <a:cxn ang="0">
                <a:pos x="16" y="42"/>
              </a:cxn>
              <a:cxn ang="0">
                <a:pos x="11" y="41"/>
              </a:cxn>
              <a:cxn ang="0">
                <a:pos x="8" y="38"/>
              </a:cxn>
              <a:cxn ang="0">
                <a:pos x="5" y="36"/>
              </a:cxn>
              <a:cxn ang="0">
                <a:pos x="3" y="33"/>
              </a:cxn>
              <a:cxn ang="0">
                <a:pos x="1" y="30"/>
              </a:cxn>
              <a:cxn ang="0">
                <a:pos x="1" y="26"/>
              </a:cxn>
              <a:cxn ang="0">
                <a:pos x="0" y="21"/>
              </a:cxn>
              <a:cxn ang="0">
                <a:pos x="1" y="16"/>
              </a:cxn>
              <a:cxn ang="0">
                <a:pos x="1" y="12"/>
              </a:cxn>
              <a:cxn ang="0">
                <a:pos x="3" y="9"/>
              </a:cxn>
              <a:cxn ang="0">
                <a:pos x="5" y="5"/>
              </a:cxn>
              <a:cxn ang="0">
                <a:pos x="8" y="3"/>
              </a:cxn>
              <a:cxn ang="0">
                <a:pos x="11" y="1"/>
              </a:cxn>
              <a:cxn ang="0">
                <a:pos x="16" y="0"/>
              </a:cxn>
              <a:cxn ang="0">
                <a:pos x="20" y="0"/>
              </a:cxn>
              <a:cxn ang="0">
                <a:pos x="23" y="0"/>
              </a:cxn>
              <a:cxn ang="0">
                <a:pos x="27" y="1"/>
              </a:cxn>
              <a:cxn ang="0">
                <a:pos x="30" y="3"/>
              </a:cxn>
              <a:cxn ang="0">
                <a:pos x="33" y="5"/>
              </a:cxn>
              <a:cxn ang="0">
                <a:pos x="35" y="8"/>
              </a:cxn>
              <a:cxn ang="0">
                <a:pos x="36" y="12"/>
              </a:cxn>
              <a:cxn ang="0">
                <a:pos x="37" y="16"/>
              </a:cxn>
              <a:cxn ang="0">
                <a:pos x="38" y="21"/>
              </a:cxn>
              <a:cxn ang="0">
                <a:pos x="38" y="21"/>
              </a:cxn>
              <a:cxn ang="0">
                <a:pos x="38" y="22"/>
              </a:cxn>
              <a:cxn ang="0">
                <a:pos x="7" y="22"/>
              </a:cxn>
              <a:cxn ang="0">
                <a:pos x="8" y="28"/>
              </a:cxn>
              <a:cxn ang="0">
                <a:pos x="11" y="32"/>
              </a:cxn>
              <a:cxn ang="0">
                <a:pos x="16" y="35"/>
              </a:cxn>
              <a:cxn ang="0">
                <a:pos x="20" y="36"/>
              </a:cxn>
              <a:cxn ang="0">
                <a:pos x="23" y="35"/>
              </a:cxn>
              <a:cxn ang="0">
                <a:pos x="26" y="34"/>
              </a:cxn>
              <a:cxn ang="0">
                <a:pos x="29" y="31"/>
              </a:cxn>
              <a:cxn ang="0">
                <a:pos x="30" y="28"/>
              </a:cxn>
              <a:cxn ang="0">
                <a:pos x="7" y="17"/>
              </a:cxn>
              <a:cxn ang="0">
                <a:pos x="31" y="17"/>
              </a:cxn>
              <a:cxn ang="0">
                <a:pos x="30" y="12"/>
              </a:cxn>
              <a:cxn ang="0">
                <a:pos x="28" y="9"/>
              </a:cxn>
              <a:cxn ang="0">
                <a:pos x="26" y="8"/>
              </a:cxn>
              <a:cxn ang="0">
                <a:pos x="24" y="6"/>
              </a:cxn>
              <a:cxn ang="0">
                <a:pos x="22" y="6"/>
              </a:cxn>
              <a:cxn ang="0">
                <a:pos x="20" y="5"/>
              </a:cxn>
              <a:cxn ang="0">
                <a:pos x="15" y="6"/>
              </a:cxn>
              <a:cxn ang="0">
                <a:pos x="11" y="9"/>
              </a:cxn>
              <a:cxn ang="0">
                <a:pos x="9" y="12"/>
              </a:cxn>
              <a:cxn ang="0">
                <a:pos x="7" y="17"/>
              </a:cxn>
            </a:cxnLst>
            <a:rect l="0" t="0" r="r" b="b"/>
            <a:pathLst>
              <a:path w="38" h="42">
                <a:moveTo>
                  <a:pt x="30" y="28"/>
                </a:moveTo>
                <a:lnTo>
                  <a:pt x="37" y="29"/>
                </a:lnTo>
                <a:lnTo>
                  <a:pt x="35" y="34"/>
                </a:lnTo>
                <a:lnTo>
                  <a:pt x="31" y="38"/>
                </a:lnTo>
                <a:lnTo>
                  <a:pt x="26" y="41"/>
                </a:lnTo>
                <a:lnTo>
                  <a:pt x="20" y="42"/>
                </a:lnTo>
                <a:lnTo>
                  <a:pt x="16" y="42"/>
                </a:lnTo>
                <a:lnTo>
                  <a:pt x="11" y="41"/>
                </a:lnTo>
                <a:lnTo>
                  <a:pt x="8" y="38"/>
                </a:lnTo>
                <a:lnTo>
                  <a:pt x="5" y="36"/>
                </a:lnTo>
                <a:lnTo>
                  <a:pt x="3" y="33"/>
                </a:lnTo>
                <a:lnTo>
                  <a:pt x="1" y="30"/>
                </a:lnTo>
                <a:lnTo>
                  <a:pt x="1" y="26"/>
                </a:lnTo>
                <a:lnTo>
                  <a:pt x="0" y="21"/>
                </a:lnTo>
                <a:lnTo>
                  <a:pt x="1" y="16"/>
                </a:lnTo>
                <a:lnTo>
                  <a:pt x="1" y="12"/>
                </a:lnTo>
                <a:lnTo>
                  <a:pt x="3" y="9"/>
                </a:lnTo>
                <a:lnTo>
                  <a:pt x="5" y="5"/>
                </a:lnTo>
                <a:lnTo>
                  <a:pt x="8" y="3"/>
                </a:lnTo>
                <a:lnTo>
                  <a:pt x="11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0" y="3"/>
                </a:lnTo>
                <a:lnTo>
                  <a:pt x="33" y="5"/>
                </a:lnTo>
                <a:lnTo>
                  <a:pt x="35" y="8"/>
                </a:lnTo>
                <a:lnTo>
                  <a:pt x="36" y="12"/>
                </a:lnTo>
                <a:lnTo>
                  <a:pt x="37" y="16"/>
                </a:lnTo>
                <a:lnTo>
                  <a:pt x="38" y="21"/>
                </a:lnTo>
                <a:lnTo>
                  <a:pt x="38" y="21"/>
                </a:lnTo>
                <a:lnTo>
                  <a:pt x="38" y="22"/>
                </a:lnTo>
                <a:lnTo>
                  <a:pt x="7" y="22"/>
                </a:lnTo>
                <a:lnTo>
                  <a:pt x="8" y="28"/>
                </a:lnTo>
                <a:lnTo>
                  <a:pt x="11" y="32"/>
                </a:lnTo>
                <a:lnTo>
                  <a:pt x="16" y="35"/>
                </a:lnTo>
                <a:lnTo>
                  <a:pt x="20" y="36"/>
                </a:lnTo>
                <a:lnTo>
                  <a:pt x="23" y="35"/>
                </a:lnTo>
                <a:lnTo>
                  <a:pt x="26" y="34"/>
                </a:lnTo>
                <a:lnTo>
                  <a:pt x="29" y="31"/>
                </a:lnTo>
                <a:lnTo>
                  <a:pt x="30" y="28"/>
                </a:lnTo>
                <a:close/>
                <a:moveTo>
                  <a:pt x="7" y="17"/>
                </a:moveTo>
                <a:lnTo>
                  <a:pt x="31" y="17"/>
                </a:lnTo>
                <a:lnTo>
                  <a:pt x="30" y="12"/>
                </a:lnTo>
                <a:lnTo>
                  <a:pt x="28" y="9"/>
                </a:lnTo>
                <a:lnTo>
                  <a:pt x="26" y="8"/>
                </a:lnTo>
                <a:lnTo>
                  <a:pt x="24" y="6"/>
                </a:lnTo>
                <a:lnTo>
                  <a:pt x="22" y="6"/>
                </a:lnTo>
                <a:lnTo>
                  <a:pt x="20" y="5"/>
                </a:lnTo>
                <a:lnTo>
                  <a:pt x="15" y="6"/>
                </a:lnTo>
                <a:lnTo>
                  <a:pt x="11" y="9"/>
                </a:lnTo>
                <a:lnTo>
                  <a:pt x="9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7" name="Rectangle 3191"/>
          <p:cNvSpPr>
            <a:spLocks noChangeArrowheads="1"/>
          </p:cNvSpPr>
          <p:nvPr/>
        </p:nvSpPr>
        <p:spPr bwMode="auto">
          <a:xfrm>
            <a:off x="5743575" y="6205538"/>
            <a:ext cx="793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8" name="Freeform 3192"/>
          <p:cNvSpPr>
            <a:spLocks/>
          </p:cNvSpPr>
          <p:nvPr/>
        </p:nvSpPr>
        <p:spPr bwMode="auto">
          <a:xfrm>
            <a:off x="5753100" y="6192838"/>
            <a:ext cx="17463" cy="22225"/>
          </a:xfrm>
          <a:custGeom>
            <a:avLst/>
            <a:gdLst/>
            <a:ahLst/>
            <a:cxnLst>
              <a:cxn ang="0">
                <a:pos x="18" y="56"/>
              </a:cxn>
              <a:cxn ang="0">
                <a:pos x="18" y="7"/>
              </a:cxn>
              <a:cxn ang="0">
                <a:pos x="0" y="7"/>
              </a:cxn>
              <a:cxn ang="0">
                <a:pos x="0" y="0"/>
              </a:cxn>
              <a:cxn ang="0">
                <a:pos x="43" y="0"/>
              </a:cxn>
              <a:cxn ang="0">
                <a:pos x="43" y="7"/>
              </a:cxn>
              <a:cxn ang="0">
                <a:pos x="25" y="7"/>
              </a:cxn>
              <a:cxn ang="0">
                <a:pos x="25" y="56"/>
              </a:cxn>
              <a:cxn ang="0">
                <a:pos x="18" y="56"/>
              </a:cxn>
            </a:cxnLst>
            <a:rect l="0" t="0" r="r" b="b"/>
            <a:pathLst>
              <a:path w="43" h="56">
                <a:moveTo>
                  <a:pt x="18" y="56"/>
                </a:moveTo>
                <a:lnTo>
                  <a:pt x="18" y="7"/>
                </a:lnTo>
                <a:lnTo>
                  <a:pt x="0" y="7"/>
                </a:lnTo>
                <a:lnTo>
                  <a:pt x="0" y="0"/>
                </a:lnTo>
                <a:lnTo>
                  <a:pt x="43" y="0"/>
                </a:lnTo>
                <a:lnTo>
                  <a:pt x="43" y="7"/>
                </a:lnTo>
                <a:lnTo>
                  <a:pt x="25" y="7"/>
                </a:lnTo>
                <a:lnTo>
                  <a:pt x="25" y="56"/>
                </a:lnTo>
                <a:lnTo>
                  <a:pt x="18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9" name="Freeform 3193"/>
          <p:cNvSpPr>
            <a:spLocks/>
          </p:cNvSpPr>
          <p:nvPr/>
        </p:nvSpPr>
        <p:spPr bwMode="auto">
          <a:xfrm>
            <a:off x="5835650" y="5857875"/>
            <a:ext cx="7938" cy="22225"/>
          </a:xfrm>
          <a:custGeom>
            <a:avLst/>
            <a:gdLst/>
            <a:ahLst/>
            <a:cxnLst>
              <a:cxn ang="0">
                <a:pos x="20" y="56"/>
              </a:cxn>
              <a:cxn ang="0">
                <a:pos x="13" y="56"/>
              </a:cxn>
              <a:cxn ang="0">
                <a:pos x="13" y="13"/>
              </a:cxn>
              <a:cxn ang="0">
                <a:pos x="10" y="15"/>
              </a:cxn>
              <a:cxn ang="0">
                <a:pos x="7" y="17"/>
              </a:cxn>
              <a:cxn ang="0">
                <a:pos x="3" y="19"/>
              </a:cxn>
              <a:cxn ang="0">
                <a:pos x="0" y="21"/>
              </a:cxn>
              <a:cxn ang="0">
                <a:pos x="0" y="14"/>
              </a:cxn>
              <a:cxn ang="0">
                <a:pos x="5" y="11"/>
              </a:cxn>
              <a:cxn ang="0">
                <a:pos x="10" y="8"/>
              </a:cxn>
              <a:cxn ang="0">
                <a:pos x="13" y="4"/>
              </a:cxn>
              <a:cxn ang="0">
                <a:pos x="16" y="0"/>
              </a:cxn>
              <a:cxn ang="0">
                <a:pos x="20" y="0"/>
              </a:cxn>
              <a:cxn ang="0">
                <a:pos x="20" y="56"/>
              </a:cxn>
            </a:cxnLst>
            <a:rect l="0" t="0" r="r" b="b"/>
            <a:pathLst>
              <a:path w="20" h="56">
                <a:moveTo>
                  <a:pt x="20" y="56"/>
                </a:moveTo>
                <a:lnTo>
                  <a:pt x="13" y="56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3" y="19"/>
                </a:lnTo>
                <a:lnTo>
                  <a:pt x="0" y="21"/>
                </a:lnTo>
                <a:lnTo>
                  <a:pt x="0" y="14"/>
                </a:lnTo>
                <a:lnTo>
                  <a:pt x="5" y="11"/>
                </a:lnTo>
                <a:lnTo>
                  <a:pt x="10" y="8"/>
                </a:lnTo>
                <a:lnTo>
                  <a:pt x="13" y="4"/>
                </a:lnTo>
                <a:lnTo>
                  <a:pt x="16" y="0"/>
                </a:lnTo>
                <a:lnTo>
                  <a:pt x="20" y="0"/>
                </a:lnTo>
                <a:lnTo>
                  <a:pt x="2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0" name="Freeform 3194"/>
          <p:cNvSpPr>
            <a:spLocks noEditPoints="1"/>
          </p:cNvSpPr>
          <p:nvPr/>
        </p:nvSpPr>
        <p:spPr bwMode="auto">
          <a:xfrm>
            <a:off x="5849938" y="5857875"/>
            <a:ext cx="14287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20"/>
              </a:cxn>
              <a:cxn ang="0">
                <a:pos x="2" y="13"/>
              </a:cxn>
              <a:cxn ang="0">
                <a:pos x="5" y="8"/>
              </a:cxn>
              <a:cxn ang="0">
                <a:pos x="8" y="4"/>
              </a:cxn>
              <a:cxn ang="0">
                <a:pos x="13" y="1"/>
              </a:cxn>
              <a:cxn ang="0">
                <a:pos x="19" y="0"/>
              </a:cxn>
              <a:cxn ang="0">
                <a:pos x="23" y="1"/>
              </a:cxn>
              <a:cxn ang="0">
                <a:pos x="27" y="2"/>
              </a:cxn>
              <a:cxn ang="0">
                <a:pos x="30" y="4"/>
              </a:cxn>
              <a:cxn ang="0">
                <a:pos x="32" y="7"/>
              </a:cxn>
              <a:cxn ang="0">
                <a:pos x="34" y="11"/>
              </a:cxn>
              <a:cxn ang="0">
                <a:pos x="35" y="15"/>
              </a:cxn>
              <a:cxn ang="0">
                <a:pos x="36" y="21"/>
              </a:cxn>
              <a:cxn ang="0">
                <a:pos x="37" y="28"/>
              </a:cxn>
              <a:cxn ang="0">
                <a:pos x="36" y="38"/>
              </a:cxn>
              <a:cxn ang="0">
                <a:pos x="35" y="45"/>
              </a:cxn>
              <a:cxn ang="0">
                <a:pos x="32" y="50"/>
              </a:cxn>
              <a:cxn ang="0">
                <a:pos x="29" y="54"/>
              </a:cxn>
              <a:cxn ang="0">
                <a:pos x="24" y="56"/>
              </a:cxn>
              <a:cxn ang="0">
                <a:pos x="19" y="57"/>
              </a:cxn>
              <a:cxn ang="0">
                <a:pos x="15" y="57"/>
              </a:cxn>
              <a:cxn ang="0">
                <a:pos x="12" y="56"/>
              </a:cxn>
              <a:cxn ang="0">
                <a:pos x="8" y="54"/>
              </a:cxn>
              <a:cxn ang="0">
                <a:pos x="5" y="52"/>
              </a:cxn>
              <a:cxn ang="0">
                <a:pos x="3" y="48"/>
              </a:cxn>
              <a:cxn ang="0">
                <a:pos x="1" y="43"/>
              </a:cxn>
              <a:cxn ang="0">
                <a:pos x="0" y="37"/>
              </a:cxn>
              <a:cxn ang="0">
                <a:pos x="0" y="28"/>
              </a:cxn>
              <a:cxn ang="0">
                <a:pos x="7" y="28"/>
              </a:cxn>
              <a:cxn ang="0">
                <a:pos x="7" y="36"/>
              </a:cxn>
              <a:cxn ang="0">
                <a:pos x="8" y="41"/>
              </a:cxn>
              <a:cxn ang="0">
                <a:pos x="10" y="44"/>
              </a:cxn>
              <a:cxn ang="0">
                <a:pos x="11" y="47"/>
              </a:cxn>
              <a:cxn ang="0">
                <a:pos x="13" y="49"/>
              </a:cxn>
              <a:cxn ang="0">
                <a:pos x="15" y="51"/>
              </a:cxn>
              <a:cxn ang="0">
                <a:pos x="17" y="51"/>
              </a:cxn>
              <a:cxn ang="0">
                <a:pos x="19" y="52"/>
              </a:cxn>
              <a:cxn ang="0">
                <a:pos x="21" y="51"/>
              </a:cxn>
              <a:cxn ang="0">
                <a:pos x="23" y="51"/>
              </a:cxn>
              <a:cxn ang="0">
                <a:pos x="25" y="49"/>
              </a:cxn>
              <a:cxn ang="0">
                <a:pos x="27" y="47"/>
              </a:cxn>
              <a:cxn ang="0">
                <a:pos x="28" y="44"/>
              </a:cxn>
              <a:cxn ang="0">
                <a:pos x="29" y="41"/>
              </a:cxn>
              <a:cxn ang="0">
                <a:pos x="30" y="36"/>
              </a:cxn>
              <a:cxn ang="0">
                <a:pos x="30" y="28"/>
              </a:cxn>
              <a:cxn ang="0">
                <a:pos x="30" y="22"/>
              </a:cxn>
              <a:cxn ang="0">
                <a:pos x="29" y="17"/>
              </a:cxn>
              <a:cxn ang="0">
                <a:pos x="28" y="13"/>
              </a:cxn>
              <a:cxn ang="0">
                <a:pos x="27" y="10"/>
              </a:cxn>
              <a:cxn ang="0">
                <a:pos x="25" y="9"/>
              </a:cxn>
              <a:cxn ang="0">
                <a:pos x="23" y="7"/>
              </a:cxn>
              <a:cxn ang="0">
                <a:pos x="21" y="6"/>
              </a:cxn>
              <a:cxn ang="0">
                <a:pos x="19" y="6"/>
              </a:cxn>
              <a:cxn ang="0">
                <a:pos x="17" y="6"/>
              </a:cxn>
              <a:cxn ang="0">
                <a:pos x="15" y="7"/>
              </a:cxn>
              <a:cxn ang="0">
                <a:pos x="13" y="8"/>
              </a:cxn>
              <a:cxn ang="0">
                <a:pos x="11" y="10"/>
              </a:cxn>
              <a:cxn ang="0">
                <a:pos x="10" y="13"/>
              </a:cxn>
              <a:cxn ang="0">
                <a:pos x="8" y="17"/>
              </a:cxn>
              <a:cxn ang="0">
                <a:pos x="7" y="22"/>
              </a:cxn>
              <a:cxn ang="0">
                <a:pos x="7" y="28"/>
              </a:cxn>
            </a:cxnLst>
            <a:rect l="0" t="0" r="r" b="b"/>
            <a:pathLst>
              <a:path w="37" h="57">
                <a:moveTo>
                  <a:pt x="0" y="28"/>
                </a:moveTo>
                <a:lnTo>
                  <a:pt x="1" y="20"/>
                </a:lnTo>
                <a:lnTo>
                  <a:pt x="2" y="13"/>
                </a:lnTo>
                <a:lnTo>
                  <a:pt x="5" y="8"/>
                </a:lnTo>
                <a:lnTo>
                  <a:pt x="8" y="4"/>
                </a:lnTo>
                <a:lnTo>
                  <a:pt x="13" y="1"/>
                </a:lnTo>
                <a:lnTo>
                  <a:pt x="19" y="0"/>
                </a:lnTo>
                <a:lnTo>
                  <a:pt x="23" y="1"/>
                </a:lnTo>
                <a:lnTo>
                  <a:pt x="27" y="2"/>
                </a:lnTo>
                <a:lnTo>
                  <a:pt x="30" y="4"/>
                </a:lnTo>
                <a:lnTo>
                  <a:pt x="32" y="7"/>
                </a:lnTo>
                <a:lnTo>
                  <a:pt x="34" y="11"/>
                </a:lnTo>
                <a:lnTo>
                  <a:pt x="35" y="15"/>
                </a:lnTo>
                <a:lnTo>
                  <a:pt x="36" y="21"/>
                </a:lnTo>
                <a:lnTo>
                  <a:pt x="37" y="28"/>
                </a:lnTo>
                <a:lnTo>
                  <a:pt x="36" y="38"/>
                </a:lnTo>
                <a:lnTo>
                  <a:pt x="35" y="45"/>
                </a:lnTo>
                <a:lnTo>
                  <a:pt x="32" y="50"/>
                </a:lnTo>
                <a:lnTo>
                  <a:pt x="29" y="54"/>
                </a:lnTo>
                <a:lnTo>
                  <a:pt x="24" y="56"/>
                </a:lnTo>
                <a:lnTo>
                  <a:pt x="19" y="57"/>
                </a:lnTo>
                <a:lnTo>
                  <a:pt x="15" y="57"/>
                </a:lnTo>
                <a:lnTo>
                  <a:pt x="12" y="56"/>
                </a:lnTo>
                <a:lnTo>
                  <a:pt x="8" y="54"/>
                </a:lnTo>
                <a:lnTo>
                  <a:pt x="5" y="52"/>
                </a:lnTo>
                <a:lnTo>
                  <a:pt x="3" y="48"/>
                </a:lnTo>
                <a:lnTo>
                  <a:pt x="1" y="43"/>
                </a:lnTo>
                <a:lnTo>
                  <a:pt x="0" y="37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6"/>
                </a:lnTo>
                <a:lnTo>
                  <a:pt x="8" y="41"/>
                </a:lnTo>
                <a:lnTo>
                  <a:pt x="10" y="44"/>
                </a:lnTo>
                <a:lnTo>
                  <a:pt x="11" y="47"/>
                </a:lnTo>
                <a:lnTo>
                  <a:pt x="13" y="49"/>
                </a:lnTo>
                <a:lnTo>
                  <a:pt x="15" y="51"/>
                </a:lnTo>
                <a:lnTo>
                  <a:pt x="17" y="51"/>
                </a:lnTo>
                <a:lnTo>
                  <a:pt x="19" y="52"/>
                </a:lnTo>
                <a:lnTo>
                  <a:pt x="21" y="51"/>
                </a:lnTo>
                <a:lnTo>
                  <a:pt x="23" y="51"/>
                </a:lnTo>
                <a:lnTo>
                  <a:pt x="25" y="49"/>
                </a:lnTo>
                <a:lnTo>
                  <a:pt x="27" y="47"/>
                </a:lnTo>
                <a:lnTo>
                  <a:pt x="28" y="44"/>
                </a:lnTo>
                <a:lnTo>
                  <a:pt x="29" y="41"/>
                </a:lnTo>
                <a:lnTo>
                  <a:pt x="30" y="36"/>
                </a:lnTo>
                <a:lnTo>
                  <a:pt x="30" y="28"/>
                </a:lnTo>
                <a:lnTo>
                  <a:pt x="30" y="22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9" y="6"/>
                </a:lnTo>
                <a:lnTo>
                  <a:pt x="17" y="6"/>
                </a:lnTo>
                <a:lnTo>
                  <a:pt x="15" y="7"/>
                </a:lnTo>
                <a:lnTo>
                  <a:pt x="13" y="8"/>
                </a:lnTo>
                <a:lnTo>
                  <a:pt x="11" y="10"/>
                </a:lnTo>
                <a:lnTo>
                  <a:pt x="10" y="13"/>
                </a:lnTo>
                <a:lnTo>
                  <a:pt x="8" y="17"/>
                </a:lnTo>
                <a:lnTo>
                  <a:pt x="7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1" name="Freeform 3195"/>
          <p:cNvSpPr>
            <a:spLocks noEditPoints="1"/>
          </p:cNvSpPr>
          <p:nvPr/>
        </p:nvSpPr>
        <p:spPr bwMode="auto">
          <a:xfrm>
            <a:off x="5876925" y="5857875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1" y="0"/>
              </a:cxn>
              <a:cxn ang="0">
                <a:pos x="26" y="0"/>
              </a:cxn>
              <a:cxn ang="0">
                <a:pos x="31" y="1"/>
              </a:cxn>
              <a:cxn ang="0">
                <a:pos x="34" y="3"/>
              </a:cxn>
              <a:cxn ang="0">
                <a:pos x="36" y="6"/>
              </a:cxn>
              <a:cxn ang="0">
                <a:pos x="38" y="10"/>
              </a:cxn>
              <a:cxn ang="0">
                <a:pos x="39" y="14"/>
              </a:cxn>
              <a:cxn ang="0">
                <a:pos x="38" y="17"/>
              </a:cxn>
              <a:cxn ang="0">
                <a:pos x="37" y="20"/>
              </a:cxn>
              <a:cxn ang="0">
                <a:pos x="34" y="23"/>
              </a:cxn>
              <a:cxn ang="0">
                <a:pos x="31" y="25"/>
              </a:cxn>
              <a:cxn ang="0">
                <a:pos x="35" y="27"/>
              </a:cxn>
              <a:cxn ang="0">
                <a:pos x="39" y="31"/>
              </a:cxn>
              <a:cxn ang="0">
                <a:pos x="41" y="35"/>
              </a:cxn>
              <a:cxn ang="0">
                <a:pos x="41" y="39"/>
              </a:cxn>
              <a:cxn ang="0">
                <a:pos x="41" y="43"/>
              </a:cxn>
              <a:cxn ang="0">
                <a:pos x="40" y="47"/>
              </a:cxn>
              <a:cxn ang="0">
                <a:pos x="38" y="50"/>
              </a:cxn>
              <a:cxn ang="0">
                <a:pos x="36" y="52"/>
              </a:cxn>
              <a:cxn ang="0">
                <a:pos x="33" y="53"/>
              </a:cxn>
              <a:cxn ang="0">
                <a:pos x="30" y="54"/>
              </a:cxn>
              <a:cxn ang="0">
                <a:pos x="26" y="55"/>
              </a:cxn>
              <a:cxn ang="0">
                <a:pos x="21" y="55"/>
              </a:cxn>
              <a:cxn ang="0">
                <a:pos x="0" y="55"/>
              </a:cxn>
              <a:cxn ang="0">
                <a:pos x="7" y="23"/>
              </a:cxn>
              <a:cxn ang="0">
                <a:pos x="19" y="23"/>
              </a:cxn>
              <a:cxn ang="0">
                <a:pos x="23" y="22"/>
              </a:cxn>
              <a:cxn ang="0">
                <a:pos x="26" y="22"/>
              </a:cxn>
              <a:cxn ang="0">
                <a:pos x="28" y="21"/>
              </a:cxn>
              <a:cxn ang="0">
                <a:pos x="30" y="19"/>
              </a:cxn>
              <a:cxn ang="0">
                <a:pos x="31" y="17"/>
              </a:cxn>
              <a:cxn ang="0">
                <a:pos x="31" y="15"/>
              </a:cxn>
              <a:cxn ang="0">
                <a:pos x="31" y="12"/>
              </a:cxn>
              <a:cxn ang="0">
                <a:pos x="30" y="10"/>
              </a:cxn>
              <a:cxn ang="0">
                <a:pos x="29" y="8"/>
              </a:cxn>
              <a:cxn ang="0">
                <a:pos x="26" y="7"/>
              </a:cxn>
              <a:cxn ang="0">
                <a:pos x="23" y="6"/>
              </a:cxn>
              <a:cxn ang="0">
                <a:pos x="18" y="6"/>
              </a:cxn>
              <a:cxn ang="0">
                <a:pos x="7" y="6"/>
              </a:cxn>
              <a:cxn ang="0">
                <a:pos x="7" y="23"/>
              </a:cxn>
              <a:cxn ang="0">
                <a:pos x="7" y="49"/>
              </a:cxn>
              <a:cxn ang="0">
                <a:pos x="21" y="49"/>
              </a:cxn>
              <a:cxn ang="0">
                <a:pos x="24" y="49"/>
              </a:cxn>
              <a:cxn ang="0">
                <a:pos x="26" y="49"/>
              </a:cxn>
              <a:cxn ang="0">
                <a:pos x="28" y="48"/>
              </a:cxn>
              <a:cxn ang="0">
                <a:pos x="30" y="47"/>
              </a:cxn>
              <a:cxn ang="0">
                <a:pos x="31" y="46"/>
              </a:cxn>
              <a:cxn ang="0">
                <a:pos x="33" y="44"/>
              </a:cxn>
              <a:cxn ang="0">
                <a:pos x="33" y="42"/>
              </a:cxn>
              <a:cxn ang="0">
                <a:pos x="34" y="39"/>
              </a:cxn>
              <a:cxn ang="0">
                <a:pos x="33" y="37"/>
              </a:cxn>
              <a:cxn ang="0">
                <a:pos x="32" y="34"/>
              </a:cxn>
              <a:cxn ang="0">
                <a:pos x="30" y="32"/>
              </a:cxn>
              <a:cxn ang="0">
                <a:pos x="28" y="31"/>
              </a:cxn>
              <a:cxn ang="0">
                <a:pos x="24" y="29"/>
              </a:cxn>
              <a:cxn ang="0">
                <a:pos x="20" y="29"/>
              </a:cxn>
              <a:cxn ang="0">
                <a:pos x="7" y="29"/>
              </a:cxn>
              <a:cxn ang="0">
                <a:pos x="7" y="49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0" y="0"/>
                </a:lnTo>
                <a:lnTo>
                  <a:pt x="21" y="0"/>
                </a:lnTo>
                <a:lnTo>
                  <a:pt x="26" y="0"/>
                </a:lnTo>
                <a:lnTo>
                  <a:pt x="31" y="1"/>
                </a:lnTo>
                <a:lnTo>
                  <a:pt x="34" y="3"/>
                </a:lnTo>
                <a:lnTo>
                  <a:pt x="36" y="6"/>
                </a:lnTo>
                <a:lnTo>
                  <a:pt x="38" y="10"/>
                </a:lnTo>
                <a:lnTo>
                  <a:pt x="39" y="14"/>
                </a:lnTo>
                <a:lnTo>
                  <a:pt x="38" y="17"/>
                </a:lnTo>
                <a:lnTo>
                  <a:pt x="37" y="20"/>
                </a:lnTo>
                <a:lnTo>
                  <a:pt x="34" y="23"/>
                </a:lnTo>
                <a:lnTo>
                  <a:pt x="31" y="25"/>
                </a:lnTo>
                <a:lnTo>
                  <a:pt x="35" y="27"/>
                </a:lnTo>
                <a:lnTo>
                  <a:pt x="39" y="31"/>
                </a:lnTo>
                <a:lnTo>
                  <a:pt x="41" y="35"/>
                </a:lnTo>
                <a:lnTo>
                  <a:pt x="41" y="39"/>
                </a:lnTo>
                <a:lnTo>
                  <a:pt x="41" y="43"/>
                </a:lnTo>
                <a:lnTo>
                  <a:pt x="40" y="47"/>
                </a:lnTo>
                <a:lnTo>
                  <a:pt x="38" y="50"/>
                </a:lnTo>
                <a:lnTo>
                  <a:pt x="36" y="52"/>
                </a:lnTo>
                <a:lnTo>
                  <a:pt x="33" y="53"/>
                </a:lnTo>
                <a:lnTo>
                  <a:pt x="30" y="54"/>
                </a:lnTo>
                <a:lnTo>
                  <a:pt x="26" y="55"/>
                </a:lnTo>
                <a:lnTo>
                  <a:pt x="21" y="55"/>
                </a:lnTo>
                <a:lnTo>
                  <a:pt x="0" y="55"/>
                </a:lnTo>
                <a:close/>
                <a:moveTo>
                  <a:pt x="7" y="23"/>
                </a:moveTo>
                <a:lnTo>
                  <a:pt x="19" y="23"/>
                </a:lnTo>
                <a:lnTo>
                  <a:pt x="23" y="22"/>
                </a:lnTo>
                <a:lnTo>
                  <a:pt x="26" y="22"/>
                </a:lnTo>
                <a:lnTo>
                  <a:pt x="28" y="21"/>
                </a:lnTo>
                <a:lnTo>
                  <a:pt x="30" y="19"/>
                </a:lnTo>
                <a:lnTo>
                  <a:pt x="31" y="17"/>
                </a:lnTo>
                <a:lnTo>
                  <a:pt x="31" y="15"/>
                </a:lnTo>
                <a:lnTo>
                  <a:pt x="31" y="12"/>
                </a:lnTo>
                <a:lnTo>
                  <a:pt x="30" y="10"/>
                </a:lnTo>
                <a:lnTo>
                  <a:pt x="29" y="8"/>
                </a:lnTo>
                <a:lnTo>
                  <a:pt x="26" y="7"/>
                </a:lnTo>
                <a:lnTo>
                  <a:pt x="23" y="6"/>
                </a:lnTo>
                <a:lnTo>
                  <a:pt x="18" y="6"/>
                </a:lnTo>
                <a:lnTo>
                  <a:pt x="7" y="6"/>
                </a:lnTo>
                <a:lnTo>
                  <a:pt x="7" y="23"/>
                </a:lnTo>
                <a:close/>
                <a:moveTo>
                  <a:pt x="7" y="49"/>
                </a:moveTo>
                <a:lnTo>
                  <a:pt x="21" y="49"/>
                </a:lnTo>
                <a:lnTo>
                  <a:pt x="24" y="49"/>
                </a:lnTo>
                <a:lnTo>
                  <a:pt x="26" y="49"/>
                </a:lnTo>
                <a:lnTo>
                  <a:pt x="28" y="48"/>
                </a:lnTo>
                <a:lnTo>
                  <a:pt x="30" y="47"/>
                </a:lnTo>
                <a:lnTo>
                  <a:pt x="31" y="46"/>
                </a:lnTo>
                <a:lnTo>
                  <a:pt x="33" y="44"/>
                </a:lnTo>
                <a:lnTo>
                  <a:pt x="33" y="42"/>
                </a:lnTo>
                <a:lnTo>
                  <a:pt x="34" y="39"/>
                </a:lnTo>
                <a:lnTo>
                  <a:pt x="33" y="37"/>
                </a:lnTo>
                <a:lnTo>
                  <a:pt x="32" y="34"/>
                </a:lnTo>
                <a:lnTo>
                  <a:pt x="30" y="32"/>
                </a:lnTo>
                <a:lnTo>
                  <a:pt x="28" y="31"/>
                </a:lnTo>
                <a:lnTo>
                  <a:pt x="24" y="29"/>
                </a:lnTo>
                <a:lnTo>
                  <a:pt x="20" y="29"/>
                </a:lnTo>
                <a:lnTo>
                  <a:pt x="7" y="29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2" name="Freeform 3196"/>
          <p:cNvSpPr>
            <a:spLocks noEditPoints="1"/>
          </p:cNvSpPr>
          <p:nvPr/>
        </p:nvSpPr>
        <p:spPr bwMode="auto">
          <a:xfrm>
            <a:off x="5895975" y="5864225"/>
            <a:ext cx="14288" cy="15875"/>
          </a:xfrm>
          <a:custGeom>
            <a:avLst/>
            <a:gdLst/>
            <a:ahLst/>
            <a:cxnLst>
              <a:cxn ang="0">
                <a:pos x="24" y="39"/>
              </a:cxn>
              <a:cxn ang="0">
                <a:pos x="17" y="42"/>
              </a:cxn>
              <a:cxn ang="0">
                <a:pos x="8" y="41"/>
              </a:cxn>
              <a:cxn ang="0">
                <a:pos x="1" y="35"/>
              </a:cxn>
              <a:cxn ang="0">
                <a:pos x="0" y="28"/>
              </a:cxn>
              <a:cxn ang="0">
                <a:pos x="3" y="23"/>
              </a:cxn>
              <a:cxn ang="0">
                <a:pos x="7" y="20"/>
              </a:cxn>
              <a:cxn ang="0">
                <a:pos x="12" y="19"/>
              </a:cxn>
              <a:cxn ang="0">
                <a:pos x="23" y="17"/>
              </a:cxn>
              <a:cxn ang="0">
                <a:pos x="28" y="14"/>
              </a:cxn>
              <a:cxn ang="0">
                <a:pos x="27" y="10"/>
              </a:cxn>
              <a:cxn ang="0">
                <a:pos x="22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7" y="1"/>
              </a:cxn>
              <a:cxn ang="0">
                <a:pos x="32" y="4"/>
              </a:cxn>
              <a:cxn ang="0">
                <a:pos x="34" y="9"/>
              </a:cxn>
              <a:cxn ang="0">
                <a:pos x="34" y="15"/>
              </a:cxn>
              <a:cxn ang="0">
                <a:pos x="34" y="32"/>
              </a:cxn>
              <a:cxn ang="0">
                <a:pos x="35" y="39"/>
              </a:cxn>
              <a:cxn ang="0">
                <a:pos x="29" y="41"/>
              </a:cxn>
              <a:cxn ang="0">
                <a:pos x="28" y="36"/>
              </a:cxn>
              <a:cxn ang="0">
                <a:pos x="23" y="23"/>
              </a:cxn>
              <a:cxn ang="0">
                <a:pos x="13" y="25"/>
              </a:cxn>
              <a:cxn ang="0">
                <a:pos x="9" y="26"/>
              </a:cxn>
              <a:cxn ang="0">
                <a:pos x="7" y="29"/>
              </a:cxn>
              <a:cxn ang="0">
                <a:pos x="8" y="33"/>
              </a:cxn>
              <a:cxn ang="0">
                <a:pos x="12" y="36"/>
              </a:cxn>
              <a:cxn ang="0">
                <a:pos x="19" y="36"/>
              </a:cxn>
              <a:cxn ang="0">
                <a:pos x="25" y="33"/>
              </a:cxn>
              <a:cxn ang="0">
                <a:pos x="27" y="28"/>
              </a:cxn>
              <a:cxn ang="0">
                <a:pos x="28" y="21"/>
              </a:cxn>
            </a:cxnLst>
            <a:rect l="0" t="0" r="r" b="b"/>
            <a:pathLst>
              <a:path w="36" h="42">
                <a:moveTo>
                  <a:pt x="28" y="36"/>
                </a:moveTo>
                <a:lnTo>
                  <a:pt x="24" y="39"/>
                </a:lnTo>
                <a:lnTo>
                  <a:pt x="21" y="41"/>
                </a:lnTo>
                <a:lnTo>
                  <a:pt x="17" y="42"/>
                </a:lnTo>
                <a:lnTo>
                  <a:pt x="14" y="42"/>
                </a:lnTo>
                <a:lnTo>
                  <a:pt x="8" y="41"/>
                </a:lnTo>
                <a:lnTo>
                  <a:pt x="4" y="39"/>
                </a:lnTo>
                <a:lnTo>
                  <a:pt x="1" y="35"/>
                </a:lnTo>
                <a:lnTo>
                  <a:pt x="0" y="31"/>
                </a:lnTo>
                <a:lnTo>
                  <a:pt x="0" y="28"/>
                </a:lnTo>
                <a:lnTo>
                  <a:pt x="1" y="26"/>
                </a:lnTo>
                <a:lnTo>
                  <a:pt x="3" y="23"/>
                </a:lnTo>
                <a:lnTo>
                  <a:pt x="5" y="22"/>
                </a:lnTo>
                <a:lnTo>
                  <a:pt x="7" y="20"/>
                </a:lnTo>
                <a:lnTo>
                  <a:pt x="10" y="19"/>
                </a:lnTo>
                <a:lnTo>
                  <a:pt x="12" y="19"/>
                </a:lnTo>
                <a:lnTo>
                  <a:pt x="16" y="19"/>
                </a:lnTo>
                <a:lnTo>
                  <a:pt x="23" y="17"/>
                </a:lnTo>
                <a:lnTo>
                  <a:pt x="28" y="15"/>
                </a:lnTo>
                <a:lnTo>
                  <a:pt x="28" y="14"/>
                </a:lnTo>
                <a:lnTo>
                  <a:pt x="28" y="13"/>
                </a:lnTo>
                <a:lnTo>
                  <a:pt x="27" y="10"/>
                </a:lnTo>
                <a:lnTo>
                  <a:pt x="26" y="8"/>
                </a:lnTo>
                <a:lnTo>
                  <a:pt x="22" y="6"/>
                </a:lnTo>
                <a:lnTo>
                  <a:pt x="18" y="5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8" y="13"/>
                </a:lnTo>
                <a:lnTo>
                  <a:pt x="1" y="12"/>
                </a:lnTo>
                <a:lnTo>
                  <a:pt x="2" y="8"/>
                </a:lnTo>
                <a:lnTo>
                  <a:pt x="4" y="5"/>
                </a:lnTo>
                <a:lnTo>
                  <a:pt x="7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4" y="0"/>
                </a:lnTo>
                <a:lnTo>
                  <a:pt x="27" y="1"/>
                </a:lnTo>
                <a:lnTo>
                  <a:pt x="30" y="2"/>
                </a:lnTo>
                <a:lnTo>
                  <a:pt x="32" y="4"/>
                </a:lnTo>
                <a:lnTo>
                  <a:pt x="33" y="6"/>
                </a:lnTo>
                <a:lnTo>
                  <a:pt x="34" y="9"/>
                </a:lnTo>
                <a:lnTo>
                  <a:pt x="34" y="11"/>
                </a:lnTo>
                <a:lnTo>
                  <a:pt x="34" y="15"/>
                </a:lnTo>
                <a:lnTo>
                  <a:pt x="34" y="25"/>
                </a:lnTo>
                <a:lnTo>
                  <a:pt x="34" y="32"/>
                </a:lnTo>
                <a:lnTo>
                  <a:pt x="35" y="37"/>
                </a:lnTo>
                <a:lnTo>
                  <a:pt x="35" y="39"/>
                </a:lnTo>
                <a:lnTo>
                  <a:pt x="36" y="41"/>
                </a:lnTo>
                <a:lnTo>
                  <a:pt x="29" y="41"/>
                </a:lnTo>
                <a:lnTo>
                  <a:pt x="29" y="39"/>
                </a:lnTo>
                <a:lnTo>
                  <a:pt x="28" y="36"/>
                </a:lnTo>
                <a:close/>
                <a:moveTo>
                  <a:pt x="28" y="21"/>
                </a:moveTo>
                <a:lnTo>
                  <a:pt x="23" y="23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6"/>
                </a:lnTo>
                <a:lnTo>
                  <a:pt x="8" y="27"/>
                </a:lnTo>
                <a:lnTo>
                  <a:pt x="7" y="29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2" y="36"/>
                </a:lnTo>
                <a:lnTo>
                  <a:pt x="15" y="37"/>
                </a:lnTo>
                <a:lnTo>
                  <a:pt x="19" y="36"/>
                </a:lnTo>
                <a:lnTo>
                  <a:pt x="22" y="35"/>
                </a:lnTo>
                <a:lnTo>
                  <a:pt x="25" y="33"/>
                </a:lnTo>
                <a:lnTo>
                  <a:pt x="26" y="31"/>
                </a:lnTo>
                <a:lnTo>
                  <a:pt x="27" y="28"/>
                </a:lnTo>
                <a:lnTo>
                  <a:pt x="28" y="24"/>
                </a:lnTo>
                <a:lnTo>
                  <a:pt x="28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3" name="Freeform 3197"/>
          <p:cNvSpPr>
            <a:spLocks/>
          </p:cNvSpPr>
          <p:nvPr/>
        </p:nvSpPr>
        <p:spPr bwMode="auto">
          <a:xfrm>
            <a:off x="5913438" y="5864225"/>
            <a:ext cx="12700" cy="15875"/>
          </a:xfrm>
          <a:custGeom>
            <a:avLst/>
            <a:gdLst/>
            <a:ahLst/>
            <a:cxnLst>
              <a:cxn ang="0">
                <a:pos x="8" y="28"/>
              </a:cxn>
              <a:cxn ang="0">
                <a:pos x="11" y="35"/>
              </a:cxn>
              <a:cxn ang="0">
                <a:pos x="18" y="37"/>
              </a:cxn>
              <a:cxn ang="0">
                <a:pos x="25" y="35"/>
              </a:cxn>
              <a:cxn ang="0">
                <a:pos x="27" y="30"/>
              </a:cxn>
              <a:cxn ang="0">
                <a:pos x="25" y="27"/>
              </a:cxn>
              <a:cxn ang="0">
                <a:pos x="18" y="25"/>
              </a:cxn>
              <a:cxn ang="0">
                <a:pos x="8" y="21"/>
              </a:cxn>
              <a:cxn ang="0">
                <a:pos x="4" y="18"/>
              </a:cxn>
              <a:cxn ang="0">
                <a:pos x="1" y="11"/>
              </a:cxn>
              <a:cxn ang="0">
                <a:pos x="2" y="6"/>
              </a:cxn>
              <a:cxn ang="0">
                <a:pos x="7" y="3"/>
              </a:cxn>
              <a:cxn ang="0">
                <a:pos x="11" y="1"/>
              </a:cxn>
              <a:cxn ang="0">
                <a:pos x="17" y="0"/>
              </a:cxn>
              <a:cxn ang="0">
                <a:pos x="25" y="1"/>
              </a:cxn>
              <a:cxn ang="0">
                <a:pos x="30" y="5"/>
              </a:cxn>
              <a:cxn ang="0">
                <a:pos x="32" y="11"/>
              </a:cxn>
              <a:cxn ang="0">
                <a:pos x="25" y="9"/>
              </a:cxn>
              <a:cxn ang="0">
                <a:pos x="21" y="6"/>
              </a:cxn>
              <a:cxn ang="0">
                <a:pos x="13" y="6"/>
              </a:cxn>
              <a:cxn ang="0">
                <a:pos x="9" y="9"/>
              </a:cxn>
              <a:cxn ang="0">
                <a:pos x="9" y="12"/>
              </a:cxn>
              <a:cxn ang="0">
                <a:pos x="10" y="14"/>
              </a:cxn>
              <a:cxn ang="0">
                <a:pos x="14" y="15"/>
              </a:cxn>
              <a:cxn ang="0">
                <a:pos x="24" y="19"/>
              </a:cxn>
              <a:cxn ang="0">
                <a:pos x="30" y="22"/>
              </a:cxn>
              <a:cxn ang="0">
                <a:pos x="33" y="27"/>
              </a:cxn>
              <a:cxn ang="0">
                <a:pos x="33" y="33"/>
              </a:cxn>
              <a:cxn ang="0">
                <a:pos x="29" y="39"/>
              </a:cxn>
              <a:cxn ang="0">
                <a:pos x="22" y="42"/>
              </a:cxn>
              <a:cxn ang="0">
                <a:pos x="14" y="42"/>
              </a:cxn>
              <a:cxn ang="0">
                <a:pos x="8" y="40"/>
              </a:cxn>
              <a:cxn ang="0">
                <a:pos x="4" y="37"/>
              </a:cxn>
              <a:cxn ang="0">
                <a:pos x="1" y="32"/>
              </a:cxn>
            </a:cxnLst>
            <a:rect l="0" t="0" r="r" b="b"/>
            <a:pathLst>
              <a:path w="34" h="42">
                <a:moveTo>
                  <a:pt x="0" y="29"/>
                </a:moveTo>
                <a:lnTo>
                  <a:pt x="8" y="28"/>
                </a:lnTo>
                <a:lnTo>
                  <a:pt x="9" y="32"/>
                </a:lnTo>
                <a:lnTo>
                  <a:pt x="11" y="35"/>
                </a:lnTo>
                <a:lnTo>
                  <a:pt x="14" y="36"/>
                </a:lnTo>
                <a:lnTo>
                  <a:pt x="18" y="37"/>
                </a:lnTo>
                <a:lnTo>
                  <a:pt x="22" y="36"/>
                </a:lnTo>
                <a:lnTo>
                  <a:pt x="25" y="35"/>
                </a:lnTo>
                <a:lnTo>
                  <a:pt x="26" y="33"/>
                </a:lnTo>
                <a:lnTo>
                  <a:pt x="27" y="30"/>
                </a:lnTo>
                <a:lnTo>
                  <a:pt x="26" y="28"/>
                </a:lnTo>
                <a:lnTo>
                  <a:pt x="25" y="27"/>
                </a:lnTo>
                <a:lnTo>
                  <a:pt x="23" y="26"/>
                </a:lnTo>
                <a:lnTo>
                  <a:pt x="18" y="25"/>
                </a:lnTo>
                <a:lnTo>
                  <a:pt x="12" y="23"/>
                </a:lnTo>
                <a:lnTo>
                  <a:pt x="8" y="21"/>
                </a:lnTo>
                <a:lnTo>
                  <a:pt x="5" y="20"/>
                </a:lnTo>
                <a:lnTo>
                  <a:pt x="4" y="18"/>
                </a:lnTo>
                <a:lnTo>
                  <a:pt x="1" y="14"/>
                </a:lnTo>
                <a:lnTo>
                  <a:pt x="1" y="11"/>
                </a:lnTo>
                <a:lnTo>
                  <a:pt x="1" y="9"/>
                </a:lnTo>
                <a:lnTo>
                  <a:pt x="2" y="6"/>
                </a:lnTo>
                <a:lnTo>
                  <a:pt x="5" y="4"/>
                </a:lnTo>
                <a:lnTo>
                  <a:pt x="7" y="3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7" y="0"/>
                </a:lnTo>
                <a:lnTo>
                  <a:pt x="21" y="0"/>
                </a:lnTo>
                <a:lnTo>
                  <a:pt x="25" y="1"/>
                </a:lnTo>
                <a:lnTo>
                  <a:pt x="28" y="3"/>
                </a:lnTo>
                <a:lnTo>
                  <a:pt x="30" y="5"/>
                </a:lnTo>
                <a:lnTo>
                  <a:pt x="31" y="8"/>
                </a:lnTo>
                <a:lnTo>
                  <a:pt x="32" y="11"/>
                </a:lnTo>
                <a:lnTo>
                  <a:pt x="26" y="12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7" y="5"/>
                </a:lnTo>
                <a:lnTo>
                  <a:pt x="13" y="6"/>
                </a:lnTo>
                <a:lnTo>
                  <a:pt x="11" y="7"/>
                </a:lnTo>
                <a:lnTo>
                  <a:pt x="9" y="9"/>
                </a:lnTo>
                <a:lnTo>
                  <a:pt x="9" y="10"/>
                </a:lnTo>
                <a:lnTo>
                  <a:pt x="9" y="12"/>
                </a:lnTo>
                <a:lnTo>
                  <a:pt x="9" y="13"/>
                </a:lnTo>
                <a:lnTo>
                  <a:pt x="10" y="14"/>
                </a:lnTo>
                <a:lnTo>
                  <a:pt x="12" y="15"/>
                </a:lnTo>
                <a:lnTo>
                  <a:pt x="14" y="15"/>
                </a:lnTo>
                <a:lnTo>
                  <a:pt x="18" y="17"/>
                </a:lnTo>
                <a:lnTo>
                  <a:pt x="24" y="19"/>
                </a:lnTo>
                <a:lnTo>
                  <a:pt x="28" y="20"/>
                </a:lnTo>
                <a:lnTo>
                  <a:pt x="30" y="22"/>
                </a:lnTo>
                <a:lnTo>
                  <a:pt x="32" y="24"/>
                </a:lnTo>
                <a:lnTo>
                  <a:pt x="33" y="27"/>
                </a:lnTo>
                <a:lnTo>
                  <a:pt x="34" y="30"/>
                </a:lnTo>
                <a:lnTo>
                  <a:pt x="33" y="33"/>
                </a:lnTo>
                <a:lnTo>
                  <a:pt x="32" y="36"/>
                </a:lnTo>
                <a:lnTo>
                  <a:pt x="29" y="39"/>
                </a:lnTo>
                <a:lnTo>
                  <a:pt x="26" y="41"/>
                </a:lnTo>
                <a:lnTo>
                  <a:pt x="22" y="42"/>
                </a:lnTo>
                <a:lnTo>
                  <a:pt x="18" y="42"/>
                </a:lnTo>
                <a:lnTo>
                  <a:pt x="14" y="42"/>
                </a:lnTo>
                <a:lnTo>
                  <a:pt x="11" y="41"/>
                </a:lnTo>
                <a:lnTo>
                  <a:pt x="8" y="40"/>
                </a:lnTo>
                <a:lnTo>
                  <a:pt x="6" y="39"/>
                </a:lnTo>
                <a:lnTo>
                  <a:pt x="4" y="37"/>
                </a:lnTo>
                <a:lnTo>
                  <a:pt x="2" y="35"/>
                </a:lnTo>
                <a:lnTo>
                  <a:pt x="1" y="32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4" name="Freeform 3198"/>
          <p:cNvSpPr>
            <a:spLocks noEditPoints="1"/>
          </p:cNvSpPr>
          <p:nvPr/>
        </p:nvSpPr>
        <p:spPr bwMode="auto">
          <a:xfrm>
            <a:off x="5929313" y="5864225"/>
            <a:ext cx="14287" cy="15875"/>
          </a:xfrm>
          <a:custGeom>
            <a:avLst/>
            <a:gdLst/>
            <a:ahLst/>
            <a:cxnLst>
              <a:cxn ang="0">
                <a:pos x="30" y="29"/>
              </a:cxn>
              <a:cxn ang="0">
                <a:pos x="37" y="29"/>
              </a:cxn>
              <a:cxn ang="0">
                <a:pos x="34" y="35"/>
              </a:cxn>
              <a:cxn ang="0">
                <a:pos x="31" y="39"/>
              </a:cxn>
              <a:cxn ang="0">
                <a:pos x="26" y="41"/>
              </a:cxn>
              <a:cxn ang="0">
                <a:pos x="19" y="42"/>
              </a:cxn>
              <a:cxn ang="0">
                <a:pos x="15" y="42"/>
              </a:cxn>
              <a:cxn ang="0">
                <a:pos x="11" y="41"/>
              </a:cxn>
              <a:cxn ang="0">
                <a:pos x="7" y="39"/>
              </a:cxn>
              <a:cxn ang="0">
                <a:pos x="5" y="37"/>
              </a:cxn>
              <a:cxn ang="0">
                <a:pos x="2" y="34"/>
              </a:cxn>
              <a:cxn ang="0">
                <a:pos x="1" y="30"/>
              </a:cxn>
              <a:cxn ang="0">
                <a:pos x="0" y="26"/>
              </a:cxn>
              <a:cxn ang="0">
                <a:pos x="0" y="22"/>
              </a:cxn>
              <a:cxn ang="0">
                <a:pos x="0" y="17"/>
              </a:cxn>
              <a:cxn ang="0">
                <a:pos x="1" y="12"/>
              </a:cxn>
              <a:cxn ang="0">
                <a:pos x="2" y="8"/>
              </a:cxn>
              <a:cxn ang="0">
                <a:pos x="5" y="5"/>
              </a:cxn>
              <a:cxn ang="0">
                <a:pos x="7" y="3"/>
              </a:cxn>
              <a:cxn ang="0">
                <a:pos x="11" y="1"/>
              </a:cxn>
              <a:cxn ang="0">
                <a:pos x="15" y="0"/>
              </a:cxn>
              <a:cxn ang="0">
                <a:pos x="19" y="0"/>
              </a:cxn>
              <a:cxn ang="0">
                <a:pos x="23" y="0"/>
              </a:cxn>
              <a:cxn ang="0">
                <a:pos x="26" y="1"/>
              </a:cxn>
              <a:cxn ang="0">
                <a:pos x="29" y="3"/>
              </a:cxn>
              <a:cxn ang="0">
                <a:pos x="32" y="5"/>
              </a:cxn>
              <a:cxn ang="0">
                <a:pos x="34" y="8"/>
              </a:cxn>
              <a:cxn ang="0">
                <a:pos x="36" y="12"/>
              </a:cxn>
              <a:cxn ang="0">
                <a:pos x="37" y="17"/>
              </a:cxn>
              <a:cxn ang="0">
                <a:pos x="37" y="21"/>
              </a:cxn>
              <a:cxn ang="0">
                <a:pos x="37" y="22"/>
              </a:cxn>
              <a:cxn ang="0">
                <a:pos x="37" y="23"/>
              </a:cxn>
              <a:cxn ang="0">
                <a:pos x="6" y="23"/>
              </a:cxn>
              <a:cxn ang="0">
                <a:pos x="8" y="29"/>
              </a:cxn>
              <a:cxn ang="0">
                <a:pos x="10" y="33"/>
              </a:cxn>
              <a:cxn ang="0">
                <a:pos x="15" y="36"/>
              </a:cxn>
              <a:cxn ang="0">
                <a:pos x="19" y="37"/>
              </a:cxn>
              <a:cxn ang="0">
                <a:pos x="23" y="36"/>
              </a:cxn>
              <a:cxn ang="0">
                <a:pos x="26" y="35"/>
              </a:cxn>
              <a:cxn ang="0">
                <a:pos x="28" y="32"/>
              </a:cxn>
              <a:cxn ang="0">
                <a:pos x="30" y="29"/>
              </a:cxn>
              <a:cxn ang="0">
                <a:pos x="7" y="18"/>
              </a:cxn>
              <a:cxn ang="0">
                <a:pos x="30" y="18"/>
              </a:cxn>
              <a:cxn ang="0">
                <a:pos x="29" y="12"/>
              </a:cxn>
              <a:cxn ang="0">
                <a:pos x="27" y="9"/>
              </a:cxn>
              <a:cxn ang="0">
                <a:pos x="26" y="8"/>
              </a:cxn>
              <a:cxn ang="0">
                <a:pos x="24" y="6"/>
              </a:cxn>
              <a:cxn ang="0">
                <a:pos x="21" y="6"/>
              </a:cxn>
              <a:cxn ang="0">
                <a:pos x="19" y="5"/>
              </a:cxn>
              <a:cxn ang="0">
                <a:pos x="15" y="6"/>
              </a:cxn>
              <a:cxn ang="0">
                <a:pos x="10" y="8"/>
              </a:cxn>
              <a:cxn ang="0">
                <a:pos x="8" y="12"/>
              </a:cxn>
              <a:cxn ang="0">
                <a:pos x="7" y="18"/>
              </a:cxn>
            </a:cxnLst>
            <a:rect l="0" t="0" r="r" b="b"/>
            <a:pathLst>
              <a:path w="37" h="42">
                <a:moveTo>
                  <a:pt x="30" y="29"/>
                </a:moveTo>
                <a:lnTo>
                  <a:pt x="37" y="29"/>
                </a:lnTo>
                <a:lnTo>
                  <a:pt x="34" y="35"/>
                </a:lnTo>
                <a:lnTo>
                  <a:pt x="31" y="39"/>
                </a:lnTo>
                <a:lnTo>
                  <a:pt x="26" y="41"/>
                </a:lnTo>
                <a:lnTo>
                  <a:pt x="19" y="42"/>
                </a:lnTo>
                <a:lnTo>
                  <a:pt x="15" y="42"/>
                </a:lnTo>
                <a:lnTo>
                  <a:pt x="11" y="41"/>
                </a:lnTo>
                <a:lnTo>
                  <a:pt x="7" y="39"/>
                </a:lnTo>
                <a:lnTo>
                  <a:pt x="5" y="37"/>
                </a:lnTo>
                <a:lnTo>
                  <a:pt x="2" y="34"/>
                </a:lnTo>
                <a:lnTo>
                  <a:pt x="1" y="30"/>
                </a:lnTo>
                <a:lnTo>
                  <a:pt x="0" y="26"/>
                </a:lnTo>
                <a:lnTo>
                  <a:pt x="0" y="22"/>
                </a:lnTo>
                <a:lnTo>
                  <a:pt x="0" y="17"/>
                </a:lnTo>
                <a:lnTo>
                  <a:pt x="1" y="12"/>
                </a:lnTo>
                <a:lnTo>
                  <a:pt x="2" y="8"/>
                </a:lnTo>
                <a:lnTo>
                  <a:pt x="5" y="5"/>
                </a:lnTo>
                <a:lnTo>
                  <a:pt x="7" y="3"/>
                </a:lnTo>
                <a:lnTo>
                  <a:pt x="11" y="1"/>
                </a:lnTo>
                <a:lnTo>
                  <a:pt x="15" y="0"/>
                </a:lnTo>
                <a:lnTo>
                  <a:pt x="19" y="0"/>
                </a:lnTo>
                <a:lnTo>
                  <a:pt x="23" y="0"/>
                </a:lnTo>
                <a:lnTo>
                  <a:pt x="26" y="1"/>
                </a:lnTo>
                <a:lnTo>
                  <a:pt x="29" y="3"/>
                </a:lnTo>
                <a:lnTo>
                  <a:pt x="32" y="5"/>
                </a:lnTo>
                <a:lnTo>
                  <a:pt x="34" y="8"/>
                </a:lnTo>
                <a:lnTo>
                  <a:pt x="36" y="12"/>
                </a:lnTo>
                <a:lnTo>
                  <a:pt x="37" y="17"/>
                </a:lnTo>
                <a:lnTo>
                  <a:pt x="37" y="21"/>
                </a:lnTo>
                <a:lnTo>
                  <a:pt x="37" y="22"/>
                </a:lnTo>
                <a:lnTo>
                  <a:pt x="37" y="23"/>
                </a:lnTo>
                <a:lnTo>
                  <a:pt x="6" y="23"/>
                </a:lnTo>
                <a:lnTo>
                  <a:pt x="8" y="29"/>
                </a:lnTo>
                <a:lnTo>
                  <a:pt x="10" y="33"/>
                </a:lnTo>
                <a:lnTo>
                  <a:pt x="15" y="36"/>
                </a:lnTo>
                <a:lnTo>
                  <a:pt x="19" y="37"/>
                </a:lnTo>
                <a:lnTo>
                  <a:pt x="23" y="36"/>
                </a:lnTo>
                <a:lnTo>
                  <a:pt x="26" y="35"/>
                </a:lnTo>
                <a:lnTo>
                  <a:pt x="28" y="32"/>
                </a:lnTo>
                <a:lnTo>
                  <a:pt x="30" y="29"/>
                </a:lnTo>
                <a:close/>
                <a:moveTo>
                  <a:pt x="7" y="18"/>
                </a:moveTo>
                <a:lnTo>
                  <a:pt x="30" y="18"/>
                </a:lnTo>
                <a:lnTo>
                  <a:pt x="29" y="12"/>
                </a:lnTo>
                <a:lnTo>
                  <a:pt x="27" y="9"/>
                </a:lnTo>
                <a:lnTo>
                  <a:pt x="26" y="8"/>
                </a:lnTo>
                <a:lnTo>
                  <a:pt x="24" y="6"/>
                </a:lnTo>
                <a:lnTo>
                  <a:pt x="21" y="6"/>
                </a:lnTo>
                <a:lnTo>
                  <a:pt x="19" y="5"/>
                </a:lnTo>
                <a:lnTo>
                  <a:pt x="15" y="6"/>
                </a:lnTo>
                <a:lnTo>
                  <a:pt x="10" y="8"/>
                </a:lnTo>
                <a:lnTo>
                  <a:pt x="8" y="12"/>
                </a:lnTo>
                <a:lnTo>
                  <a:pt x="7" y="1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5" name="Rectangle 3199"/>
          <p:cNvSpPr>
            <a:spLocks noChangeArrowheads="1"/>
          </p:cNvSpPr>
          <p:nvPr/>
        </p:nvSpPr>
        <p:spPr bwMode="auto">
          <a:xfrm>
            <a:off x="5946775" y="5870575"/>
            <a:ext cx="793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6" name="Freeform 3200"/>
          <p:cNvSpPr>
            <a:spLocks/>
          </p:cNvSpPr>
          <p:nvPr/>
        </p:nvSpPr>
        <p:spPr bwMode="auto">
          <a:xfrm>
            <a:off x="5956300" y="5857875"/>
            <a:ext cx="17463" cy="22225"/>
          </a:xfrm>
          <a:custGeom>
            <a:avLst/>
            <a:gdLst/>
            <a:ahLst/>
            <a:cxnLst>
              <a:cxn ang="0">
                <a:pos x="18" y="55"/>
              </a:cxn>
              <a:cxn ang="0">
                <a:pos x="18" y="6"/>
              </a:cxn>
              <a:cxn ang="0">
                <a:pos x="0" y="6"/>
              </a:cxn>
              <a:cxn ang="0">
                <a:pos x="0" y="0"/>
              </a:cxn>
              <a:cxn ang="0">
                <a:pos x="44" y="0"/>
              </a:cxn>
              <a:cxn ang="0">
                <a:pos x="44" y="6"/>
              </a:cxn>
              <a:cxn ang="0">
                <a:pos x="25" y="6"/>
              </a:cxn>
              <a:cxn ang="0">
                <a:pos x="25" y="55"/>
              </a:cxn>
              <a:cxn ang="0">
                <a:pos x="18" y="55"/>
              </a:cxn>
            </a:cxnLst>
            <a:rect l="0" t="0" r="r" b="b"/>
            <a:pathLst>
              <a:path w="44" h="55">
                <a:moveTo>
                  <a:pt x="18" y="55"/>
                </a:moveTo>
                <a:lnTo>
                  <a:pt x="18" y="6"/>
                </a:lnTo>
                <a:lnTo>
                  <a:pt x="0" y="6"/>
                </a:lnTo>
                <a:lnTo>
                  <a:pt x="0" y="0"/>
                </a:lnTo>
                <a:lnTo>
                  <a:pt x="44" y="0"/>
                </a:lnTo>
                <a:lnTo>
                  <a:pt x="44" y="6"/>
                </a:lnTo>
                <a:lnTo>
                  <a:pt x="25" y="6"/>
                </a:lnTo>
                <a:lnTo>
                  <a:pt x="25" y="55"/>
                </a:lnTo>
                <a:lnTo>
                  <a:pt x="18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7" name="Freeform 3201"/>
          <p:cNvSpPr>
            <a:spLocks noEditPoints="1"/>
          </p:cNvSpPr>
          <p:nvPr/>
        </p:nvSpPr>
        <p:spPr bwMode="auto">
          <a:xfrm>
            <a:off x="5824538" y="6053138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0" y="0"/>
              </a:cxn>
              <a:cxn ang="0">
                <a:pos x="26" y="0"/>
              </a:cxn>
              <a:cxn ang="0">
                <a:pos x="30" y="0"/>
              </a:cxn>
              <a:cxn ang="0">
                <a:pos x="33" y="1"/>
              </a:cxn>
              <a:cxn ang="0">
                <a:pos x="36" y="3"/>
              </a:cxn>
              <a:cxn ang="0">
                <a:pos x="39" y="5"/>
              </a:cxn>
              <a:cxn ang="0">
                <a:pos x="41" y="8"/>
              </a:cxn>
              <a:cxn ang="0">
                <a:pos x="42" y="12"/>
              </a:cxn>
              <a:cxn ang="0">
                <a:pos x="42" y="15"/>
              </a:cxn>
              <a:cxn ang="0">
                <a:pos x="42" y="19"/>
              </a:cxn>
              <a:cxn ang="0">
                <a:pos x="41" y="22"/>
              </a:cxn>
              <a:cxn ang="0">
                <a:pos x="40" y="25"/>
              </a:cxn>
              <a:cxn ang="0">
                <a:pos x="38" y="27"/>
              </a:cxn>
              <a:cxn ang="0">
                <a:pos x="35" y="29"/>
              </a:cxn>
              <a:cxn ang="0">
                <a:pos x="32" y="31"/>
              </a:cxn>
              <a:cxn ang="0">
                <a:pos x="27" y="32"/>
              </a:cxn>
              <a:cxn ang="0">
                <a:pos x="21" y="32"/>
              </a:cxn>
              <a:cxn ang="0">
                <a:pos x="7" y="32"/>
              </a:cxn>
              <a:cxn ang="0">
                <a:pos x="7" y="55"/>
              </a:cxn>
              <a:cxn ang="0">
                <a:pos x="0" y="55"/>
              </a:cxn>
              <a:cxn ang="0">
                <a:pos x="7" y="26"/>
              </a:cxn>
              <a:cxn ang="0">
                <a:pos x="21" y="26"/>
              </a:cxn>
              <a:cxn ang="0">
                <a:pos x="28" y="25"/>
              </a:cxn>
              <a:cxn ang="0">
                <a:pos x="32" y="23"/>
              </a:cxn>
              <a:cxn ang="0">
                <a:pos x="34" y="20"/>
              </a:cxn>
              <a:cxn ang="0">
                <a:pos x="35" y="16"/>
              </a:cxn>
              <a:cxn ang="0">
                <a:pos x="34" y="12"/>
              </a:cxn>
              <a:cxn ang="0">
                <a:pos x="33" y="10"/>
              </a:cxn>
              <a:cxn ang="0">
                <a:pos x="31" y="8"/>
              </a:cxn>
              <a:cxn ang="0">
                <a:pos x="29" y="7"/>
              </a:cxn>
              <a:cxn ang="0">
                <a:pos x="26" y="6"/>
              </a:cxn>
              <a:cxn ang="0">
                <a:pos x="21" y="6"/>
              </a:cxn>
              <a:cxn ang="0">
                <a:pos x="7" y="6"/>
              </a:cxn>
              <a:cxn ang="0">
                <a:pos x="7" y="26"/>
              </a:cxn>
            </a:cxnLst>
            <a:rect l="0" t="0" r="r" b="b"/>
            <a:pathLst>
              <a:path w="42" h="55">
                <a:moveTo>
                  <a:pt x="0" y="55"/>
                </a:moveTo>
                <a:lnTo>
                  <a:pt x="0" y="0"/>
                </a:lnTo>
                <a:lnTo>
                  <a:pt x="20" y="0"/>
                </a:lnTo>
                <a:lnTo>
                  <a:pt x="26" y="0"/>
                </a:lnTo>
                <a:lnTo>
                  <a:pt x="30" y="0"/>
                </a:lnTo>
                <a:lnTo>
                  <a:pt x="33" y="1"/>
                </a:lnTo>
                <a:lnTo>
                  <a:pt x="36" y="3"/>
                </a:lnTo>
                <a:lnTo>
                  <a:pt x="39" y="5"/>
                </a:lnTo>
                <a:lnTo>
                  <a:pt x="41" y="8"/>
                </a:lnTo>
                <a:lnTo>
                  <a:pt x="42" y="12"/>
                </a:lnTo>
                <a:lnTo>
                  <a:pt x="42" y="15"/>
                </a:lnTo>
                <a:lnTo>
                  <a:pt x="42" y="19"/>
                </a:lnTo>
                <a:lnTo>
                  <a:pt x="41" y="22"/>
                </a:lnTo>
                <a:lnTo>
                  <a:pt x="40" y="25"/>
                </a:lnTo>
                <a:lnTo>
                  <a:pt x="38" y="27"/>
                </a:lnTo>
                <a:lnTo>
                  <a:pt x="35" y="29"/>
                </a:lnTo>
                <a:lnTo>
                  <a:pt x="32" y="31"/>
                </a:lnTo>
                <a:lnTo>
                  <a:pt x="27" y="32"/>
                </a:lnTo>
                <a:lnTo>
                  <a:pt x="21" y="32"/>
                </a:lnTo>
                <a:lnTo>
                  <a:pt x="7" y="32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6"/>
                </a:moveTo>
                <a:lnTo>
                  <a:pt x="21" y="26"/>
                </a:lnTo>
                <a:lnTo>
                  <a:pt x="28" y="25"/>
                </a:lnTo>
                <a:lnTo>
                  <a:pt x="32" y="23"/>
                </a:lnTo>
                <a:lnTo>
                  <a:pt x="34" y="20"/>
                </a:lnTo>
                <a:lnTo>
                  <a:pt x="35" y="16"/>
                </a:lnTo>
                <a:lnTo>
                  <a:pt x="34" y="12"/>
                </a:lnTo>
                <a:lnTo>
                  <a:pt x="33" y="10"/>
                </a:lnTo>
                <a:lnTo>
                  <a:pt x="31" y="8"/>
                </a:lnTo>
                <a:lnTo>
                  <a:pt x="29" y="7"/>
                </a:lnTo>
                <a:lnTo>
                  <a:pt x="26" y="6"/>
                </a:lnTo>
                <a:lnTo>
                  <a:pt x="21" y="6"/>
                </a:lnTo>
                <a:lnTo>
                  <a:pt x="7" y="6"/>
                </a:lnTo>
                <a:lnTo>
                  <a:pt x="7" y="2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8" name="Freeform 3202"/>
          <p:cNvSpPr>
            <a:spLocks noEditPoints="1"/>
          </p:cNvSpPr>
          <p:nvPr/>
        </p:nvSpPr>
        <p:spPr bwMode="auto">
          <a:xfrm>
            <a:off x="5845175" y="6053138"/>
            <a:ext cx="19050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5" y="0"/>
              </a:cxn>
              <a:cxn ang="0">
                <a:pos x="31" y="0"/>
              </a:cxn>
              <a:cxn ang="0">
                <a:pos x="36" y="1"/>
              </a:cxn>
              <a:cxn ang="0">
                <a:pos x="39" y="3"/>
              </a:cxn>
              <a:cxn ang="0">
                <a:pos x="42" y="6"/>
              </a:cxn>
              <a:cxn ang="0">
                <a:pos x="44" y="10"/>
              </a:cxn>
              <a:cxn ang="0">
                <a:pos x="44" y="15"/>
              </a:cxn>
              <a:cxn ang="0">
                <a:pos x="44" y="17"/>
              </a:cxn>
              <a:cxn ang="0">
                <a:pos x="43" y="20"/>
              </a:cxn>
              <a:cxn ang="0">
                <a:pos x="42" y="22"/>
              </a:cxn>
              <a:cxn ang="0">
                <a:pos x="40" y="24"/>
              </a:cxn>
              <a:cxn ang="0">
                <a:pos x="38" y="26"/>
              </a:cxn>
              <a:cxn ang="0">
                <a:pos x="36" y="28"/>
              </a:cxn>
              <a:cxn ang="0">
                <a:pos x="32" y="29"/>
              </a:cxn>
              <a:cxn ang="0">
                <a:pos x="29" y="29"/>
              </a:cxn>
              <a:cxn ang="0">
                <a:pos x="31" y="31"/>
              </a:cxn>
              <a:cxn ang="0">
                <a:pos x="33" y="32"/>
              </a:cxn>
              <a:cxn ang="0">
                <a:pos x="36" y="35"/>
              </a:cxn>
              <a:cxn ang="0">
                <a:pos x="39" y="39"/>
              </a:cxn>
              <a:cxn ang="0">
                <a:pos x="49" y="55"/>
              </a:cxn>
              <a:cxn ang="0">
                <a:pos x="40" y="55"/>
              </a:cxn>
              <a:cxn ang="0">
                <a:pos x="32" y="43"/>
              </a:cxn>
              <a:cxn ang="0">
                <a:pos x="29" y="38"/>
              </a:cxn>
              <a:cxn ang="0">
                <a:pos x="27" y="35"/>
              </a:cxn>
              <a:cxn ang="0">
                <a:pos x="25" y="33"/>
              </a:cxn>
              <a:cxn ang="0">
                <a:pos x="23" y="32"/>
              </a:cxn>
              <a:cxn ang="0">
                <a:pos x="21" y="31"/>
              </a:cxn>
              <a:cxn ang="0">
                <a:pos x="19" y="30"/>
              </a:cxn>
              <a:cxn ang="0">
                <a:pos x="18" y="30"/>
              </a:cxn>
              <a:cxn ang="0">
                <a:pos x="15" y="30"/>
              </a:cxn>
              <a:cxn ang="0">
                <a:pos x="7" y="30"/>
              </a:cxn>
              <a:cxn ang="0">
                <a:pos x="7" y="55"/>
              </a:cxn>
              <a:cxn ang="0">
                <a:pos x="0" y="55"/>
              </a:cxn>
              <a:cxn ang="0">
                <a:pos x="7" y="24"/>
              </a:cxn>
              <a:cxn ang="0">
                <a:pos x="23" y="24"/>
              </a:cxn>
              <a:cxn ang="0">
                <a:pos x="28" y="23"/>
              </a:cxn>
              <a:cxn ang="0">
                <a:pos x="31" y="23"/>
              </a:cxn>
              <a:cxn ang="0">
                <a:pos x="34" y="21"/>
              </a:cxn>
              <a:cxn ang="0">
                <a:pos x="35" y="19"/>
              </a:cxn>
              <a:cxn ang="0">
                <a:pos x="36" y="17"/>
              </a:cxn>
              <a:cxn ang="0">
                <a:pos x="37" y="15"/>
              </a:cxn>
              <a:cxn ang="0">
                <a:pos x="36" y="11"/>
              </a:cxn>
              <a:cxn ang="0">
                <a:pos x="34" y="8"/>
              </a:cxn>
              <a:cxn ang="0">
                <a:pos x="30" y="6"/>
              </a:cxn>
              <a:cxn ang="0">
                <a:pos x="25" y="6"/>
              </a:cxn>
              <a:cxn ang="0">
                <a:pos x="7" y="6"/>
              </a:cxn>
              <a:cxn ang="0">
                <a:pos x="7" y="24"/>
              </a:cxn>
            </a:cxnLst>
            <a:rect l="0" t="0" r="r" b="b"/>
            <a:pathLst>
              <a:path w="49" h="55">
                <a:moveTo>
                  <a:pt x="0" y="55"/>
                </a:moveTo>
                <a:lnTo>
                  <a:pt x="0" y="0"/>
                </a:lnTo>
                <a:lnTo>
                  <a:pt x="25" y="0"/>
                </a:lnTo>
                <a:lnTo>
                  <a:pt x="31" y="0"/>
                </a:lnTo>
                <a:lnTo>
                  <a:pt x="36" y="1"/>
                </a:lnTo>
                <a:lnTo>
                  <a:pt x="39" y="3"/>
                </a:lnTo>
                <a:lnTo>
                  <a:pt x="42" y="6"/>
                </a:lnTo>
                <a:lnTo>
                  <a:pt x="44" y="10"/>
                </a:lnTo>
                <a:lnTo>
                  <a:pt x="44" y="15"/>
                </a:lnTo>
                <a:lnTo>
                  <a:pt x="44" y="17"/>
                </a:lnTo>
                <a:lnTo>
                  <a:pt x="43" y="20"/>
                </a:lnTo>
                <a:lnTo>
                  <a:pt x="42" y="22"/>
                </a:lnTo>
                <a:lnTo>
                  <a:pt x="40" y="24"/>
                </a:lnTo>
                <a:lnTo>
                  <a:pt x="38" y="26"/>
                </a:lnTo>
                <a:lnTo>
                  <a:pt x="36" y="28"/>
                </a:lnTo>
                <a:lnTo>
                  <a:pt x="32" y="29"/>
                </a:lnTo>
                <a:lnTo>
                  <a:pt x="29" y="29"/>
                </a:lnTo>
                <a:lnTo>
                  <a:pt x="31" y="31"/>
                </a:lnTo>
                <a:lnTo>
                  <a:pt x="33" y="32"/>
                </a:lnTo>
                <a:lnTo>
                  <a:pt x="36" y="35"/>
                </a:lnTo>
                <a:lnTo>
                  <a:pt x="39" y="39"/>
                </a:lnTo>
                <a:lnTo>
                  <a:pt x="49" y="55"/>
                </a:lnTo>
                <a:lnTo>
                  <a:pt x="40" y="55"/>
                </a:lnTo>
                <a:lnTo>
                  <a:pt x="32" y="43"/>
                </a:lnTo>
                <a:lnTo>
                  <a:pt x="29" y="38"/>
                </a:lnTo>
                <a:lnTo>
                  <a:pt x="27" y="35"/>
                </a:lnTo>
                <a:lnTo>
                  <a:pt x="25" y="33"/>
                </a:lnTo>
                <a:lnTo>
                  <a:pt x="23" y="32"/>
                </a:lnTo>
                <a:lnTo>
                  <a:pt x="21" y="31"/>
                </a:lnTo>
                <a:lnTo>
                  <a:pt x="19" y="30"/>
                </a:lnTo>
                <a:lnTo>
                  <a:pt x="18" y="30"/>
                </a:lnTo>
                <a:lnTo>
                  <a:pt x="15" y="30"/>
                </a:lnTo>
                <a:lnTo>
                  <a:pt x="7" y="30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4"/>
                </a:moveTo>
                <a:lnTo>
                  <a:pt x="23" y="24"/>
                </a:lnTo>
                <a:lnTo>
                  <a:pt x="28" y="23"/>
                </a:lnTo>
                <a:lnTo>
                  <a:pt x="31" y="23"/>
                </a:lnTo>
                <a:lnTo>
                  <a:pt x="34" y="21"/>
                </a:lnTo>
                <a:lnTo>
                  <a:pt x="35" y="19"/>
                </a:lnTo>
                <a:lnTo>
                  <a:pt x="36" y="17"/>
                </a:lnTo>
                <a:lnTo>
                  <a:pt x="37" y="15"/>
                </a:lnTo>
                <a:lnTo>
                  <a:pt x="36" y="11"/>
                </a:lnTo>
                <a:lnTo>
                  <a:pt x="34" y="8"/>
                </a:lnTo>
                <a:lnTo>
                  <a:pt x="30" y="6"/>
                </a:lnTo>
                <a:lnTo>
                  <a:pt x="25" y="6"/>
                </a:lnTo>
                <a:lnTo>
                  <a:pt x="7" y="6"/>
                </a:lnTo>
                <a:lnTo>
                  <a:pt x="7" y="24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9" name="Rectangle 3203"/>
          <p:cNvSpPr>
            <a:spLocks noChangeArrowheads="1"/>
          </p:cNvSpPr>
          <p:nvPr/>
        </p:nvSpPr>
        <p:spPr bwMode="auto">
          <a:xfrm>
            <a:off x="5867400" y="6053138"/>
            <a:ext cx="3175" cy="2222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0" name="Freeform 3204"/>
          <p:cNvSpPr>
            <a:spLocks/>
          </p:cNvSpPr>
          <p:nvPr/>
        </p:nvSpPr>
        <p:spPr bwMode="auto">
          <a:xfrm>
            <a:off x="4513263" y="5365750"/>
            <a:ext cx="306387" cy="261938"/>
          </a:xfrm>
          <a:custGeom>
            <a:avLst/>
            <a:gdLst/>
            <a:ahLst/>
            <a:cxnLst>
              <a:cxn ang="0">
                <a:pos x="773" y="660"/>
              </a:cxn>
              <a:cxn ang="0">
                <a:pos x="289" y="358"/>
              </a:cxn>
              <a:cxn ang="0">
                <a:pos x="633" y="336"/>
              </a:cxn>
              <a:cxn ang="0">
                <a:pos x="0" y="0"/>
              </a:cxn>
              <a:cxn ang="0">
                <a:pos x="487" y="303"/>
              </a:cxn>
              <a:cxn ang="0">
                <a:pos x="143" y="323"/>
              </a:cxn>
              <a:cxn ang="0">
                <a:pos x="773" y="660"/>
              </a:cxn>
            </a:cxnLst>
            <a:rect l="0" t="0" r="r" b="b"/>
            <a:pathLst>
              <a:path w="773" h="660">
                <a:moveTo>
                  <a:pt x="773" y="660"/>
                </a:moveTo>
                <a:lnTo>
                  <a:pt x="289" y="358"/>
                </a:lnTo>
                <a:lnTo>
                  <a:pt x="633" y="336"/>
                </a:lnTo>
                <a:lnTo>
                  <a:pt x="0" y="0"/>
                </a:lnTo>
                <a:lnTo>
                  <a:pt x="487" y="303"/>
                </a:lnTo>
                <a:lnTo>
                  <a:pt x="143" y="323"/>
                </a:lnTo>
                <a:lnTo>
                  <a:pt x="773" y="6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1" name="Freeform 3205"/>
          <p:cNvSpPr>
            <a:spLocks/>
          </p:cNvSpPr>
          <p:nvPr/>
        </p:nvSpPr>
        <p:spPr bwMode="auto">
          <a:xfrm>
            <a:off x="4513263" y="5365750"/>
            <a:ext cx="306387" cy="261938"/>
          </a:xfrm>
          <a:custGeom>
            <a:avLst/>
            <a:gdLst/>
            <a:ahLst/>
            <a:cxnLst>
              <a:cxn ang="0">
                <a:pos x="773" y="660"/>
              </a:cxn>
              <a:cxn ang="0">
                <a:pos x="289" y="358"/>
              </a:cxn>
              <a:cxn ang="0">
                <a:pos x="633" y="336"/>
              </a:cxn>
              <a:cxn ang="0">
                <a:pos x="0" y="0"/>
              </a:cxn>
              <a:cxn ang="0">
                <a:pos x="487" y="303"/>
              </a:cxn>
              <a:cxn ang="0">
                <a:pos x="143" y="323"/>
              </a:cxn>
              <a:cxn ang="0">
                <a:pos x="773" y="660"/>
              </a:cxn>
            </a:cxnLst>
            <a:rect l="0" t="0" r="r" b="b"/>
            <a:pathLst>
              <a:path w="773" h="660">
                <a:moveTo>
                  <a:pt x="773" y="660"/>
                </a:moveTo>
                <a:lnTo>
                  <a:pt x="289" y="358"/>
                </a:lnTo>
                <a:lnTo>
                  <a:pt x="633" y="336"/>
                </a:lnTo>
                <a:lnTo>
                  <a:pt x="0" y="0"/>
                </a:lnTo>
                <a:lnTo>
                  <a:pt x="487" y="303"/>
                </a:lnTo>
                <a:lnTo>
                  <a:pt x="143" y="323"/>
                </a:lnTo>
                <a:lnTo>
                  <a:pt x="773" y="660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2" name="Freeform 3206"/>
          <p:cNvSpPr>
            <a:spLocks/>
          </p:cNvSpPr>
          <p:nvPr/>
        </p:nvSpPr>
        <p:spPr bwMode="auto">
          <a:xfrm>
            <a:off x="4462463" y="5854700"/>
            <a:ext cx="352425" cy="198438"/>
          </a:xfrm>
          <a:custGeom>
            <a:avLst/>
            <a:gdLst/>
            <a:ahLst/>
            <a:cxnLst>
              <a:cxn ang="0">
                <a:pos x="884" y="0"/>
              </a:cxn>
              <a:cxn ang="0">
                <a:pos x="434" y="353"/>
              </a:cxn>
              <a:cxn ang="0">
                <a:pos x="532" y="23"/>
              </a:cxn>
              <a:cxn ang="0">
                <a:pos x="0" y="501"/>
              </a:cxn>
              <a:cxn ang="0">
                <a:pos x="451" y="148"/>
              </a:cxn>
              <a:cxn ang="0">
                <a:pos x="353" y="477"/>
              </a:cxn>
              <a:cxn ang="0">
                <a:pos x="884" y="0"/>
              </a:cxn>
            </a:cxnLst>
            <a:rect l="0" t="0" r="r" b="b"/>
            <a:pathLst>
              <a:path w="884" h="501">
                <a:moveTo>
                  <a:pt x="884" y="0"/>
                </a:moveTo>
                <a:lnTo>
                  <a:pt x="434" y="353"/>
                </a:lnTo>
                <a:lnTo>
                  <a:pt x="532" y="23"/>
                </a:lnTo>
                <a:lnTo>
                  <a:pt x="0" y="501"/>
                </a:lnTo>
                <a:lnTo>
                  <a:pt x="451" y="148"/>
                </a:lnTo>
                <a:lnTo>
                  <a:pt x="353" y="477"/>
                </a:lnTo>
                <a:lnTo>
                  <a:pt x="884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3" name="Freeform 3207"/>
          <p:cNvSpPr>
            <a:spLocks/>
          </p:cNvSpPr>
          <p:nvPr/>
        </p:nvSpPr>
        <p:spPr bwMode="auto">
          <a:xfrm>
            <a:off x="4462463" y="5854700"/>
            <a:ext cx="352425" cy="198438"/>
          </a:xfrm>
          <a:custGeom>
            <a:avLst/>
            <a:gdLst/>
            <a:ahLst/>
            <a:cxnLst>
              <a:cxn ang="0">
                <a:pos x="884" y="0"/>
              </a:cxn>
              <a:cxn ang="0">
                <a:pos x="434" y="353"/>
              </a:cxn>
              <a:cxn ang="0">
                <a:pos x="532" y="23"/>
              </a:cxn>
              <a:cxn ang="0">
                <a:pos x="0" y="501"/>
              </a:cxn>
              <a:cxn ang="0">
                <a:pos x="451" y="148"/>
              </a:cxn>
              <a:cxn ang="0">
                <a:pos x="353" y="477"/>
              </a:cxn>
              <a:cxn ang="0">
                <a:pos x="884" y="0"/>
              </a:cxn>
            </a:cxnLst>
            <a:rect l="0" t="0" r="r" b="b"/>
            <a:pathLst>
              <a:path w="884" h="501">
                <a:moveTo>
                  <a:pt x="884" y="0"/>
                </a:moveTo>
                <a:lnTo>
                  <a:pt x="434" y="353"/>
                </a:lnTo>
                <a:lnTo>
                  <a:pt x="532" y="23"/>
                </a:lnTo>
                <a:lnTo>
                  <a:pt x="0" y="501"/>
                </a:lnTo>
                <a:lnTo>
                  <a:pt x="451" y="148"/>
                </a:lnTo>
                <a:lnTo>
                  <a:pt x="353" y="477"/>
                </a:lnTo>
                <a:lnTo>
                  <a:pt x="884" y="0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4" name="Freeform 3208"/>
          <p:cNvSpPr>
            <a:spLocks/>
          </p:cNvSpPr>
          <p:nvPr/>
        </p:nvSpPr>
        <p:spPr bwMode="auto">
          <a:xfrm>
            <a:off x="4433888" y="5875338"/>
            <a:ext cx="7937" cy="22225"/>
          </a:xfrm>
          <a:custGeom>
            <a:avLst/>
            <a:gdLst/>
            <a:ahLst/>
            <a:cxnLst>
              <a:cxn ang="0">
                <a:pos x="21" y="55"/>
              </a:cxn>
              <a:cxn ang="0">
                <a:pos x="13" y="55"/>
              </a:cxn>
              <a:cxn ang="0">
                <a:pos x="13" y="12"/>
              </a:cxn>
              <a:cxn ang="0">
                <a:pos x="10" y="14"/>
              </a:cxn>
              <a:cxn ang="0">
                <a:pos x="7" y="16"/>
              </a:cxn>
              <a:cxn ang="0">
                <a:pos x="3" y="18"/>
              </a:cxn>
              <a:cxn ang="0">
                <a:pos x="0" y="20"/>
              </a:cxn>
              <a:cxn ang="0">
                <a:pos x="0" y="13"/>
              </a:cxn>
              <a:cxn ang="0">
                <a:pos x="5" y="10"/>
              </a:cxn>
              <a:cxn ang="0">
                <a:pos x="9" y="7"/>
              </a:cxn>
              <a:cxn ang="0">
                <a:pos x="13" y="3"/>
              </a:cxn>
              <a:cxn ang="0">
                <a:pos x="16" y="0"/>
              </a:cxn>
              <a:cxn ang="0">
                <a:pos x="21" y="0"/>
              </a:cxn>
              <a:cxn ang="0">
                <a:pos x="21" y="55"/>
              </a:cxn>
            </a:cxnLst>
            <a:rect l="0" t="0" r="r" b="b"/>
            <a:pathLst>
              <a:path w="21" h="55">
                <a:moveTo>
                  <a:pt x="21" y="55"/>
                </a:moveTo>
                <a:lnTo>
                  <a:pt x="13" y="55"/>
                </a:lnTo>
                <a:lnTo>
                  <a:pt x="13" y="12"/>
                </a:lnTo>
                <a:lnTo>
                  <a:pt x="10" y="14"/>
                </a:lnTo>
                <a:lnTo>
                  <a:pt x="7" y="16"/>
                </a:lnTo>
                <a:lnTo>
                  <a:pt x="3" y="18"/>
                </a:lnTo>
                <a:lnTo>
                  <a:pt x="0" y="20"/>
                </a:lnTo>
                <a:lnTo>
                  <a:pt x="0" y="13"/>
                </a:lnTo>
                <a:lnTo>
                  <a:pt x="5" y="10"/>
                </a:lnTo>
                <a:lnTo>
                  <a:pt x="9" y="7"/>
                </a:lnTo>
                <a:lnTo>
                  <a:pt x="13" y="3"/>
                </a:lnTo>
                <a:lnTo>
                  <a:pt x="16" y="0"/>
                </a:lnTo>
                <a:lnTo>
                  <a:pt x="21" y="0"/>
                </a:lnTo>
                <a:lnTo>
                  <a:pt x="21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5" name="Freeform 3209"/>
          <p:cNvSpPr>
            <a:spLocks noEditPoints="1"/>
          </p:cNvSpPr>
          <p:nvPr/>
        </p:nvSpPr>
        <p:spPr bwMode="auto">
          <a:xfrm>
            <a:off x="4448175" y="5875338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0" y="19"/>
              </a:cxn>
              <a:cxn ang="0">
                <a:pos x="2" y="12"/>
              </a:cxn>
              <a:cxn ang="0">
                <a:pos x="4" y="7"/>
              </a:cxn>
              <a:cxn ang="0">
                <a:pos x="8" y="3"/>
              </a:cxn>
              <a:cxn ang="0">
                <a:pos x="12" y="0"/>
              </a:cxn>
              <a:cxn ang="0">
                <a:pos x="18" y="0"/>
              </a:cxn>
              <a:cxn ang="0">
                <a:pos x="22" y="0"/>
              </a:cxn>
              <a:cxn ang="0">
                <a:pos x="25" y="1"/>
              </a:cxn>
              <a:cxn ang="0">
                <a:pos x="29" y="4"/>
              </a:cxn>
              <a:cxn ang="0">
                <a:pos x="32" y="7"/>
              </a:cxn>
              <a:cxn ang="0">
                <a:pos x="34" y="10"/>
              </a:cxn>
              <a:cxn ang="0">
                <a:pos x="35" y="15"/>
              </a:cxn>
              <a:cxn ang="0">
                <a:pos x="36" y="20"/>
              </a:cxn>
              <a:cxn ang="0">
                <a:pos x="36" y="28"/>
              </a:cxn>
              <a:cxn ang="0">
                <a:pos x="36" y="36"/>
              </a:cxn>
              <a:cxn ang="0">
                <a:pos x="34" y="44"/>
              </a:cxn>
              <a:cxn ang="0">
                <a:pos x="32" y="49"/>
              </a:cxn>
              <a:cxn ang="0">
                <a:pos x="29" y="53"/>
              </a:cxn>
              <a:cxn ang="0">
                <a:pos x="23" y="56"/>
              </a:cxn>
              <a:cxn ang="0">
                <a:pos x="18" y="56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5" y="51"/>
              </a:cxn>
              <a:cxn ang="0">
                <a:pos x="3" y="47"/>
              </a:cxn>
              <a:cxn ang="0">
                <a:pos x="1" y="42"/>
              </a:cxn>
              <a:cxn ang="0">
                <a:pos x="0" y="35"/>
              </a:cxn>
              <a:cxn ang="0">
                <a:pos x="0" y="28"/>
              </a:cxn>
              <a:cxn ang="0">
                <a:pos x="7" y="28"/>
              </a:cxn>
              <a:cxn ang="0">
                <a:pos x="7" y="34"/>
              </a:cxn>
              <a:cxn ang="0">
                <a:pos x="8" y="40"/>
              </a:cxn>
              <a:cxn ang="0">
                <a:pos x="9" y="44"/>
              </a:cxn>
              <a:cxn ang="0">
                <a:pos x="10" y="46"/>
              </a:cxn>
              <a:cxn ang="0">
                <a:pos x="12" y="48"/>
              </a:cxn>
              <a:cxn ang="0">
                <a:pos x="13" y="50"/>
              </a:cxn>
              <a:cxn ang="0">
                <a:pos x="15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8"/>
              </a:cxn>
              <a:cxn ang="0">
                <a:pos x="25" y="46"/>
              </a:cxn>
              <a:cxn ang="0">
                <a:pos x="27" y="44"/>
              </a:cxn>
              <a:cxn ang="0">
                <a:pos x="29" y="40"/>
              </a:cxn>
              <a:cxn ang="0">
                <a:pos x="29" y="34"/>
              </a:cxn>
              <a:cxn ang="0">
                <a:pos x="30" y="28"/>
              </a:cxn>
              <a:cxn ang="0">
                <a:pos x="29" y="21"/>
              </a:cxn>
              <a:cxn ang="0">
                <a:pos x="29" y="16"/>
              </a:cxn>
              <a:cxn ang="0">
                <a:pos x="27" y="12"/>
              </a:cxn>
              <a:cxn ang="0">
                <a:pos x="25" y="10"/>
              </a:cxn>
              <a:cxn ang="0">
                <a:pos x="24" y="8"/>
              </a:cxn>
              <a:cxn ang="0">
                <a:pos x="22" y="6"/>
              </a:cxn>
              <a:cxn ang="0">
                <a:pos x="20" y="5"/>
              </a:cxn>
              <a:cxn ang="0">
                <a:pos x="18" y="5"/>
              </a:cxn>
              <a:cxn ang="0">
                <a:pos x="15" y="5"/>
              </a:cxn>
              <a:cxn ang="0">
                <a:pos x="13" y="6"/>
              </a:cxn>
              <a:cxn ang="0">
                <a:pos x="12" y="7"/>
              </a:cxn>
              <a:cxn ang="0">
                <a:pos x="10" y="9"/>
              </a:cxn>
              <a:cxn ang="0">
                <a:pos x="9" y="12"/>
              </a:cxn>
              <a:cxn ang="0">
                <a:pos x="8" y="16"/>
              </a:cxn>
              <a:cxn ang="0">
                <a:pos x="7" y="21"/>
              </a:cxn>
              <a:cxn ang="0">
                <a:pos x="7" y="28"/>
              </a:cxn>
            </a:cxnLst>
            <a:rect l="0" t="0" r="r" b="b"/>
            <a:pathLst>
              <a:path w="36" h="56">
                <a:moveTo>
                  <a:pt x="0" y="28"/>
                </a:moveTo>
                <a:lnTo>
                  <a:pt x="0" y="19"/>
                </a:lnTo>
                <a:lnTo>
                  <a:pt x="2" y="12"/>
                </a:lnTo>
                <a:lnTo>
                  <a:pt x="4" y="7"/>
                </a:lnTo>
                <a:lnTo>
                  <a:pt x="8" y="3"/>
                </a:lnTo>
                <a:lnTo>
                  <a:pt x="12" y="0"/>
                </a:lnTo>
                <a:lnTo>
                  <a:pt x="18" y="0"/>
                </a:lnTo>
                <a:lnTo>
                  <a:pt x="22" y="0"/>
                </a:lnTo>
                <a:lnTo>
                  <a:pt x="25" y="1"/>
                </a:lnTo>
                <a:lnTo>
                  <a:pt x="29" y="4"/>
                </a:lnTo>
                <a:lnTo>
                  <a:pt x="32" y="7"/>
                </a:lnTo>
                <a:lnTo>
                  <a:pt x="34" y="10"/>
                </a:lnTo>
                <a:lnTo>
                  <a:pt x="35" y="15"/>
                </a:lnTo>
                <a:lnTo>
                  <a:pt x="36" y="20"/>
                </a:lnTo>
                <a:lnTo>
                  <a:pt x="36" y="28"/>
                </a:lnTo>
                <a:lnTo>
                  <a:pt x="36" y="36"/>
                </a:lnTo>
                <a:lnTo>
                  <a:pt x="34" y="44"/>
                </a:lnTo>
                <a:lnTo>
                  <a:pt x="32" y="49"/>
                </a:lnTo>
                <a:lnTo>
                  <a:pt x="29" y="53"/>
                </a:lnTo>
                <a:lnTo>
                  <a:pt x="23" y="56"/>
                </a:lnTo>
                <a:lnTo>
                  <a:pt x="18" y="56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5" y="51"/>
                </a:lnTo>
                <a:lnTo>
                  <a:pt x="3" y="47"/>
                </a:lnTo>
                <a:lnTo>
                  <a:pt x="1" y="42"/>
                </a:lnTo>
                <a:lnTo>
                  <a:pt x="0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4"/>
                </a:lnTo>
                <a:lnTo>
                  <a:pt x="8" y="40"/>
                </a:lnTo>
                <a:lnTo>
                  <a:pt x="9" y="44"/>
                </a:lnTo>
                <a:lnTo>
                  <a:pt x="10" y="46"/>
                </a:lnTo>
                <a:lnTo>
                  <a:pt x="12" y="48"/>
                </a:lnTo>
                <a:lnTo>
                  <a:pt x="13" y="50"/>
                </a:lnTo>
                <a:lnTo>
                  <a:pt x="15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8"/>
                </a:lnTo>
                <a:lnTo>
                  <a:pt x="25" y="46"/>
                </a:lnTo>
                <a:lnTo>
                  <a:pt x="27" y="44"/>
                </a:lnTo>
                <a:lnTo>
                  <a:pt x="29" y="40"/>
                </a:lnTo>
                <a:lnTo>
                  <a:pt x="29" y="34"/>
                </a:lnTo>
                <a:lnTo>
                  <a:pt x="30" y="28"/>
                </a:lnTo>
                <a:lnTo>
                  <a:pt x="29" y="21"/>
                </a:lnTo>
                <a:lnTo>
                  <a:pt x="29" y="16"/>
                </a:lnTo>
                <a:lnTo>
                  <a:pt x="27" y="12"/>
                </a:lnTo>
                <a:lnTo>
                  <a:pt x="25" y="10"/>
                </a:lnTo>
                <a:lnTo>
                  <a:pt x="24" y="8"/>
                </a:lnTo>
                <a:lnTo>
                  <a:pt x="22" y="6"/>
                </a:lnTo>
                <a:lnTo>
                  <a:pt x="20" y="5"/>
                </a:lnTo>
                <a:lnTo>
                  <a:pt x="18" y="5"/>
                </a:lnTo>
                <a:lnTo>
                  <a:pt x="15" y="5"/>
                </a:lnTo>
                <a:lnTo>
                  <a:pt x="13" y="6"/>
                </a:lnTo>
                <a:lnTo>
                  <a:pt x="12" y="7"/>
                </a:lnTo>
                <a:lnTo>
                  <a:pt x="10" y="9"/>
                </a:lnTo>
                <a:lnTo>
                  <a:pt x="9" y="12"/>
                </a:lnTo>
                <a:lnTo>
                  <a:pt x="8" y="16"/>
                </a:lnTo>
                <a:lnTo>
                  <a:pt x="7" y="21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6" name="Freeform 3210"/>
          <p:cNvSpPr>
            <a:spLocks noEditPoints="1"/>
          </p:cNvSpPr>
          <p:nvPr/>
        </p:nvSpPr>
        <p:spPr bwMode="auto">
          <a:xfrm>
            <a:off x="4465638" y="5875338"/>
            <a:ext cx="14287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19"/>
              </a:cxn>
              <a:cxn ang="0">
                <a:pos x="2" y="12"/>
              </a:cxn>
              <a:cxn ang="0">
                <a:pos x="5" y="7"/>
              </a:cxn>
              <a:cxn ang="0">
                <a:pos x="8" y="3"/>
              </a:cxn>
              <a:cxn ang="0">
                <a:pos x="13" y="0"/>
              </a:cxn>
              <a:cxn ang="0">
                <a:pos x="18" y="0"/>
              </a:cxn>
              <a:cxn ang="0">
                <a:pos x="22" y="0"/>
              </a:cxn>
              <a:cxn ang="0">
                <a:pos x="26" y="1"/>
              </a:cxn>
              <a:cxn ang="0">
                <a:pos x="29" y="4"/>
              </a:cxn>
              <a:cxn ang="0">
                <a:pos x="31" y="7"/>
              </a:cxn>
              <a:cxn ang="0">
                <a:pos x="33" y="10"/>
              </a:cxn>
              <a:cxn ang="0">
                <a:pos x="35" y="15"/>
              </a:cxn>
              <a:cxn ang="0">
                <a:pos x="37" y="20"/>
              </a:cxn>
              <a:cxn ang="0">
                <a:pos x="37" y="28"/>
              </a:cxn>
              <a:cxn ang="0">
                <a:pos x="35" y="36"/>
              </a:cxn>
              <a:cxn ang="0">
                <a:pos x="34" y="44"/>
              </a:cxn>
              <a:cxn ang="0">
                <a:pos x="31" y="49"/>
              </a:cxn>
              <a:cxn ang="0">
                <a:pos x="28" y="53"/>
              </a:cxn>
              <a:cxn ang="0">
                <a:pos x="24" y="56"/>
              </a:cxn>
              <a:cxn ang="0">
                <a:pos x="18" y="56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6" y="51"/>
              </a:cxn>
              <a:cxn ang="0">
                <a:pos x="3" y="47"/>
              </a:cxn>
              <a:cxn ang="0">
                <a:pos x="2" y="42"/>
              </a:cxn>
              <a:cxn ang="0">
                <a:pos x="1" y="35"/>
              </a:cxn>
              <a:cxn ang="0">
                <a:pos x="0" y="28"/>
              </a:cxn>
              <a:cxn ang="0">
                <a:pos x="7" y="28"/>
              </a:cxn>
              <a:cxn ang="0">
                <a:pos x="7" y="34"/>
              </a:cxn>
              <a:cxn ang="0">
                <a:pos x="8" y="40"/>
              </a:cxn>
              <a:cxn ang="0">
                <a:pos x="9" y="44"/>
              </a:cxn>
              <a:cxn ang="0">
                <a:pos x="10" y="46"/>
              </a:cxn>
              <a:cxn ang="0">
                <a:pos x="12" y="48"/>
              </a:cxn>
              <a:cxn ang="0">
                <a:pos x="14" y="50"/>
              </a:cxn>
              <a:cxn ang="0">
                <a:pos x="16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8"/>
              </a:cxn>
              <a:cxn ang="0">
                <a:pos x="26" y="46"/>
              </a:cxn>
              <a:cxn ang="0">
                <a:pos x="27" y="44"/>
              </a:cxn>
              <a:cxn ang="0">
                <a:pos x="28" y="40"/>
              </a:cxn>
              <a:cxn ang="0">
                <a:pos x="29" y="34"/>
              </a:cxn>
              <a:cxn ang="0">
                <a:pos x="29" y="28"/>
              </a:cxn>
              <a:cxn ang="0">
                <a:pos x="29" y="21"/>
              </a:cxn>
              <a:cxn ang="0">
                <a:pos x="28" y="16"/>
              </a:cxn>
              <a:cxn ang="0">
                <a:pos x="27" y="12"/>
              </a:cxn>
              <a:cxn ang="0">
                <a:pos x="26" y="10"/>
              </a:cxn>
              <a:cxn ang="0">
                <a:pos x="24" y="8"/>
              </a:cxn>
              <a:cxn ang="0">
                <a:pos x="22" y="6"/>
              </a:cxn>
              <a:cxn ang="0">
                <a:pos x="20" y="5"/>
              </a:cxn>
              <a:cxn ang="0">
                <a:pos x="18" y="5"/>
              </a:cxn>
              <a:cxn ang="0">
                <a:pos x="16" y="5"/>
              </a:cxn>
              <a:cxn ang="0">
                <a:pos x="14" y="6"/>
              </a:cxn>
              <a:cxn ang="0">
                <a:pos x="12" y="7"/>
              </a:cxn>
              <a:cxn ang="0">
                <a:pos x="11" y="9"/>
              </a:cxn>
              <a:cxn ang="0">
                <a:pos x="9" y="12"/>
              </a:cxn>
              <a:cxn ang="0">
                <a:pos x="8" y="16"/>
              </a:cxn>
              <a:cxn ang="0">
                <a:pos x="7" y="21"/>
              </a:cxn>
              <a:cxn ang="0">
                <a:pos x="7" y="28"/>
              </a:cxn>
            </a:cxnLst>
            <a:rect l="0" t="0" r="r" b="b"/>
            <a:pathLst>
              <a:path w="37" h="56">
                <a:moveTo>
                  <a:pt x="0" y="28"/>
                </a:moveTo>
                <a:lnTo>
                  <a:pt x="1" y="19"/>
                </a:lnTo>
                <a:lnTo>
                  <a:pt x="2" y="12"/>
                </a:lnTo>
                <a:lnTo>
                  <a:pt x="5" y="7"/>
                </a:lnTo>
                <a:lnTo>
                  <a:pt x="8" y="3"/>
                </a:lnTo>
                <a:lnTo>
                  <a:pt x="13" y="0"/>
                </a:lnTo>
                <a:lnTo>
                  <a:pt x="18" y="0"/>
                </a:lnTo>
                <a:lnTo>
                  <a:pt x="22" y="0"/>
                </a:lnTo>
                <a:lnTo>
                  <a:pt x="26" y="1"/>
                </a:lnTo>
                <a:lnTo>
                  <a:pt x="29" y="4"/>
                </a:lnTo>
                <a:lnTo>
                  <a:pt x="31" y="7"/>
                </a:lnTo>
                <a:lnTo>
                  <a:pt x="33" y="10"/>
                </a:lnTo>
                <a:lnTo>
                  <a:pt x="35" y="15"/>
                </a:lnTo>
                <a:lnTo>
                  <a:pt x="37" y="20"/>
                </a:lnTo>
                <a:lnTo>
                  <a:pt x="37" y="28"/>
                </a:lnTo>
                <a:lnTo>
                  <a:pt x="35" y="36"/>
                </a:lnTo>
                <a:lnTo>
                  <a:pt x="34" y="44"/>
                </a:lnTo>
                <a:lnTo>
                  <a:pt x="31" y="49"/>
                </a:lnTo>
                <a:lnTo>
                  <a:pt x="28" y="53"/>
                </a:lnTo>
                <a:lnTo>
                  <a:pt x="24" y="56"/>
                </a:lnTo>
                <a:lnTo>
                  <a:pt x="18" y="56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6" y="51"/>
                </a:lnTo>
                <a:lnTo>
                  <a:pt x="3" y="47"/>
                </a:lnTo>
                <a:lnTo>
                  <a:pt x="2" y="42"/>
                </a:lnTo>
                <a:lnTo>
                  <a:pt x="1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4"/>
                </a:lnTo>
                <a:lnTo>
                  <a:pt x="8" y="40"/>
                </a:lnTo>
                <a:lnTo>
                  <a:pt x="9" y="44"/>
                </a:lnTo>
                <a:lnTo>
                  <a:pt x="10" y="46"/>
                </a:lnTo>
                <a:lnTo>
                  <a:pt x="12" y="48"/>
                </a:lnTo>
                <a:lnTo>
                  <a:pt x="14" y="50"/>
                </a:lnTo>
                <a:lnTo>
                  <a:pt x="16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8"/>
                </a:lnTo>
                <a:lnTo>
                  <a:pt x="26" y="46"/>
                </a:lnTo>
                <a:lnTo>
                  <a:pt x="27" y="44"/>
                </a:lnTo>
                <a:lnTo>
                  <a:pt x="28" y="40"/>
                </a:lnTo>
                <a:lnTo>
                  <a:pt x="29" y="34"/>
                </a:lnTo>
                <a:lnTo>
                  <a:pt x="29" y="28"/>
                </a:lnTo>
                <a:lnTo>
                  <a:pt x="29" y="21"/>
                </a:lnTo>
                <a:lnTo>
                  <a:pt x="28" y="16"/>
                </a:lnTo>
                <a:lnTo>
                  <a:pt x="27" y="12"/>
                </a:lnTo>
                <a:lnTo>
                  <a:pt x="26" y="10"/>
                </a:lnTo>
                <a:lnTo>
                  <a:pt x="24" y="8"/>
                </a:lnTo>
                <a:lnTo>
                  <a:pt x="22" y="6"/>
                </a:lnTo>
                <a:lnTo>
                  <a:pt x="20" y="5"/>
                </a:lnTo>
                <a:lnTo>
                  <a:pt x="18" y="5"/>
                </a:lnTo>
                <a:lnTo>
                  <a:pt x="16" y="5"/>
                </a:lnTo>
                <a:lnTo>
                  <a:pt x="14" y="6"/>
                </a:lnTo>
                <a:lnTo>
                  <a:pt x="12" y="7"/>
                </a:lnTo>
                <a:lnTo>
                  <a:pt x="11" y="9"/>
                </a:lnTo>
                <a:lnTo>
                  <a:pt x="9" y="12"/>
                </a:lnTo>
                <a:lnTo>
                  <a:pt x="8" y="16"/>
                </a:lnTo>
                <a:lnTo>
                  <a:pt x="7" y="21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7" name="Freeform 3211"/>
          <p:cNvSpPr>
            <a:spLocks noEditPoints="1"/>
          </p:cNvSpPr>
          <p:nvPr/>
        </p:nvSpPr>
        <p:spPr bwMode="auto">
          <a:xfrm>
            <a:off x="4492625" y="5875338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2" y="0"/>
              </a:cxn>
              <a:cxn ang="0">
                <a:pos x="27" y="0"/>
              </a:cxn>
              <a:cxn ang="0">
                <a:pos x="32" y="2"/>
              </a:cxn>
              <a:cxn ang="0">
                <a:pos x="35" y="4"/>
              </a:cxn>
              <a:cxn ang="0">
                <a:pos x="38" y="7"/>
              </a:cxn>
              <a:cxn ang="0">
                <a:pos x="39" y="10"/>
              </a:cxn>
              <a:cxn ang="0">
                <a:pos x="40" y="14"/>
              </a:cxn>
              <a:cxn ang="0">
                <a:pos x="39" y="17"/>
              </a:cxn>
              <a:cxn ang="0">
                <a:pos x="38" y="20"/>
              </a:cxn>
              <a:cxn ang="0">
                <a:pos x="35" y="23"/>
              </a:cxn>
              <a:cxn ang="0">
                <a:pos x="32" y="25"/>
              </a:cxn>
              <a:cxn ang="0">
                <a:pos x="37" y="27"/>
              </a:cxn>
              <a:cxn ang="0">
                <a:pos x="40" y="30"/>
              </a:cxn>
              <a:cxn ang="0">
                <a:pos x="42" y="34"/>
              </a:cxn>
              <a:cxn ang="0">
                <a:pos x="42" y="40"/>
              </a:cxn>
              <a:cxn ang="0">
                <a:pos x="42" y="43"/>
              </a:cxn>
              <a:cxn ang="0">
                <a:pos x="41" y="47"/>
              </a:cxn>
              <a:cxn ang="0">
                <a:pos x="39" y="50"/>
              </a:cxn>
              <a:cxn ang="0">
                <a:pos x="37" y="52"/>
              </a:cxn>
              <a:cxn ang="0">
                <a:pos x="34" y="53"/>
              </a:cxn>
              <a:cxn ang="0">
                <a:pos x="31" y="54"/>
              </a:cxn>
              <a:cxn ang="0">
                <a:pos x="27" y="55"/>
              </a:cxn>
              <a:cxn ang="0">
                <a:pos x="22" y="55"/>
              </a:cxn>
              <a:cxn ang="0">
                <a:pos x="0" y="55"/>
              </a:cxn>
              <a:cxn ang="0">
                <a:pos x="7" y="23"/>
              </a:cxn>
              <a:cxn ang="0">
                <a:pos x="19" y="23"/>
              </a:cxn>
              <a:cxn ang="0">
                <a:pos x="24" y="23"/>
              </a:cxn>
              <a:cxn ang="0">
                <a:pos x="27" y="22"/>
              </a:cxn>
              <a:cxn ang="0">
                <a:pos x="30" y="21"/>
              </a:cxn>
              <a:cxn ang="0">
                <a:pos x="31" y="19"/>
              </a:cxn>
              <a:cxn ang="0">
                <a:pos x="32" y="17"/>
              </a:cxn>
              <a:cxn ang="0">
                <a:pos x="33" y="15"/>
              </a:cxn>
              <a:cxn ang="0">
                <a:pos x="32" y="12"/>
              </a:cxn>
              <a:cxn ang="0">
                <a:pos x="31" y="10"/>
              </a:cxn>
              <a:cxn ang="0">
                <a:pos x="30" y="8"/>
              </a:cxn>
              <a:cxn ang="0">
                <a:pos x="28" y="7"/>
              </a:cxn>
              <a:cxn ang="0">
                <a:pos x="24" y="7"/>
              </a:cxn>
              <a:cxn ang="0">
                <a:pos x="18" y="6"/>
              </a:cxn>
              <a:cxn ang="0">
                <a:pos x="7" y="6"/>
              </a:cxn>
              <a:cxn ang="0">
                <a:pos x="7" y="23"/>
              </a:cxn>
              <a:cxn ang="0">
                <a:pos x="7" y="49"/>
              </a:cxn>
              <a:cxn ang="0">
                <a:pos x="22" y="49"/>
              </a:cxn>
              <a:cxn ang="0">
                <a:pos x="25" y="49"/>
              </a:cxn>
              <a:cxn ang="0">
                <a:pos x="27" y="49"/>
              </a:cxn>
              <a:cxn ang="0">
                <a:pos x="29" y="48"/>
              </a:cxn>
              <a:cxn ang="0">
                <a:pos x="31" y="47"/>
              </a:cxn>
              <a:cxn ang="0">
                <a:pos x="33" y="46"/>
              </a:cxn>
              <a:cxn ang="0">
                <a:pos x="34" y="44"/>
              </a:cxn>
              <a:cxn ang="0">
                <a:pos x="35" y="42"/>
              </a:cxn>
              <a:cxn ang="0">
                <a:pos x="35" y="40"/>
              </a:cxn>
              <a:cxn ang="0">
                <a:pos x="35" y="36"/>
              </a:cxn>
              <a:cxn ang="0">
                <a:pos x="33" y="33"/>
              </a:cxn>
              <a:cxn ang="0">
                <a:pos x="31" y="31"/>
              </a:cxn>
              <a:cxn ang="0">
                <a:pos x="29" y="30"/>
              </a:cxn>
              <a:cxn ang="0">
                <a:pos x="26" y="29"/>
              </a:cxn>
              <a:cxn ang="0">
                <a:pos x="21" y="29"/>
              </a:cxn>
              <a:cxn ang="0">
                <a:pos x="7" y="29"/>
              </a:cxn>
              <a:cxn ang="0">
                <a:pos x="7" y="49"/>
              </a:cxn>
            </a:cxnLst>
            <a:rect l="0" t="0" r="r" b="b"/>
            <a:pathLst>
              <a:path w="42" h="55">
                <a:moveTo>
                  <a:pt x="0" y="55"/>
                </a:moveTo>
                <a:lnTo>
                  <a:pt x="0" y="0"/>
                </a:lnTo>
                <a:lnTo>
                  <a:pt x="22" y="0"/>
                </a:lnTo>
                <a:lnTo>
                  <a:pt x="27" y="0"/>
                </a:lnTo>
                <a:lnTo>
                  <a:pt x="32" y="2"/>
                </a:lnTo>
                <a:lnTo>
                  <a:pt x="35" y="4"/>
                </a:lnTo>
                <a:lnTo>
                  <a:pt x="38" y="7"/>
                </a:lnTo>
                <a:lnTo>
                  <a:pt x="39" y="10"/>
                </a:lnTo>
                <a:lnTo>
                  <a:pt x="40" y="14"/>
                </a:lnTo>
                <a:lnTo>
                  <a:pt x="39" y="17"/>
                </a:lnTo>
                <a:lnTo>
                  <a:pt x="38" y="20"/>
                </a:lnTo>
                <a:lnTo>
                  <a:pt x="35" y="23"/>
                </a:lnTo>
                <a:lnTo>
                  <a:pt x="32" y="25"/>
                </a:lnTo>
                <a:lnTo>
                  <a:pt x="37" y="27"/>
                </a:lnTo>
                <a:lnTo>
                  <a:pt x="40" y="30"/>
                </a:lnTo>
                <a:lnTo>
                  <a:pt x="42" y="34"/>
                </a:lnTo>
                <a:lnTo>
                  <a:pt x="42" y="40"/>
                </a:lnTo>
                <a:lnTo>
                  <a:pt x="42" y="43"/>
                </a:lnTo>
                <a:lnTo>
                  <a:pt x="41" y="47"/>
                </a:lnTo>
                <a:lnTo>
                  <a:pt x="39" y="50"/>
                </a:lnTo>
                <a:lnTo>
                  <a:pt x="37" y="52"/>
                </a:lnTo>
                <a:lnTo>
                  <a:pt x="34" y="53"/>
                </a:lnTo>
                <a:lnTo>
                  <a:pt x="31" y="54"/>
                </a:lnTo>
                <a:lnTo>
                  <a:pt x="27" y="55"/>
                </a:lnTo>
                <a:lnTo>
                  <a:pt x="22" y="55"/>
                </a:lnTo>
                <a:lnTo>
                  <a:pt x="0" y="55"/>
                </a:lnTo>
                <a:close/>
                <a:moveTo>
                  <a:pt x="7" y="23"/>
                </a:moveTo>
                <a:lnTo>
                  <a:pt x="19" y="23"/>
                </a:lnTo>
                <a:lnTo>
                  <a:pt x="24" y="23"/>
                </a:lnTo>
                <a:lnTo>
                  <a:pt x="27" y="22"/>
                </a:lnTo>
                <a:lnTo>
                  <a:pt x="30" y="21"/>
                </a:lnTo>
                <a:lnTo>
                  <a:pt x="31" y="19"/>
                </a:lnTo>
                <a:lnTo>
                  <a:pt x="32" y="17"/>
                </a:lnTo>
                <a:lnTo>
                  <a:pt x="33" y="15"/>
                </a:lnTo>
                <a:lnTo>
                  <a:pt x="32" y="12"/>
                </a:lnTo>
                <a:lnTo>
                  <a:pt x="31" y="10"/>
                </a:lnTo>
                <a:lnTo>
                  <a:pt x="30" y="8"/>
                </a:lnTo>
                <a:lnTo>
                  <a:pt x="28" y="7"/>
                </a:lnTo>
                <a:lnTo>
                  <a:pt x="24" y="7"/>
                </a:lnTo>
                <a:lnTo>
                  <a:pt x="18" y="6"/>
                </a:lnTo>
                <a:lnTo>
                  <a:pt x="7" y="6"/>
                </a:lnTo>
                <a:lnTo>
                  <a:pt x="7" y="23"/>
                </a:lnTo>
                <a:close/>
                <a:moveTo>
                  <a:pt x="7" y="49"/>
                </a:moveTo>
                <a:lnTo>
                  <a:pt x="22" y="49"/>
                </a:lnTo>
                <a:lnTo>
                  <a:pt x="25" y="49"/>
                </a:lnTo>
                <a:lnTo>
                  <a:pt x="27" y="49"/>
                </a:lnTo>
                <a:lnTo>
                  <a:pt x="29" y="48"/>
                </a:lnTo>
                <a:lnTo>
                  <a:pt x="31" y="47"/>
                </a:lnTo>
                <a:lnTo>
                  <a:pt x="33" y="46"/>
                </a:lnTo>
                <a:lnTo>
                  <a:pt x="34" y="44"/>
                </a:lnTo>
                <a:lnTo>
                  <a:pt x="35" y="42"/>
                </a:lnTo>
                <a:lnTo>
                  <a:pt x="35" y="40"/>
                </a:lnTo>
                <a:lnTo>
                  <a:pt x="35" y="36"/>
                </a:lnTo>
                <a:lnTo>
                  <a:pt x="33" y="33"/>
                </a:lnTo>
                <a:lnTo>
                  <a:pt x="31" y="31"/>
                </a:lnTo>
                <a:lnTo>
                  <a:pt x="29" y="30"/>
                </a:lnTo>
                <a:lnTo>
                  <a:pt x="26" y="29"/>
                </a:lnTo>
                <a:lnTo>
                  <a:pt x="21" y="29"/>
                </a:lnTo>
                <a:lnTo>
                  <a:pt x="7" y="29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8" name="Freeform 3212"/>
          <p:cNvSpPr>
            <a:spLocks noEditPoints="1"/>
          </p:cNvSpPr>
          <p:nvPr/>
        </p:nvSpPr>
        <p:spPr bwMode="auto">
          <a:xfrm>
            <a:off x="4511675" y="5881688"/>
            <a:ext cx="14288" cy="15875"/>
          </a:xfrm>
          <a:custGeom>
            <a:avLst/>
            <a:gdLst/>
            <a:ahLst/>
            <a:cxnLst>
              <a:cxn ang="0">
                <a:pos x="26" y="39"/>
              </a:cxn>
              <a:cxn ang="0">
                <a:pos x="18" y="42"/>
              </a:cxn>
              <a:cxn ang="0">
                <a:pos x="8" y="42"/>
              </a:cxn>
              <a:cxn ang="0">
                <a:pos x="1" y="35"/>
              </a:cxn>
              <a:cxn ang="0">
                <a:pos x="1" y="28"/>
              </a:cxn>
              <a:cxn ang="0">
                <a:pos x="3" y="24"/>
              </a:cxn>
              <a:cxn ang="0">
                <a:pos x="7" y="20"/>
              </a:cxn>
              <a:cxn ang="0">
                <a:pos x="12" y="18"/>
              </a:cxn>
              <a:cxn ang="0">
                <a:pos x="24" y="17"/>
              </a:cxn>
              <a:cxn ang="0">
                <a:pos x="29" y="14"/>
              </a:cxn>
              <a:cxn ang="0">
                <a:pos x="28" y="10"/>
              </a:cxn>
              <a:cxn ang="0">
                <a:pos x="24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8" y="1"/>
              </a:cxn>
              <a:cxn ang="0">
                <a:pos x="33" y="4"/>
              </a:cxn>
              <a:cxn ang="0">
                <a:pos x="35" y="9"/>
              </a:cxn>
              <a:cxn ang="0">
                <a:pos x="35" y="15"/>
              </a:cxn>
              <a:cxn ang="0">
                <a:pos x="36" y="32"/>
              </a:cxn>
              <a:cxn ang="0">
                <a:pos x="37" y="39"/>
              </a:cxn>
              <a:cxn ang="0">
                <a:pos x="31" y="41"/>
              </a:cxn>
              <a:cxn ang="0">
                <a:pos x="29" y="37"/>
              </a:cxn>
              <a:cxn ang="0">
                <a:pos x="24" y="22"/>
              </a:cxn>
              <a:cxn ang="0">
                <a:pos x="13" y="25"/>
              </a:cxn>
              <a:cxn ang="0">
                <a:pos x="9" y="26"/>
              </a:cxn>
              <a:cxn ang="0">
                <a:pos x="8" y="29"/>
              </a:cxn>
              <a:cxn ang="0">
                <a:pos x="8" y="33"/>
              </a:cxn>
              <a:cxn ang="0">
                <a:pos x="12" y="37"/>
              </a:cxn>
              <a:cxn ang="0">
                <a:pos x="19" y="37"/>
              </a:cxn>
              <a:cxn ang="0">
                <a:pos x="26" y="33"/>
              </a:cxn>
              <a:cxn ang="0">
                <a:pos x="28" y="28"/>
              </a:cxn>
              <a:cxn ang="0">
                <a:pos x="29" y="21"/>
              </a:cxn>
            </a:cxnLst>
            <a:rect l="0" t="0" r="r" b="b"/>
            <a:pathLst>
              <a:path w="38" h="42">
                <a:moveTo>
                  <a:pt x="29" y="37"/>
                </a:moveTo>
                <a:lnTo>
                  <a:pt x="26" y="39"/>
                </a:lnTo>
                <a:lnTo>
                  <a:pt x="21" y="41"/>
                </a:lnTo>
                <a:lnTo>
                  <a:pt x="18" y="42"/>
                </a:lnTo>
                <a:lnTo>
                  <a:pt x="14" y="42"/>
                </a:lnTo>
                <a:lnTo>
                  <a:pt x="8" y="42"/>
                </a:lnTo>
                <a:lnTo>
                  <a:pt x="4" y="39"/>
                </a:lnTo>
                <a:lnTo>
                  <a:pt x="1" y="35"/>
                </a:lnTo>
                <a:lnTo>
                  <a:pt x="0" y="31"/>
                </a:lnTo>
                <a:lnTo>
                  <a:pt x="1" y="28"/>
                </a:lnTo>
                <a:lnTo>
                  <a:pt x="2" y="26"/>
                </a:lnTo>
                <a:lnTo>
                  <a:pt x="3" y="24"/>
                </a:lnTo>
                <a:lnTo>
                  <a:pt x="5" y="21"/>
                </a:lnTo>
                <a:lnTo>
                  <a:pt x="7" y="20"/>
                </a:lnTo>
                <a:lnTo>
                  <a:pt x="10" y="19"/>
                </a:lnTo>
                <a:lnTo>
                  <a:pt x="12" y="18"/>
                </a:lnTo>
                <a:lnTo>
                  <a:pt x="16" y="18"/>
                </a:lnTo>
                <a:lnTo>
                  <a:pt x="24" y="17"/>
                </a:lnTo>
                <a:lnTo>
                  <a:pt x="29" y="15"/>
                </a:lnTo>
                <a:lnTo>
                  <a:pt x="29" y="14"/>
                </a:lnTo>
                <a:lnTo>
                  <a:pt x="29" y="14"/>
                </a:lnTo>
                <a:lnTo>
                  <a:pt x="28" y="10"/>
                </a:lnTo>
                <a:lnTo>
                  <a:pt x="27" y="8"/>
                </a:lnTo>
                <a:lnTo>
                  <a:pt x="24" y="6"/>
                </a:lnTo>
                <a:lnTo>
                  <a:pt x="18" y="6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8" y="13"/>
                </a:lnTo>
                <a:lnTo>
                  <a:pt x="1" y="12"/>
                </a:lnTo>
                <a:lnTo>
                  <a:pt x="3" y="8"/>
                </a:lnTo>
                <a:lnTo>
                  <a:pt x="4" y="5"/>
                </a:lnTo>
                <a:lnTo>
                  <a:pt x="7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5" y="0"/>
                </a:lnTo>
                <a:lnTo>
                  <a:pt x="28" y="1"/>
                </a:lnTo>
                <a:lnTo>
                  <a:pt x="31" y="3"/>
                </a:lnTo>
                <a:lnTo>
                  <a:pt x="33" y="4"/>
                </a:lnTo>
                <a:lnTo>
                  <a:pt x="34" y="6"/>
                </a:lnTo>
                <a:lnTo>
                  <a:pt x="35" y="9"/>
                </a:lnTo>
                <a:lnTo>
                  <a:pt x="35" y="11"/>
                </a:lnTo>
                <a:lnTo>
                  <a:pt x="35" y="15"/>
                </a:lnTo>
                <a:lnTo>
                  <a:pt x="35" y="25"/>
                </a:lnTo>
                <a:lnTo>
                  <a:pt x="36" y="32"/>
                </a:lnTo>
                <a:lnTo>
                  <a:pt x="36" y="37"/>
                </a:lnTo>
                <a:lnTo>
                  <a:pt x="37" y="39"/>
                </a:lnTo>
                <a:lnTo>
                  <a:pt x="38" y="41"/>
                </a:lnTo>
                <a:lnTo>
                  <a:pt x="31" y="41"/>
                </a:lnTo>
                <a:lnTo>
                  <a:pt x="30" y="39"/>
                </a:lnTo>
                <a:lnTo>
                  <a:pt x="29" y="37"/>
                </a:lnTo>
                <a:close/>
                <a:moveTo>
                  <a:pt x="29" y="21"/>
                </a:moveTo>
                <a:lnTo>
                  <a:pt x="24" y="22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6"/>
                </a:lnTo>
                <a:lnTo>
                  <a:pt x="8" y="28"/>
                </a:lnTo>
                <a:lnTo>
                  <a:pt x="8" y="29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2" y="37"/>
                </a:lnTo>
                <a:lnTo>
                  <a:pt x="15" y="37"/>
                </a:lnTo>
                <a:lnTo>
                  <a:pt x="19" y="37"/>
                </a:lnTo>
                <a:lnTo>
                  <a:pt x="23" y="35"/>
                </a:lnTo>
                <a:lnTo>
                  <a:pt x="26" y="33"/>
                </a:lnTo>
                <a:lnTo>
                  <a:pt x="28" y="31"/>
                </a:lnTo>
                <a:lnTo>
                  <a:pt x="28" y="28"/>
                </a:lnTo>
                <a:lnTo>
                  <a:pt x="29" y="24"/>
                </a:lnTo>
                <a:lnTo>
                  <a:pt x="29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9" name="Freeform 3213"/>
          <p:cNvSpPr>
            <a:spLocks/>
          </p:cNvSpPr>
          <p:nvPr/>
        </p:nvSpPr>
        <p:spPr bwMode="auto">
          <a:xfrm>
            <a:off x="4527550" y="5881688"/>
            <a:ext cx="14288" cy="15875"/>
          </a:xfrm>
          <a:custGeom>
            <a:avLst/>
            <a:gdLst/>
            <a:ahLst/>
            <a:cxnLst>
              <a:cxn ang="0">
                <a:pos x="7" y="29"/>
              </a:cxn>
              <a:cxn ang="0">
                <a:pos x="10" y="35"/>
              </a:cxn>
              <a:cxn ang="0">
                <a:pos x="17" y="37"/>
              </a:cxn>
              <a:cxn ang="0">
                <a:pos x="24" y="35"/>
              </a:cxn>
              <a:cxn ang="0">
                <a:pos x="26" y="31"/>
              </a:cxn>
              <a:cxn ang="0">
                <a:pos x="24" y="27"/>
              </a:cxn>
              <a:cxn ang="0">
                <a:pos x="17" y="25"/>
              </a:cxn>
              <a:cxn ang="0">
                <a:pos x="7" y="20"/>
              </a:cxn>
              <a:cxn ang="0">
                <a:pos x="3" y="17"/>
              </a:cxn>
              <a:cxn ang="0">
                <a:pos x="1" y="11"/>
              </a:cxn>
              <a:cxn ang="0">
                <a:pos x="3" y="7"/>
              </a:cxn>
              <a:cxn ang="0">
                <a:pos x="6" y="3"/>
              </a:cxn>
              <a:cxn ang="0">
                <a:pos x="10" y="1"/>
              </a:cxn>
              <a:cxn ang="0">
                <a:pos x="16" y="0"/>
              </a:cxn>
              <a:cxn ang="0">
                <a:pos x="24" y="1"/>
              </a:cxn>
              <a:cxn ang="0">
                <a:pos x="29" y="5"/>
              </a:cxn>
              <a:cxn ang="0">
                <a:pos x="32" y="11"/>
              </a:cxn>
              <a:cxn ang="0">
                <a:pos x="24" y="9"/>
              </a:cxn>
              <a:cxn ang="0">
                <a:pos x="20" y="6"/>
              </a:cxn>
              <a:cxn ang="0">
                <a:pos x="12" y="6"/>
              </a:cxn>
              <a:cxn ang="0">
                <a:pos x="8" y="9"/>
              </a:cxn>
              <a:cxn ang="0">
                <a:pos x="8" y="12"/>
              </a:cxn>
              <a:cxn ang="0">
                <a:pos x="10" y="14"/>
              </a:cxn>
              <a:cxn ang="0">
                <a:pos x="13" y="15"/>
              </a:cxn>
              <a:cxn ang="0">
                <a:pos x="23" y="18"/>
              </a:cxn>
              <a:cxn ang="0">
                <a:pos x="29" y="21"/>
              </a:cxn>
              <a:cxn ang="0">
                <a:pos x="34" y="27"/>
              </a:cxn>
              <a:cxn ang="0">
                <a:pos x="33" y="33"/>
              </a:cxn>
              <a:cxn ang="0">
                <a:pos x="29" y="39"/>
              </a:cxn>
              <a:cxn ang="0">
                <a:pos x="21" y="42"/>
              </a:cxn>
              <a:cxn ang="0">
                <a:pos x="13" y="42"/>
              </a:cxn>
              <a:cxn ang="0">
                <a:pos x="8" y="40"/>
              </a:cxn>
              <a:cxn ang="0">
                <a:pos x="3" y="37"/>
              </a:cxn>
              <a:cxn ang="0">
                <a:pos x="1" y="33"/>
              </a:cxn>
            </a:cxnLst>
            <a:rect l="0" t="0" r="r" b="b"/>
            <a:pathLst>
              <a:path w="34" h="42">
                <a:moveTo>
                  <a:pt x="0" y="30"/>
                </a:moveTo>
                <a:lnTo>
                  <a:pt x="7" y="29"/>
                </a:lnTo>
                <a:lnTo>
                  <a:pt x="8" y="32"/>
                </a:lnTo>
                <a:lnTo>
                  <a:pt x="10" y="35"/>
                </a:lnTo>
                <a:lnTo>
                  <a:pt x="13" y="36"/>
                </a:lnTo>
                <a:lnTo>
                  <a:pt x="17" y="37"/>
                </a:lnTo>
                <a:lnTo>
                  <a:pt x="21" y="36"/>
                </a:lnTo>
                <a:lnTo>
                  <a:pt x="24" y="35"/>
                </a:lnTo>
                <a:lnTo>
                  <a:pt x="26" y="33"/>
                </a:lnTo>
                <a:lnTo>
                  <a:pt x="26" y="31"/>
                </a:lnTo>
                <a:lnTo>
                  <a:pt x="26" y="28"/>
                </a:lnTo>
                <a:lnTo>
                  <a:pt x="24" y="27"/>
                </a:lnTo>
                <a:lnTo>
                  <a:pt x="22" y="26"/>
                </a:lnTo>
                <a:lnTo>
                  <a:pt x="17" y="25"/>
                </a:lnTo>
                <a:lnTo>
                  <a:pt x="11" y="22"/>
                </a:lnTo>
                <a:lnTo>
                  <a:pt x="7" y="20"/>
                </a:lnTo>
                <a:lnTo>
                  <a:pt x="5" y="19"/>
                </a:lnTo>
                <a:lnTo>
                  <a:pt x="3" y="17"/>
                </a:lnTo>
                <a:lnTo>
                  <a:pt x="2" y="14"/>
                </a:lnTo>
                <a:lnTo>
                  <a:pt x="1" y="11"/>
                </a:lnTo>
                <a:lnTo>
                  <a:pt x="2" y="9"/>
                </a:lnTo>
                <a:lnTo>
                  <a:pt x="3" y="7"/>
                </a:lnTo>
                <a:lnTo>
                  <a:pt x="4" y="4"/>
                </a:lnTo>
                <a:lnTo>
                  <a:pt x="6" y="3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20" y="0"/>
                </a:lnTo>
                <a:lnTo>
                  <a:pt x="24" y="1"/>
                </a:lnTo>
                <a:lnTo>
                  <a:pt x="27" y="3"/>
                </a:lnTo>
                <a:lnTo>
                  <a:pt x="29" y="5"/>
                </a:lnTo>
                <a:lnTo>
                  <a:pt x="32" y="8"/>
                </a:lnTo>
                <a:lnTo>
                  <a:pt x="32" y="11"/>
                </a:lnTo>
                <a:lnTo>
                  <a:pt x="25" y="12"/>
                </a:lnTo>
                <a:lnTo>
                  <a:pt x="24" y="9"/>
                </a:lnTo>
                <a:lnTo>
                  <a:pt x="22" y="7"/>
                </a:lnTo>
                <a:lnTo>
                  <a:pt x="20" y="6"/>
                </a:lnTo>
                <a:lnTo>
                  <a:pt x="16" y="6"/>
                </a:lnTo>
                <a:lnTo>
                  <a:pt x="12" y="6"/>
                </a:lnTo>
                <a:lnTo>
                  <a:pt x="10" y="7"/>
                </a:lnTo>
                <a:lnTo>
                  <a:pt x="8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1" y="15"/>
                </a:lnTo>
                <a:lnTo>
                  <a:pt x="13" y="15"/>
                </a:lnTo>
                <a:lnTo>
                  <a:pt x="17" y="16"/>
                </a:lnTo>
                <a:lnTo>
                  <a:pt x="23" y="18"/>
                </a:lnTo>
                <a:lnTo>
                  <a:pt x="27" y="20"/>
                </a:lnTo>
                <a:lnTo>
                  <a:pt x="29" y="21"/>
                </a:lnTo>
                <a:lnTo>
                  <a:pt x="32" y="24"/>
                </a:lnTo>
                <a:lnTo>
                  <a:pt x="34" y="27"/>
                </a:lnTo>
                <a:lnTo>
                  <a:pt x="34" y="30"/>
                </a:lnTo>
                <a:lnTo>
                  <a:pt x="33" y="33"/>
                </a:lnTo>
                <a:lnTo>
                  <a:pt x="32" y="36"/>
                </a:lnTo>
                <a:lnTo>
                  <a:pt x="29" y="39"/>
                </a:lnTo>
                <a:lnTo>
                  <a:pt x="25" y="41"/>
                </a:lnTo>
                <a:lnTo>
                  <a:pt x="21" y="42"/>
                </a:lnTo>
                <a:lnTo>
                  <a:pt x="17" y="42"/>
                </a:lnTo>
                <a:lnTo>
                  <a:pt x="13" y="42"/>
                </a:lnTo>
                <a:lnTo>
                  <a:pt x="10" y="41"/>
                </a:lnTo>
                <a:lnTo>
                  <a:pt x="8" y="40"/>
                </a:lnTo>
                <a:lnTo>
                  <a:pt x="5" y="39"/>
                </a:lnTo>
                <a:lnTo>
                  <a:pt x="3" y="37"/>
                </a:lnTo>
                <a:lnTo>
                  <a:pt x="2" y="35"/>
                </a:lnTo>
                <a:lnTo>
                  <a:pt x="1" y="33"/>
                </a:lnTo>
                <a:lnTo>
                  <a:pt x="0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0" name="Freeform 3214"/>
          <p:cNvSpPr>
            <a:spLocks noEditPoints="1"/>
          </p:cNvSpPr>
          <p:nvPr/>
        </p:nvSpPr>
        <p:spPr bwMode="auto">
          <a:xfrm>
            <a:off x="4543425" y="5881688"/>
            <a:ext cx="15875" cy="15875"/>
          </a:xfrm>
          <a:custGeom>
            <a:avLst/>
            <a:gdLst/>
            <a:ahLst/>
            <a:cxnLst>
              <a:cxn ang="0">
                <a:pos x="29" y="29"/>
              </a:cxn>
              <a:cxn ang="0">
                <a:pos x="36" y="30"/>
              </a:cxn>
              <a:cxn ang="0">
                <a:pos x="34" y="35"/>
              </a:cxn>
              <a:cxn ang="0">
                <a:pos x="30" y="39"/>
              </a:cxn>
              <a:cxn ang="0">
                <a:pos x="25" y="41"/>
              </a:cxn>
              <a:cxn ang="0">
                <a:pos x="19" y="42"/>
              </a:cxn>
              <a:cxn ang="0">
                <a:pos x="14" y="42"/>
              </a:cxn>
              <a:cxn ang="0">
                <a:pos x="11" y="41"/>
              </a:cxn>
              <a:cxn ang="0">
                <a:pos x="8" y="39"/>
              </a:cxn>
              <a:cxn ang="0">
                <a:pos x="5" y="37"/>
              </a:cxn>
              <a:cxn ang="0">
                <a:pos x="3" y="34"/>
              </a:cxn>
              <a:cxn ang="0">
                <a:pos x="1" y="31"/>
              </a:cxn>
              <a:cxn ang="0">
                <a:pos x="0" y="27"/>
              </a:cxn>
              <a:cxn ang="0">
                <a:pos x="0" y="21"/>
              </a:cxn>
              <a:cxn ang="0">
                <a:pos x="0" y="16"/>
              </a:cxn>
              <a:cxn ang="0">
                <a:pos x="1" y="12"/>
              </a:cxn>
              <a:cxn ang="0">
                <a:pos x="3" y="9"/>
              </a:cxn>
              <a:cxn ang="0">
                <a:pos x="5" y="6"/>
              </a:cxn>
              <a:cxn ang="0">
                <a:pos x="8" y="3"/>
              </a:cxn>
              <a:cxn ang="0">
                <a:pos x="11" y="1"/>
              </a:cxn>
              <a:cxn ang="0">
                <a:pos x="14" y="0"/>
              </a:cxn>
              <a:cxn ang="0">
                <a:pos x="18" y="0"/>
              </a:cxn>
              <a:cxn ang="0">
                <a:pos x="22" y="0"/>
              </a:cxn>
              <a:cxn ang="0">
                <a:pos x="25" y="1"/>
              </a:cxn>
              <a:cxn ang="0">
                <a:pos x="28" y="3"/>
              </a:cxn>
              <a:cxn ang="0">
                <a:pos x="31" y="5"/>
              </a:cxn>
              <a:cxn ang="0">
                <a:pos x="33" y="8"/>
              </a:cxn>
              <a:cxn ang="0">
                <a:pos x="35" y="12"/>
              </a:cxn>
              <a:cxn ang="0">
                <a:pos x="36" y="16"/>
              </a:cxn>
              <a:cxn ang="0">
                <a:pos x="36" y="21"/>
              </a:cxn>
              <a:cxn ang="0">
                <a:pos x="36" y="21"/>
              </a:cxn>
              <a:cxn ang="0">
                <a:pos x="36" y="22"/>
              </a:cxn>
              <a:cxn ang="0">
                <a:pos x="7" y="22"/>
              </a:cxn>
              <a:cxn ang="0">
                <a:pos x="8" y="29"/>
              </a:cxn>
              <a:cxn ang="0">
                <a:pos x="10" y="33"/>
              </a:cxn>
              <a:cxn ang="0">
                <a:pos x="14" y="36"/>
              </a:cxn>
              <a:cxn ang="0">
                <a:pos x="19" y="37"/>
              </a:cxn>
              <a:cxn ang="0">
                <a:pos x="22" y="36"/>
              </a:cxn>
              <a:cxn ang="0">
                <a:pos x="25" y="35"/>
              </a:cxn>
              <a:cxn ang="0">
                <a:pos x="27" y="32"/>
              </a:cxn>
              <a:cxn ang="0">
                <a:pos x="29" y="29"/>
              </a:cxn>
              <a:cxn ang="0">
                <a:pos x="7" y="17"/>
              </a:cxn>
              <a:cxn ang="0">
                <a:pos x="29" y="17"/>
              </a:cxn>
              <a:cxn ang="0">
                <a:pos x="28" y="13"/>
              </a:cxn>
              <a:cxn ang="0">
                <a:pos x="27" y="9"/>
              </a:cxn>
              <a:cxn ang="0">
                <a:pos x="25" y="8"/>
              </a:cxn>
              <a:cxn ang="0">
                <a:pos x="23" y="6"/>
              </a:cxn>
              <a:cxn ang="0">
                <a:pos x="21" y="6"/>
              </a:cxn>
              <a:cxn ang="0">
                <a:pos x="18" y="6"/>
              </a:cxn>
              <a:cxn ang="0">
                <a:pos x="14" y="6"/>
              </a:cxn>
              <a:cxn ang="0">
                <a:pos x="10" y="9"/>
              </a:cxn>
              <a:cxn ang="0">
                <a:pos x="8" y="12"/>
              </a:cxn>
              <a:cxn ang="0">
                <a:pos x="7" y="17"/>
              </a:cxn>
            </a:cxnLst>
            <a:rect l="0" t="0" r="r" b="b"/>
            <a:pathLst>
              <a:path w="36" h="42">
                <a:moveTo>
                  <a:pt x="29" y="29"/>
                </a:moveTo>
                <a:lnTo>
                  <a:pt x="36" y="30"/>
                </a:lnTo>
                <a:lnTo>
                  <a:pt x="34" y="35"/>
                </a:lnTo>
                <a:lnTo>
                  <a:pt x="30" y="39"/>
                </a:lnTo>
                <a:lnTo>
                  <a:pt x="25" y="41"/>
                </a:lnTo>
                <a:lnTo>
                  <a:pt x="19" y="42"/>
                </a:lnTo>
                <a:lnTo>
                  <a:pt x="14" y="42"/>
                </a:lnTo>
                <a:lnTo>
                  <a:pt x="11" y="41"/>
                </a:lnTo>
                <a:lnTo>
                  <a:pt x="8" y="39"/>
                </a:lnTo>
                <a:lnTo>
                  <a:pt x="5" y="37"/>
                </a:lnTo>
                <a:lnTo>
                  <a:pt x="3" y="34"/>
                </a:lnTo>
                <a:lnTo>
                  <a:pt x="1" y="31"/>
                </a:lnTo>
                <a:lnTo>
                  <a:pt x="0" y="27"/>
                </a:lnTo>
                <a:lnTo>
                  <a:pt x="0" y="21"/>
                </a:lnTo>
                <a:lnTo>
                  <a:pt x="0" y="16"/>
                </a:lnTo>
                <a:lnTo>
                  <a:pt x="1" y="12"/>
                </a:lnTo>
                <a:lnTo>
                  <a:pt x="3" y="9"/>
                </a:lnTo>
                <a:lnTo>
                  <a:pt x="5" y="6"/>
                </a:lnTo>
                <a:lnTo>
                  <a:pt x="8" y="3"/>
                </a:lnTo>
                <a:lnTo>
                  <a:pt x="11" y="1"/>
                </a:lnTo>
                <a:lnTo>
                  <a:pt x="14" y="0"/>
                </a:lnTo>
                <a:lnTo>
                  <a:pt x="18" y="0"/>
                </a:lnTo>
                <a:lnTo>
                  <a:pt x="22" y="0"/>
                </a:lnTo>
                <a:lnTo>
                  <a:pt x="25" y="1"/>
                </a:lnTo>
                <a:lnTo>
                  <a:pt x="28" y="3"/>
                </a:lnTo>
                <a:lnTo>
                  <a:pt x="31" y="5"/>
                </a:lnTo>
                <a:lnTo>
                  <a:pt x="33" y="8"/>
                </a:lnTo>
                <a:lnTo>
                  <a:pt x="35" y="12"/>
                </a:lnTo>
                <a:lnTo>
                  <a:pt x="36" y="16"/>
                </a:lnTo>
                <a:lnTo>
                  <a:pt x="36" y="21"/>
                </a:lnTo>
                <a:lnTo>
                  <a:pt x="36" y="21"/>
                </a:lnTo>
                <a:lnTo>
                  <a:pt x="36" y="22"/>
                </a:lnTo>
                <a:lnTo>
                  <a:pt x="7" y="22"/>
                </a:lnTo>
                <a:lnTo>
                  <a:pt x="8" y="29"/>
                </a:lnTo>
                <a:lnTo>
                  <a:pt x="10" y="33"/>
                </a:lnTo>
                <a:lnTo>
                  <a:pt x="14" y="36"/>
                </a:lnTo>
                <a:lnTo>
                  <a:pt x="19" y="37"/>
                </a:lnTo>
                <a:lnTo>
                  <a:pt x="22" y="36"/>
                </a:lnTo>
                <a:lnTo>
                  <a:pt x="25" y="35"/>
                </a:lnTo>
                <a:lnTo>
                  <a:pt x="27" y="32"/>
                </a:lnTo>
                <a:lnTo>
                  <a:pt x="29" y="29"/>
                </a:lnTo>
                <a:close/>
                <a:moveTo>
                  <a:pt x="7" y="17"/>
                </a:moveTo>
                <a:lnTo>
                  <a:pt x="29" y="17"/>
                </a:lnTo>
                <a:lnTo>
                  <a:pt x="28" y="13"/>
                </a:lnTo>
                <a:lnTo>
                  <a:pt x="27" y="9"/>
                </a:lnTo>
                <a:lnTo>
                  <a:pt x="25" y="8"/>
                </a:lnTo>
                <a:lnTo>
                  <a:pt x="23" y="6"/>
                </a:lnTo>
                <a:lnTo>
                  <a:pt x="21" y="6"/>
                </a:lnTo>
                <a:lnTo>
                  <a:pt x="18" y="6"/>
                </a:lnTo>
                <a:lnTo>
                  <a:pt x="14" y="6"/>
                </a:lnTo>
                <a:lnTo>
                  <a:pt x="10" y="9"/>
                </a:lnTo>
                <a:lnTo>
                  <a:pt x="8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1" name="Rectangle 3215"/>
          <p:cNvSpPr>
            <a:spLocks noChangeArrowheads="1"/>
          </p:cNvSpPr>
          <p:nvPr/>
        </p:nvSpPr>
        <p:spPr bwMode="auto">
          <a:xfrm>
            <a:off x="4560888" y="5888038"/>
            <a:ext cx="7937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2" name="Freeform 3216"/>
          <p:cNvSpPr>
            <a:spLocks/>
          </p:cNvSpPr>
          <p:nvPr/>
        </p:nvSpPr>
        <p:spPr bwMode="auto">
          <a:xfrm>
            <a:off x="4570413" y="5875338"/>
            <a:ext cx="17462" cy="22225"/>
          </a:xfrm>
          <a:custGeom>
            <a:avLst/>
            <a:gdLst/>
            <a:ahLst/>
            <a:cxnLst>
              <a:cxn ang="0">
                <a:pos x="18" y="55"/>
              </a:cxn>
              <a:cxn ang="0">
                <a:pos x="18" y="6"/>
              </a:cxn>
              <a:cxn ang="0">
                <a:pos x="0" y="6"/>
              </a:cxn>
              <a:cxn ang="0">
                <a:pos x="0" y="0"/>
              </a:cxn>
              <a:cxn ang="0">
                <a:pos x="45" y="0"/>
              </a:cxn>
              <a:cxn ang="0">
                <a:pos x="45" y="6"/>
              </a:cxn>
              <a:cxn ang="0">
                <a:pos x="27" y="6"/>
              </a:cxn>
              <a:cxn ang="0">
                <a:pos x="27" y="55"/>
              </a:cxn>
              <a:cxn ang="0">
                <a:pos x="18" y="55"/>
              </a:cxn>
            </a:cxnLst>
            <a:rect l="0" t="0" r="r" b="b"/>
            <a:pathLst>
              <a:path w="45" h="55">
                <a:moveTo>
                  <a:pt x="18" y="55"/>
                </a:moveTo>
                <a:lnTo>
                  <a:pt x="18" y="6"/>
                </a:lnTo>
                <a:lnTo>
                  <a:pt x="0" y="6"/>
                </a:lnTo>
                <a:lnTo>
                  <a:pt x="0" y="0"/>
                </a:lnTo>
                <a:lnTo>
                  <a:pt x="45" y="0"/>
                </a:lnTo>
                <a:lnTo>
                  <a:pt x="45" y="6"/>
                </a:lnTo>
                <a:lnTo>
                  <a:pt x="27" y="6"/>
                </a:lnTo>
                <a:lnTo>
                  <a:pt x="27" y="55"/>
                </a:lnTo>
                <a:lnTo>
                  <a:pt x="18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3" name="Freeform 3217"/>
          <p:cNvSpPr>
            <a:spLocks/>
          </p:cNvSpPr>
          <p:nvPr/>
        </p:nvSpPr>
        <p:spPr bwMode="auto">
          <a:xfrm>
            <a:off x="4640263" y="5327650"/>
            <a:ext cx="15875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40" y="0"/>
              </a:cxn>
              <a:cxn ang="0">
                <a:pos x="40" y="6"/>
              </a:cxn>
              <a:cxn ang="0">
                <a:pos x="8" y="6"/>
              </a:cxn>
              <a:cxn ang="0">
                <a:pos x="8" y="23"/>
              </a:cxn>
              <a:cxn ang="0">
                <a:pos x="38" y="23"/>
              </a:cxn>
              <a:cxn ang="0">
                <a:pos x="38" y="29"/>
              </a:cxn>
              <a:cxn ang="0">
                <a:pos x="8" y="29"/>
              </a:cxn>
              <a:cxn ang="0">
                <a:pos x="8" y="49"/>
              </a:cxn>
              <a:cxn ang="0">
                <a:pos x="41" y="49"/>
              </a:cxn>
              <a:cxn ang="0">
                <a:pos x="41" y="56"/>
              </a:cxn>
              <a:cxn ang="0">
                <a:pos x="0" y="56"/>
              </a:cxn>
            </a:cxnLst>
            <a:rect l="0" t="0" r="r" b="b"/>
            <a:pathLst>
              <a:path w="41" h="56">
                <a:moveTo>
                  <a:pt x="0" y="56"/>
                </a:moveTo>
                <a:lnTo>
                  <a:pt x="0" y="0"/>
                </a:lnTo>
                <a:lnTo>
                  <a:pt x="40" y="0"/>
                </a:lnTo>
                <a:lnTo>
                  <a:pt x="40" y="6"/>
                </a:lnTo>
                <a:lnTo>
                  <a:pt x="8" y="6"/>
                </a:lnTo>
                <a:lnTo>
                  <a:pt x="8" y="23"/>
                </a:lnTo>
                <a:lnTo>
                  <a:pt x="38" y="23"/>
                </a:lnTo>
                <a:lnTo>
                  <a:pt x="38" y="29"/>
                </a:lnTo>
                <a:lnTo>
                  <a:pt x="8" y="29"/>
                </a:lnTo>
                <a:lnTo>
                  <a:pt x="8" y="49"/>
                </a:lnTo>
                <a:lnTo>
                  <a:pt x="41" y="49"/>
                </a:lnTo>
                <a:lnTo>
                  <a:pt x="41" y="56"/>
                </a:lnTo>
                <a:lnTo>
                  <a:pt x="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4" name="Freeform 3218"/>
          <p:cNvSpPr>
            <a:spLocks/>
          </p:cNvSpPr>
          <p:nvPr/>
        </p:nvSpPr>
        <p:spPr bwMode="auto">
          <a:xfrm>
            <a:off x="4660900" y="5327650"/>
            <a:ext cx="7938" cy="22225"/>
          </a:xfrm>
          <a:custGeom>
            <a:avLst/>
            <a:gdLst/>
            <a:ahLst/>
            <a:cxnLst>
              <a:cxn ang="0">
                <a:pos x="21" y="56"/>
              </a:cxn>
              <a:cxn ang="0">
                <a:pos x="14" y="56"/>
              </a:cxn>
              <a:cxn ang="0">
                <a:pos x="14" y="12"/>
              </a:cxn>
              <a:cxn ang="0">
                <a:pos x="11" y="14"/>
              </a:cxn>
              <a:cxn ang="0">
                <a:pos x="8" y="16"/>
              </a:cxn>
              <a:cxn ang="0">
                <a:pos x="4" y="18"/>
              </a:cxn>
              <a:cxn ang="0">
                <a:pos x="0" y="20"/>
              </a:cxn>
              <a:cxn ang="0">
                <a:pos x="0" y="13"/>
              </a:cxn>
              <a:cxn ang="0">
                <a:pos x="6" y="11"/>
              </a:cxn>
              <a:cxn ang="0">
                <a:pos x="10" y="7"/>
              </a:cxn>
              <a:cxn ang="0">
                <a:pos x="14" y="3"/>
              </a:cxn>
              <a:cxn ang="0">
                <a:pos x="16" y="0"/>
              </a:cxn>
              <a:cxn ang="0">
                <a:pos x="21" y="0"/>
              </a:cxn>
              <a:cxn ang="0">
                <a:pos x="21" y="56"/>
              </a:cxn>
            </a:cxnLst>
            <a:rect l="0" t="0" r="r" b="b"/>
            <a:pathLst>
              <a:path w="21" h="56">
                <a:moveTo>
                  <a:pt x="21" y="56"/>
                </a:moveTo>
                <a:lnTo>
                  <a:pt x="14" y="56"/>
                </a:lnTo>
                <a:lnTo>
                  <a:pt x="14" y="12"/>
                </a:lnTo>
                <a:lnTo>
                  <a:pt x="11" y="14"/>
                </a:lnTo>
                <a:lnTo>
                  <a:pt x="8" y="16"/>
                </a:lnTo>
                <a:lnTo>
                  <a:pt x="4" y="18"/>
                </a:lnTo>
                <a:lnTo>
                  <a:pt x="0" y="20"/>
                </a:lnTo>
                <a:lnTo>
                  <a:pt x="0" y="13"/>
                </a:lnTo>
                <a:lnTo>
                  <a:pt x="6" y="11"/>
                </a:lnTo>
                <a:lnTo>
                  <a:pt x="10" y="7"/>
                </a:lnTo>
                <a:lnTo>
                  <a:pt x="14" y="3"/>
                </a:lnTo>
                <a:lnTo>
                  <a:pt x="16" y="0"/>
                </a:lnTo>
                <a:lnTo>
                  <a:pt x="21" y="0"/>
                </a:lnTo>
                <a:lnTo>
                  <a:pt x="21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5" name="Freeform 3219"/>
          <p:cNvSpPr>
            <a:spLocks/>
          </p:cNvSpPr>
          <p:nvPr/>
        </p:nvSpPr>
        <p:spPr bwMode="auto">
          <a:xfrm>
            <a:off x="4583113" y="5364163"/>
            <a:ext cx="6350" cy="28575"/>
          </a:xfrm>
          <a:custGeom>
            <a:avLst/>
            <a:gdLst/>
            <a:ahLst/>
            <a:cxnLst>
              <a:cxn ang="0">
                <a:pos x="13" y="72"/>
              </a:cxn>
              <a:cxn ang="0">
                <a:pos x="8" y="65"/>
              </a:cxn>
              <a:cxn ang="0">
                <a:pos x="3" y="56"/>
              </a:cxn>
              <a:cxn ang="0">
                <a:pos x="1" y="45"/>
              </a:cxn>
              <a:cxn ang="0">
                <a:pos x="0" y="36"/>
              </a:cxn>
              <a:cxn ang="0">
                <a:pos x="0" y="27"/>
              </a:cxn>
              <a:cxn ang="0">
                <a:pos x="3" y="19"/>
              </a:cxn>
              <a:cxn ang="0">
                <a:pos x="7" y="9"/>
              </a:cxn>
              <a:cxn ang="0">
                <a:pos x="13" y="0"/>
              </a:cxn>
              <a:cxn ang="0">
                <a:pos x="18" y="0"/>
              </a:cxn>
              <a:cxn ang="0">
                <a:pos x="14" y="6"/>
              </a:cxn>
              <a:cxn ang="0">
                <a:pos x="12" y="11"/>
              </a:cxn>
              <a:cxn ang="0">
                <a:pos x="10" y="16"/>
              </a:cxn>
              <a:cxn ang="0">
                <a:pos x="8" y="22"/>
              </a:cxn>
              <a:cxn ang="0">
                <a:pos x="7" y="29"/>
              </a:cxn>
              <a:cxn ang="0">
                <a:pos x="7" y="36"/>
              </a:cxn>
              <a:cxn ang="0">
                <a:pos x="7" y="45"/>
              </a:cxn>
              <a:cxn ang="0">
                <a:pos x="9" y="54"/>
              </a:cxn>
              <a:cxn ang="0">
                <a:pos x="13" y="63"/>
              </a:cxn>
              <a:cxn ang="0">
                <a:pos x="18" y="72"/>
              </a:cxn>
              <a:cxn ang="0">
                <a:pos x="13" y="72"/>
              </a:cxn>
            </a:cxnLst>
            <a:rect l="0" t="0" r="r" b="b"/>
            <a:pathLst>
              <a:path w="18" h="72">
                <a:moveTo>
                  <a:pt x="13" y="72"/>
                </a:moveTo>
                <a:lnTo>
                  <a:pt x="8" y="65"/>
                </a:lnTo>
                <a:lnTo>
                  <a:pt x="3" y="56"/>
                </a:lnTo>
                <a:lnTo>
                  <a:pt x="1" y="45"/>
                </a:lnTo>
                <a:lnTo>
                  <a:pt x="0" y="36"/>
                </a:lnTo>
                <a:lnTo>
                  <a:pt x="0" y="27"/>
                </a:lnTo>
                <a:lnTo>
                  <a:pt x="3" y="19"/>
                </a:lnTo>
                <a:lnTo>
                  <a:pt x="7" y="9"/>
                </a:lnTo>
                <a:lnTo>
                  <a:pt x="13" y="0"/>
                </a:lnTo>
                <a:lnTo>
                  <a:pt x="18" y="0"/>
                </a:lnTo>
                <a:lnTo>
                  <a:pt x="14" y="6"/>
                </a:lnTo>
                <a:lnTo>
                  <a:pt x="12" y="11"/>
                </a:lnTo>
                <a:lnTo>
                  <a:pt x="10" y="16"/>
                </a:lnTo>
                <a:lnTo>
                  <a:pt x="8" y="22"/>
                </a:lnTo>
                <a:lnTo>
                  <a:pt x="7" y="29"/>
                </a:lnTo>
                <a:lnTo>
                  <a:pt x="7" y="36"/>
                </a:lnTo>
                <a:lnTo>
                  <a:pt x="7" y="45"/>
                </a:lnTo>
                <a:lnTo>
                  <a:pt x="9" y="54"/>
                </a:lnTo>
                <a:lnTo>
                  <a:pt x="13" y="63"/>
                </a:lnTo>
                <a:lnTo>
                  <a:pt x="18" y="72"/>
                </a:lnTo>
                <a:lnTo>
                  <a:pt x="13" y="7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6" name="Freeform 3220"/>
          <p:cNvSpPr>
            <a:spLocks/>
          </p:cNvSpPr>
          <p:nvPr/>
        </p:nvSpPr>
        <p:spPr bwMode="auto">
          <a:xfrm>
            <a:off x="4591050" y="5364163"/>
            <a:ext cx="20638" cy="22225"/>
          </a:xfrm>
          <a:custGeom>
            <a:avLst/>
            <a:gdLst/>
            <a:ahLst/>
            <a:cxnLst>
              <a:cxn ang="0">
                <a:pos x="21" y="55"/>
              </a:cxn>
              <a:cxn ang="0">
                <a:pos x="0" y="0"/>
              </a:cxn>
              <a:cxn ang="0">
                <a:pos x="8" y="0"/>
              </a:cxn>
              <a:cxn ang="0">
                <a:pos x="22" y="39"/>
              </a:cxn>
              <a:cxn ang="0">
                <a:pos x="23" y="44"/>
              </a:cxn>
              <a:cxn ang="0">
                <a:pos x="26" y="48"/>
              </a:cxn>
              <a:cxn ang="0">
                <a:pos x="27" y="44"/>
              </a:cxn>
              <a:cxn ang="0">
                <a:pos x="29" y="39"/>
              </a:cxn>
              <a:cxn ang="0">
                <a:pos x="43" y="0"/>
              </a:cxn>
              <a:cxn ang="0">
                <a:pos x="51" y="0"/>
              </a:cxn>
              <a:cxn ang="0">
                <a:pos x="29" y="55"/>
              </a:cxn>
              <a:cxn ang="0">
                <a:pos x="21" y="55"/>
              </a:cxn>
            </a:cxnLst>
            <a:rect l="0" t="0" r="r" b="b"/>
            <a:pathLst>
              <a:path w="51" h="55">
                <a:moveTo>
                  <a:pt x="21" y="55"/>
                </a:moveTo>
                <a:lnTo>
                  <a:pt x="0" y="0"/>
                </a:lnTo>
                <a:lnTo>
                  <a:pt x="8" y="0"/>
                </a:lnTo>
                <a:lnTo>
                  <a:pt x="22" y="39"/>
                </a:lnTo>
                <a:lnTo>
                  <a:pt x="23" y="44"/>
                </a:lnTo>
                <a:lnTo>
                  <a:pt x="26" y="48"/>
                </a:lnTo>
                <a:lnTo>
                  <a:pt x="27" y="44"/>
                </a:lnTo>
                <a:lnTo>
                  <a:pt x="29" y="39"/>
                </a:lnTo>
                <a:lnTo>
                  <a:pt x="43" y="0"/>
                </a:lnTo>
                <a:lnTo>
                  <a:pt x="51" y="0"/>
                </a:lnTo>
                <a:lnTo>
                  <a:pt x="29" y="55"/>
                </a:lnTo>
                <a:lnTo>
                  <a:pt x="21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7" name="Freeform 3221"/>
          <p:cNvSpPr>
            <a:spLocks/>
          </p:cNvSpPr>
          <p:nvPr/>
        </p:nvSpPr>
        <p:spPr bwMode="auto">
          <a:xfrm>
            <a:off x="4613275" y="5365750"/>
            <a:ext cx="14288" cy="20638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7" y="38"/>
              </a:cxn>
              <a:cxn ang="0">
                <a:pos x="9" y="43"/>
              </a:cxn>
              <a:cxn ang="0">
                <a:pos x="11" y="46"/>
              </a:cxn>
              <a:cxn ang="0">
                <a:pos x="14" y="49"/>
              </a:cxn>
              <a:cxn ang="0">
                <a:pos x="18" y="50"/>
              </a:cxn>
              <a:cxn ang="0">
                <a:pos x="23" y="49"/>
              </a:cxn>
              <a:cxn ang="0">
                <a:pos x="27" y="45"/>
              </a:cxn>
              <a:cxn ang="0">
                <a:pos x="30" y="41"/>
              </a:cxn>
              <a:cxn ang="0">
                <a:pos x="30" y="35"/>
              </a:cxn>
              <a:cxn ang="0">
                <a:pos x="30" y="30"/>
              </a:cxn>
              <a:cxn ang="0">
                <a:pos x="27" y="26"/>
              </a:cxn>
              <a:cxn ang="0">
                <a:pos x="23" y="24"/>
              </a:cxn>
              <a:cxn ang="0">
                <a:pos x="18" y="23"/>
              </a:cxn>
              <a:cxn ang="0">
                <a:pos x="15" y="23"/>
              </a:cxn>
              <a:cxn ang="0">
                <a:pos x="12" y="25"/>
              </a:cxn>
              <a:cxn ang="0">
                <a:pos x="10" y="26"/>
              </a:cxn>
              <a:cxn ang="0">
                <a:pos x="8" y="28"/>
              </a:cxn>
              <a:cxn ang="0">
                <a:pos x="2" y="28"/>
              </a:cxn>
              <a:cxn ang="0">
                <a:pos x="7" y="0"/>
              </a:cxn>
              <a:cxn ang="0">
                <a:pos x="35" y="0"/>
              </a:cxn>
              <a:cxn ang="0">
                <a:pos x="35" y="6"/>
              </a:cxn>
              <a:cxn ang="0">
                <a:pos x="12" y="6"/>
              </a:cxn>
              <a:cxn ang="0">
                <a:pos x="9" y="21"/>
              </a:cxn>
              <a:cxn ang="0">
                <a:pos x="14" y="18"/>
              </a:cxn>
              <a:cxn ang="0">
                <a:pos x="20" y="17"/>
              </a:cxn>
              <a:cxn ang="0">
                <a:pos x="24" y="17"/>
              </a:cxn>
              <a:cxn ang="0">
                <a:pos x="27" y="18"/>
              </a:cxn>
              <a:cxn ang="0">
                <a:pos x="30" y="20"/>
              </a:cxn>
              <a:cxn ang="0">
                <a:pos x="33" y="22"/>
              </a:cxn>
              <a:cxn ang="0">
                <a:pos x="35" y="25"/>
              </a:cxn>
              <a:cxn ang="0">
                <a:pos x="36" y="28"/>
              </a:cxn>
              <a:cxn ang="0">
                <a:pos x="37" y="31"/>
              </a:cxn>
              <a:cxn ang="0">
                <a:pos x="38" y="35"/>
              </a:cxn>
              <a:cxn ang="0">
                <a:pos x="37" y="38"/>
              </a:cxn>
              <a:cxn ang="0">
                <a:pos x="36" y="42"/>
              </a:cxn>
              <a:cxn ang="0">
                <a:pos x="35" y="45"/>
              </a:cxn>
              <a:cxn ang="0">
                <a:pos x="33" y="49"/>
              </a:cxn>
              <a:cxn ang="0">
                <a:pos x="30" y="51"/>
              </a:cxn>
              <a:cxn ang="0">
                <a:pos x="27" y="54"/>
              </a:cxn>
              <a:cxn ang="0">
                <a:pos x="23" y="55"/>
              </a:cxn>
              <a:cxn ang="0">
                <a:pos x="18" y="55"/>
              </a:cxn>
              <a:cxn ang="0">
                <a:pos x="14" y="55"/>
              </a:cxn>
              <a:cxn ang="0">
                <a:pos x="11" y="54"/>
              </a:cxn>
              <a:cxn ang="0">
                <a:pos x="8" y="53"/>
              </a:cxn>
              <a:cxn ang="0">
                <a:pos x="6" y="51"/>
              </a:cxn>
              <a:cxn ang="0">
                <a:pos x="4" y="49"/>
              </a:cxn>
              <a:cxn ang="0">
                <a:pos x="2" y="45"/>
              </a:cxn>
              <a:cxn ang="0">
                <a:pos x="1" y="42"/>
              </a:cxn>
              <a:cxn ang="0">
                <a:pos x="0" y="39"/>
              </a:cxn>
            </a:cxnLst>
            <a:rect l="0" t="0" r="r" b="b"/>
            <a:pathLst>
              <a:path w="38" h="55">
                <a:moveTo>
                  <a:pt x="0" y="39"/>
                </a:moveTo>
                <a:lnTo>
                  <a:pt x="7" y="38"/>
                </a:lnTo>
                <a:lnTo>
                  <a:pt x="9" y="43"/>
                </a:lnTo>
                <a:lnTo>
                  <a:pt x="11" y="46"/>
                </a:lnTo>
                <a:lnTo>
                  <a:pt x="14" y="49"/>
                </a:lnTo>
                <a:lnTo>
                  <a:pt x="18" y="50"/>
                </a:lnTo>
                <a:lnTo>
                  <a:pt x="23" y="49"/>
                </a:lnTo>
                <a:lnTo>
                  <a:pt x="27" y="45"/>
                </a:lnTo>
                <a:lnTo>
                  <a:pt x="30" y="41"/>
                </a:lnTo>
                <a:lnTo>
                  <a:pt x="30" y="35"/>
                </a:lnTo>
                <a:lnTo>
                  <a:pt x="30" y="30"/>
                </a:lnTo>
                <a:lnTo>
                  <a:pt x="27" y="26"/>
                </a:lnTo>
                <a:lnTo>
                  <a:pt x="23" y="24"/>
                </a:lnTo>
                <a:lnTo>
                  <a:pt x="18" y="23"/>
                </a:lnTo>
                <a:lnTo>
                  <a:pt x="15" y="23"/>
                </a:lnTo>
                <a:lnTo>
                  <a:pt x="12" y="25"/>
                </a:lnTo>
                <a:lnTo>
                  <a:pt x="10" y="26"/>
                </a:lnTo>
                <a:lnTo>
                  <a:pt x="8" y="28"/>
                </a:lnTo>
                <a:lnTo>
                  <a:pt x="2" y="28"/>
                </a:lnTo>
                <a:lnTo>
                  <a:pt x="7" y="0"/>
                </a:lnTo>
                <a:lnTo>
                  <a:pt x="35" y="0"/>
                </a:lnTo>
                <a:lnTo>
                  <a:pt x="35" y="6"/>
                </a:lnTo>
                <a:lnTo>
                  <a:pt x="12" y="6"/>
                </a:lnTo>
                <a:lnTo>
                  <a:pt x="9" y="21"/>
                </a:lnTo>
                <a:lnTo>
                  <a:pt x="14" y="18"/>
                </a:lnTo>
                <a:lnTo>
                  <a:pt x="20" y="17"/>
                </a:lnTo>
                <a:lnTo>
                  <a:pt x="24" y="17"/>
                </a:lnTo>
                <a:lnTo>
                  <a:pt x="27" y="18"/>
                </a:lnTo>
                <a:lnTo>
                  <a:pt x="30" y="20"/>
                </a:lnTo>
                <a:lnTo>
                  <a:pt x="33" y="22"/>
                </a:lnTo>
                <a:lnTo>
                  <a:pt x="35" y="25"/>
                </a:lnTo>
                <a:lnTo>
                  <a:pt x="36" y="28"/>
                </a:lnTo>
                <a:lnTo>
                  <a:pt x="37" y="31"/>
                </a:lnTo>
                <a:lnTo>
                  <a:pt x="38" y="35"/>
                </a:lnTo>
                <a:lnTo>
                  <a:pt x="37" y="38"/>
                </a:lnTo>
                <a:lnTo>
                  <a:pt x="36" y="42"/>
                </a:lnTo>
                <a:lnTo>
                  <a:pt x="35" y="45"/>
                </a:lnTo>
                <a:lnTo>
                  <a:pt x="33" y="49"/>
                </a:lnTo>
                <a:lnTo>
                  <a:pt x="30" y="51"/>
                </a:lnTo>
                <a:lnTo>
                  <a:pt x="27" y="54"/>
                </a:lnTo>
                <a:lnTo>
                  <a:pt x="23" y="55"/>
                </a:lnTo>
                <a:lnTo>
                  <a:pt x="18" y="55"/>
                </a:lnTo>
                <a:lnTo>
                  <a:pt x="14" y="55"/>
                </a:lnTo>
                <a:lnTo>
                  <a:pt x="11" y="54"/>
                </a:lnTo>
                <a:lnTo>
                  <a:pt x="8" y="53"/>
                </a:lnTo>
                <a:lnTo>
                  <a:pt x="6" y="51"/>
                </a:lnTo>
                <a:lnTo>
                  <a:pt x="4" y="49"/>
                </a:lnTo>
                <a:lnTo>
                  <a:pt x="2" y="45"/>
                </a:lnTo>
                <a:lnTo>
                  <a:pt x="1" y="42"/>
                </a:lnTo>
                <a:lnTo>
                  <a:pt x="0" y="3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8" name="Rectangle 3222"/>
          <p:cNvSpPr>
            <a:spLocks noChangeArrowheads="1"/>
          </p:cNvSpPr>
          <p:nvPr/>
        </p:nvSpPr>
        <p:spPr bwMode="auto">
          <a:xfrm>
            <a:off x="4632325" y="5383213"/>
            <a:ext cx="158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9" name="Freeform 3223"/>
          <p:cNvSpPr>
            <a:spLocks/>
          </p:cNvSpPr>
          <p:nvPr/>
        </p:nvSpPr>
        <p:spPr bwMode="auto">
          <a:xfrm>
            <a:off x="4637088" y="5370513"/>
            <a:ext cx="15875" cy="15875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16" y="19"/>
              </a:cxn>
              <a:cxn ang="0">
                <a:pos x="1" y="0"/>
              </a:cxn>
              <a:cxn ang="0">
                <a:pos x="11" y="0"/>
              </a:cxn>
              <a:cxn ang="0">
                <a:pos x="17" y="9"/>
              </a:cxn>
              <a:cxn ang="0">
                <a:pos x="18" y="11"/>
              </a:cxn>
              <a:cxn ang="0">
                <a:pos x="20" y="13"/>
              </a:cxn>
              <a:cxn ang="0">
                <a:pos x="21" y="11"/>
              </a:cxn>
              <a:cxn ang="0">
                <a:pos x="23" y="9"/>
              </a:cxn>
              <a:cxn ang="0">
                <a:pos x="29" y="0"/>
              </a:cxn>
              <a:cxn ang="0">
                <a:pos x="37" y="0"/>
              </a:cxn>
              <a:cxn ang="0">
                <a:pos x="24" y="18"/>
              </a:cxn>
              <a:cxn ang="0">
                <a:pos x="38" y="40"/>
              </a:cxn>
              <a:cxn ang="0">
                <a:pos x="30" y="40"/>
              </a:cxn>
              <a:cxn ang="0">
                <a:pos x="22" y="27"/>
              </a:cxn>
              <a:cxn ang="0">
                <a:pos x="20" y="24"/>
              </a:cxn>
              <a:cxn ang="0">
                <a:pos x="8" y="40"/>
              </a:cxn>
              <a:cxn ang="0">
                <a:pos x="0" y="40"/>
              </a:cxn>
            </a:cxnLst>
            <a:rect l="0" t="0" r="r" b="b"/>
            <a:pathLst>
              <a:path w="38" h="40">
                <a:moveTo>
                  <a:pt x="0" y="40"/>
                </a:moveTo>
                <a:lnTo>
                  <a:pt x="16" y="19"/>
                </a:lnTo>
                <a:lnTo>
                  <a:pt x="1" y="0"/>
                </a:lnTo>
                <a:lnTo>
                  <a:pt x="11" y="0"/>
                </a:lnTo>
                <a:lnTo>
                  <a:pt x="17" y="9"/>
                </a:lnTo>
                <a:lnTo>
                  <a:pt x="18" y="11"/>
                </a:lnTo>
                <a:lnTo>
                  <a:pt x="20" y="13"/>
                </a:lnTo>
                <a:lnTo>
                  <a:pt x="21" y="11"/>
                </a:lnTo>
                <a:lnTo>
                  <a:pt x="23" y="9"/>
                </a:lnTo>
                <a:lnTo>
                  <a:pt x="29" y="0"/>
                </a:lnTo>
                <a:lnTo>
                  <a:pt x="37" y="0"/>
                </a:lnTo>
                <a:lnTo>
                  <a:pt x="24" y="18"/>
                </a:lnTo>
                <a:lnTo>
                  <a:pt x="38" y="40"/>
                </a:lnTo>
                <a:lnTo>
                  <a:pt x="30" y="40"/>
                </a:lnTo>
                <a:lnTo>
                  <a:pt x="22" y="27"/>
                </a:lnTo>
                <a:lnTo>
                  <a:pt x="20" y="24"/>
                </a:lnTo>
                <a:lnTo>
                  <a:pt x="8" y="40"/>
                </a:lnTo>
                <a:lnTo>
                  <a:pt x="0" y="4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0" name="Freeform 3224"/>
          <p:cNvSpPr>
            <a:spLocks/>
          </p:cNvSpPr>
          <p:nvPr/>
        </p:nvSpPr>
        <p:spPr bwMode="auto">
          <a:xfrm>
            <a:off x="4654550" y="5383213"/>
            <a:ext cx="3175" cy="7937"/>
          </a:xfrm>
          <a:custGeom>
            <a:avLst/>
            <a:gdLst/>
            <a:ahLst/>
            <a:cxnLst>
              <a:cxn ang="0">
                <a:pos x="1" y="8"/>
              </a:cxn>
              <a:cxn ang="0">
                <a:pos x="1" y="0"/>
              </a:cxn>
              <a:cxn ang="0">
                <a:pos x="8" y="0"/>
              </a:cxn>
              <a:cxn ang="0">
                <a:pos x="8" y="8"/>
              </a:cxn>
              <a:cxn ang="0">
                <a:pos x="8" y="12"/>
              </a:cxn>
              <a:cxn ang="0">
                <a:pos x="7" y="15"/>
              </a:cxn>
              <a:cxn ang="0">
                <a:pos x="5" y="17"/>
              </a:cxn>
              <a:cxn ang="0">
                <a:pos x="2" y="19"/>
              </a:cxn>
              <a:cxn ang="0">
                <a:pos x="0" y="16"/>
              </a:cxn>
              <a:cxn ang="0">
                <a:pos x="2" y="15"/>
              </a:cxn>
              <a:cxn ang="0">
                <a:pos x="3" y="13"/>
              </a:cxn>
              <a:cxn ang="0">
                <a:pos x="4" y="11"/>
              </a:cxn>
              <a:cxn ang="0">
                <a:pos x="4" y="8"/>
              </a:cxn>
              <a:cxn ang="0">
                <a:pos x="1" y="8"/>
              </a:cxn>
            </a:cxnLst>
            <a:rect l="0" t="0" r="r" b="b"/>
            <a:pathLst>
              <a:path w="8" h="19">
                <a:moveTo>
                  <a:pt x="1" y="8"/>
                </a:moveTo>
                <a:lnTo>
                  <a:pt x="1" y="0"/>
                </a:lnTo>
                <a:lnTo>
                  <a:pt x="8" y="0"/>
                </a:lnTo>
                <a:lnTo>
                  <a:pt x="8" y="8"/>
                </a:lnTo>
                <a:lnTo>
                  <a:pt x="8" y="12"/>
                </a:lnTo>
                <a:lnTo>
                  <a:pt x="7" y="15"/>
                </a:lnTo>
                <a:lnTo>
                  <a:pt x="5" y="17"/>
                </a:lnTo>
                <a:lnTo>
                  <a:pt x="2" y="19"/>
                </a:lnTo>
                <a:lnTo>
                  <a:pt x="0" y="16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4" y="8"/>
                </a:lnTo>
                <a:lnTo>
                  <a:pt x="1" y="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1" name="Freeform 3225"/>
          <p:cNvSpPr>
            <a:spLocks noEditPoints="1"/>
          </p:cNvSpPr>
          <p:nvPr/>
        </p:nvSpPr>
        <p:spPr bwMode="auto">
          <a:xfrm>
            <a:off x="4672013" y="5364163"/>
            <a:ext cx="17462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1" y="0"/>
              </a:cxn>
              <a:cxn ang="0">
                <a:pos x="26" y="0"/>
              </a:cxn>
              <a:cxn ang="0">
                <a:pos x="30" y="0"/>
              </a:cxn>
              <a:cxn ang="0">
                <a:pos x="34" y="1"/>
              </a:cxn>
              <a:cxn ang="0">
                <a:pos x="37" y="3"/>
              </a:cxn>
              <a:cxn ang="0">
                <a:pos x="39" y="5"/>
              </a:cxn>
              <a:cxn ang="0">
                <a:pos x="41" y="8"/>
              </a:cxn>
              <a:cxn ang="0">
                <a:pos x="42" y="12"/>
              </a:cxn>
              <a:cxn ang="0">
                <a:pos x="43" y="16"/>
              </a:cxn>
              <a:cxn ang="0">
                <a:pos x="42" y="19"/>
              </a:cxn>
              <a:cxn ang="0">
                <a:pos x="42" y="22"/>
              </a:cxn>
              <a:cxn ang="0">
                <a:pos x="40" y="25"/>
              </a:cxn>
              <a:cxn ang="0">
                <a:pos x="38" y="27"/>
              </a:cxn>
              <a:cxn ang="0">
                <a:pos x="36" y="29"/>
              </a:cxn>
              <a:cxn ang="0">
                <a:pos x="32" y="31"/>
              </a:cxn>
              <a:cxn ang="0">
                <a:pos x="28" y="32"/>
              </a:cxn>
              <a:cxn ang="0">
                <a:pos x="21" y="32"/>
              </a:cxn>
              <a:cxn ang="0">
                <a:pos x="7" y="32"/>
              </a:cxn>
              <a:cxn ang="0">
                <a:pos x="7" y="55"/>
              </a:cxn>
              <a:cxn ang="0">
                <a:pos x="0" y="55"/>
              </a:cxn>
              <a:cxn ang="0">
                <a:pos x="7" y="26"/>
              </a:cxn>
              <a:cxn ang="0">
                <a:pos x="21" y="26"/>
              </a:cxn>
              <a:cxn ang="0">
                <a:pos x="28" y="25"/>
              </a:cxn>
              <a:cxn ang="0">
                <a:pos x="32" y="23"/>
              </a:cxn>
              <a:cxn ang="0">
                <a:pos x="35" y="20"/>
              </a:cxn>
              <a:cxn ang="0">
                <a:pos x="35" y="16"/>
              </a:cxn>
              <a:cxn ang="0">
                <a:pos x="35" y="13"/>
              </a:cxn>
              <a:cxn ang="0">
                <a:pos x="34" y="10"/>
              </a:cxn>
              <a:cxn ang="0">
                <a:pos x="32" y="8"/>
              </a:cxn>
              <a:cxn ang="0">
                <a:pos x="29" y="7"/>
              </a:cxn>
              <a:cxn ang="0">
                <a:pos x="26" y="6"/>
              </a:cxn>
              <a:cxn ang="0">
                <a:pos x="21" y="6"/>
              </a:cxn>
              <a:cxn ang="0">
                <a:pos x="7" y="6"/>
              </a:cxn>
              <a:cxn ang="0">
                <a:pos x="7" y="26"/>
              </a:cxn>
            </a:cxnLst>
            <a:rect l="0" t="0" r="r" b="b"/>
            <a:pathLst>
              <a:path w="43" h="55">
                <a:moveTo>
                  <a:pt x="0" y="55"/>
                </a:moveTo>
                <a:lnTo>
                  <a:pt x="0" y="0"/>
                </a:lnTo>
                <a:lnTo>
                  <a:pt x="21" y="0"/>
                </a:lnTo>
                <a:lnTo>
                  <a:pt x="26" y="0"/>
                </a:lnTo>
                <a:lnTo>
                  <a:pt x="30" y="0"/>
                </a:lnTo>
                <a:lnTo>
                  <a:pt x="34" y="1"/>
                </a:lnTo>
                <a:lnTo>
                  <a:pt x="37" y="3"/>
                </a:lnTo>
                <a:lnTo>
                  <a:pt x="39" y="5"/>
                </a:lnTo>
                <a:lnTo>
                  <a:pt x="41" y="8"/>
                </a:lnTo>
                <a:lnTo>
                  <a:pt x="42" y="12"/>
                </a:lnTo>
                <a:lnTo>
                  <a:pt x="43" y="16"/>
                </a:lnTo>
                <a:lnTo>
                  <a:pt x="42" y="19"/>
                </a:lnTo>
                <a:lnTo>
                  <a:pt x="42" y="22"/>
                </a:lnTo>
                <a:lnTo>
                  <a:pt x="40" y="25"/>
                </a:lnTo>
                <a:lnTo>
                  <a:pt x="38" y="27"/>
                </a:lnTo>
                <a:lnTo>
                  <a:pt x="36" y="29"/>
                </a:lnTo>
                <a:lnTo>
                  <a:pt x="32" y="31"/>
                </a:lnTo>
                <a:lnTo>
                  <a:pt x="28" y="32"/>
                </a:lnTo>
                <a:lnTo>
                  <a:pt x="21" y="32"/>
                </a:lnTo>
                <a:lnTo>
                  <a:pt x="7" y="32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6"/>
                </a:moveTo>
                <a:lnTo>
                  <a:pt x="21" y="26"/>
                </a:lnTo>
                <a:lnTo>
                  <a:pt x="28" y="25"/>
                </a:lnTo>
                <a:lnTo>
                  <a:pt x="32" y="23"/>
                </a:lnTo>
                <a:lnTo>
                  <a:pt x="35" y="20"/>
                </a:lnTo>
                <a:lnTo>
                  <a:pt x="35" y="16"/>
                </a:lnTo>
                <a:lnTo>
                  <a:pt x="35" y="13"/>
                </a:lnTo>
                <a:lnTo>
                  <a:pt x="34" y="10"/>
                </a:lnTo>
                <a:lnTo>
                  <a:pt x="32" y="8"/>
                </a:lnTo>
                <a:lnTo>
                  <a:pt x="29" y="7"/>
                </a:lnTo>
                <a:lnTo>
                  <a:pt x="26" y="6"/>
                </a:lnTo>
                <a:lnTo>
                  <a:pt x="21" y="6"/>
                </a:lnTo>
                <a:lnTo>
                  <a:pt x="7" y="6"/>
                </a:lnTo>
                <a:lnTo>
                  <a:pt x="7" y="2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2" name="Freeform 3226"/>
          <p:cNvSpPr>
            <a:spLocks noEditPoints="1"/>
          </p:cNvSpPr>
          <p:nvPr/>
        </p:nvSpPr>
        <p:spPr bwMode="auto">
          <a:xfrm>
            <a:off x="4692650" y="5364163"/>
            <a:ext cx="19050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5" y="0"/>
              </a:cxn>
              <a:cxn ang="0">
                <a:pos x="32" y="0"/>
              </a:cxn>
              <a:cxn ang="0">
                <a:pos x="36" y="1"/>
              </a:cxn>
              <a:cxn ang="0">
                <a:pos x="40" y="3"/>
              </a:cxn>
              <a:cxn ang="0">
                <a:pos x="42" y="6"/>
              </a:cxn>
              <a:cxn ang="0">
                <a:pos x="44" y="10"/>
              </a:cxn>
              <a:cxn ang="0">
                <a:pos x="45" y="15"/>
              </a:cxn>
              <a:cxn ang="0">
                <a:pos x="44" y="17"/>
              </a:cxn>
              <a:cxn ang="0">
                <a:pos x="44" y="20"/>
              </a:cxn>
              <a:cxn ang="0">
                <a:pos x="42" y="22"/>
              </a:cxn>
              <a:cxn ang="0">
                <a:pos x="41" y="24"/>
              </a:cxn>
              <a:cxn ang="0">
                <a:pos x="39" y="26"/>
              </a:cxn>
              <a:cxn ang="0">
                <a:pos x="36" y="28"/>
              </a:cxn>
              <a:cxn ang="0">
                <a:pos x="33" y="29"/>
              </a:cxn>
              <a:cxn ang="0">
                <a:pos x="29" y="29"/>
              </a:cxn>
              <a:cxn ang="0">
                <a:pos x="32" y="31"/>
              </a:cxn>
              <a:cxn ang="0">
                <a:pos x="34" y="32"/>
              </a:cxn>
              <a:cxn ang="0">
                <a:pos x="37" y="35"/>
              </a:cxn>
              <a:cxn ang="0">
                <a:pos x="40" y="39"/>
              </a:cxn>
              <a:cxn ang="0">
                <a:pos x="49" y="55"/>
              </a:cxn>
              <a:cxn ang="0">
                <a:pos x="40" y="55"/>
              </a:cxn>
              <a:cxn ang="0">
                <a:pos x="33" y="43"/>
              </a:cxn>
              <a:cxn ang="0">
                <a:pos x="30" y="39"/>
              </a:cxn>
              <a:cxn ang="0">
                <a:pos x="28" y="35"/>
              </a:cxn>
              <a:cxn ang="0">
                <a:pos x="26" y="33"/>
              </a:cxn>
              <a:cxn ang="0">
                <a:pos x="24" y="32"/>
              </a:cxn>
              <a:cxn ang="0">
                <a:pos x="21" y="31"/>
              </a:cxn>
              <a:cxn ang="0">
                <a:pos x="20" y="30"/>
              </a:cxn>
              <a:cxn ang="0">
                <a:pos x="18" y="30"/>
              </a:cxn>
              <a:cxn ang="0">
                <a:pos x="16" y="30"/>
              </a:cxn>
              <a:cxn ang="0">
                <a:pos x="7" y="30"/>
              </a:cxn>
              <a:cxn ang="0">
                <a:pos x="7" y="55"/>
              </a:cxn>
              <a:cxn ang="0">
                <a:pos x="0" y="55"/>
              </a:cxn>
              <a:cxn ang="0">
                <a:pos x="7" y="24"/>
              </a:cxn>
              <a:cxn ang="0">
                <a:pos x="24" y="24"/>
              </a:cxn>
              <a:cxn ang="0">
                <a:pos x="28" y="24"/>
              </a:cxn>
              <a:cxn ang="0">
                <a:pos x="31" y="23"/>
              </a:cxn>
              <a:cxn ang="0">
                <a:pos x="34" y="21"/>
              </a:cxn>
              <a:cxn ang="0">
                <a:pos x="36" y="20"/>
              </a:cxn>
              <a:cxn ang="0">
                <a:pos x="37" y="17"/>
              </a:cxn>
              <a:cxn ang="0">
                <a:pos x="37" y="15"/>
              </a:cxn>
              <a:cxn ang="0">
                <a:pos x="36" y="11"/>
              </a:cxn>
              <a:cxn ang="0">
                <a:pos x="34" y="8"/>
              </a:cxn>
              <a:cxn ang="0">
                <a:pos x="31" y="6"/>
              </a:cxn>
              <a:cxn ang="0">
                <a:pos x="25" y="6"/>
              </a:cxn>
              <a:cxn ang="0">
                <a:pos x="7" y="6"/>
              </a:cxn>
              <a:cxn ang="0">
                <a:pos x="7" y="24"/>
              </a:cxn>
            </a:cxnLst>
            <a:rect l="0" t="0" r="r" b="b"/>
            <a:pathLst>
              <a:path w="49" h="55">
                <a:moveTo>
                  <a:pt x="0" y="55"/>
                </a:moveTo>
                <a:lnTo>
                  <a:pt x="0" y="0"/>
                </a:lnTo>
                <a:lnTo>
                  <a:pt x="25" y="0"/>
                </a:lnTo>
                <a:lnTo>
                  <a:pt x="32" y="0"/>
                </a:lnTo>
                <a:lnTo>
                  <a:pt x="36" y="1"/>
                </a:lnTo>
                <a:lnTo>
                  <a:pt x="40" y="3"/>
                </a:lnTo>
                <a:lnTo>
                  <a:pt x="42" y="6"/>
                </a:lnTo>
                <a:lnTo>
                  <a:pt x="44" y="10"/>
                </a:lnTo>
                <a:lnTo>
                  <a:pt x="45" y="15"/>
                </a:lnTo>
                <a:lnTo>
                  <a:pt x="44" y="17"/>
                </a:lnTo>
                <a:lnTo>
                  <a:pt x="44" y="20"/>
                </a:lnTo>
                <a:lnTo>
                  <a:pt x="42" y="22"/>
                </a:lnTo>
                <a:lnTo>
                  <a:pt x="41" y="24"/>
                </a:lnTo>
                <a:lnTo>
                  <a:pt x="39" y="26"/>
                </a:lnTo>
                <a:lnTo>
                  <a:pt x="36" y="28"/>
                </a:lnTo>
                <a:lnTo>
                  <a:pt x="33" y="29"/>
                </a:lnTo>
                <a:lnTo>
                  <a:pt x="29" y="29"/>
                </a:lnTo>
                <a:lnTo>
                  <a:pt x="32" y="31"/>
                </a:lnTo>
                <a:lnTo>
                  <a:pt x="34" y="32"/>
                </a:lnTo>
                <a:lnTo>
                  <a:pt x="37" y="35"/>
                </a:lnTo>
                <a:lnTo>
                  <a:pt x="40" y="39"/>
                </a:lnTo>
                <a:lnTo>
                  <a:pt x="49" y="55"/>
                </a:lnTo>
                <a:lnTo>
                  <a:pt x="40" y="55"/>
                </a:lnTo>
                <a:lnTo>
                  <a:pt x="33" y="43"/>
                </a:lnTo>
                <a:lnTo>
                  <a:pt x="30" y="39"/>
                </a:lnTo>
                <a:lnTo>
                  <a:pt x="28" y="35"/>
                </a:lnTo>
                <a:lnTo>
                  <a:pt x="26" y="33"/>
                </a:lnTo>
                <a:lnTo>
                  <a:pt x="24" y="32"/>
                </a:lnTo>
                <a:lnTo>
                  <a:pt x="21" y="31"/>
                </a:lnTo>
                <a:lnTo>
                  <a:pt x="20" y="30"/>
                </a:lnTo>
                <a:lnTo>
                  <a:pt x="18" y="30"/>
                </a:lnTo>
                <a:lnTo>
                  <a:pt x="16" y="30"/>
                </a:lnTo>
                <a:lnTo>
                  <a:pt x="7" y="30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4"/>
                </a:moveTo>
                <a:lnTo>
                  <a:pt x="24" y="24"/>
                </a:lnTo>
                <a:lnTo>
                  <a:pt x="28" y="24"/>
                </a:lnTo>
                <a:lnTo>
                  <a:pt x="31" y="23"/>
                </a:lnTo>
                <a:lnTo>
                  <a:pt x="34" y="21"/>
                </a:lnTo>
                <a:lnTo>
                  <a:pt x="36" y="20"/>
                </a:lnTo>
                <a:lnTo>
                  <a:pt x="37" y="17"/>
                </a:lnTo>
                <a:lnTo>
                  <a:pt x="37" y="15"/>
                </a:lnTo>
                <a:lnTo>
                  <a:pt x="36" y="11"/>
                </a:lnTo>
                <a:lnTo>
                  <a:pt x="34" y="8"/>
                </a:lnTo>
                <a:lnTo>
                  <a:pt x="31" y="6"/>
                </a:lnTo>
                <a:lnTo>
                  <a:pt x="25" y="6"/>
                </a:lnTo>
                <a:lnTo>
                  <a:pt x="7" y="6"/>
                </a:lnTo>
                <a:lnTo>
                  <a:pt x="7" y="24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3" name="Rectangle 3227"/>
          <p:cNvSpPr>
            <a:spLocks noChangeArrowheads="1"/>
          </p:cNvSpPr>
          <p:nvPr/>
        </p:nvSpPr>
        <p:spPr bwMode="auto">
          <a:xfrm>
            <a:off x="4714875" y="5364163"/>
            <a:ext cx="3175" cy="2222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4" name="Freeform 3228"/>
          <p:cNvSpPr>
            <a:spLocks/>
          </p:cNvSpPr>
          <p:nvPr/>
        </p:nvSpPr>
        <p:spPr bwMode="auto">
          <a:xfrm>
            <a:off x="4722813" y="5364163"/>
            <a:ext cx="7937" cy="28575"/>
          </a:xfrm>
          <a:custGeom>
            <a:avLst/>
            <a:gdLst/>
            <a:ahLst/>
            <a:cxnLst>
              <a:cxn ang="0">
                <a:pos x="5" y="72"/>
              </a:cxn>
              <a:cxn ang="0">
                <a:pos x="0" y="72"/>
              </a:cxn>
              <a:cxn ang="0">
                <a:pos x="5" y="63"/>
              </a:cxn>
              <a:cxn ang="0">
                <a:pos x="8" y="54"/>
              </a:cxn>
              <a:cxn ang="0">
                <a:pos x="10" y="45"/>
              </a:cxn>
              <a:cxn ang="0">
                <a:pos x="11" y="36"/>
              </a:cxn>
              <a:cxn ang="0">
                <a:pos x="10" y="29"/>
              </a:cxn>
              <a:cxn ang="0">
                <a:pos x="9" y="22"/>
              </a:cxn>
              <a:cxn ang="0">
                <a:pos x="8" y="16"/>
              </a:cxn>
              <a:cxn ang="0">
                <a:pos x="6" y="11"/>
              </a:cxn>
              <a:cxn ang="0">
                <a:pos x="4" y="7"/>
              </a:cxn>
              <a:cxn ang="0">
                <a:pos x="0" y="0"/>
              </a:cxn>
              <a:cxn ang="0">
                <a:pos x="5" y="0"/>
              </a:cxn>
              <a:cxn ang="0">
                <a:pos x="11" y="9"/>
              </a:cxn>
              <a:cxn ang="0">
                <a:pos x="15" y="19"/>
              </a:cxn>
              <a:cxn ang="0">
                <a:pos x="17" y="27"/>
              </a:cxn>
              <a:cxn ang="0">
                <a:pos x="18" y="36"/>
              </a:cxn>
              <a:cxn ang="0">
                <a:pos x="17" y="45"/>
              </a:cxn>
              <a:cxn ang="0">
                <a:pos x="14" y="56"/>
              </a:cxn>
              <a:cxn ang="0">
                <a:pos x="10" y="65"/>
              </a:cxn>
              <a:cxn ang="0">
                <a:pos x="5" y="72"/>
              </a:cxn>
            </a:cxnLst>
            <a:rect l="0" t="0" r="r" b="b"/>
            <a:pathLst>
              <a:path w="18" h="72">
                <a:moveTo>
                  <a:pt x="5" y="72"/>
                </a:moveTo>
                <a:lnTo>
                  <a:pt x="0" y="72"/>
                </a:lnTo>
                <a:lnTo>
                  <a:pt x="5" y="63"/>
                </a:lnTo>
                <a:lnTo>
                  <a:pt x="8" y="54"/>
                </a:lnTo>
                <a:lnTo>
                  <a:pt x="10" y="45"/>
                </a:lnTo>
                <a:lnTo>
                  <a:pt x="11" y="36"/>
                </a:lnTo>
                <a:lnTo>
                  <a:pt x="10" y="29"/>
                </a:lnTo>
                <a:lnTo>
                  <a:pt x="9" y="22"/>
                </a:lnTo>
                <a:lnTo>
                  <a:pt x="8" y="16"/>
                </a:lnTo>
                <a:lnTo>
                  <a:pt x="6" y="11"/>
                </a:lnTo>
                <a:lnTo>
                  <a:pt x="4" y="7"/>
                </a:lnTo>
                <a:lnTo>
                  <a:pt x="0" y="0"/>
                </a:lnTo>
                <a:lnTo>
                  <a:pt x="5" y="0"/>
                </a:lnTo>
                <a:lnTo>
                  <a:pt x="11" y="9"/>
                </a:lnTo>
                <a:lnTo>
                  <a:pt x="15" y="19"/>
                </a:lnTo>
                <a:lnTo>
                  <a:pt x="17" y="27"/>
                </a:lnTo>
                <a:lnTo>
                  <a:pt x="18" y="36"/>
                </a:lnTo>
                <a:lnTo>
                  <a:pt x="17" y="45"/>
                </a:lnTo>
                <a:lnTo>
                  <a:pt x="14" y="56"/>
                </a:lnTo>
                <a:lnTo>
                  <a:pt x="10" y="65"/>
                </a:lnTo>
                <a:lnTo>
                  <a:pt x="5" y="7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41" name="Text Box 3229"/>
          <p:cNvSpPr txBox="1">
            <a:spLocks noChangeArrowheads="1"/>
          </p:cNvSpPr>
          <p:nvPr/>
        </p:nvSpPr>
        <p:spPr bwMode="auto">
          <a:xfrm>
            <a:off x="3635375" y="3644900"/>
            <a:ext cx="12969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sz="800" b="1">
                <a:solidFill>
                  <a:schemeClr val="bg2"/>
                </a:solidFill>
              </a:rPr>
              <a:t>коммутация каналов</a:t>
            </a:r>
          </a:p>
        </p:txBody>
      </p:sp>
      <p:sp>
        <p:nvSpPr>
          <p:cNvPr id="13942" name="Text Box 3230"/>
          <p:cNvSpPr txBox="1">
            <a:spLocks noChangeArrowheads="1"/>
          </p:cNvSpPr>
          <p:nvPr/>
        </p:nvSpPr>
        <p:spPr bwMode="auto">
          <a:xfrm>
            <a:off x="5148263" y="4652963"/>
            <a:ext cx="12239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sz="800" b="1">
                <a:solidFill>
                  <a:schemeClr val="bg2"/>
                </a:solidFill>
              </a:rPr>
              <a:t>коммутация пакетов</a:t>
            </a:r>
          </a:p>
        </p:txBody>
      </p:sp>
      <p:grpSp>
        <p:nvGrpSpPr>
          <p:cNvPr id="13943" name="Group 3231"/>
          <p:cNvGrpSpPr>
            <a:grpSpLocks/>
          </p:cNvGrpSpPr>
          <p:nvPr/>
        </p:nvGrpSpPr>
        <p:grpSpPr bwMode="auto">
          <a:xfrm>
            <a:off x="684213" y="1465263"/>
            <a:ext cx="1138237" cy="3641725"/>
            <a:chOff x="1008" y="923"/>
            <a:chExt cx="717" cy="2294"/>
          </a:xfrm>
        </p:grpSpPr>
        <p:sp>
          <p:nvSpPr>
            <p:cNvPr id="626848" name="Freeform 3232"/>
            <p:cNvSpPr>
              <a:spLocks/>
            </p:cNvSpPr>
            <p:nvPr/>
          </p:nvSpPr>
          <p:spPr bwMode="auto">
            <a:xfrm>
              <a:off x="1684" y="1946"/>
              <a:ext cx="7" cy="2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4"/>
                </a:cxn>
                <a:cxn ang="0">
                  <a:pos x="0" y="1060"/>
                </a:cxn>
                <a:cxn ang="0">
                  <a:pos x="30" y="1060"/>
                </a:cxn>
                <a:cxn ang="0">
                  <a:pos x="30" y="14"/>
                </a:cxn>
                <a:cxn ang="0">
                  <a:pos x="15" y="0"/>
                </a:cxn>
                <a:cxn ang="0">
                  <a:pos x="30" y="14"/>
                </a:cxn>
                <a:cxn ang="0">
                  <a:pos x="30" y="10"/>
                </a:cxn>
                <a:cxn ang="0">
                  <a:pos x="29" y="8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0" y="1"/>
                </a:cxn>
                <a:cxn ang="0">
                  <a:pos x="15" y="0"/>
                </a:cxn>
                <a:cxn ang="0">
                  <a:pos x="9" y="1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30" h="1060">
                  <a:moveTo>
                    <a:pt x="15" y="0"/>
                  </a:moveTo>
                  <a:lnTo>
                    <a:pt x="0" y="14"/>
                  </a:lnTo>
                  <a:lnTo>
                    <a:pt x="0" y="1060"/>
                  </a:lnTo>
                  <a:lnTo>
                    <a:pt x="30" y="1060"/>
                  </a:lnTo>
                  <a:lnTo>
                    <a:pt x="30" y="14"/>
                  </a:lnTo>
                  <a:lnTo>
                    <a:pt x="15" y="0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29" y="8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49" name="Rectangle 3233"/>
            <p:cNvSpPr>
              <a:spLocks noChangeArrowheads="1"/>
            </p:cNvSpPr>
            <p:nvPr/>
          </p:nvSpPr>
          <p:spPr bwMode="auto">
            <a:xfrm>
              <a:off x="1011" y="926"/>
              <a:ext cx="711" cy="2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0" name="Freeform 3234"/>
            <p:cNvSpPr>
              <a:spLocks/>
            </p:cNvSpPr>
            <p:nvPr/>
          </p:nvSpPr>
          <p:spPr bwMode="auto">
            <a:xfrm>
              <a:off x="1011" y="3211"/>
              <a:ext cx="714" cy="6"/>
            </a:xfrm>
            <a:custGeom>
              <a:avLst/>
              <a:gdLst/>
              <a:ahLst/>
              <a:cxnLst>
                <a:cxn ang="0">
                  <a:pos x="2854" y="13"/>
                </a:cxn>
                <a:cxn ang="0">
                  <a:pos x="2842" y="0"/>
                </a:cxn>
                <a:cxn ang="0">
                  <a:pos x="0" y="0"/>
                </a:cxn>
                <a:cxn ang="0">
                  <a:pos x="0" y="25"/>
                </a:cxn>
                <a:cxn ang="0">
                  <a:pos x="2842" y="25"/>
                </a:cxn>
                <a:cxn ang="0">
                  <a:pos x="2854" y="13"/>
                </a:cxn>
              </a:cxnLst>
              <a:rect l="0" t="0" r="r" b="b"/>
              <a:pathLst>
                <a:path w="2854" h="25">
                  <a:moveTo>
                    <a:pt x="2854" y="13"/>
                  </a:moveTo>
                  <a:lnTo>
                    <a:pt x="284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842" y="25"/>
                  </a:lnTo>
                  <a:lnTo>
                    <a:pt x="2854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1" name="Freeform 3235"/>
            <p:cNvSpPr>
              <a:spLocks/>
            </p:cNvSpPr>
            <p:nvPr/>
          </p:nvSpPr>
          <p:spPr bwMode="auto">
            <a:xfrm>
              <a:off x="1718" y="923"/>
              <a:ext cx="7" cy="229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2"/>
                </a:cxn>
                <a:cxn ang="0">
                  <a:pos x="0" y="9164"/>
                </a:cxn>
                <a:cxn ang="0">
                  <a:pos x="25" y="9164"/>
                </a:cxn>
                <a:cxn ang="0">
                  <a:pos x="25" y="12"/>
                </a:cxn>
                <a:cxn ang="0">
                  <a:pos x="13" y="0"/>
                </a:cxn>
              </a:cxnLst>
              <a:rect l="0" t="0" r="r" b="b"/>
              <a:pathLst>
                <a:path w="25" h="9164">
                  <a:moveTo>
                    <a:pt x="13" y="0"/>
                  </a:moveTo>
                  <a:lnTo>
                    <a:pt x="0" y="12"/>
                  </a:lnTo>
                  <a:lnTo>
                    <a:pt x="0" y="9164"/>
                  </a:lnTo>
                  <a:lnTo>
                    <a:pt x="25" y="9164"/>
                  </a:lnTo>
                  <a:lnTo>
                    <a:pt x="25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2" name="Freeform 3236"/>
            <p:cNvSpPr>
              <a:spLocks/>
            </p:cNvSpPr>
            <p:nvPr/>
          </p:nvSpPr>
          <p:spPr bwMode="auto">
            <a:xfrm>
              <a:off x="1008" y="923"/>
              <a:ext cx="714" cy="6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24"/>
                </a:cxn>
                <a:cxn ang="0">
                  <a:pos x="2854" y="24"/>
                </a:cxn>
                <a:cxn ang="0">
                  <a:pos x="2854" y="0"/>
                </a:cxn>
                <a:cxn ang="0">
                  <a:pos x="12" y="0"/>
                </a:cxn>
                <a:cxn ang="0">
                  <a:pos x="0" y="12"/>
                </a:cxn>
              </a:cxnLst>
              <a:rect l="0" t="0" r="r" b="b"/>
              <a:pathLst>
                <a:path w="2854" h="24">
                  <a:moveTo>
                    <a:pt x="0" y="12"/>
                  </a:moveTo>
                  <a:lnTo>
                    <a:pt x="12" y="24"/>
                  </a:lnTo>
                  <a:lnTo>
                    <a:pt x="2854" y="24"/>
                  </a:lnTo>
                  <a:lnTo>
                    <a:pt x="2854" y="0"/>
                  </a:lnTo>
                  <a:lnTo>
                    <a:pt x="1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3" name="Freeform 3237"/>
            <p:cNvSpPr>
              <a:spLocks/>
            </p:cNvSpPr>
            <p:nvPr/>
          </p:nvSpPr>
          <p:spPr bwMode="auto">
            <a:xfrm>
              <a:off x="1008" y="926"/>
              <a:ext cx="6" cy="2291"/>
            </a:xfrm>
            <a:custGeom>
              <a:avLst/>
              <a:gdLst/>
              <a:ahLst/>
              <a:cxnLst>
                <a:cxn ang="0">
                  <a:pos x="12" y="9164"/>
                </a:cxn>
                <a:cxn ang="0">
                  <a:pos x="24" y="91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152"/>
                </a:cxn>
                <a:cxn ang="0">
                  <a:pos x="12" y="9164"/>
                </a:cxn>
              </a:cxnLst>
              <a:rect l="0" t="0" r="r" b="b"/>
              <a:pathLst>
                <a:path w="24" h="9164">
                  <a:moveTo>
                    <a:pt x="12" y="9164"/>
                  </a:moveTo>
                  <a:lnTo>
                    <a:pt x="24" y="91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152"/>
                  </a:lnTo>
                  <a:lnTo>
                    <a:pt x="12" y="91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4" name="Freeform 3238"/>
            <p:cNvSpPr>
              <a:spLocks/>
            </p:cNvSpPr>
            <p:nvPr/>
          </p:nvSpPr>
          <p:spPr bwMode="auto">
            <a:xfrm>
              <a:off x="1134" y="2824"/>
              <a:ext cx="50" cy="77"/>
            </a:xfrm>
            <a:custGeom>
              <a:avLst/>
              <a:gdLst/>
              <a:ahLst/>
              <a:cxnLst>
                <a:cxn ang="0">
                  <a:pos x="55" y="2"/>
                </a:cxn>
                <a:cxn ang="0">
                  <a:pos x="64" y="132"/>
                </a:cxn>
                <a:cxn ang="0">
                  <a:pos x="76" y="126"/>
                </a:cxn>
                <a:cxn ang="0">
                  <a:pos x="85" y="116"/>
                </a:cxn>
                <a:cxn ang="0">
                  <a:pos x="95" y="92"/>
                </a:cxn>
                <a:cxn ang="0">
                  <a:pos x="109" y="52"/>
                </a:cxn>
                <a:cxn ang="0">
                  <a:pos x="122" y="26"/>
                </a:cxn>
                <a:cxn ang="0">
                  <a:pos x="131" y="16"/>
                </a:cxn>
                <a:cxn ang="0">
                  <a:pos x="141" y="9"/>
                </a:cxn>
                <a:cxn ang="0">
                  <a:pos x="152" y="5"/>
                </a:cxn>
                <a:cxn ang="0">
                  <a:pos x="173" y="1"/>
                </a:cxn>
                <a:cxn ang="0">
                  <a:pos x="195" y="0"/>
                </a:cxn>
                <a:cxn ang="0">
                  <a:pos x="200" y="46"/>
                </a:cxn>
                <a:cxn ang="0">
                  <a:pos x="183" y="46"/>
                </a:cxn>
                <a:cxn ang="0">
                  <a:pos x="171" y="48"/>
                </a:cxn>
                <a:cxn ang="0">
                  <a:pos x="163" y="53"/>
                </a:cxn>
                <a:cxn ang="0">
                  <a:pos x="157" y="60"/>
                </a:cxn>
                <a:cxn ang="0">
                  <a:pos x="151" y="71"/>
                </a:cxn>
                <a:cxn ang="0">
                  <a:pos x="144" y="91"/>
                </a:cxn>
                <a:cxn ang="0">
                  <a:pos x="135" y="119"/>
                </a:cxn>
                <a:cxn ang="0">
                  <a:pos x="125" y="137"/>
                </a:cxn>
                <a:cxn ang="0">
                  <a:pos x="114" y="146"/>
                </a:cxn>
                <a:cxn ang="0">
                  <a:pos x="116" y="155"/>
                </a:cxn>
                <a:cxn ang="0">
                  <a:pos x="131" y="166"/>
                </a:cxn>
                <a:cxn ang="0">
                  <a:pos x="145" y="185"/>
                </a:cxn>
                <a:cxn ang="0">
                  <a:pos x="158" y="210"/>
                </a:cxn>
                <a:cxn ang="0">
                  <a:pos x="202" y="309"/>
                </a:cxn>
                <a:cxn ang="0">
                  <a:pos x="104" y="229"/>
                </a:cxn>
                <a:cxn ang="0">
                  <a:pos x="101" y="223"/>
                </a:cxn>
                <a:cxn ang="0">
                  <a:pos x="94" y="209"/>
                </a:cxn>
                <a:cxn ang="0">
                  <a:pos x="85" y="191"/>
                </a:cxn>
                <a:cxn ang="0">
                  <a:pos x="76" y="181"/>
                </a:cxn>
                <a:cxn ang="0">
                  <a:pos x="67" y="176"/>
                </a:cxn>
                <a:cxn ang="0">
                  <a:pos x="55" y="174"/>
                </a:cxn>
                <a:cxn ang="0">
                  <a:pos x="0" y="309"/>
                </a:cxn>
              </a:cxnLst>
              <a:rect l="0" t="0" r="r" b="b"/>
              <a:pathLst>
                <a:path w="202" h="309">
                  <a:moveTo>
                    <a:pt x="0" y="2"/>
                  </a:moveTo>
                  <a:lnTo>
                    <a:pt x="55" y="2"/>
                  </a:lnTo>
                  <a:lnTo>
                    <a:pt x="55" y="133"/>
                  </a:lnTo>
                  <a:lnTo>
                    <a:pt x="64" y="132"/>
                  </a:lnTo>
                  <a:lnTo>
                    <a:pt x="71" y="130"/>
                  </a:lnTo>
                  <a:lnTo>
                    <a:pt x="76" y="126"/>
                  </a:lnTo>
                  <a:lnTo>
                    <a:pt x="80" y="122"/>
                  </a:lnTo>
                  <a:lnTo>
                    <a:pt x="85" y="116"/>
                  </a:lnTo>
                  <a:lnTo>
                    <a:pt x="89" y="106"/>
                  </a:lnTo>
                  <a:lnTo>
                    <a:pt x="95" y="92"/>
                  </a:lnTo>
                  <a:lnTo>
                    <a:pt x="101" y="74"/>
                  </a:lnTo>
                  <a:lnTo>
                    <a:pt x="109" y="52"/>
                  </a:lnTo>
                  <a:lnTo>
                    <a:pt x="118" y="34"/>
                  </a:lnTo>
                  <a:lnTo>
                    <a:pt x="122" y="26"/>
                  </a:lnTo>
                  <a:lnTo>
                    <a:pt x="127" y="20"/>
                  </a:lnTo>
                  <a:lnTo>
                    <a:pt x="131" y="16"/>
                  </a:lnTo>
                  <a:lnTo>
                    <a:pt x="136" y="12"/>
                  </a:lnTo>
                  <a:lnTo>
                    <a:pt x="141" y="9"/>
                  </a:lnTo>
                  <a:lnTo>
                    <a:pt x="146" y="7"/>
                  </a:lnTo>
                  <a:lnTo>
                    <a:pt x="152" y="5"/>
                  </a:lnTo>
                  <a:lnTo>
                    <a:pt x="158" y="3"/>
                  </a:lnTo>
                  <a:lnTo>
                    <a:pt x="173" y="1"/>
                  </a:lnTo>
                  <a:lnTo>
                    <a:pt x="192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0" y="46"/>
                  </a:lnTo>
                  <a:lnTo>
                    <a:pt x="192" y="46"/>
                  </a:lnTo>
                  <a:lnTo>
                    <a:pt x="183" y="46"/>
                  </a:lnTo>
                  <a:lnTo>
                    <a:pt x="176" y="47"/>
                  </a:lnTo>
                  <a:lnTo>
                    <a:pt x="171" y="48"/>
                  </a:lnTo>
                  <a:lnTo>
                    <a:pt x="166" y="50"/>
                  </a:lnTo>
                  <a:lnTo>
                    <a:pt x="163" y="53"/>
                  </a:lnTo>
                  <a:lnTo>
                    <a:pt x="159" y="56"/>
                  </a:lnTo>
                  <a:lnTo>
                    <a:pt x="157" y="60"/>
                  </a:lnTo>
                  <a:lnTo>
                    <a:pt x="154" y="65"/>
                  </a:lnTo>
                  <a:lnTo>
                    <a:pt x="151" y="71"/>
                  </a:lnTo>
                  <a:lnTo>
                    <a:pt x="148" y="80"/>
                  </a:lnTo>
                  <a:lnTo>
                    <a:pt x="144" y="91"/>
                  </a:lnTo>
                  <a:lnTo>
                    <a:pt x="140" y="104"/>
                  </a:lnTo>
                  <a:lnTo>
                    <a:pt x="135" y="119"/>
                  </a:lnTo>
                  <a:lnTo>
                    <a:pt x="128" y="131"/>
                  </a:lnTo>
                  <a:lnTo>
                    <a:pt x="125" y="137"/>
                  </a:lnTo>
                  <a:lnTo>
                    <a:pt x="120" y="142"/>
                  </a:lnTo>
                  <a:lnTo>
                    <a:pt x="114" y="146"/>
                  </a:lnTo>
                  <a:lnTo>
                    <a:pt x="107" y="151"/>
                  </a:lnTo>
                  <a:lnTo>
                    <a:pt x="116" y="155"/>
                  </a:lnTo>
                  <a:lnTo>
                    <a:pt x="124" y="160"/>
                  </a:lnTo>
                  <a:lnTo>
                    <a:pt x="131" y="166"/>
                  </a:lnTo>
                  <a:lnTo>
                    <a:pt x="139" y="174"/>
                  </a:lnTo>
                  <a:lnTo>
                    <a:pt x="145" y="185"/>
                  </a:lnTo>
                  <a:lnTo>
                    <a:pt x="151" y="196"/>
                  </a:lnTo>
                  <a:lnTo>
                    <a:pt x="158" y="210"/>
                  </a:lnTo>
                  <a:lnTo>
                    <a:pt x="165" y="225"/>
                  </a:lnTo>
                  <a:lnTo>
                    <a:pt x="202" y="309"/>
                  </a:lnTo>
                  <a:lnTo>
                    <a:pt x="137" y="309"/>
                  </a:lnTo>
                  <a:lnTo>
                    <a:pt x="104" y="229"/>
                  </a:lnTo>
                  <a:lnTo>
                    <a:pt x="103" y="227"/>
                  </a:lnTo>
                  <a:lnTo>
                    <a:pt x="101" y="223"/>
                  </a:lnTo>
                  <a:lnTo>
                    <a:pt x="99" y="219"/>
                  </a:lnTo>
                  <a:lnTo>
                    <a:pt x="94" y="209"/>
                  </a:lnTo>
                  <a:lnTo>
                    <a:pt x="89" y="199"/>
                  </a:lnTo>
                  <a:lnTo>
                    <a:pt x="85" y="191"/>
                  </a:lnTo>
                  <a:lnTo>
                    <a:pt x="80" y="185"/>
                  </a:lnTo>
                  <a:lnTo>
                    <a:pt x="76" y="181"/>
                  </a:lnTo>
                  <a:lnTo>
                    <a:pt x="72" y="178"/>
                  </a:lnTo>
                  <a:lnTo>
                    <a:pt x="67" y="176"/>
                  </a:lnTo>
                  <a:lnTo>
                    <a:pt x="62" y="175"/>
                  </a:lnTo>
                  <a:lnTo>
                    <a:pt x="55" y="174"/>
                  </a:lnTo>
                  <a:lnTo>
                    <a:pt x="55" y="309"/>
                  </a:lnTo>
                  <a:lnTo>
                    <a:pt x="0" y="30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5" name="Freeform 3239"/>
            <p:cNvSpPr>
              <a:spLocks noEditPoints="1"/>
            </p:cNvSpPr>
            <p:nvPr/>
          </p:nvSpPr>
          <p:spPr bwMode="auto">
            <a:xfrm>
              <a:off x="1194" y="2844"/>
              <a:ext cx="52" cy="59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7" y="70"/>
                </a:cxn>
                <a:cxn ang="0">
                  <a:pos x="20" y="43"/>
                </a:cxn>
                <a:cxn ang="0">
                  <a:pos x="33" y="27"/>
                </a:cxn>
                <a:cxn ang="0">
                  <a:pos x="44" y="18"/>
                </a:cxn>
                <a:cxn ang="0">
                  <a:pos x="62" y="8"/>
                </a:cxn>
                <a:cxn ang="0">
                  <a:pos x="88" y="1"/>
                </a:cxn>
                <a:cxn ang="0">
                  <a:pos x="114" y="1"/>
                </a:cxn>
                <a:cxn ang="0">
                  <a:pos x="134" y="5"/>
                </a:cxn>
                <a:cxn ang="0">
                  <a:pos x="153" y="13"/>
                </a:cxn>
                <a:cxn ang="0">
                  <a:pos x="169" y="25"/>
                </a:cxn>
                <a:cxn ang="0">
                  <a:pos x="183" y="41"/>
                </a:cxn>
                <a:cxn ang="0">
                  <a:pos x="194" y="60"/>
                </a:cxn>
                <a:cxn ang="0">
                  <a:pos x="202" y="80"/>
                </a:cxn>
                <a:cxn ang="0">
                  <a:pos x="205" y="104"/>
                </a:cxn>
                <a:cxn ang="0">
                  <a:pos x="205" y="128"/>
                </a:cxn>
                <a:cxn ang="0">
                  <a:pos x="202" y="151"/>
                </a:cxn>
                <a:cxn ang="0">
                  <a:pos x="194" y="172"/>
                </a:cxn>
                <a:cxn ang="0">
                  <a:pos x="183" y="190"/>
                </a:cxn>
                <a:cxn ang="0">
                  <a:pos x="169" y="207"/>
                </a:cxn>
                <a:cxn ang="0">
                  <a:pos x="153" y="220"/>
                </a:cxn>
                <a:cxn ang="0">
                  <a:pos x="134" y="228"/>
                </a:cxn>
                <a:cxn ang="0">
                  <a:pos x="114" y="232"/>
                </a:cxn>
                <a:cxn ang="0">
                  <a:pos x="89" y="231"/>
                </a:cxn>
                <a:cxn ang="0">
                  <a:pos x="63" y="225"/>
                </a:cxn>
                <a:cxn ang="0">
                  <a:pos x="45" y="215"/>
                </a:cxn>
                <a:cxn ang="0">
                  <a:pos x="33" y="207"/>
                </a:cxn>
                <a:cxn ang="0">
                  <a:pos x="24" y="196"/>
                </a:cxn>
                <a:cxn ang="0">
                  <a:pos x="16" y="184"/>
                </a:cxn>
                <a:cxn ang="0">
                  <a:pos x="7" y="164"/>
                </a:cxn>
                <a:cxn ang="0">
                  <a:pos x="1" y="131"/>
                </a:cxn>
                <a:cxn ang="0">
                  <a:pos x="54" y="116"/>
                </a:cxn>
                <a:cxn ang="0">
                  <a:pos x="57" y="145"/>
                </a:cxn>
                <a:cxn ang="0">
                  <a:pos x="62" y="157"/>
                </a:cxn>
                <a:cxn ang="0">
                  <a:pos x="68" y="167"/>
                </a:cxn>
                <a:cxn ang="0">
                  <a:pos x="75" y="174"/>
                </a:cxn>
                <a:cxn ang="0">
                  <a:pos x="83" y="180"/>
                </a:cxn>
                <a:cxn ang="0">
                  <a:pos x="92" y="183"/>
                </a:cxn>
                <a:cxn ang="0">
                  <a:pos x="103" y="184"/>
                </a:cxn>
                <a:cxn ang="0">
                  <a:pos x="113" y="183"/>
                </a:cxn>
                <a:cxn ang="0">
                  <a:pos x="122" y="180"/>
                </a:cxn>
                <a:cxn ang="0">
                  <a:pos x="130" y="174"/>
                </a:cxn>
                <a:cxn ang="0">
                  <a:pos x="137" y="167"/>
                </a:cxn>
                <a:cxn ang="0">
                  <a:pos x="143" y="157"/>
                </a:cxn>
                <a:cxn ang="0">
                  <a:pos x="148" y="145"/>
                </a:cxn>
                <a:cxn ang="0">
                  <a:pos x="152" y="116"/>
                </a:cxn>
                <a:cxn ang="0">
                  <a:pos x="148" y="86"/>
                </a:cxn>
                <a:cxn ang="0">
                  <a:pos x="143" y="75"/>
                </a:cxn>
                <a:cxn ang="0">
                  <a:pos x="137" y="65"/>
                </a:cxn>
                <a:cxn ang="0">
                  <a:pos x="130" y="58"/>
                </a:cxn>
                <a:cxn ang="0">
                  <a:pos x="122" y="53"/>
                </a:cxn>
                <a:cxn ang="0">
                  <a:pos x="113" y="49"/>
                </a:cxn>
                <a:cxn ang="0">
                  <a:pos x="103" y="48"/>
                </a:cxn>
                <a:cxn ang="0">
                  <a:pos x="92" y="49"/>
                </a:cxn>
                <a:cxn ang="0">
                  <a:pos x="83" y="53"/>
                </a:cxn>
                <a:cxn ang="0">
                  <a:pos x="75" y="58"/>
                </a:cxn>
                <a:cxn ang="0">
                  <a:pos x="68" y="65"/>
                </a:cxn>
                <a:cxn ang="0">
                  <a:pos x="62" y="75"/>
                </a:cxn>
                <a:cxn ang="0">
                  <a:pos x="57" y="87"/>
                </a:cxn>
                <a:cxn ang="0">
                  <a:pos x="54" y="116"/>
                </a:cxn>
              </a:cxnLst>
              <a:rect l="0" t="0" r="r" b="b"/>
              <a:pathLst>
                <a:path w="206" h="232">
                  <a:moveTo>
                    <a:pt x="0" y="113"/>
                  </a:moveTo>
                  <a:lnTo>
                    <a:pt x="1" y="99"/>
                  </a:lnTo>
                  <a:lnTo>
                    <a:pt x="3" y="84"/>
                  </a:lnTo>
                  <a:lnTo>
                    <a:pt x="7" y="70"/>
                  </a:lnTo>
                  <a:lnTo>
                    <a:pt x="13" y="56"/>
                  </a:lnTo>
                  <a:lnTo>
                    <a:pt x="20" y="43"/>
                  </a:lnTo>
                  <a:lnTo>
                    <a:pt x="28" y="32"/>
                  </a:lnTo>
                  <a:lnTo>
                    <a:pt x="33" y="27"/>
                  </a:lnTo>
                  <a:lnTo>
                    <a:pt x="38" y="22"/>
                  </a:lnTo>
                  <a:lnTo>
                    <a:pt x="44" y="18"/>
                  </a:lnTo>
                  <a:lnTo>
                    <a:pt x="50" y="14"/>
                  </a:lnTo>
                  <a:lnTo>
                    <a:pt x="62" y="8"/>
                  </a:lnTo>
                  <a:lnTo>
                    <a:pt x="74" y="4"/>
                  </a:lnTo>
                  <a:lnTo>
                    <a:pt x="88" y="1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24" y="2"/>
                  </a:lnTo>
                  <a:lnTo>
                    <a:pt x="134" y="5"/>
                  </a:lnTo>
                  <a:lnTo>
                    <a:pt x="143" y="8"/>
                  </a:lnTo>
                  <a:lnTo>
                    <a:pt x="153" y="13"/>
                  </a:lnTo>
                  <a:lnTo>
                    <a:pt x="161" y="18"/>
                  </a:lnTo>
                  <a:lnTo>
                    <a:pt x="169" y="25"/>
                  </a:lnTo>
                  <a:lnTo>
                    <a:pt x="176" y="32"/>
                  </a:lnTo>
                  <a:lnTo>
                    <a:pt x="183" y="41"/>
                  </a:lnTo>
                  <a:lnTo>
                    <a:pt x="189" y="50"/>
                  </a:lnTo>
                  <a:lnTo>
                    <a:pt x="194" y="60"/>
                  </a:lnTo>
                  <a:lnTo>
                    <a:pt x="199" y="70"/>
                  </a:lnTo>
                  <a:lnTo>
                    <a:pt x="202" y="80"/>
                  </a:lnTo>
                  <a:lnTo>
                    <a:pt x="204" y="91"/>
                  </a:lnTo>
                  <a:lnTo>
                    <a:pt x="205" y="104"/>
                  </a:lnTo>
                  <a:lnTo>
                    <a:pt x="206" y="116"/>
                  </a:lnTo>
                  <a:lnTo>
                    <a:pt x="205" y="128"/>
                  </a:lnTo>
                  <a:lnTo>
                    <a:pt x="204" y="139"/>
                  </a:lnTo>
                  <a:lnTo>
                    <a:pt x="202" y="151"/>
                  </a:lnTo>
                  <a:lnTo>
                    <a:pt x="199" y="162"/>
                  </a:lnTo>
                  <a:lnTo>
                    <a:pt x="194" y="172"/>
                  </a:lnTo>
                  <a:lnTo>
                    <a:pt x="189" y="181"/>
                  </a:lnTo>
                  <a:lnTo>
                    <a:pt x="183" y="190"/>
                  </a:lnTo>
                  <a:lnTo>
                    <a:pt x="176" y="199"/>
                  </a:lnTo>
                  <a:lnTo>
                    <a:pt x="169" y="207"/>
                  </a:lnTo>
                  <a:lnTo>
                    <a:pt x="161" y="214"/>
                  </a:lnTo>
                  <a:lnTo>
                    <a:pt x="153" y="220"/>
                  </a:lnTo>
                  <a:lnTo>
                    <a:pt x="143" y="224"/>
                  </a:lnTo>
                  <a:lnTo>
                    <a:pt x="134" y="228"/>
                  </a:lnTo>
                  <a:lnTo>
                    <a:pt x="124" y="230"/>
                  </a:lnTo>
                  <a:lnTo>
                    <a:pt x="114" y="232"/>
                  </a:lnTo>
                  <a:lnTo>
                    <a:pt x="103" y="232"/>
                  </a:lnTo>
                  <a:lnTo>
                    <a:pt x="89" y="231"/>
                  </a:lnTo>
                  <a:lnTo>
                    <a:pt x="76" y="229"/>
                  </a:lnTo>
                  <a:lnTo>
                    <a:pt x="63" y="225"/>
                  </a:lnTo>
                  <a:lnTo>
                    <a:pt x="51" y="219"/>
                  </a:lnTo>
                  <a:lnTo>
                    <a:pt x="45" y="215"/>
                  </a:lnTo>
                  <a:lnTo>
                    <a:pt x="38" y="211"/>
                  </a:lnTo>
                  <a:lnTo>
                    <a:pt x="33" y="207"/>
                  </a:lnTo>
                  <a:lnTo>
                    <a:pt x="28" y="202"/>
                  </a:lnTo>
                  <a:lnTo>
                    <a:pt x="24" y="196"/>
                  </a:lnTo>
                  <a:lnTo>
                    <a:pt x="20" y="190"/>
                  </a:lnTo>
                  <a:lnTo>
                    <a:pt x="16" y="184"/>
                  </a:lnTo>
                  <a:lnTo>
                    <a:pt x="13" y="178"/>
                  </a:lnTo>
                  <a:lnTo>
                    <a:pt x="7" y="164"/>
                  </a:lnTo>
                  <a:lnTo>
                    <a:pt x="3" y="148"/>
                  </a:lnTo>
                  <a:lnTo>
                    <a:pt x="1" y="131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1"/>
                  </a:lnTo>
                  <a:lnTo>
                    <a:pt x="57" y="145"/>
                  </a:lnTo>
                  <a:lnTo>
                    <a:pt x="59" y="152"/>
                  </a:lnTo>
                  <a:lnTo>
                    <a:pt x="62" y="157"/>
                  </a:lnTo>
                  <a:lnTo>
                    <a:pt x="65" y="162"/>
                  </a:lnTo>
                  <a:lnTo>
                    <a:pt x="68" y="167"/>
                  </a:lnTo>
                  <a:lnTo>
                    <a:pt x="71" y="171"/>
                  </a:lnTo>
                  <a:lnTo>
                    <a:pt x="75" y="174"/>
                  </a:lnTo>
                  <a:lnTo>
                    <a:pt x="79" y="177"/>
                  </a:lnTo>
                  <a:lnTo>
                    <a:pt x="83" y="180"/>
                  </a:lnTo>
                  <a:lnTo>
                    <a:pt x="88" y="182"/>
                  </a:lnTo>
                  <a:lnTo>
                    <a:pt x="92" y="183"/>
                  </a:lnTo>
                  <a:lnTo>
                    <a:pt x="98" y="184"/>
                  </a:lnTo>
                  <a:lnTo>
                    <a:pt x="103" y="184"/>
                  </a:lnTo>
                  <a:lnTo>
                    <a:pt x="108" y="184"/>
                  </a:lnTo>
                  <a:lnTo>
                    <a:pt x="113" y="183"/>
                  </a:lnTo>
                  <a:lnTo>
                    <a:pt x="117" y="182"/>
                  </a:lnTo>
                  <a:lnTo>
                    <a:pt x="122" y="180"/>
                  </a:lnTo>
                  <a:lnTo>
                    <a:pt x="126" y="177"/>
                  </a:lnTo>
                  <a:lnTo>
                    <a:pt x="130" y="174"/>
                  </a:lnTo>
                  <a:lnTo>
                    <a:pt x="133" y="171"/>
                  </a:lnTo>
                  <a:lnTo>
                    <a:pt x="137" y="167"/>
                  </a:lnTo>
                  <a:lnTo>
                    <a:pt x="140" y="162"/>
                  </a:lnTo>
                  <a:lnTo>
                    <a:pt x="143" y="157"/>
                  </a:lnTo>
                  <a:lnTo>
                    <a:pt x="146" y="152"/>
                  </a:lnTo>
                  <a:lnTo>
                    <a:pt x="148" y="145"/>
                  </a:lnTo>
                  <a:lnTo>
                    <a:pt x="151" y="131"/>
                  </a:lnTo>
                  <a:lnTo>
                    <a:pt x="152" y="116"/>
                  </a:lnTo>
                  <a:lnTo>
                    <a:pt x="151" y="101"/>
                  </a:lnTo>
                  <a:lnTo>
                    <a:pt x="148" y="86"/>
                  </a:lnTo>
                  <a:lnTo>
                    <a:pt x="146" y="81"/>
                  </a:lnTo>
                  <a:lnTo>
                    <a:pt x="143" y="75"/>
                  </a:lnTo>
                  <a:lnTo>
                    <a:pt x="140" y="70"/>
                  </a:lnTo>
                  <a:lnTo>
                    <a:pt x="137" y="65"/>
                  </a:lnTo>
                  <a:lnTo>
                    <a:pt x="133" y="61"/>
                  </a:lnTo>
                  <a:lnTo>
                    <a:pt x="130" y="58"/>
                  </a:lnTo>
                  <a:lnTo>
                    <a:pt x="126" y="55"/>
                  </a:lnTo>
                  <a:lnTo>
                    <a:pt x="122" y="53"/>
                  </a:lnTo>
                  <a:lnTo>
                    <a:pt x="117" y="51"/>
                  </a:lnTo>
                  <a:lnTo>
                    <a:pt x="113" y="49"/>
                  </a:lnTo>
                  <a:lnTo>
                    <a:pt x="108" y="48"/>
                  </a:lnTo>
                  <a:lnTo>
                    <a:pt x="103" y="48"/>
                  </a:lnTo>
                  <a:lnTo>
                    <a:pt x="98" y="48"/>
                  </a:lnTo>
                  <a:lnTo>
                    <a:pt x="92" y="49"/>
                  </a:lnTo>
                  <a:lnTo>
                    <a:pt x="88" y="51"/>
                  </a:lnTo>
                  <a:lnTo>
                    <a:pt x="83" y="53"/>
                  </a:lnTo>
                  <a:lnTo>
                    <a:pt x="79" y="55"/>
                  </a:lnTo>
                  <a:lnTo>
                    <a:pt x="75" y="58"/>
                  </a:lnTo>
                  <a:lnTo>
                    <a:pt x="71" y="61"/>
                  </a:lnTo>
                  <a:lnTo>
                    <a:pt x="68" y="65"/>
                  </a:lnTo>
                  <a:lnTo>
                    <a:pt x="65" y="70"/>
                  </a:lnTo>
                  <a:lnTo>
                    <a:pt x="62" y="75"/>
                  </a:lnTo>
                  <a:lnTo>
                    <a:pt x="59" y="81"/>
                  </a:lnTo>
                  <a:lnTo>
                    <a:pt x="57" y="87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6" name="Freeform 3240"/>
            <p:cNvSpPr>
              <a:spLocks/>
            </p:cNvSpPr>
            <p:nvPr/>
          </p:nvSpPr>
          <p:spPr bwMode="auto">
            <a:xfrm>
              <a:off x="1261" y="2846"/>
              <a:ext cx="57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0"/>
                </a:cxn>
                <a:cxn ang="0">
                  <a:pos x="115" y="155"/>
                </a:cxn>
                <a:cxn ang="0">
                  <a:pos x="165" y="0"/>
                </a:cxn>
                <a:cxn ang="0">
                  <a:pos x="230" y="0"/>
                </a:cxn>
                <a:cxn ang="0">
                  <a:pos x="230" y="222"/>
                </a:cxn>
                <a:cxn ang="0">
                  <a:pos x="186" y="222"/>
                </a:cxn>
                <a:cxn ang="0">
                  <a:pos x="186" y="76"/>
                </a:cxn>
                <a:cxn ang="0">
                  <a:pos x="137" y="222"/>
                </a:cxn>
                <a:cxn ang="0">
                  <a:pos x="92" y="222"/>
                </a:cxn>
                <a:cxn ang="0">
                  <a:pos x="45" y="76"/>
                </a:cxn>
                <a:cxn ang="0">
                  <a:pos x="45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230" h="222">
                  <a:moveTo>
                    <a:pt x="0" y="0"/>
                  </a:moveTo>
                  <a:lnTo>
                    <a:pt x="65" y="0"/>
                  </a:lnTo>
                  <a:lnTo>
                    <a:pt x="115" y="155"/>
                  </a:lnTo>
                  <a:lnTo>
                    <a:pt x="165" y="0"/>
                  </a:lnTo>
                  <a:lnTo>
                    <a:pt x="230" y="0"/>
                  </a:lnTo>
                  <a:lnTo>
                    <a:pt x="230" y="222"/>
                  </a:lnTo>
                  <a:lnTo>
                    <a:pt x="186" y="222"/>
                  </a:lnTo>
                  <a:lnTo>
                    <a:pt x="186" y="76"/>
                  </a:lnTo>
                  <a:lnTo>
                    <a:pt x="137" y="222"/>
                  </a:lnTo>
                  <a:lnTo>
                    <a:pt x="92" y="222"/>
                  </a:lnTo>
                  <a:lnTo>
                    <a:pt x="45" y="76"/>
                  </a:lnTo>
                  <a:lnTo>
                    <a:pt x="45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7" name="Freeform 3241"/>
            <p:cNvSpPr>
              <a:spLocks/>
            </p:cNvSpPr>
            <p:nvPr/>
          </p:nvSpPr>
          <p:spPr bwMode="auto">
            <a:xfrm>
              <a:off x="1336" y="2846"/>
              <a:ext cx="45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222"/>
                </a:cxn>
                <a:cxn ang="0">
                  <a:pos x="125" y="222"/>
                </a:cxn>
                <a:cxn ang="0">
                  <a:pos x="125" y="48"/>
                </a:cxn>
                <a:cxn ang="0">
                  <a:pos x="53" y="48"/>
                </a:cxn>
                <a:cxn ang="0">
                  <a:pos x="53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177" h="222">
                  <a:moveTo>
                    <a:pt x="0" y="0"/>
                  </a:moveTo>
                  <a:lnTo>
                    <a:pt x="177" y="0"/>
                  </a:lnTo>
                  <a:lnTo>
                    <a:pt x="177" y="222"/>
                  </a:lnTo>
                  <a:lnTo>
                    <a:pt x="125" y="222"/>
                  </a:lnTo>
                  <a:lnTo>
                    <a:pt x="125" y="48"/>
                  </a:lnTo>
                  <a:lnTo>
                    <a:pt x="53" y="48"/>
                  </a:lnTo>
                  <a:lnTo>
                    <a:pt x="53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8" name="Freeform 3242"/>
            <p:cNvSpPr>
              <a:spLocks/>
            </p:cNvSpPr>
            <p:nvPr/>
          </p:nvSpPr>
          <p:spPr bwMode="auto">
            <a:xfrm>
              <a:off x="1395" y="2846"/>
              <a:ext cx="53" cy="5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15" y="0"/>
                </a:cxn>
                <a:cxn ang="0">
                  <a:pos x="215" y="222"/>
                </a:cxn>
                <a:cxn ang="0">
                  <a:pos x="162" y="222"/>
                </a:cxn>
                <a:cxn ang="0">
                  <a:pos x="162" y="48"/>
                </a:cxn>
                <a:cxn ang="0">
                  <a:pos x="90" y="48"/>
                </a:cxn>
                <a:cxn ang="0">
                  <a:pos x="90" y="148"/>
                </a:cxn>
                <a:cxn ang="0">
                  <a:pos x="89" y="165"/>
                </a:cxn>
                <a:cxn ang="0">
                  <a:pos x="88" y="180"/>
                </a:cxn>
                <a:cxn ang="0">
                  <a:pos x="85" y="192"/>
                </a:cxn>
                <a:cxn ang="0">
                  <a:pos x="82" y="201"/>
                </a:cxn>
                <a:cxn ang="0">
                  <a:pos x="78" y="208"/>
                </a:cxn>
                <a:cxn ang="0">
                  <a:pos x="74" y="214"/>
                </a:cxn>
                <a:cxn ang="0">
                  <a:pos x="69" y="218"/>
                </a:cxn>
                <a:cxn ang="0">
                  <a:pos x="65" y="221"/>
                </a:cxn>
                <a:cxn ang="0">
                  <a:pos x="59" y="223"/>
                </a:cxn>
                <a:cxn ang="0">
                  <a:pos x="52" y="225"/>
                </a:cxn>
                <a:cxn ang="0">
                  <a:pos x="43" y="226"/>
                </a:cxn>
                <a:cxn ang="0">
                  <a:pos x="34" y="226"/>
                </a:cxn>
                <a:cxn ang="0">
                  <a:pos x="27" y="226"/>
                </a:cxn>
                <a:cxn ang="0">
                  <a:pos x="19" y="225"/>
                </a:cxn>
                <a:cxn ang="0">
                  <a:pos x="11" y="224"/>
                </a:cxn>
                <a:cxn ang="0">
                  <a:pos x="0" y="222"/>
                </a:cxn>
                <a:cxn ang="0">
                  <a:pos x="0" y="179"/>
                </a:cxn>
                <a:cxn ang="0">
                  <a:pos x="3" y="179"/>
                </a:cxn>
                <a:cxn ang="0">
                  <a:pos x="10" y="179"/>
                </a:cxn>
                <a:cxn ang="0">
                  <a:pos x="17" y="180"/>
                </a:cxn>
                <a:cxn ang="0">
                  <a:pos x="22" y="180"/>
                </a:cxn>
                <a:cxn ang="0">
                  <a:pos x="27" y="179"/>
                </a:cxn>
                <a:cxn ang="0">
                  <a:pos x="31" y="178"/>
                </a:cxn>
                <a:cxn ang="0">
                  <a:pos x="33" y="175"/>
                </a:cxn>
                <a:cxn ang="0">
                  <a:pos x="35" y="172"/>
                </a:cxn>
                <a:cxn ang="0">
                  <a:pos x="36" y="167"/>
                </a:cxn>
                <a:cxn ang="0">
                  <a:pos x="37" y="158"/>
                </a:cxn>
                <a:cxn ang="0">
                  <a:pos x="37" y="145"/>
                </a:cxn>
                <a:cxn ang="0">
                  <a:pos x="37" y="128"/>
                </a:cxn>
                <a:cxn ang="0">
                  <a:pos x="37" y="0"/>
                </a:cxn>
              </a:cxnLst>
              <a:rect l="0" t="0" r="r" b="b"/>
              <a:pathLst>
                <a:path w="215" h="226">
                  <a:moveTo>
                    <a:pt x="37" y="0"/>
                  </a:moveTo>
                  <a:lnTo>
                    <a:pt x="215" y="0"/>
                  </a:lnTo>
                  <a:lnTo>
                    <a:pt x="215" y="222"/>
                  </a:lnTo>
                  <a:lnTo>
                    <a:pt x="162" y="222"/>
                  </a:lnTo>
                  <a:lnTo>
                    <a:pt x="162" y="48"/>
                  </a:lnTo>
                  <a:lnTo>
                    <a:pt x="90" y="48"/>
                  </a:lnTo>
                  <a:lnTo>
                    <a:pt x="90" y="148"/>
                  </a:lnTo>
                  <a:lnTo>
                    <a:pt x="89" y="165"/>
                  </a:lnTo>
                  <a:lnTo>
                    <a:pt x="88" y="180"/>
                  </a:lnTo>
                  <a:lnTo>
                    <a:pt x="85" y="192"/>
                  </a:lnTo>
                  <a:lnTo>
                    <a:pt x="82" y="201"/>
                  </a:lnTo>
                  <a:lnTo>
                    <a:pt x="78" y="208"/>
                  </a:lnTo>
                  <a:lnTo>
                    <a:pt x="74" y="214"/>
                  </a:lnTo>
                  <a:lnTo>
                    <a:pt x="69" y="218"/>
                  </a:lnTo>
                  <a:lnTo>
                    <a:pt x="65" y="221"/>
                  </a:lnTo>
                  <a:lnTo>
                    <a:pt x="59" y="223"/>
                  </a:lnTo>
                  <a:lnTo>
                    <a:pt x="52" y="225"/>
                  </a:lnTo>
                  <a:lnTo>
                    <a:pt x="43" y="226"/>
                  </a:lnTo>
                  <a:lnTo>
                    <a:pt x="34" y="226"/>
                  </a:lnTo>
                  <a:lnTo>
                    <a:pt x="27" y="226"/>
                  </a:lnTo>
                  <a:lnTo>
                    <a:pt x="19" y="225"/>
                  </a:lnTo>
                  <a:lnTo>
                    <a:pt x="11" y="224"/>
                  </a:lnTo>
                  <a:lnTo>
                    <a:pt x="0" y="222"/>
                  </a:lnTo>
                  <a:lnTo>
                    <a:pt x="0" y="179"/>
                  </a:lnTo>
                  <a:lnTo>
                    <a:pt x="3" y="179"/>
                  </a:lnTo>
                  <a:lnTo>
                    <a:pt x="10" y="179"/>
                  </a:lnTo>
                  <a:lnTo>
                    <a:pt x="17" y="180"/>
                  </a:lnTo>
                  <a:lnTo>
                    <a:pt x="22" y="180"/>
                  </a:lnTo>
                  <a:lnTo>
                    <a:pt x="27" y="179"/>
                  </a:lnTo>
                  <a:lnTo>
                    <a:pt x="31" y="178"/>
                  </a:lnTo>
                  <a:lnTo>
                    <a:pt x="33" y="175"/>
                  </a:lnTo>
                  <a:lnTo>
                    <a:pt x="35" y="172"/>
                  </a:lnTo>
                  <a:lnTo>
                    <a:pt x="36" y="167"/>
                  </a:lnTo>
                  <a:lnTo>
                    <a:pt x="37" y="158"/>
                  </a:lnTo>
                  <a:lnTo>
                    <a:pt x="37" y="145"/>
                  </a:lnTo>
                  <a:lnTo>
                    <a:pt x="37" y="12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9" name="Freeform 3243"/>
            <p:cNvSpPr>
              <a:spLocks noEditPoints="1"/>
            </p:cNvSpPr>
            <p:nvPr/>
          </p:nvSpPr>
          <p:spPr bwMode="auto">
            <a:xfrm>
              <a:off x="1462" y="2844"/>
              <a:ext cx="46" cy="59"/>
            </a:xfrm>
            <a:custGeom>
              <a:avLst/>
              <a:gdLst/>
              <a:ahLst/>
              <a:cxnLst>
                <a:cxn ang="0">
                  <a:pos x="183" y="166"/>
                </a:cxn>
                <a:cxn ang="0">
                  <a:pos x="178" y="181"/>
                </a:cxn>
                <a:cxn ang="0">
                  <a:pos x="170" y="194"/>
                </a:cxn>
                <a:cxn ang="0">
                  <a:pos x="162" y="206"/>
                </a:cxn>
                <a:cxn ang="0">
                  <a:pos x="152" y="216"/>
                </a:cxn>
                <a:cxn ang="0">
                  <a:pos x="139" y="223"/>
                </a:cxn>
                <a:cxn ang="0">
                  <a:pos x="127" y="228"/>
                </a:cxn>
                <a:cxn ang="0">
                  <a:pos x="113" y="231"/>
                </a:cxn>
                <a:cxn ang="0">
                  <a:pos x="97" y="232"/>
                </a:cxn>
                <a:cxn ang="0">
                  <a:pos x="72" y="230"/>
                </a:cxn>
                <a:cxn ang="0">
                  <a:pos x="52" y="223"/>
                </a:cxn>
                <a:cxn ang="0">
                  <a:pos x="33" y="211"/>
                </a:cxn>
                <a:cxn ang="0">
                  <a:pos x="20" y="194"/>
                </a:cxn>
                <a:cxn ang="0">
                  <a:pos x="11" y="178"/>
                </a:cxn>
                <a:cxn ang="0">
                  <a:pos x="5" y="160"/>
                </a:cxn>
                <a:cxn ang="0">
                  <a:pos x="1" y="140"/>
                </a:cxn>
                <a:cxn ang="0">
                  <a:pos x="0" y="118"/>
                </a:cxn>
                <a:cxn ang="0">
                  <a:pos x="2" y="91"/>
                </a:cxn>
                <a:cxn ang="0">
                  <a:pos x="7" y="68"/>
                </a:cxn>
                <a:cxn ang="0">
                  <a:pos x="14" y="49"/>
                </a:cxn>
                <a:cxn ang="0">
                  <a:pos x="26" y="31"/>
                </a:cxn>
                <a:cxn ang="0">
                  <a:pos x="39" y="17"/>
                </a:cxn>
                <a:cxn ang="0">
                  <a:pos x="55" y="8"/>
                </a:cxn>
                <a:cxn ang="0">
                  <a:pos x="72" y="2"/>
                </a:cxn>
                <a:cxn ang="0">
                  <a:pos x="91" y="0"/>
                </a:cxn>
                <a:cxn ang="0">
                  <a:pos x="113" y="2"/>
                </a:cxn>
                <a:cxn ang="0">
                  <a:pos x="131" y="8"/>
                </a:cxn>
                <a:cxn ang="0">
                  <a:pos x="148" y="18"/>
                </a:cxn>
                <a:cxn ang="0">
                  <a:pos x="162" y="32"/>
                </a:cxn>
                <a:cxn ang="0">
                  <a:pos x="173" y="52"/>
                </a:cxn>
                <a:cxn ang="0">
                  <a:pos x="180" y="74"/>
                </a:cxn>
                <a:cxn ang="0">
                  <a:pos x="185" y="102"/>
                </a:cxn>
                <a:cxn ang="0">
                  <a:pos x="186" y="133"/>
                </a:cxn>
                <a:cxn ang="0">
                  <a:pos x="55" y="145"/>
                </a:cxn>
                <a:cxn ang="0">
                  <a:pos x="61" y="166"/>
                </a:cxn>
                <a:cxn ang="0">
                  <a:pos x="73" y="180"/>
                </a:cxn>
                <a:cxn ang="0">
                  <a:pos x="88" y="187"/>
                </a:cxn>
                <a:cxn ang="0">
                  <a:pos x="103" y="188"/>
                </a:cxn>
                <a:cxn ang="0">
                  <a:pos x="114" y="184"/>
                </a:cxn>
                <a:cxn ang="0">
                  <a:pos x="122" y="176"/>
                </a:cxn>
                <a:cxn ang="0">
                  <a:pos x="128" y="165"/>
                </a:cxn>
                <a:cxn ang="0">
                  <a:pos x="134" y="97"/>
                </a:cxn>
                <a:cxn ang="0">
                  <a:pos x="130" y="74"/>
                </a:cxn>
                <a:cxn ang="0">
                  <a:pos x="122" y="58"/>
                </a:cxn>
                <a:cxn ang="0">
                  <a:pos x="110" y="49"/>
                </a:cxn>
                <a:cxn ang="0">
                  <a:pos x="95" y="44"/>
                </a:cxn>
                <a:cxn ang="0">
                  <a:pos x="79" y="49"/>
                </a:cxn>
                <a:cxn ang="0">
                  <a:pos x="66" y="59"/>
                </a:cxn>
                <a:cxn ang="0">
                  <a:pos x="58" y="75"/>
                </a:cxn>
                <a:cxn ang="0">
                  <a:pos x="55" y="97"/>
                </a:cxn>
              </a:cxnLst>
              <a:rect l="0" t="0" r="r" b="b"/>
              <a:pathLst>
                <a:path w="186" h="232">
                  <a:moveTo>
                    <a:pt x="131" y="157"/>
                  </a:moveTo>
                  <a:lnTo>
                    <a:pt x="183" y="166"/>
                  </a:lnTo>
                  <a:lnTo>
                    <a:pt x="181" y="174"/>
                  </a:lnTo>
                  <a:lnTo>
                    <a:pt x="178" y="181"/>
                  </a:lnTo>
                  <a:lnTo>
                    <a:pt x="174" y="188"/>
                  </a:lnTo>
                  <a:lnTo>
                    <a:pt x="170" y="194"/>
                  </a:lnTo>
                  <a:lnTo>
                    <a:pt x="166" y="201"/>
                  </a:lnTo>
                  <a:lnTo>
                    <a:pt x="162" y="206"/>
                  </a:lnTo>
                  <a:lnTo>
                    <a:pt x="157" y="211"/>
                  </a:lnTo>
                  <a:lnTo>
                    <a:pt x="152" y="216"/>
                  </a:lnTo>
                  <a:lnTo>
                    <a:pt x="146" y="220"/>
                  </a:lnTo>
                  <a:lnTo>
                    <a:pt x="139" y="223"/>
                  </a:lnTo>
                  <a:lnTo>
                    <a:pt x="133" y="226"/>
                  </a:lnTo>
                  <a:lnTo>
                    <a:pt x="127" y="228"/>
                  </a:lnTo>
                  <a:lnTo>
                    <a:pt x="120" y="230"/>
                  </a:lnTo>
                  <a:lnTo>
                    <a:pt x="113" y="231"/>
                  </a:lnTo>
                  <a:lnTo>
                    <a:pt x="105" y="232"/>
                  </a:lnTo>
                  <a:lnTo>
                    <a:pt x="97" y="232"/>
                  </a:lnTo>
                  <a:lnTo>
                    <a:pt x="84" y="232"/>
                  </a:lnTo>
                  <a:lnTo>
                    <a:pt x="72" y="230"/>
                  </a:lnTo>
                  <a:lnTo>
                    <a:pt x="62" y="227"/>
                  </a:lnTo>
                  <a:lnTo>
                    <a:pt x="52" y="223"/>
                  </a:lnTo>
                  <a:lnTo>
                    <a:pt x="42" y="218"/>
                  </a:lnTo>
                  <a:lnTo>
                    <a:pt x="33" y="211"/>
                  </a:lnTo>
                  <a:lnTo>
                    <a:pt x="26" y="204"/>
                  </a:lnTo>
                  <a:lnTo>
                    <a:pt x="20" y="194"/>
                  </a:lnTo>
                  <a:lnTo>
                    <a:pt x="15" y="186"/>
                  </a:lnTo>
                  <a:lnTo>
                    <a:pt x="11" y="178"/>
                  </a:lnTo>
                  <a:lnTo>
                    <a:pt x="8" y="170"/>
                  </a:lnTo>
                  <a:lnTo>
                    <a:pt x="5" y="160"/>
                  </a:lnTo>
                  <a:lnTo>
                    <a:pt x="3" y="151"/>
                  </a:lnTo>
                  <a:lnTo>
                    <a:pt x="1" y="140"/>
                  </a:lnTo>
                  <a:lnTo>
                    <a:pt x="0" y="129"/>
                  </a:lnTo>
                  <a:lnTo>
                    <a:pt x="0" y="118"/>
                  </a:lnTo>
                  <a:lnTo>
                    <a:pt x="1" y="105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7" y="68"/>
                  </a:lnTo>
                  <a:lnTo>
                    <a:pt x="10" y="58"/>
                  </a:lnTo>
                  <a:lnTo>
                    <a:pt x="14" y="49"/>
                  </a:lnTo>
                  <a:lnTo>
                    <a:pt x="20" y="39"/>
                  </a:lnTo>
                  <a:lnTo>
                    <a:pt x="26" y="31"/>
                  </a:lnTo>
                  <a:lnTo>
                    <a:pt x="32" y="24"/>
                  </a:lnTo>
                  <a:lnTo>
                    <a:pt x="39" y="17"/>
                  </a:lnTo>
                  <a:lnTo>
                    <a:pt x="48" y="12"/>
                  </a:lnTo>
                  <a:lnTo>
                    <a:pt x="55" y="8"/>
                  </a:lnTo>
                  <a:lnTo>
                    <a:pt x="64" y="4"/>
                  </a:lnTo>
                  <a:lnTo>
                    <a:pt x="72" y="2"/>
                  </a:lnTo>
                  <a:lnTo>
                    <a:pt x="81" y="1"/>
                  </a:lnTo>
                  <a:lnTo>
                    <a:pt x="91" y="0"/>
                  </a:lnTo>
                  <a:lnTo>
                    <a:pt x="103" y="1"/>
                  </a:lnTo>
                  <a:lnTo>
                    <a:pt x="113" y="2"/>
                  </a:lnTo>
                  <a:lnTo>
                    <a:pt x="122" y="5"/>
                  </a:lnTo>
                  <a:lnTo>
                    <a:pt x="131" y="8"/>
                  </a:lnTo>
                  <a:lnTo>
                    <a:pt x="139" y="13"/>
                  </a:lnTo>
                  <a:lnTo>
                    <a:pt x="148" y="18"/>
                  </a:lnTo>
                  <a:lnTo>
                    <a:pt x="155" y="25"/>
                  </a:lnTo>
                  <a:lnTo>
                    <a:pt x="162" y="32"/>
                  </a:lnTo>
                  <a:lnTo>
                    <a:pt x="168" y="41"/>
                  </a:lnTo>
                  <a:lnTo>
                    <a:pt x="173" y="52"/>
                  </a:lnTo>
                  <a:lnTo>
                    <a:pt x="177" y="62"/>
                  </a:lnTo>
                  <a:lnTo>
                    <a:pt x="180" y="74"/>
                  </a:lnTo>
                  <a:lnTo>
                    <a:pt x="183" y="87"/>
                  </a:lnTo>
                  <a:lnTo>
                    <a:pt x="185" y="102"/>
                  </a:lnTo>
                  <a:lnTo>
                    <a:pt x="186" y="117"/>
                  </a:lnTo>
                  <a:lnTo>
                    <a:pt x="186" y="133"/>
                  </a:lnTo>
                  <a:lnTo>
                    <a:pt x="54" y="133"/>
                  </a:lnTo>
                  <a:lnTo>
                    <a:pt x="55" y="145"/>
                  </a:lnTo>
                  <a:lnTo>
                    <a:pt x="58" y="157"/>
                  </a:lnTo>
                  <a:lnTo>
                    <a:pt x="61" y="166"/>
                  </a:lnTo>
                  <a:lnTo>
                    <a:pt x="67" y="174"/>
                  </a:lnTo>
                  <a:lnTo>
                    <a:pt x="73" y="180"/>
                  </a:lnTo>
                  <a:lnTo>
                    <a:pt x="80" y="184"/>
                  </a:lnTo>
                  <a:lnTo>
                    <a:pt x="88" y="187"/>
                  </a:lnTo>
                  <a:lnTo>
                    <a:pt x="98" y="188"/>
                  </a:lnTo>
                  <a:lnTo>
                    <a:pt x="103" y="188"/>
                  </a:lnTo>
                  <a:lnTo>
                    <a:pt x="109" y="186"/>
                  </a:lnTo>
                  <a:lnTo>
                    <a:pt x="114" y="184"/>
                  </a:lnTo>
                  <a:lnTo>
                    <a:pt x="118" y="181"/>
                  </a:lnTo>
                  <a:lnTo>
                    <a:pt x="122" y="176"/>
                  </a:lnTo>
                  <a:lnTo>
                    <a:pt x="125" y="171"/>
                  </a:lnTo>
                  <a:lnTo>
                    <a:pt x="128" y="165"/>
                  </a:lnTo>
                  <a:lnTo>
                    <a:pt x="131" y="157"/>
                  </a:lnTo>
                  <a:close/>
                  <a:moveTo>
                    <a:pt x="134" y="97"/>
                  </a:moveTo>
                  <a:lnTo>
                    <a:pt x="133" y="85"/>
                  </a:lnTo>
                  <a:lnTo>
                    <a:pt x="130" y="74"/>
                  </a:lnTo>
                  <a:lnTo>
                    <a:pt x="127" y="66"/>
                  </a:lnTo>
                  <a:lnTo>
                    <a:pt x="122" y="58"/>
                  </a:lnTo>
                  <a:lnTo>
                    <a:pt x="116" y="53"/>
                  </a:lnTo>
                  <a:lnTo>
                    <a:pt x="110" y="49"/>
                  </a:lnTo>
                  <a:lnTo>
                    <a:pt x="103" y="45"/>
                  </a:lnTo>
                  <a:lnTo>
                    <a:pt x="95" y="44"/>
                  </a:lnTo>
                  <a:lnTo>
                    <a:pt x="86" y="45"/>
                  </a:lnTo>
                  <a:lnTo>
                    <a:pt x="79" y="49"/>
                  </a:lnTo>
                  <a:lnTo>
                    <a:pt x="72" y="53"/>
                  </a:lnTo>
                  <a:lnTo>
                    <a:pt x="66" y="59"/>
                  </a:lnTo>
                  <a:lnTo>
                    <a:pt x="61" y="67"/>
                  </a:lnTo>
                  <a:lnTo>
                    <a:pt x="58" y="75"/>
                  </a:lnTo>
                  <a:lnTo>
                    <a:pt x="56" y="85"/>
                  </a:lnTo>
                  <a:lnTo>
                    <a:pt x="55" y="97"/>
                  </a:lnTo>
                  <a:lnTo>
                    <a:pt x="134" y="9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0" name="Freeform 3244"/>
            <p:cNvSpPr>
              <a:spLocks/>
            </p:cNvSpPr>
            <p:nvPr/>
          </p:nvSpPr>
          <p:spPr bwMode="auto">
            <a:xfrm>
              <a:off x="1524" y="2845"/>
              <a:ext cx="42" cy="5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3" y="1"/>
                </a:cxn>
                <a:cxn ang="0">
                  <a:pos x="53" y="91"/>
                </a:cxn>
                <a:cxn ang="0">
                  <a:pos x="59" y="90"/>
                </a:cxn>
                <a:cxn ang="0">
                  <a:pos x="64" y="88"/>
                </a:cxn>
                <a:cxn ang="0">
                  <a:pos x="68" y="86"/>
                </a:cxn>
                <a:cxn ang="0">
                  <a:pos x="71" y="82"/>
                </a:cxn>
                <a:cxn ang="0">
                  <a:pos x="74" y="78"/>
                </a:cxn>
                <a:cxn ang="0">
                  <a:pos x="77" y="71"/>
                </a:cxn>
                <a:cxn ang="0">
                  <a:pos x="80" y="62"/>
                </a:cxn>
                <a:cxn ang="0">
                  <a:pos x="84" y="51"/>
                </a:cxn>
                <a:cxn ang="0">
                  <a:pos x="89" y="35"/>
                </a:cxn>
                <a:cxn ang="0">
                  <a:pos x="94" y="24"/>
                </a:cxn>
                <a:cxn ang="0">
                  <a:pos x="101" y="15"/>
                </a:cxn>
                <a:cxn ang="0">
                  <a:pos x="107" y="9"/>
                </a:cxn>
                <a:cxn ang="0">
                  <a:pos x="113" y="5"/>
                </a:cxn>
                <a:cxn ang="0">
                  <a:pos x="120" y="2"/>
                </a:cxn>
                <a:cxn ang="0">
                  <a:pos x="128" y="0"/>
                </a:cxn>
                <a:cxn ang="0">
                  <a:pos x="138" y="0"/>
                </a:cxn>
                <a:cxn ang="0">
                  <a:pos x="146" y="0"/>
                </a:cxn>
                <a:cxn ang="0">
                  <a:pos x="159" y="1"/>
                </a:cxn>
                <a:cxn ang="0">
                  <a:pos x="159" y="39"/>
                </a:cxn>
                <a:cxn ang="0">
                  <a:pos x="149" y="39"/>
                </a:cxn>
                <a:cxn ang="0">
                  <a:pos x="141" y="40"/>
                </a:cxn>
                <a:cxn ang="0">
                  <a:pos x="136" y="41"/>
                </a:cxn>
                <a:cxn ang="0">
                  <a:pos x="132" y="44"/>
                </a:cxn>
                <a:cxn ang="0">
                  <a:pos x="129" y="48"/>
                </a:cxn>
                <a:cxn ang="0">
                  <a:pos x="126" y="53"/>
                </a:cxn>
                <a:cxn ang="0">
                  <a:pos x="123" y="61"/>
                </a:cxn>
                <a:cxn ang="0">
                  <a:pos x="120" y="71"/>
                </a:cxn>
                <a:cxn ang="0">
                  <a:pos x="117" y="78"/>
                </a:cxn>
                <a:cxn ang="0">
                  <a:pos x="115" y="85"/>
                </a:cxn>
                <a:cxn ang="0">
                  <a:pos x="112" y="91"/>
                </a:cxn>
                <a:cxn ang="0">
                  <a:pos x="109" y="97"/>
                </a:cxn>
                <a:cxn ang="0">
                  <a:pos x="105" y="101"/>
                </a:cxn>
                <a:cxn ang="0">
                  <a:pos x="102" y="104"/>
                </a:cxn>
                <a:cxn ang="0">
                  <a:pos x="97" y="107"/>
                </a:cxn>
                <a:cxn ang="0">
                  <a:pos x="93" y="109"/>
                </a:cxn>
                <a:cxn ang="0">
                  <a:pos x="99" y="112"/>
                </a:cxn>
                <a:cxn ang="0">
                  <a:pos x="106" y="115"/>
                </a:cxn>
                <a:cxn ang="0">
                  <a:pos x="111" y="120"/>
                </a:cxn>
                <a:cxn ang="0">
                  <a:pos x="116" y="125"/>
                </a:cxn>
                <a:cxn ang="0">
                  <a:pos x="121" y="131"/>
                </a:cxn>
                <a:cxn ang="0">
                  <a:pos x="126" y="139"/>
                </a:cxn>
                <a:cxn ang="0">
                  <a:pos x="131" y="148"/>
                </a:cxn>
                <a:cxn ang="0">
                  <a:pos x="135" y="158"/>
                </a:cxn>
                <a:cxn ang="0">
                  <a:pos x="136" y="160"/>
                </a:cxn>
                <a:cxn ang="0">
                  <a:pos x="137" y="162"/>
                </a:cxn>
                <a:cxn ang="0">
                  <a:pos x="167" y="223"/>
                </a:cxn>
                <a:cxn ang="0">
                  <a:pos x="111" y="223"/>
                </a:cxn>
                <a:cxn ang="0">
                  <a:pos x="84" y="159"/>
                </a:cxn>
                <a:cxn ang="0">
                  <a:pos x="80" y="151"/>
                </a:cxn>
                <a:cxn ang="0">
                  <a:pos x="76" y="143"/>
                </a:cxn>
                <a:cxn ang="0">
                  <a:pos x="73" y="137"/>
                </a:cxn>
                <a:cxn ang="0">
                  <a:pos x="70" y="134"/>
                </a:cxn>
                <a:cxn ang="0">
                  <a:pos x="67" y="131"/>
                </a:cxn>
                <a:cxn ang="0">
                  <a:pos x="63" y="130"/>
                </a:cxn>
                <a:cxn ang="0">
                  <a:pos x="58" y="129"/>
                </a:cxn>
                <a:cxn ang="0">
                  <a:pos x="53" y="128"/>
                </a:cxn>
                <a:cxn ang="0">
                  <a:pos x="53" y="223"/>
                </a:cxn>
                <a:cxn ang="0">
                  <a:pos x="0" y="223"/>
                </a:cxn>
                <a:cxn ang="0">
                  <a:pos x="0" y="1"/>
                </a:cxn>
              </a:cxnLst>
              <a:rect l="0" t="0" r="r" b="b"/>
              <a:pathLst>
                <a:path w="167" h="223">
                  <a:moveTo>
                    <a:pt x="0" y="1"/>
                  </a:moveTo>
                  <a:lnTo>
                    <a:pt x="53" y="1"/>
                  </a:lnTo>
                  <a:lnTo>
                    <a:pt x="53" y="91"/>
                  </a:lnTo>
                  <a:lnTo>
                    <a:pt x="59" y="90"/>
                  </a:lnTo>
                  <a:lnTo>
                    <a:pt x="64" y="88"/>
                  </a:lnTo>
                  <a:lnTo>
                    <a:pt x="68" y="86"/>
                  </a:lnTo>
                  <a:lnTo>
                    <a:pt x="71" y="82"/>
                  </a:lnTo>
                  <a:lnTo>
                    <a:pt x="74" y="78"/>
                  </a:lnTo>
                  <a:lnTo>
                    <a:pt x="77" y="71"/>
                  </a:lnTo>
                  <a:lnTo>
                    <a:pt x="80" y="62"/>
                  </a:lnTo>
                  <a:lnTo>
                    <a:pt x="84" y="51"/>
                  </a:lnTo>
                  <a:lnTo>
                    <a:pt x="89" y="35"/>
                  </a:lnTo>
                  <a:lnTo>
                    <a:pt x="94" y="24"/>
                  </a:lnTo>
                  <a:lnTo>
                    <a:pt x="101" y="15"/>
                  </a:lnTo>
                  <a:lnTo>
                    <a:pt x="107" y="9"/>
                  </a:lnTo>
                  <a:lnTo>
                    <a:pt x="113" y="5"/>
                  </a:lnTo>
                  <a:lnTo>
                    <a:pt x="120" y="2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46" y="0"/>
                  </a:lnTo>
                  <a:lnTo>
                    <a:pt x="159" y="1"/>
                  </a:lnTo>
                  <a:lnTo>
                    <a:pt x="159" y="39"/>
                  </a:lnTo>
                  <a:lnTo>
                    <a:pt x="149" y="39"/>
                  </a:lnTo>
                  <a:lnTo>
                    <a:pt x="141" y="40"/>
                  </a:lnTo>
                  <a:lnTo>
                    <a:pt x="136" y="41"/>
                  </a:lnTo>
                  <a:lnTo>
                    <a:pt x="132" y="44"/>
                  </a:lnTo>
                  <a:lnTo>
                    <a:pt x="129" y="48"/>
                  </a:lnTo>
                  <a:lnTo>
                    <a:pt x="126" y="53"/>
                  </a:lnTo>
                  <a:lnTo>
                    <a:pt x="123" y="61"/>
                  </a:lnTo>
                  <a:lnTo>
                    <a:pt x="120" y="71"/>
                  </a:lnTo>
                  <a:lnTo>
                    <a:pt x="117" y="78"/>
                  </a:lnTo>
                  <a:lnTo>
                    <a:pt x="115" y="85"/>
                  </a:lnTo>
                  <a:lnTo>
                    <a:pt x="112" y="91"/>
                  </a:lnTo>
                  <a:lnTo>
                    <a:pt x="109" y="97"/>
                  </a:lnTo>
                  <a:lnTo>
                    <a:pt x="105" y="101"/>
                  </a:lnTo>
                  <a:lnTo>
                    <a:pt x="102" y="104"/>
                  </a:lnTo>
                  <a:lnTo>
                    <a:pt x="97" y="107"/>
                  </a:lnTo>
                  <a:lnTo>
                    <a:pt x="93" y="109"/>
                  </a:lnTo>
                  <a:lnTo>
                    <a:pt x="99" y="112"/>
                  </a:lnTo>
                  <a:lnTo>
                    <a:pt x="106" y="115"/>
                  </a:lnTo>
                  <a:lnTo>
                    <a:pt x="111" y="120"/>
                  </a:lnTo>
                  <a:lnTo>
                    <a:pt x="116" y="125"/>
                  </a:lnTo>
                  <a:lnTo>
                    <a:pt x="121" y="131"/>
                  </a:lnTo>
                  <a:lnTo>
                    <a:pt x="126" y="139"/>
                  </a:lnTo>
                  <a:lnTo>
                    <a:pt x="131" y="148"/>
                  </a:lnTo>
                  <a:lnTo>
                    <a:pt x="135" y="158"/>
                  </a:lnTo>
                  <a:lnTo>
                    <a:pt x="136" y="160"/>
                  </a:lnTo>
                  <a:lnTo>
                    <a:pt x="137" y="162"/>
                  </a:lnTo>
                  <a:lnTo>
                    <a:pt x="167" y="223"/>
                  </a:lnTo>
                  <a:lnTo>
                    <a:pt x="111" y="223"/>
                  </a:lnTo>
                  <a:lnTo>
                    <a:pt x="84" y="159"/>
                  </a:lnTo>
                  <a:lnTo>
                    <a:pt x="80" y="151"/>
                  </a:lnTo>
                  <a:lnTo>
                    <a:pt x="76" y="143"/>
                  </a:lnTo>
                  <a:lnTo>
                    <a:pt x="73" y="137"/>
                  </a:lnTo>
                  <a:lnTo>
                    <a:pt x="70" y="134"/>
                  </a:lnTo>
                  <a:lnTo>
                    <a:pt x="67" y="131"/>
                  </a:lnTo>
                  <a:lnTo>
                    <a:pt x="63" y="130"/>
                  </a:lnTo>
                  <a:lnTo>
                    <a:pt x="58" y="129"/>
                  </a:lnTo>
                  <a:lnTo>
                    <a:pt x="53" y="128"/>
                  </a:lnTo>
                  <a:lnTo>
                    <a:pt x="53" y="223"/>
                  </a:lnTo>
                  <a:lnTo>
                    <a:pt x="0" y="2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1" name="Freeform 3245"/>
            <p:cNvSpPr>
              <a:spLocks/>
            </p:cNvSpPr>
            <p:nvPr/>
          </p:nvSpPr>
          <p:spPr bwMode="auto">
            <a:xfrm>
              <a:off x="1574" y="2844"/>
              <a:ext cx="47" cy="59"/>
            </a:xfrm>
            <a:custGeom>
              <a:avLst/>
              <a:gdLst/>
              <a:ahLst/>
              <a:cxnLst>
                <a:cxn ang="0">
                  <a:pos x="134" y="81"/>
                </a:cxn>
                <a:cxn ang="0">
                  <a:pos x="129" y="66"/>
                </a:cxn>
                <a:cxn ang="0">
                  <a:pos x="122" y="55"/>
                </a:cxn>
                <a:cxn ang="0">
                  <a:pos x="112" y="49"/>
                </a:cxn>
                <a:cxn ang="0">
                  <a:pos x="97" y="46"/>
                </a:cxn>
                <a:cxn ang="0">
                  <a:pos x="88" y="48"/>
                </a:cxn>
                <a:cxn ang="0">
                  <a:pos x="80" y="50"/>
                </a:cxn>
                <a:cxn ang="0">
                  <a:pos x="73" y="55"/>
                </a:cxn>
                <a:cxn ang="0">
                  <a:pos x="66" y="61"/>
                </a:cxn>
                <a:cxn ang="0">
                  <a:pos x="61" y="70"/>
                </a:cxn>
                <a:cxn ang="0">
                  <a:pos x="58" y="81"/>
                </a:cxn>
                <a:cxn ang="0">
                  <a:pos x="55" y="112"/>
                </a:cxn>
                <a:cxn ang="0">
                  <a:pos x="58" y="145"/>
                </a:cxn>
                <a:cxn ang="0">
                  <a:pos x="62" y="159"/>
                </a:cxn>
                <a:cxn ang="0">
                  <a:pos x="67" y="168"/>
                </a:cxn>
                <a:cxn ang="0">
                  <a:pos x="73" y="175"/>
                </a:cxn>
                <a:cxn ang="0">
                  <a:pos x="80" y="180"/>
                </a:cxn>
                <a:cxn ang="0">
                  <a:pos x="89" y="183"/>
                </a:cxn>
                <a:cxn ang="0">
                  <a:pos x="98" y="184"/>
                </a:cxn>
                <a:cxn ang="0">
                  <a:pos x="112" y="182"/>
                </a:cxn>
                <a:cxn ang="0">
                  <a:pos x="123" y="175"/>
                </a:cxn>
                <a:cxn ang="0">
                  <a:pos x="131" y="162"/>
                </a:cxn>
                <a:cxn ang="0">
                  <a:pos x="136" y="142"/>
                </a:cxn>
                <a:cxn ang="0">
                  <a:pos x="186" y="162"/>
                </a:cxn>
                <a:cxn ang="0">
                  <a:pos x="180" y="179"/>
                </a:cxn>
                <a:cxn ang="0">
                  <a:pos x="173" y="194"/>
                </a:cxn>
                <a:cxn ang="0">
                  <a:pos x="163" y="207"/>
                </a:cxn>
                <a:cxn ang="0">
                  <a:pos x="151" y="217"/>
                </a:cxn>
                <a:cxn ang="0">
                  <a:pos x="138" y="224"/>
                </a:cxn>
                <a:cxn ang="0">
                  <a:pos x="123" y="229"/>
                </a:cxn>
                <a:cxn ang="0">
                  <a:pos x="106" y="232"/>
                </a:cxn>
                <a:cxn ang="0">
                  <a:pos x="85" y="232"/>
                </a:cxn>
                <a:cxn ang="0">
                  <a:pos x="66" y="228"/>
                </a:cxn>
                <a:cxn ang="0">
                  <a:pos x="48" y="220"/>
                </a:cxn>
                <a:cxn ang="0">
                  <a:pos x="33" y="209"/>
                </a:cxn>
                <a:cxn ang="0">
                  <a:pos x="20" y="193"/>
                </a:cxn>
                <a:cxn ang="0">
                  <a:pos x="11" y="175"/>
                </a:cxn>
                <a:cxn ang="0">
                  <a:pos x="4" y="154"/>
                </a:cxn>
                <a:cxn ang="0">
                  <a:pos x="0" y="129"/>
                </a:cxn>
                <a:cxn ang="0">
                  <a:pos x="0" y="103"/>
                </a:cxn>
                <a:cxn ang="0">
                  <a:pos x="4" y="78"/>
                </a:cxn>
                <a:cxn ang="0">
                  <a:pos x="11" y="57"/>
                </a:cxn>
                <a:cxn ang="0">
                  <a:pos x="20" y="38"/>
                </a:cxn>
                <a:cxn ang="0">
                  <a:pos x="33" y="23"/>
                </a:cxn>
                <a:cxn ang="0">
                  <a:pos x="48" y="12"/>
                </a:cxn>
                <a:cxn ang="0">
                  <a:pos x="66" y="4"/>
                </a:cxn>
                <a:cxn ang="0">
                  <a:pos x="86" y="1"/>
                </a:cxn>
                <a:cxn ang="0">
                  <a:pos x="106" y="0"/>
                </a:cxn>
                <a:cxn ang="0">
                  <a:pos x="122" y="3"/>
                </a:cxn>
                <a:cxn ang="0">
                  <a:pos x="137" y="7"/>
                </a:cxn>
                <a:cxn ang="0">
                  <a:pos x="149" y="13"/>
                </a:cxn>
                <a:cxn ang="0">
                  <a:pos x="161" y="22"/>
                </a:cxn>
                <a:cxn ang="0">
                  <a:pos x="170" y="33"/>
                </a:cxn>
                <a:cxn ang="0">
                  <a:pos x="177" y="46"/>
                </a:cxn>
                <a:cxn ang="0">
                  <a:pos x="183" y="62"/>
                </a:cxn>
              </a:cxnLst>
              <a:rect l="0" t="0" r="r" b="b"/>
              <a:pathLst>
                <a:path w="188" h="232">
                  <a:moveTo>
                    <a:pt x="186" y="71"/>
                  </a:moveTo>
                  <a:lnTo>
                    <a:pt x="134" y="81"/>
                  </a:lnTo>
                  <a:lnTo>
                    <a:pt x="132" y="73"/>
                  </a:lnTo>
                  <a:lnTo>
                    <a:pt x="129" y="66"/>
                  </a:lnTo>
                  <a:lnTo>
                    <a:pt x="126" y="60"/>
                  </a:lnTo>
                  <a:lnTo>
                    <a:pt x="122" y="55"/>
                  </a:lnTo>
                  <a:lnTo>
                    <a:pt x="117" y="51"/>
                  </a:lnTo>
                  <a:lnTo>
                    <a:pt x="112" y="49"/>
                  </a:lnTo>
                  <a:lnTo>
                    <a:pt x="105" y="46"/>
                  </a:lnTo>
                  <a:lnTo>
                    <a:pt x="97" y="46"/>
                  </a:lnTo>
                  <a:lnTo>
                    <a:pt x="93" y="46"/>
                  </a:lnTo>
                  <a:lnTo>
                    <a:pt x="88" y="48"/>
                  </a:lnTo>
                  <a:lnTo>
                    <a:pt x="84" y="49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3" y="55"/>
                  </a:lnTo>
                  <a:lnTo>
                    <a:pt x="69" y="58"/>
                  </a:lnTo>
                  <a:lnTo>
                    <a:pt x="66" y="61"/>
                  </a:lnTo>
                  <a:lnTo>
                    <a:pt x="64" y="66"/>
                  </a:lnTo>
                  <a:lnTo>
                    <a:pt x="61" y="70"/>
                  </a:lnTo>
                  <a:lnTo>
                    <a:pt x="59" y="75"/>
                  </a:lnTo>
                  <a:lnTo>
                    <a:pt x="58" y="81"/>
                  </a:lnTo>
                  <a:lnTo>
                    <a:pt x="56" y="95"/>
                  </a:lnTo>
                  <a:lnTo>
                    <a:pt x="55" y="112"/>
                  </a:lnTo>
                  <a:lnTo>
                    <a:pt x="56" y="130"/>
                  </a:lnTo>
                  <a:lnTo>
                    <a:pt x="58" y="145"/>
                  </a:lnTo>
                  <a:lnTo>
                    <a:pt x="60" y="153"/>
                  </a:lnTo>
                  <a:lnTo>
                    <a:pt x="62" y="159"/>
                  </a:lnTo>
                  <a:lnTo>
                    <a:pt x="64" y="164"/>
                  </a:lnTo>
                  <a:lnTo>
                    <a:pt x="67" y="168"/>
                  </a:lnTo>
                  <a:lnTo>
                    <a:pt x="70" y="172"/>
                  </a:lnTo>
                  <a:lnTo>
                    <a:pt x="73" y="175"/>
                  </a:lnTo>
                  <a:lnTo>
                    <a:pt x="77" y="178"/>
                  </a:lnTo>
                  <a:lnTo>
                    <a:pt x="80" y="180"/>
                  </a:lnTo>
                  <a:lnTo>
                    <a:pt x="84" y="182"/>
                  </a:lnTo>
                  <a:lnTo>
                    <a:pt x="89" y="183"/>
                  </a:lnTo>
                  <a:lnTo>
                    <a:pt x="93" y="184"/>
                  </a:lnTo>
                  <a:lnTo>
                    <a:pt x="98" y="184"/>
                  </a:lnTo>
                  <a:lnTo>
                    <a:pt x="106" y="184"/>
                  </a:lnTo>
                  <a:lnTo>
                    <a:pt x="112" y="182"/>
                  </a:lnTo>
                  <a:lnTo>
                    <a:pt x="118" y="179"/>
                  </a:lnTo>
                  <a:lnTo>
                    <a:pt x="123" y="175"/>
                  </a:lnTo>
                  <a:lnTo>
                    <a:pt x="128" y="169"/>
                  </a:lnTo>
                  <a:lnTo>
                    <a:pt x="131" y="162"/>
                  </a:lnTo>
                  <a:lnTo>
                    <a:pt x="134" y="153"/>
                  </a:lnTo>
                  <a:lnTo>
                    <a:pt x="136" y="142"/>
                  </a:lnTo>
                  <a:lnTo>
                    <a:pt x="188" y="152"/>
                  </a:lnTo>
                  <a:lnTo>
                    <a:pt x="186" y="162"/>
                  </a:lnTo>
                  <a:lnTo>
                    <a:pt x="183" y="171"/>
                  </a:lnTo>
                  <a:lnTo>
                    <a:pt x="180" y="179"/>
                  </a:lnTo>
                  <a:lnTo>
                    <a:pt x="177" y="187"/>
                  </a:lnTo>
                  <a:lnTo>
                    <a:pt x="173" y="194"/>
                  </a:lnTo>
                  <a:lnTo>
                    <a:pt x="168" y="201"/>
                  </a:lnTo>
                  <a:lnTo>
                    <a:pt x="163" y="207"/>
                  </a:lnTo>
                  <a:lnTo>
                    <a:pt x="158" y="212"/>
                  </a:lnTo>
                  <a:lnTo>
                    <a:pt x="151" y="217"/>
                  </a:lnTo>
                  <a:lnTo>
                    <a:pt x="145" y="221"/>
                  </a:lnTo>
                  <a:lnTo>
                    <a:pt x="138" y="224"/>
                  </a:lnTo>
                  <a:lnTo>
                    <a:pt x="131" y="227"/>
                  </a:lnTo>
                  <a:lnTo>
                    <a:pt x="123" y="229"/>
                  </a:lnTo>
                  <a:lnTo>
                    <a:pt x="115" y="231"/>
                  </a:lnTo>
                  <a:lnTo>
                    <a:pt x="106" y="232"/>
                  </a:lnTo>
                  <a:lnTo>
                    <a:pt x="96" y="232"/>
                  </a:lnTo>
                  <a:lnTo>
                    <a:pt x="85" y="232"/>
                  </a:lnTo>
                  <a:lnTo>
                    <a:pt x="75" y="230"/>
                  </a:lnTo>
                  <a:lnTo>
                    <a:pt x="66" y="228"/>
                  </a:lnTo>
                  <a:lnTo>
                    <a:pt x="57" y="225"/>
                  </a:lnTo>
                  <a:lnTo>
                    <a:pt x="48" y="220"/>
                  </a:lnTo>
                  <a:lnTo>
                    <a:pt x="40" y="215"/>
                  </a:lnTo>
                  <a:lnTo>
                    <a:pt x="33" y="209"/>
                  </a:lnTo>
                  <a:lnTo>
                    <a:pt x="26" y="202"/>
                  </a:lnTo>
                  <a:lnTo>
                    <a:pt x="20" y="193"/>
                  </a:lnTo>
                  <a:lnTo>
                    <a:pt x="15" y="185"/>
                  </a:lnTo>
                  <a:lnTo>
                    <a:pt x="11" y="175"/>
                  </a:lnTo>
                  <a:lnTo>
                    <a:pt x="7" y="165"/>
                  </a:lnTo>
                  <a:lnTo>
                    <a:pt x="4" y="154"/>
                  </a:lnTo>
                  <a:lnTo>
                    <a:pt x="1" y="142"/>
                  </a:lnTo>
                  <a:lnTo>
                    <a:pt x="0" y="129"/>
                  </a:lnTo>
                  <a:lnTo>
                    <a:pt x="0" y="116"/>
                  </a:lnTo>
                  <a:lnTo>
                    <a:pt x="0" y="103"/>
                  </a:lnTo>
                  <a:lnTo>
                    <a:pt x="1" y="90"/>
                  </a:lnTo>
                  <a:lnTo>
                    <a:pt x="4" y="78"/>
                  </a:lnTo>
                  <a:lnTo>
                    <a:pt x="7" y="67"/>
                  </a:lnTo>
                  <a:lnTo>
                    <a:pt x="11" y="57"/>
                  </a:lnTo>
                  <a:lnTo>
                    <a:pt x="15" y="48"/>
                  </a:lnTo>
                  <a:lnTo>
                    <a:pt x="20" y="38"/>
                  </a:lnTo>
                  <a:lnTo>
                    <a:pt x="26" y="30"/>
                  </a:lnTo>
                  <a:lnTo>
                    <a:pt x="33" y="23"/>
                  </a:lnTo>
                  <a:lnTo>
                    <a:pt x="40" y="17"/>
                  </a:lnTo>
                  <a:lnTo>
                    <a:pt x="48" y="12"/>
                  </a:lnTo>
                  <a:lnTo>
                    <a:pt x="57" y="8"/>
                  </a:lnTo>
                  <a:lnTo>
                    <a:pt x="66" y="4"/>
                  </a:lnTo>
                  <a:lnTo>
                    <a:pt x="76" y="2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5" y="1"/>
                  </a:lnTo>
                  <a:lnTo>
                    <a:pt x="122" y="3"/>
                  </a:lnTo>
                  <a:lnTo>
                    <a:pt x="130" y="4"/>
                  </a:lnTo>
                  <a:lnTo>
                    <a:pt x="137" y="7"/>
                  </a:lnTo>
                  <a:lnTo>
                    <a:pt x="143" y="10"/>
                  </a:lnTo>
                  <a:lnTo>
                    <a:pt x="149" y="13"/>
                  </a:lnTo>
                  <a:lnTo>
                    <a:pt x="154" y="17"/>
                  </a:lnTo>
                  <a:lnTo>
                    <a:pt x="161" y="22"/>
                  </a:lnTo>
                  <a:lnTo>
                    <a:pt x="165" y="27"/>
                  </a:lnTo>
                  <a:lnTo>
                    <a:pt x="170" y="33"/>
                  </a:lnTo>
                  <a:lnTo>
                    <a:pt x="174" y="39"/>
                  </a:lnTo>
                  <a:lnTo>
                    <a:pt x="177" y="46"/>
                  </a:lnTo>
                  <a:lnTo>
                    <a:pt x="180" y="54"/>
                  </a:lnTo>
                  <a:lnTo>
                    <a:pt x="183" y="62"/>
                  </a:lnTo>
                  <a:lnTo>
                    <a:pt x="186" y="7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2" name="Freeform 3246"/>
            <p:cNvSpPr>
              <a:spLocks/>
            </p:cNvSpPr>
            <p:nvPr/>
          </p:nvSpPr>
          <p:spPr bwMode="auto">
            <a:xfrm>
              <a:off x="1115" y="2966"/>
              <a:ext cx="50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0"/>
                </a:cxn>
                <a:cxn ang="0">
                  <a:pos x="53" y="176"/>
                </a:cxn>
                <a:cxn ang="0">
                  <a:pos x="129" y="176"/>
                </a:cxn>
                <a:cxn ang="0">
                  <a:pos x="129" y="0"/>
                </a:cxn>
                <a:cxn ang="0">
                  <a:pos x="182" y="0"/>
                </a:cxn>
                <a:cxn ang="0">
                  <a:pos x="182" y="176"/>
                </a:cxn>
                <a:cxn ang="0">
                  <a:pos x="202" y="176"/>
                </a:cxn>
                <a:cxn ang="0">
                  <a:pos x="202" y="282"/>
                </a:cxn>
                <a:cxn ang="0">
                  <a:pos x="160" y="282"/>
                </a:cxn>
                <a:cxn ang="0">
                  <a:pos x="160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202" h="282">
                  <a:moveTo>
                    <a:pt x="0" y="0"/>
                  </a:moveTo>
                  <a:lnTo>
                    <a:pt x="53" y="0"/>
                  </a:lnTo>
                  <a:lnTo>
                    <a:pt x="53" y="176"/>
                  </a:lnTo>
                  <a:lnTo>
                    <a:pt x="129" y="176"/>
                  </a:lnTo>
                  <a:lnTo>
                    <a:pt x="129" y="0"/>
                  </a:lnTo>
                  <a:lnTo>
                    <a:pt x="182" y="0"/>
                  </a:lnTo>
                  <a:lnTo>
                    <a:pt x="182" y="176"/>
                  </a:lnTo>
                  <a:lnTo>
                    <a:pt x="202" y="176"/>
                  </a:lnTo>
                  <a:lnTo>
                    <a:pt x="202" y="282"/>
                  </a:lnTo>
                  <a:lnTo>
                    <a:pt x="160" y="282"/>
                  </a:lnTo>
                  <a:lnTo>
                    <a:pt x="160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3" name="Freeform 3247"/>
            <p:cNvSpPr>
              <a:spLocks/>
            </p:cNvSpPr>
            <p:nvPr/>
          </p:nvSpPr>
          <p:spPr bwMode="auto">
            <a:xfrm>
              <a:off x="1179" y="2966"/>
              <a:ext cx="46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0"/>
                </a:cxn>
                <a:cxn ang="0">
                  <a:pos x="50" y="140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84" y="222"/>
                </a:cxn>
                <a:cxn ang="0">
                  <a:pos x="133" y="222"/>
                </a:cxn>
                <a:cxn ang="0">
                  <a:pos x="133" y="81"/>
                </a:cxn>
                <a:cxn ang="0">
                  <a:pos x="50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184" h="222">
                  <a:moveTo>
                    <a:pt x="0" y="0"/>
                  </a:moveTo>
                  <a:lnTo>
                    <a:pt x="50" y="0"/>
                  </a:lnTo>
                  <a:lnTo>
                    <a:pt x="50" y="140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84" y="222"/>
                  </a:lnTo>
                  <a:lnTo>
                    <a:pt x="133" y="222"/>
                  </a:lnTo>
                  <a:lnTo>
                    <a:pt x="133" y="81"/>
                  </a:lnTo>
                  <a:lnTo>
                    <a:pt x="50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4" name="Freeform 3248"/>
            <p:cNvSpPr>
              <a:spLocks noEditPoints="1"/>
            </p:cNvSpPr>
            <p:nvPr/>
          </p:nvSpPr>
          <p:spPr bwMode="auto">
            <a:xfrm>
              <a:off x="1241" y="2944"/>
              <a:ext cx="77" cy="98"/>
            </a:xfrm>
            <a:custGeom>
              <a:avLst/>
              <a:gdLst/>
              <a:ahLst/>
              <a:cxnLst>
                <a:cxn ang="0">
                  <a:pos x="180" y="114"/>
                </a:cxn>
                <a:cxn ang="0">
                  <a:pos x="196" y="93"/>
                </a:cxn>
                <a:cxn ang="0">
                  <a:pos x="217" y="82"/>
                </a:cxn>
                <a:cxn ang="0">
                  <a:pos x="241" y="81"/>
                </a:cxn>
                <a:cxn ang="0">
                  <a:pos x="262" y="89"/>
                </a:cxn>
                <a:cxn ang="0">
                  <a:pos x="281" y="106"/>
                </a:cxn>
                <a:cxn ang="0">
                  <a:pos x="294" y="133"/>
                </a:cxn>
                <a:cxn ang="0">
                  <a:pos x="303" y="164"/>
                </a:cxn>
                <a:cxn ang="0">
                  <a:pos x="306" y="198"/>
                </a:cxn>
                <a:cxn ang="0">
                  <a:pos x="303" y="232"/>
                </a:cxn>
                <a:cxn ang="0">
                  <a:pos x="293" y="262"/>
                </a:cxn>
                <a:cxn ang="0">
                  <a:pos x="278" y="287"/>
                </a:cxn>
                <a:cxn ang="0">
                  <a:pos x="258" y="304"/>
                </a:cxn>
                <a:cxn ang="0">
                  <a:pos x="237" y="313"/>
                </a:cxn>
                <a:cxn ang="0">
                  <a:pos x="216" y="310"/>
                </a:cxn>
                <a:cxn ang="0">
                  <a:pos x="196" y="300"/>
                </a:cxn>
                <a:cxn ang="0">
                  <a:pos x="180" y="282"/>
                </a:cxn>
                <a:cxn ang="0">
                  <a:pos x="127" y="282"/>
                </a:cxn>
                <a:cxn ang="0">
                  <a:pos x="109" y="300"/>
                </a:cxn>
                <a:cxn ang="0">
                  <a:pos x="89" y="310"/>
                </a:cxn>
                <a:cxn ang="0">
                  <a:pos x="67" y="313"/>
                </a:cxn>
                <a:cxn ang="0">
                  <a:pos x="45" y="304"/>
                </a:cxn>
                <a:cxn ang="0">
                  <a:pos x="27" y="287"/>
                </a:cxn>
                <a:cxn ang="0">
                  <a:pos x="13" y="262"/>
                </a:cxn>
                <a:cxn ang="0">
                  <a:pos x="3" y="231"/>
                </a:cxn>
                <a:cxn ang="0">
                  <a:pos x="0" y="195"/>
                </a:cxn>
                <a:cxn ang="0">
                  <a:pos x="4" y="161"/>
                </a:cxn>
                <a:cxn ang="0">
                  <a:pos x="14" y="130"/>
                </a:cxn>
                <a:cxn ang="0">
                  <a:pos x="31" y="105"/>
                </a:cxn>
                <a:cxn ang="0">
                  <a:pos x="49" y="88"/>
                </a:cxn>
                <a:cxn ang="0">
                  <a:pos x="70" y="81"/>
                </a:cxn>
                <a:cxn ang="0">
                  <a:pos x="91" y="82"/>
                </a:cxn>
                <a:cxn ang="0">
                  <a:pos x="110" y="92"/>
                </a:cxn>
                <a:cxn ang="0">
                  <a:pos x="127" y="112"/>
                </a:cxn>
                <a:cxn ang="0">
                  <a:pos x="88" y="126"/>
                </a:cxn>
                <a:cxn ang="0">
                  <a:pos x="78" y="130"/>
                </a:cxn>
                <a:cxn ang="0">
                  <a:pos x="62" y="155"/>
                </a:cxn>
                <a:cxn ang="0">
                  <a:pos x="55" y="196"/>
                </a:cxn>
                <a:cxn ang="0">
                  <a:pos x="62" y="238"/>
                </a:cxn>
                <a:cxn ang="0">
                  <a:pos x="77" y="263"/>
                </a:cxn>
                <a:cxn ang="0">
                  <a:pos x="87" y="268"/>
                </a:cxn>
                <a:cxn ang="0">
                  <a:pos x="98" y="267"/>
                </a:cxn>
                <a:cxn ang="0">
                  <a:pos x="111" y="256"/>
                </a:cxn>
                <a:cxn ang="0">
                  <a:pos x="125" y="225"/>
                </a:cxn>
                <a:cxn ang="0">
                  <a:pos x="127" y="178"/>
                </a:cxn>
                <a:cxn ang="0">
                  <a:pos x="122" y="151"/>
                </a:cxn>
                <a:cxn ang="0">
                  <a:pos x="110" y="135"/>
                </a:cxn>
                <a:cxn ang="0">
                  <a:pos x="92" y="125"/>
                </a:cxn>
                <a:cxn ang="0">
                  <a:pos x="207" y="127"/>
                </a:cxn>
                <a:cxn ang="0">
                  <a:pos x="197" y="134"/>
                </a:cxn>
                <a:cxn ang="0">
                  <a:pos x="189" y="146"/>
                </a:cxn>
                <a:cxn ang="0">
                  <a:pos x="180" y="184"/>
                </a:cxn>
                <a:cxn ang="0">
                  <a:pos x="182" y="228"/>
                </a:cxn>
                <a:cxn ang="0">
                  <a:pos x="195" y="257"/>
                </a:cxn>
                <a:cxn ang="0">
                  <a:pos x="208" y="267"/>
                </a:cxn>
                <a:cxn ang="0">
                  <a:pos x="219" y="268"/>
                </a:cxn>
                <a:cxn ang="0">
                  <a:pos x="229" y="263"/>
                </a:cxn>
                <a:cxn ang="0">
                  <a:pos x="246" y="236"/>
                </a:cxn>
                <a:cxn ang="0">
                  <a:pos x="251" y="197"/>
                </a:cxn>
                <a:cxn ang="0">
                  <a:pos x="246" y="157"/>
                </a:cxn>
                <a:cxn ang="0">
                  <a:pos x="237" y="137"/>
                </a:cxn>
                <a:cxn ang="0">
                  <a:pos x="227" y="129"/>
                </a:cxn>
                <a:cxn ang="0">
                  <a:pos x="216" y="126"/>
                </a:cxn>
              </a:cxnLst>
              <a:rect l="0" t="0" r="r" b="b"/>
              <a:pathLst>
                <a:path w="306" h="392">
                  <a:moveTo>
                    <a:pt x="127" y="0"/>
                  </a:moveTo>
                  <a:lnTo>
                    <a:pt x="180" y="0"/>
                  </a:lnTo>
                  <a:lnTo>
                    <a:pt x="180" y="114"/>
                  </a:lnTo>
                  <a:lnTo>
                    <a:pt x="185" y="105"/>
                  </a:lnTo>
                  <a:lnTo>
                    <a:pt x="190" y="99"/>
                  </a:lnTo>
                  <a:lnTo>
                    <a:pt x="196" y="93"/>
                  </a:lnTo>
                  <a:lnTo>
                    <a:pt x="202" y="89"/>
                  </a:lnTo>
                  <a:lnTo>
                    <a:pt x="209" y="85"/>
                  </a:lnTo>
                  <a:lnTo>
                    <a:pt x="217" y="82"/>
                  </a:lnTo>
                  <a:lnTo>
                    <a:pt x="225" y="81"/>
                  </a:lnTo>
                  <a:lnTo>
                    <a:pt x="233" y="80"/>
                  </a:lnTo>
                  <a:lnTo>
                    <a:pt x="241" y="81"/>
                  </a:lnTo>
                  <a:lnTo>
                    <a:pt x="248" y="83"/>
                  </a:lnTo>
                  <a:lnTo>
                    <a:pt x="255" y="85"/>
                  </a:lnTo>
                  <a:lnTo>
                    <a:pt x="262" y="89"/>
                  </a:lnTo>
                  <a:lnTo>
                    <a:pt x="269" y="94"/>
                  </a:lnTo>
                  <a:lnTo>
                    <a:pt x="275" y="100"/>
                  </a:lnTo>
                  <a:lnTo>
                    <a:pt x="281" y="106"/>
                  </a:lnTo>
                  <a:lnTo>
                    <a:pt x="286" y="115"/>
                  </a:lnTo>
                  <a:lnTo>
                    <a:pt x="290" y="124"/>
                  </a:lnTo>
                  <a:lnTo>
                    <a:pt x="294" y="133"/>
                  </a:lnTo>
                  <a:lnTo>
                    <a:pt x="298" y="143"/>
                  </a:lnTo>
                  <a:lnTo>
                    <a:pt x="301" y="153"/>
                  </a:lnTo>
                  <a:lnTo>
                    <a:pt x="303" y="164"/>
                  </a:lnTo>
                  <a:lnTo>
                    <a:pt x="304" y="175"/>
                  </a:lnTo>
                  <a:lnTo>
                    <a:pt x="305" y="186"/>
                  </a:lnTo>
                  <a:lnTo>
                    <a:pt x="306" y="198"/>
                  </a:lnTo>
                  <a:lnTo>
                    <a:pt x="305" y="210"/>
                  </a:lnTo>
                  <a:lnTo>
                    <a:pt x="304" y="221"/>
                  </a:lnTo>
                  <a:lnTo>
                    <a:pt x="303" y="232"/>
                  </a:lnTo>
                  <a:lnTo>
                    <a:pt x="300" y="242"/>
                  </a:lnTo>
                  <a:lnTo>
                    <a:pt x="297" y="252"/>
                  </a:lnTo>
                  <a:lnTo>
                    <a:pt x="293" y="262"/>
                  </a:lnTo>
                  <a:lnTo>
                    <a:pt x="289" y="271"/>
                  </a:lnTo>
                  <a:lnTo>
                    <a:pt x="283" y="280"/>
                  </a:lnTo>
                  <a:lnTo>
                    <a:pt x="278" y="287"/>
                  </a:lnTo>
                  <a:lnTo>
                    <a:pt x="272" y="294"/>
                  </a:lnTo>
                  <a:lnTo>
                    <a:pt x="265" y="300"/>
                  </a:lnTo>
                  <a:lnTo>
                    <a:pt x="258" y="304"/>
                  </a:lnTo>
                  <a:lnTo>
                    <a:pt x="251" y="308"/>
                  </a:lnTo>
                  <a:lnTo>
                    <a:pt x="244" y="310"/>
                  </a:lnTo>
                  <a:lnTo>
                    <a:pt x="237" y="313"/>
                  </a:lnTo>
                  <a:lnTo>
                    <a:pt x="229" y="313"/>
                  </a:lnTo>
                  <a:lnTo>
                    <a:pt x="223" y="313"/>
                  </a:lnTo>
                  <a:lnTo>
                    <a:pt x="216" y="310"/>
                  </a:lnTo>
                  <a:lnTo>
                    <a:pt x="209" y="308"/>
                  </a:lnTo>
                  <a:lnTo>
                    <a:pt x="202" y="305"/>
                  </a:lnTo>
                  <a:lnTo>
                    <a:pt x="196" y="300"/>
                  </a:lnTo>
                  <a:lnTo>
                    <a:pt x="191" y="295"/>
                  </a:lnTo>
                  <a:lnTo>
                    <a:pt x="185" y="289"/>
                  </a:lnTo>
                  <a:lnTo>
                    <a:pt x="180" y="282"/>
                  </a:lnTo>
                  <a:lnTo>
                    <a:pt x="180" y="392"/>
                  </a:lnTo>
                  <a:lnTo>
                    <a:pt x="127" y="392"/>
                  </a:lnTo>
                  <a:lnTo>
                    <a:pt x="127" y="282"/>
                  </a:lnTo>
                  <a:lnTo>
                    <a:pt x="122" y="289"/>
                  </a:lnTo>
                  <a:lnTo>
                    <a:pt x="116" y="295"/>
                  </a:lnTo>
                  <a:lnTo>
                    <a:pt x="109" y="300"/>
                  </a:lnTo>
                  <a:lnTo>
                    <a:pt x="102" y="305"/>
                  </a:lnTo>
                  <a:lnTo>
                    <a:pt x="96" y="308"/>
                  </a:lnTo>
                  <a:lnTo>
                    <a:pt x="89" y="310"/>
                  </a:lnTo>
                  <a:lnTo>
                    <a:pt x="82" y="313"/>
                  </a:lnTo>
                  <a:lnTo>
                    <a:pt x="75" y="313"/>
                  </a:lnTo>
                  <a:lnTo>
                    <a:pt x="67" y="313"/>
                  </a:lnTo>
                  <a:lnTo>
                    <a:pt x="59" y="310"/>
                  </a:lnTo>
                  <a:lnTo>
                    <a:pt x="52" y="308"/>
                  </a:lnTo>
                  <a:lnTo>
                    <a:pt x="45" y="304"/>
                  </a:lnTo>
                  <a:lnTo>
                    <a:pt x="39" y="299"/>
                  </a:lnTo>
                  <a:lnTo>
                    <a:pt x="33" y="294"/>
                  </a:lnTo>
                  <a:lnTo>
                    <a:pt x="27" y="287"/>
                  </a:lnTo>
                  <a:lnTo>
                    <a:pt x="22" y="280"/>
                  </a:lnTo>
                  <a:lnTo>
                    <a:pt x="17" y="271"/>
                  </a:lnTo>
                  <a:lnTo>
                    <a:pt x="13" y="262"/>
                  </a:lnTo>
                  <a:lnTo>
                    <a:pt x="8" y="252"/>
                  </a:lnTo>
                  <a:lnTo>
                    <a:pt x="5" y="242"/>
                  </a:lnTo>
                  <a:lnTo>
                    <a:pt x="3" y="231"/>
                  </a:lnTo>
                  <a:lnTo>
                    <a:pt x="2" y="220"/>
                  </a:lnTo>
                  <a:lnTo>
                    <a:pt x="1" y="208"/>
                  </a:lnTo>
                  <a:lnTo>
                    <a:pt x="0" y="195"/>
                  </a:lnTo>
                  <a:lnTo>
                    <a:pt x="1" y="183"/>
                  </a:lnTo>
                  <a:lnTo>
                    <a:pt x="2" y="172"/>
                  </a:lnTo>
                  <a:lnTo>
                    <a:pt x="4" y="161"/>
                  </a:lnTo>
                  <a:lnTo>
                    <a:pt x="6" y="150"/>
                  </a:lnTo>
                  <a:lnTo>
                    <a:pt x="9" y="140"/>
                  </a:lnTo>
                  <a:lnTo>
                    <a:pt x="14" y="130"/>
                  </a:lnTo>
                  <a:lnTo>
                    <a:pt x="19" y="122"/>
                  </a:lnTo>
                  <a:lnTo>
                    <a:pt x="25" y="113"/>
                  </a:lnTo>
                  <a:lnTo>
                    <a:pt x="31" y="105"/>
                  </a:lnTo>
                  <a:lnTo>
                    <a:pt x="37" y="98"/>
                  </a:lnTo>
                  <a:lnTo>
                    <a:pt x="43" y="93"/>
                  </a:lnTo>
                  <a:lnTo>
                    <a:pt x="49" y="88"/>
                  </a:lnTo>
                  <a:lnTo>
                    <a:pt x="56" y="85"/>
                  </a:lnTo>
                  <a:lnTo>
                    <a:pt x="63" y="82"/>
                  </a:lnTo>
                  <a:lnTo>
                    <a:pt x="70" y="81"/>
                  </a:lnTo>
                  <a:lnTo>
                    <a:pt x="77" y="80"/>
                  </a:lnTo>
                  <a:lnTo>
                    <a:pt x="84" y="81"/>
                  </a:lnTo>
                  <a:lnTo>
                    <a:pt x="91" y="82"/>
                  </a:lnTo>
                  <a:lnTo>
                    <a:pt x="98" y="85"/>
                  </a:lnTo>
                  <a:lnTo>
                    <a:pt x="104" y="88"/>
                  </a:lnTo>
                  <a:lnTo>
                    <a:pt x="110" y="92"/>
                  </a:lnTo>
                  <a:lnTo>
                    <a:pt x="117" y="98"/>
                  </a:lnTo>
                  <a:lnTo>
                    <a:pt x="122" y="104"/>
                  </a:lnTo>
                  <a:lnTo>
                    <a:pt x="127" y="112"/>
                  </a:lnTo>
                  <a:lnTo>
                    <a:pt x="127" y="0"/>
                  </a:lnTo>
                  <a:close/>
                  <a:moveTo>
                    <a:pt x="92" y="125"/>
                  </a:moveTo>
                  <a:lnTo>
                    <a:pt x="88" y="126"/>
                  </a:lnTo>
                  <a:lnTo>
                    <a:pt x="85" y="127"/>
                  </a:lnTo>
                  <a:lnTo>
                    <a:pt x="82" y="128"/>
                  </a:lnTo>
                  <a:lnTo>
                    <a:pt x="78" y="130"/>
                  </a:lnTo>
                  <a:lnTo>
                    <a:pt x="72" y="136"/>
                  </a:lnTo>
                  <a:lnTo>
                    <a:pt x="67" y="145"/>
                  </a:lnTo>
                  <a:lnTo>
                    <a:pt x="62" y="155"/>
                  </a:lnTo>
                  <a:lnTo>
                    <a:pt x="58" y="168"/>
                  </a:lnTo>
                  <a:lnTo>
                    <a:pt x="56" y="181"/>
                  </a:lnTo>
                  <a:lnTo>
                    <a:pt x="55" y="196"/>
                  </a:lnTo>
                  <a:lnTo>
                    <a:pt x="56" y="212"/>
                  </a:lnTo>
                  <a:lnTo>
                    <a:pt x="57" y="226"/>
                  </a:lnTo>
                  <a:lnTo>
                    <a:pt x="62" y="238"/>
                  </a:lnTo>
                  <a:lnTo>
                    <a:pt x="66" y="248"/>
                  </a:lnTo>
                  <a:lnTo>
                    <a:pt x="71" y="256"/>
                  </a:lnTo>
                  <a:lnTo>
                    <a:pt x="77" y="263"/>
                  </a:lnTo>
                  <a:lnTo>
                    <a:pt x="80" y="265"/>
                  </a:lnTo>
                  <a:lnTo>
                    <a:pt x="84" y="267"/>
                  </a:lnTo>
                  <a:lnTo>
                    <a:pt x="87" y="268"/>
                  </a:lnTo>
                  <a:lnTo>
                    <a:pt x="91" y="268"/>
                  </a:lnTo>
                  <a:lnTo>
                    <a:pt x="95" y="268"/>
                  </a:lnTo>
                  <a:lnTo>
                    <a:pt x="98" y="267"/>
                  </a:lnTo>
                  <a:lnTo>
                    <a:pt x="102" y="265"/>
                  </a:lnTo>
                  <a:lnTo>
                    <a:pt x="105" y="263"/>
                  </a:lnTo>
                  <a:lnTo>
                    <a:pt x="111" y="256"/>
                  </a:lnTo>
                  <a:lnTo>
                    <a:pt x="118" y="248"/>
                  </a:lnTo>
                  <a:lnTo>
                    <a:pt x="122" y="238"/>
                  </a:lnTo>
                  <a:lnTo>
                    <a:pt x="125" y="225"/>
                  </a:lnTo>
                  <a:lnTo>
                    <a:pt x="127" y="211"/>
                  </a:lnTo>
                  <a:lnTo>
                    <a:pt x="128" y="195"/>
                  </a:lnTo>
                  <a:lnTo>
                    <a:pt x="127" y="178"/>
                  </a:lnTo>
                  <a:lnTo>
                    <a:pt x="125" y="164"/>
                  </a:lnTo>
                  <a:lnTo>
                    <a:pt x="124" y="157"/>
                  </a:lnTo>
                  <a:lnTo>
                    <a:pt x="122" y="151"/>
                  </a:lnTo>
                  <a:lnTo>
                    <a:pt x="119" y="146"/>
                  </a:lnTo>
                  <a:lnTo>
                    <a:pt x="117" y="142"/>
                  </a:lnTo>
                  <a:lnTo>
                    <a:pt x="110" y="135"/>
                  </a:lnTo>
                  <a:lnTo>
                    <a:pt x="104" y="129"/>
                  </a:lnTo>
                  <a:lnTo>
                    <a:pt x="98" y="126"/>
                  </a:lnTo>
                  <a:lnTo>
                    <a:pt x="92" y="125"/>
                  </a:lnTo>
                  <a:close/>
                  <a:moveTo>
                    <a:pt x="216" y="126"/>
                  </a:moveTo>
                  <a:lnTo>
                    <a:pt x="211" y="126"/>
                  </a:lnTo>
                  <a:lnTo>
                    <a:pt x="207" y="127"/>
                  </a:lnTo>
                  <a:lnTo>
                    <a:pt x="204" y="129"/>
                  </a:lnTo>
                  <a:lnTo>
                    <a:pt x="201" y="131"/>
                  </a:lnTo>
                  <a:lnTo>
                    <a:pt x="197" y="134"/>
                  </a:lnTo>
                  <a:lnTo>
                    <a:pt x="194" y="137"/>
                  </a:lnTo>
                  <a:lnTo>
                    <a:pt x="192" y="142"/>
                  </a:lnTo>
                  <a:lnTo>
                    <a:pt x="189" y="146"/>
                  </a:lnTo>
                  <a:lnTo>
                    <a:pt x="185" y="157"/>
                  </a:lnTo>
                  <a:lnTo>
                    <a:pt x="182" y="171"/>
                  </a:lnTo>
                  <a:lnTo>
                    <a:pt x="180" y="184"/>
                  </a:lnTo>
                  <a:lnTo>
                    <a:pt x="179" y="199"/>
                  </a:lnTo>
                  <a:lnTo>
                    <a:pt x="180" y="215"/>
                  </a:lnTo>
                  <a:lnTo>
                    <a:pt x="182" y="228"/>
                  </a:lnTo>
                  <a:lnTo>
                    <a:pt x="185" y="239"/>
                  </a:lnTo>
                  <a:lnTo>
                    <a:pt x="190" y="249"/>
                  </a:lnTo>
                  <a:lnTo>
                    <a:pt x="195" y="257"/>
                  </a:lnTo>
                  <a:lnTo>
                    <a:pt x="201" y="264"/>
                  </a:lnTo>
                  <a:lnTo>
                    <a:pt x="204" y="266"/>
                  </a:lnTo>
                  <a:lnTo>
                    <a:pt x="208" y="267"/>
                  </a:lnTo>
                  <a:lnTo>
                    <a:pt x="211" y="268"/>
                  </a:lnTo>
                  <a:lnTo>
                    <a:pt x="216" y="268"/>
                  </a:lnTo>
                  <a:lnTo>
                    <a:pt x="219" y="268"/>
                  </a:lnTo>
                  <a:lnTo>
                    <a:pt x="223" y="267"/>
                  </a:lnTo>
                  <a:lnTo>
                    <a:pt x="226" y="266"/>
                  </a:lnTo>
                  <a:lnTo>
                    <a:pt x="229" y="263"/>
                  </a:lnTo>
                  <a:lnTo>
                    <a:pt x="235" y="256"/>
                  </a:lnTo>
                  <a:lnTo>
                    <a:pt x="241" y="247"/>
                  </a:lnTo>
                  <a:lnTo>
                    <a:pt x="246" y="236"/>
                  </a:lnTo>
                  <a:lnTo>
                    <a:pt x="249" y="225"/>
                  </a:lnTo>
                  <a:lnTo>
                    <a:pt x="251" y="212"/>
                  </a:lnTo>
                  <a:lnTo>
                    <a:pt x="251" y="197"/>
                  </a:lnTo>
                  <a:lnTo>
                    <a:pt x="251" y="183"/>
                  </a:lnTo>
                  <a:lnTo>
                    <a:pt x="249" y="170"/>
                  </a:lnTo>
                  <a:lnTo>
                    <a:pt x="246" y="157"/>
                  </a:lnTo>
                  <a:lnTo>
                    <a:pt x="242" y="146"/>
                  </a:lnTo>
                  <a:lnTo>
                    <a:pt x="239" y="141"/>
                  </a:lnTo>
                  <a:lnTo>
                    <a:pt x="237" y="137"/>
                  </a:lnTo>
                  <a:lnTo>
                    <a:pt x="234" y="134"/>
                  </a:lnTo>
                  <a:lnTo>
                    <a:pt x="231" y="131"/>
                  </a:lnTo>
                  <a:lnTo>
                    <a:pt x="227" y="129"/>
                  </a:lnTo>
                  <a:lnTo>
                    <a:pt x="224" y="127"/>
                  </a:lnTo>
                  <a:lnTo>
                    <a:pt x="220" y="126"/>
                  </a:lnTo>
                  <a:lnTo>
                    <a:pt x="216" y="1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5" name="Freeform 3249"/>
            <p:cNvSpPr>
              <a:spLocks noEditPoints="1"/>
            </p:cNvSpPr>
            <p:nvPr/>
          </p:nvSpPr>
          <p:spPr bwMode="auto">
            <a:xfrm>
              <a:off x="1333" y="2964"/>
              <a:ext cx="49" cy="78"/>
            </a:xfrm>
            <a:custGeom>
              <a:avLst/>
              <a:gdLst/>
              <a:ahLst/>
              <a:cxnLst>
                <a:cxn ang="0">
                  <a:pos x="49" y="5"/>
                </a:cxn>
                <a:cxn ang="0">
                  <a:pos x="54" y="30"/>
                </a:cxn>
                <a:cxn ang="0">
                  <a:pos x="67" y="16"/>
                </a:cxn>
                <a:cxn ang="0">
                  <a:pos x="83" y="6"/>
                </a:cxn>
                <a:cxn ang="0">
                  <a:pos x="101" y="1"/>
                </a:cxn>
                <a:cxn ang="0">
                  <a:pos x="119" y="1"/>
                </a:cxn>
                <a:cxn ang="0">
                  <a:pos x="135" y="4"/>
                </a:cxn>
                <a:cxn ang="0">
                  <a:pos x="150" y="12"/>
                </a:cxn>
                <a:cxn ang="0">
                  <a:pos x="164" y="23"/>
                </a:cxn>
                <a:cxn ang="0">
                  <a:pos x="175" y="39"/>
                </a:cxn>
                <a:cxn ang="0">
                  <a:pos x="184" y="57"/>
                </a:cxn>
                <a:cxn ang="0">
                  <a:pos x="190" y="77"/>
                </a:cxn>
                <a:cxn ang="0">
                  <a:pos x="193" y="102"/>
                </a:cxn>
                <a:cxn ang="0">
                  <a:pos x="193" y="128"/>
                </a:cxn>
                <a:cxn ang="0">
                  <a:pos x="190" y="154"/>
                </a:cxn>
                <a:cxn ang="0">
                  <a:pos x="184" y="175"/>
                </a:cxn>
                <a:cxn ang="0">
                  <a:pos x="175" y="194"/>
                </a:cxn>
                <a:cxn ang="0">
                  <a:pos x="163" y="209"/>
                </a:cxn>
                <a:cxn ang="0">
                  <a:pos x="150" y="220"/>
                </a:cxn>
                <a:cxn ang="0">
                  <a:pos x="135" y="228"/>
                </a:cxn>
                <a:cxn ang="0">
                  <a:pos x="119" y="233"/>
                </a:cxn>
                <a:cxn ang="0">
                  <a:pos x="103" y="233"/>
                </a:cxn>
                <a:cxn ang="0">
                  <a:pos x="87" y="228"/>
                </a:cxn>
                <a:cxn ang="0">
                  <a:pos x="73" y="221"/>
                </a:cxn>
                <a:cxn ang="0">
                  <a:pos x="60" y="208"/>
                </a:cxn>
                <a:cxn ang="0">
                  <a:pos x="52" y="312"/>
                </a:cxn>
                <a:cxn ang="0">
                  <a:pos x="0" y="5"/>
                </a:cxn>
                <a:cxn ang="0">
                  <a:pos x="53" y="131"/>
                </a:cxn>
                <a:cxn ang="0">
                  <a:pos x="57" y="152"/>
                </a:cxn>
                <a:cxn ang="0">
                  <a:pos x="62" y="163"/>
                </a:cxn>
                <a:cxn ang="0">
                  <a:pos x="68" y="172"/>
                </a:cxn>
                <a:cxn ang="0">
                  <a:pos x="76" y="179"/>
                </a:cxn>
                <a:cxn ang="0">
                  <a:pos x="83" y="184"/>
                </a:cxn>
                <a:cxn ang="0">
                  <a:pos x="92" y="186"/>
                </a:cxn>
                <a:cxn ang="0">
                  <a:pos x="102" y="186"/>
                </a:cxn>
                <a:cxn ang="0">
                  <a:pos x="110" y="184"/>
                </a:cxn>
                <a:cxn ang="0">
                  <a:pos x="118" y="179"/>
                </a:cxn>
                <a:cxn ang="0">
                  <a:pos x="125" y="173"/>
                </a:cxn>
                <a:cxn ang="0">
                  <a:pos x="131" y="165"/>
                </a:cxn>
                <a:cxn ang="0">
                  <a:pos x="135" y="154"/>
                </a:cxn>
                <a:cxn ang="0">
                  <a:pos x="139" y="134"/>
                </a:cxn>
                <a:cxn ang="0">
                  <a:pos x="139" y="99"/>
                </a:cxn>
                <a:cxn ang="0">
                  <a:pos x="135" y="79"/>
                </a:cxn>
                <a:cxn ang="0">
                  <a:pos x="130" y="68"/>
                </a:cxn>
                <a:cxn ang="0">
                  <a:pos x="124" y="60"/>
                </a:cxn>
                <a:cxn ang="0">
                  <a:pos x="117" y="53"/>
                </a:cxn>
                <a:cxn ang="0">
                  <a:pos x="110" y="49"/>
                </a:cxn>
                <a:cxn ang="0">
                  <a:pos x="101" y="47"/>
                </a:cxn>
                <a:cxn ang="0">
                  <a:pos x="91" y="47"/>
                </a:cxn>
                <a:cxn ang="0">
                  <a:pos x="83" y="49"/>
                </a:cxn>
                <a:cxn ang="0">
                  <a:pos x="75" y="53"/>
                </a:cxn>
                <a:cxn ang="0">
                  <a:pos x="68" y="59"/>
                </a:cxn>
                <a:cxn ang="0">
                  <a:pos x="61" y="68"/>
                </a:cxn>
                <a:cxn ang="0">
                  <a:pos x="57" y="79"/>
                </a:cxn>
                <a:cxn ang="0">
                  <a:pos x="53" y="98"/>
                </a:cxn>
              </a:cxnLst>
              <a:rect l="0" t="0" r="r" b="b"/>
              <a:pathLst>
                <a:path w="194" h="312">
                  <a:moveTo>
                    <a:pt x="0" y="5"/>
                  </a:moveTo>
                  <a:lnTo>
                    <a:pt x="49" y="5"/>
                  </a:lnTo>
                  <a:lnTo>
                    <a:pt x="49" y="38"/>
                  </a:lnTo>
                  <a:lnTo>
                    <a:pt x="54" y="30"/>
                  </a:lnTo>
                  <a:lnTo>
                    <a:pt x="60" y="22"/>
                  </a:lnTo>
                  <a:lnTo>
                    <a:pt x="67" y="16"/>
                  </a:lnTo>
                  <a:lnTo>
                    <a:pt x="74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101" y="1"/>
                  </a:lnTo>
                  <a:lnTo>
                    <a:pt x="111" y="0"/>
                  </a:lnTo>
                  <a:lnTo>
                    <a:pt x="119" y="1"/>
                  </a:lnTo>
                  <a:lnTo>
                    <a:pt x="127" y="2"/>
                  </a:lnTo>
                  <a:lnTo>
                    <a:pt x="135" y="4"/>
                  </a:lnTo>
                  <a:lnTo>
                    <a:pt x="142" y="8"/>
                  </a:lnTo>
                  <a:lnTo>
                    <a:pt x="150" y="12"/>
                  </a:lnTo>
                  <a:lnTo>
                    <a:pt x="157" y="17"/>
                  </a:lnTo>
                  <a:lnTo>
                    <a:pt x="164" y="23"/>
                  </a:lnTo>
                  <a:lnTo>
                    <a:pt x="170" y="31"/>
                  </a:lnTo>
                  <a:lnTo>
                    <a:pt x="175" y="39"/>
                  </a:lnTo>
                  <a:lnTo>
                    <a:pt x="180" y="47"/>
                  </a:lnTo>
                  <a:lnTo>
                    <a:pt x="184" y="57"/>
                  </a:lnTo>
                  <a:lnTo>
                    <a:pt x="188" y="67"/>
                  </a:lnTo>
                  <a:lnTo>
                    <a:pt x="190" y="77"/>
                  </a:lnTo>
                  <a:lnTo>
                    <a:pt x="192" y="90"/>
                  </a:lnTo>
                  <a:lnTo>
                    <a:pt x="193" y="102"/>
                  </a:lnTo>
                  <a:lnTo>
                    <a:pt x="194" y="115"/>
                  </a:lnTo>
                  <a:lnTo>
                    <a:pt x="193" y="128"/>
                  </a:lnTo>
                  <a:lnTo>
                    <a:pt x="192" y="142"/>
                  </a:lnTo>
                  <a:lnTo>
                    <a:pt x="190" y="154"/>
                  </a:lnTo>
                  <a:lnTo>
                    <a:pt x="188" y="165"/>
                  </a:lnTo>
                  <a:lnTo>
                    <a:pt x="184" y="175"/>
                  </a:lnTo>
                  <a:lnTo>
                    <a:pt x="180" y="185"/>
                  </a:lnTo>
                  <a:lnTo>
                    <a:pt x="175" y="194"/>
                  </a:lnTo>
                  <a:lnTo>
                    <a:pt x="170" y="202"/>
                  </a:lnTo>
                  <a:lnTo>
                    <a:pt x="163" y="209"/>
                  </a:lnTo>
                  <a:lnTo>
                    <a:pt x="157" y="215"/>
                  </a:lnTo>
                  <a:lnTo>
                    <a:pt x="150" y="220"/>
                  </a:lnTo>
                  <a:lnTo>
                    <a:pt x="142" y="225"/>
                  </a:lnTo>
                  <a:lnTo>
                    <a:pt x="135" y="228"/>
                  </a:lnTo>
                  <a:lnTo>
                    <a:pt x="127" y="230"/>
                  </a:lnTo>
                  <a:lnTo>
                    <a:pt x="119" y="233"/>
                  </a:lnTo>
                  <a:lnTo>
                    <a:pt x="111" y="233"/>
                  </a:lnTo>
                  <a:lnTo>
                    <a:pt x="103" y="233"/>
                  </a:lnTo>
                  <a:lnTo>
                    <a:pt x="94" y="230"/>
                  </a:lnTo>
                  <a:lnTo>
                    <a:pt x="87" y="228"/>
                  </a:lnTo>
                  <a:lnTo>
                    <a:pt x="80" y="225"/>
                  </a:lnTo>
                  <a:lnTo>
                    <a:pt x="73" y="221"/>
                  </a:lnTo>
                  <a:lnTo>
                    <a:pt x="67" y="215"/>
                  </a:lnTo>
                  <a:lnTo>
                    <a:pt x="60" y="208"/>
                  </a:lnTo>
                  <a:lnTo>
                    <a:pt x="52" y="200"/>
                  </a:lnTo>
                  <a:lnTo>
                    <a:pt x="52" y="312"/>
                  </a:lnTo>
                  <a:lnTo>
                    <a:pt x="0" y="312"/>
                  </a:lnTo>
                  <a:lnTo>
                    <a:pt x="0" y="5"/>
                  </a:lnTo>
                  <a:close/>
                  <a:moveTo>
                    <a:pt x="52" y="113"/>
                  </a:moveTo>
                  <a:lnTo>
                    <a:pt x="53" y="131"/>
                  </a:lnTo>
                  <a:lnTo>
                    <a:pt x="55" y="146"/>
                  </a:lnTo>
                  <a:lnTo>
                    <a:pt x="57" y="152"/>
                  </a:lnTo>
                  <a:lnTo>
                    <a:pt x="59" y="158"/>
                  </a:lnTo>
                  <a:lnTo>
                    <a:pt x="62" y="163"/>
                  </a:lnTo>
                  <a:lnTo>
                    <a:pt x="65" y="168"/>
                  </a:lnTo>
                  <a:lnTo>
                    <a:pt x="68" y="172"/>
                  </a:lnTo>
                  <a:lnTo>
                    <a:pt x="72" y="176"/>
                  </a:lnTo>
                  <a:lnTo>
                    <a:pt x="76" y="179"/>
                  </a:lnTo>
                  <a:lnTo>
                    <a:pt x="79" y="182"/>
                  </a:lnTo>
                  <a:lnTo>
                    <a:pt x="83" y="184"/>
                  </a:lnTo>
                  <a:lnTo>
                    <a:pt x="88" y="185"/>
                  </a:lnTo>
                  <a:lnTo>
                    <a:pt x="92" y="186"/>
                  </a:lnTo>
                  <a:lnTo>
                    <a:pt x="97" y="186"/>
                  </a:lnTo>
                  <a:lnTo>
                    <a:pt x="102" y="186"/>
                  </a:lnTo>
                  <a:lnTo>
                    <a:pt x="106" y="185"/>
                  </a:lnTo>
                  <a:lnTo>
                    <a:pt x="110" y="184"/>
                  </a:lnTo>
                  <a:lnTo>
                    <a:pt x="114" y="182"/>
                  </a:lnTo>
                  <a:lnTo>
                    <a:pt x="118" y="179"/>
                  </a:lnTo>
                  <a:lnTo>
                    <a:pt x="121" y="176"/>
                  </a:lnTo>
                  <a:lnTo>
                    <a:pt x="125" y="173"/>
                  </a:lnTo>
                  <a:lnTo>
                    <a:pt x="128" y="169"/>
                  </a:lnTo>
                  <a:lnTo>
                    <a:pt x="131" y="165"/>
                  </a:lnTo>
                  <a:lnTo>
                    <a:pt x="133" y="160"/>
                  </a:lnTo>
                  <a:lnTo>
                    <a:pt x="135" y="154"/>
                  </a:lnTo>
                  <a:lnTo>
                    <a:pt x="137" y="148"/>
                  </a:lnTo>
                  <a:lnTo>
                    <a:pt x="139" y="134"/>
                  </a:lnTo>
                  <a:lnTo>
                    <a:pt x="140" y="115"/>
                  </a:lnTo>
                  <a:lnTo>
                    <a:pt x="139" y="99"/>
                  </a:lnTo>
                  <a:lnTo>
                    <a:pt x="137" y="86"/>
                  </a:lnTo>
                  <a:lnTo>
                    <a:pt x="135" y="79"/>
                  </a:lnTo>
                  <a:lnTo>
                    <a:pt x="133" y="73"/>
                  </a:lnTo>
                  <a:lnTo>
                    <a:pt x="130" y="68"/>
                  </a:lnTo>
                  <a:lnTo>
                    <a:pt x="127" y="63"/>
                  </a:lnTo>
                  <a:lnTo>
                    <a:pt x="124" y="60"/>
                  </a:lnTo>
                  <a:lnTo>
                    <a:pt x="121" y="56"/>
                  </a:lnTo>
                  <a:lnTo>
                    <a:pt x="117" y="53"/>
                  </a:lnTo>
                  <a:lnTo>
                    <a:pt x="114" y="51"/>
                  </a:lnTo>
                  <a:lnTo>
                    <a:pt x="110" y="49"/>
                  </a:lnTo>
                  <a:lnTo>
                    <a:pt x="106" y="48"/>
                  </a:lnTo>
                  <a:lnTo>
                    <a:pt x="101" y="47"/>
                  </a:lnTo>
                  <a:lnTo>
                    <a:pt x="96" y="47"/>
                  </a:lnTo>
                  <a:lnTo>
                    <a:pt x="91" y="47"/>
                  </a:lnTo>
                  <a:lnTo>
                    <a:pt x="87" y="48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5" y="53"/>
                  </a:lnTo>
                  <a:lnTo>
                    <a:pt x="71" y="56"/>
                  </a:lnTo>
                  <a:lnTo>
                    <a:pt x="68" y="59"/>
                  </a:lnTo>
                  <a:lnTo>
                    <a:pt x="64" y="63"/>
                  </a:lnTo>
                  <a:lnTo>
                    <a:pt x="61" y="68"/>
                  </a:lnTo>
                  <a:lnTo>
                    <a:pt x="59" y="72"/>
                  </a:lnTo>
                  <a:lnTo>
                    <a:pt x="57" y="79"/>
                  </a:lnTo>
                  <a:lnTo>
                    <a:pt x="55" y="84"/>
                  </a:lnTo>
                  <a:lnTo>
                    <a:pt x="53" y="98"/>
                  </a:lnTo>
                  <a:lnTo>
                    <a:pt x="52" y="1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6" name="Freeform 3250"/>
            <p:cNvSpPr>
              <a:spLocks noEditPoints="1"/>
            </p:cNvSpPr>
            <p:nvPr/>
          </p:nvSpPr>
          <p:spPr bwMode="auto">
            <a:xfrm>
              <a:off x="1395" y="2964"/>
              <a:ext cx="51" cy="58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8" y="70"/>
                </a:cxn>
                <a:cxn ang="0">
                  <a:pos x="20" y="44"/>
                </a:cxn>
                <a:cxn ang="0">
                  <a:pos x="33" y="28"/>
                </a:cxn>
                <a:cxn ang="0">
                  <a:pos x="44" y="18"/>
                </a:cxn>
                <a:cxn ang="0">
                  <a:pos x="62" y="8"/>
                </a:cxn>
                <a:cxn ang="0">
                  <a:pos x="88" y="1"/>
                </a:cxn>
                <a:cxn ang="0">
                  <a:pos x="114" y="1"/>
                </a:cxn>
                <a:cxn ang="0">
                  <a:pos x="134" y="5"/>
                </a:cxn>
                <a:cxn ang="0">
                  <a:pos x="153" y="13"/>
                </a:cxn>
                <a:cxn ang="0">
                  <a:pos x="170" y="25"/>
                </a:cxn>
                <a:cxn ang="0">
                  <a:pos x="184" y="42"/>
                </a:cxn>
                <a:cxn ang="0">
                  <a:pos x="195" y="60"/>
                </a:cxn>
                <a:cxn ang="0">
                  <a:pos x="202" y="81"/>
                </a:cxn>
                <a:cxn ang="0">
                  <a:pos x="205" y="104"/>
                </a:cxn>
                <a:cxn ang="0">
                  <a:pos x="205" y="128"/>
                </a:cxn>
                <a:cxn ang="0">
                  <a:pos x="202" y="151"/>
                </a:cxn>
                <a:cxn ang="0">
                  <a:pos x="194" y="172"/>
                </a:cxn>
                <a:cxn ang="0">
                  <a:pos x="184" y="191"/>
                </a:cxn>
                <a:cxn ang="0">
                  <a:pos x="170" y="207"/>
                </a:cxn>
                <a:cxn ang="0">
                  <a:pos x="152" y="220"/>
                </a:cxn>
                <a:cxn ang="0">
                  <a:pos x="134" y="228"/>
                </a:cxn>
                <a:cxn ang="0">
                  <a:pos x="114" y="233"/>
                </a:cxn>
                <a:cxn ang="0">
                  <a:pos x="89" y="232"/>
                </a:cxn>
                <a:cxn ang="0">
                  <a:pos x="64" y="225"/>
                </a:cxn>
                <a:cxn ang="0">
                  <a:pos x="45" y="215"/>
                </a:cxn>
                <a:cxn ang="0">
                  <a:pos x="34" y="207"/>
                </a:cxn>
                <a:cxn ang="0">
                  <a:pos x="24" y="197"/>
                </a:cxn>
                <a:cxn ang="0">
                  <a:pos x="17" y="185"/>
                </a:cxn>
                <a:cxn ang="0">
                  <a:pos x="8" y="164"/>
                </a:cxn>
                <a:cxn ang="0">
                  <a:pos x="0" y="132"/>
                </a:cxn>
                <a:cxn ang="0">
                  <a:pos x="54" y="116"/>
                </a:cxn>
                <a:cxn ang="0">
                  <a:pos x="58" y="146"/>
                </a:cxn>
                <a:cxn ang="0">
                  <a:pos x="62" y="157"/>
                </a:cxn>
                <a:cxn ang="0">
                  <a:pos x="69" y="167"/>
                </a:cxn>
                <a:cxn ang="0">
                  <a:pos x="76" y="174"/>
                </a:cxn>
                <a:cxn ang="0">
                  <a:pos x="84" y="181"/>
                </a:cxn>
                <a:cxn ang="0">
                  <a:pos x="93" y="184"/>
                </a:cxn>
                <a:cxn ang="0">
                  <a:pos x="103" y="185"/>
                </a:cxn>
                <a:cxn ang="0">
                  <a:pos x="113" y="184"/>
                </a:cxn>
                <a:cxn ang="0">
                  <a:pos x="122" y="181"/>
                </a:cxn>
                <a:cxn ang="0">
                  <a:pos x="130" y="174"/>
                </a:cxn>
                <a:cxn ang="0">
                  <a:pos x="138" y="167"/>
                </a:cxn>
                <a:cxn ang="0">
                  <a:pos x="144" y="157"/>
                </a:cxn>
                <a:cxn ang="0">
                  <a:pos x="148" y="146"/>
                </a:cxn>
                <a:cxn ang="0">
                  <a:pos x="151" y="116"/>
                </a:cxn>
                <a:cxn ang="0">
                  <a:pos x="148" y="87"/>
                </a:cxn>
                <a:cxn ang="0">
                  <a:pos x="144" y="75"/>
                </a:cxn>
                <a:cxn ang="0">
                  <a:pos x="138" y="65"/>
                </a:cxn>
                <a:cxn ang="0">
                  <a:pos x="130" y="58"/>
                </a:cxn>
                <a:cxn ang="0">
                  <a:pos x="122" y="53"/>
                </a:cxn>
                <a:cxn ang="0">
                  <a:pos x="113" y="49"/>
                </a:cxn>
                <a:cxn ang="0">
                  <a:pos x="103" y="48"/>
                </a:cxn>
                <a:cxn ang="0">
                  <a:pos x="93" y="49"/>
                </a:cxn>
                <a:cxn ang="0">
                  <a:pos x="84" y="53"/>
                </a:cxn>
                <a:cxn ang="0">
                  <a:pos x="76" y="58"/>
                </a:cxn>
                <a:cxn ang="0">
                  <a:pos x="69" y="65"/>
                </a:cxn>
                <a:cxn ang="0">
                  <a:pos x="62" y="75"/>
                </a:cxn>
                <a:cxn ang="0">
                  <a:pos x="58" y="88"/>
                </a:cxn>
                <a:cxn ang="0">
                  <a:pos x="54" y="116"/>
                </a:cxn>
              </a:cxnLst>
              <a:rect l="0" t="0" r="r" b="b"/>
              <a:pathLst>
                <a:path w="206" h="233">
                  <a:moveTo>
                    <a:pt x="0" y="113"/>
                  </a:moveTo>
                  <a:lnTo>
                    <a:pt x="0" y="99"/>
                  </a:lnTo>
                  <a:lnTo>
                    <a:pt x="3" y="85"/>
                  </a:lnTo>
                  <a:lnTo>
                    <a:pt x="8" y="70"/>
                  </a:lnTo>
                  <a:lnTo>
                    <a:pt x="13" y="56"/>
                  </a:lnTo>
                  <a:lnTo>
                    <a:pt x="20" y="44"/>
                  </a:lnTo>
                  <a:lnTo>
                    <a:pt x="29" y="33"/>
                  </a:lnTo>
                  <a:lnTo>
                    <a:pt x="33" y="28"/>
                  </a:lnTo>
                  <a:lnTo>
                    <a:pt x="38" y="22"/>
                  </a:lnTo>
                  <a:lnTo>
                    <a:pt x="44" y="18"/>
                  </a:lnTo>
                  <a:lnTo>
                    <a:pt x="49" y="14"/>
                  </a:lnTo>
                  <a:lnTo>
                    <a:pt x="62" y="8"/>
                  </a:lnTo>
                  <a:lnTo>
                    <a:pt x="75" y="4"/>
                  </a:lnTo>
                  <a:lnTo>
                    <a:pt x="88" y="1"/>
                  </a:lnTo>
                  <a:lnTo>
                    <a:pt x="102" y="0"/>
                  </a:lnTo>
                  <a:lnTo>
                    <a:pt x="114" y="1"/>
                  </a:lnTo>
                  <a:lnTo>
                    <a:pt x="125" y="2"/>
                  </a:lnTo>
                  <a:lnTo>
                    <a:pt x="134" y="5"/>
                  </a:lnTo>
                  <a:lnTo>
                    <a:pt x="144" y="8"/>
                  </a:lnTo>
                  <a:lnTo>
                    <a:pt x="153" y="13"/>
                  </a:lnTo>
                  <a:lnTo>
                    <a:pt x="162" y="18"/>
                  </a:lnTo>
                  <a:lnTo>
                    <a:pt x="170" y="25"/>
                  </a:lnTo>
                  <a:lnTo>
                    <a:pt x="177" y="33"/>
                  </a:lnTo>
                  <a:lnTo>
                    <a:pt x="184" y="42"/>
                  </a:lnTo>
                  <a:lnTo>
                    <a:pt x="190" y="51"/>
                  </a:lnTo>
                  <a:lnTo>
                    <a:pt x="195" y="60"/>
                  </a:lnTo>
                  <a:lnTo>
                    <a:pt x="198" y="70"/>
                  </a:lnTo>
                  <a:lnTo>
                    <a:pt x="202" y="81"/>
                  </a:lnTo>
                  <a:lnTo>
                    <a:pt x="204" y="92"/>
                  </a:lnTo>
                  <a:lnTo>
                    <a:pt x="205" y="104"/>
                  </a:lnTo>
                  <a:lnTo>
                    <a:pt x="206" y="116"/>
                  </a:lnTo>
                  <a:lnTo>
                    <a:pt x="205" y="128"/>
                  </a:lnTo>
                  <a:lnTo>
                    <a:pt x="204" y="140"/>
                  </a:lnTo>
                  <a:lnTo>
                    <a:pt x="202" y="151"/>
                  </a:lnTo>
                  <a:lnTo>
                    <a:pt x="198" y="162"/>
                  </a:lnTo>
                  <a:lnTo>
                    <a:pt x="194" y="172"/>
                  </a:lnTo>
                  <a:lnTo>
                    <a:pt x="189" y="182"/>
                  </a:lnTo>
                  <a:lnTo>
                    <a:pt x="184" y="191"/>
                  </a:lnTo>
                  <a:lnTo>
                    <a:pt x="177" y="200"/>
                  </a:lnTo>
                  <a:lnTo>
                    <a:pt x="170" y="207"/>
                  </a:lnTo>
                  <a:lnTo>
                    <a:pt x="162" y="214"/>
                  </a:lnTo>
                  <a:lnTo>
                    <a:pt x="152" y="220"/>
                  </a:lnTo>
                  <a:lnTo>
                    <a:pt x="144" y="224"/>
                  </a:lnTo>
                  <a:lnTo>
                    <a:pt x="134" y="228"/>
                  </a:lnTo>
                  <a:lnTo>
                    <a:pt x="125" y="230"/>
                  </a:lnTo>
                  <a:lnTo>
                    <a:pt x="114" y="233"/>
                  </a:lnTo>
                  <a:lnTo>
                    <a:pt x="103" y="233"/>
                  </a:lnTo>
                  <a:lnTo>
                    <a:pt x="89" y="232"/>
                  </a:lnTo>
                  <a:lnTo>
                    <a:pt x="77" y="229"/>
                  </a:lnTo>
                  <a:lnTo>
                    <a:pt x="64" y="225"/>
                  </a:lnTo>
                  <a:lnTo>
                    <a:pt x="50" y="219"/>
                  </a:lnTo>
                  <a:lnTo>
                    <a:pt x="45" y="215"/>
                  </a:lnTo>
                  <a:lnTo>
                    <a:pt x="39" y="211"/>
                  </a:lnTo>
                  <a:lnTo>
                    <a:pt x="34" y="207"/>
                  </a:lnTo>
                  <a:lnTo>
                    <a:pt x="29" y="202"/>
                  </a:lnTo>
                  <a:lnTo>
                    <a:pt x="24" y="197"/>
                  </a:lnTo>
                  <a:lnTo>
                    <a:pt x="20" y="191"/>
                  </a:lnTo>
                  <a:lnTo>
                    <a:pt x="17" y="185"/>
                  </a:lnTo>
                  <a:lnTo>
                    <a:pt x="13" y="178"/>
                  </a:lnTo>
                  <a:lnTo>
                    <a:pt x="8" y="164"/>
                  </a:lnTo>
                  <a:lnTo>
                    <a:pt x="3" y="149"/>
                  </a:lnTo>
                  <a:lnTo>
                    <a:pt x="0" y="132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3"/>
                  </a:lnTo>
                  <a:lnTo>
                    <a:pt x="58" y="146"/>
                  </a:lnTo>
                  <a:lnTo>
                    <a:pt x="60" y="152"/>
                  </a:lnTo>
                  <a:lnTo>
                    <a:pt x="62" y="157"/>
                  </a:lnTo>
                  <a:lnTo>
                    <a:pt x="65" y="162"/>
                  </a:lnTo>
                  <a:lnTo>
                    <a:pt x="69" y="167"/>
                  </a:lnTo>
                  <a:lnTo>
                    <a:pt x="72" y="171"/>
                  </a:lnTo>
                  <a:lnTo>
                    <a:pt x="76" y="174"/>
                  </a:lnTo>
                  <a:lnTo>
                    <a:pt x="80" y="177"/>
                  </a:lnTo>
                  <a:lnTo>
                    <a:pt x="84" y="181"/>
                  </a:lnTo>
                  <a:lnTo>
                    <a:pt x="88" y="183"/>
                  </a:lnTo>
                  <a:lnTo>
                    <a:pt x="93" y="184"/>
                  </a:lnTo>
                  <a:lnTo>
                    <a:pt x="98" y="185"/>
                  </a:lnTo>
                  <a:lnTo>
                    <a:pt x="103" y="185"/>
                  </a:lnTo>
                  <a:lnTo>
                    <a:pt x="109" y="185"/>
                  </a:lnTo>
                  <a:lnTo>
                    <a:pt x="113" y="184"/>
                  </a:lnTo>
                  <a:lnTo>
                    <a:pt x="118" y="183"/>
                  </a:lnTo>
                  <a:lnTo>
                    <a:pt x="122" y="181"/>
                  </a:lnTo>
                  <a:lnTo>
                    <a:pt x="126" y="177"/>
                  </a:lnTo>
                  <a:lnTo>
                    <a:pt x="130" y="174"/>
                  </a:lnTo>
                  <a:lnTo>
                    <a:pt x="134" y="171"/>
                  </a:lnTo>
                  <a:lnTo>
                    <a:pt x="138" y="167"/>
                  </a:lnTo>
                  <a:lnTo>
                    <a:pt x="141" y="162"/>
                  </a:lnTo>
                  <a:lnTo>
                    <a:pt x="144" y="157"/>
                  </a:lnTo>
                  <a:lnTo>
                    <a:pt x="146" y="152"/>
                  </a:lnTo>
                  <a:lnTo>
                    <a:pt x="148" y="146"/>
                  </a:lnTo>
                  <a:lnTo>
                    <a:pt x="151" y="132"/>
                  </a:lnTo>
                  <a:lnTo>
                    <a:pt x="151" y="116"/>
                  </a:lnTo>
                  <a:lnTo>
                    <a:pt x="151" y="101"/>
                  </a:lnTo>
                  <a:lnTo>
                    <a:pt x="148" y="87"/>
                  </a:lnTo>
                  <a:lnTo>
                    <a:pt x="146" y="82"/>
                  </a:lnTo>
                  <a:lnTo>
                    <a:pt x="144" y="75"/>
                  </a:lnTo>
                  <a:lnTo>
                    <a:pt x="141" y="70"/>
                  </a:lnTo>
                  <a:lnTo>
                    <a:pt x="138" y="65"/>
                  </a:lnTo>
                  <a:lnTo>
                    <a:pt x="134" y="61"/>
                  </a:lnTo>
                  <a:lnTo>
                    <a:pt x="130" y="58"/>
                  </a:lnTo>
                  <a:lnTo>
                    <a:pt x="126" y="55"/>
                  </a:lnTo>
                  <a:lnTo>
                    <a:pt x="122" y="53"/>
                  </a:lnTo>
                  <a:lnTo>
                    <a:pt x="118" y="51"/>
                  </a:lnTo>
                  <a:lnTo>
                    <a:pt x="113" y="49"/>
                  </a:lnTo>
                  <a:lnTo>
                    <a:pt x="109" y="49"/>
                  </a:lnTo>
                  <a:lnTo>
                    <a:pt x="103" y="48"/>
                  </a:lnTo>
                  <a:lnTo>
                    <a:pt x="98" y="49"/>
                  </a:lnTo>
                  <a:lnTo>
                    <a:pt x="93" y="49"/>
                  </a:lnTo>
                  <a:lnTo>
                    <a:pt x="88" y="51"/>
                  </a:lnTo>
                  <a:lnTo>
                    <a:pt x="84" y="53"/>
                  </a:lnTo>
                  <a:lnTo>
                    <a:pt x="80" y="55"/>
                  </a:lnTo>
                  <a:lnTo>
                    <a:pt x="76" y="58"/>
                  </a:lnTo>
                  <a:lnTo>
                    <a:pt x="72" y="61"/>
                  </a:lnTo>
                  <a:lnTo>
                    <a:pt x="69" y="65"/>
                  </a:lnTo>
                  <a:lnTo>
                    <a:pt x="65" y="70"/>
                  </a:lnTo>
                  <a:lnTo>
                    <a:pt x="62" y="75"/>
                  </a:lnTo>
                  <a:lnTo>
                    <a:pt x="60" y="82"/>
                  </a:lnTo>
                  <a:lnTo>
                    <a:pt x="58" y="88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7" name="Freeform 3251"/>
            <p:cNvSpPr>
              <a:spLocks noEditPoints="1"/>
            </p:cNvSpPr>
            <p:nvPr/>
          </p:nvSpPr>
          <p:spPr bwMode="auto">
            <a:xfrm>
              <a:off x="1462" y="2966"/>
              <a:ext cx="48" cy="55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1" y="1"/>
                </a:cxn>
                <a:cxn ang="0">
                  <a:pos x="146" y="4"/>
                </a:cxn>
                <a:cxn ang="0">
                  <a:pos x="158" y="8"/>
                </a:cxn>
                <a:cxn ang="0">
                  <a:pos x="168" y="14"/>
                </a:cxn>
                <a:cxn ang="0">
                  <a:pos x="176" y="23"/>
                </a:cxn>
                <a:cxn ang="0">
                  <a:pos x="181" y="33"/>
                </a:cxn>
                <a:cxn ang="0">
                  <a:pos x="184" y="45"/>
                </a:cxn>
                <a:cxn ang="0">
                  <a:pos x="186" y="58"/>
                </a:cxn>
                <a:cxn ang="0">
                  <a:pos x="183" y="76"/>
                </a:cxn>
                <a:cxn ang="0">
                  <a:pos x="176" y="91"/>
                </a:cxn>
                <a:cxn ang="0">
                  <a:pos x="165" y="102"/>
                </a:cxn>
                <a:cxn ang="0">
                  <a:pos x="152" y="109"/>
                </a:cxn>
                <a:cxn ang="0">
                  <a:pos x="170" y="117"/>
                </a:cxn>
                <a:cxn ang="0">
                  <a:pos x="182" y="131"/>
                </a:cxn>
                <a:cxn ang="0">
                  <a:pos x="190" y="147"/>
                </a:cxn>
                <a:cxn ang="0">
                  <a:pos x="192" y="164"/>
                </a:cxn>
                <a:cxn ang="0">
                  <a:pos x="191" y="177"/>
                </a:cxn>
                <a:cxn ang="0">
                  <a:pos x="188" y="188"/>
                </a:cxn>
                <a:cxn ang="0">
                  <a:pos x="183" y="198"/>
                </a:cxn>
                <a:cxn ang="0">
                  <a:pos x="176" y="206"/>
                </a:cxn>
                <a:cxn ang="0">
                  <a:pos x="166" y="213"/>
                </a:cxn>
                <a:cxn ang="0">
                  <a:pos x="155" y="218"/>
                </a:cxn>
                <a:cxn ang="0">
                  <a:pos x="140" y="221"/>
                </a:cxn>
                <a:cxn ang="0">
                  <a:pos x="125" y="222"/>
                </a:cxn>
                <a:cxn ang="0">
                  <a:pos x="0" y="0"/>
                </a:cxn>
                <a:cxn ang="0">
                  <a:pos x="86" y="93"/>
                </a:cxn>
                <a:cxn ang="0">
                  <a:pos x="108" y="91"/>
                </a:cxn>
                <a:cxn ang="0">
                  <a:pos x="122" y="86"/>
                </a:cxn>
                <a:cxn ang="0">
                  <a:pos x="130" y="77"/>
                </a:cxn>
                <a:cxn ang="0">
                  <a:pos x="133" y="64"/>
                </a:cxn>
                <a:cxn ang="0">
                  <a:pos x="130" y="52"/>
                </a:cxn>
                <a:cxn ang="0">
                  <a:pos x="123" y="44"/>
                </a:cxn>
                <a:cxn ang="0">
                  <a:pos x="109" y="40"/>
                </a:cxn>
                <a:cxn ang="0">
                  <a:pos x="86" y="38"/>
                </a:cxn>
                <a:cxn ang="0">
                  <a:pos x="53" y="93"/>
                </a:cxn>
                <a:cxn ang="0">
                  <a:pos x="95" y="185"/>
                </a:cxn>
                <a:cxn ang="0">
                  <a:pos x="114" y="184"/>
                </a:cxn>
                <a:cxn ang="0">
                  <a:pos x="127" y="179"/>
                </a:cxn>
                <a:cxn ang="0">
                  <a:pos x="135" y="170"/>
                </a:cxn>
                <a:cxn ang="0">
                  <a:pos x="137" y="157"/>
                </a:cxn>
                <a:cxn ang="0">
                  <a:pos x="134" y="144"/>
                </a:cxn>
                <a:cxn ang="0">
                  <a:pos x="125" y="135"/>
                </a:cxn>
                <a:cxn ang="0">
                  <a:pos x="108" y="130"/>
                </a:cxn>
                <a:cxn ang="0">
                  <a:pos x="79" y="129"/>
                </a:cxn>
                <a:cxn ang="0">
                  <a:pos x="53" y="185"/>
                </a:cxn>
              </a:cxnLst>
              <a:rect l="0" t="0" r="r" b="b"/>
              <a:pathLst>
                <a:path w="192" h="222">
                  <a:moveTo>
                    <a:pt x="0" y="0"/>
                  </a:moveTo>
                  <a:lnTo>
                    <a:pt x="115" y="0"/>
                  </a:lnTo>
                  <a:lnTo>
                    <a:pt x="123" y="0"/>
                  </a:lnTo>
                  <a:lnTo>
                    <a:pt x="131" y="1"/>
                  </a:lnTo>
                  <a:lnTo>
                    <a:pt x="139" y="2"/>
                  </a:lnTo>
                  <a:lnTo>
                    <a:pt x="146" y="4"/>
                  </a:lnTo>
                  <a:lnTo>
                    <a:pt x="153" y="6"/>
                  </a:lnTo>
                  <a:lnTo>
                    <a:pt x="158" y="8"/>
                  </a:lnTo>
                  <a:lnTo>
                    <a:pt x="164" y="11"/>
                  </a:lnTo>
                  <a:lnTo>
                    <a:pt x="168" y="14"/>
                  </a:lnTo>
                  <a:lnTo>
                    <a:pt x="172" y="18"/>
                  </a:lnTo>
                  <a:lnTo>
                    <a:pt x="176" y="23"/>
                  </a:lnTo>
                  <a:lnTo>
                    <a:pt x="179" y="28"/>
                  </a:lnTo>
                  <a:lnTo>
                    <a:pt x="181" y="33"/>
                  </a:lnTo>
                  <a:lnTo>
                    <a:pt x="183" y="39"/>
                  </a:lnTo>
                  <a:lnTo>
                    <a:pt x="184" y="45"/>
                  </a:lnTo>
                  <a:lnTo>
                    <a:pt x="185" y="51"/>
                  </a:lnTo>
                  <a:lnTo>
                    <a:pt x="186" y="58"/>
                  </a:lnTo>
                  <a:lnTo>
                    <a:pt x="185" y="67"/>
                  </a:lnTo>
                  <a:lnTo>
                    <a:pt x="183" y="76"/>
                  </a:lnTo>
                  <a:lnTo>
                    <a:pt x="180" y="84"/>
                  </a:lnTo>
                  <a:lnTo>
                    <a:pt x="176" y="91"/>
                  </a:lnTo>
                  <a:lnTo>
                    <a:pt x="171" y="97"/>
                  </a:lnTo>
                  <a:lnTo>
                    <a:pt x="165" y="102"/>
                  </a:lnTo>
                  <a:lnTo>
                    <a:pt x="159" y="106"/>
                  </a:lnTo>
                  <a:lnTo>
                    <a:pt x="152" y="109"/>
                  </a:lnTo>
                  <a:lnTo>
                    <a:pt x="162" y="112"/>
                  </a:lnTo>
                  <a:lnTo>
                    <a:pt x="170" y="117"/>
                  </a:lnTo>
                  <a:lnTo>
                    <a:pt x="177" y="123"/>
                  </a:lnTo>
                  <a:lnTo>
                    <a:pt x="182" y="131"/>
                  </a:lnTo>
                  <a:lnTo>
                    <a:pt x="187" y="139"/>
                  </a:lnTo>
                  <a:lnTo>
                    <a:pt x="190" y="147"/>
                  </a:lnTo>
                  <a:lnTo>
                    <a:pt x="192" y="155"/>
                  </a:lnTo>
                  <a:lnTo>
                    <a:pt x="192" y="164"/>
                  </a:lnTo>
                  <a:lnTo>
                    <a:pt x="192" y="170"/>
                  </a:lnTo>
                  <a:lnTo>
                    <a:pt x="191" y="177"/>
                  </a:lnTo>
                  <a:lnTo>
                    <a:pt x="190" y="183"/>
                  </a:lnTo>
                  <a:lnTo>
                    <a:pt x="188" y="188"/>
                  </a:lnTo>
                  <a:lnTo>
                    <a:pt x="186" y="193"/>
                  </a:lnTo>
                  <a:lnTo>
                    <a:pt x="183" y="198"/>
                  </a:lnTo>
                  <a:lnTo>
                    <a:pt x="179" y="202"/>
                  </a:lnTo>
                  <a:lnTo>
                    <a:pt x="176" y="206"/>
                  </a:lnTo>
                  <a:lnTo>
                    <a:pt x="171" y="210"/>
                  </a:lnTo>
                  <a:lnTo>
                    <a:pt x="166" y="213"/>
                  </a:lnTo>
                  <a:lnTo>
                    <a:pt x="161" y="216"/>
                  </a:lnTo>
                  <a:lnTo>
                    <a:pt x="155" y="218"/>
                  </a:lnTo>
                  <a:lnTo>
                    <a:pt x="148" y="220"/>
                  </a:lnTo>
                  <a:lnTo>
                    <a:pt x="140" y="221"/>
                  </a:lnTo>
                  <a:lnTo>
                    <a:pt x="133" y="222"/>
                  </a:lnTo>
                  <a:lnTo>
                    <a:pt x="125" y="222"/>
                  </a:lnTo>
                  <a:lnTo>
                    <a:pt x="0" y="222"/>
                  </a:lnTo>
                  <a:lnTo>
                    <a:pt x="0" y="0"/>
                  </a:lnTo>
                  <a:close/>
                  <a:moveTo>
                    <a:pt x="53" y="93"/>
                  </a:moveTo>
                  <a:lnTo>
                    <a:pt x="86" y="93"/>
                  </a:lnTo>
                  <a:lnTo>
                    <a:pt x="98" y="92"/>
                  </a:lnTo>
                  <a:lnTo>
                    <a:pt x="108" y="91"/>
                  </a:lnTo>
                  <a:lnTo>
                    <a:pt x="116" y="89"/>
                  </a:lnTo>
                  <a:lnTo>
                    <a:pt x="122" y="86"/>
                  </a:lnTo>
                  <a:lnTo>
                    <a:pt x="127" y="82"/>
                  </a:lnTo>
                  <a:lnTo>
                    <a:pt x="130" y="77"/>
                  </a:lnTo>
                  <a:lnTo>
                    <a:pt x="132" y="70"/>
                  </a:lnTo>
                  <a:lnTo>
                    <a:pt x="133" y="64"/>
                  </a:lnTo>
                  <a:lnTo>
                    <a:pt x="132" y="57"/>
                  </a:lnTo>
                  <a:lnTo>
                    <a:pt x="130" y="52"/>
                  </a:lnTo>
                  <a:lnTo>
                    <a:pt x="127" y="47"/>
                  </a:lnTo>
                  <a:lnTo>
                    <a:pt x="123" y="44"/>
                  </a:lnTo>
                  <a:lnTo>
                    <a:pt x="117" y="41"/>
                  </a:lnTo>
                  <a:lnTo>
                    <a:pt x="109" y="40"/>
                  </a:lnTo>
                  <a:lnTo>
                    <a:pt x="99" y="39"/>
                  </a:lnTo>
                  <a:lnTo>
                    <a:pt x="86" y="38"/>
                  </a:lnTo>
                  <a:lnTo>
                    <a:pt x="53" y="38"/>
                  </a:lnTo>
                  <a:lnTo>
                    <a:pt x="53" y="93"/>
                  </a:lnTo>
                  <a:close/>
                  <a:moveTo>
                    <a:pt x="53" y="185"/>
                  </a:moveTo>
                  <a:lnTo>
                    <a:pt x="95" y="185"/>
                  </a:lnTo>
                  <a:lnTo>
                    <a:pt x="105" y="185"/>
                  </a:lnTo>
                  <a:lnTo>
                    <a:pt x="114" y="184"/>
                  </a:lnTo>
                  <a:lnTo>
                    <a:pt x="121" y="182"/>
                  </a:lnTo>
                  <a:lnTo>
                    <a:pt x="127" y="179"/>
                  </a:lnTo>
                  <a:lnTo>
                    <a:pt x="131" y="176"/>
                  </a:lnTo>
                  <a:lnTo>
                    <a:pt x="135" y="170"/>
                  </a:lnTo>
                  <a:lnTo>
                    <a:pt x="136" y="164"/>
                  </a:lnTo>
                  <a:lnTo>
                    <a:pt x="137" y="157"/>
                  </a:lnTo>
                  <a:lnTo>
                    <a:pt x="136" y="150"/>
                  </a:lnTo>
                  <a:lnTo>
                    <a:pt x="134" y="144"/>
                  </a:lnTo>
                  <a:lnTo>
                    <a:pt x="131" y="139"/>
                  </a:lnTo>
                  <a:lnTo>
                    <a:pt x="125" y="135"/>
                  </a:lnTo>
                  <a:lnTo>
                    <a:pt x="118" y="132"/>
                  </a:lnTo>
                  <a:lnTo>
                    <a:pt x="108" y="130"/>
                  </a:lnTo>
                  <a:lnTo>
                    <a:pt x="96" y="129"/>
                  </a:lnTo>
                  <a:lnTo>
                    <a:pt x="79" y="129"/>
                  </a:lnTo>
                  <a:lnTo>
                    <a:pt x="53" y="129"/>
                  </a:lnTo>
                  <a:lnTo>
                    <a:pt x="53" y="18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8" name="Freeform 3252"/>
            <p:cNvSpPr>
              <a:spLocks noEditPoints="1"/>
            </p:cNvSpPr>
            <p:nvPr/>
          </p:nvSpPr>
          <p:spPr bwMode="auto">
            <a:xfrm>
              <a:off x="1522" y="2964"/>
              <a:ext cx="52" cy="58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8" y="70"/>
                </a:cxn>
                <a:cxn ang="0">
                  <a:pos x="21" y="44"/>
                </a:cxn>
                <a:cxn ang="0">
                  <a:pos x="34" y="28"/>
                </a:cxn>
                <a:cxn ang="0">
                  <a:pos x="44" y="18"/>
                </a:cxn>
                <a:cxn ang="0">
                  <a:pos x="63" y="8"/>
                </a:cxn>
                <a:cxn ang="0">
                  <a:pos x="89" y="1"/>
                </a:cxn>
                <a:cxn ang="0">
                  <a:pos x="115" y="1"/>
                </a:cxn>
                <a:cxn ang="0">
                  <a:pos x="135" y="5"/>
                </a:cxn>
                <a:cxn ang="0">
                  <a:pos x="153" y="13"/>
                </a:cxn>
                <a:cxn ang="0">
                  <a:pos x="170" y="25"/>
                </a:cxn>
                <a:cxn ang="0">
                  <a:pos x="184" y="42"/>
                </a:cxn>
                <a:cxn ang="0">
                  <a:pos x="195" y="60"/>
                </a:cxn>
                <a:cxn ang="0">
                  <a:pos x="202" y="81"/>
                </a:cxn>
                <a:cxn ang="0">
                  <a:pos x="206" y="104"/>
                </a:cxn>
                <a:cxn ang="0">
                  <a:pos x="206" y="128"/>
                </a:cxn>
                <a:cxn ang="0">
                  <a:pos x="202" y="151"/>
                </a:cxn>
                <a:cxn ang="0">
                  <a:pos x="195" y="172"/>
                </a:cxn>
                <a:cxn ang="0">
                  <a:pos x="184" y="191"/>
                </a:cxn>
                <a:cxn ang="0">
                  <a:pos x="170" y="207"/>
                </a:cxn>
                <a:cxn ang="0">
                  <a:pos x="153" y="220"/>
                </a:cxn>
                <a:cxn ang="0">
                  <a:pos x="135" y="228"/>
                </a:cxn>
                <a:cxn ang="0">
                  <a:pos x="115" y="233"/>
                </a:cxn>
                <a:cxn ang="0">
                  <a:pos x="90" y="232"/>
                </a:cxn>
                <a:cxn ang="0">
                  <a:pos x="64" y="225"/>
                </a:cxn>
                <a:cxn ang="0">
                  <a:pos x="45" y="215"/>
                </a:cxn>
                <a:cxn ang="0">
                  <a:pos x="34" y="207"/>
                </a:cxn>
                <a:cxn ang="0">
                  <a:pos x="25" y="197"/>
                </a:cxn>
                <a:cxn ang="0">
                  <a:pos x="17" y="185"/>
                </a:cxn>
                <a:cxn ang="0">
                  <a:pos x="8" y="164"/>
                </a:cxn>
                <a:cxn ang="0">
                  <a:pos x="1" y="132"/>
                </a:cxn>
                <a:cxn ang="0">
                  <a:pos x="54" y="116"/>
                </a:cxn>
                <a:cxn ang="0">
                  <a:pos x="59" y="146"/>
                </a:cxn>
                <a:cxn ang="0">
                  <a:pos x="63" y="157"/>
                </a:cxn>
                <a:cxn ang="0">
                  <a:pos x="69" y="167"/>
                </a:cxn>
                <a:cxn ang="0">
                  <a:pos x="76" y="174"/>
                </a:cxn>
                <a:cxn ang="0">
                  <a:pos x="84" y="181"/>
                </a:cxn>
                <a:cxn ang="0">
                  <a:pos x="93" y="184"/>
                </a:cxn>
                <a:cxn ang="0">
                  <a:pos x="103" y="185"/>
                </a:cxn>
                <a:cxn ang="0">
                  <a:pos x="114" y="184"/>
                </a:cxn>
                <a:cxn ang="0">
                  <a:pos x="123" y="181"/>
                </a:cxn>
                <a:cxn ang="0">
                  <a:pos x="131" y="174"/>
                </a:cxn>
                <a:cxn ang="0">
                  <a:pos x="138" y="167"/>
                </a:cxn>
                <a:cxn ang="0">
                  <a:pos x="144" y="157"/>
                </a:cxn>
                <a:cxn ang="0">
                  <a:pos x="148" y="146"/>
                </a:cxn>
                <a:cxn ang="0">
                  <a:pos x="152" y="116"/>
                </a:cxn>
                <a:cxn ang="0">
                  <a:pos x="148" y="87"/>
                </a:cxn>
                <a:cxn ang="0">
                  <a:pos x="144" y="75"/>
                </a:cxn>
                <a:cxn ang="0">
                  <a:pos x="138" y="65"/>
                </a:cxn>
                <a:cxn ang="0">
                  <a:pos x="131" y="58"/>
                </a:cxn>
                <a:cxn ang="0">
                  <a:pos x="123" y="53"/>
                </a:cxn>
                <a:cxn ang="0">
                  <a:pos x="114" y="49"/>
                </a:cxn>
                <a:cxn ang="0">
                  <a:pos x="103" y="48"/>
                </a:cxn>
                <a:cxn ang="0">
                  <a:pos x="93" y="49"/>
                </a:cxn>
                <a:cxn ang="0">
                  <a:pos x="84" y="53"/>
                </a:cxn>
                <a:cxn ang="0">
                  <a:pos x="76" y="58"/>
                </a:cxn>
                <a:cxn ang="0">
                  <a:pos x="69" y="65"/>
                </a:cxn>
                <a:cxn ang="0">
                  <a:pos x="63" y="75"/>
                </a:cxn>
                <a:cxn ang="0">
                  <a:pos x="59" y="88"/>
                </a:cxn>
                <a:cxn ang="0">
                  <a:pos x="54" y="116"/>
                </a:cxn>
              </a:cxnLst>
              <a:rect l="0" t="0" r="r" b="b"/>
              <a:pathLst>
                <a:path w="206" h="233">
                  <a:moveTo>
                    <a:pt x="0" y="113"/>
                  </a:moveTo>
                  <a:lnTo>
                    <a:pt x="1" y="99"/>
                  </a:lnTo>
                  <a:lnTo>
                    <a:pt x="3" y="85"/>
                  </a:lnTo>
                  <a:lnTo>
                    <a:pt x="8" y="70"/>
                  </a:lnTo>
                  <a:lnTo>
                    <a:pt x="14" y="56"/>
                  </a:lnTo>
                  <a:lnTo>
                    <a:pt x="21" y="44"/>
                  </a:lnTo>
                  <a:lnTo>
                    <a:pt x="29" y="33"/>
                  </a:lnTo>
                  <a:lnTo>
                    <a:pt x="34" y="28"/>
                  </a:lnTo>
                  <a:lnTo>
                    <a:pt x="39" y="22"/>
                  </a:lnTo>
                  <a:lnTo>
                    <a:pt x="44" y="18"/>
                  </a:lnTo>
                  <a:lnTo>
                    <a:pt x="50" y="14"/>
                  </a:lnTo>
                  <a:lnTo>
                    <a:pt x="63" y="8"/>
                  </a:lnTo>
                  <a:lnTo>
                    <a:pt x="76" y="4"/>
                  </a:lnTo>
                  <a:lnTo>
                    <a:pt x="89" y="1"/>
                  </a:lnTo>
                  <a:lnTo>
                    <a:pt x="103" y="0"/>
                  </a:lnTo>
                  <a:lnTo>
                    <a:pt x="115" y="1"/>
                  </a:lnTo>
                  <a:lnTo>
                    <a:pt x="125" y="2"/>
                  </a:lnTo>
                  <a:lnTo>
                    <a:pt x="135" y="5"/>
                  </a:lnTo>
                  <a:lnTo>
                    <a:pt x="144" y="8"/>
                  </a:lnTo>
                  <a:lnTo>
                    <a:pt x="153" y="13"/>
                  </a:lnTo>
                  <a:lnTo>
                    <a:pt x="163" y="18"/>
                  </a:lnTo>
                  <a:lnTo>
                    <a:pt x="170" y="25"/>
                  </a:lnTo>
                  <a:lnTo>
                    <a:pt x="178" y="33"/>
                  </a:lnTo>
                  <a:lnTo>
                    <a:pt x="184" y="42"/>
                  </a:lnTo>
                  <a:lnTo>
                    <a:pt x="190" y="51"/>
                  </a:lnTo>
                  <a:lnTo>
                    <a:pt x="195" y="60"/>
                  </a:lnTo>
                  <a:lnTo>
                    <a:pt x="199" y="70"/>
                  </a:lnTo>
                  <a:lnTo>
                    <a:pt x="202" y="81"/>
                  </a:lnTo>
                  <a:lnTo>
                    <a:pt x="204" y="92"/>
                  </a:lnTo>
                  <a:lnTo>
                    <a:pt x="206" y="104"/>
                  </a:lnTo>
                  <a:lnTo>
                    <a:pt x="206" y="116"/>
                  </a:lnTo>
                  <a:lnTo>
                    <a:pt x="206" y="128"/>
                  </a:lnTo>
                  <a:lnTo>
                    <a:pt x="204" y="140"/>
                  </a:lnTo>
                  <a:lnTo>
                    <a:pt x="202" y="151"/>
                  </a:lnTo>
                  <a:lnTo>
                    <a:pt x="199" y="162"/>
                  </a:lnTo>
                  <a:lnTo>
                    <a:pt x="195" y="172"/>
                  </a:lnTo>
                  <a:lnTo>
                    <a:pt x="190" y="182"/>
                  </a:lnTo>
                  <a:lnTo>
                    <a:pt x="184" y="191"/>
                  </a:lnTo>
                  <a:lnTo>
                    <a:pt x="177" y="200"/>
                  </a:lnTo>
                  <a:lnTo>
                    <a:pt x="170" y="207"/>
                  </a:lnTo>
                  <a:lnTo>
                    <a:pt x="162" y="214"/>
                  </a:lnTo>
                  <a:lnTo>
                    <a:pt x="153" y="220"/>
                  </a:lnTo>
                  <a:lnTo>
                    <a:pt x="144" y="224"/>
                  </a:lnTo>
                  <a:lnTo>
                    <a:pt x="135" y="228"/>
                  </a:lnTo>
                  <a:lnTo>
                    <a:pt x="125" y="230"/>
                  </a:lnTo>
                  <a:lnTo>
                    <a:pt x="115" y="233"/>
                  </a:lnTo>
                  <a:lnTo>
                    <a:pt x="103" y="233"/>
                  </a:lnTo>
                  <a:lnTo>
                    <a:pt x="90" y="232"/>
                  </a:lnTo>
                  <a:lnTo>
                    <a:pt x="77" y="229"/>
                  </a:lnTo>
                  <a:lnTo>
                    <a:pt x="64" y="225"/>
                  </a:lnTo>
                  <a:lnTo>
                    <a:pt x="51" y="219"/>
                  </a:lnTo>
                  <a:lnTo>
                    <a:pt x="45" y="215"/>
                  </a:lnTo>
                  <a:lnTo>
                    <a:pt x="40" y="211"/>
                  </a:lnTo>
                  <a:lnTo>
                    <a:pt x="34" y="207"/>
                  </a:lnTo>
                  <a:lnTo>
                    <a:pt x="29" y="202"/>
                  </a:lnTo>
                  <a:lnTo>
                    <a:pt x="25" y="197"/>
                  </a:lnTo>
                  <a:lnTo>
                    <a:pt x="21" y="191"/>
                  </a:lnTo>
                  <a:lnTo>
                    <a:pt x="17" y="185"/>
                  </a:lnTo>
                  <a:lnTo>
                    <a:pt x="14" y="178"/>
                  </a:lnTo>
                  <a:lnTo>
                    <a:pt x="8" y="164"/>
                  </a:lnTo>
                  <a:lnTo>
                    <a:pt x="3" y="149"/>
                  </a:lnTo>
                  <a:lnTo>
                    <a:pt x="1" y="132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3"/>
                  </a:lnTo>
                  <a:lnTo>
                    <a:pt x="59" y="146"/>
                  </a:lnTo>
                  <a:lnTo>
                    <a:pt x="61" y="152"/>
                  </a:lnTo>
                  <a:lnTo>
                    <a:pt x="63" y="157"/>
                  </a:lnTo>
                  <a:lnTo>
                    <a:pt x="66" y="162"/>
                  </a:lnTo>
                  <a:lnTo>
                    <a:pt x="69" y="167"/>
                  </a:lnTo>
                  <a:lnTo>
                    <a:pt x="73" y="171"/>
                  </a:lnTo>
                  <a:lnTo>
                    <a:pt x="76" y="174"/>
                  </a:lnTo>
                  <a:lnTo>
                    <a:pt x="80" y="177"/>
                  </a:lnTo>
                  <a:lnTo>
                    <a:pt x="84" y="181"/>
                  </a:lnTo>
                  <a:lnTo>
                    <a:pt x="89" y="183"/>
                  </a:lnTo>
                  <a:lnTo>
                    <a:pt x="93" y="184"/>
                  </a:lnTo>
                  <a:lnTo>
                    <a:pt x="98" y="185"/>
                  </a:lnTo>
                  <a:lnTo>
                    <a:pt x="103" y="185"/>
                  </a:lnTo>
                  <a:lnTo>
                    <a:pt x="109" y="185"/>
                  </a:lnTo>
                  <a:lnTo>
                    <a:pt x="114" y="184"/>
                  </a:lnTo>
                  <a:lnTo>
                    <a:pt x="118" y="183"/>
                  </a:lnTo>
                  <a:lnTo>
                    <a:pt x="123" y="181"/>
                  </a:lnTo>
                  <a:lnTo>
                    <a:pt x="127" y="177"/>
                  </a:lnTo>
                  <a:lnTo>
                    <a:pt x="131" y="174"/>
                  </a:lnTo>
                  <a:lnTo>
                    <a:pt x="135" y="171"/>
                  </a:lnTo>
                  <a:lnTo>
                    <a:pt x="138" y="167"/>
                  </a:lnTo>
                  <a:lnTo>
                    <a:pt x="141" y="162"/>
                  </a:lnTo>
                  <a:lnTo>
                    <a:pt x="144" y="157"/>
                  </a:lnTo>
                  <a:lnTo>
                    <a:pt x="146" y="152"/>
                  </a:lnTo>
                  <a:lnTo>
                    <a:pt x="148" y="146"/>
                  </a:lnTo>
                  <a:lnTo>
                    <a:pt x="151" y="132"/>
                  </a:lnTo>
                  <a:lnTo>
                    <a:pt x="152" y="116"/>
                  </a:lnTo>
                  <a:lnTo>
                    <a:pt x="151" y="101"/>
                  </a:lnTo>
                  <a:lnTo>
                    <a:pt x="148" y="87"/>
                  </a:lnTo>
                  <a:lnTo>
                    <a:pt x="146" y="82"/>
                  </a:lnTo>
                  <a:lnTo>
                    <a:pt x="144" y="75"/>
                  </a:lnTo>
                  <a:lnTo>
                    <a:pt x="141" y="70"/>
                  </a:lnTo>
                  <a:lnTo>
                    <a:pt x="138" y="65"/>
                  </a:lnTo>
                  <a:lnTo>
                    <a:pt x="135" y="61"/>
                  </a:lnTo>
                  <a:lnTo>
                    <a:pt x="131" y="58"/>
                  </a:lnTo>
                  <a:lnTo>
                    <a:pt x="127" y="55"/>
                  </a:lnTo>
                  <a:lnTo>
                    <a:pt x="123" y="53"/>
                  </a:lnTo>
                  <a:lnTo>
                    <a:pt x="118" y="51"/>
                  </a:lnTo>
                  <a:lnTo>
                    <a:pt x="114" y="49"/>
                  </a:lnTo>
                  <a:lnTo>
                    <a:pt x="109" y="49"/>
                  </a:lnTo>
                  <a:lnTo>
                    <a:pt x="103" y="48"/>
                  </a:lnTo>
                  <a:lnTo>
                    <a:pt x="98" y="49"/>
                  </a:lnTo>
                  <a:lnTo>
                    <a:pt x="93" y="49"/>
                  </a:lnTo>
                  <a:lnTo>
                    <a:pt x="89" y="51"/>
                  </a:lnTo>
                  <a:lnTo>
                    <a:pt x="84" y="53"/>
                  </a:lnTo>
                  <a:lnTo>
                    <a:pt x="80" y="55"/>
                  </a:lnTo>
                  <a:lnTo>
                    <a:pt x="76" y="58"/>
                  </a:lnTo>
                  <a:lnTo>
                    <a:pt x="73" y="61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3" y="75"/>
                  </a:lnTo>
                  <a:lnTo>
                    <a:pt x="61" y="82"/>
                  </a:lnTo>
                  <a:lnTo>
                    <a:pt x="59" y="88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9" name="Freeform 3253"/>
            <p:cNvSpPr>
              <a:spLocks noEditPoints="1"/>
            </p:cNvSpPr>
            <p:nvPr/>
          </p:nvSpPr>
          <p:spPr bwMode="auto">
            <a:xfrm>
              <a:off x="1589" y="2943"/>
              <a:ext cx="46" cy="7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51" y="90"/>
                </a:cxn>
                <a:cxn ang="0">
                  <a:pos x="51" y="230"/>
                </a:cxn>
                <a:cxn ang="0">
                  <a:pos x="132" y="90"/>
                </a:cxn>
                <a:cxn ang="0">
                  <a:pos x="184" y="90"/>
                </a:cxn>
                <a:cxn ang="0">
                  <a:pos x="184" y="312"/>
                </a:cxn>
                <a:cxn ang="0">
                  <a:pos x="133" y="312"/>
                </a:cxn>
                <a:cxn ang="0">
                  <a:pos x="133" y="171"/>
                </a:cxn>
                <a:cxn ang="0">
                  <a:pos x="51" y="312"/>
                </a:cxn>
                <a:cxn ang="0">
                  <a:pos x="0" y="312"/>
                </a:cxn>
                <a:cxn ang="0">
                  <a:pos x="0" y="90"/>
                </a:cxn>
                <a:cxn ang="0">
                  <a:pos x="126" y="0"/>
                </a:cxn>
                <a:cxn ang="0">
                  <a:pos x="153" y="0"/>
                </a:cxn>
                <a:cxn ang="0">
                  <a:pos x="151" y="14"/>
                </a:cxn>
                <a:cxn ang="0">
                  <a:pos x="147" y="26"/>
                </a:cxn>
                <a:cxn ang="0">
                  <a:pos x="144" y="31"/>
                </a:cxn>
                <a:cxn ang="0">
                  <a:pos x="141" y="36"/>
                </a:cxn>
                <a:cxn ang="0">
                  <a:pos x="138" y="40"/>
                </a:cxn>
                <a:cxn ang="0">
                  <a:pos x="134" y="44"/>
                </a:cxn>
                <a:cxn ang="0">
                  <a:pos x="130" y="48"/>
                </a:cxn>
                <a:cxn ang="0">
                  <a:pos x="126" y="51"/>
                </a:cxn>
                <a:cxn ang="0">
                  <a:pos x="121" y="54"/>
                </a:cxn>
                <a:cxn ang="0">
                  <a:pos x="116" y="56"/>
                </a:cxn>
                <a:cxn ang="0">
                  <a:pos x="111" y="58"/>
                </a:cxn>
                <a:cxn ang="0">
                  <a:pos x="106" y="59"/>
                </a:cxn>
                <a:cxn ang="0">
                  <a:pos x="100" y="60"/>
                </a:cxn>
                <a:cxn ang="0">
                  <a:pos x="93" y="60"/>
                </a:cxn>
                <a:cxn ang="0">
                  <a:pos x="87" y="60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1" y="56"/>
                </a:cxn>
                <a:cxn ang="0">
                  <a:pos x="66" y="54"/>
                </a:cxn>
                <a:cxn ang="0">
                  <a:pos x="61" y="51"/>
                </a:cxn>
                <a:cxn ang="0">
                  <a:pos x="57" y="48"/>
                </a:cxn>
                <a:cxn ang="0">
                  <a:pos x="53" y="44"/>
                </a:cxn>
                <a:cxn ang="0">
                  <a:pos x="50" y="40"/>
                </a:cxn>
                <a:cxn ang="0">
                  <a:pos x="46" y="36"/>
                </a:cxn>
                <a:cxn ang="0">
                  <a:pos x="44" y="31"/>
                </a:cxn>
                <a:cxn ang="0">
                  <a:pos x="40" y="26"/>
                </a:cxn>
                <a:cxn ang="0">
                  <a:pos x="37" y="14"/>
                </a:cxn>
                <a:cxn ang="0">
                  <a:pos x="35" y="0"/>
                </a:cxn>
                <a:cxn ang="0">
                  <a:pos x="61" y="0"/>
                </a:cxn>
                <a:cxn ang="0">
                  <a:pos x="62" y="6"/>
                </a:cxn>
                <a:cxn ang="0">
                  <a:pos x="64" y="13"/>
                </a:cxn>
                <a:cxn ang="0">
                  <a:pos x="67" y="18"/>
                </a:cxn>
                <a:cxn ang="0">
                  <a:pos x="70" y="23"/>
                </a:cxn>
                <a:cxn ang="0">
                  <a:pos x="74" y="26"/>
                </a:cxn>
                <a:cxn ang="0">
                  <a:pos x="80" y="28"/>
                </a:cxn>
                <a:cxn ang="0">
                  <a:pos x="86" y="30"/>
                </a:cxn>
                <a:cxn ang="0">
                  <a:pos x="93" y="30"/>
                </a:cxn>
                <a:cxn ang="0">
                  <a:pos x="101" y="30"/>
                </a:cxn>
                <a:cxn ang="0">
                  <a:pos x="107" y="28"/>
                </a:cxn>
                <a:cxn ang="0">
                  <a:pos x="113" y="26"/>
                </a:cxn>
                <a:cxn ang="0">
                  <a:pos x="117" y="23"/>
                </a:cxn>
                <a:cxn ang="0">
                  <a:pos x="121" y="18"/>
                </a:cxn>
                <a:cxn ang="0">
                  <a:pos x="123" y="13"/>
                </a:cxn>
                <a:cxn ang="0">
                  <a:pos x="125" y="6"/>
                </a:cxn>
                <a:cxn ang="0">
                  <a:pos x="126" y="0"/>
                </a:cxn>
              </a:cxnLst>
              <a:rect l="0" t="0" r="r" b="b"/>
              <a:pathLst>
                <a:path w="184" h="312">
                  <a:moveTo>
                    <a:pt x="0" y="90"/>
                  </a:moveTo>
                  <a:lnTo>
                    <a:pt x="51" y="90"/>
                  </a:lnTo>
                  <a:lnTo>
                    <a:pt x="51" y="230"/>
                  </a:lnTo>
                  <a:lnTo>
                    <a:pt x="132" y="90"/>
                  </a:lnTo>
                  <a:lnTo>
                    <a:pt x="184" y="90"/>
                  </a:lnTo>
                  <a:lnTo>
                    <a:pt x="184" y="312"/>
                  </a:lnTo>
                  <a:lnTo>
                    <a:pt x="133" y="312"/>
                  </a:lnTo>
                  <a:lnTo>
                    <a:pt x="133" y="171"/>
                  </a:lnTo>
                  <a:lnTo>
                    <a:pt x="51" y="312"/>
                  </a:lnTo>
                  <a:lnTo>
                    <a:pt x="0" y="312"/>
                  </a:lnTo>
                  <a:lnTo>
                    <a:pt x="0" y="90"/>
                  </a:lnTo>
                  <a:close/>
                  <a:moveTo>
                    <a:pt x="126" y="0"/>
                  </a:moveTo>
                  <a:lnTo>
                    <a:pt x="153" y="0"/>
                  </a:lnTo>
                  <a:lnTo>
                    <a:pt x="151" y="14"/>
                  </a:lnTo>
                  <a:lnTo>
                    <a:pt x="147" y="26"/>
                  </a:lnTo>
                  <a:lnTo>
                    <a:pt x="144" y="31"/>
                  </a:lnTo>
                  <a:lnTo>
                    <a:pt x="141" y="36"/>
                  </a:lnTo>
                  <a:lnTo>
                    <a:pt x="138" y="40"/>
                  </a:lnTo>
                  <a:lnTo>
                    <a:pt x="134" y="44"/>
                  </a:lnTo>
                  <a:lnTo>
                    <a:pt x="130" y="48"/>
                  </a:lnTo>
                  <a:lnTo>
                    <a:pt x="126" y="51"/>
                  </a:lnTo>
                  <a:lnTo>
                    <a:pt x="121" y="54"/>
                  </a:lnTo>
                  <a:lnTo>
                    <a:pt x="116" y="56"/>
                  </a:lnTo>
                  <a:lnTo>
                    <a:pt x="111" y="58"/>
                  </a:lnTo>
                  <a:lnTo>
                    <a:pt x="106" y="59"/>
                  </a:lnTo>
                  <a:lnTo>
                    <a:pt x="100" y="60"/>
                  </a:lnTo>
                  <a:lnTo>
                    <a:pt x="93" y="60"/>
                  </a:lnTo>
                  <a:lnTo>
                    <a:pt x="87" y="60"/>
                  </a:lnTo>
                  <a:lnTo>
                    <a:pt x="81" y="59"/>
                  </a:lnTo>
                  <a:lnTo>
                    <a:pt x="76" y="58"/>
                  </a:lnTo>
                  <a:lnTo>
                    <a:pt x="71" y="56"/>
                  </a:lnTo>
                  <a:lnTo>
                    <a:pt x="66" y="54"/>
                  </a:lnTo>
                  <a:lnTo>
                    <a:pt x="61" y="51"/>
                  </a:lnTo>
                  <a:lnTo>
                    <a:pt x="57" y="48"/>
                  </a:lnTo>
                  <a:lnTo>
                    <a:pt x="53" y="44"/>
                  </a:lnTo>
                  <a:lnTo>
                    <a:pt x="50" y="40"/>
                  </a:lnTo>
                  <a:lnTo>
                    <a:pt x="46" y="36"/>
                  </a:lnTo>
                  <a:lnTo>
                    <a:pt x="44" y="31"/>
                  </a:lnTo>
                  <a:lnTo>
                    <a:pt x="40" y="26"/>
                  </a:lnTo>
                  <a:lnTo>
                    <a:pt x="37" y="14"/>
                  </a:lnTo>
                  <a:lnTo>
                    <a:pt x="35" y="0"/>
                  </a:lnTo>
                  <a:lnTo>
                    <a:pt x="61" y="0"/>
                  </a:lnTo>
                  <a:lnTo>
                    <a:pt x="62" y="6"/>
                  </a:lnTo>
                  <a:lnTo>
                    <a:pt x="64" y="13"/>
                  </a:lnTo>
                  <a:lnTo>
                    <a:pt x="67" y="18"/>
                  </a:lnTo>
                  <a:lnTo>
                    <a:pt x="70" y="23"/>
                  </a:lnTo>
                  <a:lnTo>
                    <a:pt x="74" y="26"/>
                  </a:lnTo>
                  <a:lnTo>
                    <a:pt x="80" y="28"/>
                  </a:lnTo>
                  <a:lnTo>
                    <a:pt x="86" y="30"/>
                  </a:lnTo>
                  <a:lnTo>
                    <a:pt x="93" y="30"/>
                  </a:lnTo>
                  <a:lnTo>
                    <a:pt x="101" y="30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7" y="23"/>
                  </a:lnTo>
                  <a:lnTo>
                    <a:pt x="121" y="18"/>
                  </a:lnTo>
                  <a:lnTo>
                    <a:pt x="123" y="13"/>
                  </a:lnTo>
                  <a:lnTo>
                    <a:pt x="125" y="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0" name="Freeform 3254"/>
            <p:cNvSpPr>
              <a:spLocks noEditPoints="1"/>
            </p:cNvSpPr>
            <p:nvPr/>
          </p:nvSpPr>
          <p:spPr bwMode="auto">
            <a:xfrm>
              <a:off x="1273" y="3064"/>
              <a:ext cx="69" cy="77"/>
            </a:xfrm>
            <a:custGeom>
              <a:avLst/>
              <a:gdLst/>
              <a:ahLst/>
              <a:cxnLst>
                <a:cxn ang="0">
                  <a:pos x="276" y="307"/>
                </a:cxn>
                <a:cxn ang="0">
                  <a:pos x="216" y="307"/>
                </a:cxn>
                <a:cxn ang="0">
                  <a:pos x="192" y="237"/>
                </a:cxn>
                <a:cxn ang="0">
                  <a:pos x="81" y="237"/>
                </a:cxn>
                <a:cxn ang="0">
                  <a:pos x="59" y="307"/>
                </a:cxn>
                <a:cxn ang="0">
                  <a:pos x="0" y="307"/>
                </a:cxn>
                <a:cxn ang="0">
                  <a:pos x="108" y="0"/>
                </a:cxn>
                <a:cxn ang="0">
                  <a:pos x="166" y="0"/>
                </a:cxn>
                <a:cxn ang="0">
                  <a:pos x="276" y="307"/>
                </a:cxn>
                <a:cxn ang="0">
                  <a:pos x="174" y="185"/>
                </a:cxn>
                <a:cxn ang="0">
                  <a:pos x="137" y="71"/>
                </a:cxn>
                <a:cxn ang="0">
                  <a:pos x="99" y="185"/>
                </a:cxn>
                <a:cxn ang="0">
                  <a:pos x="174" y="185"/>
                </a:cxn>
              </a:cxnLst>
              <a:rect l="0" t="0" r="r" b="b"/>
              <a:pathLst>
                <a:path w="276" h="307">
                  <a:moveTo>
                    <a:pt x="276" y="307"/>
                  </a:moveTo>
                  <a:lnTo>
                    <a:pt x="216" y="307"/>
                  </a:lnTo>
                  <a:lnTo>
                    <a:pt x="192" y="237"/>
                  </a:lnTo>
                  <a:lnTo>
                    <a:pt x="81" y="237"/>
                  </a:lnTo>
                  <a:lnTo>
                    <a:pt x="59" y="307"/>
                  </a:lnTo>
                  <a:lnTo>
                    <a:pt x="0" y="307"/>
                  </a:lnTo>
                  <a:lnTo>
                    <a:pt x="108" y="0"/>
                  </a:lnTo>
                  <a:lnTo>
                    <a:pt x="166" y="0"/>
                  </a:lnTo>
                  <a:lnTo>
                    <a:pt x="276" y="307"/>
                  </a:lnTo>
                  <a:close/>
                  <a:moveTo>
                    <a:pt x="174" y="185"/>
                  </a:moveTo>
                  <a:lnTo>
                    <a:pt x="137" y="71"/>
                  </a:lnTo>
                  <a:lnTo>
                    <a:pt x="99" y="185"/>
                  </a:lnTo>
                  <a:lnTo>
                    <a:pt x="174" y="18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1" name="Freeform 3255"/>
            <p:cNvSpPr>
              <a:spLocks/>
            </p:cNvSpPr>
            <p:nvPr/>
          </p:nvSpPr>
          <p:spPr bwMode="auto">
            <a:xfrm>
              <a:off x="1345" y="3064"/>
              <a:ext cx="55" cy="77"/>
            </a:xfrm>
            <a:custGeom>
              <a:avLst/>
              <a:gdLst/>
              <a:ahLst/>
              <a:cxnLst>
                <a:cxn ang="0">
                  <a:pos x="82" y="307"/>
                </a:cxn>
                <a:cxn ang="0">
                  <a:pos x="82" y="52"/>
                </a:cxn>
                <a:cxn ang="0">
                  <a:pos x="0" y="52"/>
                </a:cxn>
                <a:cxn ang="0">
                  <a:pos x="0" y="0"/>
                </a:cxn>
                <a:cxn ang="0">
                  <a:pos x="220" y="0"/>
                </a:cxn>
                <a:cxn ang="0">
                  <a:pos x="220" y="52"/>
                </a:cxn>
                <a:cxn ang="0">
                  <a:pos x="138" y="52"/>
                </a:cxn>
                <a:cxn ang="0">
                  <a:pos x="138" y="307"/>
                </a:cxn>
                <a:cxn ang="0">
                  <a:pos x="82" y="307"/>
                </a:cxn>
              </a:cxnLst>
              <a:rect l="0" t="0" r="r" b="b"/>
              <a:pathLst>
                <a:path w="220" h="307">
                  <a:moveTo>
                    <a:pt x="82" y="307"/>
                  </a:moveTo>
                  <a:lnTo>
                    <a:pt x="82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220" y="52"/>
                  </a:lnTo>
                  <a:lnTo>
                    <a:pt x="138" y="52"/>
                  </a:lnTo>
                  <a:lnTo>
                    <a:pt x="138" y="307"/>
                  </a:lnTo>
                  <a:lnTo>
                    <a:pt x="82" y="30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2" name="Freeform 3256"/>
            <p:cNvSpPr>
              <a:spLocks/>
            </p:cNvSpPr>
            <p:nvPr/>
          </p:nvSpPr>
          <p:spPr bwMode="auto">
            <a:xfrm>
              <a:off x="1412" y="3063"/>
              <a:ext cx="60" cy="79"/>
            </a:xfrm>
            <a:custGeom>
              <a:avLst/>
              <a:gdLst/>
              <a:ahLst/>
              <a:cxnLst>
                <a:cxn ang="0">
                  <a:pos x="240" y="218"/>
                </a:cxn>
                <a:cxn ang="0">
                  <a:pos x="233" y="241"/>
                </a:cxn>
                <a:cxn ang="0">
                  <a:pos x="224" y="262"/>
                </a:cxn>
                <a:cxn ang="0">
                  <a:pos x="212" y="279"/>
                </a:cxn>
                <a:cxn ang="0">
                  <a:pos x="199" y="293"/>
                </a:cxn>
                <a:cxn ang="0">
                  <a:pos x="183" y="304"/>
                </a:cxn>
                <a:cxn ang="0">
                  <a:pos x="166" y="311"/>
                </a:cxn>
                <a:cxn ang="0">
                  <a:pos x="147" y="316"/>
                </a:cxn>
                <a:cxn ang="0">
                  <a:pos x="125" y="317"/>
                </a:cxn>
                <a:cxn ang="0">
                  <a:pos x="100" y="315"/>
                </a:cxn>
                <a:cxn ang="0">
                  <a:pos x="75" y="307"/>
                </a:cxn>
                <a:cxn ang="0">
                  <a:pos x="55" y="293"/>
                </a:cxn>
                <a:cxn ang="0">
                  <a:pos x="35" y="276"/>
                </a:cxn>
                <a:cxn ang="0">
                  <a:pos x="20" y="253"/>
                </a:cxn>
                <a:cxn ang="0">
                  <a:pos x="9" y="226"/>
                </a:cxn>
                <a:cxn ang="0">
                  <a:pos x="3" y="196"/>
                </a:cxn>
                <a:cxn ang="0">
                  <a:pos x="0" y="161"/>
                </a:cxn>
                <a:cxn ang="0">
                  <a:pos x="3" y="125"/>
                </a:cxn>
                <a:cxn ang="0">
                  <a:pos x="9" y="94"/>
                </a:cxn>
                <a:cxn ang="0">
                  <a:pos x="20" y="66"/>
                </a:cxn>
                <a:cxn ang="0">
                  <a:pos x="35" y="43"/>
                </a:cxn>
                <a:cxn ang="0">
                  <a:pos x="55" y="23"/>
                </a:cxn>
                <a:cxn ang="0">
                  <a:pos x="77" y="10"/>
                </a:cxn>
                <a:cxn ang="0">
                  <a:pos x="102" y="3"/>
                </a:cxn>
                <a:cxn ang="0">
                  <a:pos x="129" y="0"/>
                </a:cxn>
                <a:cxn ang="0">
                  <a:pos x="153" y="2"/>
                </a:cxn>
                <a:cxn ang="0">
                  <a:pos x="175" y="8"/>
                </a:cxn>
                <a:cxn ang="0">
                  <a:pos x="195" y="18"/>
                </a:cxn>
                <a:cxn ang="0">
                  <a:pos x="211" y="33"/>
                </a:cxn>
                <a:cxn ang="0">
                  <a:pos x="220" y="44"/>
                </a:cxn>
                <a:cxn ang="0">
                  <a:pos x="227" y="57"/>
                </a:cxn>
                <a:cxn ang="0">
                  <a:pos x="239" y="89"/>
                </a:cxn>
                <a:cxn ang="0">
                  <a:pos x="181" y="93"/>
                </a:cxn>
                <a:cxn ang="0">
                  <a:pos x="171" y="74"/>
                </a:cxn>
                <a:cxn ang="0">
                  <a:pos x="156" y="61"/>
                </a:cxn>
                <a:cxn ang="0">
                  <a:pos x="136" y="54"/>
                </a:cxn>
                <a:cxn ang="0">
                  <a:pos x="119" y="53"/>
                </a:cxn>
                <a:cxn ang="0">
                  <a:pos x="105" y="56"/>
                </a:cxn>
                <a:cxn ang="0">
                  <a:pos x="93" y="62"/>
                </a:cxn>
                <a:cxn ang="0">
                  <a:pos x="81" y="71"/>
                </a:cxn>
                <a:cxn ang="0">
                  <a:pos x="72" y="84"/>
                </a:cxn>
                <a:cxn ang="0">
                  <a:pos x="65" y="100"/>
                </a:cxn>
                <a:cxn ang="0">
                  <a:pos x="60" y="120"/>
                </a:cxn>
                <a:cxn ang="0">
                  <a:pos x="58" y="144"/>
                </a:cxn>
                <a:cxn ang="0">
                  <a:pos x="58" y="171"/>
                </a:cxn>
                <a:cxn ang="0">
                  <a:pos x="60" y="196"/>
                </a:cxn>
                <a:cxn ang="0">
                  <a:pos x="65" y="216"/>
                </a:cxn>
                <a:cxn ang="0">
                  <a:pos x="72" y="233"/>
                </a:cxn>
                <a:cxn ang="0">
                  <a:pos x="81" y="246"/>
                </a:cxn>
                <a:cxn ang="0">
                  <a:pos x="92" y="255"/>
                </a:cxn>
                <a:cxn ang="0">
                  <a:pos x="104" y="261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40" y="262"/>
                </a:cxn>
                <a:cxn ang="0">
                  <a:pos x="151" y="259"/>
                </a:cxn>
                <a:cxn ang="0">
                  <a:pos x="159" y="253"/>
                </a:cxn>
                <a:cxn ang="0">
                  <a:pos x="167" y="245"/>
                </a:cxn>
                <a:cxn ang="0">
                  <a:pos x="174" y="234"/>
                </a:cxn>
                <a:cxn ang="0">
                  <a:pos x="182" y="215"/>
                </a:cxn>
              </a:cxnLst>
              <a:rect l="0" t="0" r="r" b="b"/>
              <a:pathLst>
                <a:path w="240" h="317">
                  <a:moveTo>
                    <a:pt x="186" y="200"/>
                  </a:moveTo>
                  <a:lnTo>
                    <a:pt x="240" y="218"/>
                  </a:lnTo>
                  <a:lnTo>
                    <a:pt x="236" y="230"/>
                  </a:lnTo>
                  <a:lnTo>
                    <a:pt x="233" y="241"/>
                  </a:lnTo>
                  <a:lnTo>
                    <a:pt x="228" y="253"/>
                  </a:lnTo>
                  <a:lnTo>
                    <a:pt x="224" y="262"/>
                  </a:lnTo>
                  <a:lnTo>
                    <a:pt x="218" y="271"/>
                  </a:lnTo>
                  <a:lnTo>
                    <a:pt x="212" y="279"/>
                  </a:lnTo>
                  <a:lnTo>
                    <a:pt x="206" y="286"/>
                  </a:lnTo>
                  <a:lnTo>
                    <a:pt x="199" y="293"/>
                  </a:lnTo>
                  <a:lnTo>
                    <a:pt x="191" y="299"/>
                  </a:lnTo>
                  <a:lnTo>
                    <a:pt x="183" y="304"/>
                  </a:lnTo>
                  <a:lnTo>
                    <a:pt x="175" y="308"/>
                  </a:lnTo>
                  <a:lnTo>
                    <a:pt x="166" y="311"/>
                  </a:lnTo>
                  <a:lnTo>
                    <a:pt x="157" y="314"/>
                  </a:lnTo>
                  <a:lnTo>
                    <a:pt x="147" y="316"/>
                  </a:lnTo>
                  <a:lnTo>
                    <a:pt x="136" y="317"/>
                  </a:lnTo>
                  <a:lnTo>
                    <a:pt x="125" y="317"/>
                  </a:lnTo>
                  <a:lnTo>
                    <a:pt x="112" y="317"/>
                  </a:lnTo>
                  <a:lnTo>
                    <a:pt x="100" y="315"/>
                  </a:lnTo>
                  <a:lnTo>
                    <a:pt x="87" y="312"/>
                  </a:lnTo>
                  <a:lnTo>
                    <a:pt x="75" y="307"/>
                  </a:lnTo>
                  <a:lnTo>
                    <a:pt x="65" y="301"/>
                  </a:lnTo>
                  <a:lnTo>
                    <a:pt x="55" y="293"/>
                  </a:lnTo>
                  <a:lnTo>
                    <a:pt x="45" y="285"/>
                  </a:lnTo>
                  <a:lnTo>
                    <a:pt x="35" y="276"/>
                  </a:lnTo>
                  <a:lnTo>
                    <a:pt x="27" y="265"/>
                  </a:lnTo>
                  <a:lnTo>
                    <a:pt x="20" y="253"/>
                  </a:lnTo>
                  <a:lnTo>
                    <a:pt x="14" y="240"/>
                  </a:lnTo>
                  <a:lnTo>
                    <a:pt x="9" y="226"/>
                  </a:lnTo>
                  <a:lnTo>
                    <a:pt x="5" y="212"/>
                  </a:lnTo>
                  <a:lnTo>
                    <a:pt x="3" y="196"/>
                  </a:lnTo>
                  <a:lnTo>
                    <a:pt x="1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3" y="125"/>
                  </a:lnTo>
                  <a:lnTo>
                    <a:pt x="5" y="109"/>
                  </a:lnTo>
                  <a:lnTo>
                    <a:pt x="9" y="94"/>
                  </a:lnTo>
                  <a:lnTo>
                    <a:pt x="14" y="79"/>
                  </a:lnTo>
                  <a:lnTo>
                    <a:pt x="20" y="66"/>
                  </a:lnTo>
                  <a:lnTo>
                    <a:pt x="27" y="54"/>
                  </a:lnTo>
                  <a:lnTo>
                    <a:pt x="35" y="43"/>
                  </a:lnTo>
                  <a:lnTo>
                    <a:pt x="45" y="32"/>
                  </a:lnTo>
                  <a:lnTo>
                    <a:pt x="55" y="23"/>
                  </a:lnTo>
                  <a:lnTo>
                    <a:pt x="65" y="16"/>
                  </a:lnTo>
                  <a:lnTo>
                    <a:pt x="77" y="10"/>
                  </a:lnTo>
                  <a:lnTo>
                    <a:pt x="88" y="6"/>
                  </a:lnTo>
                  <a:lnTo>
                    <a:pt x="102" y="3"/>
                  </a:lnTo>
                  <a:lnTo>
                    <a:pt x="115" y="1"/>
                  </a:lnTo>
                  <a:lnTo>
                    <a:pt x="129" y="0"/>
                  </a:lnTo>
                  <a:lnTo>
                    <a:pt x="142" y="1"/>
                  </a:lnTo>
                  <a:lnTo>
                    <a:pt x="153" y="2"/>
                  </a:lnTo>
                  <a:lnTo>
                    <a:pt x="164" y="5"/>
                  </a:lnTo>
                  <a:lnTo>
                    <a:pt x="175" y="8"/>
                  </a:lnTo>
                  <a:lnTo>
                    <a:pt x="184" y="13"/>
                  </a:lnTo>
                  <a:lnTo>
                    <a:pt x="195" y="18"/>
                  </a:lnTo>
                  <a:lnTo>
                    <a:pt x="203" y="25"/>
                  </a:lnTo>
                  <a:lnTo>
                    <a:pt x="211" y="33"/>
                  </a:lnTo>
                  <a:lnTo>
                    <a:pt x="216" y="38"/>
                  </a:lnTo>
                  <a:lnTo>
                    <a:pt x="220" y="44"/>
                  </a:lnTo>
                  <a:lnTo>
                    <a:pt x="224" y="51"/>
                  </a:lnTo>
                  <a:lnTo>
                    <a:pt x="227" y="57"/>
                  </a:lnTo>
                  <a:lnTo>
                    <a:pt x="234" y="72"/>
                  </a:lnTo>
                  <a:lnTo>
                    <a:pt x="239" y="89"/>
                  </a:lnTo>
                  <a:lnTo>
                    <a:pt x="184" y="105"/>
                  </a:lnTo>
                  <a:lnTo>
                    <a:pt x="181" y="93"/>
                  </a:lnTo>
                  <a:lnTo>
                    <a:pt x="177" y="83"/>
                  </a:lnTo>
                  <a:lnTo>
                    <a:pt x="171" y="74"/>
                  </a:lnTo>
                  <a:lnTo>
                    <a:pt x="164" y="67"/>
                  </a:lnTo>
                  <a:lnTo>
                    <a:pt x="156" y="61"/>
                  </a:lnTo>
                  <a:lnTo>
                    <a:pt x="147" y="56"/>
                  </a:lnTo>
                  <a:lnTo>
                    <a:pt x="136" y="54"/>
                  </a:lnTo>
                  <a:lnTo>
                    <a:pt x="126" y="53"/>
                  </a:lnTo>
                  <a:lnTo>
                    <a:pt x="119" y="53"/>
                  </a:lnTo>
                  <a:lnTo>
                    <a:pt x="112" y="55"/>
                  </a:lnTo>
                  <a:lnTo>
                    <a:pt x="105" y="56"/>
                  </a:lnTo>
                  <a:lnTo>
                    <a:pt x="99" y="59"/>
                  </a:lnTo>
                  <a:lnTo>
                    <a:pt x="93" y="62"/>
                  </a:lnTo>
                  <a:lnTo>
                    <a:pt x="86" y="67"/>
                  </a:lnTo>
                  <a:lnTo>
                    <a:pt x="81" y="71"/>
                  </a:lnTo>
                  <a:lnTo>
                    <a:pt x="76" y="77"/>
                  </a:lnTo>
                  <a:lnTo>
                    <a:pt x="72" y="84"/>
                  </a:lnTo>
                  <a:lnTo>
                    <a:pt x="68" y="92"/>
                  </a:lnTo>
                  <a:lnTo>
                    <a:pt x="65" y="100"/>
                  </a:lnTo>
                  <a:lnTo>
                    <a:pt x="62" y="110"/>
                  </a:lnTo>
                  <a:lnTo>
                    <a:pt x="60" y="120"/>
                  </a:lnTo>
                  <a:lnTo>
                    <a:pt x="59" y="131"/>
                  </a:lnTo>
                  <a:lnTo>
                    <a:pt x="58" y="144"/>
                  </a:lnTo>
                  <a:lnTo>
                    <a:pt x="58" y="157"/>
                  </a:lnTo>
                  <a:lnTo>
                    <a:pt x="58" y="171"/>
                  </a:lnTo>
                  <a:lnTo>
                    <a:pt x="59" y="183"/>
                  </a:lnTo>
                  <a:lnTo>
                    <a:pt x="60" y="196"/>
                  </a:lnTo>
                  <a:lnTo>
                    <a:pt x="62" y="207"/>
                  </a:lnTo>
                  <a:lnTo>
                    <a:pt x="65" y="216"/>
                  </a:lnTo>
                  <a:lnTo>
                    <a:pt x="68" y="225"/>
                  </a:lnTo>
                  <a:lnTo>
                    <a:pt x="72" y="233"/>
                  </a:lnTo>
                  <a:lnTo>
                    <a:pt x="76" y="239"/>
                  </a:lnTo>
                  <a:lnTo>
                    <a:pt x="81" y="246"/>
                  </a:lnTo>
                  <a:lnTo>
                    <a:pt x="86" y="251"/>
                  </a:lnTo>
                  <a:lnTo>
                    <a:pt x="92" y="255"/>
                  </a:lnTo>
                  <a:lnTo>
                    <a:pt x="98" y="258"/>
                  </a:lnTo>
                  <a:lnTo>
                    <a:pt x="104" y="261"/>
                  </a:lnTo>
                  <a:lnTo>
                    <a:pt x="111" y="263"/>
                  </a:lnTo>
                  <a:lnTo>
                    <a:pt x="118" y="264"/>
                  </a:lnTo>
                  <a:lnTo>
                    <a:pt x="125" y="265"/>
                  </a:lnTo>
                  <a:lnTo>
                    <a:pt x="130" y="264"/>
                  </a:lnTo>
                  <a:lnTo>
                    <a:pt x="135" y="264"/>
                  </a:lnTo>
                  <a:lnTo>
                    <a:pt x="140" y="262"/>
                  </a:lnTo>
                  <a:lnTo>
                    <a:pt x="146" y="261"/>
                  </a:lnTo>
                  <a:lnTo>
                    <a:pt x="151" y="259"/>
                  </a:lnTo>
                  <a:lnTo>
                    <a:pt x="155" y="256"/>
                  </a:lnTo>
                  <a:lnTo>
                    <a:pt x="159" y="253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1" y="239"/>
                  </a:lnTo>
                  <a:lnTo>
                    <a:pt x="174" y="234"/>
                  </a:lnTo>
                  <a:lnTo>
                    <a:pt x="177" y="228"/>
                  </a:lnTo>
                  <a:lnTo>
                    <a:pt x="182" y="215"/>
                  </a:lnTo>
                  <a:lnTo>
                    <a:pt x="186" y="20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3" name="Freeform 3257"/>
            <p:cNvSpPr>
              <a:spLocks/>
            </p:cNvSpPr>
            <p:nvPr/>
          </p:nvSpPr>
          <p:spPr bwMode="auto">
            <a:xfrm>
              <a:off x="1346" y="1739"/>
              <a:ext cx="4" cy="521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2079"/>
                </a:cxn>
                <a:cxn ang="0">
                  <a:pos x="13" y="2081"/>
                </a:cxn>
                <a:cxn ang="0">
                  <a:pos x="13" y="2083"/>
                </a:cxn>
                <a:cxn ang="0">
                  <a:pos x="11" y="2085"/>
                </a:cxn>
                <a:cxn ang="0">
                  <a:pos x="7" y="2085"/>
                </a:cxn>
                <a:cxn ang="0">
                  <a:pos x="3" y="2085"/>
                </a:cxn>
                <a:cxn ang="0">
                  <a:pos x="1" y="2083"/>
                </a:cxn>
                <a:cxn ang="0">
                  <a:pos x="0" y="2081"/>
                </a:cxn>
                <a:cxn ang="0">
                  <a:pos x="0" y="2079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4" y="6"/>
                </a:cxn>
              </a:cxnLst>
              <a:rect l="0" t="0" r="r" b="b"/>
              <a:pathLst>
                <a:path w="14" h="2085">
                  <a:moveTo>
                    <a:pt x="14" y="6"/>
                  </a:moveTo>
                  <a:lnTo>
                    <a:pt x="14" y="2079"/>
                  </a:lnTo>
                  <a:lnTo>
                    <a:pt x="13" y="2081"/>
                  </a:lnTo>
                  <a:lnTo>
                    <a:pt x="13" y="2083"/>
                  </a:lnTo>
                  <a:lnTo>
                    <a:pt x="11" y="2085"/>
                  </a:lnTo>
                  <a:lnTo>
                    <a:pt x="7" y="2085"/>
                  </a:lnTo>
                  <a:lnTo>
                    <a:pt x="3" y="2085"/>
                  </a:lnTo>
                  <a:lnTo>
                    <a:pt x="1" y="2083"/>
                  </a:lnTo>
                  <a:lnTo>
                    <a:pt x="0" y="2081"/>
                  </a:lnTo>
                  <a:lnTo>
                    <a:pt x="0" y="207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4" name="Freeform 3258"/>
            <p:cNvSpPr>
              <a:spLocks/>
            </p:cNvSpPr>
            <p:nvPr/>
          </p:nvSpPr>
          <p:spPr bwMode="auto">
            <a:xfrm>
              <a:off x="1178" y="1911"/>
              <a:ext cx="2" cy="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4" y="14"/>
                </a:cxn>
                <a:cxn ang="0">
                  <a:pos x="8" y="14"/>
                </a:cxn>
                <a:cxn ang="0">
                  <a:pos x="8" y="0"/>
                </a:cxn>
              </a:cxnLst>
              <a:rect l="0" t="0" r="r" b="b"/>
              <a:pathLst>
                <a:path w="8" h="14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8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5" name="Rectangle 3259"/>
            <p:cNvSpPr>
              <a:spLocks noChangeArrowheads="1"/>
            </p:cNvSpPr>
            <p:nvPr/>
          </p:nvSpPr>
          <p:spPr bwMode="auto">
            <a:xfrm>
              <a:off x="1180" y="1911"/>
              <a:ext cx="168" cy="4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6" name="Freeform 3260"/>
            <p:cNvSpPr>
              <a:spLocks/>
            </p:cNvSpPr>
            <p:nvPr/>
          </p:nvSpPr>
          <p:spPr bwMode="auto">
            <a:xfrm>
              <a:off x="1348" y="1911"/>
              <a:ext cx="2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" y="14"/>
                </a:cxn>
                <a:cxn ang="0">
                  <a:pos x="5" y="12"/>
                </a:cxn>
                <a:cxn ang="0">
                  <a:pos x="6" y="10"/>
                </a:cxn>
                <a:cxn ang="0">
                  <a:pos x="7" y="7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3" y="14"/>
                  </a:lnTo>
                  <a:lnTo>
                    <a:pt x="5" y="12"/>
                  </a:lnTo>
                  <a:lnTo>
                    <a:pt x="6" y="10"/>
                  </a:lnTo>
                  <a:lnTo>
                    <a:pt x="7" y="7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7" name="Freeform 3261"/>
            <p:cNvSpPr>
              <a:spLocks/>
            </p:cNvSpPr>
            <p:nvPr/>
          </p:nvSpPr>
          <p:spPr bwMode="auto">
            <a:xfrm>
              <a:off x="1178" y="2084"/>
              <a:ext cx="2" cy="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8" y="13"/>
                </a:cxn>
                <a:cxn ang="0">
                  <a:pos x="8" y="0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8" name="Rectangle 3262"/>
            <p:cNvSpPr>
              <a:spLocks noChangeArrowheads="1"/>
            </p:cNvSpPr>
            <p:nvPr/>
          </p:nvSpPr>
          <p:spPr bwMode="auto">
            <a:xfrm>
              <a:off x="1180" y="2084"/>
              <a:ext cx="168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9" name="Freeform 3263"/>
            <p:cNvSpPr>
              <a:spLocks/>
            </p:cNvSpPr>
            <p:nvPr/>
          </p:nvSpPr>
          <p:spPr bwMode="auto">
            <a:xfrm>
              <a:off x="1348" y="2084"/>
              <a:ext cx="2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3" y="13"/>
                </a:cxn>
                <a:cxn ang="0">
                  <a:pos x="5" y="11"/>
                </a:cxn>
                <a:cxn ang="0">
                  <a:pos x="6" y="9"/>
                </a:cxn>
                <a:cxn ang="0">
                  <a:pos x="7" y="7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7" h="13">
                  <a:moveTo>
                    <a:pt x="0" y="13"/>
                  </a:moveTo>
                  <a:lnTo>
                    <a:pt x="3" y="13"/>
                  </a:lnTo>
                  <a:lnTo>
                    <a:pt x="5" y="11"/>
                  </a:lnTo>
                  <a:lnTo>
                    <a:pt x="6" y="9"/>
                  </a:lnTo>
                  <a:lnTo>
                    <a:pt x="7" y="7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0" name="Freeform 3264"/>
            <p:cNvSpPr>
              <a:spLocks/>
            </p:cNvSpPr>
            <p:nvPr/>
          </p:nvSpPr>
          <p:spPr bwMode="auto">
            <a:xfrm>
              <a:off x="1348" y="2192"/>
              <a:ext cx="2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3" y="14"/>
                </a:cxn>
                <a:cxn ang="0">
                  <a:pos x="5" y="13"/>
                </a:cxn>
                <a:cxn ang="0">
                  <a:pos x="6" y="10"/>
                </a:cxn>
                <a:cxn ang="0">
                  <a:pos x="7" y="8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15"/>
                </a:cxn>
              </a:cxnLst>
              <a:rect l="0" t="0" r="r" b="b"/>
              <a:pathLst>
                <a:path w="7" h="15">
                  <a:moveTo>
                    <a:pt x="0" y="15"/>
                  </a:moveTo>
                  <a:lnTo>
                    <a:pt x="3" y="14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1" name="Freeform 3265"/>
            <p:cNvSpPr>
              <a:spLocks/>
            </p:cNvSpPr>
            <p:nvPr/>
          </p:nvSpPr>
          <p:spPr bwMode="auto">
            <a:xfrm>
              <a:off x="1276" y="2192"/>
              <a:ext cx="72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7" y="15"/>
                </a:cxn>
                <a:cxn ang="0">
                  <a:pos x="290" y="15"/>
                </a:cxn>
                <a:cxn ang="0">
                  <a:pos x="290" y="0"/>
                </a:cxn>
                <a:cxn ang="0">
                  <a:pos x="7" y="0"/>
                </a:cxn>
                <a:cxn ang="0">
                  <a:pos x="0" y="8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7" y="15"/>
                </a:cxn>
                <a:cxn ang="0">
                  <a:pos x="0" y="8"/>
                </a:cxn>
              </a:cxnLst>
              <a:rect l="0" t="0" r="r" b="b"/>
              <a:pathLst>
                <a:path w="290" h="15">
                  <a:moveTo>
                    <a:pt x="0" y="8"/>
                  </a:moveTo>
                  <a:lnTo>
                    <a:pt x="7" y="15"/>
                  </a:lnTo>
                  <a:lnTo>
                    <a:pt x="290" y="15"/>
                  </a:lnTo>
                  <a:lnTo>
                    <a:pt x="290" y="0"/>
                  </a:lnTo>
                  <a:lnTo>
                    <a:pt x="7" y="0"/>
                  </a:lnTo>
                  <a:lnTo>
                    <a:pt x="0" y="8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2" name="Rectangle 3266"/>
            <p:cNvSpPr>
              <a:spLocks noChangeArrowheads="1"/>
            </p:cNvSpPr>
            <p:nvPr/>
          </p:nvSpPr>
          <p:spPr bwMode="auto">
            <a:xfrm>
              <a:off x="1276" y="2194"/>
              <a:ext cx="3" cy="259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3" name="Freeform 3267"/>
            <p:cNvSpPr>
              <a:spLocks/>
            </p:cNvSpPr>
            <p:nvPr/>
          </p:nvSpPr>
          <p:spPr bwMode="auto">
            <a:xfrm>
              <a:off x="1276" y="245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2" y="5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3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6">
                  <a:moveTo>
                    <a:pt x="0" y="0"/>
                  </a:moveTo>
                  <a:lnTo>
                    <a:pt x="1" y="3"/>
                  </a:lnTo>
                  <a:lnTo>
                    <a:pt x="2" y="5"/>
                  </a:lnTo>
                  <a:lnTo>
                    <a:pt x="5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4" name="Freeform 3268"/>
            <p:cNvSpPr>
              <a:spLocks/>
            </p:cNvSpPr>
            <p:nvPr/>
          </p:nvSpPr>
          <p:spPr bwMode="auto">
            <a:xfrm>
              <a:off x="1367" y="2236"/>
              <a:ext cx="4" cy="1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3" y="6"/>
                </a:cxn>
              </a:cxnLst>
              <a:rect l="0" t="0" r="r" b="b"/>
              <a:pathLst>
                <a:path w="13" h="6">
                  <a:moveTo>
                    <a:pt x="13" y="6"/>
                  </a:move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5" name="Rectangle 3269"/>
            <p:cNvSpPr>
              <a:spLocks noChangeArrowheads="1"/>
            </p:cNvSpPr>
            <p:nvPr/>
          </p:nvSpPr>
          <p:spPr bwMode="auto">
            <a:xfrm>
              <a:off x="1367" y="2237"/>
              <a:ext cx="4" cy="216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6" name="Freeform 3270"/>
            <p:cNvSpPr>
              <a:spLocks/>
            </p:cNvSpPr>
            <p:nvPr/>
          </p:nvSpPr>
          <p:spPr bwMode="auto">
            <a:xfrm>
              <a:off x="1367" y="245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9" y="6"/>
                </a:cxn>
                <a:cxn ang="0">
                  <a:pos x="11" y="5"/>
                </a:cxn>
                <a:cxn ang="0">
                  <a:pos x="13" y="3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 h="6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7" name="Freeform 3271"/>
            <p:cNvSpPr>
              <a:spLocks/>
            </p:cNvSpPr>
            <p:nvPr/>
          </p:nvSpPr>
          <p:spPr bwMode="auto">
            <a:xfrm>
              <a:off x="1390" y="2192"/>
              <a:ext cx="2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7" y="15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8" name="Freeform 3272"/>
            <p:cNvSpPr>
              <a:spLocks/>
            </p:cNvSpPr>
            <p:nvPr/>
          </p:nvSpPr>
          <p:spPr bwMode="auto">
            <a:xfrm>
              <a:off x="1392" y="2192"/>
              <a:ext cx="82" cy="4"/>
            </a:xfrm>
            <a:custGeom>
              <a:avLst/>
              <a:gdLst/>
              <a:ahLst/>
              <a:cxnLst>
                <a:cxn ang="0">
                  <a:pos x="331" y="8"/>
                </a:cxn>
                <a:cxn ang="0">
                  <a:pos x="323" y="0"/>
                </a:cxn>
                <a:cxn ang="0">
                  <a:pos x="0" y="0"/>
                </a:cxn>
                <a:cxn ang="0">
                  <a:pos x="0" y="15"/>
                </a:cxn>
                <a:cxn ang="0">
                  <a:pos x="323" y="15"/>
                </a:cxn>
                <a:cxn ang="0">
                  <a:pos x="331" y="8"/>
                </a:cxn>
                <a:cxn ang="0">
                  <a:pos x="323" y="15"/>
                </a:cxn>
                <a:cxn ang="0">
                  <a:pos x="327" y="14"/>
                </a:cxn>
                <a:cxn ang="0">
                  <a:pos x="330" y="13"/>
                </a:cxn>
                <a:cxn ang="0">
                  <a:pos x="331" y="10"/>
                </a:cxn>
                <a:cxn ang="0">
                  <a:pos x="331" y="8"/>
                </a:cxn>
                <a:cxn ang="0">
                  <a:pos x="331" y="4"/>
                </a:cxn>
                <a:cxn ang="0">
                  <a:pos x="330" y="2"/>
                </a:cxn>
                <a:cxn ang="0">
                  <a:pos x="327" y="1"/>
                </a:cxn>
                <a:cxn ang="0">
                  <a:pos x="323" y="0"/>
                </a:cxn>
                <a:cxn ang="0">
                  <a:pos x="331" y="8"/>
                </a:cxn>
              </a:cxnLst>
              <a:rect l="0" t="0" r="r" b="b"/>
              <a:pathLst>
                <a:path w="331" h="15">
                  <a:moveTo>
                    <a:pt x="331" y="8"/>
                  </a:moveTo>
                  <a:lnTo>
                    <a:pt x="3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3" y="15"/>
                  </a:lnTo>
                  <a:lnTo>
                    <a:pt x="331" y="8"/>
                  </a:lnTo>
                  <a:lnTo>
                    <a:pt x="323" y="15"/>
                  </a:lnTo>
                  <a:lnTo>
                    <a:pt x="327" y="14"/>
                  </a:lnTo>
                  <a:lnTo>
                    <a:pt x="330" y="13"/>
                  </a:lnTo>
                  <a:lnTo>
                    <a:pt x="331" y="10"/>
                  </a:lnTo>
                  <a:lnTo>
                    <a:pt x="331" y="8"/>
                  </a:lnTo>
                  <a:lnTo>
                    <a:pt x="331" y="4"/>
                  </a:lnTo>
                  <a:lnTo>
                    <a:pt x="330" y="2"/>
                  </a:lnTo>
                  <a:lnTo>
                    <a:pt x="327" y="1"/>
                  </a:lnTo>
                  <a:lnTo>
                    <a:pt x="323" y="0"/>
                  </a:lnTo>
                  <a:lnTo>
                    <a:pt x="331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9" name="Rectangle 3273"/>
            <p:cNvSpPr>
              <a:spLocks noChangeArrowheads="1"/>
            </p:cNvSpPr>
            <p:nvPr/>
          </p:nvSpPr>
          <p:spPr bwMode="auto">
            <a:xfrm>
              <a:off x="1471" y="2194"/>
              <a:ext cx="3" cy="259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0" name="Freeform 3274"/>
            <p:cNvSpPr>
              <a:spLocks/>
            </p:cNvSpPr>
            <p:nvPr/>
          </p:nvSpPr>
          <p:spPr bwMode="auto">
            <a:xfrm>
              <a:off x="1471" y="245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6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1" name="Rectangle 3275"/>
            <p:cNvSpPr>
              <a:spLocks noChangeArrowheads="1"/>
            </p:cNvSpPr>
            <p:nvPr/>
          </p:nvSpPr>
          <p:spPr bwMode="auto">
            <a:xfrm>
              <a:off x="1245" y="2312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2" name="Freeform 3276"/>
            <p:cNvSpPr>
              <a:spLocks noEditPoints="1"/>
            </p:cNvSpPr>
            <p:nvPr/>
          </p:nvSpPr>
          <p:spPr bwMode="auto">
            <a:xfrm>
              <a:off x="1243" y="2311"/>
              <a:ext cx="69" cy="68"/>
            </a:xfrm>
            <a:custGeom>
              <a:avLst/>
              <a:gdLst/>
              <a:ahLst/>
              <a:cxnLst>
                <a:cxn ang="0">
                  <a:pos x="15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5" y="14"/>
                </a:cxn>
                <a:cxn ang="0">
                  <a:pos x="15" y="258"/>
                </a:cxn>
                <a:cxn ang="0">
                  <a:pos x="8" y="271"/>
                </a:cxn>
                <a:cxn ang="0">
                  <a:pos x="5" y="271"/>
                </a:cxn>
                <a:cxn ang="0">
                  <a:pos x="2" y="269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269" y="0"/>
                </a:cxn>
                <a:cxn ang="0">
                  <a:pos x="272" y="1"/>
                </a:cxn>
                <a:cxn ang="0">
                  <a:pos x="274" y="2"/>
                </a:cxn>
                <a:cxn ang="0">
                  <a:pos x="275" y="4"/>
                </a:cxn>
                <a:cxn ang="0">
                  <a:pos x="276" y="7"/>
                </a:cxn>
                <a:cxn ang="0">
                  <a:pos x="276" y="265"/>
                </a:cxn>
                <a:cxn ang="0">
                  <a:pos x="275" y="267"/>
                </a:cxn>
                <a:cxn ang="0">
                  <a:pos x="274" y="269"/>
                </a:cxn>
                <a:cxn ang="0">
                  <a:pos x="272" y="271"/>
                </a:cxn>
                <a:cxn ang="0">
                  <a:pos x="269" y="271"/>
                </a:cxn>
                <a:cxn ang="0">
                  <a:pos x="8" y="271"/>
                </a:cxn>
              </a:cxnLst>
              <a:rect l="0" t="0" r="r" b="b"/>
              <a:pathLst>
                <a:path w="276" h="271">
                  <a:moveTo>
                    <a:pt x="15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5" y="14"/>
                  </a:lnTo>
                  <a:lnTo>
                    <a:pt x="15" y="258"/>
                  </a:lnTo>
                  <a:close/>
                  <a:moveTo>
                    <a:pt x="8" y="271"/>
                  </a:moveTo>
                  <a:lnTo>
                    <a:pt x="5" y="271"/>
                  </a:lnTo>
                  <a:lnTo>
                    <a:pt x="2" y="269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269" y="0"/>
                  </a:lnTo>
                  <a:lnTo>
                    <a:pt x="272" y="1"/>
                  </a:lnTo>
                  <a:lnTo>
                    <a:pt x="274" y="2"/>
                  </a:lnTo>
                  <a:lnTo>
                    <a:pt x="275" y="4"/>
                  </a:lnTo>
                  <a:lnTo>
                    <a:pt x="276" y="7"/>
                  </a:lnTo>
                  <a:lnTo>
                    <a:pt x="276" y="265"/>
                  </a:lnTo>
                  <a:lnTo>
                    <a:pt x="275" y="267"/>
                  </a:lnTo>
                  <a:lnTo>
                    <a:pt x="274" y="269"/>
                  </a:lnTo>
                  <a:lnTo>
                    <a:pt x="272" y="271"/>
                  </a:lnTo>
                  <a:lnTo>
                    <a:pt x="269" y="271"/>
                  </a:lnTo>
                  <a:lnTo>
                    <a:pt x="8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3" name="Rectangle 3277"/>
            <p:cNvSpPr>
              <a:spLocks noChangeArrowheads="1"/>
            </p:cNvSpPr>
            <p:nvPr/>
          </p:nvSpPr>
          <p:spPr bwMode="auto">
            <a:xfrm>
              <a:off x="1440" y="2312"/>
              <a:ext cx="66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4" name="Freeform 3278"/>
            <p:cNvSpPr>
              <a:spLocks noEditPoints="1"/>
            </p:cNvSpPr>
            <p:nvPr/>
          </p:nvSpPr>
          <p:spPr bwMode="auto">
            <a:xfrm>
              <a:off x="1438" y="2311"/>
              <a:ext cx="69" cy="68"/>
            </a:xfrm>
            <a:custGeom>
              <a:avLst/>
              <a:gdLst/>
              <a:ahLst/>
              <a:cxnLst>
                <a:cxn ang="0">
                  <a:pos x="13" y="258"/>
                </a:cxn>
                <a:cxn ang="0">
                  <a:pos x="261" y="258"/>
                </a:cxn>
                <a:cxn ang="0">
                  <a:pos x="261" y="14"/>
                </a:cxn>
                <a:cxn ang="0">
                  <a:pos x="13" y="14"/>
                </a:cxn>
                <a:cxn ang="0">
                  <a:pos x="13" y="258"/>
                </a:cxn>
                <a:cxn ang="0">
                  <a:pos x="6" y="271"/>
                </a:cxn>
                <a:cxn ang="0">
                  <a:pos x="4" y="271"/>
                </a:cxn>
                <a:cxn ang="0">
                  <a:pos x="2" y="269"/>
                </a:cxn>
                <a:cxn ang="0">
                  <a:pos x="0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268" y="0"/>
                </a:cxn>
                <a:cxn ang="0">
                  <a:pos x="270" y="1"/>
                </a:cxn>
                <a:cxn ang="0">
                  <a:pos x="272" y="2"/>
                </a:cxn>
                <a:cxn ang="0">
                  <a:pos x="274" y="4"/>
                </a:cxn>
                <a:cxn ang="0">
                  <a:pos x="275" y="7"/>
                </a:cxn>
                <a:cxn ang="0">
                  <a:pos x="275" y="265"/>
                </a:cxn>
                <a:cxn ang="0">
                  <a:pos x="274" y="267"/>
                </a:cxn>
                <a:cxn ang="0">
                  <a:pos x="272" y="269"/>
                </a:cxn>
                <a:cxn ang="0">
                  <a:pos x="270" y="271"/>
                </a:cxn>
                <a:cxn ang="0">
                  <a:pos x="268" y="271"/>
                </a:cxn>
                <a:cxn ang="0">
                  <a:pos x="6" y="271"/>
                </a:cxn>
              </a:cxnLst>
              <a:rect l="0" t="0" r="r" b="b"/>
              <a:pathLst>
                <a:path w="275" h="271">
                  <a:moveTo>
                    <a:pt x="13" y="258"/>
                  </a:moveTo>
                  <a:lnTo>
                    <a:pt x="261" y="258"/>
                  </a:lnTo>
                  <a:lnTo>
                    <a:pt x="261" y="14"/>
                  </a:lnTo>
                  <a:lnTo>
                    <a:pt x="13" y="14"/>
                  </a:lnTo>
                  <a:lnTo>
                    <a:pt x="13" y="258"/>
                  </a:lnTo>
                  <a:close/>
                  <a:moveTo>
                    <a:pt x="6" y="271"/>
                  </a:moveTo>
                  <a:lnTo>
                    <a:pt x="4" y="271"/>
                  </a:lnTo>
                  <a:lnTo>
                    <a:pt x="2" y="269"/>
                  </a:lnTo>
                  <a:lnTo>
                    <a:pt x="0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268" y="0"/>
                  </a:lnTo>
                  <a:lnTo>
                    <a:pt x="270" y="1"/>
                  </a:lnTo>
                  <a:lnTo>
                    <a:pt x="272" y="2"/>
                  </a:lnTo>
                  <a:lnTo>
                    <a:pt x="274" y="4"/>
                  </a:lnTo>
                  <a:lnTo>
                    <a:pt x="275" y="7"/>
                  </a:lnTo>
                  <a:lnTo>
                    <a:pt x="275" y="265"/>
                  </a:lnTo>
                  <a:lnTo>
                    <a:pt x="274" y="267"/>
                  </a:lnTo>
                  <a:lnTo>
                    <a:pt x="272" y="269"/>
                  </a:lnTo>
                  <a:lnTo>
                    <a:pt x="270" y="271"/>
                  </a:lnTo>
                  <a:lnTo>
                    <a:pt x="268" y="271"/>
                  </a:lnTo>
                  <a:lnTo>
                    <a:pt x="6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5" name="Rectangle 3279"/>
            <p:cNvSpPr>
              <a:spLocks noChangeArrowheads="1"/>
            </p:cNvSpPr>
            <p:nvPr/>
          </p:nvSpPr>
          <p:spPr bwMode="auto">
            <a:xfrm>
              <a:off x="1342" y="2312"/>
              <a:ext cx="66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6" name="Freeform 3280"/>
            <p:cNvSpPr>
              <a:spLocks noEditPoints="1"/>
            </p:cNvSpPr>
            <p:nvPr/>
          </p:nvSpPr>
          <p:spPr bwMode="auto">
            <a:xfrm>
              <a:off x="1341" y="2311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1"/>
                </a:cxn>
                <a:cxn ang="0">
                  <a:pos x="5" y="271"/>
                </a:cxn>
                <a:cxn ang="0">
                  <a:pos x="2" y="269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268" y="0"/>
                </a:cxn>
                <a:cxn ang="0">
                  <a:pos x="271" y="1"/>
                </a:cxn>
                <a:cxn ang="0">
                  <a:pos x="273" y="2"/>
                </a:cxn>
                <a:cxn ang="0">
                  <a:pos x="276" y="4"/>
                </a:cxn>
                <a:cxn ang="0">
                  <a:pos x="276" y="7"/>
                </a:cxn>
                <a:cxn ang="0">
                  <a:pos x="276" y="265"/>
                </a:cxn>
                <a:cxn ang="0">
                  <a:pos x="276" y="267"/>
                </a:cxn>
                <a:cxn ang="0">
                  <a:pos x="273" y="269"/>
                </a:cxn>
                <a:cxn ang="0">
                  <a:pos x="271" y="271"/>
                </a:cxn>
                <a:cxn ang="0">
                  <a:pos x="268" y="271"/>
                </a:cxn>
                <a:cxn ang="0">
                  <a:pos x="7" y="271"/>
                </a:cxn>
              </a:cxnLst>
              <a:rect l="0" t="0" r="r" b="b"/>
              <a:pathLst>
                <a:path w="276" h="271">
                  <a:moveTo>
                    <a:pt x="14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1"/>
                  </a:moveTo>
                  <a:lnTo>
                    <a:pt x="5" y="271"/>
                  </a:lnTo>
                  <a:lnTo>
                    <a:pt x="2" y="269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268" y="0"/>
                  </a:lnTo>
                  <a:lnTo>
                    <a:pt x="271" y="1"/>
                  </a:lnTo>
                  <a:lnTo>
                    <a:pt x="273" y="2"/>
                  </a:lnTo>
                  <a:lnTo>
                    <a:pt x="276" y="4"/>
                  </a:lnTo>
                  <a:lnTo>
                    <a:pt x="276" y="7"/>
                  </a:lnTo>
                  <a:lnTo>
                    <a:pt x="276" y="265"/>
                  </a:lnTo>
                  <a:lnTo>
                    <a:pt x="276" y="267"/>
                  </a:lnTo>
                  <a:lnTo>
                    <a:pt x="273" y="269"/>
                  </a:lnTo>
                  <a:lnTo>
                    <a:pt x="271" y="271"/>
                  </a:lnTo>
                  <a:lnTo>
                    <a:pt x="268" y="271"/>
                  </a:lnTo>
                  <a:lnTo>
                    <a:pt x="7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7" name="Freeform 3281"/>
            <p:cNvSpPr>
              <a:spLocks/>
            </p:cNvSpPr>
            <p:nvPr/>
          </p:nvSpPr>
          <p:spPr bwMode="auto">
            <a:xfrm>
              <a:off x="1187" y="2451"/>
              <a:ext cx="1" cy="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4" y="13"/>
                </a:cxn>
                <a:cxn ang="0">
                  <a:pos x="4" y="0"/>
                </a:cxn>
              </a:cxnLst>
              <a:rect l="0" t="0" r="r" b="b"/>
              <a:pathLst>
                <a:path w="4" h="13">
                  <a:moveTo>
                    <a:pt x="4" y="0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8" name="Rectangle 3282"/>
            <p:cNvSpPr>
              <a:spLocks noChangeArrowheads="1"/>
            </p:cNvSpPr>
            <p:nvPr/>
          </p:nvSpPr>
          <p:spPr bwMode="auto">
            <a:xfrm>
              <a:off x="1188" y="2451"/>
              <a:ext cx="406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9" name="Freeform 3283"/>
            <p:cNvSpPr>
              <a:spLocks/>
            </p:cNvSpPr>
            <p:nvPr/>
          </p:nvSpPr>
          <p:spPr bwMode="auto">
            <a:xfrm>
              <a:off x="1594" y="2451"/>
              <a:ext cx="1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3"/>
                </a:cxn>
                <a:cxn ang="0">
                  <a:pos x="3" y="11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4" h="13">
                  <a:moveTo>
                    <a:pt x="0" y="13"/>
                  </a:moveTo>
                  <a:lnTo>
                    <a:pt x="2" y="13"/>
                  </a:lnTo>
                  <a:lnTo>
                    <a:pt x="3" y="11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0" name="Rectangle 3284"/>
            <p:cNvSpPr>
              <a:spLocks noChangeArrowheads="1"/>
            </p:cNvSpPr>
            <p:nvPr/>
          </p:nvSpPr>
          <p:spPr bwMode="auto">
            <a:xfrm>
              <a:off x="1221" y="1881"/>
              <a:ext cx="64" cy="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1" name="Freeform 3285"/>
            <p:cNvSpPr>
              <a:spLocks noEditPoints="1"/>
            </p:cNvSpPr>
            <p:nvPr/>
          </p:nvSpPr>
          <p:spPr bwMode="auto">
            <a:xfrm>
              <a:off x="1219" y="1879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2"/>
                </a:cxn>
                <a:cxn ang="0">
                  <a:pos x="4" y="271"/>
                </a:cxn>
                <a:cxn ang="0">
                  <a:pos x="2" y="270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2"/>
                </a:cxn>
                <a:cxn ang="0">
                  <a:pos x="272" y="5"/>
                </a:cxn>
                <a:cxn ang="0">
                  <a:pos x="273" y="7"/>
                </a:cxn>
                <a:cxn ang="0">
                  <a:pos x="273" y="265"/>
                </a:cxn>
                <a:cxn ang="0">
                  <a:pos x="272" y="267"/>
                </a:cxn>
                <a:cxn ang="0">
                  <a:pos x="271" y="270"/>
                </a:cxn>
                <a:cxn ang="0">
                  <a:pos x="268" y="271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8"/>
                  </a:moveTo>
                  <a:lnTo>
                    <a:pt x="259" y="258"/>
                  </a:lnTo>
                  <a:lnTo>
                    <a:pt x="259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2"/>
                  </a:moveTo>
                  <a:lnTo>
                    <a:pt x="4" y="271"/>
                  </a:lnTo>
                  <a:lnTo>
                    <a:pt x="2" y="270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2"/>
                  </a:lnTo>
                  <a:lnTo>
                    <a:pt x="272" y="5"/>
                  </a:lnTo>
                  <a:lnTo>
                    <a:pt x="273" y="7"/>
                  </a:lnTo>
                  <a:lnTo>
                    <a:pt x="273" y="265"/>
                  </a:lnTo>
                  <a:lnTo>
                    <a:pt x="272" y="267"/>
                  </a:lnTo>
                  <a:lnTo>
                    <a:pt x="271" y="270"/>
                  </a:lnTo>
                  <a:lnTo>
                    <a:pt x="268" y="271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2" name="Rectangle 3286"/>
            <p:cNvSpPr>
              <a:spLocks noChangeArrowheads="1"/>
            </p:cNvSpPr>
            <p:nvPr/>
          </p:nvSpPr>
          <p:spPr bwMode="auto">
            <a:xfrm>
              <a:off x="1221" y="2053"/>
              <a:ext cx="64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3" name="Freeform 3287"/>
            <p:cNvSpPr>
              <a:spLocks noEditPoints="1"/>
            </p:cNvSpPr>
            <p:nvPr/>
          </p:nvSpPr>
          <p:spPr bwMode="auto">
            <a:xfrm>
              <a:off x="1219" y="2052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5"/>
                </a:cxn>
                <a:cxn ang="0">
                  <a:pos x="14" y="15"/>
                </a:cxn>
                <a:cxn ang="0">
                  <a:pos x="14" y="258"/>
                </a:cxn>
                <a:cxn ang="0">
                  <a:pos x="7" y="273"/>
                </a:cxn>
                <a:cxn ang="0">
                  <a:pos x="4" y="272"/>
                </a:cxn>
                <a:cxn ang="0">
                  <a:pos x="2" y="271"/>
                </a:cxn>
                <a:cxn ang="0">
                  <a:pos x="1" y="268"/>
                </a:cxn>
                <a:cxn ang="0">
                  <a:pos x="0" y="266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3"/>
                </a:cxn>
                <a:cxn ang="0">
                  <a:pos x="272" y="5"/>
                </a:cxn>
                <a:cxn ang="0">
                  <a:pos x="273" y="8"/>
                </a:cxn>
                <a:cxn ang="0">
                  <a:pos x="273" y="266"/>
                </a:cxn>
                <a:cxn ang="0">
                  <a:pos x="272" y="268"/>
                </a:cxn>
                <a:cxn ang="0">
                  <a:pos x="271" y="271"/>
                </a:cxn>
                <a:cxn ang="0">
                  <a:pos x="268" y="272"/>
                </a:cxn>
                <a:cxn ang="0">
                  <a:pos x="266" y="273"/>
                </a:cxn>
                <a:cxn ang="0">
                  <a:pos x="7" y="273"/>
                </a:cxn>
              </a:cxnLst>
              <a:rect l="0" t="0" r="r" b="b"/>
              <a:pathLst>
                <a:path w="273" h="273">
                  <a:moveTo>
                    <a:pt x="14" y="258"/>
                  </a:moveTo>
                  <a:lnTo>
                    <a:pt x="259" y="258"/>
                  </a:lnTo>
                  <a:lnTo>
                    <a:pt x="259" y="15"/>
                  </a:lnTo>
                  <a:lnTo>
                    <a:pt x="14" y="15"/>
                  </a:lnTo>
                  <a:lnTo>
                    <a:pt x="14" y="258"/>
                  </a:lnTo>
                  <a:close/>
                  <a:moveTo>
                    <a:pt x="7" y="273"/>
                  </a:moveTo>
                  <a:lnTo>
                    <a:pt x="4" y="272"/>
                  </a:lnTo>
                  <a:lnTo>
                    <a:pt x="2" y="271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3"/>
                  </a:lnTo>
                  <a:lnTo>
                    <a:pt x="272" y="5"/>
                  </a:lnTo>
                  <a:lnTo>
                    <a:pt x="273" y="8"/>
                  </a:lnTo>
                  <a:lnTo>
                    <a:pt x="273" y="266"/>
                  </a:lnTo>
                  <a:lnTo>
                    <a:pt x="272" y="268"/>
                  </a:lnTo>
                  <a:lnTo>
                    <a:pt x="271" y="271"/>
                  </a:lnTo>
                  <a:lnTo>
                    <a:pt x="268" y="272"/>
                  </a:lnTo>
                  <a:lnTo>
                    <a:pt x="266" y="273"/>
                  </a:lnTo>
                  <a:lnTo>
                    <a:pt x="7" y="27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4" name="Freeform 3288"/>
            <p:cNvSpPr>
              <a:spLocks/>
            </p:cNvSpPr>
            <p:nvPr/>
          </p:nvSpPr>
          <p:spPr bwMode="auto">
            <a:xfrm>
              <a:off x="1199" y="2426"/>
              <a:ext cx="10" cy="5"/>
            </a:xfrm>
            <a:custGeom>
              <a:avLst/>
              <a:gdLst/>
              <a:ahLst/>
              <a:cxnLst>
                <a:cxn ang="0">
                  <a:pos x="41" y="21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8" y="8"/>
                </a:cxn>
                <a:cxn ang="0">
                  <a:pos x="35" y="5"/>
                </a:cxn>
                <a:cxn ang="0">
                  <a:pos x="32" y="3"/>
                </a:cxn>
                <a:cxn ang="0">
                  <a:pos x="29" y="2"/>
                </a:cxn>
                <a:cxn ang="0">
                  <a:pos x="24" y="1"/>
                </a:cxn>
                <a:cxn ang="0">
                  <a:pos x="20" y="0"/>
                </a:cxn>
                <a:cxn ang="0">
                  <a:pos x="16" y="1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6" y="5"/>
                </a:cxn>
                <a:cxn ang="0">
                  <a:pos x="3" y="8"/>
                </a:cxn>
                <a:cxn ang="0">
                  <a:pos x="1" y="12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41" y="21"/>
                </a:cxn>
              </a:cxnLst>
              <a:rect l="0" t="0" r="r" b="b"/>
              <a:pathLst>
                <a:path w="41" h="21">
                  <a:moveTo>
                    <a:pt x="41" y="21"/>
                  </a:moveTo>
                  <a:lnTo>
                    <a:pt x="41" y="16"/>
                  </a:lnTo>
                  <a:lnTo>
                    <a:pt x="40" y="12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2" y="3"/>
                  </a:lnTo>
                  <a:lnTo>
                    <a:pt x="29" y="2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5" name="Rectangle 3289"/>
            <p:cNvSpPr>
              <a:spLocks noChangeArrowheads="1"/>
            </p:cNvSpPr>
            <p:nvPr/>
          </p:nvSpPr>
          <p:spPr bwMode="auto">
            <a:xfrm>
              <a:off x="1199" y="2431"/>
              <a:ext cx="10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6" name="Freeform 3290"/>
            <p:cNvSpPr>
              <a:spLocks/>
            </p:cNvSpPr>
            <p:nvPr/>
          </p:nvSpPr>
          <p:spPr bwMode="auto">
            <a:xfrm>
              <a:off x="1199" y="2474"/>
              <a:ext cx="10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1" y="9"/>
                </a:cxn>
                <a:cxn ang="0">
                  <a:pos x="3" y="12"/>
                </a:cxn>
                <a:cxn ang="0">
                  <a:pos x="6" y="15"/>
                </a:cxn>
                <a:cxn ang="0">
                  <a:pos x="9" y="18"/>
                </a:cxn>
                <a:cxn ang="0">
                  <a:pos x="13" y="19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9" y="19"/>
                </a:cxn>
                <a:cxn ang="0">
                  <a:pos x="32" y="18"/>
                </a:cxn>
                <a:cxn ang="0">
                  <a:pos x="35" y="15"/>
                </a:cxn>
                <a:cxn ang="0">
                  <a:pos x="38" y="12"/>
                </a:cxn>
                <a:cxn ang="0">
                  <a:pos x="40" y="9"/>
                </a:cxn>
                <a:cxn ang="0">
                  <a:pos x="41" y="5"/>
                </a:cxn>
                <a:cxn ang="0">
                  <a:pos x="41" y="0"/>
                </a:cxn>
                <a:cxn ang="0">
                  <a:pos x="0" y="0"/>
                </a:cxn>
              </a:cxnLst>
              <a:rect l="0" t="0" r="r" b="b"/>
              <a:pathLst>
                <a:path w="41" h="20">
                  <a:moveTo>
                    <a:pt x="0" y="0"/>
                  </a:moveTo>
                  <a:lnTo>
                    <a:pt x="0" y="5"/>
                  </a:lnTo>
                  <a:lnTo>
                    <a:pt x="1" y="9"/>
                  </a:lnTo>
                  <a:lnTo>
                    <a:pt x="3" y="12"/>
                  </a:lnTo>
                  <a:lnTo>
                    <a:pt x="6" y="15"/>
                  </a:lnTo>
                  <a:lnTo>
                    <a:pt x="9" y="18"/>
                  </a:lnTo>
                  <a:lnTo>
                    <a:pt x="13" y="19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9" y="19"/>
                  </a:lnTo>
                  <a:lnTo>
                    <a:pt x="32" y="18"/>
                  </a:lnTo>
                  <a:lnTo>
                    <a:pt x="35" y="15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1" y="5"/>
                  </a:ln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7" name="Freeform 3291"/>
            <p:cNvSpPr>
              <a:spLocks/>
            </p:cNvSpPr>
            <p:nvPr/>
          </p:nvSpPr>
          <p:spPr bwMode="auto">
            <a:xfrm>
              <a:off x="1570" y="2426"/>
              <a:ext cx="11" cy="5"/>
            </a:xfrm>
            <a:custGeom>
              <a:avLst/>
              <a:gdLst/>
              <a:ahLst/>
              <a:cxnLst>
                <a:cxn ang="0">
                  <a:pos x="42" y="21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8" y="8"/>
                </a:cxn>
                <a:cxn ang="0">
                  <a:pos x="35" y="5"/>
                </a:cxn>
                <a:cxn ang="0">
                  <a:pos x="32" y="3"/>
                </a:cxn>
                <a:cxn ang="0">
                  <a:pos x="29" y="2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6" y="5"/>
                </a:cxn>
                <a:cxn ang="0">
                  <a:pos x="4" y="8"/>
                </a:cxn>
                <a:cxn ang="0">
                  <a:pos x="2" y="12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42" y="21"/>
                </a:cxn>
              </a:cxnLst>
              <a:rect l="0" t="0" r="r" b="b"/>
              <a:pathLst>
                <a:path w="42" h="21">
                  <a:moveTo>
                    <a:pt x="42" y="21"/>
                  </a:moveTo>
                  <a:lnTo>
                    <a:pt x="41" y="16"/>
                  </a:lnTo>
                  <a:lnTo>
                    <a:pt x="40" y="12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2" y="3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8" name="Rectangle 3292"/>
            <p:cNvSpPr>
              <a:spLocks noChangeArrowheads="1"/>
            </p:cNvSpPr>
            <p:nvPr/>
          </p:nvSpPr>
          <p:spPr bwMode="auto">
            <a:xfrm>
              <a:off x="1570" y="2431"/>
              <a:ext cx="11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9" name="Freeform 3293"/>
            <p:cNvSpPr>
              <a:spLocks/>
            </p:cNvSpPr>
            <p:nvPr/>
          </p:nvSpPr>
          <p:spPr bwMode="auto">
            <a:xfrm>
              <a:off x="1570" y="2474"/>
              <a:ext cx="1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4" y="12"/>
                </a:cxn>
                <a:cxn ang="0">
                  <a:pos x="6" y="15"/>
                </a:cxn>
                <a:cxn ang="0">
                  <a:pos x="9" y="18"/>
                </a:cxn>
                <a:cxn ang="0">
                  <a:pos x="13" y="19"/>
                </a:cxn>
                <a:cxn ang="0">
                  <a:pos x="16" y="20"/>
                </a:cxn>
                <a:cxn ang="0">
                  <a:pos x="21" y="20"/>
                </a:cxn>
                <a:cxn ang="0">
                  <a:pos x="25" y="20"/>
                </a:cxn>
                <a:cxn ang="0">
                  <a:pos x="29" y="19"/>
                </a:cxn>
                <a:cxn ang="0">
                  <a:pos x="32" y="18"/>
                </a:cxn>
                <a:cxn ang="0">
                  <a:pos x="35" y="15"/>
                </a:cxn>
                <a:cxn ang="0">
                  <a:pos x="38" y="12"/>
                </a:cxn>
                <a:cxn ang="0">
                  <a:pos x="40" y="9"/>
                </a:cxn>
                <a:cxn ang="0">
                  <a:pos x="41" y="5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 h="20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8"/>
                  </a:lnTo>
                  <a:lnTo>
                    <a:pt x="13" y="19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5" y="20"/>
                  </a:lnTo>
                  <a:lnTo>
                    <a:pt x="29" y="19"/>
                  </a:lnTo>
                  <a:lnTo>
                    <a:pt x="32" y="18"/>
                  </a:lnTo>
                  <a:lnTo>
                    <a:pt x="35" y="15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1" y="5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0" name="Rectangle 3294"/>
            <p:cNvSpPr>
              <a:spLocks noChangeArrowheads="1"/>
            </p:cNvSpPr>
            <p:nvPr/>
          </p:nvSpPr>
          <p:spPr bwMode="auto">
            <a:xfrm>
              <a:off x="1397" y="2496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1" name="Freeform 3295"/>
            <p:cNvSpPr>
              <a:spLocks noEditPoints="1"/>
            </p:cNvSpPr>
            <p:nvPr/>
          </p:nvSpPr>
          <p:spPr bwMode="auto">
            <a:xfrm>
              <a:off x="1395" y="2494"/>
              <a:ext cx="69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1"/>
                </a:cxn>
                <a:cxn ang="0">
                  <a:pos x="4" y="271"/>
                </a:cxn>
                <a:cxn ang="0">
                  <a:pos x="2" y="269"/>
                </a:cxn>
                <a:cxn ang="0">
                  <a:pos x="0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9" y="0"/>
                </a:cxn>
                <a:cxn ang="0">
                  <a:pos x="271" y="1"/>
                </a:cxn>
                <a:cxn ang="0">
                  <a:pos x="273" y="2"/>
                </a:cxn>
                <a:cxn ang="0">
                  <a:pos x="275" y="4"/>
                </a:cxn>
                <a:cxn ang="0">
                  <a:pos x="275" y="7"/>
                </a:cxn>
                <a:cxn ang="0">
                  <a:pos x="275" y="265"/>
                </a:cxn>
                <a:cxn ang="0">
                  <a:pos x="275" y="267"/>
                </a:cxn>
                <a:cxn ang="0">
                  <a:pos x="273" y="269"/>
                </a:cxn>
                <a:cxn ang="0">
                  <a:pos x="271" y="271"/>
                </a:cxn>
                <a:cxn ang="0">
                  <a:pos x="269" y="271"/>
                </a:cxn>
                <a:cxn ang="0">
                  <a:pos x="7" y="271"/>
                </a:cxn>
              </a:cxnLst>
              <a:rect l="0" t="0" r="r" b="b"/>
              <a:pathLst>
                <a:path w="275" h="271">
                  <a:moveTo>
                    <a:pt x="14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1"/>
                  </a:moveTo>
                  <a:lnTo>
                    <a:pt x="4" y="271"/>
                  </a:lnTo>
                  <a:lnTo>
                    <a:pt x="2" y="269"/>
                  </a:lnTo>
                  <a:lnTo>
                    <a:pt x="0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9" y="0"/>
                  </a:lnTo>
                  <a:lnTo>
                    <a:pt x="271" y="1"/>
                  </a:lnTo>
                  <a:lnTo>
                    <a:pt x="273" y="2"/>
                  </a:lnTo>
                  <a:lnTo>
                    <a:pt x="275" y="4"/>
                  </a:lnTo>
                  <a:lnTo>
                    <a:pt x="275" y="7"/>
                  </a:lnTo>
                  <a:lnTo>
                    <a:pt x="275" y="265"/>
                  </a:lnTo>
                  <a:lnTo>
                    <a:pt x="275" y="267"/>
                  </a:lnTo>
                  <a:lnTo>
                    <a:pt x="273" y="269"/>
                  </a:lnTo>
                  <a:lnTo>
                    <a:pt x="271" y="271"/>
                  </a:lnTo>
                  <a:lnTo>
                    <a:pt x="269" y="271"/>
                  </a:lnTo>
                  <a:lnTo>
                    <a:pt x="7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2" name="Freeform 3296"/>
            <p:cNvSpPr>
              <a:spLocks/>
            </p:cNvSpPr>
            <p:nvPr/>
          </p:nvSpPr>
          <p:spPr bwMode="auto">
            <a:xfrm>
              <a:off x="1429" y="2496"/>
              <a:ext cx="4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2" y="5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3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1" y="3"/>
                  </a:lnTo>
                  <a:lnTo>
                    <a:pt x="2" y="5"/>
                  </a:lnTo>
                  <a:lnTo>
                    <a:pt x="5" y="6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3" name="Rectangle 3297"/>
            <p:cNvSpPr>
              <a:spLocks noChangeArrowheads="1"/>
            </p:cNvSpPr>
            <p:nvPr/>
          </p:nvSpPr>
          <p:spPr bwMode="auto">
            <a:xfrm>
              <a:off x="1429" y="2453"/>
              <a:ext cx="4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4" name="Freeform 3298"/>
            <p:cNvSpPr>
              <a:spLocks/>
            </p:cNvSpPr>
            <p:nvPr/>
          </p:nvSpPr>
          <p:spPr bwMode="auto">
            <a:xfrm>
              <a:off x="1429" y="2451"/>
              <a:ext cx="4" cy="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3" y="4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4" y="7"/>
                </a:cxn>
              </a:cxnLst>
              <a:rect l="0" t="0" r="r" b="b"/>
              <a:pathLst>
                <a:path w="14" h="7">
                  <a:moveTo>
                    <a:pt x="14" y="7"/>
                  </a:moveTo>
                  <a:lnTo>
                    <a:pt x="13" y="4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5" name="Freeform 3299"/>
            <p:cNvSpPr>
              <a:spLocks/>
            </p:cNvSpPr>
            <p:nvPr/>
          </p:nvSpPr>
          <p:spPr bwMode="auto">
            <a:xfrm>
              <a:off x="1388" y="1911"/>
              <a:ext cx="4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3" y="12"/>
                </a:cxn>
                <a:cxn ang="0">
                  <a:pos x="7" y="14"/>
                </a:cxn>
                <a:cxn ang="0">
                  <a:pos x="12" y="14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7" y="14"/>
                  </a:lnTo>
                  <a:lnTo>
                    <a:pt x="12" y="1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6" name="Rectangle 3300"/>
            <p:cNvSpPr>
              <a:spLocks noChangeArrowheads="1"/>
            </p:cNvSpPr>
            <p:nvPr/>
          </p:nvSpPr>
          <p:spPr bwMode="auto">
            <a:xfrm>
              <a:off x="1392" y="1911"/>
              <a:ext cx="157" cy="4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7" name="Freeform 3301"/>
            <p:cNvSpPr>
              <a:spLocks/>
            </p:cNvSpPr>
            <p:nvPr/>
          </p:nvSpPr>
          <p:spPr bwMode="auto">
            <a:xfrm>
              <a:off x="1549" y="1911"/>
              <a:ext cx="3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14"/>
                </a:cxn>
                <a:cxn ang="0">
                  <a:pos x="9" y="12"/>
                </a:cxn>
                <a:cxn ang="0">
                  <a:pos x="11" y="10"/>
                </a:cxn>
                <a:cxn ang="0">
                  <a:pos x="12" y="7"/>
                </a:cxn>
                <a:cxn ang="0">
                  <a:pos x="11" y="4"/>
                </a:cxn>
                <a:cxn ang="0">
                  <a:pos x="9" y="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12" h="14">
                  <a:moveTo>
                    <a:pt x="0" y="14"/>
                  </a:moveTo>
                  <a:lnTo>
                    <a:pt x="5" y="14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2" y="7"/>
                  </a:lnTo>
                  <a:lnTo>
                    <a:pt x="11" y="4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8" name="Rectangle 3302"/>
            <p:cNvSpPr>
              <a:spLocks noChangeArrowheads="1"/>
            </p:cNvSpPr>
            <p:nvPr/>
          </p:nvSpPr>
          <p:spPr bwMode="auto">
            <a:xfrm>
              <a:off x="1453" y="1881"/>
              <a:ext cx="65" cy="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9" name="Freeform 3303"/>
            <p:cNvSpPr>
              <a:spLocks noEditPoints="1"/>
            </p:cNvSpPr>
            <p:nvPr/>
          </p:nvSpPr>
          <p:spPr bwMode="auto">
            <a:xfrm>
              <a:off x="1451" y="1879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2"/>
                </a:cxn>
                <a:cxn ang="0">
                  <a:pos x="4" y="271"/>
                </a:cxn>
                <a:cxn ang="0">
                  <a:pos x="2" y="270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2"/>
                </a:cxn>
                <a:cxn ang="0">
                  <a:pos x="272" y="5"/>
                </a:cxn>
                <a:cxn ang="0">
                  <a:pos x="273" y="7"/>
                </a:cxn>
                <a:cxn ang="0">
                  <a:pos x="273" y="265"/>
                </a:cxn>
                <a:cxn ang="0">
                  <a:pos x="272" y="267"/>
                </a:cxn>
                <a:cxn ang="0">
                  <a:pos x="271" y="270"/>
                </a:cxn>
                <a:cxn ang="0">
                  <a:pos x="268" y="271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8"/>
                  </a:moveTo>
                  <a:lnTo>
                    <a:pt x="259" y="258"/>
                  </a:lnTo>
                  <a:lnTo>
                    <a:pt x="259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2"/>
                  </a:moveTo>
                  <a:lnTo>
                    <a:pt x="4" y="271"/>
                  </a:lnTo>
                  <a:lnTo>
                    <a:pt x="2" y="270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2"/>
                  </a:lnTo>
                  <a:lnTo>
                    <a:pt x="272" y="5"/>
                  </a:lnTo>
                  <a:lnTo>
                    <a:pt x="273" y="7"/>
                  </a:lnTo>
                  <a:lnTo>
                    <a:pt x="273" y="265"/>
                  </a:lnTo>
                  <a:lnTo>
                    <a:pt x="272" y="267"/>
                  </a:lnTo>
                  <a:lnTo>
                    <a:pt x="271" y="270"/>
                  </a:lnTo>
                  <a:lnTo>
                    <a:pt x="268" y="271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0" name="Freeform 3304"/>
            <p:cNvSpPr>
              <a:spLocks/>
            </p:cNvSpPr>
            <p:nvPr/>
          </p:nvSpPr>
          <p:spPr bwMode="auto">
            <a:xfrm>
              <a:off x="1388" y="2085"/>
              <a:ext cx="4" cy="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1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3" y="12"/>
                </a:cxn>
                <a:cxn ang="0">
                  <a:pos x="7" y="13"/>
                </a:cxn>
                <a:cxn ang="0">
                  <a:pos x="12" y="14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7" y="1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7" y="13"/>
                  </a:lnTo>
                  <a:lnTo>
                    <a:pt x="12" y="1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1" name="Rectangle 3305"/>
            <p:cNvSpPr>
              <a:spLocks noChangeArrowheads="1"/>
            </p:cNvSpPr>
            <p:nvPr/>
          </p:nvSpPr>
          <p:spPr bwMode="auto">
            <a:xfrm>
              <a:off x="1392" y="2085"/>
              <a:ext cx="157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2" name="Freeform 3306"/>
            <p:cNvSpPr>
              <a:spLocks/>
            </p:cNvSpPr>
            <p:nvPr/>
          </p:nvSpPr>
          <p:spPr bwMode="auto">
            <a:xfrm>
              <a:off x="1549" y="2085"/>
              <a:ext cx="3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13"/>
                </a:cxn>
                <a:cxn ang="0">
                  <a:pos x="9" y="12"/>
                </a:cxn>
                <a:cxn ang="0">
                  <a:pos x="11" y="10"/>
                </a:cxn>
                <a:cxn ang="0">
                  <a:pos x="12" y="7"/>
                </a:cxn>
                <a:cxn ang="0">
                  <a:pos x="11" y="5"/>
                </a:cxn>
                <a:cxn ang="0">
                  <a:pos x="9" y="3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12" h="14">
                  <a:moveTo>
                    <a:pt x="0" y="14"/>
                  </a:moveTo>
                  <a:lnTo>
                    <a:pt x="5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2" y="7"/>
                  </a:lnTo>
                  <a:lnTo>
                    <a:pt x="11" y="5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3" name="Rectangle 3307"/>
            <p:cNvSpPr>
              <a:spLocks noChangeArrowheads="1"/>
            </p:cNvSpPr>
            <p:nvPr/>
          </p:nvSpPr>
          <p:spPr bwMode="auto">
            <a:xfrm>
              <a:off x="1453" y="2054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4" name="Freeform 3308"/>
            <p:cNvSpPr>
              <a:spLocks noEditPoints="1"/>
            </p:cNvSpPr>
            <p:nvPr/>
          </p:nvSpPr>
          <p:spPr bwMode="auto">
            <a:xfrm>
              <a:off x="1451" y="2053"/>
              <a:ext cx="68" cy="67"/>
            </a:xfrm>
            <a:custGeom>
              <a:avLst/>
              <a:gdLst/>
              <a:ahLst/>
              <a:cxnLst>
                <a:cxn ang="0">
                  <a:pos x="14" y="259"/>
                </a:cxn>
                <a:cxn ang="0">
                  <a:pos x="259" y="259"/>
                </a:cxn>
                <a:cxn ang="0">
                  <a:pos x="259" y="15"/>
                </a:cxn>
                <a:cxn ang="0">
                  <a:pos x="14" y="15"/>
                </a:cxn>
                <a:cxn ang="0">
                  <a:pos x="14" y="259"/>
                </a:cxn>
                <a:cxn ang="0">
                  <a:pos x="7" y="272"/>
                </a:cxn>
                <a:cxn ang="0">
                  <a:pos x="4" y="272"/>
                </a:cxn>
                <a:cxn ang="0">
                  <a:pos x="2" y="270"/>
                </a:cxn>
                <a:cxn ang="0">
                  <a:pos x="1" y="268"/>
                </a:cxn>
                <a:cxn ang="0">
                  <a:pos x="0" y="266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3"/>
                </a:cxn>
                <a:cxn ang="0">
                  <a:pos x="272" y="5"/>
                </a:cxn>
                <a:cxn ang="0">
                  <a:pos x="273" y="8"/>
                </a:cxn>
                <a:cxn ang="0">
                  <a:pos x="273" y="266"/>
                </a:cxn>
                <a:cxn ang="0">
                  <a:pos x="272" y="268"/>
                </a:cxn>
                <a:cxn ang="0">
                  <a:pos x="271" y="270"/>
                </a:cxn>
                <a:cxn ang="0">
                  <a:pos x="268" y="272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9"/>
                  </a:moveTo>
                  <a:lnTo>
                    <a:pt x="259" y="259"/>
                  </a:lnTo>
                  <a:lnTo>
                    <a:pt x="259" y="15"/>
                  </a:lnTo>
                  <a:lnTo>
                    <a:pt x="14" y="15"/>
                  </a:lnTo>
                  <a:lnTo>
                    <a:pt x="14" y="259"/>
                  </a:lnTo>
                  <a:close/>
                  <a:moveTo>
                    <a:pt x="7" y="272"/>
                  </a:moveTo>
                  <a:lnTo>
                    <a:pt x="4" y="272"/>
                  </a:lnTo>
                  <a:lnTo>
                    <a:pt x="2" y="270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3"/>
                  </a:lnTo>
                  <a:lnTo>
                    <a:pt x="272" y="5"/>
                  </a:lnTo>
                  <a:lnTo>
                    <a:pt x="273" y="8"/>
                  </a:lnTo>
                  <a:lnTo>
                    <a:pt x="273" y="266"/>
                  </a:lnTo>
                  <a:lnTo>
                    <a:pt x="272" y="268"/>
                  </a:lnTo>
                  <a:lnTo>
                    <a:pt x="271" y="270"/>
                  </a:lnTo>
                  <a:lnTo>
                    <a:pt x="268" y="272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5" name="Freeform 3309"/>
            <p:cNvSpPr>
              <a:spLocks/>
            </p:cNvSpPr>
            <p:nvPr/>
          </p:nvSpPr>
          <p:spPr bwMode="auto">
            <a:xfrm>
              <a:off x="1346" y="1738"/>
              <a:ext cx="47" cy="522"/>
            </a:xfrm>
            <a:custGeom>
              <a:avLst/>
              <a:gdLst/>
              <a:ahLst/>
              <a:cxnLst>
                <a:cxn ang="0">
                  <a:pos x="3" y="2075"/>
                </a:cxn>
                <a:cxn ang="0">
                  <a:pos x="174" y="1904"/>
                </a:cxn>
                <a:cxn ang="0">
                  <a:pos x="174" y="182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0" y="8"/>
                </a:cxn>
                <a:cxn ang="0">
                  <a:pos x="1" y="6"/>
                </a:cxn>
                <a:cxn ang="0">
                  <a:pos x="3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86" y="175"/>
                </a:cxn>
                <a:cxn ang="0">
                  <a:pos x="187" y="177"/>
                </a:cxn>
                <a:cxn ang="0">
                  <a:pos x="188" y="180"/>
                </a:cxn>
                <a:cxn ang="0">
                  <a:pos x="188" y="1906"/>
                </a:cxn>
                <a:cxn ang="0">
                  <a:pos x="187" y="1909"/>
                </a:cxn>
                <a:cxn ang="0">
                  <a:pos x="186" y="1911"/>
                </a:cxn>
                <a:cxn ang="0">
                  <a:pos x="13" y="2084"/>
                </a:cxn>
                <a:cxn ang="0">
                  <a:pos x="11" y="2086"/>
                </a:cxn>
                <a:cxn ang="0">
                  <a:pos x="9" y="2087"/>
                </a:cxn>
                <a:cxn ang="0">
                  <a:pos x="6" y="2087"/>
                </a:cxn>
                <a:cxn ang="0">
                  <a:pos x="3" y="2084"/>
                </a:cxn>
                <a:cxn ang="0">
                  <a:pos x="1" y="2081"/>
                </a:cxn>
                <a:cxn ang="0">
                  <a:pos x="0" y="2079"/>
                </a:cxn>
                <a:cxn ang="0">
                  <a:pos x="1" y="2077"/>
                </a:cxn>
                <a:cxn ang="0">
                  <a:pos x="3" y="2075"/>
                </a:cxn>
              </a:cxnLst>
              <a:rect l="0" t="0" r="r" b="b"/>
              <a:pathLst>
                <a:path w="188" h="2087">
                  <a:moveTo>
                    <a:pt x="3" y="2075"/>
                  </a:moveTo>
                  <a:lnTo>
                    <a:pt x="174" y="1904"/>
                  </a:lnTo>
                  <a:lnTo>
                    <a:pt x="174" y="182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86" y="175"/>
                  </a:lnTo>
                  <a:lnTo>
                    <a:pt x="187" y="177"/>
                  </a:lnTo>
                  <a:lnTo>
                    <a:pt x="188" y="180"/>
                  </a:lnTo>
                  <a:lnTo>
                    <a:pt x="188" y="1906"/>
                  </a:lnTo>
                  <a:lnTo>
                    <a:pt x="187" y="1909"/>
                  </a:lnTo>
                  <a:lnTo>
                    <a:pt x="186" y="1911"/>
                  </a:lnTo>
                  <a:lnTo>
                    <a:pt x="13" y="2084"/>
                  </a:lnTo>
                  <a:lnTo>
                    <a:pt x="11" y="2086"/>
                  </a:lnTo>
                  <a:lnTo>
                    <a:pt x="9" y="2087"/>
                  </a:lnTo>
                  <a:lnTo>
                    <a:pt x="6" y="2087"/>
                  </a:lnTo>
                  <a:lnTo>
                    <a:pt x="3" y="2084"/>
                  </a:lnTo>
                  <a:lnTo>
                    <a:pt x="1" y="2081"/>
                  </a:lnTo>
                  <a:lnTo>
                    <a:pt x="0" y="2079"/>
                  </a:lnTo>
                  <a:lnTo>
                    <a:pt x="1" y="2077"/>
                  </a:lnTo>
                  <a:lnTo>
                    <a:pt x="3" y="207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51329337"/>
      </p:ext>
    </p:extLst>
  </p:cSld>
  <p:clrMapOvr>
    <a:masterClrMapping/>
  </p:clrMapOvr>
  <p:transition spd="slow" advClick="0" advTm="1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12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01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ДОСТУП</a:t>
            </a:r>
            <a:endParaRPr lang="en-US" sz="101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060468"/>
      </p:ext>
    </p:extLst>
  </p:cSld>
  <p:clrMapOvr>
    <a:masterClrMapping/>
  </p:clrMapOvr>
  <p:transition spd="slow" advClick="0" advTm="1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838200"/>
          </a:xfrm>
        </p:spPr>
        <p:txBody>
          <a:bodyPr/>
          <a:lstStyle/>
          <a:p>
            <a:pPr algn="ctr" eaLnBrk="1" hangingPunct="1"/>
            <a:r>
              <a:rPr lang="ru-RU" b="1" i="1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b="1" smtClean="0">
                <a:solidFill>
                  <a:schemeClr val="tx1"/>
                </a:solidFill>
                <a:latin typeface="Arial" pitchFamily="34" charset="0"/>
              </a:rPr>
              <a:t>Три источника сети доступа 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05800" cy="4114800"/>
          </a:xfrm>
        </p:spPr>
        <p:txBody>
          <a:bodyPr/>
          <a:lstStyle/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Речь</a:t>
            </a:r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dirty="0" smtClean="0"/>
              <a:t>Разговор, </a:t>
            </a:r>
            <a:r>
              <a:rPr lang="en-US" dirty="0" smtClean="0"/>
              <a:t>IVR</a:t>
            </a:r>
            <a:r>
              <a:rPr lang="ru-RU" dirty="0" smtClean="0"/>
              <a:t>, оповещение, речевая почта</a:t>
            </a:r>
            <a:endParaRPr lang="en-US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endParaRPr lang="ru-RU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Данные</a:t>
            </a:r>
            <a:endParaRPr lang="en-US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dirty="0" smtClean="0"/>
              <a:t>Интернет, электронная почта,</a:t>
            </a:r>
            <a:endParaRPr lang="en-US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endParaRPr lang="ru-RU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Видеоинформация</a:t>
            </a:r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en-US" dirty="0" err="1" smtClean="0"/>
              <a:t>VoD</a:t>
            </a:r>
            <a:r>
              <a:rPr lang="en-US" dirty="0" smtClean="0"/>
              <a:t>, </a:t>
            </a:r>
            <a:r>
              <a:rPr lang="ru-RU" dirty="0" smtClean="0"/>
              <a:t>видеоконференция</a:t>
            </a: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endParaRPr lang="en-US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2280427839"/>
      </p:ext>
    </p:extLst>
  </p:cSld>
  <p:clrMapOvr>
    <a:masterClrMapping/>
  </p:clrMapOvr>
  <p:transition spd="slow" advClick="0" advTm="1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14313"/>
            <a:ext cx="8828088" cy="838200"/>
          </a:xfrm>
          <a:noFill/>
        </p:spPr>
        <p:txBody>
          <a:bodyPr/>
          <a:lstStyle/>
          <a:p>
            <a:pPr algn="ctr" eaLnBrk="1" hangingPunct="1"/>
            <a:r>
              <a:rPr lang="ru-RU" sz="3600" b="1" i="1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3600" b="1" smtClean="0">
                <a:solidFill>
                  <a:schemeClr val="tx1"/>
                </a:solidFill>
                <a:latin typeface="Arial" pitchFamily="34" charset="0"/>
              </a:rPr>
              <a:t>Три составные части сети доступа </a:t>
            </a:r>
            <a:endParaRPr lang="en-US" sz="3600" b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85863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Медь</a:t>
            </a:r>
            <a:endParaRPr lang="en-US" sz="2800" u="sng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 G.703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 HDSL</a:t>
            </a:r>
            <a:r>
              <a:rPr lang="ru-RU" sz="2800" u="sng" smtClean="0"/>
              <a:t> 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endParaRPr lang="ru-RU" sz="2800" u="sng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Оптика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SDH (STM-1/STM-4)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E3</a:t>
            </a:r>
            <a:endParaRPr lang="ru-RU" sz="2800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endParaRPr lang="en-US" sz="2800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Радиоканал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E1/E3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460804" name="Line 4"/>
          <p:cNvSpPr>
            <a:spLocks noChangeShapeType="1"/>
          </p:cNvSpPr>
          <p:nvPr/>
        </p:nvSpPr>
        <p:spPr bwMode="auto">
          <a:xfrm flipH="1">
            <a:off x="5638800" y="3200400"/>
            <a:ext cx="2743200" cy="20574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05" name="Line 5"/>
          <p:cNvSpPr>
            <a:spLocks noChangeShapeType="1"/>
          </p:cNvSpPr>
          <p:nvPr/>
        </p:nvSpPr>
        <p:spPr bwMode="auto">
          <a:xfrm flipH="1">
            <a:off x="5638800" y="3124200"/>
            <a:ext cx="2362200" cy="1828800"/>
          </a:xfrm>
          <a:prstGeom prst="line">
            <a:avLst/>
          </a:prstGeom>
          <a:noFill/>
          <a:ln w="127000" cmpd="dbl">
            <a:solidFill>
              <a:srgbClr val="D2005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06" name="Line 6"/>
          <p:cNvSpPr>
            <a:spLocks noChangeShapeType="1"/>
          </p:cNvSpPr>
          <p:nvPr/>
        </p:nvSpPr>
        <p:spPr bwMode="auto">
          <a:xfrm flipV="1">
            <a:off x="5410200" y="4419600"/>
            <a:ext cx="76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7086600" y="2286000"/>
            <a:ext cx="211138" cy="1033463"/>
            <a:chOff x="3175" y="1107"/>
            <a:chExt cx="277" cy="699"/>
          </a:xfrm>
        </p:grpSpPr>
        <p:pic>
          <p:nvPicPr>
            <p:cNvPr id="1948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107"/>
              <a:ext cx="277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09" name="Rectangle 9"/>
            <p:cNvSpPr>
              <a:spLocks noChangeArrowheads="1"/>
            </p:cNvSpPr>
            <p:nvPr/>
          </p:nvSpPr>
          <p:spPr bwMode="auto">
            <a:xfrm>
              <a:off x="3227" y="1273"/>
              <a:ext cx="54" cy="11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0810" name="Line 10"/>
          <p:cNvSpPr>
            <a:spLocks noChangeShapeType="1"/>
          </p:cNvSpPr>
          <p:nvPr/>
        </p:nvSpPr>
        <p:spPr bwMode="auto">
          <a:xfrm flipV="1">
            <a:off x="7239000" y="2895600"/>
            <a:ext cx="304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11" name="AutoShape 11"/>
          <p:cNvSpPr>
            <a:spLocks noChangeArrowheads="1"/>
          </p:cNvSpPr>
          <p:nvPr/>
        </p:nvSpPr>
        <p:spPr bwMode="auto">
          <a:xfrm rot="2816830">
            <a:off x="7124700" y="4000500"/>
            <a:ext cx="152400" cy="228600"/>
          </a:xfrm>
          <a:prstGeom prst="flowChartCollate">
            <a:avLst/>
          </a:prstGeom>
          <a:solidFill>
            <a:srgbClr val="FFFF99"/>
          </a:solidFill>
          <a:ln w="28575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5707063" y="5532438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333399"/>
                </a:solidFill>
                <a:ea typeface="Times New Roman (Hebrew)"/>
                <a:cs typeface="Times New Roman (Hebrew)"/>
              </a:rPr>
              <a:t>CU</a:t>
            </a:r>
          </a:p>
        </p:txBody>
      </p:sp>
      <p:pic>
        <p:nvPicPr>
          <p:cNvPr id="19467" name="Picture 13" descr="cagerigh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59313"/>
            <a:ext cx="14954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4" descr="cagerigh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90800"/>
            <a:ext cx="11144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9" name="Group 15"/>
          <p:cNvGrpSpPr>
            <a:grpSpLocks/>
          </p:cNvGrpSpPr>
          <p:nvPr/>
        </p:nvGrpSpPr>
        <p:grpSpPr bwMode="auto">
          <a:xfrm>
            <a:off x="5410200" y="3505200"/>
            <a:ext cx="211138" cy="1033463"/>
            <a:chOff x="3175" y="1107"/>
            <a:chExt cx="277" cy="699"/>
          </a:xfrm>
        </p:grpSpPr>
        <p:pic>
          <p:nvPicPr>
            <p:cNvPr id="19480" name="Picture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107"/>
              <a:ext cx="277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17" name="Rectangle 17"/>
            <p:cNvSpPr>
              <a:spLocks noChangeArrowheads="1"/>
            </p:cNvSpPr>
            <p:nvPr/>
          </p:nvSpPr>
          <p:spPr bwMode="auto">
            <a:xfrm>
              <a:off x="3227" y="1273"/>
              <a:ext cx="54" cy="11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470" name="Group 18"/>
          <p:cNvGrpSpPr>
            <a:grpSpLocks/>
          </p:cNvGrpSpPr>
          <p:nvPr/>
        </p:nvGrpSpPr>
        <p:grpSpPr bwMode="auto">
          <a:xfrm>
            <a:off x="6781800" y="3886200"/>
            <a:ext cx="228600" cy="228600"/>
            <a:chOff x="3024" y="1344"/>
            <a:chExt cx="816" cy="672"/>
          </a:xfrm>
        </p:grpSpPr>
        <p:sp>
          <p:nvSpPr>
            <p:cNvPr id="460819" name="AutoShape 19"/>
            <p:cNvSpPr>
              <a:spLocks noChangeArrowheads="1"/>
            </p:cNvSpPr>
            <p:nvPr/>
          </p:nvSpPr>
          <p:spPr bwMode="auto">
            <a:xfrm>
              <a:off x="3024" y="1353"/>
              <a:ext cx="816" cy="663"/>
            </a:xfrm>
            <a:prstGeom prst="flowChartConnector">
              <a:avLst/>
            </a:prstGeom>
            <a:solidFill>
              <a:srgbClr val="FFFFCC"/>
            </a:solidFill>
            <a:ln w="38100">
              <a:solidFill>
                <a:srgbClr val="D2005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0820" name="Line 20"/>
            <p:cNvSpPr>
              <a:spLocks noChangeShapeType="1"/>
            </p:cNvSpPr>
            <p:nvPr/>
          </p:nvSpPr>
          <p:spPr bwMode="auto">
            <a:xfrm rot="-5776460">
              <a:off x="3094" y="1319"/>
              <a:ext cx="443" cy="493"/>
            </a:xfrm>
            <a:prstGeom prst="line">
              <a:avLst/>
            </a:prstGeom>
            <a:noFill/>
            <a:ln w="12700">
              <a:solidFill>
                <a:srgbClr val="D2005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0821" name="Line 21"/>
            <p:cNvSpPr>
              <a:spLocks noChangeShapeType="1"/>
            </p:cNvSpPr>
            <p:nvPr/>
          </p:nvSpPr>
          <p:spPr bwMode="auto">
            <a:xfrm rot="-5776460">
              <a:off x="3283" y="1466"/>
              <a:ext cx="439" cy="493"/>
            </a:xfrm>
            <a:prstGeom prst="line">
              <a:avLst/>
            </a:prstGeom>
            <a:noFill/>
            <a:ln w="12700">
              <a:solidFill>
                <a:srgbClr val="D2005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471" name="Text Box 22"/>
          <p:cNvSpPr txBox="1">
            <a:spLocks noChangeArrowheads="1"/>
          </p:cNvSpPr>
          <p:nvPr/>
        </p:nvSpPr>
        <p:spPr bwMode="auto">
          <a:xfrm>
            <a:off x="8442325" y="3259138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>
                <a:solidFill>
                  <a:srgbClr val="333399"/>
                </a:solidFill>
                <a:ea typeface="Times New Roman (Hebrew)"/>
                <a:cs typeface="Times New Roman (Hebrew)"/>
              </a:rPr>
              <a:t>RU</a:t>
            </a:r>
          </a:p>
        </p:txBody>
      </p:sp>
      <p:sp>
        <p:nvSpPr>
          <p:cNvPr id="460823" name="Oval 23"/>
          <p:cNvSpPr>
            <a:spLocks noChangeArrowheads="1"/>
          </p:cNvSpPr>
          <p:nvPr/>
        </p:nvSpPr>
        <p:spPr bwMode="auto">
          <a:xfrm rot="16020000">
            <a:off x="6957219" y="2186781"/>
            <a:ext cx="409575" cy="30321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4" name="Oval 24"/>
          <p:cNvSpPr>
            <a:spLocks noChangeArrowheads="1"/>
          </p:cNvSpPr>
          <p:nvPr/>
        </p:nvSpPr>
        <p:spPr bwMode="auto">
          <a:xfrm rot="5580000">
            <a:off x="5281612" y="3328988"/>
            <a:ext cx="409575" cy="3048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5" name="Line 25"/>
          <p:cNvSpPr>
            <a:spLocks noChangeShapeType="1"/>
          </p:cNvSpPr>
          <p:nvPr/>
        </p:nvSpPr>
        <p:spPr bwMode="auto">
          <a:xfrm flipH="1">
            <a:off x="5715000" y="2895600"/>
            <a:ext cx="609600" cy="4572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6" name="Line 26"/>
          <p:cNvSpPr>
            <a:spLocks noChangeShapeType="1"/>
          </p:cNvSpPr>
          <p:nvPr/>
        </p:nvSpPr>
        <p:spPr bwMode="auto">
          <a:xfrm flipV="1">
            <a:off x="6324600" y="2514600"/>
            <a:ext cx="685800" cy="5334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7" name="Line 27"/>
          <p:cNvSpPr>
            <a:spLocks noChangeShapeType="1"/>
          </p:cNvSpPr>
          <p:nvPr/>
        </p:nvSpPr>
        <p:spPr bwMode="auto">
          <a:xfrm>
            <a:off x="6324600" y="2895600"/>
            <a:ext cx="0" cy="152400"/>
          </a:xfrm>
          <a:prstGeom prst="line">
            <a:avLst/>
          </a:prstGeom>
          <a:noFill/>
          <a:ln w="9525">
            <a:solidFill>
              <a:srgbClr val="CC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0869936"/>
      </p:ext>
    </p:extLst>
  </p:cSld>
  <p:clrMapOvr>
    <a:masterClrMapping/>
  </p:clrMapOvr>
  <p:transition spd="slow" advClick="0" advTm="1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971550" y="2212975"/>
            <a:ext cx="1447800" cy="930275"/>
          </a:xfrm>
          <a:custGeom>
            <a:avLst/>
            <a:gdLst>
              <a:gd name="T0" fmla="*/ 2147483647 w 1478"/>
              <a:gd name="T1" fmla="*/ 2147483647 h 821"/>
              <a:gd name="T2" fmla="*/ 2147483647 w 1478"/>
              <a:gd name="T3" fmla="*/ 2147483647 h 821"/>
              <a:gd name="T4" fmla="*/ 2147483647 w 1478"/>
              <a:gd name="T5" fmla="*/ 2147483647 h 821"/>
              <a:gd name="T6" fmla="*/ 2147483647 w 1478"/>
              <a:gd name="T7" fmla="*/ 2147483647 h 821"/>
              <a:gd name="T8" fmla="*/ 2147483647 w 1478"/>
              <a:gd name="T9" fmla="*/ 2147483647 h 821"/>
              <a:gd name="T10" fmla="*/ 2147483647 w 1478"/>
              <a:gd name="T11" fmla="*/ 2147483647 h 821"/>
              <a:gd name="T12" fmla="*/ 2147483647 w 1478"/>
              <a:gd name="T13" fmla="*/ 2147483647 h 821"/>
              <a:gd name="T14" fmla="*/ 2147483647 w 1478"/>
              <a:gd name="T15" fmla="*/ 2147483647 h 821"/>
              <a:gd name="T16" fmla="*/ 2147483647 w 1478"/>
              <a:gd name="T17" fmla="*/ 2147483647 h 821"/>
              <a:gd name="T18" fmla="*/ 2147483647 w 1478"/>
              <a:gd name="T19" fmla="*/ 2147483647 h 821"/>
              <a:gd name="T20" fmla="*/ 2147483647 w 1478"/>
              <a:gd name="T21" fmla="*/ 2147483647 h 821"/>
              <a:gd name="T22" fmla="*/ 2147483647 w 1478"/>
              <a:gd name="T23" fmla="*/ 2147483647 h 821"/>
              <a:gd name="T24" fmla="*/ 2147483647 w 1478"/>
              <a:gd name="T25" fmla="*/ 2147483647 h 821"/>
              <a:gd name="T26" fmla="*/ 2147483647 w 1478"/>
              <a:gd name="T27" fmla="*/ 2147483647 h 821"/>
              <a:gd name="T28" fmla="*/ 2147483647 w 1478"/>
              <a:gd name="T29" fmla="*/ 2147483647 h 821"/>
              <a:gd name="T30" fmla="*/ 2147483647 w 1478"/>
              <a:gd name="T31" fmla="*/ 2147483647 h 821"/>
              <a:gd name="T32" fmla="*/ 2147483647 w 1478"/>
              <a:gd name="T33" fmla="*/ 2147483647 h 821"/>
              <a:gd name="T34" fmla="*/ 2147483647 w 1478"/>
              <a:gd name="T35" fmla="*/ 2147483647 h 821"/>
              <a:gd name="T36" fmla="*/ 2147483647 w 1478"/>
              <a:gd name="T37" fmla="*/ 2147483647 h 821"/>
              <a:gd name="T38" fmla="*/ 2147483647 w 1478"/>
              <a:gd name="T39" fmla="*/ 2147483647 h 821"/>
              <a:gd name="T40" fmla="*/ 2147483647 w 1478"/>
              <a:gd name="T41" fmla="*/ 2147483647 h 821"/>
              <a:gd name="T42" fmla="*/ 2147483647 w 1478"/>
              <a:gd name="T43" fmla="*/ 2147483647 h 821"/>
              <a:gd name="T44" fmla="*/ 2147483647 w 1478"/>
              <a:gd name="T45" fmla="*/ 2147483647 h 821"/>
              <a:gd name="T46" fmla="*/ 2147483647 w 1478"/>
              <a:gd name="T47" fmla="*/ 2147483647 h 821"/>
              <a:gd name="T48" fmla="*/ 2147483647 w 1478"/>
              <a:gd name="T49" fmla="*/ 2147483647 h 821"/>
              <a:gd name="T50" fmla="*/ 2147483647 w 1478"/>
              <a:gd name="T51" fmla="*/ 2147483647 h 821"/>
              <a:gd name="T52" fmla="*/ 2147483647 w 1478"/>
              <a:gd name="T53" fmla="*/ 2147483647 h 821"/>
              <a:gd name="T54" fmla="*/ 2147483647 w 1478"/>
              <a:gd name="T55" fmla="*/ 2147483647 h 821"/>
              <a:gd name="T56" fmla="*/ 2147483647 w 1478"/>
              <a:gd name="T57" fmla="*/ 2147483647 h 821"/>
              <a:gd name="T58" fmla="*/ 2147483647 w 1478"/>
              <a:gd name="T59" fmla="*/ 2147483647 h 821"/>
              <a:gd name="T60" fmla="*/ 2147483647 w 1478"/>
              <a:gd name="T61" fmla="*/ 2147483647 h 821"/>
              <a:gd name="T62" fmla="*/ 2147483647 w 1478"/>
              <a:gd name="T63" fmla="*/ 2147483647 h 821"/>
              <a:gd name="T64" fmla="*/ 2147483647 w 1478"/>
              <a:gd name="T65" fmla="*/ 2147483647 h 821"/>
              <a:gd name="T66" fmla="*/ 2147483647 w 1478"/>
              <a:gd name="T67" fmla="*/ 2147483647 h 821"/>
              <a:gd name="T68" fmla="*/ 2147483647 w 1478"/>
              <a:gd name="T69" fmla="*/ 2147483647 h 821"/>
              <a:gd name="T70" fmla="*/ 2147483647 w 1478"/>
              <a:gd name="T71" fmla="*/ 2147483647 h 821"/>
              <a:gd name="T72" fmla="*/ 2147483647 w 1478"/>
              <a:gd name="T73" fmla="*/ 2147483647 h 821"/>
              <a:gd name="T74" fmla="*/ 2147483647 w 1478"/>
              <a:gd name="T75" fmla="*/ 2147483647 h 821"/>
              <a:gd name="T76" fmla="*/ 2147483647 w 1478"/>
              <a:gd name="T77" fmla="*/ 0 h 821"/>
              <a:gd name="T78" fmla="*/ 2147483647 w 1478"/>
              <a:gd name="T79" fmla="*/ 2147483647 h 821"/>
              <a:gd name="T80" fmla="*/ 2147483647 w 1478"/>
              <a:gd name="T81" fmla="*/ 2147483647 h 821"/>
              <a:gd name="T82" fmla="*/ 2147483647 w 1478"/>
              <a:gd name="T83" fmla="*/ 2147483647 h 821"/>
              <a:gd name="T84" fmla="*/ 2147483647 w 1478"/>
              <a:gd name="T85" fmla="*/ 2147483647 h 821"/>
              <a:gd name="T86" fmla="*/ 2147483647 w 1478"/>
              <a:gd name="T87" fmla="*/ 2147483647 h 821"/>
              <a:gd name="T88" fmla="*/ 2147483647 w 1478"/>
              <a:gd name="T89" fmla="*/ 2147483647 h 821"/>
              <a:gd name="T90" fmla="*/ 2147483647 w 1478"/>
              <a:gd name="T91" fmla="*/ 2147483647 h 821"/>
              <a:gd name="T92" fmla="*/ 2147483647 w 1478"/>
              <a:gd name="T93" fmla="*/ 2147483647 h 821"/>
              <a:gd name="T94" fmla="*/ 2147483647 w 1478"/>
              <a:gd name="T95" fmla="*/ 2147483647 h 821"/>
              <a:gd name="T96" fmla="*/ 2147483647 w 1478"/>
              <a:gd name="T97" fmla="*/ 2147483647 h 821"/>
              <a:gd name="T98" fmla="*/ 2147483647 w 1478"/>
              <a:gd name="T99" fmla="*/ 2147483647 h 821"/>
              <a:gd name="T100" fmla="*/ 2147483647 w 1478"/>
              <a:gd name="T101" fmla="*/ 2147483647 h 821"/>
              <a:gd name="T102" fmla="*/ 2147483647 w 1478"/>
              <a:gd name="T103" fmla="*/ 2147483647 h 821"/>
              <a:gd name="T104" fmla="*/ 2147483647 w 1478"/>
              <a:gd name="T105" fmla="*/ 2147483647 h 821"/>
              <a:gd name="T106" fmla="*/ 2147483647 w 1478"/>
              <a:gd name="T107" fmla="*/ 2147483647 h 821"/>
              <a:gd name="T108" fmla="*/ 2147483647 w 1478"/>
              <a:gd name="T109" fmla="*/ 2147483647 h 82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78"/>
              <a:gd name="T166" fmla="*/ 0 h 821"/>
              <a:gd name="T167" fmla="*/ 1478 w 1478"/>
              <a:gd name="T168" fmla="*/ 821 h 82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78" h="821">
                <a:moveTo>
                  <a:pt x="134" y="273"/>
                </a:moveTo>
                <a:lnTo>
                  <a:pt x="120" y="275"/>
                </a:lnTo>
                <a:lnTo>
                  <a:pt x="107" y="277"/>
                </a:lnTo>
                <a:lnTo>
                  <a:pt x="93" y="280"/>
                </a:lnTo>
                <a:lnTo>
                  <a:pt x="81" y="285"/>
                </a:lnTo>
                <a:lnTo>
                  <a:pt x="69" y="290"/>
                </a:lnTo>
                <a:lnTo>
                  <a:pt x="58" y="296"/>
                </a:lnTo>
                <a:lnTo>
                  <a:pt x="49" y="302"/>
                </a:lnTo>
                <a:lnTo>
                  <a:pt x="39" y="310"/>
                </a:lnTo>
                <a:lnTo>
                  <a:pt x="30" y="318"/>
                </a:lnTo>
                <a:lnTo>
                  <a:pt x="23" y="325"/>
                </a:lnTo>
                <a:lnTo>
                  <a:pt x="17" y="335"/>
                </a:lnTo>
                <a:lnTo>
                  <a:pt x="11" y="344"/>
                </a:lnTo>
                <a:lnTo>
                  <a:pt x="7" y="354"/>
                </a:lnTo>
                <a:lnTo>
                  <a:pt x="4" y="364"/>
                </a:lnTo>
                <a:lnTo>
                  <a:pt x="2" y="374"/>
                </a:lnTo>
                <a:lnTo>
                  <a:pt x="0" y="385"/>
                </a:lnTo>
                <a:lnTo>
                  <a:pt x="2" y="393"/>
                </a:lnTo>
                <a:lnTo>
                  <a:pt x="2" y="400"/>
                </a:lnTo>
                <a:lnTo>
                  <a:pt x="4" y="407"/>
                </a:lnTo>
                <a:lnTo>
                  <a:pt x="6" y="414"/>
                </a:lnTo>
                <a:lnTo>
                  <a:pt x="8" y="422"/>
                </a:lnTo>
                <a:lnTo>
                  <a:pt x="12" y="428"/>
                </a:lnTo>
                <a:lnTo>
                  <a:pt x="16" y="435"/>
                </a:lnTo>
                <a:lnTo>
                  <a:pt x="20" y="441"/>
                </a:lnTo>
                <a:lnTo>
                  <a:pt x="31" y="453"/>
                </a:lnTo>
                <a:lnTo>
                  <a:pt x="43" y="464"/>
                </a:lnTo>
                <a:lnTo>
                  <a:pt x="57" y="474"/>
                </a:lnTo>
                <a:lnTo>
                  <a:pt x="74" y="483"/>
                </a:lnTo>
                <a:lnTo>
                  <a:pt x="74" y="482"/>
                </a:lnTo>
                <a:lnTo>
                  <a:pt x="64" y="489"/>
                </a:lnTo>
                <a:lnTo>
                  <a:pt x="56" y="498"/>
                </a:lnTo>
                <a:lnTo>
                  <a:pt x="50" y="507"/>
                </a:lnTo>
                <a:lnTo>
                  <a:pt x="43" y="517"/>
                </a:lnTo>
                <a:lnTo>
                  <a:pt x="39" y="527"/>
                </a:lnTo>
                <a:lnTo>
                  <a:pt x="35" y="537"/>
                </a:lnTo>
                <a:lnTo>
                  <a:pt x="33" y="547"/>
                </a:lnTo>
                <a:lnTo>
                  <a:pt x="33" y="558"/>
                </a:lnTo>
                <a:lnTo>
                  <a:pt x="33" y="569"/>
                </a:lnTo>
                <a:lnTo>
                  <a:pt x="37" y="581"/>
                </a:lnTo>
                <a:lnTo>
                  <a:pt x="40" y="591"/>
                </a:lnTo>
                <a:lnTo>
                  <a:pt x="44" y="602"/>
                </a:lnTo>
                <a:lnTo>
                  <a:pt x="51" y="612"/>
                </a:lnTo>
                <a:lnTo>
                  <a:pt x="58" y="621"/>
                </a:lnTo>
                <a:lnTo>
                  <a:pt x="67" y="629"/>
                </a:lnTo>
                <a:lnTo>
                  <a:pt x="77" y="638"/>
                </a:lnTo>
                <a:lnTo>
                  <a:pt x="87" y="645"/>
                </a:lnTo>
                <a:lnTo>
                  <a:pt x="99" y="651"/>
                </a:lnTo>
                <a:lnTo>
                  <a:pt x="111" y="657"/>
                </a:lnTo>
                <a:lnTo>
                  <a:pt x="124" y="662"/>
                </a:lnTo>
                <a:lnTo>
                  <a:pt x="138" y="665"/>
                </a:lnTo>
                <a:lnTo>
                  <a:pt x="153" y="669"/>
                </a:lnTo>
                <a:lnTo>
                  <a:pt x="167" y="670"/>
                </a:lnTo>
                <a:lnTo>
                  <a:pt x="182" y="671"/>
                </a:lnTo>
                <a:lnTo>
                  <a:pt x="200" y="670"/>
                </a:lnTo>
                <a:lnTo>
                  <a:pt x="198" y="671"/>
                </a:lnTo>
                <a:lnTo>
                  <a:pt x="208" y="682"/>
                </a:lnTo>
                <a:lnTo>
                  <a:pt x="218" y="693"/>
                </a:lnTo>
                <a:lnTo>
                  <a:pt x="229" y="703"/>
                </a:lnTo>
                <a:lnTo>
                  <a:pt x="241" y="712"/>
                </a:lnTo>
                <a:lnTo>
                  <a:pt x="253" y="721"/>
                </a:lnTo>
                <a:lnTo>
                  <a:pt x="267" y="730"/>
                </a:lnTo>
                <a:lnTo>
                  <a:pt x="281" y="738"/>
                </a:lnTo>
                <a:lnTo>
                  <a:pt x="296" y="744"/>
                </a:lnTo>
                <a:lnTo>
                  <a:pt x="311" y="751"/>
                </a:lnTo>
                <a:lnTo>
                  <a:pt x="326" y="756"/>
                </a:lnTo>
                <a:lnTo>
                  <a:pt x="343" y="761"/>
                </a:lnTo>
                <a:lnTo>
                  <a:pt x="359" y="764"/>
                </a:lnTo>
                <a:lnTo>
                  <a:pt x="376" y="767"/>
                </a:lnTo>
                <a:lnTo>
                  <a:pt x="393" y="769"/>
                </a:lnTo>
                <a:lnTo>
                  <a:pt x="411" y="770"/>
                </a:lnTo>
                <a:lnTo>
                  <a:pt x="428" y="771"/>
                </a:lnTo>
                <a:lnTo>
                  <a:pt x="446" y="770"/>
                </a:lnTo>
                <a:lnTo>
                  <a:pt x="463" y="769"/>
                </a:lnTo>
                <a:lnTo>
                  <a:pt x="498" y="764"/>
                </a:lnTo>
                <a:lnTo>
                  <a:pt x="516" y="759"/>
                </a:lnTo>
                <a:lnTo>
                  <a:pt x="532" y="755"/>
                </a:lnTo>
                <a:lnTo>
                  <a:pt x="547" y="749"/>
                </a:lnTo>
                <a:lnTo>
                  <a:pt x="564" y="742"/>
                </a:lnTo>
                <a:lnTo>
                  <a:pt x="564" y="743"/>
                </a:lnTo>
                <a:lnTo>
                  <a:pt x="572" y="752"/>
                </a:lnTo>
                <a:lnTo>
                  <a:pt x="590" y="768"/>
                </a:lnTo>
                <a:lnTo>
                  <a:pt x="601" y="775"/>
                </a:lnTo>
                <a:lnTo>
                  <a:pt x="623" y="789"/>
                </a:lnTo>
                <a:lnTo>
                  <a:pt x="634" y="794"/>
                </a:lnTo>
                <a:lnTo>
                  <a:pt x="646" y="800"/>
                </a:lnTo>
                <a:lnTo>
                  <a:pt x="659" y="804"/>
                </a:lnTo>
                <a:lnTo>
                  <a:pt x="685" y="812"/>
                </a:lnTo>
                <a:lnTo>
                  <a:pt x="698" y="815"/>
                </a:lnTo>
                <a:lnTo>
                  <a:pt x="713" y="817"/>
                </a:lnTo>
                <a:lnTo>
                  <a:pt x="727" y="820"/>
                </a:lnTo>
                <a:lnTo>
                  <a:pt x="755" y="821"/>
                </a:lnTo>
                <a:lnTo>
                  <a:pt x="774" y="820"/>
                </a:lnTo>
                <a:lnTo>
                  <a:pt x="793" y="819"/>
                </a:lnTo>
                <a:lnTo>
                  <a:pt x="811" y="815"/>
                </a:lnTo>
                <a:lnTo>
                  <a:pt x="829" y="811"/>
                </a:lnTo>
                <a:lnTo>
                  <a:pt x="845" y="806"/>
                </a:lnTo>
                <a:lnTo>
                  <a:pt x="862" y="800"/>
                </a:lnTo>
                <a:lnTo>
                  <a:pt x="878" y="793"/>
                </a:lnTo>
                <a:lnTo>
                  <a:pt x="893" y="786"/>
                </a:lnTo>
                <a:lnTo>
                  <a:pt x="906" y="777"/>
                </a:lnTo>
                <a:lnTo>
                  <a:pt x="921" y="767"/>
                </a:lnTo>
                <a:lnTo>
                  <a:pt x="933" y="757"/>
                </a:lnTo>
                <a:lnTo>
                  <a:pt x="944" y="746"/>
                </a:lnTo>
                <a:lnTo>
                  <a:pt x="953" y="734"/>
                </a:lnTo>
                <a:lnTo>
                  <a:pt x="962" y="722"/>
                </a:lnTo>
                <a:lnTo>
                  <a:pt x="970" y="709"/>
                </a:lnTo>
                <a:lnTo>
                  <a:pt x="976" y="696"/>
                </a:lnTo>
                <a:lnTo>
                  <a:pt x="976" y="697"/>
                </a:lnTo>
                <a:lnTo>
                  <a:pt x="988" y="703"/>
                </a:lnTo>
                <a:lnTo>
                  <a:pt x="1000" y="707"/>
                </a:lnTo>
                <a:lnTo>
                  <a:pt x="1014" y="710"/>
                </a:lnTo>
                <a:lnTo>
                  <a:pt x="1027" y="714"/>
                </a:lnTo>
                <a:lnTo>
                  <a:pt x="1040" y="717"/>
                </a:lnTo>
                <a:lnTo>
                  <a:pt x="1054" y="718"/>
                </a:lnTo>
                <a:lnTo>
                  <a:pt x="1067" y="719"/>
                </a:lnTo>
                <a:lnTo>
                  <a:pt x="1081" y="720"/>
                </a:lnTo>
                <a:lnTo>
                  <a:pt x="1101" y="719"/>
                </a:lnTo>
                <a:lnTo>
                  <a:pt x="1121" y="717"/>
                </a:lnTo>
                <a:lnTo>
                  <a:pt x="1139" y="714"/>
                </a:lnTo>
                <a:lnTo>
                  <a:pt x="1158" y="708"/>
                </a:lnTo>
                <a:lnTo>
                  <a:pt x="1176" y="701"/>
                </a:lnTo>
                <a:lnTo>
                  <a:pt x="1191" y="695"/>
                </a:lnTo>
                <a:lnTo>
                  <a:pt x="1206" y="686"/>
                </a:lnTo>
                <a:lnTo>
                  <a:pt x="1220" y="676"/>
                </a:lnTo>
                <a:lnTo>
                  <a:pt x="1234" y="666"/>
                </a:lnTo>
                <a:lnTo>
                  <a:pt x="1244" y="654"/>
                </a:lnTo>
                <a:lnTo>
                  <a:pt x="1254" y="642"/>
                </a:lnTo>
                <a:lnTo>
                  <a:pt x="1263" y="629"/>
                </a:lnTo>
                <a:lnTo>
                  <a:pt x="1270" y="616"/>
                </a:lnTo>
                <a:lnTo>
                  <a:pt x="1275" y="602"/>
                </a:lnTo>
                <a:lnTo>
                  <a:pt x="1278" y="587"/>
                </a:lnTo>
                <a:lnTo>
                  <a:pt x="1280" y="571"/>
                </a:lnTo>
                <a:lnTo>
                  <a:pt x="1278" y="571"/>
                </a:lnTo>
                <a:lnTo>
                  <a:pt x="1300" y="568"/>
                </a:lnTo>
                <a:lnTo>
                  <a:pt x="1320" y="564"/>
                </a:lnTo>
                <a:lnTo>
                  <a:pt x="1340" y="558"/>
                </a:lnTo>
                <a:lnTo>
                  <a:pt x="1358" y="552"/>
                </a:lnTo>
                <a:lnTo>
                  <a:pt x="1376" y="543"/>
                </a:lnTo>
                <a:lnTo>
                  <a:pt x="1392" y="534"/>
                </a:lnTo>
                <a:lnTo>
                  <a:pt x="1408" y="523"/>
                </a:lnTo>
                <a:lnTo>
                  <a:pt x="1421" y="512"/>
                </a:lnTo>
                <a:lnTo>
                  <a:pt x="1434" y="500"/>
                </a:lnTo>
                <a:lnTo>
                  <a:pt x="1445" y="487"/>
                </a:lnTo>
                <a:lnTo>
                  <a:pt x="1455" y="474"/>
                </a:lnTo>
                <a:lnTo>
                  <a:pt x="1463" y="460"/>
                </a:lnTo>
                <a:lnTo>
                  <a:pt x="1469" y="444"/>
                </a:lnTo>
                <a:lnTo>
                  <a:pt x="1474" y="429"/>
                </a:lnTo>
                <a:lnTo>
                  <a:pt x="1476" y="414"/>
                </a:lnTo>
                <a:lnTo>
                  <a:pt x="1478" y="397"/>
                </a:lnTo>
                <a:lnTo>
                  <a:pt x="1478" y="383"/>
                </a:lnTo>
                <a:lnTo>
                  <a:pt x="1474" y="369"/>
                </a:lnTo>
                <a:lnTo>
                  <a:pt x="1471" y="355"/>
                </a:lnTo>
                <a:lnTo>
                  <a:pt x="1466" y="342"/>
                </a:lnTo>
                <a:lnTo>
                  <a:pt x="1459" y="329"/>
                </a:lnTo>
                <a:lnTo>
                  <a:pt x="1450" y="315"/>
                </a:lnTo>
                <a:lnTo>
                  <a:pt x="1440" y="303"/>
                </a:lnTo>
                <a:lnTo>
                  <a:pt x="1429" y="291"/>
                </a:lnTo>
                <a:lnTo>
                  <a:pt x="1436" y="278"/>
                </a:lnTo>
                <a:lnTo>
                  <a:pt x="1440" y="265"/>
                </a:lnTo>
                <a:lnTo>
                  <a:pt x="1443" y="251"/>
                </a:lnTo>
                <a:lnTo>
                  <a:pt x="1444" y="237"/>
                </a:lnTo>
                <a:lnTo>
                  <a:pt x="1444" y="225"/>
                </a:lnTo>
                <a:lnTo>
                  <a:pt x="1441" y="214"/>
                </a:lnTo>
                <a:lnTo>
                  <a:pt x="1438" y="203"/>
                </a:lnTo>
                <a:lnTo>
                  <a:pt x="1434" y="192"/>
                </a:lnTo>
                <a:lnTo>
                  <a:pt x="1428" y="182"/>
                </a:lnTo>
                <a:lnTo>
                  <a:pt x="1422" y="171"/>
                </a:lnTo>
                <a:lnTo>
                  <a:pt x="1415" y="162"/>
                </a:lnTo>
                <a:lnTo>
                  <a:pt x="1406" y="152"/>
                </a:lnTo>
                <a:lnTo>
                  <a:pt x="1397" y="145"/>
                </a:lnTo>
                <a:lnTo>
                  <a:pt x="1387" y="136"/>
                </a:lnTo>
                <a:lnTo>
                  <a:pt x="1376" y="130"/>
                </a:lnTo>
                <a:lnTo>
                  <a:pt x="1364" y="123"/>
                </a:lnTo>
                <a:lnTo>
                  <a:pt x="1352" y="116"/>
                </a:lnTo>
                <a:lnTo>
                  <a:pt x="1337" y="111"/>
                </a:lnTo>
                <a:lnTo>
                  <a:pt x="1324" y="107"/>
                </a:lnTo>
                <a:lnTo>
                  <a:pt x="1309" y="103"/>
                </a:lnTo>
                <a:lnTo>
                  <a:pt x="1310" y="103"/>
                </a:lnTo>
                <a:lnTo>
                  <a:pt x="1307" y="92"/>
                </a:lnTo>
                <a:lnTo>
                  <a:pt x="1302" y="81"/>
                </a:lnTo>
                <a:lnTo>
                  <a:pt x="1296" y="72"/>
                </a:lnTo>
                <a:lnTo>
                  <a:pt x="1289" y="62"/>
                </a:lnTo>
                <a:lnTo>
                  <a:pt x="1282" y="53"/>
                </a:lnTo>
                <a:lnTo>
                  <a:pt x="1273" y="44"/>
                </a:lnTo>
                <a:lnTo>
                  <a:pt x="1264" y="37"/>
                </a:lnTo>
                <a:lnTo>
                  <a:pt x="1253" y="29"/>
                </a:lnTo>
                <a:lnTo>
                  <a:pt x="1242" y="22"/>
                </a:lnTo>
                <a:lnTo>
                  <a:pt x="1230" y="17"/>
                </a:lnTo>
                <a:lnTo>
                  <a:pt x="1217" y="12"/>
                </a:lnTo>
                <a:lnTo>
                  <a:pt x="1204" y="8"/>
                </a:lnTo>
                <a:lnTo>
                  <a:pt x="1191" y="5"/>
                </a:lnTo>
                <a:lnTo>
                  <a:pt x="1177" y="3"/>
                </a:lnTo>
                <a:lnTo>
                  <a:pt x="1161" y="0"/>
                </a:lnTo>
                <a:lnTo>
                  <a:pt x="1147" y="0"/>
                </a:lnTo>
                <a:lnTo>
                  <a:pt x="1129" y="0"/>
                </a:lnTo>
                <a:lnTo>
                  <a:pt x="1111" y="4"/>
                </a:lnTo>
                <a:lnTo>
                  <a:pt x="1093" y="7"/>
                </a:lnTo>
                <a:lnTo>
                  <a:pt x="1077" y="11"/>
                </a:lnTo>
                <a:lnTo>
                  <a:pt x="1061" y="18"/>
                </a:lnTo>
                <a:lnTo>
                  <a:pt x="1046" y="26"/>
                </a:lnTo>
                <a:lnTo>
                  <a:pt x="1032" y="34"/>
                </a:lnTo>
                <a:lnTo>
                  <a:pt x="1020" y="44"/>
                </a:lnTo>
                <a:lnTo>
                  <a:pt x="1009" y="34"/>
                </a:lnTo>
                <a:lnTo>
                  <a:pt x="996" y="26"/>
                </a:lnTo>
                <a:lnTo>
                  <a:pt x="983" y="18"/>
                </a:lnTo>
                <a:lnTo>
                  <a:pt x="968" y="11"/>
                </a:lnTo>
                <a:lnTo>
                  <a:pt x="952" y="7"/>
                </a:lnTo>
                <a:lnTo>
                  <a:pt x="936" y="4"/>
                </a:lnTo>
                <a:lnTo>
                  <a:pt x="920" y="0"/>
                </a:lnTo>
                <a:lnTo>
                  <a:pt x="902" y="0"/>
                </a:lnTo>
                <a:lnTo>
                  <a:pt x="881" y="2"/>
                </a:lnTo>
                <a:lnTo>
                  <a:pt x="860" y="5"/>
                </a:lnTo>
                <a:lnTo>
                  <a:pt x="841" y="10"/>
                </a:lnTo>
                <a:lnTo>
                  <a:pt x="823" y="17"/>
                </a:lnTo>
                <a:lnTo>
                  <a:pt x="807" y="26"/>
                </a:lnTo>
                <a:lnTo>
                  <a:pt x="791" y="37"/>
                </a:lnTo>
                <a:lnTo>
                  <a:pt x="778" y="49"/>
                </a:lnTo>
                <a:lnTo>
                  <a:pt x="773" y="55"/>
                </a:lnTo>
                <a:lnTo>
                  <a:pt x="769" y="63"/>
                </a:lnTo>
                <a:lnTo>
                  <a:pt x="769" y="65"/>
                </a:lnTo>
                <a:lnTo>
                  <a:pt x="755" y="55"/>
                </a:lnTo>
                <a:lnTo>
                  <a:pt x="741" y="47"/>
                </a:lnTo>
                <a:lnTo>
                  <a:pt x="726" y="41"/>
                </a:lnTo>
                <a:lnTo>
                  <a:pt x="709" y="35"/>
                </a:lnTo>
                <a:lnTo>
                  <a:pt x="693" y="31"/>
                </a:lnTo>
                <a:lnTo>
                  <a:pt x="676" y="28"/>
                </a:lnTo>
                <a:lnTo>
                  <a:pt x="658" y="26"/>
                </a:lnTo>
                <a:lnTo>
                  <a:pt x="641" y="25"/>
                </a:lnTo>
                <a:lnTo>
                  <a:pt x="615" y="26"/>
                </a:lnTo>
                <a:lnTo>
                  <a:pt x="603" y="28"/>
                </a:lnTo>
                <a:lnTo>
                  <a:pt x="591" y="30"/>
                </a:lnTo>
                <a:lnTo>
                  <a:pt x="579" y="33"/>
                </a:lnTo>
                <a:lnTo>
                  <a:pt x="568" y="37"/>
                </a:lnTo>
                <a:lnTo>
                  <a:pt x="557" y="40"/>
                </a:lnTo>
                <a:lnTo>
                  <a:pt x="546" y="44"/>
                </a:lnTo>
                <a:lnTo>
                  <a:pt x="527" y="55"/>
                </a:lnTo>
                <a:lnTo>
                  <a:pt x="517" y="62"/>
                </a:lnTo>
                <a:lnTo>
                  <a:pt x="508" y="68"/>
                </a:lnTo>
                <a:lnTo>
                  <a:pt x="500" y="75"/>
                </a:lnTo>
                <a:lnTo>
                  <a:pt x="493" y="82"/>
                </a:lnTo>
                <a:lnTo>
                  <a:pt x="486" y="90"/>
                </a:lnTo>
                <a:lnTo>
                  <a:pt x="480" y="98"/>
                </a:lnTo>
                <a:lnTo>
                  <a:pt x="479" y="99"/>
                </a:lnTo>
                <a:lnTo>
                  <a:pt x="465" y="93"/>
                </a:lnTo>
                <a:lnTo>
                  <a:pt x="451" y="89"/>
                </a:lnTo>
                <a:lnTo>
                  <a:pt x="437" y="85"/>
                </a:lnTo>
                <a:lnTo>
                  <a:pt x="423" y="81"/>
                </a:lnTo>
                <a:lnTo>
                  <a:pt x="409" y="78"/>
                </a:lnTo>
                <a:lnTo>
                  <a:pt x="393" y="77"/>
                </a:lnTo>
                <a:lnTo>
                  <a:pt x="378" y="76"/>
                </a:lnTo>
                <a:lnTo>
                  <a:pt x="363" y="75"/>
                </a:lnTo>
                <a:lnTo>
                  <a:pt x="339" y="76"/>
                </a:lnTo>
                <a:lnTo>
                  <a:pt x="316" y="79"/>
                </a:lnTo>
                <a:lnTo>
                  <a:pt x="294" y="82"/>
                </a:lnTo>
                <a:lnTo>
                  <a:pt x="273" y="89"/>
                </a:lnTo>
                <a:lnTo>
                  <a:pt x="252" y="97"/>
                </a:lnTo>
                <a:lnTo>
                  <a:pt x="233" y="105"/>
                </a:lnTo>
                <a:lnTo>
                  <a:pt x="216" y="115"/>
                </a:lnTo>
                <a:lnTo>
                  <a:pt x="200" y="126"/>
                </a:lnTo>
                <a:lnTo>
                  <a:pt x="184" y="138"/>
                </a:lnTo>
                <a:lnTo>
                  <a:pt x="171" y="152"/>
                </a:lnTo>
                <a:lnTo>
                  <a:pt x="159" y="167"/>
                </a:lnTo>
                <a:lnTo>
                  <a:pt x="149" y="182"/>
                </a:lnTo>
                <a:lnTo>
                  <a:pt x="142" y="197"/>
                </a:lnTo>
                <a:lnTo>
                  <a:pt x="138" y="206"/>
                </a:lnTo>
                <a:lnTo>
                  <a:pt x="136" y="215"/>
                </a:lnTo>
                <a:lnTo>
                  <a:pt x="134" y="222"/>
                </a:lnTo>
                <a:lnTo>
                  <a:pt x="133" y="231"/>
                </a:lnTo>
                <a:lnTo>
                  <a:pt x="132" y="241"/>
                </a:lnTo>
                <a:lnTo>
                  <a:pt x="132" y="250"/>
                </a:lnTo>
                <a:lnTo>
                  <a:pt x="132" y="262"/>
                </a:lnTo>
                <a:lnTo>
                  <a:pt x="134" y="273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8739" name="Rectangle 3"/>
          <p:cNvSpPr>
            <a:spLocks noChangeArrowheads="1"/>
          </p:cNvSpPr>
          <p:nvPr/>
        </p:nvSpPr>
        <p:spPr bwMode="auto">
          <a:xfrm>
            <a:off x="1115616" y="2348880"/>
            <a:ext cx="1296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</a:rPr>
              <a:t>Сеть с </a:t>
            </a:r>
          </a:p>
          <a:p>
            <a:r>
              <a:rPr lang="ru-RU" sz="1400" dirty="0" smtClean="0">
                <a:solidFill>
                  <a:srgbClr val="000000"/>
                </a:solidFill>
              </a:rPr>
              <a:t>коммутацией каналов</a:t>
            </a:r>
            <a:endParaRPr lang="ru-RU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971550" y="2212975"/>
            <a:ext cx="1447800" cy="930275"/>
          </a:xfrm>
          <a:custGeom>
            <a:avLst/>
            <a:gdLst>
              <a:gd name="T0" fmla="*/ 2147483647 w 1478"/>
              <a:gd name="T1" fmla="*/ 2147483647 h 821"/>
              <a:gd name="T2" fmla="*/ 2147483647 w 1478"/>
              <a:gd name="T3" fmla="*/ 2147483647 h 821"/>
              <a:gd name="T4" fmla="*/ 2147483647 w 1478"/>
              <a:gd name="T5" fmla="*/ 2147483647 h 821"/>
              <a:gd name="T6" fmla="*/ 2147483647 w 1478"/>
              <a:gd name="T7" fmla="*/ 2147483647 h 821"/>
              <a:gd name="T8" fmla="*/ 2147483647 w 1478"/>
              <a:gd name="T9" fmla="*/ 2147483647 h 821"/>
              <a:gd name="T10" fmla="*/ 2147483647 w 1478"/>
              <a:gd name="T11" fmla="*/ 2147483647 h 821"/>
              <a:gd name="T12" fmla="*/ 2147483647 w 1478"/>
              <a:gd name="T13" fmla="*/ 2147483647 h 821"/>
              <a:gd name="T14" fmla="*/ 2147483647 w 1478"/>
              <a:gd name="T15" fmla="*/ 2147483647 h 821"/>
              <a:gd name="T16" fmla="*/ 2147483647 w 1478"/>
              <a:gd name="T17" fmla="*/ 2147483647 h 821"/>
              <a:gd name="T18" fmla="*/ 2147483647 w 1478"/>
              <a:gd name="T19" fmla="*/ 2147483647 h 821"/>
              <a:gd name="T20" fmla="*/ 2147483647 w 1478"/>
              <a:gd name="T21" fmla="*/ 2147483647 h 821"/>
              <a:gd name="T22" fmla="*/ 2147483647 w 1478"/>
              <a:gd name="T23" fmla="*/ 2147483647 h 821"/>
              <a:gd name="T24" fmla="*/ 2147483647 w 1478"/>
              <a:gd name="T25" fmla="*/ 2147483647 h 821"/>
              <a:gd name="T26" fmla="*/ 2147483647 w 1478"/>
              <a:gd name="T27" fmla="*/ 2147483647 h 821"/>
              <a:gd name="T28" fmla="*/ 2147483647 w 1478"/>
              <a:gd name="T29" fmla="*/ 2147483647 h 821"/>
              <a:gd name="T30" fmla="*/ 2147483647 w 1478"/>
              <a:gd name="T31" fmla="*/ 2147483647 h 821"/>
              <a:gd name="T32" fmla="*/ 2147483647 w 1478"/>
              <a:gd name="T33" fmla="*/ 2147483647 h 821"/>
              <a:gd name="T34" fmla="*/ 2147483647 w 1478"/>
              <a:gd name="T35" fmla="*/ 2147483647 h 821"/>
              <a:gd name="T36" fmla="*/ 2147483647 w 1478"/>
              <a:gd name="T37" fmla="*/ 2147483647 h 821"/>
              <a:gd name="T38" fmla="*/ 2147483647 w 1478"/>
              <a:gd name="T39" fmla="*/ 2147483647 h 821"/>
              <a:gd name="T40" fmla="*/ 2147483647 w 1478"/>
              <a:gd name="T41" fmla="*/ 2147483647 h 821"/>
              <a:gd name="T42" fmla="*/ 2147483647 w 1478"/>
              <a:gd name="T43" fmla="*/ 2147483647 h 821"/>
              <a:gd name="T44" fmla="*/ 2147483647 w 1478"/>
              <a:gd name="T45" fmla="*/ 2147483647 h 821"/>
              <a:gd name="T46" fmla="*/ 2147483647 w 1478"/>
              <a:gd name="T47" fmla="*/ 2147483647 h 821"/>
              <a:gd name="T48" fmla="*/ 2147483647 w 1478"/>
              <a:gd name="T49" fmla="*/ 2147483647 h 821"/>
              <a:gd name="T50" fmla="*/ 2147483647 w 1478"/>
              <a:gd name="T51" fmla="*/ 2147483647 h 821"/>
              <a:gd name="T52" fmla="*/ 2147483647 w 1478"/>
              <a:gd name="T53" fmla="*/ 2147483647 h 821"/>
              <a:gd name="T54" fmla="*/ 2147483647 w 1478"/>
              <a:gd name="T55" fmla="*/ 2147483647 h 821"/>
              <a:gd name="T56" fmla="*/ 2147483647 w 1478"/>
              <a:gd name="T57" fmla="*/ 2147483647 h 821"/>
              <a:gd name="T58" fmla="*/ 2147483647 w 1478"/>
              <a:gd name="T59" fmla="*/ 2147483647 h 821"/>
              <a:gd name="T60" fmla="*/ 2147483647 w 1478"/>
              <a:gd name="T61" fmla="*/ 2147483647 h 821"/>
              <a:gd name="T62" fmla="*/ 2147483647 w 1478"/>
              <a:gd name="T63" fmla="*/ 2147483647 h 821"/>
              <a:gd name="T64" fmla="*/ 2147483647 w 1478"/>
              <a:gd name="T65" fmla="*/ 2147483647 h 821"/>
              <a:gd name="T66" fmla="*/ 2147483647 w 1478"/>
              <a:gd name="T67" fmla="*/ 2147483647 h 821"/>
              <a:gd name="T68" fmla="*/ 2147483647 w 1478"/>
              <a:gd name="T69" fmla="*/ 2147483647 h 821"/>
              <a:gd name="T70" fmla="*/ 2147483647 w 1478"/>
              <a:gd name="T71" fmla="*/ 2147483647 h 821"/>
              <a:gd name="T72" fmla="*/ 2147483647 w 1478"/>
              <a:gd name="T73" fmla="*/ 2147483647 h 821"/>
              <a:gd name="T74" fmla="*/ 2147483647 w 1478"/>
              <a:gd name="T75" fmla="*/ 2147483647 h 821"/>
              <a:gd name="T76" fmla="*/ 2147483647 w 1478"/>
              <a:gd name="T77" fmla="*/ 0 h 821"/>
              <a:gd name="T78" fmla="*/ 2147483647 w 1478"/>
              <a:gd name="T79" fmla="*/ 2147483647 h 821"/>
              <a:gd name="T80" fmla="*/ 2147483647 w 1478"/>
              <a:gd name="T81" fmla="*/ 2147483647 h 821"/>
              <a:gd name="T82" fmla="*/ 2147483647 w 1478"/>
              <a:gd name="T83" fmla="*/ 2147483647 h 821"/>
              <a:gd name="T84" fmla="*/ 2147483647 w 1478"/>
              <a:gd name="T85" fmla="*/ 2147483647 h 821"/>
              <a:gd name="T86" fmla="*/ 2147483647 w 1478"/>
              <a:gd name="T87" fmla="*/ 2147483647 h 821"/>
              <a:gd name="T88" fmla="*/ 2147483647 w 1478"/>
              <a:gd name="T89" fmla="*/ 2147483647 h 821"/>
              <a:gd name="T90" fmla="*/ 2147483647 w 1478"/>
              <a:gd name="T91" fmla="*/ 2147483647 h 821"/>
              <a:gd name="T92" fmla="*/ 2147483647 w 1478"/>
              <a:gd name="T93" fmla="*/ 2147483647 h 821"/>
              <a:gd name="T94" fmla="*/ 2147483647 w 1478"/>
              <a:gd name="T95" fmla="*/ 2147483647 h 821"/>
              <a:gd name="T96" fmla="*/ 2147483647 w 1478"/>
              <a:gd name="T97" fmla="*/ 2147483647 h 821"/>
              <a:gd name="T98" fmla="*/ 2147483647 w 1478"/>
              <a:gd name="T99" fmla="*/ 2147483647 h 821"/>
              <a:gd name="T100" fmla="*/ 2147483647 w 1478"/>
              <a:gd name="T101" fmla="*/ 2147483647 h 821"/>
              <a:gd name="T102" fmla="*/ 2147483647 w 1478"/>
              <a:gd name="T103" fmla="*/ 2147483647 h 821"/>
              <a:gd name="T104" fmla="*/ 2147483647 w 1478"/>
              <a:gd name="T105" fmla="*/ 2147483647 h 821"/>
              <a:gd name="T106" fmla="*/ 2147483647 w 1478"/>
              <a:gd name="T107" fmla="*/ 2147483647 h 821"/>
              <a:gd name="T108" fmla="*/ 2147483647 w 1478"/>
              <a:gd name="T109" fmla="*/ 2147483647 h 82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78"/>
              <a:gd name="T166" fmla="*/ 0 h 821"/>
              <a:gd name="T167" fmla="*/ 1478 w 1478"/>
              <a:gd name="T168" fmla="*/ 821 h 82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78" h="821">
                <a:moveTo>
                  <a:pt x="134" y="273"/>
                </a:moveTo>
                <a:lnTo>
                  <a:pt x="120" y="275"/>
                </a:lnTo>
                <a:lnTo>
                  <a:pt x="107" y="277"/>
                </a:lnTo>
                <a:lnTo>
                  <a:pt x="93" y="280"/>
                </a:lnTo>
                <a:lnTo>
                  <a:pt x="81" y="285"/>
                </a:lnTo>
                <a:lnTo>
                  <a:pt x="69" y="290"/>
                </a:lnTo>
                <a:lnTo>
                  <a:pt x="58" y="296"/>
                </a:lnTo>
                <a:lnTo>
                  <a:pt x="49" y="302"/>
                </a:lnTo>
                <a:lnTo>
                  <a:pt x="39" y="310"/>
                </a:lnTo>
                <a:lnTo>
                  <a:pt x="30" y="318"/>
                </a:lnTo>
                <a:lnTo>
                  <a:pt x="23" y="325"/>
                </a:lnTo>
                <a:lnTo>
                  <a:pt x="17" y="335"/>
                </a:lnTo>
                <a:lnTo>
                  <a:pt x="11" y="344"/>
                </a:lnTo>
                <a:lnTo>
                  <a:pt x="7" y="354"/>
                </a:lnTo>
                <a:lnTo>
                  <a:pt x="4" y="364"/>
                </a:lnTo>
                <a:lnTo>
                  <a:pt x="2" y="374"/>
                </a:lnTo>
                <a:lnTo>
                  <a:pt x="0" y="385"/>
                </a:lnTo>
                <a:lnTo>
                  <a:pt x="2" y="393"/>
                </a:lnTo>
                <a:lnTo>
                  <a:pt x="2" y="400"/>
                </a:lnTo>
                <a:lnTo>
                  <a:pt x="4" y="407"/>
                </a:lnTo>
                <a:lnTo>
                  <a:pt x="6" y="414"/>
                </a:lnTo>
                <a:lnTo>
                  <a:pt x="8" y="422"/>
                </a:lnTo>
                <a:lnTo>
                  <a:pt x="12" y="428"/>
                </a:lnTo>
                <a:lnTo>
                  <a:pt x="16" y="435"/>
                </a:lnTo>
                <a:lnTo>
                  <a:pt x="20" y="441"/>
                </a:lnTo>
                <a:lnTo>
                  <a:pt x="31" y="453"/>
                </a:lnTo>
                <a:lnTo>
                  <a:pt x="43" y="464"/>
                </a:lnTo>
                <a:lnTo>
                  <a:pt x="57" y="474"/>
                </a:lnTo>
                <a:lnTo>
                  <a:pt x="74" y="483"/>
                </a:lnTo>
                <a:lnTo>
                  <a:pt x="74" y="482"/>
                </a:lnTo>
                <a:lnTo>
                  <a:pt x="64" y="489"/>
                </a:lnTo>
                <a:lnTo>
                  <a:pt x="56" y="498"/>
                </a:lnTo>
                <a:lnTo>
                  <a:pt x="50" y="507"/>
                </a:lnTo>
                <a:lnTo>
                  <a:pt x="43" y="517"/>
                </a:lnTo>
                <a:lnTo>
                  <a:pt x="39" y="527"/>
                </a:lnTo>
                <a:lnTo>
                  <a:pt x="35" y="537"/>
                </a:lnTo>
                <a:lnTo>
                  <a:pt x="33" y="547"/>
                </a:lnTo>
                <a:lnTo>
                  <a:pt x="33" y="558"/>
                </a:lnTo>
                <a:lnTo>
                  <a:pt x="33" y="569"/>
                </a:lnTo>
                <a:lnTo>
                  <a:pt x="37" y="581"/>
                </a:lnTo>
                <a:lnTo>
                  <a:pt x="40" y="591"/>
                </a:lnTo>
                <a:lnTo>
                  <a:pt x="44" y="602"/>
                </a:lnTo>
                <a:lnTo>
                  <a:pt x="51" y="612"/>
                </a:lnTo>
                <a:lnTo>
                  <a:pt x="58" y="621"/>
                </a:lnTo>
                <a:lnTo>
                  <a:pt x="67" y="629"/>
                </a:lnTo>
                <a:lnTo>
                  <a:pt x="77" y="638"/>
                </a:lnTo>
                <a:lnTo>
                  <a:pt x="87" y="645"/>
                </a:lnTo>
                <a:lnTo>
                  <a:pt x="99" y="651"/>
                </a:lnTo>
                <a:lnTo>
                  <a:pt x="111" y="657"/>
                </a:lnTo>
                <a:lnTo>
                  <a:pt x="124" y="662"/>
                </a:lnTo>
                <a:lnTo>
                  <a:pt x="138" y="665"/>
                </a:lnTo>
                <a:lnTo>
                  <a:pt x="153" y="669"/>
                </a:lnTo>
                <a:lnTo>
                  <a:pt x="167" y="670"/>
                </a:lnTo>
                <a:lnTo>
                  <a:pt x="182" y="671"/>
                </a:lnTo>
                <a:lnTo>
                  <a:pt x="200" y="670"/>
                </a:lnTo>
                <a:lnTo>
                  <a:pt x="198" y="671"/>
                </a:lnTo>
                <a:lnTo>
                  <a:pt x="208" y="682"/>
                </a:lnTo>
                <a:lnTo>
                  <a:pt x="218" y="693"/>
                </a:lnTo>
                <a:lnTo>
                  <a:pt x="229" y="703"/>
                </a:lnTo>
                <a:lnTo>
                  <a:pt x="241" y="712"/>
                </a:lnTo>
                <a:lnTo>
                  <a:pt x="253" y="721"/>
                </a:lnTo>
                <a:lnTo>
                  <a:pt x="267" y="730"/>
                </a:lnTo>
                <a:lnTo>
                  <a:pt x="281" y="738"/>
                </a:lnTo>
                <a:lnTo>
                  <a:pt x="296" y="744"/>
                </a:lnTo>
                <a:lnTo>
                  <a:pt x="311" y="751"/>
                </a:lnTo>
                <a:lnTo>
                  <a:pt x="326" y="756"/>
                </a:lnTo>
                <a:lnTo>
                  <a:pt x="343" y="761"/>
                </a:lnTo>
                <a:lnTo>
                  <a:pt x="359" y="764"/>
                </a:lnTo>
                <a:lnTo>
                  <a:pt x="376" y="767"/>
                </a:lnTo>
                <a:lnTo>
                  <a:pt x="393" y="769"/>
                </a:lnTo>
                <a:lnTo>
                  <a:pt x="411" y="770"/>
                </a:lnTo>
                <a:lnTo>
                  <a:pt x="428" y="771"/>
                </a:lnTo>
                <a:lnTo>
                  <a:pt x="446" y="770"/>
                </a:lnTo>
                <a:lnTo>
                  <a:pt x="463" y="769"/>
                </a:lnTo>
                <a:lnTo>
                  <a:pt x="498" y="764"/>
                </a:lnTo>
                <a:lnTo>
                  <a:pt x="516" y="759"/>
                </a:lnTo>
                <a:lnTo>
                  <a:pt x="532" y="755"/>
                </a:lnTo>
                <a:lnTo>
                  <a:pt x="547" y="749"/>
                </a:lnTo>
                <a:lnTo>
                  <a:pt x="564" y="742"/>
                </a:lnTo>
                <a:lnTo>
                  <a:pt x="564" y="743"/>
                </a:lnTo>
                <a:lnTo>
                  <a:pt x="572" y="752"/>
                </a:lnTo>
                <a:lnTo>
                  <a:pt x="590" y="768"/>
                </a:lnTo>
                <a:lnTo>
                  <a:pt x="601" y="775"/>
                </a:lnTo>
                <a:lnTo>
                  <a:pt x="623" y="789"/>
                </a:lnTo>
                <a:lnTo>
                  <a:pt x="634" y="794"/>
                </a:lnTo>
                <a:lnTo>
                  <a:pt x="646" y="800"/>
                </a:lnTo>
                <a:lnTo>
                  <a:pt x="659" y="804"/>
                </a:lnTo>
                <a:lnTo>
                  <a:pt x="685" y="812"/>
                </a:lnTo>
                <a:lnTo>
                  <a:pt x="698" y="815"/>
                </a:lnTo>
                <a:lnTo>
                  <a:pt x="713" y="817"/>
                </a:lnTo>
                <a:lnTo>
                  <a:pt x="727" y="820"/>
                </a:lnTo>
                <a:lnTo>
                  <a:pt x="755" y="821"/>
                </a:lnTo>
                <a:lnTo>
                  <a:pt x="774" y="820"/>
                </a:lnTo>
                <a:lnTo>
                  <a:pt x="793" y="819"/>
                </a:lnTo>
                <a:lnTo>
                  <a:pt x="811" y="815"/>
                </a:lnTo>
                <a:lnTo>
                  <a:pt x="829" y="811"/>
                </a:lnTo>
                <a:lnTo>
                  <a:pt x="845" y="806"/>
                </a:lnTo>
                <a:lnTo>
                  <a:pt x="862" y="800"/>
                </a:lnTo>
                <a:lnTo>
                  <a:pt x="878" y="793"/>
                </a:lnTo>
                <a:lnTo>
                  <a:pt x="893" y="786"/>
                </a:lnTo>
                <a:lnTo>
                  <a:pt x="906" y="777"/>
                </a:lnTo>
                <a:lnTo>
                  <a:pt x="921" y="767"/>
                </a:lnTo>
                <a:lnTo>
                  <a:pt x="933" y="757"/>
                </a:lnTo>
                <a:lnTo>
                  <a:pt x="944" y="746"/>
                </a:lnTo>
                <a:lnTo>
                  <a:pt x="953" y="734"/>
                </a:lnTo>
                <a:lnTo>
                  <a:pt x="962" y="722"/>
                </a:lnTo>
                <a:lnTo>
                  <a:pt x="970" y="709"/>
                </a:lnTo>
                <a:lnTo>
                  <a:pt x="976" y="696"/>
                </a:lnTo>
                <a:lnTo>
                  <a:pt x="976" y="697"/>
                </a:lnTo>
                <a:lnTo>
                  <a:pt x="988" y="703"/>
                </a:lnTo>
                <a:lnTo>
                  <a:pt x="1000" y="707"/>
                </a:lnTo>
                <a:lnTo>
                  <a:pt x="1014" y="710"/>
                </a:lnTo>
                <a:lnTo>
                  <a:pt x="1027" y="714"/>
                </a:lnTo>
                <a:lnTo>
                  <a:pt x="1040" y="717"/>
                </a:lnTo>
                <a:lnTo>
                  <a:pt x="1054" y="718"/>
                </a:lnTo>
                <a:lnTo>
                  <a:pt x="1067" y="719"/>
                </a:lnTo>
                <a:lnTo>
                  <a:pt x="1081" y="720"/>
                </a:lnTo>
                <a:lnTo>
                  <a:pt x="1101" y="719"/>
                </a:lnTo>
                <a:lnTo>
                  <a:pt x="1121" y="717"/>
                </a:lnTo>
                <a:lnTo>
                  <a:pt x="1139" y="714"/>
                </a:lnTo>
                <a:lnTo>
                  <a:pt x="1158" y="708"/>
                </a:lnTo>
                <a:lnTo>
                  <a:pt x="1176" y="701"/>
                </a:lnTo>
                <a:lnTo>
                  <a:pt x="1191" y="695"/>
                </a:lnTo>
                <a:lnTo>
                  <a:pt x="1206" y="686"/>
                </a:lnTo>
                <a:lnTo>
                  <a:pt x="1220" y="676"/>
                </a:lnTo>
                <a:lnTo>
                  <a:pt x="1234" y="666"/>
                </a:lnTo>
                <a:lnTo>
                  <a:pt x="1244" y="654"/>
                </a:lnTo>
                <a:lnTo>
                  <a:pt x="1254" y="642"/>
                </a:lnTo>
                <a:lnTo>
                  <a:pt x="1263" y="629"/>
                </a:lnTo>
                <a:lnTo>
                  <a:pt x="1270" y="616"/>
                </a:lnTo>
                <a:lnTo>
                  <a:pt x="1275" y="602"/>
                </a:lnTo>
                <a:lnTo>
                  <a:pt x="1278" y="587"/>
                </a:lnTo>
                <a:lnTo>
                  <a:pt x="1280" y="571"/>
                </a:lnTo>
                <a:lnTo>
                  <a:pt x="1278" y="571"/>
                </a:lnTo>
                <a:lnTo>
                  <a:pt x="1300" y="568"/>
                </a:lnTo>
                <a:lnTo>
                  <a:pt x="1320" y="564"/>
                </a:lnTo>
                <a:lnTo>
                  <a:pt x="1340" y="558"/>
                </a:lnTo>
                <a:lnTo>
                  <a:pt x="1358" y="552"/>
                </a:lnTo>
                <a:lnTo>
                  <a:pt x="1376" y="543"/>
                </a:lnTo>
                <a:lnTo>
                  <a:pt x="1392" y="534"/>
                </a:lnTo>
                <a:lnTo>
                  <a:pt x="1408" y="523"/>
                </a:lnTo>
                <a:lnTo>
                  <a:pt x="1421" y="512"/>
                </a:lnTo>
                <a:lnTo>
                  <a:pt x="1434" y="500"/>
                </a:lnTo>
                <a:lnTo>
                  <a:pt x="1445" y="487"/>
                </a:lnTo>
                <a:lnTo>
                  <a:pt x="1455" y="474"/>
                </a:lnTo>
                <a:lnTo>
                  <a:pt x="1463" y="460"/>
                </a:lnTo>
                <a:lnTo>
                  <a:pt x="1469" y="444"/>
                </a:lnTo>
                <a:lnTo>
                  <a:pt x="1474" y="429"/>
                </a:lnTo>
                <a:lnTo>
                  <a:pt x="1476" y="414"/>
                </a:lnTo>
                <a:lnTo>
                  <a:pt x="1478" y="397"/>
                </a:lnTo>
                <a:lnTo>
                  <a:pt x="1478" y="383"/>
                </a:lnTo>
                <a:lnTo>
                  <a:pt x="1474" y="369"/>
                </a:lnTo>
                <a:lnTo>
                  <a:pt x="1471" y="355"/>
                </a:lnTo>
                <a:lnTo>
                  <a:pt x="1466" y="342"/>
                </a:lnTo>
                <a:lnTo>
                  <a:pt x="1459" y="329"/>
                </a:lnTo>
                <a:lnTo>
                  <a:pt x="1450" y="315"/>
                </a:lnTo>
                <a:lnTo>
                  <a:pt x="1440" y="303"/>
                </a:lnTo>
                <a:lnTo>
                  <a:pt x="1429" y="291"/>
                </a:lnTo>
                <a:lnTo>
                  <a:pt x="1436" y="278"/>
                </a:lnTo>
                <a:lnTo>
                  <a:pt x="1440" y="265"/>
                </a:lnTo>
                <a:lnTo>
                  <a:pt x="1443" y="251"/>
                </a:lnTo>
                <a:lnTo>
                  <a:pt x="1444" y="237"/>
                </a:lnTo>
                <a:lnTo>
                  <a:pt x="1444" y="225"/>
                </a:lnTo>
                <a:lnTo>
                  <a:pt x="1441" y="214"/>
                </a:lnTo>
                <a:lnTo>
                  <a:pt x="1438" y="203"/>
                </a:lnTo>
                <a:lnTo>
                  <a:pt x="1434" y="192"/>
                </a:lnTo>
                <a:lnTo>
                  <a:pt x="1428" y="182"/>
                </a:lnTo>
                <a:lnTo>
                  <a:pt x="1422" y="171"/>
                </a:lnTo>
                <a:lnTo>
                  <a:pt x="1415" y="162"/>
                </a:lnTo>
                <a:lnTo>
                  <a:pt x="1406" y="152"/>
                </a:lnTo>
                <a:lnTo>
                  <a:pt x="1397" y="145"/>
                </a:lnTo>
                <a:lnTo>
                  <a:pt x="1387" y="136"/>
                </a:lnTo>
                <a:lnTo>
                  <a:pt x="1376" y="130"/>
                </a:lnTo>
                <a:lnTo>
                  <a:pt x="1364" y="123"/>
                </a:lnTo>
                <a:lnTo>
                  <a:pt x="1352" y="116"/>
                </a:lnTo>
                <a:lnTo>
                  <a:pt x="1337" y="111"/>
                </a:lnTo>
                <a:lnTo>
                  <a:pt x="1324" y="107"/>
                </a:lnTo>
                <a:lnTo>
                  <a:pt x="1309" y="103"/>
                </a:lnTo>
                <a:lnTo>
                  <a:pt x="1310" y="103"/>
                </a:lnTo>
                <a:lnTo>
                  <a:pt x="1307" y="92"/>
                </a:lnTo>
                <a:lnTo>
                  <a:pt x="1302" y="81"/>
                </a:lnTo>
                <a:lnTo>
                  <a:pt x="1296" y="72"/>
                </a:lnTo>
                <a:lnTo>
                  <a:pt x="1289" y="62"/>
                </a:lnTo>
                <a:lnTo>
                  <a:pt x="1282" y="53"/>
                </a:lnTo>
                <a:lnTo>
                  <a:pt x="1273" y="44"/>
                </a:lnTo>
                <a:lnTo>
                  <a:pt x="1264" y="37"/>
                </a:lnTo>
                <a:lnTo>
                  <a:pt x="1253" y="29"/>
                </a:lnTo>
                <a:lnTo>
                  <a:pt x="1242" y="22"/>
                </a:lnTo>
                <a:lnTo>
                  <a:pt x="1230" y="17"/>
                </a:lnTo>
                <a:lnTo>
                  <a:pt x="1217" y="12"/>
                </a:lnTo>
                <a:lnTo>
                  <a:pt x="1204" y="8"/>
                </a:lnTo>
                <a:lnTo>
                  <a:pt x="1191" y="5"/>
                </a:lnTo>
                <a:lnTo>
                  <a:pt x="1177" y="3"/>
                </a:lnTo>
                <a:lnTo>
                  <a:pt x="1161" y="0"/>
                </a:lnTo>
                <a:lnTo>
                  <a:pt x="1147" y="0"/>
                </a:lnTo>
                <a:lnTo>
                  <a:pt x="1129" y="0"/>
                </a:lnTo>
                <a:lnTo>
                  <a:pt x="1111" y="4"/>
                </a:lnTo>
                <a:lnTo>
                  <a:pt x="1093" y="7"/>
                </a:lnTo>
                <a:lnTo>
                  <a:pt x="1077" y="11"/>
                </a:lnTo>
                <a:lnTo>
                  <a:pt x="1061" y="18"/>
                </a:lnTo>
                <a:lnTo>
                  <a:pt x="1046" y="26"/>
                </a:lnTo>
                <a:lnTo>
                  <a:pt x="1032" y="34"/>
                </a:lnTo>
                <a:lnTo>
                  <a:pt x="1020" y="44"/>
                </a:lnTo>
                <a:lnTo>
                  <a:pt x="1009" y="34"/>
                </a:lnTo>
                <a:lnTo>
                  <a:pt x="996" y="26"/>
                </a:lnTo>
                <a:lnTo>
                  <a:pt x="983" y="18"/>
                </a:lnTo>
                <a:lnTo>
                  <a:pt x="968" y="11"/>
                </a:lnTo>
                <a:lnTo>
                  <a:pt x="952" y="7"/>
                </a:lnTo>
                <a:lnTo>
                  <a:pt x="936" y="4"/>
                </a:lnTo>
                <a:lnTo>
                  <a:pt x="920" y="0"/>
                </a:lnTo>
                <a:lnTo>
                  <a:pt x="902" y="0"/>
                </a:lnTo>
                <a:lnTo>
                  <a:pt x="881" y="2"/>
                </a:lnTo>
                <a:lnTo>
                  <a:pt x="860" y="5"/>
                </a:lnTo>
                <a:lnTo>
                  <a:pt x="841" y="10"/>
                </a:lnTo>
                <a:lnTo>
                  <a:pt x="823" y="17"/>
                </a:lnTo>
                <a:lnTo>
                  <a:pt x="807" y="26"/>
                </a:lnTo>
                <a:lnTo>
                  <a:pt x="791" y="37"/>
                </a:lnTo>
                <a:lnTo>
                  <a:pt x="778" y="49"/>
                </a:lnTo>
                <a:lnTo>
                  <a:pt x="773" y="55"/>
                </a:lnTo>
                <a:lnTo>
                  <a:pt x="769" y="63"/>
                </a:lnTo>
                <a:lnTo>
                  <a:pt x="769" y="65"/>
                </a:lnTo>
                <a:lnTo>
                  <a:pt x="755" y="55"/>
                </a:lnTo>
                <a:lnTo>
                  <a:pt x="741" y="47"/>
                </a:lnTo>
                <a:lnTo>
                  <a:pt x="726" y="41"/>
                </a:lnTo>
                <a:lnTo>
                  <a:pt x="709" y="35"/>
                </a:lnTo>
                <a:lnTo>
                  <a:pt x="693" y="31"/>
                </a:lnTo>
                <a:lnTo>
                  <a:pt x="676" y="28"/>
                </a:lnTo>
                <a:lnTo>
                  <a:pt x="658" y="26"/>
                </a:lnTo>
                <a:lnTo>
                  <a:pt x="641" y="25"/>
                </a:lnTo>
                <a:lnTo>
                  <a:pt x="615" y="26"/>
                </a:lnTo>
                <a:lnTo>
                  <a:pt x="603" y="28"/>
                </a:lnTo>
                <a:lnTo>
                  <a:pt x="591" y="30"/>
                </a:lnTo>
                <a:lnTo>
                  <a:pt x="579" y="33"/>
                </a:lnTo>
                <a:lnTo>
                  <a:pt x="568" y="37"/>
                </a:lnTo>
                <a:lnTo>
                  <a:pt x="557" y="40"/>
                </a:lnTo>
                <a:lnTo>
                  <a:pt x="546" y="44"/>
                </a:lnTo>
                <a:lnTo>
                  <a:pt x="527" y="55"/>
                </a:lnTo>
                <a:lnTo>
                  <a:pt x="517" y="62"/>
                </a:lnTo>
                <a:lnTo>
                  <a:pt x="508" y="68"/>
                </a:lnTo>
                <a:lnTo>
                  <a:pt x="500" y="75"/>
                </a:lnTo>
                <a:lnTo>
                  <a:pt x="493" y="82"/>
                </a:lnTo>
                <a:lnTo>
                  <a:pt x="486" y="90"/>
                </a:lnTo>
                <a:lnTo>
                  <a:pt x="480" y="98"/>
                </a:lnTo>
                <a:lnTo>
                  <a:pt x="479" y="99"/>
                </a:lnTo>
                <a:lnTo>
                  <a:pt x="465" y="93"/>
                </a:lnTo>
                <a:lnTo>
                  <a:pt x="451" y="89"/>
                </a:lnTo>
                <a:lnTo>
                  <a:pt x="437" y="85"/>
                </a:lnTo>
                <a:lnTo>
                  <a:pt x="423" y="81"/>
                </a:lnTo>
                <a:lnTo>
                  <a:pt x="409" y="78"/>
                </a:lnTo>
                <a:lnTo>
                  <a:pt x="393" y="77"/>
                </a:lnTo>
                <a:lnTo>
                  <a:pt x="378" y="76"/>
                </a:lnTo>
                <a:lnTo>
                  <a:pt x="363" y="75"/>
                </a:lnTo>
                <a:lnTo>
                  <a:pt x="339" y="76"/>
                </a:lnTo>
                <a:lnTo>
                  <a:pt x="316" y="79"/>
                </a:lnTo>
                <a:lnTo>
                  <a:pt x="294" y="82"/>
                </a:lnTo>
                <a:lnTo>
                  <a:pt x="273" y="89"/>
                </a:lnTo>
                <a:lnTo>
                  <a:pt x="252" y="97"/>
                </a:lnTo>
                <a:lnTo>
                  <a:pt x="233" y="105"/>
                </a:lnTo>
                <a:lnTo>
                  <a:pt x="216" y="115"/>
                </a:lnTo>
                <a:lnTo>
                  <a:pt x="200" y="126"/>
                </a:lnTo>
                <a:lnTo>
                  <a:pt x="184" y="138"/>
                </a:lnTo>
                <a:lnTo>
                  <a:pt x="171" y="152"/>
                </a:lnTo>
                <a:lnTo>
                  <a:pt x="159" y="167"/>
                </a:lnTo>
                <a:lnTo>
                  <a:pt x="149" y="182"/>
                </a:lnTo>
                <a:lnTo>
                  <a:pt x="142" y="197"/>
                </a:lnTo>
                <a:lnTo>
                  <a:pt x="138" y="206"/>
                </a:lnTo>
                <a:lnTo>
                  <a:pt x="136" y="215"/>
                </a:lnTo>
                <a:lnTo>
                  <a:pt x="134" y="222"/>
                </a:lnTo>
                <a:lnTo>
                  <a:pt x="133" y="231"/>
                </a:lnTo>
                <a:lnTo>
                  <a:pt x="132" y="241"/>
                </a:lnTo>
                <a:lnTo>
                  <a:pt x="132" y="250"/>
                </a:lnTo>
                <a:lnTo>
                  <a:pt x="132" y="262"/>
                </a:lnTo>
                <a:lnTo>
                  <a:pt x="134" y="27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5" name="Freeform 5"/>
          <p:cNvSpPr>
            <a:spLocks/>
          </p:cNvSpPr>
          <p:nvPr/>
        </p:nvSpPr>
        <p:spPr bwMode="auto">
          <a:xfrm>
            <a:off x="1044575" y="2759075"/>
            <a:ext cx="85725" cy="19050"/>
          </a:xfrm>
          <a:custGeom>
            <a:avLst/>
            <a:gdLst>
              <a:gd name="T0" fmla="*/ 0 w 87"/>
              <a:gd name="T1" fmla="*/ 0 h 15"/>
              <a:gd name="T2" fmla="*/ 2147483647 w 87"/>
              <a:gd name="T3" fmla="*/ 2147483647 h 15"/>
              <a:gd name="T4" fmla="*/ 2147483647 w 87"/>
              <a:gd name="T5" fmla="*/ 2147483647 h 15"/>
              <a:gd name="T6" fmla="*/ 2147483647 w 87"/>
              <a:gd name="T7" fmla="*/ 2147483647 h 15"/>
              <a:gd name="T8" fmla="*/ 2147483647 w 87"/>
              <a:gd name="T9" fmla="*/ 2147483647 h 15"/>
              <a:gd name="T10" fmla="*/ 2147483647 w 87"/>
              <a:gd name="T11" fmla="*/ 2147483647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7"/>
              <a:gd name="T19" fmla="*/ 0 h 15"/>
              <a:gd name="T20" fmla="*/ 87 w 87"/>
              <a:gd name="T21" fmla="*/ 15 h 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7" h="15">
                <a:moveTo>
                  <a:pt x="0" y="0"/>
                </a:moveTo>
                <a:lnTo>
                  <a:pt x="17" y="6"/>
                </a:lnTo>
                <a:lnTo>
                  <a:pt x="36" y="11"/>
                </a:lnTo>
                <a:lnTo>
                  <a:pt x="56" y="14"/>
                </a:lnTo>
                <a:lnTo>
                  <a:pt x="75" y="15"/>
                </a:lnTo>
                <a:lnTo>
                  <a:pt x="87" y="1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6" name="Freeform 6"/>
          <p:cNvSpPr>
            <a:spLocks/>
          </p:cNvSpPr>
          <p:nvPr/>
        </p:nvSpPr>
        <p:spPr bwMode="auto">
          <a:xfrm>
            <a:off x="1166813" y="2963863"/>
            <a:ext cx="38100" cy="9525"/>
          </a:xfrm>
          <a:custGeom>
            <a:avLst/>
            <a:gdLst>
              <a:gd name="T0" fmla="*/ 0 w 38"/>
              <a:gd name="T1" fmla="*/ 2147483647 h 8"/>
              <a:gd name="T2" fmla="*/ 2147483647 w 38"/>
              <a:gd name="T3" fmla="*/ 2147483647 h 8"/>
              <a:gd name="T4" fmla="*/ 2147483647 w 38"/>
              <a:gd name="T5" fmla="*/ 2147483647 h 8"/>
              <a:gd name="T6" fmla="*/ 2147483647 w 38"/>
              <a:gd name="T7" fmla="*/ 0 h 8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8"/>
              <a:gd name="T14" fmla="*/ 38 w 38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8">
                <a:moveTo>
                  <a:pt x="0" y="8"/>
                </a:moveTo>
                <a:lnTo>
                  <a:pt x="19" y="4"/>
                </a:lnTo>
                <a:lnTo>
                  <a:pt x="28" y="3"/>
                </a:lnTo>
                <a:lnTo>
                  <a:pt x="38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7" name="Freeform 7"/>
          <p:cNvSpPr>
            <a:spLocks/>
          </p:cNvSpPr>
          <p:nvPr/>
        </p:nvSpPr>
        <p:spPr bwMode="auto">
          <a:xfrm>
            <a:off x="1500188" y="3017838"/>
            <a:ext cx="23812" cy="39687"/>
          </a:xfrm>
          <a:custGeom>
            <a:avLst/>
            <a:gdLst>
              <a:gd name="T0" fmla="*/ 0 w 23"/>
              <a:gd name="T1" fmla="*/ 0 h 34"/>
              <a:gd name="T2" fmla="*/ 2147483647 w 23"/>
              <a:gd name="T3" fmla="*/ 2147483647 h 34"/>
              <a:gd name="T4" fmla="*/ 2147483647 w 23"/>
              <a:gd name="T5" fmla="*/ 2147483647 h 34"/>
              <a:gd name="T6" fmla="*/ 2147483647 w 23"/>
              <a:gd name="T7" fmla="*/ 2147483647 h 34"/>
              <a:gd name="T8" fmla="*/ 2147483647 w 23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4"/>
              <a:gd name="T17" fmla="*/ 23 w 23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4">
                <a:moveTo>
                  <a:pt x="0" y="0"/>
                </a:moveTo>
                <a:lnTo>
                  <a:pt x="4" y="9"/>
                </a:lnTo>
                <a:lnTo>
                  <a:pt x="10" y="18"/>
                </a:lnTo>
                <a:lnTo>
                  <a:pt x="16" y="25"/>
                </a:lnTo>
                <a:lnTo>
                  <a:pt x="23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1928813" y="2962275"/>
            <a:ext cx="9525" cy="39688"/>
          </a:xfrm>
          <a:custGeom>
            <a:avLst/>
            <a:gdLst>
              <a:gd name="T0" fmla="*/ 0 w 9"/>
              <a:gd name="T1" fmla="*/ 2147483647 h 36"/>
              <a:gd name="T2" fmla="*/ 2147483647 w 9"/>
              <a:gd name="T3" fmla="*/ 2147483647 h 36"/>
              <a:gd name="T4" fmla="*/ 2147483647 w 9"/>
              <a:gd name="T5" fmla="*/ 2147483647 h 36"/>
              <a:gd name="T6" fmla="*/ 2147483647 w 9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36"/>
              <a:gd name="T14" fmla="*/ 9 w 9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36">
                <a:moveTo>
                  <a:pt x="0" y="36"/>
                </a:moveTo>
                <a:lnTo>
                  <a:pt x="4" y="27"/>
                </a:lnTo>
                <a:lnTo>
                  <a:pt x="6" y="19"/>
                </a:lnTo>
                <a:lnTo>
                  <a:pt x="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2116138" y="2706688"/>
            <a:ext cx="109537" cy="155575"/>
          </a:xfrm>
          <a:custGeom>
            <a:avLst/>
            <a:gdLst>
              <a:gd name="T0" fmla="*/ 2147483647 w 112"/>
              <a:gd name="T1" fmla="*/ 2147483647 h 135"/>
              <a:gd name="T2" fmla="*/ 2147483647 w 112"/>
              <a:gd name="T3" fmla="*/ 2147483647 h 135"/>
              <a:gd name="T4" fmla="*/ 2147483647 w 112"/>
              <a:gd name="T5" fmla="*/ 2147483647 h 135"/>
              <a:gd name="T6" fmla="*/ 2147483647 w 112"/>
              <a:gd name="T7" fmla="*/ 2147483647 h 135"/>
              <a:gd name="T8" fmla="*/ 2147483647 w 112"/>
              <a:gd name="T9" fmla="*/ 2147483647 h 135"/>
              <a:gd name="T10" fmla="*/ 2147483647 w 112"/>
              <a:gd name="T11" fmla="*/ 2147483647 h 135"/>
              <a:gd name="T12" fmla="*/ 2147483647 w 112"/>
              <a:gd name="T13" fmla="*/ 2147483647 h 135"/>
              <a:gd name="T14" fmla="*/ 2147483647 w 112"/>
              <a:gd name="T15" fmla="*/ 2147483647 h 135"/>
              <a:gd name="T16" fmla="*/ 2147483647 w 112"/>
              <a:gd name="T17" fmla="*/ 2147483647 h 135"/>
              <a:gd name="T18" fmla="*/ 2147483647 w 112"/>
              <a:gd name="T19" fmla="*/ 2147483647 h 135"/>
              <a:gd name="T20" fmla="*/ 2147483647 w 112"/>
              <a:gd name="T21" fmla="*/ 2147483647 h 135"/>
              <a:gd name="T22" fmla="*/ 2147483647 w 112"/>
              <a:gd name="T23" fmla="*/ 2147483647 h 135"/>
              <a:gd name="T24" fmla="*/ 2147483647 w 112"/>
              <a:gd name="T25" fmla="*/ 2147483647 h 135"/>
              <a:gd name="T26" fmla="*/ 2147483647 w 112"/>
              <a:gd name="T27" fmla="*/ 2147483647 h 135"/>
              <a:gd name="T28" fmla="*/ 2147483647 w 112"/>
              <a:gd name="T29" fmla="*/ 2147483647 h 135"/>
              <a:gd name="T30" fmla="*/ 2147483647 w 112"/>
              <a:gd name="T31" fmla="*/ 2147483647 h 135"/>
              <a:gd name="T32" fmla="*/ 0 w 112"/>
              <a:gd name="T33" fmla="*/ 0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2"/>
              <a:gd name="T52" fmla="*/ 0 h 135"/>
              <a:gd name="T53" fmla="*/ 112 w 112"/>
              <a:gd name="T54" fmla="*/ 135 h 13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2" h="135">
                <a:moveTo>
                  <a:pt x="112" y="135"/>
                </a:moveTo>
                <a:lnTo>
                  <a:pt x="112" y="134"/>
                </a:lnTo>
                <a:lnTo>
                  <a:pt x="110" y="123"/>
                </a:lnTo>
                <a:lnTo>
                  <a:pt x="109" y="113"/>
                </a:lnTo>
                <a:lnTo>
                  <a:pt x="107" y="103"/>
                </a:lnTo>
                <a:lnTo>
                  <a:pt x="104" y="93"/>
                </a:lnTo>
                <a:lnTo>
                  <a:pt x="99" y="83"/>
                </a:lnTo>
                <a:lnTo>
                  <a:pt x="94" y="73"/>
                </a:lnTo>
                <a:lnTo>
                  <a:pt x="89" y="64"/>
                </a:lnTo>
                <a:lnTo>
                  <a:pt x="81" y="56"/>
                </a:lnTo>
                <a:lnTo>
                  <a:pt x="73" y="47"/>
                </a:lnTo>
                <a:lnTo>
                  <a:pt x="66" y="38"/>
                </a:lnTo>
                <a:lnTo>
                  <a:pt x="56" y="30"/>
                </a:lnTo>
                <a:lnTo>
                  <a:pt x="46" y="24"/>
                </a:lnTo>
                <a:lnTo>
                  <a:pt x="36" y="17"/>
                </a:lnTo>
                <a:lnTo>
                  <a:pt x="13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2324100" y="2543175"/>
            <a:ext cx="49213" cy="57150"/>
          </a:xfrm>
          <a:custGeom>
            <a:avLst/>
            <a:gdLst>
              <a:gd name="T0" fmla="*/ 0 w 49"/>
              <a:gd name="T1" fmla="*/ 2147483647 h 51"/>
              <a:gd name="T2" fmla="*/ 2147483647 w 49"/>
              <a:gd name="T3" fmla="*/ 2147483647 h 51"/>
              <a:gd name="T4" fmla="*/ 2147483647 w 49"/>
              <a:gd name="T5" fmla="*/ 2147483647 h 51"/>
              <a:gd name="T6" fmla="*/ 2147483647 w 49"/>
              <a:gd name="T7" fmla="*/ 2147483647 h 51"/>
              <a:gd name="T8" fmla="*/ 2147483647 w 49"/>
              <a:gd name="T9" fmla="*/ 2147483647 h 51"/>
              <a:gd name="T10" fmla="*/ 2147483647 w 49"/>
              <a:gd name="T11" fmla="*/ 0 h 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"/>
              <a:gd name="T19" fmla="*/ 0 h 51"/>
              <a:gd name="T20" fmla="*/ 49 w 49"/>
              <a:gd name="T21" fmla="*/ 51 h 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" h="51">
                <a:moveTo>
                  <a:pt x="0" y="51"/>
                </a:moveTo>
                <a:lnTo>
                  <a:pt x="15" y="40"/>
                </a:lnTo>
                <a:lnTo>
                  <a:pt x="29" y="28"/>
                </a:lnTo>
                <a:lnTo>
                  <a:pt x="40" y="15"/>
                </a:lnTo>
                <a:lnTo>
                  <a:pt x="45" y="7"/>
                </a:lnTo>
                <a:lnTo>
                  <a:pt x="4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2255838" y="2330450"/>
            <a:ext cx="1587" cy="26988"/>
          </a:xfrm>
          <a:custGeom>
            <a:avLst/>
            <a:gdLst>
              <a:gd name="T0" fmla="*/ 999241854 w 2"/>
              <a:gd name="T1" fmla="*/ 2147483647 h 24"/>
              <a:gd name="T2" fmla="*/ 999241854 w 2"/>
              <a:gd name="T3" fmla="*/ 2147483647 h 24"/>
              <a:gd name="T4" fmla="*/ 999241854 w 2"/>
              <a:gd name="T5" fmla="*/ 2147483647 h 24"/>
              <a:gd name="T6" fmla="*/ 499935947 w 2"/>
              <a:gd name="T7" fmla="*/ 2147483647 h 24"/>
              <a:gd name="T8" fmla="*/ 0 w 2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24"/>
              <a:gd name="T17" fmla="*/ 2 w 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24">
                <a:moveTo>
                  <a:pt x="2" y="24"/>
                </a:moveTo>
                <a:lnTo>
                  <a:pt x="2" y="22"/>
                </a:lnTo>
                <a:lnTo>
                  <a:pt x="2" y="11"/>
                </a:lnTo>
                <a:lnTo>
                  <a:pt x="1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1947863" y="2262188"/>
            <a:ext cx="23812" cy="34925"/>
          </a:xfrm>
          <a:custGeom>
            <a:avLst/>
            <a:gdLst>
              <a:gd name="T0" fmla="*/ 2147483647 w 25"/>
              <a:gd name="T1" fmla="*/ 0 h 31"/>
              <a:gd name="T2" fmla="*/ 2147483647 w 25"/>
              <a:gd name="T3" fmla="*/ 2147483647 h 31"/>
              <a:gd name="T4" fmla="*/ 2147483647 w 25"/>
              <a:gd name="T5" fmla="*/ 2147483647 h 31"/>
              <a:gd name="T6" fmla="*/ 2147483647 w 25"/>
              <a:gd name="T7" fmla="*/ 2147483647 h 31"/>
              <a:gd name="T8" fmla="*/ 0 w 25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1"/>
              <a:gd name="T17" fmla="*/ 25 w 25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1">
                <a:moveTo>
                  <a:pt x="25" y="0"/>
                </a:moveTo>
                <a:lnTo>
                  <a:pt x="18" y="8"/>
                </a:lnTo>
                <a:lnTo>
                  <a:pt x="11" y="16"/>
                </a:lnTo>
                <a:lnTo>
                  <a:pt x="5" y="23"/>
                </a:lnTo>
                <a:lnTo>
                  <a:pt x="0" y="31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1712913" y="2282825"/>
            <a:ext cx="11112" cy="31750"/>
          </a:xfrm>
          <a:custGeom>
            <a:avLst/>
            <a:gdLst>
              <a:gd name="T0" fmla="*/ 2147483647 w 14"/>
              <a:gd name="T1" fmla="*/ 0 h 26"/>
              <a:gd name="T2" fmla="*/ 2147483647 w 14"/>
              <a:gd name="T3" fmla="*/ 2147483647 h 26"/>
              <a:gd name="T4" fmla="*/ 1499988243 w 14"/>
              <a:gd name="T5" fmla="*/ 2147483647 h 26"/>
              <a:gd name="T6" fmla="*/ 0 w 14"/>
              <a:gd name="T7" fmla="*/ 2147483647 h 26"/>
              <a:gd name="T8" fmla="*/ 0 60000 65536"/>
              <a:gd name="T9" fmla="*/ 0 60000 65536"/>
              <a:gd name="T10" fmla="*/ 0 60000 65536"/>
              <a:gd name="T11" fmla="*/ 0 60000 65536"/>
              <a:gd name="T12" fmla="*/ 0 w 14"/>
              <a:gd name="T13" fmla="*/ 0 h 26"/>
              <a:gd name="T14" fmla="*/ 14 w 14"/>
              <a:gd name="T15" fmla="*/ 26 h 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" h="26">
                <a:moveTo>
                  <a:pt x="14" y="0"/>
                </a:moveTo>
                <a:lnTo>
                  <a:pt x="6" y="13"/>
                </a:lnTo>
                <a:lnTo>
                  <a:pt x="3" y="19"/>
                </a:lnTo>
                <a:lnTo>
                  <a:pt x="0" y="2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4" name="Freeform 14"/>
          <p:cNvSpPr>
            <a:spLocks/>
          </p:cNvSpPr>
          <p:nvPr/>
        </p:nvSpPr>
        <p:spPr bwMode="auto">
          <a:xfrm>
            <a:off x="1439863" y="2324100"/>
            <a:ext cx="46037" cy="28575"/>
          </a:xfrm>
          <a:custGeom>
            <a:avLst/>
            <a:gdLst>
              <a:gd name="T0" fmla="*/ 2147483647 w 44"/>
              <a:gd name="T1" fmla="*/ 2147483647 h 25"/>
              <a:gd name="T2" fmla="*/ 2147483647 w 44"/>
              <a:gd name="T3" fmla="*/ 2147483647 h 25"/>
              <a:gd name="T4" fmla="*/ 2147483647 w 44"/>
              <a:gd name="T5" fmla="*/ 2147483647 h 25"/>
              <a:gd name="T6" fmla="*/ 2147483647 w 44"/>
              <a:gd name="T7" fmla="*/ 2147483647 h 25"/>
              <a:gd name="T8" fmla="*/ 0 w 44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25"/>
              <a:gd name="T17" fmla="*/ 44 w 44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25">
                <a:moveTo>
                  <a:pt x="44" y="25"/>
                </a:moveTo>
                <a:lnTo>
                  <a:pt x="35" y="18"/>
                </a:lnTo>
                <a:lnTo>
                  <a:pt x="24" y="12"/>
                </a:lnTo>
                <a:lnTo>
                  <a:pt x="12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5" name="Freeform 15"/>
          <p:cNvSpPr>
            <a:spLocks/>
          </p:cNvSpPr>
          <p:nvPr/>
        </p:nvSpPr>
        <p:spPr bwMode="auto">
          <a:xfrm>
            <a:off x="1103313" y="2520950"/>
            <a:ext cx="7937" cy="31750"/>
          </a:xfrm>
          <a:custGeom>
            <a:avLst/>
            <a:gdLst>
              <a:gd name="T0" fmla="*/ 0 w 8"/>
              <a:gd name="T1" fmla="*/ 0 h 27"/>
              <a:gd name="T2" fmla="*/ 2147483647 w 8"/>
              <a:gd name="T3" fmla="*/ 2147483647 h 27"/>
              <a:gd name="T4" fmla="*/ 2147483647 w 8"/>
              <a:gd name="T5" fmla="*/ 2147483647 h 27"/>
              <a:gd name="T6" fmla="*/ 2147483647 w 8"/>
              <a:gd name="T7" fmla="*/ 2147483647 h 27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27"/>
              <a:gd name="T14" fmla="*/ 8 w 8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27">
                <a:moveTo>
                  <a:pt x="0" y="0"/>
                </a:moveTo>
                <a:lnTo>
                  <a:pt x="3" y="14"/>
                </a:lnTo>
                <a:lnTo>
                  <a:pt x="4" y="21"/>
                </a:lnTo>
                <a:lnTo>
                  <a:pt x="8" y="2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1052513" y="4259263"/>
            <a:ext cx="1447800" cy="933450"/>
          </a:xfrm>
          <a:custGeom>
            <a:avLst/>
            <a:gdLst>
              <a:gd name="T0" fmla="*/ 2147483647 w 1478"/>
              <a:gd name="T1" fmla="*/ 2147483647 h 820"/>
              <a:gd name="T2" fmla="*/ 2147483647 w 1478"/>
              <a:gd name="T3" fmla="*/ 2147483647 h 820"/>
              <a:gd name="T4" fmla="*/ 2147483647 w 1478"/>
              <a:gd name="T5" fmla="*/ 2147483647 h 820"/>
              <a:gd name="T6" fmla="*/ 2147483647 w 1478"/>
              <a:gd name="T7" fmla="*/ 2147483647 h 820"/>
              <a:gd name="T8" fmla="*/ 2147483647 w 1478"/>
              <a:gd name="T9" fmla="*/ 2147483647 h 820"/>
              <a:gd name="T10" fmla="*/ 2147483647 w 1478"/>
              <a:gd name="T11" fmla="*/ 2147483647 h 820"/>
              <a:gd name="T12" fmla="*/ 2147483647 w 1478"/>
              <a:gd name="T13" fmla="*/ 2147483647 h 820"/>
              <a:gd name="T14" fmla="*/ 2147483647 w 1478"/>
              <a:gd name="T15" fmla="*/ 2147483647 h 820"/>
              <a:gd name="T16" fmla="*/ 2147483647 w 1478"/>
              <a:gd name="T17" fmla="*/ 2147483647 h 820"/>
              <a:gd name="T18" fmla="*/ 2147483647 w 1478"/>
              <a:gd name="T19" fmla="*/ 2147483647 h 820"/>
              <a:gd name="T20" fmla="*/ 2147483647 w 1478"/>
              <a:gd name="T21" fmla="*/ 2147483647 h 820"/>
              <a:gd name="T22" fmla="*/ 2147483647 w 1478"/>
              <a:gd name="T23" fmla="*/ 2147483647 h 820"/>
              <a:gd name="T24" fmla="*/ 2147483647 w 1478"/>
              <a:gd name="T25" fmla="*/ 2147483647 h 820"/>
              <a:gd name="T26" fmla="*/ 2147483647 w 1478"/>
              <a:gd name="T27" fmla="*/ 2147483647 h 820"/>
              <a:gd name="T28" fmla="*/ 2147483647 w 1478"/>
              <a:gd name="T29" fmla="*/ 2147483647 h 820"/>
              <a:gd name="T30" fmla="*/ 2147483647 w 1478"/>
              <a:gd name="T31" fmla="*/ 2147483647 h 820"/>
              <a:gd name="T32" fmla="*/ 2147483647 w 1478"/>
              <a:gd name="T33" fmla="*/ 2147483647 h 820"/>
              <a:gd name="T34" fmla="*/ 2147483647 w 1478"/>
              <a:gd name="T35" fmla="*/ 2147483647 h 820"/>
              <a:gd name="T36" fmla="*/ 2147483647 w 1478"/>
              <a:gd name="T37" fmla="*/ 2147483647 h 820"/>
              <a:gd name="T38" fmla="*/ 2147483647 w 1478"/>
              <a:gd name="T39" fmla="*/ 2147483647 h 820"/>
              <a:gd name="T40" fmla="*/ 2147483647 w 1478"/>
              <a:gd name="T41" fmla="*/ 2147483647 h 820"/>
              <a:gd name="T42" fmla="*/ 2147483647 w 1478"/>
              <a:gd name="T43" fmla="*/ 2147483647 h 820"/>
              <a:gd name="T44" fmla="*/ 2147483647 w 1478"/>
              <a:gd name="T45" fmla="*/ 2147483647 h 820"/>
              <a:gd name="T46" fmla="*/ 2147483647 w 1478"/>
              <a:gd name="T47" fmla="*/ 2147483647 h 820"/>
              <a:gd name="T48" fmla="*/ 2147483647 w 1478"/>
              <a:gd name="T49" fmla="*/ 2147483647 h 820"/>
              <a:gd name="T50" fmla="*/ 2147483647 w 1478"/>
              <a:gd name="T51" fmla="*/ 2147483647 h 820"/>
              <a:gd name="T52" fmla="*/ 2147483647 w 1478"/>
              <a:gd name="T53" fmla="*/ 2147483647 h 820"/>
              <a:gd name="T54" fmla="*/ 2147483647 w 1478"/>
              <a:gd name="T55" fmla="*/ 2147483647 h 820"/>
              <a:gd name="T56" fmla="*/ 2147483647 w 1478"/>
              <a:gd name="T57" fmla="*/ 2147483647 h 820"/>
              <a:gd name="T58" fmla="*/ 2147483647 w 1478"/>
              <a:gd name="T59" fmla="*/ 2147483647 h 820"/>
              <a:gd name="T60" fmla="*/ 2147483647 w 1478"/>
              <a:gd name="T61" fmla="*/ 2147483647 h 820"/>
              <a:gd name="T62" fmla="*/ 2147483647 w 1478"/>
              <a:gd name="T63" fmla="*/ 2147483647 h 820"/>
              <a:gd name="T64" fmla="*/ 2147483647 w 1478"/>
              <a:gd name="T65" fmla="*/ 2147483647 h 820"/>
              <a:gd name="T66" fmla="*/ 2147483647 w 1478"/>
              <a:gd name="T67" fmla="*/ 2147483647 h 820"/>
              <a:gd name="T68" fmla="*/ 2147483647 w 1478"/>
              <a:gd name="T69" fmla="*/ 2147483647 h 820"/>
              <a:gd name="T70" fmla="*/ 2147483647 w 1478"/>
              <a:gd name="T71" fmla="*/ 2147483647 h 820"/>
              <a:gd name="T72" fmla="*/ 2147483647 w 1478"/>
              <a:gd name="T73" fmla="*/ 2147483647 h 820"/>
              <a:gd name="T74" fmla="*/ 2147483647 w 1478"/>
              <a:gd name="T75" fmla="*/ 2147483647 h 820"/>
              <a:gd name="T76" fmla="*/ 2147483647 w 1478"/>
              <a:gd name="T77" fmla="*/ 0 h 820"/>
              <a:gd name="T78" fmla="*/ 2147483647 w 1478"/>
              <a:gd name="T79" fmla="*/ 2147483647 h 820"/>
              <a:gd name="T80" fmla="*/ 2147483647 w 1478"/>
              <a:gd name="T81" fmla="*/ 2147483647 h 820"/>
              <a:gd name="T82" fmla="*/ 2147483647 w 1478"/>
              <a:gd name="T83" fmla="*/ 2147483647 h 820"/>
              <a:gd name="T84" fmla="*/ 2147483647 w 1478"/>
              <a:gd name="T85" fmla="*/ 2147483647 h 820"/>
              <a:gd name="T86" fmla="*/ 2147483647 w 1478"/>
              <a:gd name="T87" fmla="*/ 2147483647 h 820"/>
              <a:gd name="T88" fmla="*/ 2147483647 w 1478"/>
              <a:gd name="T89" fmla="*/ 2147483647 h 820"/>
              <a:gd name="T90" fmla="*/ 2147483647 w 1478"/>
              <a:gd name="T91" fmla="*/ 2147483647 h 820"/>
              <a:gd name="T92" fmla="*/ 2147483647 w 1478"/>
              <a:gd name="T93" fmla="*/ 2147483647 h 820"/>
              <a:gd name="T94" fmla="*/ 2147483647 w 1478"/>
              <a:gd name="T95" fmla="*/ 2147483647 h 820"/>
              <a:gd name="T96" fmla="*/ 2147483647 w 1478"/>
              <a:gd name="T97" fmla="*/ 2147483647 h 820"/>
              <a:gd name="T98" fmla="*/ 2147483647 w 1478"/>
              <a:gd name="T99" fmla="*/ 2147483647 h 820"/>
              <a:gd name="T100" fmla="*/ 2147483647 w 1478"/>
              <a:gd name="T101" fmla="*/ 2147483647 h 820"/>
              <a:gd name="T102" fmla="*/ 2147483647 w 1478"/>
              <a:gd name="T103" fmla="*/ 2147483647 h 820"/>
              <a:gd name="T104" fmla="*/ 2147483647 w 1478"/>
              <a:gd name="T105" fmla="*/ 2147483647 h 820"/>
              <a:gd name="T106" fmla="*/ 2147483647 w 1478"/>
              <a:gd name="T107" fmla="*/ 2147483647 h 820"/>
              <a:gd name="T108" fmla="*/ 2147483647 w 1478"/>
              <a:gd name="T109" fmla="*/ 2147483647 h 8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78"/>
              <a:gd name="T166" fmla="*/ 0 h 820"/>
              <a:gd name="T167" fmla="*/ 1478 w 1478"/>
              <a:gd name="T168" fmla="*/ 820 h 82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78" h="820">
                <a:moveTo>
                  <a:pt x="134" y="272"/>
                </a:moveTo>
                <a:lnTo>
                  <a:pt x="120" y="275"/>
                </a:lnTo>
                <a:lnTo>
                  <a:pt x="107" y="277"/>
                </a:lnTo>
                <a:lnTo>
                  <a:pt x="93" y="280"/>
                </a:lnTo>
                <a:lnTo>
                  <a:pt x="81" y="284"/>
                </a:lnTo>
                <a:lnTo>
                  <a:pt x="69" y="290"/>
                </a:lnTo>
                <a:lnTo>
                  <a:pt x="58" y="295"/>
                </a:lnTo>
                <a:lnTo>
                  <a:pt x="49" y="302"/>
                </a:lnTo>
                <a:lnTo>
                  <a:pt x="39" y="310"/>
                </a:lnTo>
                <a:lnTo>
                  <a:pt x="30" y="317"/>
                </a:lnTo>
                <a:lnTo>
                  <a:pt x="23" y="325"/>
                </a:lnTo>
                <a:lnTo>
                  <a:pt x="17" y="335"/>
                </a:lnTo>
                <a:lnTo>
                  <a:pt x="11" y="343"/>
                </a:lnTo>
                <a:lnTo>
                  <a:pt x="7" y="353"/>
                </a:lnTo>
                <a:lnTo>
                  <a:pt x="4" y="363"/>
                </a:lnTo>
                <a:lnTo>
                  <a:pt x="2" y="374"/>
                </a:lnTo>
                <a:lnTo>
                  <a:pt x="0" y="385"/>
                </a:lnTo>
                <a:lnTo>
                  <a:pt x="2" y="393"/>
                </a:lnTo>
                <a:lnTo>
                  <a:pt x="2" y="399"/>
                </a:lnTo>
                <a:lnTo>
                  <a:pt x="4" y="407"/>
                </a:lnTo>
                <a:lnTo>
                  <a:pt x="6" y="413"/>
                </a:lnTo>
                <a:lnTo>
                  <a:pt x="8" y="421"/>
                </a:lnTo>
                <a:lnTo>
                  <a:pt x="13" y="428"/>
                </a:lnTo>
                <a:lnTo>
                  <a:pt x="16" y="434"/>
                </a:lnTo>
                <a:lnTo>
                  <a:pt x="20" y="441"/>
                </a:lnTo>
                <a:lnTo>
                  <a:pt x="31" y="453"/>
                </a:lnTo>
                <a:lnTo>
                  <a:pt x="43" y="464"/>
                </a:lnTo>
                <a:lnTo>
                  <a:pt x="57" y="474"/>
                </a:lnTo>
                <a:lnTo>
                  <a:pt x="74" y="482"/>
                </a:lnTo>
                <a:lnTo>
                  <a:pt x="74" y="481"/>
                </a:lnTo>
                <a:lnTo>
                  <a:pt x="64" y="489"/>
                </a:lnTo>
                <a:lnTo>
                  <a:pt x="56" y="498"/>
                </a:lnTo>
                <a:lnTo>
                  <a:pt x="50" y="506"/>
                </a:lnTo>
                <a:lnTo>
                  <a:pt x="43" y="516"/>
                </a:lnTo>
                <a:lnTo>
                  <a:pt x="39" y="526"/>
                </a:lnTo>
                <a:lnTo>
                  <a:pt x="35" y="537"/>
                </a:lnTo>
                <a:lnTo>
                  <a:pt x="33" y="547"/>
                </a:lnTo>
                <a:lnTo>
                  <a:pt x="33" y="558"/>
                </a:lnTo>
                <a:lnTo>
                  <a:pt x="33" y="569"/>
                </a:lnTo>
                <a:lnTo>
                  <a:pt x="37" y="581"/>
                </a:lnTo>
                <a:lnTo>
                  <a:pt x="40" y="591"/>
                </a:lnTo>
                <a:lnTo>
                  <a:pt x="44" y="602"/>
                </a:lnTo>
                <a:lnTo>
                  <a:pt x="51" y="611"/>
                </a:lnTo>
                <a:lnTo>
                  <a:pt x="58" y="620"/>
                </a:lnTo>
                <a:lnTo>
                  <a:pt x="67" y="629"/>
                </a:lnTo>
                <a:lnTo>
                  <a:pt x="77" y="638"/>
                </a:lnTo>
                <a:lnTo>
                  <a:pt x="87" y="644"/>
                </a:lnTo>
                <a:lnTo>
                  <a:pt x="99" y="651"/>
                </a:lnTo>
                <a:lnTo>
                  <a:pt x="111" y="656"/>
                </a:lnTo>
                <a:lnTo>
                  <a:pt x="124" y="662"/>
                </a:lnTo>
                <a:lnTo>
                  <a:pt x="138" y="665"/>
                </a:lnTo>
                <a:lnTo>
                  <a:pt x="153" y="668"/>
                </a:lnTo>
                <a:lnTo>
                  <a:pt x="167" y="669"/>
                </a:lnTo>
                <a:lnTo>
                  <a:pt x="182" y="670"/>
                </a:lnTo>
                <a:lnTo>
                  <a:pt x="200" y="669"/>
                </a:lnTo>
                <a:lnTo>
                  <a:pt x="199" y="670"/>
                </a:lnTo>
                <a:lnTo>
                  <a:pt x="208" y="681"/>
                </a:lnTo>
                <a:lnTo>
                  <a:pt x="218" y="692"/>
                </a:lnTo>
                <a:lnTo>
                  <a:pt x="229" y="702"/>
                </a:lnTo>
                <a:lnTo>
                  <a:pt x="241" y="712"/>
                </a:lnTo>
                <a:lnTo>
                  <a:pt x="253" y="721"/>
                </a:lnTo>
                <a:lnTo>
                  <a:pt x="267" y="729"/>
                </a:lnTo>
                <a:lnTo>
                  <a:pt x="281" y="737"/>
                </a:lnTo>
                <a:lnTo>
                  <a:pt x="296" y="744"/>
                </a:lnTo>
                <a:lnTo>
                  <a:pt x="311" y="750"/>
                </a:lnTo>
                <a:lnTo>
                  <a:pt x="327" y="756"/>
                </a:lnTo>
                <a:lnTo>
                  <a:pt x="343" y="760"/>
                </a:lnTo>
                <a:lnTo>
                  <a:pt x="359" y="763"/>
                </a:lnTo>
                <a:lnTo>
                  <a:pt x="376" y="767"/>
                </a:lnTo>
                <a:lnTo>
                  <a:pt x="393" y="769"/>
                </a:lnTo>
                <a:lnTo>
                  <a:pt x="411" y="770"/>
                </a:lnTo>
                <a:lnTo>
                  <a:pt x="428" y="771"/>
                </a:lnTo>
                <a:lnTo>
                  <a:pt x="446" y="770"/>
                </a:lnTo>
                <a:lnTo>
                  <a:pt x="463" y="769"/>
                </a:lnTo>
                <a:lnTo>
                  <a:pt x="498" y="763"/>
                </a:lnTo>
                <a:lnTo>
                  <a:pt x="516" y="759"/>
                </a:lnTo>
                <a:lnTo>
                  <a:pt x="532" y="755"/>
                </a:lnTo>
                <a:lnTo>
                  <a:pt x="548" y="748"/>
                </a:lnTo>
                <a:lnTo>
                  <a:pt x="564" y="741"/>
                </a:lnTo>
                <a:lnTo>
                  <a:pt x="564" y="743"/>
                </a:lnTo>
                <a:lnTo>
                  <a:pt x="572" y="751"/>
                </a:lnTo>
                <a:lnTo>
                  <a:pt x="590" y="768"/>
                </a:lnTo>
                <a:lnTo>
                  <a:pt x="601" y="774"/>
                </a:lnTo>
                <a:lnTo>
                  <a:pt x="623" y="789"/>
                </a:lnTo>
                <a:lnTo>
                  <a:pt x="634" y="794"/>
                </a:lnTo>
                <a:lnTo>
                  <a:pt x="646" y="799"/>
                </a:lnTo>
                <a:lnTo>
                  <a:pt x="659" y="804"/>
                </a:lnTo>
                <a:lnTo>
                  <a:pt x="685" y="811"/>
                </a:lnTo>
                <a:lnTo>
                  <a:pt x="699" y="815"/>
                </a:lnTo>
                <a:lnTo>
                  <a:pt x="713" y="817"/>
                </a:lnTo>
                <a:lnTo>
                  <a:pt x="727" y="819"/>
                </a:lnTo>
                <a:lnTo>
                  <a:pt x="755" y="820"/>
                </a:lnTo>
                <a:lnTo>
                  <a:pt x="774" y="819"/>
                </a:lnTo>
                <a:lnTo>
                  <a:pt x="793" y="818"/>
                </a:lnTo>
                <a:lnTo>
                  <a:pt x="811" y="815"/>
                </a:lnTo>
                <a:lnTo>
                  <a:pt x="829" y="810"/>
                </a:lnTo>
                <a:lnTo>
                  <a:pt x="845" y="806"/>
                </a:lnTo>
                <a:lnTo>
                  <a:pt x="862" y="799"/>
                </a:lnTo>
                <a:lnTo>
                  <a:pt x="878" y="793"/>
                </a:lnTo>
                <a:lnTo>
                  <a:pt x="893" y="785"/>
                </a:lnTo>
                <a:lnTo>
                  <a:pt x="906" y="776"/>
                </a:lnTo>
                <a:lnTo>
                  <a:pt x="921" y="767"/>
                </a:lnTo>
                <a:lnTo>
                  <a:pt x="933" y="757"/>
                </a:lnTo>
                <a:lnTo>
                  <a:pt x="944" y="746"/>
                </a:lnTo>
                <a:lnTo>
                  <a:pt x="954" y="734"/>
                </a:lnTo>
                <a:lnTo>
                  <a:pt x="962" y="722"/>
                </a:lnTo>
                <a:lnTo>
                  <a:pt x="970" y="709"/>
                </a:lnTo>
                <a:lnTo>
                  <a:pt x="976" y="696"/>
                </a:lnTo>
                <a:lnTo>
                  <a:pt x="976" y="697"/>
                </a:lnTo>
                <a:lnTo>
                  <a:pt x="989" y="702"/>
                </a:lnTo>
                <a:lnTo>
                  <a:pt x="1001" y="707"/>
                </a:lnTo>
                <a:lnTo>
                  <a:pt x="1014" y="710"/>
                </a:lnTo>
                <a:lnTo>
                  <a:pt x="1027" y="713"/>
                </a:lnTo>
                <a:lnTo>
                  <a:pt x="1040" y="716"/>
                </a:lnTo>
                <a:lnTo>
                  <a:pt x="1054" y="717"/>
                </a:lnTo>
                <a:lnTo>
                  <a:pt x="1067" y="719"/>
                </a:lnTo>
                <a:lnTo>
                  <a:pt x="1082" y="720"/>
                </a:lnTo>
                <a:lnTo>
                  <a:pt x="1101" y="719"/>
                </a:lnTo>
                <a:lnTo>
                  <a:pt x="1121" y="716"/>
                </a:lnTo>
                <a:lnTo>
                  <a:pt x="1140" y="713"/>
                </a:lnTo>
                <a:lnTo>
                  <a:pt x="1158" y="708"/>
                </a:lnTo>
                <a:lnTo>
                  <a:pt x="1176" y="701"/>
                </a:lnTo>
                <a:lnTo>
                  <a:pt x="1191" y="694"/>
                </a:lnTo>
                <a:lnTo>
                  <a:pt x="1206" y="686"/>
                </a:lnTo>
                <a:lnTo>
                  <a:pt x="1220" y="676"/>
                </a:lnTo>
                <a:lnTo>
                  <a:pt x="1234" y="666"/>
                </a:lnTo>
                <a:lnTo>
                  <a:pt x="1245" y="654"/>
                </a:lnTo>
                <a:lnTo>
                  <a:pt x="1254" y="642"/>
                </a:lnTo>
                <a:lnTo>
                  <a:pt x="1263" y="629"/>
                </a:lnTo>
                <a:lnTo>
                  <a:pt x="1270" y="616"/>
                </a:lnTo>
                <a:lnTo>
                  <a:pt x="1275" y="602"/>
                </a:lnTo>
                <a:lnTo>
                  <a:pt x="1278" y="586"/>
                </a:lnTo>
                <a:lnTo>
                  <a:pt x="1280" y="571"/>
                </a:lnTo>
                <a:lnTo>
                  <a:pt x="1278" y="571"/>
                </a:lnTo>
                <a:lnTo>
                  <a:pt x="1300" y="568"/>
                </a:lnTo>
                <a:lnTo>
                  <a:pt x="1320" y="563"/>
                </a:lnTo>
                <a:lnTo>
                  <a:pt x="1340" y="558"/>
                </a:lnTo>
                <a:lnTo>
                  <a:pt x="1358" y="551"/>
                </a:lnTo>
                <a:lnTo>
                  <a:pt x="1376" y="542"/>
                </a:lnTo>
                <a:lnTo>
                  <a:pt x="1392" y="534"/>
                </a:lnTo>
                <a:lnTo>
                  <a:pt x="1408" y="523"/>
                </a:lnTo>
                <a:lnTo>
                  <a:pt x="1421" y="512"/>
                </a:lnTo>
                <a:lnTo>
                  <a:pt x="1434" y="500"/>
                </a:lnTo>
                <a:lnTo>
                  <a:pt x="1445" y="487"/>
                </a:lnTo>
                <a:lnTo>
                  <a:pt x="1455" y="474"/>
                </a:lnTo>
                <a:lnTo>
                  <a:pt x="1463" y="459"/>
                </a:lnTo>
                <a:lnTo>
                  <a:pt x="1469" y="444"/>
                </a:lnTo>
                <a:lnTo>
                  <a:pt x="1474" y="429"/>
                </a:lnTo>
                <a:lnTo>
                  <a:pt x="1477" y="413"/>
                </a:lnTo>
                <a:lnTo>
                  <a:pt x="1478" y="397"/>
                </a:lnTo>
                <a:lnTo>
                  <a:pt x="1478" y="383"/>
                </a:lnTo>
                <a:lnTo>
                  <a:pt x="1474" y="369"/>
                </a:lnTo>
                <a:lnTo>
                  <a:pt x="1471" y="354"/>
                </a:lnTo>
                <a:lnTo>
                  <a:pt x="1466" y="341"/>
                </a:lnTo>
                <a:lnTo>
                  <a:pt x="1459" y="328"/>
                </a:lnTo>
                <a:lnTo>
                  <a:pt x="1450" y="315"/>
                </a:lnTo>
                <a:lnTo>
                  <a:pt x="1440" y="303"/>
                </a:lnTo>
                <a:lnTo>
                  <a:pt x="1429" y="291"/>
                </a:lnTo>
                <a:lnTo>
                  <a:pt x="1436" y="278"/>
                </a:lnTo>
                <a:lnTo>
                  <a:pt x="1440" y="265"/>
                </a:lnTo>
                <a:lnTo>
                  <a:pt x="1443" y="250"/>
                </a:lnTo>
                <a:lnTo>
                  <a:pt x="1444" y="236"/>
                </a:lnTo>
                <a:lnTo>
                  <a:pt x="1444" y="224"/>
                </a:lnTo>
                <a:lnTo>
                  <a:pt x="1442" y="213"/>
                </a:lnTo>
                <a:lnTo>
                  <a:pt x="1438" y="202"/>
                </a:lnTo>
                <a:lnTo>
                  <a:pt x="1434" y="191"/>
                </a:lnTo>
                <a:lnTo>
                  <a:pt x="1428" y="182"/>
                </a:lnTo>
                <a:lnTo>
                  <a:pt x="1422" y="171"/>
                </a:lnTo>
                <a:lnTo>
                  <a:pt x="1415" y="162"/>
                </a:lnTo>
                <a:lnTo>
                  <a:pt x="1406" y="152"/>
                </a:lnTo>
                <a:lnTo>
                  <a:pt x="1397" y="144"/>
                </a:lnTo>
                <a:lnTo>
                  <a:pt x="1387" y="136"/>
                </a:lnTo>
                <a:lnTo>
                  <a:pt x="1376" y="129"/>
                </a:lnTo>
                <a:lnTo>
                  <a:pt x="1364" y="122"/>
                </a:lnTo>
                <a:lnTo>
                  <a:pt x="1352" y="116"/>
                </a:lnTo>
                <a:lnTo>
                  <a:pt x="1338" y="110"/>
                </a:lnTo>
                <a:lnTo>
                  <a:pt x="1324" y="106"/>
                </a:lnTo>
                <a:lnTo>
                  <a:pt x="1309" y="103"/>
                </a:lnTo>
                <a:lnTo>
                  <a:pt x="1310" y="103"/>
                </a:lnTo>
                <a:lnTo>
                  <a:pt x="1307" y="92"/>
                </a:lnTo>
                <a:lnTo>
                  <a:pt x="1303" y="81"/>
                </a:lnTo>
                <a:lnTo>
                  <a:pt x="1296" y="71"/>
                </a:lnTo>
                <a:lnTo>
                  <a:pt x="1289" y="61"/>
                </a:lnTo>
                <a:lnTo>
                  <a:pt x="1282" y="52"/>
                </a:lnTo>
                <a:lnTo>
                  <a:pt x="1273" y="44"/>
                </a:lnTo>
                <a:lnTo>
                  <a:pt x="1264" y="36"/>
                </a:lnTo>
                <a:lnTo>
                  <a:pt x="1253" y="28"/>
                </a:lnTo>
                <a:lnTo>
                  <a:pt x="1242" y="22"/>
                </a:lnTo>
                <a:lnTo>
                  <a:pt x="1230" y="16"/>
                </a:lnTo>
                <a:lnTo>
                  <a:pt x="1217" y="12"/>
                </a:lnTo>
                <a:lnTo>
                  <a:pt x="1204" y="8"/>
                </a:lnTo>
                <a:lnTo>
                  <a:pt x="1191" y="4"/>
                </a:lnTo>
                <a:lnTo>
                  <a:pt x="1177" y="2"/>
                </a:lnTo>
                <a:lnTo>
                  <a:pt x="1161" y="0"/>
                </a:lnTo>
                <a:lnTo>
                  <a:pt x="1147" y="0"/>
                </a:lnTo>
                <a:lnTo>
                  <a:pt x="1129" y="0"/>
                </a:lnTo>
                <a:lnTo>
                  <a:pt x="1111" y="3"/>
                </a:lnTo>
                <a:lnTo>
                  <a:pt x="1094" y="7"/>
                </a:lnTo>
                <a:lnTo>
                  <a:pt x="1077" y="11"/>
                </a:lnTo>
                <a:lnTo>
                  <a:pt x="1061" y="17"/>
                </a:lnTo>
                <a:lnTo>
                  <a:pt x="1047" y="25"/>
                </a:lnTo>
                <a:lnTo>
                  <a:pt x="1032" y="34"/>
                </a:lnTo>
                <a:lnTo>
                  <a:pt x="1020" y="44"/>
                </a:lnTo>
                <a:lnTo>
                  <a:pt x="1009" y="34"/>
                </a:lnTo>
                <a:lnTo>
                  <a:pt x="996" y="25"/>
                </a:lnTo>
                <a:lnTo>
                  <a:pt x="983" y="17"/>
                </a:lnTo>
                <a:lnTo>
                  <a:pt x="968" y="11"/>
                </a:lnTo>
                <a:lnTo>
                  <a:pt x="952" y="7"/>
                </a:lnTo>
                <a:lnTo>
                  <a:pt x="936" y="3"/>
                </a:lnTo>
                <a:lnTo>
                  <a:pt x="920" y="0"/>
                </a:lnTo>
                <a:lnTo>
                  <a:pt x="902" y="0"/>
                </a:lnTo>
                <a:lnTo>
                  <a:pt x="881" y="1"/>
                </a:lnTo>
                <a:lnTo>
                  <a:pt x="860" y="4"/>
                </a:lnTo>
                <a:lnTo>
                  <a:pt x="841" y="10"/>
                </a:lnTo>
                <a:lnTo>
                  <a:pt x="823" y="16"/>
                </a:lnTo>
                <a:lnTo>
                  <a:pt x="807" y="25"/>
                </a:lnTo>
                <a:lnTo>
                  <a:pt x="792" y="36"/>
                </a:lnTo>
                <a:lnTo>
                  <a:pt x="778" y="48"/>
                </a:lnTo>
                <a:lnTo>
                  <a:pt x="773" y="55"/>
                </a:lnTo>
                <a:lnTo>
                  <a:pt x="769" y="62"/>
                </a:lnTo>
                <a:lnTo>
                  <a:pt x="769" y="65"/>
                </a:lnTo>
                <a:lnTo>
                  <a:pt x="755" y="55"/>
                </a:lnTo>
                <a:lnTo>
                  <a:pt x="741" y="47"/>
                </a:lnTo>
                <a:lnTo>
                  <a:pt x="726" y="40"/>
                </a:lnTo>
                <a:lnTo>
                  <a:pt x="709" y="35"/>
                </a:lnTo>
                <a:lnTo>
                  <a:pt x="693" y="31"/>
                </a:lnTo>
                <a:lnTo>
                  <a:pt x="676" y="27"/>
                </a:lnTo>
                <a:lnTo>
                  <a:pt x="658" y="25"/>
                </a:lnTo>
                <a:lnTo>
                  <a:pt x="641" y="24"/>
                </a:lnTo>
                <a:lnTo>
                  <a:pt x="615" y="25"/>
                </a:lnTo>
                <a:lnTo>
                  <a:pt x="603" y="27"/>
                </a:lnTo>
                <a:lnTo>
                  <a:pt x="591" y="30"/>
                </a:lnTo>
                <a:lnTo>
                  <a:pt x="579" y="33"/>
                </a:lnTo>
                <a:lnTo>
                  <a:pt x="568" y="36"/>
                </a:lnTo>
                <a:lnTo>
                  <a:pt x="557" y="39"/>
                </a:lnTo>
                <a:lnTo>
                  <a:pt x="546" y="44"/>
                </a:lnTo>
                <a:lnTo>
                  <a:pt x="527" y="55"/>
                </a:lnTo>
                <a:lnTo>
                  <a:pt x="517" y="61"/>
                </a:lnTo>
                <a:lnTo>
                  <a:pt x="508" y="68"/>
                </a:lnTo>
                <a:lnTo>
                  <a:pt x="501" y="74"/>
                </a:lnTo>
                <a:lnTo>
                  <a:pt x="493" y="82"/>
                </a:lnTo>
                <a:lnTo>
                  <a:pt x="486" y="90"/>
                </a:lnTo>
                <a:lnTo>
                  <a:pt x="480" y="97"/>
                </a:lnTo>
                <a:lnTo>
                  <a:pt x="479" y="98"/>
                </a:lnTo>
                <a:lnTo>
                  <a:pt x="465" y="93"/>
                </a:lnTo>
                <a:lnTo>
                  <a:pt x="451" y="89"/>
                </a:lnTo>
                <a:lnTo>
                  <a:pt x="437" y="84"/>
                </a:lnTo>
                <a:lnTo>
                  <a:pt x="423" y="81"/>
                </a:lnTo>
                <a:lnTo>
                  <a:pt x="409" y="78"/>
                </a:lnTo>
                <a:lnTo>
                  <a:pt x="393" y="77"/>
                </a:lnTo>
                <a:lnTo>
                  <a:pt x="378" y="75"/>
                </a:lnTo>
                <a:lnTo>
                  <a:pt x="363" y="74"/>
                </a:lnTo>
                <a:lnTo>
                  <a:pt x="339" y="75"/>
                </a:lnTo>
                <a:lnTo>
                  <a:pt x="316" y="79"/>
                </a:lnTo>
                <a:lnTo>
                  <a:pt x="294" y="82"/>
                </a:lnTo>
                <a:lnTo>
                  <a:pt x="273" y="89"/>
                </a:lnTo>
                <a:lnTo>
                  <a:pt x="252" y="96"/>
                </a:lnTo>
                <a:lnTo>
                  <a:pt x="234" y="105"/>
                </a:lnTo>
                <a:lnTo>
                  <a:pt x="216" y="115"/>
                </a:lnTo>
                <a:lnTo>
                  <a:pt x="200" y="126"/>
                </a:lnTo>
                <a:lnTo>
                  <a:pt x="184" y="138"/>
                </a:lnTo>
                <a:lnTo>
                  <a:pt x="171" y="152"/>
                </a:lnTo>
                <a:lnTo>
                  <a:pt x="159" y="166"/>
                </a:lnTo>
                <a:lnTo>
                  <a:pt x="149" y="182"/>
                </a:lnTo>
                <a:lnTo>
                  <a:pt x="142" y="197"/>
                </a:lnTo>
                <a:lnTo>
                  <a:pt x="138" y="206"/>
                </a:lnTo>
                <a:lnTo>
                  <a:pt x="136" y="214"/>
                </a:lnTo>
                <a:lnTo>
                  <a:pt x="134" y="222"/>
                </a:lnTo>
                <a:lnTo>
                  <a:pt x="133" y="231"/>
                </a:lnTo>
                <a:lnTo>
                  <a:pt x="132" y="241"/>
                </a:lnTo>
                <a:lnTo>
                  <a:pt x="132" y="249"/>
                </a:lnTo>
                <a:lnTo>
                  <a:pt x="132" y="261"/>
                </a:lnTo>
                <a:lnTo>
                  <a:pt x="134" y="272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8753" name="Rectangle 17"/>
          <p:cNvSpPr>
            <a:spLocks noChangeArrowheads="1"/>
          </p:cNvSpPr>
          <p:nvPr/>
        </p:nvSpPr>
        <p:spPr bwMode="auto">
          <a:xfrm>
            <a:off x="1420813" y="4578350"/>
            <a:ext cx="5873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400">
                <a:solidFill>
                  <a:srgbClr val="000000"/>
                </a:solidFill>
              </a:rPr>
              <a:t>IP-сеть</a:t>
            </a:r>
            <a:endParaRPr lang="ru-RU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258" name="Freeform 18"/>
          <p:cNvSpPr>
            <a:spLocks/>
          </p:cNvSpPr>
          <p:nvPr/>
        </p:nvSpPr>
        <p:spPr bwMode="auto">
          <a:xfrm>
            <a:off x="1052513" y="4259263"/>
            <a:ext cx="1447800" cy="933450"/>
          </a:xfrm>
          <a:custGeom>
            <a:avLst/>
            <a:gdLst>
              <a:gd name="T0" fmla="*/ 2147483647 w 1478"/>
              <a:gd name="T1" fmla="*/ 2147483647 h 820"/>
              <a:gd name="T2" fmla="*/ 2147483647 w 1478"/>
              <a:gd name="T3" fmla="*/ 2147483647 h 820"/>
              <a:gd name="T4" fmla="*/ 2147483647 w 1478"/>
              <a:gd name="T5" fmla="*/ 2147483647 h 820"/>
              <a:gd name="T6" fmla="*/ 2147483647 w 1478"/>
              <a:gd name="T7" fmla="*/ 2147483647 h 820"/>
              <a:gd name="T8" fmla="*/ 2147483647 w 1478"/>
              <a:gd name="T9" fmla="*/ 2147483647 h 820"/>
              <a:gd name="T10" fmla="*/ 2147483647 w 1478"/>
              <a:gd name="T11" fmla="*/ 2147483647 h 820"/>
              <a:gd name="T12" fmla="*/ 2147483647 w 1478"/>
              <a:gd name="T13" fmla="*/ 2147483647 h 820"/>
              <a:gd name="T14" fmla="*/ 2147483647 w 1478"/>
              <a:gd name="T15" fmla="*/ 2147483647 h 820"/>
              <a:gd name="T16" fmla="*/ 2147483647 w 1478"/>
              <a:gd name="T17" fmla="*/ 2147483647 h 820"/>
              <a:gd name="T18" fmla="*/ 2147483647 w 1478"/>
              <a:gd name="T19" fmla="*/ 2147483647 h 820"/>
              <a:gd name="T20" fmla="*/ 2147483647 w 1478"/>
              <a:gd name="T21" fmla="*/ 2147483647 h 820"/>
              <a:gd name="T22" fmla="*/ 2147483647 w 1478"/>
              <a:gd name="T23" fmla="*/ 2147483647 h 820"/>
              <a:gd name="T24" fmla="*/ 2147483647 w 1478"/>
              <a:gd name="T25" fmla="*/ 2147483647 h 820"/>
              <a:gd name="T26" fmla="*/ 2147483647 w 1478"/>
              <a:gd name="T27" fmla="*/ 2147483647 h 820"/>
              <a:gd name="T28" fmla="*/ 2147483647 w 1478"/>
              <a:gd name="T29" fmla="*/ 2147483647 h 820"/>
              <a:gd name="T30" fmla="*/ 2147483647 w 1478"/>
              <a:gd name="T31" fmla="*/ 2147483647 h 820"/>
              <a:gd name="T32" fmla="*/ 2147483647 w 1478"/>
              <a:gd name="T33" fmla="*/ 2147483647 h 820"/>
              <a:gd name="T34" fmla="*/ 2147483647 w 1478"/>
              <a:gd name="T35" fmla="*/ 2147483647 h 820"/>
              <a:gd name="T36" fmla="*/ 2147483647 w 1478"/>
              <a:gd name="T37" fmla="*/ 2147483647 h 820"/>
              <a:gd name="T38" fmla="*/ 2147483647 w 1478"/>
              <a:gd name="T39" fmla="*/ 2147483647 h 820"/>
              <a:gd name="T40" fmla="*/ 2147483647 w 1478"/>
              <a:gd name="T41" fmla="*/ 2147483647 h 820"/>
              <a:gd name="T42" fmla="*/ 2147483647 w 1478"/>
              <a:gd name="T43" fmla="*/ 2147483647 h 820"/>
              <a:gd name="T44" fmla="*/ 2147483647 w 1478"/>
              <a:gd name="T45" fmla="*/ 2147483647 h 820"/>
              <a:gd name="T46" fmla="*/ 2147483647 w 1478"/>
              <a:gd name="T47" fmla="*/ 2147483647 h 820"/>
              <a:gd name="T48" fmla="*/ 2147483647 w 1478"/>
              <a:gd name="T49" fmla="*/ 2147483647 h 820"/>
              <a:gd name="T50" fmla="*/ 2147483647 w 1478"/>
              <a:gd name="T51" fmla="*/ 2147483647 h 820"/>
              <a:gd name="T52" fmla="*/ 2147483647 w 1478"/>
              <a:gd name="T53" fmla="*/ 2147483647 h 820"/>
              <a:gd name="T54" fmla="*/ 2147483647 w 1478"/>
              <a:gd name="T55" fmla="*/ 2147483647 h 820"/>
              <a:gd name="T56" fmla="*/ 2147483647 w 1478"/>
              <a:gd name="T57" fmla="*/ 2147483647 h 820"/>
              <a:gd name="T58" fmla="*/ 2147483647 w 1478"/>
              <a:gd name="T59" fmla="*/ 2147483647 h 820"/>
              <a:gd name="T60" fmla="*/ 2147483647 w 1478"/>
              <a:gd name="T61" fmla="*/ 2147483647 h 820"/>
              <a:gd name="T62" fmla="*/ 2147483647 w 1478"/>
              <a:gd name="T63" fmla="*/ 2147483647 h 820"/>
              <a:gd name="T64" fmla="*/ 2147483647 w 1478"/>
              <a:gd name="T65" fmla="*/ 2147483647 h 820"/>
              <a:gd name="T66" fmla="*/ 2147483647 w 1478"/>
              <a:gd name="T67" fmla="*/ 2147483647 h 820"/>
              <a:gd name="T68" fmla="*/ 2147483647 w 1478"/>
              <a:gd name="T69" fmla="*/ 2147483647 h 820"/>
              <a:gd name="T70" fmla="*/ 2147483647 w 1478"/>
              <a:gd name="T71" fmla="*/ 2147483647 h 820"/>
              <a:gd name="T72" fmla="*/ 2147483647 w 1478"/>
              <a:gd name="T73" fmla="*/ 2147483647 h 820"/>
              <a:gd name="T74" fmla="*/ 2147483647 w 1478"/>
              <a:gd name="T75" fmla="*/ 2147483647 h 820"/>
              <a:gd name="T76" fmla="*/ 2147483647 w 1478"/>
              <a:gd name="T77" fmla="*/ 0 h 820"/>
              <a:gd name="T78" fmla="*/ 2147483647 w 1478"/>
              <a:gd name="T79" fmla="*/ 2147483647 h 820"/>
              <a:gd name="T80" fmla="*/ 2147483647 w 1478"/>
              <a:gd name="T81" fmla="*/ 2147483647 h 820"/>
              <a:gd name="T82" fmla="*/ 2147483647 w 1478"/>
              <a:gd name="T83" fmla="*/ 2147483647 h 820"/>
              <a:gd name="T84" fmla="*/ 2147483647 w 1478"/>
              <a:gd name="T85" fmla="*/ 2147483647 h 820"/>
              <a:gd name="T86" fmla="*/ 2147483647 w 1478"/>
              <a:gd name="T87" fmla="*/ 2147483647 h 820"/>
              <a:gd name="T88" fmla="*/ 2147483647 w 1478"/>
              <a:gd name="T89" fmla="*/ 2147483647 h 820"/>
              <a:gd name="T90" fmla="*/ 2147483647 w 1478"/>
              <a:gd name="T91" fmla="*/ 2147483647 h 820"/>
              <a:gd name="T92" fmla="*/ 2147483647 w 1478"/>
              <a:gd name="T93" fmla="*/ 2147483647 h 820"/>
              <a:gd name="T94" fmla="*/ 2147483647 w 1478"/>
              <a:gd name="T95" fmla="*/ 2147483647 h 820"/>
              <a:gd name="T96" fmla="*/ 2147483647 w 1478"/>
              <a:gd name="T97" fmla="*/ 2147483647 h 820"/>
              <a:gd name="T98" fmla="*/ 2147483647 w 1478"/>
              <a:gd name="T99" fmla="*/ 2147483647 h 820"/>
              <a:gd name="T100" fmla="*/ 2147483647 w 1478"/>
              <a:gd name="T101" fmla="*/ 2147483647 h 820"/>
              <a:gd name="T102" fmla="*/ 2147483647 w 1478"/>
              <a:gd name="T103" fmla="*/ 2147483647 h 820"/>
              <a:gd name="T104" fmla="*/ 2147483647 w 1478"/>
              <a:gd name="T105" fmla="*/ 2147483647 h 820"/>
              <a:gd name="T106" fmla="*/ 2147483647 w 1478"/>
              <a:gd name="T107" fmla="*/ 2147483647 h 820"/>
              <a:gd name="T108" fmla="*/ 2147483647 w 1478"/>
              <a:gd name="T109" fmla="*/ 2147483647 h 8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78"/>
              <a:gd name="T166" fmla="*/ 0 h 820"/>
              <a:gd name="T167" fmla="*/ 1478 w 1478"/>
              <a:gd name="T168" fmla="*/ 820 h 82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78" h="820">
                <a:moveTo>
                  <a:pt x="134" y="272"/>
                </a:moveTo>
                <a:lnTo>
                  <a:pt x="120" y="275"/>
                </a:lnTo>
                <a:lnTo>
                  <a:pt x="107" y="277"/>
                </a:lnTo>
                <a:lnTo>
                  <a:pt x="93" y="280"/>
                </a:lnTo>
                <a:lnTo>
                  <a:pt x="81" y="284"/>
                </a:lnTo>
                <a:lnTo>
                  <a:pt x="69" y="290"/>
                </a:lnTo>
                <a:lnTo>
                  <a:pt x="58" y="295"/>
                </a:lnTo>
                <a:lnTo>
                  <a:pt x="49" y="302"/>
                </a:lnTo>
                <a:lnTo>
                  <a:pt x="39" y="310"/>
                </a:lnTo>
                <a:lnTo>
                  <a:pt x="30" y="317"/>
                </a:lnTo>
                <a:lnTo>
                  <a:pt x="23" y="325"/>
                </a:lnTo>
                <a:lnTo>
                  <a:pt x="17" y="335"/>
                </a:lnTo>
                <a:lnTo>
                  <a:pt x="11" y="343"/>
                </a:lnTo>
                <a:lnTo>
                  <a:pt x="7" y="353"/>
                </a:lnTo>
                <a:lnTo>
                  <a:pt x="4" y="363"/>
                </a:lnTo>
                <a:lnTo>
                  <a:pt x="2" y="374"/>
                </a:lnTo>
                <a:lnTo>
                  <a:pt x="0" y="385"/>
                </a:lnTo>
                <a:lnTo>
                  <a:pt x="2" y="393"/>
                </a:lnTo>
                <a:lnTo>
                  <a:pt x="2" y="399"/>
                </a:lnTo>
                <a:lnTo>
                  <a:pt x="4" y="407"/>
                </a:lnTo>
                <a:lnTo>
                  <a:pt x="6" y="413"/>
                </a:lnTo>
                <a:lnTo>
                  <a:pt x="8" y="421"/>
                </a:lnTo>
                <a:lnTo>
                  <a:pt x="13" y="428"/>
                </a:lnTo>
                <a:lnTo>
                  <a:pt x="16" y="434"/>
                </a:lnTo>
                <a:lnTo>
                  <a:pt x="20" y="441"/>
                </a:lnTo>
                <a:lnTo>
                  <a:pt x="31" y="453"/>
                </a:lnTo>
                <a:lnTo>
                  <a:pt x="43" y="464"/>
                </a:lnTo>
                <a:lnTo>
                  <a:pt x="57" y="474"/>
                </a:lnTo>
                <a:lnTo>
                  <a:pt x="74" y="482"/>
                </a:lnTo>
                <a:lnTo>
                  <a:pt x="74" y="481"/>
                </a:lnTo>
                <a:lnTo>
                  <a:pt x="64" y="489"/>
                </a:lnTo>
                <a:lnTo>
                  <a:pt x="56" y="498"/>
                </a:lnTo>
                <a:lnTo>
                  <a:pt x="50" y="506"/>
                </a:lnTo>
                <a:lnTo>
                  <a:pt x="43" y="516"/>
                </a:lnTo>
                <a:lnTo>
                  <a:pt x="39" y="526"/>
                </a:lnTo>
                <a:lnTo>
                  <a:pt x="35" y="537"/>
                </a:lnTo>
                <a:lnTo>
                  <a:pt x="33" y="547"/>
                </a:lnTo>
                <a:lnTo>
                  <a:pt x="33" y="558"/>
                </a:lnTo>
                <a:lnTo>
                  <a:pt x="33" y="569"/>
                </a:lnTo>
                <a:lnTo>
                  <a:pt x="37" y="581"/>
                </a:lnTo>
                <a:lnTo>
                  <a:pt x="40" y="591"/>
                </a:lnTo>
                <a:lnTo>
                  <a:pt x="44" y="602"/>
                </a:lnTo>
                <a:lnTo>
                  <a:pt x="51" y="611"/>
                </a:lnTo>
                <a:lnTo>
                  <a:pt x="58" y="620"/>
                </a:lnTo>
                <a:lnTo>
                  <a:pt x="67" y="629"/>
                </a:lnTo>
                <a:lnTo>
                  <a:pt x="77" y="638"/>
                </a:lnTo>
                <a:lnTo>
                  <a:pt x="87" y="644"/>
                </a:lnTo>
                <a:lnTo>
                  <a:pt x="99" y="651"/>
                </a:lnTo>
                <a:lnTo>
                  <a:pt x="111" y="656"/>
                </a:lnTo>
                <a:lnTo>
                  <a:pt x="124" y="662"/>
                </a:lnTo>
                <a:lnTo>
                  <a:pt x="138" y="665"/>
                </a:lnTo>
                <a:lnTo>
                  <a:pt x="153" y="668"/>
                </a:lnTo>
                <a:lnTo>
                  <a:pt x="167" y="669"/>
                </a:lnTo>
                <a:lnTo>
                  <a:pt x="182" y="670"/>
                </a:lnTo>
                <a:lnTo>
                  <a:pt x="200" y="669"/>
                </a:lnTo>
                <a:lnTo>
                  <a:pt x="199" y="670"/>
                </a:lnTo>
                <a:lnTo>
                  <a:pt x="208" y="681"/>
                </a:lnTo>
                <a:lnTo>
                  <a:pt x="218" y="692"/>
                </a:lnTo>
                <a:lnTo>
                  <a:pt x="229" y="702"/>
                </a:lnTo>
                <a:lnTo>
                  <a:pt x="241" y="712"/>
                </a:lnTo>
                <a:lnTo>
                  <a:pt x="253" y="721"/>
                </a:lnTo>
                <a:lnTo>
                  <a:pt x="267" y="729"/>
                </a:lnTo>
                <a:lnTo>
                  <a:pt x="281" y="737"/>
                </a:lnTo>
                <a:lnTo>
                  <a:pt x="296" y="744"/>
                </a:lnTo>
                <a:lnTo>
                  <a:pt x="311" y="750"/>
                </a:lnTo>
                <a:lnTo>
                  <a:pt x="327" y="756"/>
                </a:lnTo>
                <a:lnTo>
                  <a:pt x="343" y="760"/>
                </a:lnTo>
                <a:lnTo>
                  <a:pt x="359" y="763"/>
                </a:lnTo>
                <a:lnTo>
                  <a:pt x="376" y="767"/>
                </a:lnTo>
                <a:lnTo>
                  <a:pt x="393" y="769"/>
                </a:lnTo>
                <a:lnTo>
                  <a:pt x="411" y="770"/>
                </a:lnTo>
                <a:lnTo>
                  <a:pt x="428" y="771"/>
                </a:lnTo>
                <a:lnTo>
                  <a:pt x="446" y="770"/>
                </a:lnTo>
                <a:lnTo>
                  <a:pt x="463" y="769"/>
                </a:lnTo>
                <a:lnTo>
                  <a:pt x="498" y="763"/>
                </a:lnTo>
                <a:lnTo>
                  <a:pt x="516" y="759"/>
                </a:lnTo>
                <a:lnTo>
                  <a:pt x="532" y="755"/>
                </a:lnTo>
                <a:lnTo>
                  <a:pt x="548" y="748"/>
                </a:lnTo>
                <a:lnTo>
                  <a:pt x="564" y="741"/>
                </a:lnTo>
                <a:lnTo>
                  <a:pt x="564" y="743"/>
                </a:lnTo>
                <a:lnTo>
                  <a:pt x="572" y="751"/>
                </a:lnTo>
                <a:lnTo>
                  <a:pt x="590" y="768"/>
                </a:lnTo>
                <a:lnTo>
                  <a:pt x="601" y="774"/>
                </a:lnTo>
                <a:lnTo>
                  <a:pt x="623" y="789"/>
                </a:lnTo>
                <a:lnTo>
                  <a:pt x="634" y="794"/>
                </a:lnTo>
                <a:lnTo>
                  <a:pt x="646" y="799"/>
                </a:lnTo>
                <a:lnTo>
                  <a:pt x="659" y="804"/>
                </a:lnTo>
                <a:lnTo>
                  <a:pt x="685" y="811"/>
                </a:lnTo>
                <a:lnTo>
                  <a:pt x="699" y="815"/>
                </a:lnTo>
                <a:lnTo>
                  <a:pt x="713" y="817"/>
                </a:lnTo>
                <a:lnTo>
                  <a:pt x="727" y="819"/>
                </a:lnTo>
                <a:lnTo>
                  <a:pt x="755" y="820"/>
                </a:lnTo>
                <a:lnTo>
                  <a:pt x="774" y="819"/>
                </a:lnTo>
                <a:lnTo>
                  <a:pt x="793" y="818"/>
                </a:lnTo>
                <a:lnTo>
                  <a:pt x="811" y="815"/>
                </a:lnTo>
                <a:lnTo>
                  <a:pt x="829" y="810"/>
                </a:lnTo>
                <a:lnTo>
                  <a:pt x="845" y="806"/>
                </a:lnTo>
                <a:lnTo>
                  <a:pt x="862" y="799"/>
                </a:lnTo>
                <a:lnTo>
                  <a:pt x="878" y="793"/>
                </a:lnTo>
                <a:lnTo>
                  <a:pt x="893" y="785"/>
                </a:lnTo>
                <a:lnTo>
                  <a:pt x="906" y="776"/>
                </a:lnTo>
                <a:lnTo>
                  <a:pt x="921" y="767"/>
                </a:lnTo>
                <a:lnTo>
                  <a:pt x="933" y="757"/>
                </a:lnTo>
                <a:lnTo>
                  <a:pt x="944" y="746"/>
                </a:lnTo>
                <a:lnTo>
                  <a:pt x="954" y="734"/>
                </a:lnTo>
                <a:lnTo>
                  <a:pt x="962" y="722"/>
                </a:lnTo>
                <a:lnTo>
                  <a:pt x="970" y="709"/>
                </a:lnTo>
                <a:lnTo>
                  <a:pt x="976" y="696"/>
                </a:lnTo>
                <a:lnTo>
                  <a:pt x="976" y="697"/>
                </a:lnTo>
                <a:lnTo>
                  <a:pt x="989" y="702"/>
                </a:lnTo>
                <a:lnTo>
                  <a:pt x="1001" y="707"/>
                </a:lnTo>
                <a:lnTo>
                  <a:pt x="1014" y="710"/>
                </a:lnTo>
                <a:lnTo>
                  <a:pt x="1027" y="713"/>
                </a:lnTo>
                <a:lnTo>
                  <a:pt x="1040" y="716"/>
                </a:lnTo>
                <a:lnTo>
                  <a:pt x="1054" y="717"/>
                </a:lnTo>
                <a:lnTo>
                  <a:pt x="1067" y="719"/>
                </a:lnTo>
                <a:lnTo>
                  <a:pt x="1082" y="720"/>
                </a:lnTo>
                <a:lnTo>
                  <a:pt x="1101" y="719"/>
                </a:lnTo>
                <a:lnTo>
                  <a:pt x="1121" y="716"/>
                </a:lnTo>
                <a:lnTo>
                  <a:pt x="1140" y="713"/>
                </a:lnTo>
                <a:lnTo>
                  <a:pt x="1158" y="708"/>
                </a:lnTo>
                <a:lnTo>
                  <a:pt x="1176" y="701"/>
                </a:lnTo>
                <a:lnTo>
                  <a:pt x="1191" y="694"/>
                </a:lnTo>
                <a:lnTo>
                  <a:pt x="1206" y="686"/>
                </a:lnTo>
                <a:lnTo>
                  <a:pt x="1220" y="676"/>
                </a:lnTo>
                <a:lnTo>
                  <a:pt x="1234" y="666"/>
                </a:lnTo>
                <a:lnTo>
                  <a:pt x="1245" y="654"/>
                </a:lnTo>
                <a:lnTo>
                  <a:pt x="1254" y="642"/>
                </a:lnTo>
                <a:lnTo>
                  <a:pt x="1263" y="629"/>
                </a:lnTo>
                <a:lnTo>
                  <a:pt x="1270" y="616"/>
                </a:lnTo>
                <a:lnTo>
                  <a:pt x="1275" y="602"/>
                </a:lnTo>
                <a:lnTo>
                  <a:pt x="1278" y="586"/>
                </a:lnTo>
                <a:lnTo>
                  <a:pt x="1280" y="571"/>
                </a:lnTo>
                <a:lnTo>
                  <a:pt x="1278" y="571"/>
                </a:lnTo>
                <a:lnTo>
                  <a:pt x="1300" y="568"/>
                </a:lnTo>
                <a:lnTo>
                  <a:pt x="1320" y="563"/>
                </a:lnTo>
                <a:lnTo>
                  <a:pt x="1340" y="558"/>
                </a:lnTo>
                <a:lnTo>
                  <a:pt x="1358" y="551"/>
                </a:lnTo>
                <a:lnTo>
                  <a:pt x="1376" y="542"/>
                </a:lnTo>
                <a:lnTo>
                  <a:pt x="1392" y="534"/>
                </a:lnTo>
                <a:lnTo>
                  <a:pt x="1408" y="523"/>
                </a:lnTo>
                <a:lnTo>
                  <a:pt x="1421" y="512"/>
                </a:lnTo>
                <a:lnTo>
                  <a:pt x="1434" y="500"/>
                </a:lnTo>
                <a:lnTo>
                  <a:pt x="1445" y="487"/>
                </a:lnTo>
                <a:lnTo>
                  <a:pt x="1455" y="474"/>
                </a:lnTo>
                <a:lnTo>
                  <a:pt x="1463" y="459"/>
                </a:lnTo>
                <a:lnTo>
                  <a:pt x="1469" y="444"/>
                </a:lnTo>
                <a:lnTo>
                  <a:pt x="1474" y="429"/>
                </a:lnTo>
                <a:lnTo>
                  <a:pt x="1477" y="413"/>
                </a:lnTo>
                <a:lnTo>
                  <a:pt x="1478" y="397"/>
                </a:lnTo>
                <a:lnTo>
                  <a:pt x="1478" y="383"/>
                </a:lnTo>
                <a:lnTo>
                  <a:pt x="1474" y="369"/>
                </a:lnTo>
                <a:lnTo>
                  <a:pt x="1471" y="354"/>
                </a:lnTo>
                <a:lnTo>
                  <a:pt x="1466" y="341"/>
                </a:lnTo>
                <a:lnTo>
                  <a:pt x="1459" y="328"/>
                </a:lnTo>
                <a:lnTo>
                  <a:pt x="1450" y="315"/>
                </a:lnTo>
                <a:lnTo>
                  <a:pt x="1440" y="303"/>
                </a:lnTo>
                <a:lnTo>
                  <a:pt x="1429" y="291"/>
                </a:lnTo>
                <a:lnTo>
                  <a:pt x="1436" y="278"/>
                </a:lnTo>
                <a:lnTo>
                  <a:pt x="1440" y="265"/>
                </a:lnTo>
                <a:lnTo>
                  <a:pt x="1443" y="250"/>
                </a:lnTo>
                <a:lnTo>
                  <a:pt x="1444" y="236"/>
                </a:lnTo>
                <a:lnTo>
                  <a:pt x="1444" y="224"/>
                </a:lnTo>
                <a:lnTo>
                  <a:pt x="1442" y="213"/>
                </a:lnTo>
                <a:lnTo>
                  <a:pt x="1438" y="202"/>
                </a:lnTo>
                <a:lnTo>
                  <a:pt x="1434" y="191"/>
                </a:lnTo>
                <a:lnTo>
                  <a:pt x="1428" y="182"/>
                </a:lnTo>
                <a:lnTo>
                  <a:pt x="1422" y="171"/>
                </a:lnTo>
                <a:lnTo>
                  <a:pt x="1415" y="162"/>
                </a:lnTo>
                <a:lnTo>
                  <a:pt x="1406" y="152"/>
                </a:lnTo>
                <a:lnTo>
                  <a:pt x="1397" y="144"/>
                </a:lnTo>
                <a:lnTo>
                  <a:pt x="1387" y="136"/>
                </a:lnTo>
                <a:lnTo>
                  <a:pt x="1376" y="129"/>
                </a:lnTo>
                <a:lnTo>
                  <a:pt x="1364" y="122"/>
                </a:lnTo>
                <a:lnTo>
                  <a:pt x="1352" y="116"/>
                </a:lnTo>
                <a:lnTo>
                  <a:pt x="1338" y="110"/>
                </a:lnTo>
                <a:lnTo>
                  <a:pt x="1324" y="106"/>
                </a:lnTo>
                <a:lnTo>
                  <a:pt x="1309" y="103"/>
                </a:lnTo>
                <a:lnTo>
                  <a:pt x="1310" y="103"/>
                </a:lnTo>
                <a:lnTo>
                  <a:pt x="1307" y="92"/>
                </a:lnTo>
                <a:lnTo>
                  <a:pt x="1303" y="81"/>
                </a:lnTo>
                <a:lnTo>
                  <a:pt x="1296" y="71"/>
                </a:lnTo>
                <a:lnTo>
                  <a:pt x="1289" y="61"/>
                </a:lnTo>
                <a:lnTo>
                  <a:pt x="1282" y="52"/>
                </a:lnTo>
                <a:lnTo>
                  <a:pt x="1273" y="44"/>
                </a:lnTo>
                <a:lnTo>
                  <a:pt x="1264" y="36"/>
                </a:lnTo>
                <a:lnTo>
                  <a:pt x="1253" y="28"/>
                </a:lnTo>
                <a:lnTo>
                  <a:pt x="1242" y="22"/>
                </a:lnTo>
                <a:lnTo>
                  <a:pt x="1230" y="16"/>
                </a:lnTo>
                <a:lnTo>
                  <a:pt x="1217" y="12"/>
                </a:lnTo>
                <a:lnTo>
                  <a:pt x="1204" y="8"/>
                </a:lnTo>
                <a:lnTo>
                  <a:pt x="1191" y="4"/>
                </a:lnTo>
                <a:lnTo>
                  <a:pt x="1177" y="2"/>
                </a:lnTo>
                <a:lnTo>
                  <a:pt x="1161" y="0"/>
                </a:lnTo>
                <a:lnTo>
                  <a:pt x="1147" y="0"/>
                </a:lnTo>
                <a:lnTo>
                  <a:pt x="1129" y="0"/>
                </a:lnTo>
                <a:lnTo>
                  <a:pt x="1111" y="3"/>
                </a:lnTo>
                <a:lnTo>
                  <a:pt x="1094" y="7"/>
                </a:lnTo>
                <a:lnTo>
                  <a:pt x="1077" y="11"/>
                </a:lnTo>
                <a:lnTo>
                  <a:pt x="1061" y="17"/>
                </a:lnTo>
                <a:lnTo>
                  <a:pt x="1047" y="25"/>
                </a:lnTo>
                <a:lnTo>
                  <a:pt x="1032" y="34"/>
                </a:lnTo>
                <a:lnTo>
                  <a:pt x="1020" y="44"/>
                </a:lnTo>
                <a:lnTo>
                  <a:pt x="1009" y="34"/>
                </a:lnTo>
                <a:lnTo>
                  <a:pt x="996" y="25"/>
                </a:lnTo>
                <a:lnTo>
                  <a:pt x="983" y="17"/>
                </a:lnTo>
                <a:lnTo>
                  <a:pt x="968" y="11"/>
                </a:lnTo>
                <a:lnTo>
                  <a:pt x="952" y="7"/>
                </a:lnTo>
                <a:lnTo>
                  <a:pt x="936" y="3"/>
                </a:lnTo>
                <a:lnTo>
                  <a:pt x="920" y="0"/>
                </a:lnTo>
                <a:lnTo>
                  <a:pt x="902" y="0"/>
                </a:lnTo>
                <a:lnTo>
                  <a:pt x="881" y="1"/>
                </a:lnTo>
                <a:lnTo>
                  <a:pt x="860" y="4"/>
                </a:lnTo>
                <a:lnTo>
                  <a:pt x="841" y="10"/>
                </a:lnTo>
                <a:lnTo>
                  <a:pt x="823" y="16"/>
                </a:lnTo>
                <a:lnTo>
                  <a:pt x="807" y="25"/>
                </a:lnTo>
                <a:lnTo>
                  <a:pt x="792" y="36"/>
                </a:lnTo>
                <a:lnTo>
                  <a:pt x="778" y="48"/>
                </a:lnTo>
                <a:lnTo>
                  <a:pt x="773" y="55"/>
                </a:lnTo>
                <a:lnTo>
                  <a:pt x="769" y="62"/>
                </a:lnTo>
                <a:lnTo>
                  <a:pt x="769" y="65"/>
                </a:lnTo>
                <a:lnTo>
                  <a:pt x="755" y="55"/>
                </a:lnTo>
                <a:lnTo>
                  <a:pt x="741" y="47"/>
                </a:lnTo>
                <a:lnTo>
                  <a:pt x="726" y="40"/>
                </a:lnTo>
                <a:lnTo>
                  <a:pt x="709" y="35"/>
                </a:lnTo>
                <a:lnTo>
                  <a:pt x="693" y="31"/>
                </a:lnTo>
                <a:lnTo>
                  <a:pt x="676" y="27"/>
                </a:lnTo>
                <a:lnTo>
                  <a:pt x="658" y="25"/>
                </a:lnTo>
                <a:lnTo>
                  <a:pt x="641" y="24"/>
                </a:lnTo>
                <a:lnTo>
                  <a:pt x="615" y="25"/>
                </a:lnTo>
                <a:lnTo>
                  <a:pt x="603" y="27"/>
                </a:lnTo>
                <a:lnTo>
                  <a:pt x="591" y="30"/>
                </a:lnTo>
                <a:lnTo>
                  <a:pt x="579" y="33"/>
                </a:lnTo>
                <a:lnTo>
                  <a:pt x="568" y="36"/>
                </a:lnTo>
                <a:lnTo>
                  <a:pt x="557" y="39"/>
                </a:lnTo>
                <a:lnTo>
                  <a:pt x="546" y="44"/>
                </a:lnTo>
                <a:lnTo>
                  <a:pt x="527" y="55"/>
                </a:lnTo>
                <a:lnTo>
                  <a:pt x="517" y="61"/>
                </a:lnTo>
                <a:lnTo>
                  <a:pt x="508" y="68"/>
                </a:lnTo>
                <a:lnTo>
                  <a:pt x="501" y="74"/>
                </a:lnTo>
                <a:lnTo>
                  <a:pt x="493" y="82"/>
                </a:lnTo>
                <a:lnTo>
                  <a:pt x="486" y="90"/>
                </a:lnTo>
                <a:lnTo>
                  <a:pt x="480" y="97"/>
                </a:lnTo>
                <a:lnTo>
                  <a:pt x="479" y="98"/>
                </a:lnTo>
                <a:lnTo>
                  <a:pt x="465" y="93"/>
                </a:lnTo>
                <a:lnTo>
                  <a:pt x="451" y="89"/>
                </a:lnTo>
                <a:lnTo>
                  <a:pt x="437" y="84"/>
                </a:lnTo>
                <a:lnTo>
                  <a:pt x="423" y="81"/>
                </a:lnTo>
                <a:lnTo>
                  <a:pt x="409" y="78"/>
                </a:lnTo>
                <a:lnTo>
                  <a:pt x="393" y="77"/>
                </a:lnTo>
                <a:lnTo>
                  <a:pt x="378" y="75"/>
                </a:lnTo>
                <a:lnTo>
                  <a:pt x="363" y="74"/>
                </a:lnTo>
                <a:lnTo>
                  <a:pt x="339" y="75"/>
                </a:lnTo>
                <a:lnTo>
                  <a:pt x="316" y="79"/>
                </a:lnTo>
                <a:lnTo>
                  <a:pt x="294" y="82"/>
                </a:lnTo>
                <a:lnTo>
                  <a:pt x="273" y="89"/>
                </a:lnTo>
                <a:lnTo>
                  <a:pt x="252" y="96"/>
                </a:lnTo>
                <a:lnTo>
                  <a:pt x="234" y="105"/>
                </a:lnTo>
                <a:lnTo>
                  <a:pt x="216" y="115"/>
                </a:lnTo>
                <a:lnTo>
                  <a:pt x="200" y="126"/>
                </a:lnTo>
                <a:lnTo>
                  <a:pt x="184" y="138"/>
                </a:lnTo>
                <a:lnTo>
                  <a:pt x="171" y="152"/>
                </a:lnTo>
                <a:lnTo>
                  <a:pt x="159" y="166"/>
                </a:lnTo>
                <a:lnTo>
                  <a:pt x="149" y="182"/>
                </a:lnTo>
                <a:lnTo>
                  <a:pt x="142" y="197"/>
                </a:lnTo>
                <a:lnTo>
                  <a:pt x="138" y="206"/>
                </a:lnTo>
                <a:lnTo>
                  <a:pt x="136" y="214"/>
                </a:lnTo>
                <a:lnTo>
                  <a:pt x="134" y="222"/>
                </a:lnTo>
                <a:lnTo>
                  <a:pt x="133" y="231"/>
                </a:lnTo>
                <a:lnTo>
                  <a:pt x="132" y="241"/>
                </a:lnTo>
                <a:lnTo>
                  <a:pt x="132" y="249"/>
                </a:lnTo>
                <a:lnTo>
                  <a:pt x="132" y="261"/>
                </a:lnTo>
                <a:lnTo>
                  <a:pt x="134" y="27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9" name="Freeform 19"/>
          <p:cNvSpPr>
            <a:spLocks/>
          </p:cNvSpPr>
          <p:nvPr/>
        </p:nvSpPr>
        <p:spPr bwMode="auto">
          <a:xfrm>
            <a:off x="1581150" y="5065713"/>
            <a:ext cx="23813" cy="38100"/>
          </a:xfrm>
          <a:custGeom>
            <a:avLst/>
            <a:gdLst>
              <a:gd name="T0" fmla="*/ 0 w 23"/>
              <a:gd name="T1" fmla="*/ 0 h 34"/>
              <a:gd name="T2" fmla="*/ 2147483647 w 23"/>
              <a:gd name="T3" fmla="*/ 2147483647 h 34"/>
              <a:gd name="T4" fmla="*/ 2147483647 w 23"/>
              <a:gd name="T5" fmla="*/ 2147483647 h 34"/>
              <a:gd name="T6" fmla="*/ 2147483647 w 23"/>
              <a:gd name="T7" fmla="*/ 2147483647 h 34"/>
              <a:gd name="T8" fmla="*/ 2147483647 w 23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4"/>
              <a:gd name="T17" fmla="*/ 23 w 23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4">
                <a:moveTo>
                  <a:pt x="0" y="0"/>
                </a:moveTo>
                <a:lnTo>
                  <a:pt x="4" y="8"/>
                </a:lnTo>
                <a:lnTo>
                  <a:pt x="10" y="17"/>
                </a:lnTo>
                <a:lnTo>
                  <a:pt x="16" y="25"/>
                </a:lnTo>
                <a:lnTo>
                  <a:pt x="23" y="34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0" name="Freeform 20"/>
          <p:cNvSpPr>
            <a:spLocks/>
          </p:cNvSpPr>
          <p:nvPr/>
        </p:nvSpPr>
        <p:spPr bwMode="auto">
          <a:xfrm>
            <a:off x="2008188" y="5008563"/>
            <a:ext cx="9525" cy="41275"/>
          </a:xfrm>
          <a:custGeom>
            <a:avLst/>
            <a:gdLst>
              <a:gd name="T0" fmla="*/ 0 w 9"/>
              <a:gd name="T1" fmla="*/ 2147483647 h 37"/>
              <a:gd name="T2" fmla="*/ 2147483647 w 9"/>
              <a:gd name="T3" fmla="*/ 2147483647 h 37"/>
              <a:gd name="T4" fmla="*/ 2147483647 w 9"/>
              <a:gd name="T5" fmla="*/ 2147483647 h 37"/>
              <a:gd name="T6" fmla="*/ 2147483647 w 9"/>
              <a:gd name="T7" fmla="*/ 0 h 37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37"/>
              <a:gd name="T14" fmla="*/ 9 w 9"/>
              <a:gd name="T15" fmla="*/ 37 h 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37">
                <a:moveTo>
                  <a:pt x="0" y="37"/>
                </a:moveTo>
                <a:lnTo>
                  <a:pt x="4" y="28"/>
                </a:lnTo>
                <a:lnTo>
                  <a:pt x="6" y="19"/>
                </a:lnTo>
                <a:lnTo>
                  <a:pt x="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1" name="Freeform 21"/>
          <p:cNvSpPr>
            <a:spLocks/>
          </p:cNvSpPr>
          <p:nvPr/>
        </p:nvSpPr>
        <p:spPr bwMode="auto">
          <a:xfrm>
            <a:off x="2197100" y="4754563"/>
            <a:ext cx="109538" cy="153987"/>
          </a:xfrm>
          <a:custGeom>
            <a:avLst/>
            <a:gdLst>
              <a:gd name="T0" fmla="*/ 2147483647 w 112"/>
              <a:gd name="T1" fmla="*/ 2147483647 h 136"/>
              <a:gd name="T2" fmla="*/ 2147483647 w 112"/>
              <a:gd name="T3" fmla="*/ 2147483647 h 136"/>
              <a:gd name="T4" fmla="*/ 2147483647 w 112"/>
              <a:gd name="T5" fmla="*/ 2147483647 h 136"/>
              <a:gd name="T6" fmla="*/ 2147483647 w 112"/>
              <a:gd name="T7" fmla="*/ 2147483647 h 136"/>
              <a:gd name="T8" fmla="*/ 2147483647 w 112"/>
              <a:gd name="T9" fmla="*/ 2147483647 h 136"/>
              <a:gd name="T10" fmla="*/ 2147483647 w 112"/>
              <a:gd name="T11" fmla="*/ 2147483647 h 136"/>
              <a:gd name="T12" fmla="*/ 2147483647 w 112"/>
              <a:gd name="T13" fmla="*/ 2147483647 h 136"/>
              <a:gd name="T14" fmla="*/ 2147483647 w 112"/>
              <a:gd name="T15" fmla="*/ 2147483647 h 136"/>
              <a:gd name="T16" fmla="*/ 2147483647 w 112"/>
              <a:gd name="T17" fmla="*/ 2147483647 h 136"/>
              <a:gd name="T18" fmla="*/ 2147483647 w 112"/>
              <a:gd name="T19" fmla="*/ 2147483647 h 136"/>
              <a:gd name="T20" fmla="*/ 2147483647 w 112"/>
              <a:gd name="T21" fmla="*/ 2147483647 h 136"/>
              <a:gd name="T22" fmla="*/ 2147483647 w 112"/>
              <a:gd name="T23" fmla="*/ 2147483647 h 136"/>
              <a:gd name="T24" fmla="*/ 2147483647 w 112"/>
              <a:gd name="T25" fmla="*/ 2147483647 h 136"/>
              <a:gd name="T26" fmla="*/ 2147483647 w 112"/>
              <a:gd name="T27" fmla="*/ 2147483647 h 136"/>
              <a:gd name="T28" fmla="*/ 2147483647 w 112"/>
              <a:gd name="T29" fmla="*/ 2147483647 h 136"/>
              <a:gd name="T30" fmla="*/ 2147483647 w 112"/>
              <a:gd name="T31" fmla="*/ 2147483647 h 136"/>
              <a:gd name="T32" fmla="*/ 0 w 112"/>
              <a:gd name="T33" fmla="*/ 0 h 1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2"/>
              <a:gd name="T52" fmla="*/ 0 h 136"/>
              <a:gd name="T53" fmla="*/ 112 w 112"/>
              <a:gd name="T54" fmla="*/ 136 h 1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2" h="136">
                <a:moveTo>
                  <a:pt x="112" y="136"/>
                </a:moveTo>
                <a:lnTo>
                  <a:pt x="112" y="135"/>
                </a:lnTo>
                <a:lnTo>
                  <a:pt x="110" y="124"/>
                </a:lnTo>
                <a:lnTo>
                  <a:pt x="109" y="114"/>
                </a:lnTo>
                <a:lnTo>
                  <a:pt x="107" y="103"/>
                </a:lnTo>
                <a:lnTo>
                  <a:pt x="104" y="93"/>
                </a:lnTo>
                <a:lnTo>
                  <a:pt x="100" y="83"/>
                </a:lnTo>
                <a:lnTo>
                  <a:pt x="94" y="74"/>
                </a:lnTo>
                <a:lnTo>
                  <a:pt x="89" y="65"/>
                </a:lnTo>
                <a:lnTo>
                  <a:pt x="81" y="56"/>
                </a:lnTo>
                <a:lnTo>
                  <a:pt x="73" y="47"/>
                </a:lnTo>
                <a:lnTo>
                  <a:pt x="66" y="39"/>
                </a:lnTo>
                <a:lnTo>
                  <a:pt x="56" y="31"/>
                </a:lnTo>
                <a:lnTo>
                  <a:pt x="46" y="24"/>
                </a:lnTo>
                <a:lnTo>
                  <a:pt x="36" y="18"/>
                </a:lnTo>
                <a:lnTo>
                  <a:pt x="13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2" name="Freeform 22"/>
          <p:cNvSpPr>
            <a:spLocks/>
          </p:cNvSpPr>
          <p:nvPr/>
        </p:nvSpPr>
        <p:spPr bwMode="auto">
          <a:xfrm>
            <a:off x="2405063" y="4591050"/>
            <a:ext cx="47625" cy="57150"/>
          </a:xfrm>
          <a:custGeom>
            <a:avLst/>
            <a:gdLst>
              <a:gd name="T0" fmla="*/ 0 w 49"/>
              <a:gd name="T1" fmla="*/ 2147483647 h 50"/>
              <a:gd name="T2" fmla="*/ 2147483647 w 49"/>
              <a:gd name="T3" fmla="*/ 2147483647 h 50"/>
              <a:gd name="T4" fmla="*/ 2147483647 w 49"/>
              <a:gd name="T5" fmla="*/ 2147483647 h 50"/>
              <a:gd name="T6" fmla="*/ 2147483647 w 49"/>
              <a:gd name="T7" fmla="*/ 2147483647 h 50"/>
              <a:gd name="T8" fmla="*/ 2147483647 w 49"/>
              <a:gd name="T9" fmla="*/ 2147483647 h 50"/>
              <a:gd name="T10" fmla="*/ 2147483647 w 49"/>
              <a:gd name="T11" fmla="*/ 0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"/>
              <a:gd name="T19" fmla="*/ 0 h 50"/>
              <a:gd name="T20" fmla="*/ 49 w 49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" h="50">
                <a:moveTo>
                  <a:pt x="0" y="50"/>
                </a:moveTo>
                <a:lnTo>
                  <a:pt x="16" y="39"/>
                </a:lnTo>
                <a:lnTo>
                  <a:pt x="29" y="27"/>
                </a:lnTo>
                <a:lnTo>
                  <a:pt x="40" y="14"/>
                </a:lnTo>
                <a:lnTo>
                  <a:pt x="45" y="6"/>
                </a:lnTo>
                <a:lnTo>
                  <a:pt x="49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3" name="Freeform 23"/>
          <p:cNvSpPr>
            <a:spLocks/>
          </p:cNvSpPr>
          <p:nvPr/>
        </p:nvSpPr>
        <p:spPr bwMode="auto">
          <a:xfrm>
            <a:off x="2335213" y="4378325"/>
            <a:ext cx="3175" cy="26988"/>
          </a:xfrm>
          <a:custGeom>
            <a:avLst/>
            <a:gdLst>
              <a:gd name="T0" fmla="*/ 2147483647 w 2"/>
              <a:gd name="T1" fmla="*/ 2147483647 h 24"/>
              <a:gd name="T2" fmla="*/ 2147483647 w 2"/>
              <a:gd name="T3" fmla="*/ 2147483647 h 24"/>
              <a:gd name="T4" fmla="*/ 2147483647 w 2"/>
              <a:gd name="T5" fmla="*/ 2147483647 h 24"/>
              <a:gd name="T6" fmla="*/ 2147483647 w 2"/>
              <a:gd name="T7" fmla="*/ 2147483647 h 24"/>
              <a:gd name="T8" fmla="*/ 0 w 2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24"/>
              <a:gd name="T17" fmla="*/ 2 w 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24">
                <a:moveTo>
                  <a:pt x="2" y="24"/>
                </a:moveTo>
                <a:lnTo>
                  <a:pt x="2" y="22"/>
                </a:lnTo>
                <a:lnTo>
                  <a:pt x="2" y="11"/>
                </a:lnTo>
                <a:lnTo>
                  <a:pt x="1" y="5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2028825" y="4310063"/>
            <a:ext cx="22225" cy="36512"/>
          </a:xfrm>
          <a:custGeom>
            <a:avLst/>
            <a:gdLst>
              <a:gd name="T0" fmla="*/ 2147483647 w 25"/>
              <a:gd name="T1" fmla="*/ 0 h 30"/>
              <a:gd name="T2" fmla="*/ 2147483647 w 25"/>
              <a:gd name="T3" fmla="*/ 2147483647 h 30"/>
              <a:gd name="T4" fmla="*/ 2147483647 w 25"/>
              <a:gd name="T5" fmla="*/ 2147483647 h 30"/>
              <a:gd name="T6" fmla="*/ 2147483647 w 25"/>
              <a:gd name="T7" fmla="*/ 2147483647 h 30"/>
              <a:gd name="T8" fmla="*/ 0 w 25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0"/>
              <a:gd name="T17" fmla="*/ 25 w 25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0">
                <a:moveTo>
                  <a:pt x="25" y="0"/>
                </a:moveTo>
                <a:lnTo>
                  <a:pt x="18" y="7"/>
                </a:lnTo>
                <a:lnTo>
                  <a:pt x="11" y="15"/>
                </a:lnTo>
                <a:lnTo>
                  <a:pt x="6" y="23"/>
                </a:lnTo>
                <a:lnTo>
                  <a:pt x="0" y="3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1792288" y="4332288"/>
            <a:ext cx="12700" cy="30162"/>
          </a:xfrm>
          <a:custGeom>
            <a:avLst/>
            <a:gdLst>
              <a:gd name="T0" fmla="*/ 2147483647 w 14"/>
              <a:gd name="T1" fmla="*/ 0 h 27"/>
              <a:gd name="T2" fmla="*/ 2147483647 w 14"/>
              <a:gd name="T3" fmla="*/ 2147483647 h 27"/>
              <a:gd name="T4" fmla="*/ 2147483647 w 14"/>
              <a:gd name="T5" fmla="*/ 2147483647 h 27"/>
              <a:gd name="T6" fmla="*/ 0 w 14"/>
              <a:gd name="T7" fmla="*/ 2147483647 h 27"/>
              <a:gd name="T8" fmla="*/ 0 60000 65536"/>
              <a:gd name="T9" fmla="*/ 0 60000 65536"/>
              <a:gd name="T10" fmla="*/ 0 60000 65536"/>
              <a:gd name="T11" fmla="*/ 0 60000 65536"/>
              <a:gd name="T12" fmla="*/ 0 w 14"/>
              <a:gd name="T13" fmla="*/ 0 h 27"/>
              <a:gd name="T14" fmla="*/ 14 w 14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" h="27">
                <a:moveTo>
                  <a:pt x="14" y="0"/>
                </a:moveTo>
                <a:lnTo>
                  <a:pt x="6" y="13"/>
                </a:lnTo>
                <a:lnTo>
                  <a:pt x="3" y="20"/>
                </a:lnTo>
                <a:lnTo>
                  <a:pt x="0" y="27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6" name="Freeform 26"/>
          <p:cNvSpPr>
            <a:spLocks/>
          </p:cNvSpPr>
          <p:nvPr/>
        </p:nvSpPr>
        <p:spPr bwMode="auto">
          <a:xfrm>
            <a:off x="1520825" y="4373563"/>
            <a:ext cx="44450" cy="26987"/>
          </a:xfrm>
          <a:custGeom>
            <a:avLst/>
            <a:gdLst>
              <a:gd name="T0" fmla="*/ 2147483647 w 44"/>
              <a:gd name="T1" fmla="*/ 2147483647 h 26"/>
              <a:gd name="T2" fmla="*/ 2147483647 w 44"/>
              <a:gd name="T3" fmla="*/ 2147483647 h 26"/>
              <a:gd name="T4" fmla="*/ 2147483647 w 44"/>
              <a:gd name="T5" fmla="*/ 2147483647 h 26"/>
              <a:gd name="T6" fmla="*/ 2147483647 w 44"/>
              <a:gd name="T7" fmla="*/ 2147483647 h 26"/>
              <a:gd name="T8" fmla="*/ 0 w 44"/>
              <a:gd name="T9" fmla="*/ 0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26"/>
              <a:gd name="T17" fmla="*/ 44 w 44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26">
                <a:moveTo>
                  <a:pt x="44" y="26"/>
                </a:moveTo>
                <a:lnTo>
                  <a:pt x="35" y="19"/>
                </a:lnTo>
                <a:lnTo>
                  <a:pt x="24" y="12"/>
                </a:lnTo>
                <a:lnTo>
                  <a:pt x="12" y="6"/>
                </a:lnTo>
                <a:lnTo>
                  <a:pt x="0" y="0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8763" name="Rectangle 27"/>
          <p:cNvSpPr>
            <a:spLocks noChangeArrowheads="1"/>
          </p:cNvSpPr>
          <p:nvPr/>
        </p:nvSpPr>
        <p:spPr bwMode="auto">
          <a:xfrm>
            <a:off x="2911475" y="3213100"/>
            <a:ext cx="365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400"/>
              <a:t>АТС</a:t>
            </a:r>
            <a:endParaRPr lang="ru-RU" sz="1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H="1">
            <a:off x="2392363" y="2566988"/>
            <a:ext cx="349250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9" name="Rectangle 29"/>
          <p:cNvSpPr>
            <a:spLocks noChangeArrowheads="1"/>
          </p:cNvSpPr>
          <p:nvPr/>
        </p:nvSpPr>
        <p:spPr bwMode="auto">
          <a:xfrm>
            <a:off x="6156325" y="4657725"/>
            <a:ext cx="804863" cy="419100"/>
          </a:xfrm>
          <a:prstGeom prst="rect">
            <a:avLst/>
          </a:prstGeom>
          <a:solidFill>
            <a:srgbClr val="FFFF66"/>
          </a:solidFill>
          <a:ln w="47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766" name="Rectangle 30"/>
          <p:cNvSpPr>
            <a:spLocks noChangeArrowheads="1"/>
          </p:cNvSpPr>
          <p:nvPr/>
        </p:nvSpPr>
        <p:spPr bwMode="auto">
          <a:xfrm>
            <a:off x="6364288" y="4743450"/>
            <a:ext cx="3683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ru-RU" sz="13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+mn-ea"/>
              </a:rPr>
              <a:t>IAD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</a:endParaRPr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>
            <a:off x="5191125" y="4167188"/>
            <a:ext cx="965200" cy="7921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2" name="Rectangle 32"/>
          <p:cNvSpPr>
            <a:spLocks noChangeArrowheads="1"/>
          </p:cNvSpPr>
          <p:nvPr/>
        </p:nvSpPr>
        <p:spPr bwMode="auto">
          <a:xfrm rot="2323555">
            <a:off x="5494338" y="4375150"/>
            <a:ext cx="5159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200"/>
              <a:t>SHDSL</a:t>
            </a:r>
          </a:p>
        </p:txBody>
      </p:sp>
      <p:sp>
        <p:nvSpPr>
          <p:cNvPr id="10273" name="Line 33"/>
          <p:cNvSpPr>
            <a:spLocks noChangeShapeType="1"/>
          </p:cNvSpPr>
          <p:nvPr/>
        </p:nvSpPr>
        <p:spPr bwMode="auto">
          <a:xfrm>
            <a:off x="6961188" y="4959350"/>
            <a:ext cx="1004887" cy="1857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8770" name="Rectangle 34"/>
          <p:cNvSpPr>
            <a:spLocks noChangeArrowheads="1"/>
          </p:cNvSpPr>
          <p:nvPr/>
        </p:nvSpPr>
        <p:spPr bwMode="auto">
          <a:xfrm rot="540000">
            <a:off x="7240588" y="4852988"/>
            <a:ext cx="3873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ru-RU" sz="800">
                <a:latin typeface="Arial" pitchFamily="34" charset="0"/>
                <a:ea typeface="+mn-ea"/>
              </a:rPr>
              <a:t>Ethernet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</a:endParaRPr>
          </a:p>
        </p:txBody>
      </p:sp>
      <p:sp>
        <p:nvSpPr>
          <p:cNvPr id="10275" name="Line 35"/>
          <p:cNvSpPr>
            <a:spLocks noChangeShapeType="1"/>
          </p:cNvSpPr>
          <p:nvPr/>
        </p:nvSpPr>
        <p:spPr bwMode="auto">
          <a:xfrm flipV="1">
            <a:off x="6961188" y="4565650"/>
            <a:ext cx="971550" cy="20796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6" name="Line 36"/>
          <p:cNvSpPr>
            <a:spLocks noChangeShapeType="1"/>
          </p:cNvSpPr>
          <p:nvPr/>
        </p:nvSpPr>
        <p:spPr bwMode="auto">
          <a:xfrm flipH="1">
            <a:off x="6961188" y="4008438"/>
            <a:ext cx="968375" cy="7651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7" name="Line 37"/>
          <p:cNvSpPr>
            <a:spLocks noChangeShapeType="1"/>
          </p:cNvSpPr>
          <p:nvPr/>
        </p:nvSpPr>
        <p:spPr bwMode="auto">
          <a:xfrm flipH="1">
            <a:off x="5191125" y="3284538"/>
            <a:ext cx="2416175" cy="1968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0278" name="Group 38"/>
          <p:cNvGrpSpPr>
            <a:grpSpLocks/>
          </p:cNvGrpSpPr>
          <p:nvPr/>
        </p:nvGrpSpPr>
        <p:grpSpPr bwMode="auto">
          <a:xfrm>
            <a:off x="5957888" y="1844675"/>
            <a:ext cx="358775" cy="417513"/>
            <a:chOff x="3753" y="1162"/>
            <a:chExt cx="226" cy="263"/>
          </a:xfrm>
        </p:grpSpPr>
        <p:sp>
          <p:nvSpPr>
            <p:cNvPr id="10465" name="Rectangle 39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6" name="Rectangle 40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7" name="Freeform 41"/>
            <p:cNvSpPr>
              <a:spLocks/>
            </p:cNvSpPr>
            <p:nvPr/>
          </p:nvSpPr>
          <p:spPr bwMode="auto">
            <a:xfrm>
              <a:off x="3772" y="1179"/>
              <a:ext cx="66" cy="229"/>
            </a:xfrm>
            <a:custGeom>
              <a:avLst/>
              <a:gdLst>
                <a:gd name="T0" fmla="*/ 0 w 107"/>
                <a:gd name="T1" fmla="*/ 25 h 320"/>
                <a:gd name="T2" fmla="*/ 0 w 107"/>
                <a:gd name="T3" fmla="*/ 4 h 320"/>
                <a:gd name="T4" fmla="*/ 4 w 107"/>
                <a:gd name="T5" fmla="*/ 0 h 320"/>
                <a:gd name="T6" fmla="*/ 22 w 107"/>
                <a:gd name="T7" fmla="*/ 0 h 320"/>
                <a:gd name="T8" fmla="*/ 25 w 107"/>
                <a:gd name="T9" fmla="*/ 4 h 320"/>
                <a:gd name="T10" fmla="*/ 25 w 107"/>
                <a:gd name="T11" fmla="*/ 25 h 320"/>
                <a:gd name="T12" fmla="*/ 22 w 107"/>
                <a:gd name="T13" fmla="*/ 34 h 320"/>
                <a:gd name="T14" fmla="*/ 22 w 107"/>
                <a:gd name="T15" fmla="*/ 84 h 320"/>
                <a:gd name="T16" fmla="*/ 25 w 107"/>
                <a:gd name="T17" fmla="*/ 92 h 320"/>
                <a:gd name="T18" fmla="*/ 25 w 107"/>
                <a:gd name="T19" fmla="*/ 112 h 320"/>
                <a:gd name="T20" fmla="*/ 22 w 107"/>
                <a:gd name="T21" fmla="*/ 117 h 320"/>
                <a:gd name="T22" fmla="*/ 4 w 107"/>
                <a:gd name="T23" fmla="*/ 117 h 320"/>
                <a:gd name="T24" fmla="*/ 0 w 107"/>
                <a:gd name="T25" fmla="*/ 112 h 320"/>
                <a:gd name="T26" fmla="*/ 0 w 107"/>
                <a:gd name="T27" fmla="*/ 92 h 320"/>
                <a:gd name="T28" fmla="*/ 4 w 107"/>
                <a:gd name="T29" fmla="*/ 84 h 320"/>
                <a:gd name="T30" fmla="*/ 4 w 107"/>
                <a:gd name="T31" fmla="*/ 34 h 320"/>
                <a:gd name="T32" fmla="*/ 0 w 107"/>
                <a:gd name="T33" fmla="*/ 25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320"/>
                <a:gd name="T53" fmla="*/ 107 w 10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320">
                  <a:moveTo>
                    <a:pt x="0" y="69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92" y="0"/>
                  </a:lnTo>
                  <a:lnTo>
                    <a:pt x="107" y="12"/>
                  </a:lnTo>
                  <a:lnTo>
                    <a:pt x="107" y="69"/>
                  </a:lnTo>
                  <a:lnTo>
                    <a:pt x="92" y="92"/>
                  </a:lnTo>
                  <a:lnTo>
                    <a:pt x="92" y="228"/>
                  </a:lnTo>
                  <a:lnTo>
                    <a:pt x="107" y="251"/>
                  </a:lnTo>
                  <a:lnTo>
                    <a:pt x="107" y="308"/>
                  </a:lnTo>
                  <a:lnTo>
                    <a:pt x="92" y="320"/>
                  </a:lnTo>
                  <a:lnTo>
                    <a:pt x="15" y="320"/>
                  </a:lnTo>
                  <a:lnTo>
                    <a:pt x="0" y="308"/>
                  </a:lnTo>
                  <a:lnTo>
                    <a:pt x="0" y="251"/>
                  </a:lnTo>
                  <a:lnTo>
                    <a:pt x="15" y="228"/>
                  </a:lnTo>
                  <a:lnTo>
                    <a:pt x="15" y="92"/>
                  </a:lnTo>
                  <a:lnTo>
                    <a:pt x="0" y="6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8" name="Freeform 42"/>
            <p:cNvSpPr>
              <a:spLocks noEditPoints="1"/>
            </p:cNvSpPr>
            <p:nvPr/>
          </p:nvSpPr>
          <p:spPr bwMode="auto">
            <a:xfrm>
              <a:off x="3857" y="1179"/>
              <a:ext cx="104" cy="229"/>
            </a:xfrm>
            <a:custGeom>
              <a:avLst/>
              <a:gdLst>
                <a:gd name="T0" fmla="*/ 0 w 167"/>
                <a:gd name="T1" fmla="*/ 42 h 320"/>
                <a:gd name="T2" fmla="*/ 18 w 167"/>
                <a:gd name="T3" fmla="*/ 42 h 320"/>
                <a:gd name="T4" fmla="*/ 18 w 167"/>
                <a:gd name="T5" fmla="*/ 0 h 320"/>
                <a:gd name="T6" fmla="*/ 0 w 167"/>
                <a:gd name="T7" fmla="*/ 0 h 320"/>
                <a:gd name="T8" fmla="*/ 0 w 167"/>
                <a:gd name="T9" fmla="*/ 42 h 320"/>
                <a:gd name="T10" fmla="*/ 22 w 167"/>
                <a:gd name="T11" fmla="*/ 42 h 320"/>
                <a:gd name="T12" fmla="*/ 40 w 167"/>
                <a:gd name="T13" fmla="*/ 42 h 320"/>
                <a:gd name="T14" fmla="*/ 40 w 167"/>
                <a:gd name="T15" fmla="*/ 0 h 320"/>
                <a:gd name="T16" fmla="*/ 22 w 167"/>
                <a:gd name="T17" fmla="*/ 0 h 320"/>
                <a:gd name="T18" fmla="*/ 22 w 167"/>
                <a:gd name="T19" fmla="*/ 42 h 320"/>
                <a:gd name="T20" fmla="*/ 0 w 167"/>
                <a:gd name="T21" fmla="*/ 117 h 320"/>
                <a:gd name="T22" fmla="*/ 40 w 167"/>
                <a:gd name="T23" fmla="*/ 117 h 320"/>
                <a:gd name="T24" fmla="*/ 40 w 167"/>
                <a:gd name="T25" fmla="*/ 75 h 320"/>
                <a:gd name="T26" fmla="*/ 0 w 167"/>
                <a:gd name="T27" fmla="*/ 75 h 320"/>
                <a:gd name="T28" fmla="*/ 0 w 167"/>
                <a:gd name="T29" fmla="*/ 11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320"/>
                <a:gd name="T47" fmla="*/ 167 w 167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320">
                  <a:moveTo>
                    <a:pt x="0" y="115"/>
                  </a:moveTo>
                  <a:lnTo>
                    <a:pt x="75" y="11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15"/>
                  </a:lnTo>
                  <a:close/>
                  <a:moveTo>
                    <a:pt x="91" y="115"/>
                  </a:moveTo>
                  <a:lnTo>
                    <a:pt x="167" y="115"/>
                  </a:lnTo>
                  <a:lnTo>
                    <a:pt x="167" y="0"/>
                  </a:lnTo>
                  <a:lnTo>
                    <a:pt x="91" y="0"/>
                  </a:lnTo>
                  <a:lnTo>
                    <a:pt x="91" y="115"/>
                  </a:lnTo>
                  <a:close/>
                  <a:moveTo>
                    <a:pt x="0" y="320"/>
                  </a:moveTo>
                  <a:lnTo>
                    <a:pt x="167" y="320"/>
                  </a:lnTo>
                  <a:lnTo>
                    <a:pt x="167" y="205"/>
                  </a:lnTo>
                  <a:lnTo>
                    <a:pt x="0" y="205"/>
                  </a:lnTo>
                  <a:lnTo>
                    <a:pt x="0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9" name="Rectangle 43"/>
            <p:cNvSpPr>
              <a:spLocks noChangeArrowheads="1"/>
            </p:cNvSpPr>
            <p:nvPr/>
          </p:nvSpPr>
          <p:spPr bwMode="auto">
            <a:xfrm>
              <a:off x="3857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0" name="Rectangle 44"/>
            <p:cNvSpPr>
              <a:spLocks noChangeArrowheads="1"/>
            </p:cNvSpPr>
            <p:nvPr/>
          </p:nvSpPr>
          <p:spPr bwMode="auto">
            <a:xfrm>
              <a:off x="3914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1" name="Line 45"/>
            <p:cNvSpPr>
              <a:spLocks noChangeShapeType="1"/>
            </p:cNvSpPr>
            <p:nvPr/>
          </p:nvSpPr>
          <p:spPr bwMode="auto">
            <a:xfrm>
              <a:off x="3857" y="1309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2" name="Line 46"/>
            <p:cNvSpPr>
              <a:spLocks noChangeShapeType="1"/>
            </p:cNvSpPr>
            <p:nvPr/>
          </p:nvSpPr>
          <p:spPr bwMode="auto">
            <a:xfrm>
              <a:off x="3857" y="1302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3" name="Line 47"/>
            <p:cNvSpPr>
              <a:spLocks noChangeShapeType="1"/>
            </p:cNvSpPr>
            <p:nvPr/>
          </p:nvSpPr>
          <p:spPr bwMode="auto">
            <a:xfrm>
              <a:off x="3857" y="1294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4" name="Line 48"/>
            <p:cNvSpPr>
              <a:spLocks noChangeShapeType="1"/>
            </p:cNvSpPr>
            <p:nvPr/>
          </p:nvSpPr>
          <p:spPr bwMode="auto">
            <a:xfrm>
              <a:off x="3857" y="1285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5" name="Line 49"/>
            <p:cNvSpPr>
              <a:spLocks noChangeShapeType="1"/>
            </p:cNvSpPr>
            <p:nvPr/>
          </p:nvSpPr>
          <p:spPr bwMode="auto">
            <a:xfrm>
              <a:off x="3857" y="1278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6" name="Rectangle 50"/>
            <p:cNvSpPr>
              <a:spLocks noChangeArrowheads="1"/>
            </p:cNvSpPr>
            <p:nvPr/>
          </p:nvSpPr>
          <p:spPr bwMode="auto">
            <a:xfrm>
              <a:off x="3857" y="1326"/>
              <a:ext cx="104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7" name="Line 51"/>
            <p:cNvSpPr>
              <a:spLocks noChangeShapeType="1"/>
            </p:cNvSpPr>
            <p:nvPr/>
          </p:nvSpPr>
          <p:spPr bwMode="auto">
            <a:xfrm>
              <a:off x="3914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8" name="Line 52"/>
            <p:cNvSpPr>
              <a:spLocks noChangeShapeType="1"/>
            </p:cNvSpPr>
            <p:nvPr/>
          </p:nvSpPr>
          <p:spPr bwMode="auto">
            <a:xfrm>
              <a:off x="3914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9" name="Line 53"/>
            <p:cNvSpPr>
              <a:spLocks noChangeShapeType="1"/>
            </p:cNvSpPr>
            <p:nvPr/>
          </p:nvSpPr>
          <p:spPr bwMode="auto">
            <a:xfrm>
              <a:off x="3914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0" name="Line 54"/>
            <p:cNvSpPr>
              <a:spLocks noChangeShapeType="1"/>
            </p:cNvSpPr>
            <p:nvPr/>
          </p:nvSpPr>
          <p:spPr bwMode="auto">
            <a:xfrm>
              <a:off x="3857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1" name="Line 55"/>
            <p:cNvSpPr>
              <a:spLocks noChangeShapeType="1"/>
            </p:cNvSpPr>
            <p:nvPr/>
          </p:nvSpPr>
          <p:spPr bwMode="auto">
            <a:xfrm>
              <a:off x="3857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2" name="Line 56"/>
            <p:cNvSpPr>
              <a:spLocks noChangeShapeType="1"/>
            </p:cNvSpPr>
            <p:nvPr/>
          </p:nvSpPr>
          <p:spPr bwMode="auto">
            <a:xfrm>
              <a:off x="3857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3" name="Line 57"/>
            <p:cNvSpPr>
              <a:spLocks noChangeShapeType="1"/>
            </p:cNvSpPr>
            <p:nvPr/>
          </p:nvSpPr>
          <p:spPr bwMode="auto">
            <a:xfrm>
              <a:off x="3857" y="138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4" name="Line 58"/>
            <p:cNvSpPr>
              <a:spLocks noChangeShapeType="1"/>
            </p:cNvSpPr>
            <p:nvPr/>
          </p:nvSpPr>
          <p:spPr bwMode="auto">
            <a:xfrm>
              <a:off x="3857" y="136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5" name="Line 59"/>
            <p:cNvSpPr>
              <a:spLocks noChangeShapeType="1"/>
            </p:cNvSpPr>
            <p:nvPr/>
          </p:nvSpPr>
          <p:spPr bwMode="auto">
            <a:xfrm>
              <a:off x="3857" y="134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6" name="Line 60"/>
            <p:cNvSpPr>
              <a:spLocks noChangeShapeType="1"/>
            </p:cNvSpPr>
            <p:nvPr/>
          </p:nvSpPr>
          <p:spPr bwMode="auto">
            <a:xfrm>
              <a:off x="3926" y="1326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7" name="Line 61"/>
            <p:cNvSpPr>
              <a:spLocks noChangeShapeType="1"/>
            </p:cNvSpPr>
            <p:nvPr/>
          </p:nvSpPr>
          <p:spPr bwMode="auto">
            <a:xfrm>
              <a:off x="3891" y="1326"/>
              <a:ext cx="2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79" name="Line 62"/>
          <p:cNvSpPr>
            <a:spLocks noChangeShapeType="1"/>
          </p:cNvSpPr>
          <p:nvPr/>
        </p:nvSpPr>
        <p:spPr bwMode="auto">
          <a:xfrm flipH="1">
            <a:off x="5203825" y="2260600"/>
            <a:ext cx="935038" cy="11572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0" name="Line 63"/>
          <p:cNvSpPr>
            <a:spLocks noChangeShapeType="1"/>
          </p:cNvSpPr>
          <p:nvPr/>
        </p:nvSpPr>
        <p:spPr bwMode="auto">
          <a:xfrm flipH="1">
            <a:off x="5191125" y="2260600"/>
            <a:ext cx="1449388" cy="1116013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1" name="Line 64"/>
          <p:cNvSpPr>
            <a:spLocks noChangeShapeType="1"/>
          </p:cNvSpPr>
          <p:nvPr/>
        </p:nvSpPr>
        <p:spPr bwMode="auto">
          <a:xfrm flipH="1">
            <a:off x="5191125" y="2260600"/>
            <a:ext cx="2011363" cy="1150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2" name="Line 65"/>
          <p:cNvSpPr>
            <a:spLocks noChangeShapeType="1"/>
          </p:cNvSpPr>
          <p:nvPr/>
        </p:nvSpPr>
        <p:spPr bwMode="auto">
          <a:xfrm flipH="1">
            <a:off x="5191125" y="2705100"/>
            <a:ext cx="2413000" cy="7429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3" name="Line 66"/>
          <p:cNvSpPr>
            <a:spLocks noChangeShapeType="1"/>
          </p:cNvSpPr>
          <p:nvPr/>
        </p:nvSpPr>
        <p:spPr bwMode="auto">
          <a:xfrm flipH="1">
            <a:off x="5191125" y="2260600"/>
            <a:ext cx="2574925" cy="11620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4" name="Rectangle 67"/>
          <p:cNvSpPr>
            <a:spLocks noChangeArrowheads="1"/>
          </p:cNvSpPr>
          <p:nvPr/>
        </p:nvSpPr>
        <p:spPr bwMode="auto">
          <a:xfrm>
            <a:off x="5191125" y="3284538"/>
            <a:ext cx="80963" cy="277812"/>
          </a:xfrm>
          <a:prstGeom prst="rect">
            <a:avLst/>
          </a:prstGeom>
          <a:solidFill>
            <a:srgbClr val="000000"/>
          </a:solidFill>
          <a:ln w="47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5" name="Line 68"/>
          <p:cNvSpPr>
            <a:spLocks noChangeShapeType="1"/>
          </p:cNvSpPr>
          <p:nvPr/>
        </p:nvSpPr>
        <p:spPr bwMode="auto">
          <a:xfrm>
            <a:off x="3384550" y="2540000"/>
            <a:ext cx="985838" cy="7445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6" name="Line 69"/>
          <p:cNvSpPr>
            <a:spLocks noChangeShapeType="1"/>
          </p:cNvSpPr>
          <p:nvPr/>
        </p:nvSpPr>
        <p:spPr bwMode="auto">
          <a:xfrm flipV="1">
            <a:off x="2484438" y="3933825"/>
            <a:ext cx="1871662" cy="8318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0287" name="Object 2"/>
          <p:cNvGraphicFramePr>
            <a:graphicFrameLocks noChangeAspect="1"/>
          </p:cNvGraphicFramePr>
          <p:nvPr/>
        </p:nvGraphicFramePr>
        <p:xfrm>
          <a:off x="4356100" y="2997200"/>
          <a:ext cx="857250" cy="1368425"/>
        </p:xfrm>
        <a:graphic>
          <a:graphicData uri="http://schemas.openxmlformats.org/presentationml/2006/ole">
            <p:oleObj spid="_x0000_s8256" name="VISIO" r:id="rId3" imgW="4151376" imgH="5896356" progId="">
              <p:embed/>
            </p:oleObj>
          </a:graphicData>
        </a:graphic>
      </p:graphicFrame>
      <p:sp>
        <p:nvSpPr>
          <p:cNvPr id="628807" name="Rectangle 71"/>
          <p:cNvSpPr>
            <a:spLocks noChangeArrowheads="1"/>
          </p:cNvSpPr>
          <p:nvPr/>
        </p:nvSpPr>
        <p:spPr bwMode="auto">
          <a:xfrm>
            <a:off x="4643438" y="2708275"/>
            <a:ext cx="5187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400" dirty="0" smtClean="0"/>
              <a:t>М</a:t>
            </a:r>
            <a:r>
              <a:rPr lang="en-US" sz="1400" dirty="0" smtClean="0"/>
              <a:t>SAN</a:t>
            </a:r>
            <a:endParaRPr lang="ru-RU" sz="1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10289" name="Group 72"/>
          <p:cNvGrpSpPr>
            <a:grpSpLocks/>
          </p:cNvGrpSpPr>
          <p:nvPr/>
        </p:nvGrpSpPr>
        <p:grpSpPr bwMode="auto">
          <a:xfrm>
            <a:off x="2627313" y="2178050"/>
            <a:ext cx="936625" cy="1035050"/>
            <a:chOff x="1655" y="1372"/>
            <a:chExt cx="590" cy="652"/>
          </a:xfrm>
        </p:grpSpPr>
        <p:sp>
          <p:nvSpPr>
            <p:cNvPr id="628809" name="Rectangle 73"/>
            <p:cNvSpPr>
              <a:spLocks noChangeArrowheads="1"/>
            </p:cNvSpPr>
            <p:nvPr/>
          </p:nvSpPr>
          <p:spPr bwMode="auto">
            <a:xfrm>
              <a:off x="1663" y="1381"/>
              <a:ext cx="572" cy="601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chemeClr val="tx1"/>
                </a:gs>
                <a:gs pos="100000">
                  <a:schemeClr val="tx2"/>
                </a:gs>
              </a:gsLst>
              <a:lin ang="5400000" scaled="1"/>
            </a:gra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Arial" pitchFamily="34" charset="0"/>
                <a:ea typeface="+mn-ea"/>
              </a:endParaRPr>
            </a:p>
          </p:txBody>
        </p:sp>
        <p:graphicFrame>
          <p:nvGraphicFramePr>
            <p:cNvPr id="10464" name="Object 4"/>
            <p:cNvGraphicFramePr>
              <a:graphicFrameLocks noChangeAspect="1"/>
            </p:cNvGraphicFramePr>
            <p:nvPr/>
          </p:nvGraphicFramePr>
          <p:xfrm>
            <a:off x="1655" y="1372"/>
            <a:ext cx="590" cy="652"/>
          </p:xfrm>
          <a:graphic>
            <a:graphicData uri="http://schemas.openxmlformats.org/presentationml/2006/ole">
              <p:oleObj spid="_x0000_s8257" name="VISIO" r:id="rId4" imgW="3078480" imgH="3240024" progId="">
                <p:embed/>
              </p:oleObj>
            </a:graphicData>
          </a:graphic>
        </p:graphicFrame>
      </p:grpSp>
      <p:sp>
        <p:nvSpPr>
          <p:cNvPr id="628811" name="Rectangle 75"/>
          <p:cNvSpPr>
            <a:spLocks noChangeArrowheads="1"/>
          </p:cNvSpPr>
          <p:nvPr/>
        </p:nvSpPr>
        <p:spPr bwMode="auto">
          <a:xfrm rot="2310947">
            <a:off x="3924300" y="2847975"/>
            <a:ext cx="1857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>
                <a:latin typeface="Arial" pitchFamily="34" charset="0"/>
                <a:ea typeface="+mn-ea"/>
              </a:rPr>
              <a:t>E1</a:t>
            </a:r>
          </a:p>
          <a:p>
            <a:pPr>
              <a:defRPr/>
            </a:pPr>
            <a:r>
              <a:rPr lang="en-US" sz="1200">
                <a:latin typeface="Arial" pitchFamily="34" charset="0"/>
                <a:ea typeface="+mn-ea"/>
              </a:rPr>
              <a:t>V5</a:t>
            </a:r>
            <a:endParaRPr lang="ru-RU" sz="12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</a:endParaRPr>
          </a:p>
        </p:txBody>
      </p:sp>
      <p:sp>
        <p:nvSpPr>
          <p:cNvPr id="628812" name="Rectangle 76"/>
          <p:cNvSpPr>
            <a:spLocks noChangeArrowheads="1"/>
          </p:cNvSpPr>
          <p:nvPr/>
        </p:nvSpPr>
        <p:spPr bwMode="auto">
          <a:xfrm>
            <a:off x="6659563" y="3068638"/>
            <a:ext cx="254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400"/>
              <a:t>АЛ</a:t>
            </a:r>
            <a:endParaRPr lang="ru-RU" sz="1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28813" name="Rectangle 77"/>
          <p:cNvSpPr>
            <a:spLocks noChangeArrowheads="1"/>
          </p:cNvSpPr>
          <p:nvPr/>
        </p:nvSpPr>
        <p:spPr bwMode="auto">
          <a:xfrm rot="-1480324">
            <a:off x="2843213" y="4076700"/>
            <a:ext cx="10223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200">
                <a:latin typeface="Arial" pitchFamily="34" charset="0"/>
                <a:ea typeface="+mn-ea"/>
              </a:rPr>
              <a:t>SIP, H.248</a:t>
            </a:r>
          </a:p>
          <a:p>
            <a:pPr algn="ctr">
              <a:defRPr/>
            </a:pPr>
            <a:endParaRPr lang="en-US" sz="1200">
              <a:latin typeface="Arial" pitchFamily="34" charset="0"/>
              <a:ea typeface="+mn-ea"/>
            </a:endParaRPr>
          </a:p>
          <a:p>
            <a:pPr algn="ctr">
              <a:defRPr/>
            </a:pPr>
            <a:r>
              <a:rPr lang="en-US" sz="1200">
                <a:latin typeface="Arial" pitchFamily="34" charset="0"/>
                <a:ea typeface="+mn-ea"/>
              </a:rPr>
              <a:t>RTP/TCP/IP</a:t>
            </a:r>
            <a:endParaRPr lang="ru-RU" sz="12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</a:endParaRPr>
          </a:p>
        </p:txBody>
      </p:sp>
      <p:grpSp>
        <p:nvGrpSpPr>
          <p:cNvPr id="10293" name="Group 78"/>
          <p:cNvGrpSpPr>
            <a:grpSpLocks/>
          </p:cNvGrpSpPr>
          <p:nvPr/>
        </p:nvGrpSpPr>
        <p:grpSpPr bwMode="auto">
          <a:xfrm>
            <a:off x="6443663" y="1844675"/>
            <a:ext cx="358775" cy="417513"/>
            <a:chOff x="3753" y="1162"/>
            <a:chExt cx="226" cy="263"/>
          </a:xfrm>
        </p:grpSpPr>
        <p:sp>
          <p:nvSpPr>
            <p:cNvPr id="10440" name="Rectangle 79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1" name="Rectangle 80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2" name="Freeform 81"/>
            <p:cNvSpPr>
              <a:spLocks/>
            </p:cNvSpPr>
            <p:nvPr/>
          </p:nvSpPr>
          <p:spPr bwMode="auto">
            <a:xfrm>
              <a:off x="3772" y="1179"/>
              <a:ext cx="66" cy="229"/>
            </a:xfrm>
            <a:custGeom>
              <a:avLst/>
              <a:gdLst>
                <a:gd name="T0" fmla="*/ 0 w 107"/>
                <a:gd name="T1" fmla="*/ 25 h 320"/>
                <a:gd name="T2" fmla="*/ 0 w 107"/>
                <a:gd name="T3" fmla="*/ 4 h 320"/>
                <a:gd name="T4" fmla="*/ 4 w 107"/>
                <a:gd name="T5" fmla="*/ 0 h 320"/>
                <a:gd name="T6" fmla="*/ 22 w 107"/>
                <a:gd name="T7" fmla="*/ 0 h 320"/>
                <a:gd name="T8" fmla="*/ 25 w 107"/>
                <a:gd name="T9" fmla="*/ 4 h 320"/>
                <a:gd name="T10" fmla="*/ 25 w 107"/>
                <a:gd name="T11" fmla="*/ 25 h 320"/>
                <a:gd name="T12" fmla="*/ 22 w 107"/>
                <a:gd name="T13" fmla="*/ 34 h 320"/>
                <a:gd name="T14" fmla="*/ 22 w 107"/>
                <a:gd name="T15" fmla="*/ 84 h 320"/>
                <a:gd name="T16" fmla="*/ 25 w 107"/>
                <a:gd name="T17" fmla="*/ 92 h 320"/>
                <a:gd name="T18" fmla="*/ 25 w 107"/>
                <a:gd name="T19" fmla="*/ 112 h 320"/>
                <a:gd name="T20" fmla="*/ 22 w 107"/>
                <a:gd name="T21" fmla="*/ 117 h 320"/>
                <a:gd name="T22" fmla="*/ 4 w 107"/>
                <a:gd name="T23" fmla="*/ 117 h 320"/>
                <a:gd name="T24" fmla="*/ 0 w 107"/>
                <a:gd name="T25" fmla="*/ 112 h 320"/>
                <a:gd name="T26" fmla="*/ 0 w 107"/>
                <a:gd name="T27" fmla="*/ 92 h 320"/>
                <a:gd name="T28" fmla="*/ 4 w 107"/>
                <a:gd name="T29" fmla="*/ 84 h 320"/>
                <a:gd name="T30" fmla="*/ 4 w 107"/>
                <a:gd name="T31" fmla="*/ 34 h 320"/>
                <a:gd name="T32" fmla="*/ 0 w 107"/>
                <a:gd name="T33" fmla="*/ 25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320"/>
                <a:gd name="T53" fmla="*/ 107 w 10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320">
                  <a:moveTo>
                    <a:pt x="0" y="69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92" y="0"/>
                  </a:lnTo>
                  <a:lnTo>
                    <a:pt x="107" y="12"/>
                  </a:lnTo>
                  <a:lnTo>
                    <a:pt x="107" y="69"/>
                  </a:lnTo>
                  <a:lnTo>
                    <a:pt x="92" y="92"/>
                  </a:lnTo>
                  <a:lnTo>
                    <a:pt x="92" y="228"/>
                  </a:lnTo>
                  <a:lnTo>
                    <a:pt x="107" y="251"/>
                  </a:lnTo>
                  <a:lnTo>
                    <a:pt x="107" y="308"/>
                  </a:lnTo>
                  <a:lnTo>
                    <a:pt x="92" y="320"/>
                  </a:lnTo>
                  <a:lnTo>
                    <a:pt x="15" y="320"/>
                  </a:lnTo>
                  <a:lnTo>
                    <a:pt x="0" y="308"/>
                  </a:lnTo>
                  <a:lnTo>
                    <a:pt x="0" y="251"/>
                  </a:lnTo>
                  <a:lnTo>
                    <a:pt x="15" y="228"/>
                  </a:lnTo>
                  <a:lnTo>
                    <a:pt x="15" y="92"/>
                  </a:lnTo>
                  <a:lnTo>
                    <a:pt x="0" y="6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3" name="Freeform 82"/>
            <p:cNvSpPr>
              <a:spLocks noEditPoints="1"/>
            </p:cNvSpPr>
            <p:nvPr/>
          </p:nvSpPr>
          <p:spPr bwMode="auto">
            <a:xfrm>
              <a:off x="3857" y="1179"/>
              <a:ext cx="104" cy="229"/>
            </a:xfrm>
            <a:custGeom>
              <a:avLst/>
              <a:gdLst>
                <a:gd name="T0" fmla="*/ 0 w 167"/>
                <a:gd name="T1" fmla="*/ 42 h 320"/>
                <a:gd name="T2" fmla="*/ 18 w 167"/>
                <a:gd name="T3" fmla="*/ 42 h 320"/>
                <a:gd name="T4" fmla="*/ 18 w 167"/>
                <a:gd name="T5" fmla="*/ 0 h 320"/>
                <a:gd name="T6" fmla="*/ 0 w 167"/>
                <a:gd name="T7" fmla="*/ 0 h 320"/>
                <a:gd name="T8" fmla="*/ 0 w 167"/>
                <a:gd name="T9" fmla="*/ 42 h 320"/>
                <a:gd name="T10" fmla="*/ 22 w 167"/>
                <a:gd name="T11" fmla="*/ 42 h 320"/>
                <a:gd name="T12" fmla="*/ 40 w 167"/>
                <a:gd name="T13" fmla="*/ 42 h 320"/>
                <a:gd name="T14" fmla="*/ 40 w 167"/>
                <a:gd name="T15" fmla="*/ 0 h 320"/>
                <a:gd name="T16" fmla="*/ 22 w 167"/>
                <a:gd name="T17" fmla="*/ 0 h 320"/>
                <a:gd name="T18" fmla="*/ 22 w 167"/>
                <a:gd name="T19" fmla="*/ 42 h 320"/>
                <a:gd name="T20" fmla="*/ 0 w 167"/>
                <a:gd name="T21" fmla="*/ 117 h 320"/>
                <a:gd name="T22" fmla="*/ 40 w 167"/>
                <a:gd name="T23" fmla="*/ 117 h 320"/>
                <a:gd name="T24" fmla="*/ 40 w 167"/>
                <a:gd name="T25" fmla="*/ 75 h 320"/>
                <a:gd name="T26" fmla="*/ 0 w 167"/>
                <a:gd name="T27" fmla="*/ 75 h 320"/>
                <a:gd name="T28" fmla="*/ 0 w 167"/>
                <a:gd name="T29" fmla="*/ 11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320"/>
                <a:gd name="T47" fmla="*/ 167 w 167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320">
                  <a:moveTo>
                    <a:pt x="0" y="115"/>
                  </a:moveTo>
                  <a:lnTo>
                    <a:pt x="75" y="11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15"/>
                  </a:lnTo>
                  <a:close/>
                  <a:moveTo>
                    <a:pt x="91" y="115"/>
                  </a:moveTo>
                  <a:lnTo>
                    <a:pt x="167" y="115"/>
                  </a:lnTo>
                  <a:lnTo>
                    <a:pt x="167" y="0"/>
                  </a:lnTo>
                  <a:lnTo>
                    <a:pt x="91" y="0"/>
                  </a:lnTo>
                  <a:lnTo>
                    <a:pt x="91" y="115"/>
                  </a:lnTo>
                  <a:close/>
                  <a:moveTo>
                    <a:pt x="0" y="320"/>
                  </a:moveTo>
                  <a:lnTo>
                    <a:pt x="167" y="320"/>
                  </a:lnTo>
                  <a:lnTo>
                    <a:pt x="167" y="205"/>
                  </a:lnTo>
                  <a:lnTo>
                    <a:pt x="0" y="205"/>
                  </a:lnTo>
                  <a:lnTo>
                    <a:pt x="0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4" name="Rectangle 83"/>
            <p:cNvSpPr>
              <a:spLocks noChangeArrowheads="1"/>
            </p:cNvSpPr>
            <p:nvPr/>
          </p:nvSpPr>
          <p:spPr bwMode="auto">
            <a:xfrm>
              <a:off x="3857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5" name="Rectangle 84"/>
            <p:cNvSpPr>
              <a:spLocks noChangeArrowheads="1"/>
            </p:cNvSpPr>
            <p:nvPr/>
          </p:nvSpPr>
          <p:spPr bwMode="auto">
            <a:xfrm>
              <a:off x="3914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" name="Line 85"/>
            <p:cNvSpPr>
              <a:spLocks noChangeShapeType="1"/>
            </p:cNvSpPr>
            <p:nvPr/>
          </p:nvSpPr>
          <p:spPr bwMode="auto">
            <a:xfrm>
              <a:off x="3857" y="1309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7" name="Line 86"/>
            <p:cNvSpPr>
              <a:spLocks noChangeShapeType="1"/>
            </p:cNvSpPr>
            <p:nvPr/>
          </p:nvSpPr>
          <p:spPr bwMode="auto">
            <a:xfrm>
              <a:off x="3857" y="1302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8" name="Line 87"/>
            <p:cNvSpPr>
              <a:spLocks noChangeShapeType="1"/>
            </p:cNvSpPr>
            <p:nvPr/>
          </p:nvSpPr>
          <p:spPr bwMode="auto">
            <a:xfrm>
              <a:off x="3857" y="1294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9" name="Line 88"/>
            <p:cNvSpPr>
              <a:spLocks noChangeShapeType="1"/>
            </p:cNvSpPr>
            <p:nvPr/>
          </p:nvSpPr>
          <p:spPr bwMode="auto">
            <a:xfrm>
              <a:off x="3857" y="1285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0" name="Line 89"/>
            <p:cNvSpPr>
              <a:spLocks noChangeShapeType="1"/>
            </p:cNvSpPr>
            <p:nvPr/>
          </p:nvSpPr>
          <p:spPr bwMode="auto">
            <a:xfrm>
              <a:off x="3857" y="1278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1" name="Rectangle 90"/>
            <p:cNvSpPr>
              <a:spLocks noChangeArrowheads="1"/>
            </p:cNvSpPr>
            <p:nvPr/>
          </p:nvSpPr>
          <p:spPr bwMode="auto">
            <a:xfrm>
              <a:off x="3857" y="1326"/>
              <a:ext cx="104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" name="Line 91"/>
            <p:cNvSpPr>
              <a:spLocks noChangeShapeType="1"/>
            </p:cNvSpPr>
            <p:nvPr/>
          </p:nvSpPr>
          <p:spPr bwMode="auto">
            <a:xfrm>
              <a:off x="3914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3" name="Line 92"/>
            <p:cNvSpPr>
              <a:spLocks noChangeShapeType="1"/>
            </p:cNvSpPr>
            <p:nvPr/>
          </p:nvSpPr>
          <p:spPr bwMode="auto">
            <a:xfrm>
              <a:off x="3914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4" name="Line 93"/>
            <p:cNvSpPr>
              <a:spLocks noChangeShapeType="1"/>
            </p:cNvSpPr>
            <p:nvPr/>
          </p:nvSpPr>
          <p:spPr bwMode="auto">
            <a:xfrm>
              <a:off x="3914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5" name="Line 94"/>
            <p:cNvSpPr>
              <a:spLocks noChangeShapeType="1"/>
            </p:cNvSpPr>
            <p:nvPr/>
          </p:nvSpPr>
          <p:spPr bwMode="auto">
            <a:xfrm>
              <a:off x="3857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6" name="Line 95"/>
            <p:cNvSpPr>
              <a:spLocks noChangeShapeType="1"/>
            </p:cNvSpPr>
            <p:nvPr/>
          </p:nvSpPr>
          <p:spPr bwMode="auto">
            <a:xfrm>
              <a:off x="3857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7" name="Line 96"/>
            <p:cNvSpPr>
              <a:spLocks noChangeShapeType="1"/>
            </p:cNvSpPr>
            <p:nvPr/>
          </p:nvSpPr>
          <p:spPr bwMode="auto">
            <a:xfrm>
              <a:off x="3857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8" name="Line 97"/>
            <p:cNvSpPr>
              <a:spLocks noChangeShapeType="1"/>
            </p:cNvSpPr>
            <p:nvPr/>
          </p:nvSpPr>
          <p:spPr bwMode="auto">
            <a:xfrm>
              <a:off x="3857" y="138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9" name="Line 98"/>
            <p:cNvSpPr>
              <a:spLocks noChangeShapeType="1"/>
            </p:cNvSpPr>
            <p:nvPr/>
          </p:nvSpPr>
          <p:spPr bwMode="auto">
            <a:xfrm>
              <a:off x="3857" y="136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0" name="Line 99"/>
            <p:cNvSpPr>
              <a:spLocks noChangeShapeType="1"/>
            </p:cNvSpPr>
            <p:nvPr/>
          </p:nvSpPr>
          <p:spPr bwMode="auto">
            <a:xfrm>
              <a:off x="3857" y="134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1" name="Line 100"/>
            <p:cNvSpPr>
              <a:spLocks noChangeShapeType="1"/>
            </p:cNvSpPr>
            <p:nvPr/>
          </p:nvSpPr>
          <p:spPr bwMode="auto">
            <a:xfrm>
              <a:off x="3926" y="1326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2" name="Line 101"/>
            <p:cNvSpPr>
              <a:spLocks noChangeShapeType="1"/>
            </p:cNvSpPr>
            <p:nvPr/>
          </p:nvSpPr>
          <p:spPr bwMode="auto">
            <a:xfrm>
              <a:off x="3891" y="1326"/>
              <a:ext cx="2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94" name="Group 102"/>
          <p:cNvGrpSpPr>
            <a:grpSpLocks/>
          </p:cNvGrpSpPr>
          <p:nvPr/>
        </p:nvGrpSpPr>
        <p:grpSpPr bwMode="auto">
          <a:xfrm>
            <a:off x="7019925" y="1844675"/>
            <a:ext cx="358775" cy="417513"/>
            <a:chOff x="3753" y="1162"/>
            <a:chExt cx="226" cy="263"/>
          </a:xfrm>
        </p:grpSpPr>
        <p:sp>
          <p:nvSpPr>
            <p:cNvPr id="10417" name="Rectangle 103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8" name="Rectangle 104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9" name="Freeform 105"/>
            <p:cNvSpPr>
              <a:spLocks/>
            </p:cNvSpPr>
            <p:nvPr/>
          </p:nvSpPr>
          <p:spPr bwMode="auto">
            <a:xfrm>
              <a:off x="3772" y="1179"/>
              <a:ext cx="66" cy="229"/>
            </a:xfrm>
            <a:custGeom>
              <a:avLst/>
              <a:gdLst>
                <a:gd name="T0" fmla="*/ 0 w 107"/>
                <a:gd name="T1" fmla="*/ 25 h 320"/>
                <a:gd name="T2" fmla="*/ 0 w 107"/>
                <a:gd name="T3" fmla="*/ 4 h 320"/>
                <a:gd name="T4" fmla="*/ 4 w 107"/>
                <a:gd name="T5" fmla="*/ 0 h 320"/>
                <a:gd name="T6" fmla="*/ 22 w 107"/>
                <a:gd name="T7" fmla="*/ 0 h 320"/>
                <a:gd name="T8" fmla="*/ 25 w 107"/>
                <a:gd name="T9" fmla="*/ 4 h 320"/>
                <a:gd name="T10" fmla="*/ 25 w 107"/>
                <a:gd name="T11" fmla="*/ 25 h 320"/>
                <a:gd name="T12" fmla="*/ 22 w 107"/>
                <a:gd name="T13" fmla="*/ 34 h 320"/>
                <a:gd name="T14" fmla="*/ 22 w 107"/>
                <a:gd name="T15" fmla="*/ 84 h 320"/>
                <a:gd name="T16" fmla="*/ 25 w 107"/>
                <a:gd name="T17" fmla="*/ 92 h 320"/>
                <a:gd name="T18" fmla="*/ 25 w 107"/>
                <a:gd name="T19" fmla="*/ 112 h 320"/>
                <a:gd name="T20" fmla="*/ 22 w 107"/>
                <a:gd name="T21" fmla="*/ 117 h 320"/>
                <a:gd name="T22" fmla="*/ 4 w 107"/>
                <a:gd name="T23" fmla="*/ 117 h 320"/>
                <a:gd name="T24" fmla="*/ 0 w 107"/>
                <a:gd name="T25" fmla="*/ 112 h 320"/>
                <a:gd name="T26" fmla="*/ 0 w 107"/>
                <a:gd name="T27" fmla="*/ 92 h 320"/>
                <a:gd name="T28" fmla="*/ 4 w 107"/>
                <a:gd name="T29" fmla="*/ 84 h 320"/>
                <a:gd name="T30" fmla="*/ 4 w 107"/>
                <a:gd name="T31" fmla="*/ 34 h 320"/>
                <a:gd name="T32" fmla="*/ 0 w 107"/>
                <a:gd name="T33" fmla="*/ 25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320"/>
                <a:gd name="T53" fmla="*/ 107 w 10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320">
                  <a:moveTo>
                    <a:pt x="0" y="69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92" y="0"/>
                  </a:lnTo>
                  <a:lnTo>
                    <a:pt x="107" y="12"/>
                  </a:lnTo>
                  <a:lnTo>
                    <a:pt x="107" y="69"/>
                  </a:lnTo>
                  <a:lnTo>
                    <a:pt x="92" y="92"/>
                  </a:lnTo>
                  <a:lnTo>
                    <a:pt x="92" y="228"/>
                  </a:lnTo>
                  <a:lnTo>
                    <a:pt x="107" y="251"/>
                  </a:lnTo>
                  <a:lnTo>
                    <a:pt x="107" y="308"/>
                  </a:lnTo>
                  <a:lnTo>
                    <a:pt x="92" y="320"/>
                  </a:lnTo>
                  <a:lnTo>
                    <a:pt x="15" y="320"/>
                  </a:lnTo>
                  <a:lnTo>
                    <a:pt x="0" y="308"/>
                  </a:lnTo>
                  <a:lnTo>
                    <a:pt x="0" y="251"/>
                  </a:lnTo>
                  <a:lnTo>
                    <a:pt x="15" y="228"/>
                  </a:lnTo>
                  <a:lnTo>
                    <a:pt x="15" y="92"/>
                  </a:lnTo>
                  <a:lnTo>
                    <a:pt x="0" y="6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0" name="Freeform 106"/>
            <p:cNvSpPr>
              <a:spLocks noEditPoints="1"/>
            </p:cNvSpPr>
            <p:nvPr/>
          </p:nvSpPr>
          <p:spPr bwMode="auto">
            <a:xfrm>
              <a:off x="3857" y="1179"/>
              <a:ext cx="104" cy="229"/>
            </a:xfrm>
            <a:custGeom>
              <a:avLst/>
              <a:gdLst>
                <a:gd name="T0" fmla="*/ 0 w 167"/>
                <a:gd name="T1" fmla="*/ 42 h 320"/>
                <a:gd name="T2" fmla="*/ 18 w 167"/>
                <a:gd name="T3" fmla="*/ 42 h 320"/>
                <a:gd name="T4" fmla="*/ 18 w 167"/>
                <a:gd name="T5" fmla="*/ 0 h 320"/>
                <a:gd name="T6" fmla="*/ 0 w 167"/>
                <a:gd name="T7" fmla="*/ 0 h 320"/>
                <a:gd name="T8" fmla="*/ 0 w 167"/>
                <a:gd name="T9" fmla="*/ 42 h 320"/>
                <a:gd name="T10" fmla="*/ 22 w 167"/>
                <a:gd name="T11" fmla="*/ 42 h 320"/>
                <a:gd name="T12" fmla="*/ 40 w 167"/>
                <a:gd name="T13" fmla="*/ 42 h 320"/>
                <a:gd name="T14" fmla="*/ 40 w 167"/>
                <a:gd name="T15" fmla="*/ 0 h 320"/>
                <a:gd name="T16" fmla="*/ 22 w 167"/>
                <a:gd name="T17" fmla="*/ 0 h 320"/>
                <a:gd name="T18" fmla="*/ 22 w 167"/>
                <a:gd name="T19" fmla="*/ 42 h 320"/>
                <a:gd name="T20" fmla="*/ 0 w 167"/>
                <a:gd name="T21" fmla="*/ 117 h 320"/>
                <a:gd name="T22" fmla="*/ 40 w 167"/>
                <a:gd name="T23" fmla="*/ 117 h 320"/>
                <a:gd name="T24" fmla="*/ 40 w 167"/>
                <a:gd name="T25" fmla="*/ 75 h 320"/>
                <a:gd name="T26" fmla="*/ 0 w 167"/>
                <a:gd name="T27" fmla="*/ 75 h 320"/>
                <a:gd name="T28" fmla="*/ 0 w 167"/>
                <a:gd name="T29" fmla="*/ 11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320"/>
                <a:gd name="T47" fmla="*/ 167 w 167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320">
                  <a:moveTo>
                    <a:pt x="0" y="115"/>
                  </a:moveTo>
                  <a:lnTo>
                    <a:pt x="75" y="11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15"/>
                  </a:lnTo>
                  <a:close/>
                  <a:moveTo>
                    <a:pt x="91" y="115"/>
                  </a:moveTo>
                  <a:lnTo>
                    <a:pt x="167" y="115"/>
                  </a:lnTo>
                  <a:lnTo>
                    <a:pt x="167" y="0"/>
                  </a:lnTo>
                  <a:lnTo>
                    <a:pt x="91" y="0"/>
                  </a:lnTo>
                  <a:lnTo>
                    <a:pt x="91" y="115"/>
                  </a:lnTo>
                  <a:close/>
                  <a:moveTo>
                    <a:pt x="0" y="320"/>
                  </a:moveTo>
                  <a:lnTo>
                    <a:pt x="167" y="320"/>
                  </a:lnTo>
                  <a:lnTo>
                    <a:pt x="167" y="205"/>
                  </a:lnTo>
                  <a:lnTo>
                    <a:pt x="0" y="205"/>
                  </a:lnTo>
                  <a:lnTo>
                    <a:pt x="0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1" name="Rectangle 107"/>
            <p:cNvSpPr>
              <a:spLocks noChangeArrowheads="1"/>
            </p:cNvSpPr>
            <p:nvPr/>
          </p:nvSpPr>
          <p:spPr bwMode="auto">
            <a:xfrm>
              <a:off x="3857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2" name="Rectangle 108"/>
            <p:cNvSpPr>
              <a:spLocks noChangeArrowheads="1"/>
            </p:cNvSpPr>
            <p:nvPr/>
          </p:nvSpPr>
          <p:spPr bwMode="auto">
            <a:xfrm>
              <a:off x="3914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3" name="Line 109"/>
            <p:cNvSpPr>
              <a:spLocks noChangeShapeType="1"/>
            </p:cNvSpPr>
            <p:nvPr/>
          </p:nvSpPr>
          <p:spPr bwMode="auto">
            <a:xfrm>
              <a:off x="3857" y="1309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4" name="Line 110"/>
            <p:cNvSpPr>
              <a:spLocks noChangeShapeType="1"/>
            </p:cNvSpPr>
            <p:nvPr/>
          </p:nvSpPr>
          <p:spPr bwMode="auto">
            <a:xfrm>
              <a:off x="3857" y="1302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5" name="Line 111"/>
            <p:cNvSpPr>
              <a:spLocks noChangeShapeType="1"/>
            </p:cNvSpPr>
            <p:nvPr/>
          </p:nvSpPr>
          <p:spPr bwMode="auto">
            <a:xfrm>
              <a:off x="3857" y="1294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6" name="Line 112"/>
            <p:cNvSpPr>
              <a:spLocks noChangeShapeType="1"/>
            </p:cNvSpPr>
            <p:nvPr/>
          </p:nvSpPr>
          <p:spPr bwMode="auto">
            <a:xfrm>
              <a:off x="3857" y="1285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7" name="Line 113"/>
            <p:cNvSpPr>
              <a:spLocks noChangeShapeType="1"/>
            </p:cNvSpPr>
            <p:nvPr/>
          </p:nvSpPr>
          <p:spPr bwMode="auto">
            <a:xfrm>
              <a:off x="3857" y="1278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8" name="Rectangle 114"/>
            <p:cNvSpPr>
              <a:spLocks noChangeArrowheads="1"/>
            </p:cNvSpPr>
            <p:nvPr/>
          </p:nvSpPr>
          <p:spPr bwMode="auto">
            <a:xfrm>
              <a:off x="3857" y="1326"/>
              <a:ext cx="104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9" name="Line 115"/>
            <p:cNvSpPr>
              <a:spLocks noChangeShapeType="1"/>
            </p:cNvSpPr>
            <p:nvPr/>
          </p:nvSpPr>
          <p:spPr bwMode="auto">
            <a:xfrm>
              <a:off x="3914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0" name="Line 116"/>
            <p:cNvSpPr>
              <a:spLocks noChangeShapeType="1"/>
            </p:cNvSpPr>
            <p:nvPr/>
          </p:nvSpPr>
          <p:spPr bwMode="auto">
            <a:xfrm>
              <a:off x="3914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1" name="Line 117"/>
            <p:cNvSpPr>
              <a:spLocks noChangeShapeType="1"/>
            </p:cNvSpPr>
            <p:nvPr/>
          </p:nvSpPr>
          <p:spPr bwMode="auto">
            <a:xfrm>
              <a:off x="3914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2" name="Line 118"/>
            <p:cNvSpPr>
              <a:spLocks noChangeShapeType="1"/>
            </p:cNvSpPr>
            <p:nvPr/>
          </p:nvSpPr>
          <p:spPr bwMode="auto">
            <a:xfrm>
              <a:off x="3857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3" name="Line 119"/>
            <p:cNvSpPr>
              <a:spLocks noChangeShapeType="1"/>
            </p:cNvSpPr>
            <p:nvPr/>
          </p:nvSpPr>
          <p:spPr bwMode="auto">
            <a:xfrm>
              <a:off x="3857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4" name="Line 120"/>
            <p:cNvSpPr>
              <a:spLocks noChangeShapeType="1"/>
            </p:cNvSpPr>
            <p:nvPr/>
          </p:nvSpPr>
          <p:spPr bwMode="auto">
            <a:xfrm>
              <a:off x="3857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5" name="Line 121"/>
            <p:cNvSpPr>
              <a:spLocks noChangeShapeType="1"/>
            </p:cNvSpPr>
            <p:nvPr/>
          </p:nvSpPr>
          <p:spPr bwMode="auto">
            <a:xfrm>
              <a:off x="3857" y="138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6" name="Line 122"/>
            <p:cNvSpPr>
              <a:spLocks noChangeShapeType="1"/>
            </p:cNvSpPr>
            <p:nvPr/>
          </p:nvSpPr>
          <p:spPr bwMode="auto">
            <a:xfrm>
              <a:off x="3857" y="136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7" name="Line 123"/>
            <p:cNvSpPr>
              <a:spLocks noChangeShapeType="1"/>
            </p:cNvSpPr>
            <p:nvPr/>
          </p:nvSpPr>
          <p:spPr bwMode="auto">
            <a:xfrm>
              <a:off x="3857" y="134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8" name="Line 124"/>
            <p:cNvSpPr>
              <a:spLocks noChangeShapeType="1"/>
            </p:cNvSpPr>
            <p:nvPr/>
          </p:nvSpPr>
          <p:spPr bwMode="auto">
            <a:xfrm>
              <a:off x="3926" y="1326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9" name="Line 125"/>
            <p:cNvSpPr>
              <a:spLocks noChangeShapeType="1"/>
            </p:cNvSpPr>
            <p:nvPr/>
          </p:nvSpPr>
          <p:spPr bwMode="auto">
            <a:xfrm>
              <a:off x="3891" y="1326"/>
              <a:ext cx="2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95" name="Group 126"/>
          <p:cNvGrpSpPr>
            <a:grpSpLocks/>
          </p:cNvGrpSpPr>
          <p:nvPr/>
        </p:nvGrpSpPr>
        <p:grpSpPr bwMode="auto">
          <a:xfrm>
            <a:off x="7596188" y="1844675"/>
            <a:ext cx="358775" cy="417513"/>
            <a:chOff x="3753" y="1162"/>
            <a:chExt cx="226" cy="263"/>
          </a:xfrm>
        </p:grpSpPr>
        <p:sp>
          <p:nvSpPr>
            <p:cNvPr id="10394" name="Rectangle 127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Rectangle 128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6" name="Freeform 129"/>
            <p:cNvSpPr>
              <a:spLocks/>
            </p:cNvSpPr>
            <p:nvPr/>
          </p:nvSpPr>
          <p:spPr bwMode="auto">
            <a:xfrm>
              <a:off x="3772" y="1179"/>
              <a:ext cx="66" cy="229"/>
            </a:xfrm>
            <a:custGeom>
              <a:avLst/>
              <a:gdLst>
                <a:gd name="T0" fmla="*/ 0 w 107"/>
                <a:gd name="T1" fmla="*/ 25 h 320"/>
                <a:gd name="T2" fmla="*/ 0 w 107"/>
                <a:gd name="T3" fmla="*/ 4 h 320"/>
                <a:gd name="T4" fmla="*/ 4 w 107"/>
                <a:gd name="T5" fmla="*/ 0 h 320"/>
                <a:gd name="T6" fmla="*/ 22 w 107"/>
                <a:gd name="T7" fmla="*/ 0 h 320"/>
                <a:gd name="T8" fmla="*/ 25 w 107"/>
                <a:gd name="T9" fmla="*/ 4 h 320"/>
                <a:gd name="T10" fmla="*/ 25 w 107"/>
                <a:gd name="T11" fmla="*/ 25 h 320"/>
                <a:gd name="T12" fmla="*/ 22 w 107"/>
                <a:gd name="T13" fmla="*/ 34 h 320"/>
                <a:gd name="T14" fmla="*/ 22 w 107"/>
                <a:gd name="T15" fmla="*/ 84 h 320"/>
                <a:gd name="T16" fmla="*/ 25 w 107"/>
                <a:gd name="T17" fmla="*/ 92 h 320"/>
                <a:gd name="T18" fmla="*/ 25 w 107"/>
                <a:gd name="T19" fmla="*/ 112 h 320"/>
                <a:gd name="T20" fmla="*/ 22 w 107"/>
                <a:gd name="T21" fmla="*/ 117 h 320"/>
                <a:gd name="T22" fmla="*/ 4 w 107"/>
                <a:gd name="T23" fmla="*/ 117 h 320"/>
                <a:gd name="T24" fmla="*/ 0 w 107"/>
                <a:gd name="T25" fmla="*/ 112 h 320"/>
                <a:gd name="T26" fmla="*/ 0 w 107"/>
                <a:gd name="T27" fmla="*/ 92 h 320"/>
                <a:gd name="T28" fmla="*/ 4 w 107"/>
                <a:gd name="T29" fmla="*/ 84 h 320"/>
                <a:gd name="T30" fmla="*/ 4 w 107"/>
                <a:gd name="T31" fmla="*/ 34 h 320"/>
                <a:gd name="T32" fmla="*/ 0 w 107"/>
                <a:gd name="T33" fmla="*/ 25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320"/>
                <a:gd name="T53" fmla="*/ 107 w 10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320">
                  <a:moveTo>
                    <a:pt x="0" y="69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92" y="0"/>
                  </a:lnTo>
                  <a:lnTo>
                    <a:pt x="107" y="12"/>
                  </a:lnTo>
                  <a:lnTo>
                    <a:pt x="107" y="69"/>
                  </a:lnTo>
                  <a:lnTo>
                    <a:pt x="92" y="92"/>
                  </a:lnTo>
                  <a:lnTo>
                    <a:pt x="92" y="228"/>
                  </a:lnTo>
                  <a:lnTo>
                    <a:pt x="107" y="251"/>
                  </a:lnTo>
                  <a:lnTo>
                    <a:pt x="107" y="308"/>
                  </a:lnTo>
                  <a:lnTo>
                    <a:pt x="92" y="320"/>
                  </a:lnTo>
                  <a:lnTo>
                    <a:pt x="15" y="320"/>
                  </a:lnTo>
                  <a:lnTo>
                    <a:pt x="0" y="308"/>
                  </a:lnTo>
                  <a:lnTo>
                    <a:pt x="0" y="251"/>
                  </a:lnTo>
                  <a:lnTo>
                    <a:pt x="15" y="228"/>
                  </a:lnTo>
                  <a:lnTo>
                    <a:pt x="15" y="92"/>
                  </a:lnTo>
                  <a:lnTo>
                    <a:pt x="0" y="6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7" name="Freeform 130"/>
            <p:cNvSpPr>
              <a:spLocks noEditPoints="1"/>
            </p:cNvSpPr>
            <p:nvPr/>
          </p:nvSpPr>
          <p:spPr bwMode="auto">
            <a:xfrm>
              <a:off x="3857" y="1179"/>
              <a:ext cx="104" cy="229"/>
            </a:xfrm>
            <a:custGeom>
              <a:avLst/>
              <a:gdLst>
                <a:gd name="T0" fmla="*/ 0 w 167"/>
                <a:gd name="T1" fmla="*/ 42 h 320"/>
                <a:gd name="T2" fmla="*/ 18 w 167"/>
                <a:gd name="T3" fmla="*/ 42 h 320"/>
                <a:gd name="T4" fmla="*/ 18 w 167"/>
                <a:gd name="T5" fmla="*/ 0 h 320"/>
                <a:gd name="T6" fmla="*/ 0 w 167"/>
                <a:gd name="T7" fmla="*/ 0 h 320"/>
                <a:gd name="T8" fmla="*/ 0 w 167"/>
                <a:gd name="T9" fmla="*/ 42 h 320"/>
                <a:gd name="T10" fmla="*/ 22 w 167"/>
                <a:gd name="T11" fmla="*/ 42 h 320"/>
                <a:gd name="T12" fmla="*/ 40 w 167"/>
                <a:gd name="T13" fmla="*/ 42 h 320"/>
                <a:gd name="T14" fmla="*/ 40 w 167"/>
                <a:gd name="T15" fmla="*/ 0 h 320"/>
                <a:gd name="T16" fmla="*/ 22 w 167"/>
                <a:gd name="T17" fmla="*/ 0 h 320"/>
                <a:gd name="T18" fmla="*/ 22 w 167"/>
                <a:gd name="T19" fmla="*/ 42 h 320"/>
                <a:gd name="T20" fmla="*/ 0 w 167"/>
                <a:gd name="T21" fmla="*/ 117 h 320"/>
                <a:gd name="T22" fmla="*/ 40 w 167"/>
                <a:gd name="T23" fmla="*/ 117 h 320"/>
                <a:gd name="T24" fmla="*/ 40 w 167"/>
                <a:gd name="T25" fmla="*/ 75 h 320"/>
                <a:gd name="T26" fmla="*/ 0 w 167"/>
                <a:gd name="T27" fmla="*/ 75 h 320"/>
                <a:gd name="T28" fmla="*/ 0 w 167"/>
                <a:gd name="T29" fmla="*/ 11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320"/>
                <a:gd name="T47" fmla="*/ 167 w 167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320">
                  <a:moveTo>
                    <a:pt x="0" y="115"/>
                  </a:moveTo>
                  <a:lnTo>
                    <a:pt x="75" y="11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15"/>
                  </a:lnTo>
                  <a:close/>
                  <a:moveTo>
                    <a:pt x="91" y="115"/>
                  </a:moveTo>
                  <a:lnTo>
                    <a:pt x="167" y="115"/>
                  </a:lnTo>
                  <a:lnTo>
                    <a:pt x="167" y="0"/>
                  </a:lnTo>
                  <a:lnTo>
                    <a:pt x="91" y="0"/>
                  </a:lnTo>
                  <a:lnTo>
                    <a:pt x="91" y="115"/>
                  </a:lnTo>
                  <a:close/>
                  <a:moveTo>
                    <a:pt x="0" y="320"/>
                  </a:moveTo>
                  <a:lnTo>
                    <a:pt x="167" y="320"/>
                  </a:lnTo>
                  <a:lnTo>
                    <a:pt x="167" y="205"/>
                  </a:lnTo>
                  <a:lnTo>
                    <a:pt x="0" y="205"/>
                  </a:lnTo>
                  <a:lnTo>
                    <a:pt x="0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8" name="Rectangle 131"/>
            <p:cNvSpPr>
              <a:spLocks noChangeArrowheads="1"/>
            </p:cNvSpPr>
            <p:nvPr/>
          </p:nvSpPr>
          <p:spPr bwMode="auto">
            <a:xfrm>
              <a:off x="3857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Rectangle 132"/>
            <p:cNvSpPr>
              <a:spLocks noChangeArrowheads="1"/>
            </p:cNvSpPr>
            <p:nvPr/>
          </p:nvSpPr>
          <p:spPr bwMode="auto">
            <a:xfrm>
              <a:off x="3914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Line 133"/>
            <p:cNvSpPr>
              <a:spLocks noChangeShapeType="1"/>
            </p:cNvSpPr>
            <p:nvPr/>
          </p:nvSpPr>
          <p:spPr bwMode="auto">
            <a:xfrm>
              <a:off x="3857" y="1309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1" name="Line 134"/>
            <p:cNvSpPr>
              <a:spLocks noChangeShapeType="1"/>
            </p:cNvSpPr>
            <p:nvPr/>
          </p:nvSpPr>
          <p:spPr bwMode="auto">
            <a:xfrm>
              <a:off x="3857" y="1302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2" name="Line 135"/>
            <p:cNvSpPr>
              <a:spLocks noChangeShapeType="1"/>
            </p:cNvSpPr>
            <p:nvPr/>
          </p:nvSpPr>
          <p:spPr bwMode="auto">
            <a:xfrm>
              <a:off x="3857" y="1294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3" name="Line 136"/>
            <p:cNvSpPr>
              <a:spLocks noChangeShapeType="1"/>
            </p:cNvSpPr>
            <p:nvPr/>
          </p:nvSpPr>
          <p:spPr bwMode="auto">
            <a:xfrm>
              <a:off x="3857" y="1285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4" name="Line 137"/>
            <p:cNvSpPr>
              <a:spLocks noChangeShapeType="1"/>
            </p:cNvSpPr>
            <p:nvPr/>
          </p:nvSpPr>
          <p:spPr bwMode="auto">
            <a:xfrm>
              <a:off x="3857" y="1278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5" name="Rectangle 138"/>
            <p:cNvSpPr>
              <a:spLocks noChangeArrowheads="1"/>
            </p:cNvSpPr>
            <p:nvPr/>
          </p:nvSpPr>
          <p:spPr bwMode="auto">
            <a:xfrm>
              <a:off x="3857" y="1326"/>
              <a:ext cx="104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Line 139"/>
            <p:cNvSpPr>
              <a:spLocks noChangeShapeType="1"/>
            </p:cNvSpPr>
            <p:nvPr/>
          </p:nvSpPr>
          <p:spPr bwMode="auto">
            <a:xfrm>
              <a:off x="3914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7" name="Line 140"/>
            <p:cNvSpPr>
              <a:spLocks noChangeShapeType="1"/>
            </p:cNvSpPr>
            <p:nvPr/>
          </p:nvSpPr>
          <p:spPr bwMode="auto">
            <a:xfrm>
              <a:off x="3914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8" name="Line 141"/>
            <p:cNvSpPr>
              <a:spLocks noChangeShapeType="1"/>
            </p:cNvSpPr>
            <p:nvPr/>
          </p:nvSpPr>
          <p:spPr bwMode="auto">
            <a:xfrm>
              <a:off x="3914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9" name="Line 142"/>
            <p:cNvSpPr>
              <a:spLocks noChangeShapeType="1"/>
            </p:cNvSpPr>
            <p:nvPr/>
          </p:nvSpPr>
          <p:spPr bwMode="auto">
            <a:xfrm>
              <a:off x="3857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0" name="Line 143"/>
            <p:cNvSpPr>
              <a:spLocks noChangeShapeType="1"/>
            </p:cNvSpPr>
            <p:nvPr/>
          </p:nvSpPr>
          <p:spPr bwMode="auto">
            <a:xfrm>
              <a:off x="3857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1" name="Line 144"/>
            <p:cNvSpPr>
              <a:spLocks noChangeShapeType="1"/>
            </p:cNvSpPr>
            <p:nvPr/>
          </p:nvSpPr>
          <p:spPr bwMode="auto">
            <a:xfrm>
              <a:off x="3857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2" name="Line 145"/>
            <p:cNvSpPr>
              <a:spLocks noChangeShapeType="1"/>
            </p:cNvSpPr>
            <p:nvPr/>
          </p:nvSpPr>
          <p:spPr bwMode="auto">
            <a:xfrm>
              <a:off x="3857" y="138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3" name="Line 146"/>
            <p:cNvSpPr>
              <a:spLocks noChangeShapeType="1"/>
            </p:cNvSpPr>
            <p:nvPr/>
          </p:nvSpPr>
          <p:spPr bwMode="auto">
            <a:xfrm>
              <a:off x="3857" y="136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4" name="Line 147"/>
            <p:cNvSpPr>
              <a:spLocks noChangeShapeType="1"/>
            </p:cNvSpPr>
            <p:nvPr/>
          </p:nvSpPr>
          <p:spPr bwMode="auto">
            <a:xfrm>
              <a:off x="3857" y="134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5" name="Line 148"/>
            <p:cNvSpPr>
              <a:spLocks noChangeShapeType="1"/>
            </p:cNvSpPr>
            <p:nvPr/>
          </p:nvSpPr>
          <p:spPr bwMode="auto">
            <a:xfrm>
              <a:off x="3926" y="1326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6" name="Line 149"/>
            <p:cNvSpPr>
              <a:spLocks noChangeShapeType="1"/>
            </p:cNvSpPr>
            <p:nvPr/>
          </p:nvSpPr>
          <p:spPr bwMode="auto">
            <a:xfrm>
              <a:off x="3891" y="1326"/>
              <a:ext cx="2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96" name="Group 150"/>
          <p:cNvGrpSpPr>
            <a:grpSpLocks/>
          </p:cNvGrpSpPr>
          <p:nvPr/>
        </p:nvGrpSpPr>
        <p:grpSpPr bwMode="auto">
          <a:xfrm>
            <a:off x="7596188" y="2492375"/>
            <a:ext cx="358775" cy="417513"/>
            <a:chOff x="3753" y="1162"/>
            <a:chExt cx="226" cy="263"/>
          </a:xfrm>
        </p:grpSpPr>
        <p:sp>
          <p:nvSpPr>
            <p:cNvPr id="10371" name="Rectangle 151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2" name="Rectangle 152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3" name="Freeform 153"/>
            <p:cNvSpPr>
              <a:spLocks/>
            </p:cNvSpPr>
            <p:nvPr/>
          </p:nvSpPr>
          <p:spPr bwMode="auto">
            <a:xfrm>
              <a:off x="3772" y="1179"/>
              <a:ext cx="66" cy="229"/>
            </a:xfrm>
            <a:custGeom>
              <a:avLst/>
              <a:gdLst>
                <a:gd name="T0" fmla="*/ 0 w 107"/>
                <a:gd name="T1" fmla="*/ 25 h 320"/>
                <a:gd name="T2" fmla="*/ 0 w 107"/>
                <a:gd name="T3" fmla="*/ 4 h 320"/>
                <a:gd name="T4" fmla="*/ 4 w 107"/>
                <a:gd name="T5" fmla="*/ 0 h 320"/>
                <a:gd name="T6" fmla="*/ 22 w 107"/>
                <a:gd name="T7" fmla="*/ 0 h 320"/>
                <a:gd name="T8" fmla="*/ 25 w 107"/>
                <a:gd name="T9" fmla="*/ 4 h 320"/>
                <a:gd name="T10" fmla="*/ 25 w 107"/>
                <a:gd name="T11" fmla="*/ 25 h 320"/>
                <a:gd name="T12" fmla="*/ 22 w 107"/>
                <a:gd name="T13" fmla="*/ 34 h 320"/>
                <a:gd name="T14" fmla="*/ 22 w 107"/>
                <a:gd name="T15" fmla="*/ 84 h 320"/>
                <a:gd name="T16" fmla="*/ 25 w 107"/>
                <a:gd name="T17" fmla="*/ 92 h 320"/>
                <a:gd name="T18" fmla="*/ 25 w 107"/>
                <a:gd name="T19" fmla="*/ 112 h 320"/>
                <a:gd name="T20" fmla="*/ 22 w 107"/>
                <a:gd name="T21" fmla="*/ 117 h 320"/>
                <a:gd name="T22" fmla="*/ 4 w 107"/>
                <a:gd name="T23" fmla="*/ 117 h 320"/>
                <a:gd name="T24" fmla="*/ 0 w 107"/>
                <a:gd name="T25" fmla="*/ 112 h 320"/>
                <a:gd name="T26" fmla="*/ 0 w 107"/>
                <a:gd name="T27" fmla="*/ 92 h 320"/>
                <a:gd name="T28" fmla="*/ 4 w 107"/>
                <a:gd name="T29" fmla="*/ 84 h 320"/>
                <a:gd name="T30" fmla="*/ 4 w 107"/>
                <a:gd name="T31" fmla="*/ 34 h 320"/>
                <a:gd name="T32" fmla="*/ 0 w 107"/>
                <a:gd name="T33" fmla="*/ 25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320"/>
                <a:gd name="T53" fmla="*/ 107 w 10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320">
                  <a:moveTo>
                    <a:pt x="0" y="69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92" y="0"/>
                  </a:lnTo>
                  <a:lnTo>
                    <a:pt x="107" y="12"/>
                  </a:lnTo>
                  <a:lnTo>
                    <a:pt x="107" y="69"/>
                  </a:lnTo>
                  <a:lnTo>
                    <a:pt x="92" y="92"/>
                  </a:lnTo>
                  <a:lnTo>
                    <a:pt x="92" y="228"/>
                  </a:lnTo>
                  <a:lnTo>
                    <a:pt x="107" y="251"/>
                  </a:lnTo>
                  <a:lnTo>
                    <a:pt x="107" y="308"/>
                  </a:lnTo>
                  <a:lnTo>
                    <a:pt x="92" y="320"/>
                  </a:lnTo>
                  <a:lnTo>
                    <a:pt x="15" y="320"/>
                  </a:lnTo>
                  <a:lnTo>
                    <a:pt x="0" y="308"/>
                  </a:lnTo>
                  <a:lnTo>
                    <a:pt x="0" y="251"/>
                  </a:lnTo>
                  <a:lnTo>
                    <a:pt x="15" y="228"/>
                  </a:lnTo>
                  <a:lnTo>
                    <a:pt x="15" y="92"/>
                  </a:lnTo>
                  <a:lnTo>
                    <a:pt x="0" y="6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4" name="Freeform 154"/>
            <p:cNvSpPr>
              <a:spLocks noEditPoints="1"/>
            </p:cNvSpPr>
            <p:nvPr/>
          </p:nvSpPr>
          <p:spPr bwMode="auto">
            <a:xfrm>
              <a:off x="3857" y="1179"/>
              <a:ext cx="104" cy="229"/>
            </a:xfrm>
            <a:custGeom>
              <a:avLst/>
              <a:gdLst>
                <a:gd name="T0" fmla="*/ 0 w 167"/>
                <a:gd name="T1" fmla="*/ 42 h 320"/>
                <a:gd name="T2" fmla="*/ 18 w 167"/>
                <a:gd name="T3" fmla="*/ 42 h 320"/>
                <a:gd name="T4" fmla="*/ 18 w 167"/>
                <a:gd name="T5" fmla="*/ 0 h 320"/>
                <a:gd name="T6" fmla="*/ 0 w 167"/>
                <a:gd name="T7" fmla="*/ 0 h 320"/>
                <a:gd name="T8" fmla="*/ 0 w 167"/>
                <a:gd name="T9" fmla="*/ 42 h 320"/>
                <a:gd name="T10" fmla="*/ 22 w 167"/>
                <a:gd name="T11" fmla="*/ 42 h 320"/>
                <a:gd name="T12" fmla="*/ 40 w 167"/>
                <a:gd name="T13" fmla="*/ 42 h 320"/>
                <a:gd name="T14" fmla="*/ 40 w 167"/>
                <a:gd name="T15" fmla="*/ 0 h 320"/>
                <a:gd name="T16" fmla="*/ 22 w 167"/>
                <a:gd name="T17" fmla="*/ 0 h 320"/>
                <a:gd name="T18" fmla="*/ 22 w 167"/>
                <a:gd name="T19" fmla="*/ 42 h 320"/>
                <a:gd name="T20" fmla="*/ 0 w 167"/>
                <a:gd name="T21" fmla="*/ 117 h 320"/>
                <a:gd name="T22" fmla="*/ 40 w 167"/>
                <a:gd name="T23" fmla="*/ 117 h 320"/>
                <a:gd name="T24" fmla="*/ 40 w 167"/>
                <a:gd name="T25" fmla="*/ 75 h 320"/>
                <a:gd name="T26" fmla="*/ 0 w 167"/>
                <a:gd name="T27" fmla="*/ 75 h 320"/>
                <a:gd name="T28" fmla="*/ 0 w 167"/>
                <a:gd name="T29" fmla="*/ 11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320"/>
                <a:gd name="T47" fmla="*/ 167 w 167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320">
                  <a:moveTo>
                    <a:pt x="0" y="115"/>
                  </a:moveTo>
                  <a:lnTo>
                    <a:pt x="75" y="11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15"/>
                  </a:lnTo>
                  <a:close/>
                  <a:moveTo>
                    <a:pt x="91" y="115"/>
                  </a:moveTo>
                  <a:lnTo>
                    <a:pt x="167" y="115"/>
                  </a:lnTo>
                  <a:lnTo>
                    <a:pt x="167" y="0"/>
                  </a:lnTo>
                  <a:lnTo>
                    <a:pt x="91" y="0"/>
                  </a:lnTo>
                  <a:lnTo>
                    <a:pt x="91" y="115"/>
                  </a:lnTo>
                  <a:close/>
                  <a:moveTo>
                    <a:pt x="0" y="320"/>
                  </a:moveTo>
                  <a:lnTo>
                    <a:pt x="167" y="320"/>
                  </a:lnTo>
                  <a:lnTo>
                    <a:pt x="167" y="205"/>
                  </a:lnTo>
                  <a:lnTo>
                    <a:pt x="0" y="205"/>
                  </a:lnTo>
                  <a:lnTo>
                    <a:pt x="0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5" name="Rectangle 155"/>
            <p:cNvSpPr>
              <a:spLocks noChangeArrowheads="1"/>
            </p:cNvSpPr>
            <p:nvPr/>
          </p:nvSpPr>
          <p:spPr bwMode="auto">
            <a:xfrm>
              <a:off x="3857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6" name="Rectangle 156"/>
            <p:cNvSpPr>
              <a:spLocks noChangeArrowheads="1"/>
            </p:cNvSpPr>
            <p:nvPr/>
          </p:nvSpPr>
          <p:spPr bwMode="auto">
            <a:xfrm>
              <a:off x="3914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7" name="Line 157"/>
            <p:cNvSpPr>
              <a:spLocks noChangeShapeType="1"/>
            </p:cNvSpPr>
            <p:nvPr/>
          </p:nvSpPr>
          <p:spPr bwMode="auto">
            <a:xfrm>
              <a:off x="3857" y="1309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8" name="Line 158"/>
            <p:cNvSpPr>
              <a:spLocks noChangeShapeType="1"/>
            </p:cNvSpPr>
            <p:nvPr/>
          </p:nvSpPr>
          <p:spPr bwMode="auto">
            <a:xfrm>
              <a:off x="3857" y="1302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9" name="Line 159"/>
            <p:cNvSpPr>
              <a:spLocks noChangeShapeType="1"/>
            </p:cNvSpPr>
            <p:nvPr/>
          </p:nvSpPr>
          <p:spPr bwMode="auto">
            <a:xfrm>
              <a:off x="3857" y="1294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0" name="Line 160"/>
            <p:cNvSpPr>
              <a:spLocks noChangeShapeType="1"/>
            </p:cNvSpPr>
            <p:nvPr/>
          </p:nvSpPr>
          <p:spPr bwMode="auto">
            <a:xfrm>
              <a:off x="3857" y="1285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1" name="Line 161"/>
            <p:cNvSpPr>
              <a:spLocks noChangeShapeType="1"/>
            </p:cNvSpPr>
            <p:nvPr/>
          </p:nvSpPr>
          <p:spPr bwMode="auto">
            <a:xfrm>
              <a:off x="3857" y="1278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2" name="Rectangle 162"/>
            <p:cNvSpPr>
              <a:spLocks noChangeArrowheads="1"/>
            </p:cNvSpPr>
            <p:nvPr/>
          </p:nvSpPr>
          <p:spPr bwMode="auto">
            <a:xfrm>
              <a:off x="3857" y="1326"/>
              <a:ext cx="104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3" name="Line 163"/>
            <p:cNvSpPr>
              <a:spLocks noChangeShapeType="1"/>
            </p:cNvSpPr>
            <p:nvPr/>
          </p:nvSpPr>
          <p:spPr bwMode="auto">
            <a:xfrm>
              <a:off x="3914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4" name="Line 164"/>
            <p:cNvSpPr>
              <a:spLocks noChangeShapeType="1"/>
            </p:cNvSpPr>
            <p:nvPr/>
          </p:nvSpPr>
          <p:spPr bwMode="auto">
            <a:xfrm>
              <a:off x="3914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5" name="Line 165"/>
            <p:cNvSpPr>
              <a:spLocks noChangeShapeType="1"/>
            </p:cNvSpPr>
            <p:nvPr/>
          </p:nvSpPr>
          <p:spPr bwMode="auto">
            <a:xfrm>
              <a:off x="3914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6" name="Line 166"/>
            <p:cNvSpPr>
              <a:spLocks noChangeShapeType="1"/>
            </p:cNvSpPr>
            <p:nvPr/>
          </p:nvSpPr>
          <p:spPr bwMode="auto">
            <a:xfrm>
              <a:off x="3857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7" name="Line 167"/>
            <p:cNvSpPr>
              <a:spLocks noChangeShapeType="1"/>
            </p:cNvSpPr>
            <p:nvPr/>
          </p:nvSpPr>
          <p:spPr bwMode="auto">
            <a:xfrm>
              <a:off x="3857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8" name="Line 168"/>
            <p:cNvSpPr>
              <a:spLocks noChangeShapeType="1"/>
            </p:cNvSpPr>
            <p:nvPr/>
          </p:nvSpPr>
          <p:spPr bwMode="auto">
            <a:xfrm>
              <a:off x="3857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9" name="Line 169"/>
            <p:cNvSpPr>
              <a:spLocks noChangeShapeType="1"/>
            </p:cNvSpPr>
            <p:nvPr/>
          </p:nvSpPr>
          <p:spPr bwMode="auto">
            <a:xfrm>
              <a:off x="3857" y="138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0" name="Line 170"/>
            <p:cNvSpPr>
              <a:spLocks noChangeShapeType="1"/>
            </p:cNvSpPr>
            <p:nvPr/>
          </p:nvSpPr>
          <p:spPr bwMode="auto">
            <a:xfrm>
              <a:off x="3857" y="136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1" name="Line 171"/>
            <p:cNvSpPr>
              <a:spLocks noChangeShapeType="1"/>
            </p:cNvSpPr>
            <p:nvPr/>
          </p:nvSpPr>
          <p:spPr bwMode="auto">
            <a:xfrm>
              <a:off x="3857" y="134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2" name="Line 172"/>
            <p:cNvSpPr>
              <a:spLocks noChangeShapeType="1"/>
            </p:cNvSpPr>
            <p:nvPr/>
          </p:nvSpPr>
          <p:spPr bwMode="auto">
            <a:xfrm>
              <a:off x="3926" y="1326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3" name="Line 173"/>
            <p:cNvSpPr>
              <a:spLocks noChangeShapeType="1"/>
            </p:cNvSpPr>
            <p:nvPr/>
          </p:nvSpPr>
          <p:spPr bwMode="auto">
            <a:xfrm>
              <a:off x="3891" y="1326"/>
              <a:ext cx="2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97" name="Group 174"/>
          <p:cNvGrpSpPr>
            <a:grpSpLocks/>
          </p:cNvGrpSpPr>
          <p:nvPr/>
        </p:nvGrpSpPr>
        <p:grpSpPr bwMode="auto">
          <a:xfrm>
            <a:off x="7596188" y="3068638"/>
            <a:ext cx="358775" cy="417512"/>
            <a:chOff x="3753" y="1162"/>
            <a:chExt cx="226" cy="263"/>
          </a:xfrm>
        </p:grpSpPr>
        <p:sp>
          <p:nvSpPr>
            <p:cNvPr id="10348" name="Rectangle 175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Rectangle 176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Freeform 177"/>
            <p:cNvSpPr>
              <a:spLocks/>
            </p:cNvSpPr>
            <p:nvPr/>
          </p:nvSpPr>
          <p:spPr bwMode="auto">
            <a:xfrm>
              <a:off x="3772" y="1179"/>
              <a:ext cx="66" cy="229"/>
            </a:xfrm>
            <a:custGeom>
              <a:avLst/>
              <a:gdLst>
                <a:gd name="T0" fmla="*/ 0 w 107"/>
                <a:gd name="T1" fmla="*/ 25 h 320"/>
                <a:gd name="T2" fmla="*/ 0 w 107"/>
                <a:gd name="T3" fmla="*/ 4 h 320"/>
                <a:gd name="T4" fmla="*/ 4 w 107"/>
                <a:gd name="T5" fmla="*/ 0 h 320"/>
                <a:gd name="T6" fmla="*/ 22 w 107"/>
                <a:gd name="T7" fmla="*/ 0 h 320"/>
                <a:gd name="T8" fmla="*/ 25 w 107"/>
                <a:gd name="T9" fmla="*/ 4 h 320"/>
                <a:gd name="T10" fmla="*/ 25 w 107"/>
                <a:gd name="T11" fmla="*/ 25 h 320"/>
                <a:gd name="T12" fmla="*/ 22 w 107"/>
                <a:gd name="T13" fmla="*/ 34 h 320"/>
                <a:gd name="T14" fmla="*/ 22 w 107"/>
                <a:gd name="T15" fmla="*/ 84 h 320"/>
                <a:gd name="T16" fmla="*/ 25 w 107"/>
                <a:gd name="T17" fmla="*/ 92 h 320"/>
                <a:gd name="T18" fmla="*/ 25 w 107"/>
                <a:gd name="T19" fmla="*/ 112 h 320"/>
                <a:gd name="T20" fmla="*/ 22 w 107"/>
                <a:gd name="T21" fmla="*/ 117 h 320"/>
                <a:gd name="T22" fmla="*/ 4 w 107"/>
                <a:gd name="T23" fmla="*/ 117 h 320"/>
                <a:gd name="T24" fmla="*/ 0 w 107"/>
                <a:gd name="T25" fmla="*/ 112 h 320"/>
                <a:gd name="T26" fmla="*/ 0 w 107"/>
                <a:gd name="T27" fmla="*/ 92 h 320"/>
                <a:gd name="T28" fmla="*/ 4 w 107"/>
                <a:gd name="T29" fmla="*/ 84 h 320"/>
                <a:gd name="T30" fmla="*/ 4 w 107"/>
                <a:gd name="T31" fmla="*/ 34 h 320"/>
                <a:gd name="T32" fmla="*/ 0 w 107"/>
                <a:gd name="T33" fmla="*/ 25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320"/>
                <a:gd name="T53" fmla="*/ 107 w 10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320">
                  <a:moveTo>
                    <a:pt x="0" y="69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92" y="0"/>
                  </a:lnTo>
                  <a:lnTo>
                    <a:pt x="107" y="12"/>
                  </a:lnTo>
                  <a:lnTo>
                    <a:pt x="107" y="69"/>
                  </a:lnTo>
                  <a:lnTo>
                    <a:pt x="92" y="92"/>
                  </a:lnTo>
                  <a:lnTo>
                    <a:pt x="92" y="228"/>
                  </a:lnTo>
                  <a:lnTo>
                    <a:pt x="107" y="251"/>
                  </a:lnTo>
                  <a:lnTo>
                    <a:pt x="107" y="308"/>
                  </a:lnTo>
                  <a:lnTo>
                    <a:pt x="92" y="320"/>
                  </a:lnTo>
                  <a:lnTo>
                    <a:pt x="15" y="320"/>
                  </a:lnTo>
                  <a:lnTo>
                    <a:pt x="0" y="308"/>
                  </a:lnTo>
                  <a:lnTo>
                    <a:pt x="0" y="251"/>
                  </a:lnTo>
                  <a:lnTo>
                    <a:pt x="15" y="228"/>
                  </a:lnTo>
                  <a:lnTo>
                    <a:pt x="15" y="92"/>
                  </a:lnTo>
                  <a:lnTo>
                    <a:pt x="0" y="6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1" name="Freeform 178"/>
            <p:cNvSpPr>
              <a:spLocks noEditPoints="1"/>
            </p:cNvSpPr>
            <p:nvPr/>
          </p:nvSpPr>
          <p:spPr bwMode="auto">
            <a:xfrm>
              <a:off x="3857" y="1179"/>
              <a:ext cx="104" cy="229"/>
            </a:xfrm>
            <a:custGeom>
              <a:avLst/>
              <a:gdLst>
                <a:gd name="T0" fmla="*/ 0 w 167"/>
                <a:gd name="T1" fmla="*/ 42 h 320"/>
                <a:gd name="T2" fmla="*/ 18 w 167"/>
                <a:gd name="T3" fmla="*/ 42 h 320"/>
                <a:gd name="T4" fmla="*/ 18 w 167"/>
                <a:gd name="T5" fmla="*/ 0 h 320"/>
                <a:gd name="T6" fmla="*/ 0 w 167"/>
                <a:gd name="T7" fmla="*/ 0 h 320"/>
                <a:gd name="T8" fmla="*/ 0 w 167"/>
                <a:gd name="T9" fmla="*/ 42 h 320"/>
                <a:gd name="T10" fmla="*/ 22 w 167"/>
                <a:gd name="T11" fmla="*/ 42 h 320"/>
                <a:gd name="T12" fmla="*/ 40 w 167"/>
                <a:gd name="T13" fmla="*/ 42 h 320"/>
                <a:gd name="T14" fmla="*/ 40 w 167"/>
                <a:gd name="T15" fmla="*/ 0 h 320"/>
                <a:gd name="T16" fmla="*/ 22 w 167"/>
                <a:gd name="T17" fmla="*/ 0 h 320"/>
                <a:gd name="T18" fmla="*/ 22 w 167"/>
                <a:gd name="T19" fmla="*/ 42 h 320"/>
                <a:gd name="T20" fmla="*/ 0 w 167"/>
                <a:gd name="T21" fmla="*/ 117 h 320"/>
                <a:gd name="T22" fmla="*/ 40 w 167"/>
                <a:gd name="T23" fmla="*/ 117 h 320"/>
                <a:gd name="T24" fmla="*/ 40 w 167"/>
                <a:gd name="T25" fmla="*/ 75 h 320"/>
                <a:gd name="T26" fmla="*/ 0 w 167"/>
                <a:gd name="T27" fmla="*/ 75 h 320"/>
                <a:gd name="T28" fmla="*/ 0 w 167"/>
                <a:gd name="T29" fmla="*/ 11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320"/>
                <a:gd name="T47" fmla="*/ 167 w 167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320">
                  <a:moveTo>
                    <a:pt x="0" y="115"/>
                  </a:moveTo>
                  <a:lnTo>
                    <a:pt x="75" y="11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15"/>
                  </a:lnTo>
                  <a:close/>
                  <a:moveTo>
                    <a:pt x="91" y="115"/>
                  </a:moveTo>
                  <a:lnTo>
                    <a:pt x="167" y="115"/>
                  </a:lnTo>
                  <a:lnTo>
                    <a:pt x="167" y="0"/>
                  </a:lnTo>
                  <a:lnTo>
                    <a:pt x="91" y="0"/>
                  </a:lnTo>
                  <a:lnTo>
                    <a:pt x="91" y="115"/>
                  </a:lnTo>
                  <a:close/>
                  <a:moveTo>
                    <a:pt x="0" y="320"/>
                  </a:moveTo>
                  <a:lnTo>
                    <a:pt x="167" y="320"/>
                  </a:lnTo>
                  <a:lnTo>
                    <a:pt x="167" y="205"/>
                  </a:lnTo>
                  <a:lnTo>
                    <a:pt x="0" y="205"/>
                  </a:lnTo>
                  <a:lnTo>
                    <a:pt x="0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2" name="Rectangle 179"/>
            <p:cNvSpPr>
              <a:spLocks noChangeArrowheads="1"/>
            </p:cNvSpPr>
            <p:nvPr/>
          </p:nvSpPr>
          <p:spPr bwMode="auto">
            <a:xfrm>
              <a:off x="3857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3" name="Rectangle 180"/>
            <p:cNvSpPr>
              <a:spLocks noChangeArrowheads="1"/>
            </p:cNvSpPr>
            <p:nvPr/>
          </p:nvSpPr>
          <p:spPr bwMode="auto">
            <a:xfrm>
              <a:off x="3914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4" name="Line 181"/>
            <p:cNvSpPr>
              <a:spLocks noChangeShapeType="1"/>
            </p:cNvSpPr>
            <p:nvPr/>
          </p:nvSpPr>
          <p:spPr bwMode="auto">
            <a:xfrm>
              <a:off x="3857" y="1309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5" name="Line 182"/>
            <p:cNvSpPr>
              <a:spLocks noChangeShapeType="1"/>
            </p:cNvSpPr>
            <p:nvPr/>
          </p:nvSpPr>
          <p:spPr bwMode="auto">
            <a:xfrm>
              <a:off x="3857" y="1302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6" name="Line 183"/>
            <p:cNvSpPr>
              <a:spLocks noChangeShapeType="1"/>
            </p:cNvSpPr>
            <p:nvPr/>
          </p:nvSpPr>
          <p:spPr bwMode="auto">
            <a:xfrm>
              <a:off x="3857" y="1294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7" name="Line 184"/>
            <p:cNvSpPr>
              <a:spLocks noChangeShapeType="1"/>
            </p:cNvSpPr>
            <p:nvPr/>
          </p:nvSpPr>
          <p:spPr bwMode="auto">
            <a:xfrm>
              <a:off x="3857" y="1285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8" name="Line 185"/>
            <p:cNvSpPr>
              <a:spLocks noChangeShapeType="1"/>
            </p:cNvSpPr>
            <p:nvPr/>
          </p:nvSpPr>
          <p:spPr bwMode="auto">
            <a:xfrm>
              <a:off x="3857" y="1278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9" name="Rectangle 186"/>
            <p:cNvSpPr>
              <a:spLocks noChangeArrowheads="1"/>
            </p:cNvSpPr>
            <p:nvPr/>
          </p:nvSpPr>
          <p:spPr bwMode="auto">
            <a:xfrm>
              <a:off x="3857" y="1326"/>
              <a:ext cx="104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0" name="Line 187"/>
            <p:cNvSpPr>
              <a:spLocks noChangeShapeType="1"/>
            </p:cNvSpPr>
            <p:nvPr/>
          </p:nvSpPr>
          <p:spPr bwMode="auto">
            <a:xfrm>
              <a:off x="3914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1" name="Line 188"/>
            <p:cNvSpPr>
              <a:spLocks noChangeShapeType="1"/>
            </p:cNvSpPr>
            <p:nvPr/>
          </p:nvSpPr>
          <p:spPr bwMode="auto">
            <a:xfrm>
              <a:off x="3914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2" name="Line 189"/>
            <p:cNvSpPr>
              <a:spLocks noChangeShapeType="1"/>
            </p:cNvSpPr>
            <p:nvPr/>
          </p:nvSpPr>
          <p:spPr bwMode="auto">
            <a:xfrm>
              <a:off x="3914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3" name="Line 190"/>
            <p:cNvSpPr>
              <a:spLocks noChangeShapeType="1"/>
            </p:cNvSpPr>
            <p:nvPr/>
          </p:nvSpPr>
          <p:spPr bwMode="auto">
            <a:xfrm>
              <a:off x="3857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4" name="Line 191"/>
            <p:cNvSpPr>
              <a:spLocks noChangeShapeType="1"/>
            </p:cNvSpPr>
            <p:nvPr/>
          </p:nvSpPr>
          <p:spPr bwMode="auto">
            <a:xfrm>
              <a:off x="3857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5" name="Line 192"/>
            <p:cNvSpPr>
              <a:spLocks noChangeShapeType="1"/>
            </p:cNvSpPr>
            <p:nvPr/>
          </p:nvSpPr>
          <p:spPr bwMode="auto">
            <a:xfrm>
              <a:off x="3857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6" name="Line 193"/>
            <p:cNvSpPr>
              <a:spLocks noChangeShapeType="1"/>
            </p:cNvSpPr>
            <p:nvPr/>
          </p:nvSpPr>
          <p:spPr bwMode="auto">
            <a:xfrm>
              <a:off x="3857" y="138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7" name="Line 194"/>
            <p:cNvSpPr>
              <a:spLocks noChangeShapeType="1"/>
            </p:cNvSpPr>
            <p:nvPr/>
          </p:nvSpPr>
          <p:spPr bwMode="auto">
            <a:xfrm>
              <a:off x="3857" y="136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8" name="Line 195"/>
            <p:cNvSpPr>
              <a:spLocks noChangeShapeType="1"/>
            </p:cNvSpPr>
            <p:nvPr/>
          </p:nvSpPr>
          <p:spPr bwMode="auto">
            <a:xfrm>
              <a:off x="3857" y="134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9" name="Line 196"/>
            <p:cNvSpPr>
              <a:spLocks noChangeShapeType="1"/>
            </p:cNvSpPr>
            <p:nvPr/>
          </p:nvSpPr>
          <p:spPr bwMode="auto">
            <a:xfrm>
              <a:off x="3926" y="1326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0" name="Line 197"/>
            <p:cNvSpPr>
              <a:spLocks noChangeShapeType="1"/>
            </p:cNvSpPr>
            <p:nvPr/>
          </p:nvSpPr>
          <p:spPr bwMode="auto">
            <a:xfrm>
              <a:off x="3891" y="1326"/>
              <a:ext cx="2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98" name="Group 198"/>
          <p:cNvGrpSpPr>
            <a:grpSpLocks/>
          </p:cNvGrpSpPr>
          <p:nvPr/>
        </p:nvGrpSpPr>
        <p:grpSpPr bwMode="auto">
          <a:xfrm>
            <a:off x="7885113" y="3716338"/>
            <a:ext cx="358775" cy="417512"/>
            <a:chOff x="3753" y="1162"/>
            <a:chExt cx="226" cy="263"/>
          </a:xfrm>
        </p:grpSpPr>
        <p:sp>
          <p:nvSpPr>
            <p:cNvPr id="10325" name="Rectangle 199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6" name="Rectangle 200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Freeform 201"/>
            <p:cNvSpPr>
              <a:spLocks/>
            </p:cNvSpPr>
            <p:nvPr/>
          </p:nvSpPr>
          <p:spPr bwMode="auto">
            <a:xfrm>
              <a:off x="3772" y="1179"/>
              <a:ext cx="66" cy="229"/>
            </a:xfrm>
            <a:custGeom>
              <a:avLst/>
              <a:gdLst>
                <a:gd name="T0" fmla="*/ 0 w 107"/>
                <a:gd name="T1" fmla="*/ 25 h 320"/>
                <a:gd name="T2" fmla="*/ 0 w 107"/>
                <a:gd name="T3" fmla="*/ 4 h 320"/>
                <a:gd name="T4" fmla="*/ 4 w 107"/>
                <a:gd name="T5" fmla="*/ 0 h 320"/>
                <a:gd name="T6" fmla="*/ 22 w 107"/>
                <a:gd name="T7" fmla="*/ 0 h 320"/>
                <a:gd name="T8" fmla="*/ 25 w 107"/>
                <a:gd name="T9" fmla="*/ 4 h 320"/>
                <a:gd name="T10" fmla="*/ 25 w 107"/>
                <a:gd name="T11" fmla="*/ 25 h 320"/>
                <a:gd name="T12" fmla="*/ 22 w 107"/>
                <a:gd name="T13" fmla="*/ 34 h 320"/>
                <a:gd name="T14" fmla="*/ 22 w 107"/>
                <a:gd name="T15" fmla="*/ 84 h 320"/>
                <a:gd name="T16" fmla="*/ 25 w 107"/>
                <a:gd name="T17" fmla="*/ 92 h 320"/>
                <a:gd name="T18" fmla="*/ 25 w 107"/>
                <a:gd name="T19" fmla="*/ 112 h 320"/>
                <a:gd name="T20" fmla="*/ 22 w 107"/>
                <a:gd name="T21" fmla="*/ 117 h 320"/>
                <a:gd name="T22" fmla="*/ 4 w 107"/>
                <a:gd name="T23" fmla="*/ 117 h 320"/>
                <a:gd name="T24" fmla="*/ 0 w 107"/>
                <a:gd name="T25" fmla="*/ 112 h 320"/>
                <a:gd name="T26" fmla="*/ 0 w 107"/>
                <a:gd name="T27" fmla="*/ 92 h 320"/>
                <a:gd name="T28" fmla="*/ 4 w 107"/>
                <a:gd name="T29" fmla="*/ 84 h 320"/>
                <a:gd name="T30" fmla="*/ 4 w 107"/>
                <a:gd name="T31" fmla="*/ 34 h 320"/>
                <a:gd name="T32" fmla="*/ 0 w 107"/>
                <a:gd name="T33" fmla="*/ 25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320"/>
                <a:gd name="T53" fmla="*/ 107 w 10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320">
                  <a:moveTo>
                    <a:pt x="0" y="69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92" y="0"/>
                  </a:lnTo>
                  <a:lnTo>
                    <a:pt x="107" y="12"/>
                  </a:lnTo>
                  <a:lnTo>
                    <a:pt x="107" y="69"/>
                  </a:lnTo>
                  <a:lnTo>
                    <a:pt x="92" y="92"/>
                  </a:lnTo>
                  <a:lnTo>
                    <a:pt x="92" y="228"/>
                  </a:lnTo>
                  <a:lnTo>
                    <a:pt x="107" y="251"/>
                  </a:lnTo>
                  <a:lnTo>
                    <a:pt x="107" y="308"/>
                  </a:lnTo>
                  <a:lnTo>
                    <a:pt x="92" y="320"/>
                  </a:lnTo>
                  <a:lnTo>
                    <a:pt x="15" y="320"/>
                  </a:lnTo>
                  <a:lnTo>
                    <a:pt x="0" y="308"/>
                  </a:lnTo>
                  <a:lnTo>
                    <a:pt x="0" y="251"/>
                  </a:lnTo>
                  <a:lnTo>
                    <a:pt x="15" y="228"/>
                  </a:lnTo>
                  <a:lnTo>
                    <a:pt x="15" y="92"/>
                  </a:lnTo>
                  <a:lnTo>
                    <a:pt x="0" y="6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8" name="Freeform 202"/>
            <p:cNvSpPr>
              <a:spLocks noEditPoints="1"/>
            </p:cNvSpPr>
            <p:nvPr/>
          </p:nvSpPr>
          <p:spPr bwMode="auto">
            <a:xfrm>
              <a:off x="3857" y="1179"/>
              <a:ext cx="104" cy="229"/>
            </a:xfrm>
            <a:custGeom>
              <a:avLst/>
              <a:gdLst>
                <a:gd name="T0" fmla="*/ 0 w 167"/>
                <a:gd name="T1" fmla="*/ 42 h 320"/>
                <a:gd name="T2" fmla="*/ 18 w 167"/>
                <a:gd name="T3" fmla="*/ 42 h 320"/>
                <a:gd name="T4" fmla="*/ 18 w 167"/>
                <a:gd name="T5" fmla="*/ 0 h 320"/>
                <a:gd name="T6" fmla="*/ 0 w 167"/>
                <a:gd name="T7" fmla="*/ 0 h 320"/>
                <a:gd name="T8" fmla="*/ 0 w 167"/>
                <a:gd name="T9" fmla="*/ 42 h 320"/>
                <a:gd name="T10" fmla="*/ 22 w 167"/>
                <a:gd name="T11" fmla="*/ 42 h 320"/>
                <a:gd name="T12" fmla="*/ 40 w 167"/>
                <a:gd name="T13" fmla="*/ 42 h 320"/>
                <a:gd name="T14" fmla="*/ 40 w 167"/>
                <a:gd name="T15" fmla="*/ 0 h 320"/>
                <a:gd name="T16" fmla="*/ 22 w 167"/>
                <a:gd name="T17" fmla="*/ 0 h 320"/>
                <a:gd name="T18" fmla="*/ 22 w 167"/>
                <a:gd name="T19" fmla="*/ 42 h 320"/>
                <a:gd name="T20" fmla="*/ 0 w 167"/>
                <a:gd name="T21" fmla="*/ 117 h 320"/>
                <a:gd name="T22" fmla="*/ 40 w 167"/>
                <a:gd name="T23" fmla="*/ 117 h 320"/>
                <a:gd name="T24" fmla="*/ 40 w 167"/>
                <a:gd name="T25" fmla="*/ 75 h 320"/>
                <a:gd name="T26" fmla="*/ 0 w 167"/>
                <a:gd name="T27" fmla="*/ 75 h 320"/>
                <a:gd name="T28" fmla="*/ 0 w 167"/>
                <a:gd name="T29" fmla="*/ 11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320"/>
                <a:gd name="T47" fmla="*/ 167 w 167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320">
                  <a:moveTo>
                    <a:pt x="0" y="115"/>
                  </a:moveTo>
                  <a:lnTo>
                    <a:pt x="75" y="11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15"/>
                  </a:lnTo>
                  <a:close/>
                  <a:moveTo>
                    <a:pt x="91" y="115"/>
                  </a:moveTo>
                  <a:lnTo>
                    <a:pt x="167" y="115"/>
                  </a:lnTo>
                  <a:lnTo>
                    <a:pt x="167" y="0"/>
                  </a:lnTo>
                  <a:lnTo>
                    <a:pt x="91" y="0"/>
                  </a:lnTo>
                  <a:lnTo>
                    <a:pt x="91" y="115"/>
                  </a:lnTo>
                  <a:close/>
                  <a:moveTo>
                    <a:pt x="0" y="320"/>
                  </a:moveTo>
                  <a:lnTo>
                    <a:pt x="167" y="320"/>
                  </a:lnTo>
                  <a:lnTo>
                    <a:pt x="167" y="205"/>
                  </a:lnTo>
                  <a:lnTo>
                    <a:pt x="0" y="205"/>
                  </a:lnTo>
                  <a:lnTo>
                    <a:pt x="0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9" name="Rectangle 203"/>
            <p:cNvSpPr>
              <a:spLocks noChangeArrowheads="1"/>
            </p:cNvSpPr>
            <p:nvPr/>
          </p:nvSpPr>
          <p:spPr bwMode="auto">
            <a:xfrm>
              <a:off x="3857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0" name="Rectangle 204"/>
            <p:cNvSpPr>
              <a:spLocks noChangeArrowheads="1"/>
            </p:cNvSpPr>
            <p:nvPr/>
          </p:nvSpPr>
          <p:spPr bwMode="auto">
            <a:xfrm>
              <a:off x="3914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1" name="Line 205"/>
            <p:cNvSpPr>
              <a:spLocks noChangeShapeType="1"/>
            </p:cNvSpPr>
            <p:nvPr/>
          </p:nvSpPr>
          <p:spPr bwMode="auto">
            <a:xfrm>
              <a:off x="3857" y="1309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2" name="Line 206"/>
            <p:cNvSpPr>
              <a:spLocks noChangeShapeType="1"/>
            </p:cNvSpPr>
            <p:nvPr/>
          </p:nvSpPr>
          <p:spPr bwMode="auto">
            <a:xfrm>
              <a:off x="3857" y="1302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3" name="Line 207"/>
            <p:cNvSpPr>
              <a:spLocks noChangeShapeType="1"/>
            </p:cNvSpPr>
            <p:nvPr/>
          </p:nvSpPr>
          <p:spPr bwMode="auto">
            <a:xfrm>
              <a:off x="3857" y="1294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4" name="Line 208"/>
            <p:cNvSpPr>
              <a:spLocks noChangeShapeType="1"/>
            </p:cNvSpPr>
            <p:nvPr/>
          </p:nvSpPr>
          <p:spPr bwMode="auto">
            <a:xfrm>
              <a:off x="3857" y="1285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5" name="Line 209"/>
            <p:cNvSpPr>
              <a:spLocks noChangeShapeType="1"/>
            </p:cNvSpPr>
            <p:nvPr/>
          </p:nvSpPr>
          <p:spPr bwMode="auto">
            <a:xfrm>
              <a:off x="3857" y="1278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6" name="Rectangle 210"/>
            <p:cNvSpPr>
              <a:spLocks noChangeArrowheads="1"/>
            </p:cNvSpPr>
            <p:nvPr/>
          </p:nvSpPr>
          <p:spPr bwMode="auto">
            <a:xfrm>
              <a:off x="3857" y="1326"/>
              <a:ext cx="104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7" name="Line 211"/>
            <p:cNvSpPr>
              <a:spLocks noChangeShapeType="1"/>
            </p:cNvSpPr>
            <p:nvPr/>
          </p:nvSpPr>
          <p:spPr bwMode="auto">
            <a:xfrm>
              <a:off x="3914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8" name="Line 212"/>
            <p:cNvSpPr>
              <a:spLocks noChangeShapeType="1"/>
            </p:cNvSpPr>
            <p:nvPr/>
          </p:nvSpPr>
          <p:spPr bwMode="auto">
            <a:xfrm>
              <a:off x="3914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9" name="Line 213"/>
            <p:cNvSpPr>
              <a:spLocks noChangeShapeType="1"/>
            </p:cNvSpPr>
            <p:nvPr/>
          </p:nvSpPr>
          <p:spPr bwMode="auto">
            <a:xfrm>
              <a:off x="3914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0" name="Line 214"/>
            <p:cNvSpPr>
              <a:spLocks noChangeShapeType="1"/>
            </p:cNvSpPr>
            <p:nvPr/>
          </p:nvSpPr>
          <p:spPr bwMode="auto">
            <a:xfrm>
              <a:off x="3857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1" name="Line 215"/>
            <p:cNvSpPr>
              <a:spLocks noChangeShapeType="1"/>
            </p:cNvSpPr>
            <p:nvPr/>
          </p:nvSpPr>
          <p:spPr bwMode="auto">
            <a:xfrm>
              <a:off x="3857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2" name="Line 216"/>
            <p:cNvSpPr>
              <a:spLocks noChangeShapeType="1"/>
            </p:cNvSpPr>
            <p:nvPr/>
          </p:nvSpPr>
          <p:spPr bwMode="auto">
            <a:xfrm>
              <a:off x="3857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3" name="Line 217"/>
            <p:cNvSpPr>
              <a:spLocks noChangeShapeType="1"/>
            </p:cNvSpPr>
            <p:nvPr/>
          </p:nvSpPr>
          <p:spPr bwMode="auto">
            <a:xfrm>
              <a:off x="3857" y="138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4" name="Line 218"/>
            <p:cNvSpPr>
              <a:spLocks noChangeShapeType="1"/>
            </p:cNvSpPr>
            <p:nvPr/>
          </p:nvSpPr>
          <p:spPr bwMode="auto">
            <a:xfrm>
              <a:off x="3857" y="136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5" name="Line 219"/>
            <p:cNvSpPr>
              <a:spLocks noChangeShapeType="1"/>
            </p:cNvSpPr>
            <p:nvPr/>
          </p:nvSpPr>
          <p:spPr bwMode="auto">
            <a:xfrm>
              <a:off x="3857" y="134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6" name="Line 220"/>
            <p:cNvSpPr>
              <a:spLocks noChangeShapeType="1"/>
            </p:cNvSpPr>
            <p:nvPr/>
          </p:nvSpPr>
          <p:spPr bwMode="auto">
            <a:xfrm>
              <a:off x="3926" y="1326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7" name="Line 221"/>
            <p:cNvSpPr>
              <a:spLocks noChangeShapeType="1"/>
            </p:cNvSpPr>
            <p:nvPr/>
          </p:nvSpPr>
          <p:spPr bwMode="auto">
            <a:xfrm>
              <a:off x="3891" y="1326"/>
              <a:ext cx="2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99" name="Group 222"/>
          <p:cNvGrpSpPr>
            <a:grpSpLocks/>
          </p:cNvGrpSpPr>
          <p:nvPr/>
        </p:nvGrpSpPr>
        <p:grpSpPr bwMode="auto">
          <a:xfrm>
            <a:off x="7885113" y="4365625"/>
            <a:ext cx="358775" cy="417513"/>
            <a:chOff x="3753" y="1162"/>
            <a:chExt cx="226" cy="263"/>
          </a:xfrm>
        </p:grpSpPr>
        <p:sp>
          <p:nvSpPr>
            <p:cNvPr id="10302" name="Rectangle 223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Rectangle 224"/>
            <p:cNvSpPr>
              <a:spLocks noChangeArrowheads="1"/>
            </p:cNvSpPr>
            <p:nvPr/>
          </p:nvSpPr>
          <p:spPr bwMode="auto">
            <a:xfrm>
              <a:off x="3753" y="1162"/>
              <a:ext cx="226" cy="263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Freeform 225"/>
            <p:cNvSpPr>
              <a:spLocks/>
            </p:cNvSpPr>
            <p:nvPr/>
          </p:nvSpPr>
          <p:spPr bwMode="auto">
            <a:xfrm>
              <a:off x="3772" y="1179"/>
              <a:ext cx="66" cy="229"/>
            </a:xfrm>
            <a:custGeom>
              <a:avLst/>
              <a:gdLst>
                <a:gd name="T0" fmla="*/ 0 w 107"/>
                <a:gd name="T1" fmla="*/ 25 h 320"/>
                <a:gd name="T2" fmla="*/ 0 w 107"/>
                <a:gd name="T3" fmla="*/ 4 h 320"/>
                <a:gd name="T4" fmla="*/ 4 w 107"/>
                <a:gd name="T5" fmla="*/ 0 h 320"/>
                <a:gd name="T6" fmla="*/ 22 w 107"/>
                <a:gd name="T7" fmla="*/ 0 h 320"/>
                <a:gd name="T8" fmla="*/ 25 w 107"/>
                <a:gd name="T9" fmla="*/ 4 h 320"/>
                <a:gd name="T10" fmla="*/ 25 w 107"/>
                <a:gd name="T11" fmla="*/ 25 h 320"/>
                <a:gd name="T12" fmla="*/ 22 w 107"/>
                <a:gd name="T13" fmla="*/ 34 h 320"/>
                <a:gd name="T14" fmla="*/ 22 w 107"/>
                <a:gd name="T15" fmla="*/ 84 h 320"/>
                <a:gd name="T16" fmla="*/ 25 w 107"/>
                <a:gd name="T17" fmla="*/ 92 h 320"/>
                <a:gd name="T18" fmla="*/ 25 w 107"/>
                <a:gd name="T19" fmla="*/ 112 h 320"/>
                <a:gd name="T20" fmla="*/ 22 w 107"/>
                <a:gd name="T21" fmla="*/ 117 h 320"/>
                <a:gd name="T22" fmla="*/ 4 w 107"/>
                <a:gd name="T23" fmla="*/ 117 h 320"/>
                <a:gd name="T24" fmla="*/ 0 w 107"/>
                <a:gd name="T25" fmla="*/ 112 h 320"/>
                <a:gd name="T26" fmla="*/ 0 w 107"/>
                <a:gd name="T27" fmla="*/ 92 h 320"/>
                <a:gd name="T28" fmla="*/ 4 w 107"/>
                <a:gd name="T29" fmla="*/ 84 h 320"/>
                <a:gd name="T30" fmla="*/ 4 w 107"/>
                <a:gd name="T31" fmla="*/ 34 h 320"/>
                <a:gd name="T32" fmla="*/ 0 w 107"/>
                <a:gd name="T33" fmla="*/ 25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320"/>
                <a:gd name="T53" fmla="*/ 107 w 107"/>
                <a:gd name="T54" fmla="*/ 320 h 3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320">
                  <a:moveTo>
                    <a:pt x="0" y="69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92" y="0"/>
                  </a:lnTo>
                  <a:lnTo>
                    <a:pt x="107" y="12"/>
                  </a:lnTo>
                  <a:lnTo>
                    <a:pt x="107" y="69"/>
                  </a:lnTo>
                  <a:lnTo>
                    <a:pt x="92" y="92"/>
                  </a:lnTo>
                  <a:lnTo>
                    <a:pt x="92" y="228"/>
                  </a:lnTo>
                  <a:lnTo>
                    <a:pt x="107" y="251"/>
                  </a:lnTo>
                  <a:lnTo>
                    <a:pt x="107" y="308"/>
                  </a:lnTo>
                  <a:lnTo>
                    <a:pt x="92" y="320"/>
                  </a:lnTo>
                  <a:lnTo>
                    <a:pt x="15" y="320"/>
                  </a:lnTo>
                  <a:lnTo>
                    <a:pt x="0" y="308"/>
                  </a:lnTo>
                  <a:lnTo>
                    <a:pt x="0" y="251"/>
                  </a:lnTo>
                  <a:lnTo>
                    <a:pt x="15" y="228"/>
                  </a:lnTo>
                  <a:lnTo>
                    <a:pt x="15" y="92"/>
                  </a:lnTo>
                  <a:lnTo>
                    <a:pt x="0" y="6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5" name="Freeform 226"/>
            <p:cNvSpPr>
              <a:spLocks noEditPoints="1"/>
            </p:cNvSpPr>
            <p:nvPr/>
          </p:nvSpPr>
          <p:spPr bwMode="auto">
            <a:xfrm>
              <a:off x="3857" y="1179"/>
              <a:ext cx="104" cy="229"/>
            </a:xfrm>
            <a:custGeom>
              <a:avLst/>
              <a:gdLst>
                <a:gd name="T0" fmla="*/ 0 w 167"/>
                <a:gd name="T1" fmla="*/ 42 h 320"/>
                <a:gd name="T2" fmla="*/ 18 w 167"/>
                <a:gd name="T3" fmla="*/ 42 h 320"/>
                <a:gd name="T4" fmla="*/ 18 w 167"/>
                <a:gd name="T5" fmla="*/ 0 h 320"/>
                <a:gd name="T6" fmla="*/ 0 w 167"/>
                <a:gd name="T7" fmla="*/ 0 h 320"/>
                <a:gd name="T8" fmla="*/ 0 w 167"/>
                <a:gd name="T9" fmla="*/ 42 h 320"/>
                <a:gd name="T10" fmla="*/ 22 w 167"/>
                <a:gd name="T11" fmla="*/ 42 h 320"/>
                <a:gd name="T12" fmla="*/ 40 w 167"/>
                <a:gd name="T13" fmla="*/ 42 h 320"/>
                <a:gd name="T14" fmla="*/ 40 w 167"/>
                <a:gd name="T15" fmla="*/ 0 h 320"/>
                <a:gd name="T16" fmla="*/ 22 w 167"/>
                <a:gd name="T17" fmla="*/ 0 h 320"/>
                <a:gd name="T18" fmla="*/ 22 w 167"/>
                <a:gd name="T19" fmla="*/ 42 h 320"/>
                <a:gd name="T20" fmla="*/ 0 w 167"/>
                <a:gd name="T21" fmla="*/ 117 h 320"/>
                <a:gd name="T22" fmla="*/ 40 w 167"/>
                <a:gd name="T23" fmla="*/ 117 h 320"/>
                <a:gd name="T24" fmla="*/ 40 w 167"/>
                <a:gd name="T25" fmla="*/ 75 h 320"/>
                <a:gd name="T26" fmla="*/ 0 w 167"/>
                <a:gd name="T27" fmla="*/ 75 h 320"/>
                <a:gd name="T28" fmla="*/ 0 w 167"/>
                <a:gd name="T29" fmla="*/ 11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7"/>
                <a:gd name="T46" fmla="*/ 0 h 320"/>
                <a:gd name="T47" fmla="*/ 167 w 167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7" h="320">
                  <a:moveTo>
                    <a:pt x="0" y="115"/>
                  </a:moveTo>
                  <a:lnTo>
                    <a:pt x="75" y="115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15"/>
                  </a:lnTo>
                  <a:close/>
                  <a:moveTo>
                    <a:pt x="91" y="115"/>
                  </a:moveTo>
                  <a:lnTo>
                    <a:pt x="167" y="115"/>
                  </a:lnTo>
                  <a:lnTo>
                    <a:pt x="167" y="0"/>
                  </a:lnTo>
                  <a:lnTo>
                    <a:pt x="91" y="0"/>
                  </a:lnTo>
                  <a:lnTo>
                    <a:pt x="91" y="115"/>
                  </a:lnTo>
                  <a:close/>
                  <a:moveTo>
                    <a:pt x="0" y="320"/>
                  </a:moveTo>
                  <a:lnTo>
                    <a:pt x="167" y="320"/>
                  </a:lnTo>
                  <a:lnTo>
                    <a:pt x="167" y="205"/>
                  </a:lnTo>
                  <a:lnTo>
                    <a:pt x="0" y="205"/>
                  </a:lnTo>
                  <a:lnTo>
                    <a:pt x="0" y="3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6" name="Rectangle 227"/>
            <p:cNvSpPr>
              <a:spLocks noChangeArrowheads="1"/>
            </p:cNvSpPr>
            <p:nvPr/>
          </p:nvSpPr>
          <p:spPr bwMode="auto">
            <a:xfrm>
              <a:off x="3857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Rectangle 228"/>
            <p:cNvSpPr>
              <a:spLocks noChangeArrowheads="1"/>
            </p:cNvSpPr>
            <p:nvPr/>
          </p:nvSpPr>
          <p:spPr bwMode="auto">
            <a:xfrm>
              <a:off x="3914" y="1179"/>
              <a:ext cx="47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Line 229"/>
            <p:cNvSpPr>
              <a:spLocks noChangeShapeType="1"/>
            </p:cNvSpPr>
            <p:nvPr/>
          </p:nvSpPr>
          <p:spPr bwMode="auto">
            <a:xfrm>
              <a:off x="3857" y="1309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9" name="Line 230"/>
            <p:cNvSpPr>
              <a:spLocks noChangeShapeType="1"/>
            </p:cNvSpPr>
            <p:nvPr/>
          </p:nvSpPr>
          <p:spPr bwMode="auto">
            <a:xfrm>
              <a:off x="3857" y="1302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0" name="Line 231"/>
            <p:cNvSpPr>
              <a:spLocks noChangeShapeType="1"/>
            </p:cNvSpPr>
            <p:nvPr/>
          </p:nvSpPr>
          <p:spPr bwMode="auto">
            <a:xfrm>
              <a:off x="3857" y="1294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1" name="Line 232"/>
            <p:cNvSpPr>
              <a:spLocks noChangeShapeType="1"/>
            </p:cNvSpPr>
            <p:nvPr/>
          </p:nvSpPr>
          <p:spPr bwMode="auto">
            <a:xfrm>
              <a:off x="3857" y="1285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2" name="Line 233"/>
            <p:cNvSpPr>
              <a:spLocks noChangeShapeType="1"/>
            </p:cNvSpPr>
            <p:nvPr/>
          </p:nvSpPr>
          <p:spPr bwMode="auto">
            <a:xfrm>
              <a:off x="3857" y="1278"/>
              <a:ext cx="10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3" name="Rectangle 234"/>
            <p:cNvSpPr>
              <a:spLocks noChangeArrowheads="1"/>
            </p:cNvSpPr>
            <p:nvPr/>
          </p:nvSpPr>
          <p:spPr bwMode="auto">
            <a:xfrm>
              <a:off x="3857" y="1326"/>
              <a:ext cx="104" cy="8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Line 235"/>
            <p:cNvSpPr>
              <a:spLocks noChangeShapeType="1"/>
            </p:cNvSpPr>
            <p:nvPr/>
          </p:nvSpPr>
          <p:spPr bwMode="auto">
            <a:xfrm>
              <a:off x="3914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5" name="Line 236"/>
            <p:cNvSpPr>
              <a:spLocks noChangeShapeType="1"/>
            </p:cNvSpPr>
            <p:nvPr/>
          </p:nvSpPr>
          <p:spPr bwMode="auto">
            <a:xfrm>
              <a:off x="3914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6" name="Line 237"/>
            <p:cNvSpPr>
              <a:spLocks noChangeShapeType="1"/>
            </p:cNvSpPr>
            <p:nvPr/>
          </p:nvSpPr>
          <p:spPr bwMode="auto">
            <a:xfrm>
              <a:off x="3914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7" name="Line 238"/>
            <p:cNvSpPr>
              <a:spLocks noChangeShapeType="1"/>
            </p:cNvSpPr>
            <p:nvPr/>
          </p:nvSpPr>
          <p:spPr bwMode="auto">
            <a:xfrm>
              <a:off x="3857" y="119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8" name="Line 239"/>
            <p:cNvSpPr>
              <a:spLocks noChangeShapeType="1"/>
            </p:cNvSpPr>
            <p:nvPr/>
          </p:nvSpPr>
          <p:spPr bwMode="auto">
            <a:xfrm>
              <a:off x="3857" y="1241"/>
              <a:ext cx="47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9" name="Line 240"/>
            <p:cNvSpPr>
              <a:spLocks noChangeShapeType="1"/>
            </p:cNvSpPr>
            <p:nvPr/>
          </p:nvSpPr>
          <p:spPr bwMode="auto">
            <a:xfrm>
              <a:off x="3857" y="1219"/>
              <a:ext cx="47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0" name="Line 241"/>
            <p:cNvSpPr>
              <a:spLocks noChangeShapeType="1"/>
            </p:cNvSpPr>
            <p:nvPr/>
          </p:nvSpPr>
          <p:spPr bwMode="auto">
            <a:xfrm>
              <a:off x="3857" y="138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1" name="Line 242"/>
            <p:cNvSpPr>
              <a:spLocks noChangeShapeType="1"/>
            </p:cNvSpPr>
            <p:nvPr/>
          </p:nvSpPr>
          <p:spPr bwMode="auto">
            <a:xfrm>
              <a:off x="3857" y="136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2" name="Line 243"/>
            <p:cNvSpPr>
              <a:spLocks noChangeShapeType="1"/>
            </p:cNvSpPr>
            <p:nvPr/>
          </p:nvSpPr>
          <p:spPr bwMode="auto">
            <a:xfrm>
              <a:off x="3857" y="1346"/>
              <a:ext cx="104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3" name="Line 244"/>
            <p:cNvSpPr>
              <a:spLocks noChangeShapeType="1"/>
            </p:cNvSpPr>
            <p:nvPr/>
          </p:nvSpPr>
          <p:spPr bwMode="auto">
            <a:xfrm>
              <a:off x="3926" y="1326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4" name="Line 245"/>
            <p:cNvSpPr>
              <a:spLocks noChangeShapeType="1"/>
            </p:cNvSpPr>
            <p:nvPr/>
          </p:nvSpPr>
          <p:spPr bwMode="auto">
            <a:xfrm>
              <a:off x="3891" y="1326"/>
              <a:ext cx="2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10300" name="Object 3"/>
          <p:cNvGraphicFramePr>
            <a:graphicFrameLocks noChangeAspect="1"/>
          </p:cNvGraphicFramePr>
          <p:nvPr/>
        </p:nvGraphicFramePr>
        <p:xfrm>
          <a:off x="7812088" y="4921250"/>
          <a:ext cx="561975" cy="739775"/>
        </p:xfrm>
        <a:graphic>
          <a:graphicData uri="http://schemas.openxmlformats.org/presentationml/2006/ole">
            <p:oleObj spid="_x0000_s8258" name="VISIO" r:id="rId5" imgW="561420" imgH="737910" progId="">
              <p:embed/>
            </p:oleObj>
          </a:graphicData>
        </a:graphic>
      </p:graphicFrame>
      <p:sp>
        <p:nvSpPr>
          <p:cNvPr id="10301" name="Text Box 247"/>
          <p:cNvSpPr txBox="1">
            <a:spLocks noChangeArrowheads="1"/>
          </p:cNvSpPr>
          <p:nvPr/>
        </p:nvSpPr>
        <p:spPr bwMode="auto">
          <a:xfrm>
            <a:off x="2843213" y="333375"/>
            <a:ext cx="3684587" cy="7016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en-US" sz="4000">
                <a:cs typeface="Times New Roman (Hebrew)" charset="0"/>
              </a:rPr>
              <a:t>i</a:t>
            </a:r>
            <a:r>
              <a:rPr lang="ru-RU" sz="4000">
                <a:cs typeface="Times New Roman (Hebrew)" charset="0"/>
              </a:rPr>
              <a:t>МАК</a:t>
            </a:r>
            <a:r>
              <a:rPr lang="ru-RU" sz="4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2043" y="18215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9860578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 rot="-2151140">
            <a:off x="1482725" y="3314700"/>
            <a:ext cx="6764338" cy="292100"/>
          </a:xfrm>
          <a:prstGeom prst="chevron">
            <a:avLst>
              <a:gd name="adj" fmla="val 104424"/>
            </a:avLst>
          </a:prstGeom>
          <a:solidFill>
            <a:srgbClr val="FFCC99">
              <a:alpha val="5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21507" name="AutoShape 4"/>
          <p:cNvSpPr>
            <a:spLocks noChangeArrowheads="1"/>
          </p:cNvSpPr>
          <p:nvPr/>
        </p:nvSpPr>
        <p:spPr bwMode="auto">
          <a:xfrm rot="-1514684">
            <a:off x="2638425" y="2443163"/>
            <a:ext cx="5211763" cy="306387"/>
          </a:xfrm>
          <a:prstGeom prst="chevron">
            <a:avLst>
              <a:gd name="adj" fmla="val 57253"/>
            </a:avLst>
          </a:prstGeom>
          <a:solidFill>
            <a:srgbClr val="00FF00">
              <a:alpha val="20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 rot="-2481344">
            <a:off x="2241550" y="3327400"/>
            <a:ext cx="6122988" cy="296863"/>
          </a:xfrm>
          <a:prstGeom prst="chevron">
            <a:avLst>
              <a:gd name="adj" fmla="val 72763"/>
            </a:avLst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21509" name="Rectangle 6"/>
          <p:cNvSpPr>
            <a:spLocks noGrp="1" noChangeArrowheads="1"/>
          </p:cNvSpPr>
          <p:nvPr>
            <p:ph type="title"/>
          </p:nvPr>
        </p:nvSpPr>
        <p:spPr>
          <a:xfrm>
            <a:off x="407988" y="401638"/>
            <a:ext cx="8736012" cy="1143000"/>
          </a:xfrm>
        </p:spPr>
        <p:txBody>
          <a:bodyPr/>
          <a:lstStyle/>
          <a:p>
            <a:r>
              <a:rPr lang="ru-RU" sz="2800" b="1" dirty="0" smtClean="0"/>
              <a:t>Технологии широкополосного радиодоступа</a:t>
            </a:r>
            <a:endParaRPr lang="fr-FR" sz="2800" b="1" dirty="0" smtClean="0"/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V="1">
            <a:off x="1092200" y="1765300"/>
            <a:ext cx="0" cy="407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21511" name="Line 8"/>
          <p:cNvSpPr>
            <a:spLocks noChangeShapeType="1"/>
          </p:cNvSpPr>
          <p:nvPr/>
        </p:nvSpPr>
        <p:spPr bwMode="auto">
          <a:xfrm>
            <a:off x="1092200" y="5842000"/>
            <a:ext cx="665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>
              <a:solidFill>
                <a:schemeClr val="tx2"/>
              </a:solidFill>
            </a:endParaRP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198396" y="1354138"/>
            <a:ext cx="17812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ru-RU" sz="1100" b="1">
                <a:solidFill>
                  <a:schemeClr val="tx2"/>
                </a:solidFill>
                <a:latin typeface="Times New Roman" pitchFamily="18" charset="0"/>
              </a:rPr>
              <a:t>Пропускная способность</a:t>
            </a:r>
            <a:endParaRPr kumimoji="1" lang="fr-FR" sz="1100" b="1">
              <a:solidFill>
                <a:schemeClr val="tx2"/>
              </a:solidFill>
              <a:latin typeface="Times New Roman" pitchFamily="18" charset="0"/>
            </a:endParaRP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Downlink </a:t>
            </a:r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1176338" y="5316538"/>
            <a:ext cx="8763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 dirty="0">
                <a:solidFill>
                  <a:schemeClr val="tx2"/>
                </a:solidFill>
                <a:latin typeface="Times New Roman" pitchFamily="18" charset="0"/>
              </a:rPr>
              <a:t>CDMAOne</a:t>
            </a:r>
          </a:p>
        </p:txBody>
      </p:sp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2996509" y="4865688"/>
            <a:ext cx="766557" cy="53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EDGE</a:t>
            </a:r>
          </a:p>
          <a:p>
            <a:pPr algn="ctr" eaLnBrk="1" hangingPunct="1">
              <a:lnSpc>
                <a:spcPct val="80000"/>
              </a:lnSpc>
            </a:pPr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100 kbit/s</a:t>
            </a:r>
          </a:p>
          <a:p>
            <a:pPr algn="ctr" eaLnBrk="1" hangingPunct="1">
              <a:lnSpc>
                <a:spcPct val="80000"/>
              </a:lnSpc>
            </a:pPr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per user</a:t>
            </a:r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4270649" y="3790950"/>
            <a:ext cx="7312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UMTS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1,5 kbit/s</a:t>
            </a: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5281613" y="3100388"/>
            <a:ext cx="8286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HSDPA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3,5 Mbit/s </a:t>
            </a:r>
          </a:p>
        </p:txBody>
      </p:sp>
      <p:sp>
        <p:nvSpPr>
          <p:cNvPr id="21517" name="Text Box 14"/>
          <p:cNvSpPr txBox="1">
            <a:spLocks noChangeArrowheads="1"/>
          </p:cNvSpPr>
          <p:nvPr/>
        </p:nvSpPr>
        <p:spPr bwMode="auto">
          <a:xfrm>
            <a:off x="5857875" y="2381250"/>
            <a:ext cx="8286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HSPA+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6,7 Mbit/s </a:t>
            </a:r>
          </a:p>
        </p:txBody>
      </p:sp>
      <p:sp>
        <p:nvSpPr>
          <p:cNvPr id="21518" name="Text Box 15"/>
          <p:cNvSpPr txBox="1">
            <a:spLocks noChangeArrowheads="1"/>
          </p:cNvSpPr>
          <p:nvPr/>
        </p:nvSpPr>
        <p:spPr bwMode="auto">
          <a:xfrm>
            <a:off x="6851319" y="1112838"/>
            <a:ext cx="856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LTE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32,6 Mbit/s</a:t>
            </a:r>
          </a:p>
        </p:txBody>
      </p:sp>
      <p:sp>
        <p:nvSpPr>
          <p:cNvPr id="21519" name="Text Box 16"/>
          <p:cNvSpPr txBox="1">
            <a:spLocks noChangeArrowheads="1"/>
          </p:cNvSpPr>
          <p:nvPr/>
        </p:nvSpPr>
        <p:spPr bwMode="auto">
          <a:xfrm>
            <a:off x="2207522" y="4852988"/>
            <a:ext cx="76655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1xRTT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100 kbit/s</a:t>
            </a:r>
          </a:p>
        </p:txBody>
      </p:sp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3447908" y="4095750"/>
            <a:ext cx="9813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EV-DO Rev0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700 kbit/s</a:t>
            </a:r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4345485" y="3405188"/>
            <a:ext cx="10134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EV-DO RevA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2 Mbit/s</a:t>
            </a:r>
          </a:p>
        </p:txBody>
      </p:sp>
      <p:sp>
        <p:nvSpPr>
          <p:cNvPr id="21522" name="Text Box 19"/>
          <p:cNvSpPr txBox="1">
            <a:spLocks noChangeArrowheads="1"/>
          </p:cNvSpPr>
          <p:nvPr/>
        </p:nvSpPr>
        <p:spPr bwMode="auto">
          <a:xfrm>
            <a:off x="6843381" y="1435100"/>
            <a:ext cx="856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UMB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31,8 Mbit/s</a:t>
            </a:r>
          </a:p>
        </p:txBody>
      </p:sp>
      <p:sp>
        <p:nvSpPr>
          <p:cNvPr id="21523" name="Text Box 20"/>
          <p:cNvSpPr txBox="1">
            <a:spLocks noChangeArrowheads="1"/>
          </p:cNvSpPr>
          <p:nvPr/>
        </p:nvSpPr>
        <p:spPr bwMode="auto">
          <a:xfrm>
            <a:off x="7677150" y="5918200"/>
            <a:ext cx="84830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Availabilty</a:t>
            </a:r>
          </a:p>
        </p:txBody>
      </p:sp>
      <p:sp>
        <p:nvSpPr>
          <p:cNvPr id="21524" name="Text Box 21"/>
          <p:cNvSpPr txBox="1">
            <a:spLocks noChangeArrowheads="1"/>
          </p:cNvSpPr>
          <p:nvPr/>
        </p:nvSpPr>
        <p:spPr bwMode="auto">
          <a:xfrm>
            <a:off x="6356350" y="5918200"/>
            <a:ext cx="4667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fr-FR" sz="1100" b="1" dirty="0">
                <a:solidFill>
                  <a:schemeClr val="tx2"/>
                </a:solidFill>
                <a:latin typeface="Times New Roman" pitchFamily="18" charset="0"/>
              </a:rPr>
              <a:t>2010</a:t>
            </a:r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>
            <a:off x="1684338" y="5918200"/>
            <a:ext cx="4667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1995</a:t>
            </a: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3241675" y="5918200"/>
            <a:ext cx="4667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2000</a:t>
            </a:r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>
            <a:off x="4800600" y="5918200"/>
            <a:ext cx="4667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2005</a:t>
            </a:r>
          </a:p>
        </p:txBody>
      </p:sp>
      <p:sp>
        <p:nvSpPr>
          <p:cNvPr id="21528" name="Text Box 25"/>
          <p:cNvSpPr txBox="1">
            <a:spLocks noChangeArrowheads="1"/>
          </p:cNvSpPr>
          <p:nvPr/>
        </p:nvSpPr>
        <p:spPr bwMode="auto">
          <a:xfrm>
            <a:off x="1169799" y="5521325"/>
            <a:ext cx="990977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GSM / GPRS</a:t>
            </a:r>
          </a:p>
          <a:p>
            <a:pPr algn="ctr" eaLnBrk="1" hangingPunct="1">
              <a:lnSpc>
                <a:spcPct val="80000"/>
              </a:lnSpc>
            </a:pPr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12 kbit/s</a:t>
            </a:r>
          </a:p>
        </p:txBody>
      </p:sp>
      <p:sp>
        <p:nvSpPr>
          <p:cNvPr id="21529" name="Text Box 26"/>
          <p:cNvSpPr txBox="1">
            <a:spLocks noChangeArrowheads="1"/>
          </p:cNvSpPr>
          <p:nvPr/>
        </p:nvSpPr>
        <p:spPr bwMode="auto">
          <a:xfrm>
            <a:off x="4452042" y="2693988"/>
            <a:ext cx="9733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WIMAX 16d</a:t>
            </a:r>
            <a:endParaRPr kumimoji="1" lang="fr-FR" sz="1100" b="1" baseline="30000">
              <a:solidFill>
                <a:schemeClr val="tx2"/>
              </a:solidFill>
              <a:latin typeface="Times New Roman" pitchFamily="18" charset="0"/>
            </a:endParaRPr>
          </a:p>
          <a:p>
            <a:pPr algn="ctr" eaLnBrk="1" hangingPunct="1"/>
            <a:endParaRPr kumimoji="1" lang="fr-FR" sz="1100" b="1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21530" name="Group 27"/>
          <p:cNvGrpSpPr>
            <a:grpSpLocks/>
          </p:cNvGrpSpPr>
          <p:nvPr/>
        </p:nvGrpSpPr>
        <p:grpSpPr bwMode="auto">
          <a:xfrm>
            <a:off x="5346700" y="6122988"/>
            <a:ext cx="1314450" cy="306387"/>
            <a:chOff x="3272" y="3953"/>
            <a:chExt cx="828" cy="193"/>
          </a:xfrm>
        </p:grpSpPr>
        <p:sp>
          <p:nvSpPr>
            <p:cNvPr id="21578" name="Text Box 28"/>
            <p:cNvSpPr txBox="1">
              <a:spLocks noChangeArrowheads="1"/>
            </p:cNvSpPr>
            <p:nvPr/>
          </p:nvSpPr>
          <p:spPr bwMode="auto">
            <a:xfrm>
              <a:off x="3338" y="3977"/>
              <a:ext cx="71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kumimoji="1" lang="fr-FR" sz="1100" b="1">
                  <a:solidFill>
                    <a:schemeClr val="tx2"/>
                  </a:solidFill>
                  <a:latin typeface="Times New Roman" pitchFamily="18" charset="0"/>
                </a:rPr>
                <a:t>WIMAX family</a:t>
              </a:r>
            </a:p>
          </p:txBody>
        </p:sp>
        <p:sp>
          <p:nvSpPr>
            <p:cNvPr id="21579" name="AutoShape 29"/>
            <p:cNvSpPr>
              <a:spLocks noChangeArrowheads="1"/>
            </p:cNvSpPr>
            <p:nvPr/>
          </p:nvSpPr>
          <p:spPr bwMode="auto">
            <a:xfrm>
              <a:off x="3272" y="3953"/>
              <a:ext cx="828" cy="193"/>
            </a:xfrm>
            <a:prstGeom prst="chevron">
              <a:avLst>
                <a:gd name="adj" fmla="val 40419"/>
              </a:avLst>
            </a:prstGeom>
            <a:solidFill>
              <a:srgbClr val="00FF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="1">
                <a:solidFill>
                  <a:schemeClr val="tx2"/>
                </a:solidFill>
              </a:endParaRPr>
            </a:p>
          </p:txBody>
        </p:sp>
      </p:grpSp>
      <p:grpSp>
        <p:nvGrpSpPr>
          <p:cNvPr id="21531" name="Group 30"/>
          <p:cNvGrpSpPr>
            <a:grpSpLocks/>
          </p:cNvGrpSpPr>
          <p:nvPr/>
        </p:nvGrpSpPr>
        <p:grpSpPr bwMode="auto">
          <a:xfrm>
            <a:off x="3778250" y="6122988"/>
            <a:ext cx="1314450" cy="306387"/>
            <a:chOff x="2360" y="3953"/>
            <a:chExt cx="828" cy="193"/>
          </a:xfrm>
        </p:grpSpPr>
        <p:sp>
          <p:nvSpPr>
            <p:cNvPr id="21576" name="AutoShape 31"/>
            <p:cNvSpPr>
              <a:spLocks noChangeArrowheads="1"/>
            </p:cNvSpPr>
            <p:nvPr/>
          </p:nvSpPr>
          <p:spPr bwMode="auto">
            <a:xfrm>
              <a:off x="2360" y="3953"/>
              <a:ext cx="828" cy="193"/>
            </a:xfrm>
            <a:prstGeom prst="chevron">
              <a:avLst>
                <a:gd name="adj" fmla="val 40419"/>
              </a:avLst>
            </a:prstGeom>
            <a:solidFill>
              <a:srgbClr val="FFCC99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="1">
                <a:solidFill>
                  <a:schemeClr val="tx2"/>
                </a:solidFill>
              </a:endParaRPr>
            </a:p>
          </p:txBody>
        </p:sp>
        <p:sp>
          <p:nvSpPr>
            <p:cNvPr id="21577" name="Text Box 32"/>
            <p:cNvSpPr txBox="1">
              <a:spLocks noChangeArrowheads="1"/>
            </p:cNvSpPr>
            <p:nvPr/>
          </p:nvSpPr>
          <p:spPr bwMode="auto">
            <a:xfrm>
              <a:off x="2426" y="3977"/>
              <a:ext cx="65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kumimoji="1" lang="fr-FR" sz="1100" b="1" dirty="0">
                  <a:solidFill>
                    <a:schemeClr val="tx2"/>
                  </a:solidFill>
                  <a:latin typeface="Times New Roman" pitchFamily="18" charset="0"/>
                </a:rPr>
                <a:t>CDMA family</a:t>
              </a:r>
            </a:p>
          </p:txBody>
        </p:sp>
      </p:grpSp>
      <p:grpSp>
        <p:nvGrpSpPr>
          <p:cNvPr id="21532" name="Group 33"/>
          <p:cNvGrpSpPr>
            <a:grpSpLocks/>
          </p:cNvGrpSpPr>
          <p:nvPr/>
        </p:nvGrpSpPr>
        <p:grpSpPr bwMode="auto">
          <a:xfrm>
            <a:off x="2209800" y="6122988"/>
            <a:ext cx="1314450" cy="306387"/>
            <a:chOff x="2360" y="3953"/>
            <a:chExt cx="828" cy="193"/>
          </a:xfrm>
        </p:grpSpPr>
        <p:sp>
          <p:nvSpPr>
            <p:cNvPr id="21574" name="AutoShape 34"/>
            <p:cNvSpPr>
              <a:spLocks noChangeArrowheads="1"/>
            </p:cNvSpPr>
            <p:nvPr/>
          </p:nvSpPr>
          <p:spPr bwMode="auto">
            <a:xfrm>
              <a:off x="2360" y="3953"/>
              <a:ext cx="828" cy="193"/>
            </a:xfrm>
            <a:prstGeom prst="chevron">
              <a:avLst>
                <a:gd name="adj" fmla="val 40419"/>
              </a:avLst>
            </a:prstGeom>
            <a:solidFill>
              <a:srgbClr val="99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="1">
                <a:solidFill>
                  <a:schemeClr val="tx2"/>
                </a:solidFill>
              </a:endParaRPr>
            </a:p>
          </p:txBody>
        </p:sp>
        <p:sp>
          <p:nvSpPr>
            <p:cNvPr id="21575" name="Text Box 35"/>
            <p:cNvSpPr txBox="1">
              <a:spLocks noChangeArrowheads="1"/>
            </p:cNvSpPr>
            <p:nvPr/>
          </p:nvSpPr>
          <p:spPr bwMode="auto">
            <a:xfrm>
              <a:off x="2426" y="3977"/>
              <a:ext cx="65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kumimoji="1" lang="fr-FR" sz="1100" b="1">
                  <a:solidFill>
                    <a:schemeClr val="tx2"/>
                  </a:solidFill>
                  <a:latin typeface="Times New Roman" pitchFamily="18" charset="0"/>
                </a:rPr>
                <a:t>GSM family</a:t>
              </a:r>
            </a:p>
          </p:txBody>
        </p:sp>
      </p:grpSp>
      <p:sp>
        <p:nvSpPr>
          <p:cNvPr id="21533" name="Text Box 37"/>
          <p:cNvSpPr txBox="1">
            <a:spLocks noChangeArrowheads="1"/>
          </p:cNvSpPr>
          <p:nvPr/>
        </p:nvSpPr>
        <p:spPr bwMode="auto">
          <a:xfrm>
            <a:off x="7143750" y="4019550"/>
            <a:ext cx="1957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ru-RU" sz="1100" b="1" u="sng">
                <a:solidFill>
                  <a:schemeClr val="tx2"/>
                </a:solidFill>
                <a:latin typeface="Times New Roman" pitchFamily="18" charset="0"/>
              </a:rPr>
              <a:t>Используемая полоса</a:t>
            </a:r>
            <a:endParaRPr kumimoji="1" lang="fr-FR" sz="1100" b="1" u="sng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534" name="Text Box 39"/>
          <p:cNvSpPr txBox="1">
            <a:spLocks noChangeArrowheads="1"/>
          </p:cNvSpPr>
          <p:nvPr/>
        </p:nvSpPr>
        <p:spPr bwMode="auto">
          <a:xfrm>
            <a:off x="5474793" y="1906588"/>
            <a:ext cx="12186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WIMAX 16</a:t>
            </a:r>
            <a:r>
              <a:rPr kumimoji="1" lang="fr-FR" sz="1100" b="1" baseline="30000">
                <a:solidFill>
                  <a:schemeClr val="tx2"/>
                </a:solidFill>
                <a:latin typeface="Times New Roman" pitchFamily="18" charset="0"/>
              </a:rPr>
              <a:t>e</a:t>
            </a:r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 *** </a:t>
            </a:r>
          </a:p>
          <a:p>
            <a:pPr algn="ctr" eaLnBrk="1" hangingPunct="1"/>
            <a:r>
              <a:rPr kumimoji="1" lang="fr-FR" sz="1100" b="1">
                <a:solidFill>
                  <a:schemeClr val="tx2"/>
                </a:solidFill>
                <a:latin typeface="Times New Roman" pitchFamily="18" charset="0"/>
              </a:rPr>
              <a:t>11 Mbit/s </a:t>
            </a:r>
          </a:p>
        </p:txBody>
      </p:sp>
      <p:grpSp>
        <p:nvGrpSpPr>
          <p:cNvPr id="21535" name="Group 44"/>
          <p:cNvGrpSpPr>
            <a:grpSpLocks/>
          </p:cNvGrpSpPr>
          <p:nvPr/>
        </p:nvGrpSpPr>
        <p:grpSpPr bwMode="auto">
          <a:xfrm>
            <a:off x="7575550" y="1189038"/>
            <a:ext cx="396875" cy="168275"/>
            <a:chOff x="3844" y="2627"/>
            <a:chExt cx="386" cy="164"/>
          </a:xfrm>
        </p:grpSpPr>
        <p:pic>
          <p:nvPicPr>
            <p:cNvPr id="21570" name="Picture 45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3844" y="2627"/>
              <a:ext cx="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1" name="Picture 46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3940" y="2627"/>
              <a:ext cx="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2" name="Picture 47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036" y="2627"/>
              <a:ext cx="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3" name="Picture 48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132" y="2627"/>
              <a:ext cx="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6" name="Group 49"/>
          <p:cNvGrpSpPr>
            <a:grpSpLocks/>
          </p:cNvGrpSpPr>
          <p:nvPr/>
        </p:nvGrpSpPr>
        <p:grpSpPr bwMode="auto">
          <a:xfrm>
            <a:off x="6508750" y="1989138"/>
            <a:ext cx="200025" cy="168275"/>
            <a:chOff x="4100" y="1253"/>
            <a:chExt cx="126" cy="106"/>
          </a:xfrm>
        </p:grpSpPr>
        <p:pic>
          <p:nvPicPr>
            <p:cNvPr id="21568" name="Picture 50" descr="hotspo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100" y="1253"/>
              <a:ext cx="6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9" name="Picture 51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162" y="1253"/>
              <a:ext cx="6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7" name="Group 52"/>
          <p:cNvGrpSpPr>
            <a:grpSpLocks/>
          </p:cNvGrpSpPr>
          <p:nvPr/>
        </p:nvGrpSpPr>
        <p:grpSpPr bwMode="auto">
          <a:xfrm>
            <a:off x="5353050" y="2738438"/>
            <a:ext cx="200025" cy="168275"/>
            <a:chOff x="4100" y="1253"/>
            <a:chExt cx="126" cy="106"/>
          </a:xfrm>
        </p:grpSpPr>
        <p:pic>
          <p:nvPicPr>
            <p:cNvPr id="21566" name="Picture 53" descr="hotspo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100" y="1253"/>
              <a:ext cx="6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7" name="Picture 54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162" y="1253"/>
              <a:ext cx="6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8" name="Group 55"/>
          <p:cNvGrpSpPr>
            <a:grpSpLocks/>
          </p:cNvGrpSpPr>
          <p:nvPr/>
        </p:nvGrpSpPr>
        <p:grpSpPr bwMode="auto">
          <a:xfrm>
            <a:off x="7562850" y="1506538"/>
            <a:ext cx="396875" cy="168275"/>
            <a:chOff x="3844" y="2627"/>
            <a:chExt cx="386" cy="164"/>
          </a:xfrm>
        </p:grpSpPr>
        <p:pic>
          <p:nvPicPr>
            <p:cNvPr id="21562" name="Picture 56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3844" y="2627"/>
              <a:ext cx="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3" name="Picture 57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3940" y="2627"/>
              <a:ext cx="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4" name="Picture 58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036" y="2627"/>
              <a:ext cx="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65" name="Picture 59" descr="hotspo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132" y="2627"/>
              <a:ext cx="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39" name="Picture 60" descr="hotsp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7692" b="-15723"/>
          <a:stretch>
            <a:fillRect/>
          </a:stretch>
        </p:blipFill>
        <p:spPr bwMode="auto">
          <a:xfrm>
            <a:off x="6559550" y="2433638"/>
            <a:ext cx="1000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61" descr="hotsp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7692" b="-15723"/>
          <a:stretch>
            <a:fillRect/>
          </a:stretch>
        </p:blipFill>
        <p:spPr bwMode="auto">
          <a:xfrm>
            <a:off x="6000750" y="3144838"/>
            <a:ext cx="1000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Picture 62" descr="hotsp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718" b="-9172"/>
          <a:stretch>
            <a:fillRect/>
          </a:stretch>
        </p:blipFill>
        <p:spPr bwMode="auto">
          <a:xfrm>
            <a:off x="5318125" y="3502025"/>
            <a:ext cx="4762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Picture 63" descr="hotsp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718" b="-9172"/>
          <a:stretch>
            <a:fillRect/>
          </a:stretch>
        </p:blipFill>
        <p:spPr bwMode="auto">
          <a:xfrm>
            <a:off x="4416425" y="4240213"/>
            <a:ext cx="4762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43" name="Group 64"/>
          <p:cNvGrpSpPr>
            <a:grpSpLocks/>
          </p:cNvGrpSpPr>
          <p:nvPr/>
        </p:nvGrpSpPr>
        <p:grpSpPr bwMode="auto">
          <a:xfrm>
            <a:off x="7931150" y="4338638"/>
            <a:ext cx="976313" cy="260350"/>
            <a:chOff x="4876" y="2629"/>
            <a:chExt cx="615" cy="164"/>
          </a:xfrm>
        </p:grpSpPr>
        <p:sp>
          <p:nvSpPr>
            <p:cNvPr id="21556" name="Text Box 65"/>
            <p:cNvSpPr txBox="1">
              <a:spLocks noChangeArrowheads="1"/>
            </p:cNvSpPr>
            <p:nvPr/>
          </p:nvSpPr>
          <p:spPr bwMode="auto">
            <a:xfrm>
              <a:off x="5111" y="2629"/>
              <a:ext cx="380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kumimoji="1" lang="fr-FR" sz="1100" b="1">
                  <a:solidFill>
                    <a:schemeClr val="tx2"/>
                  </a:solidFill>
                  <a:latin typeface="Times New Roman" pitchFamily="18" charset="0"/>
                </a:rPr>
                <a:t>20Mhz</a:t>
              </a:r>
            </a:p>
          </p:txBody>
        </p:sp>
        <p:grpSp>
          <p:nvGrpSpPr>
            <p:cNvPr id="21557" name="Group 66"/>
            <p:cNvGrpSpPr>
              <a:grpSpLocks/>
            </p:cNvGrpSpPr>
            <p:nvPr/>
          </p:nvGrpSpPr>
          <p:grpSpPr bwMode="auto">
            <a:xfrm>
              <a:off x="4876" y="2658"/>
              <a:ext cx="250" cy="106"/>
              <a:chOff x="3844" y="2627"/>
              <a:chExt cx="386" cy="164"/>
            </a:xfrm>
          </p:grpSpPr>
          <p:pic>
            <p:nvPicPr>
              <p:cNvPr id="21558" name="Picture 67" descr="hotspo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-7692" b="-15723"/>
              <a:stretch>
                <a:fillRect/>
              </a:stretch>
            </p:blipFill>
            <p:spPr bwMode="auto">
              <a:xfrm>
                <a:off x="3844" y="2627"/>
                <a:ext cx="9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9" name="Picture 68" descr="hotspo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-7692" b="-15723"/>
              <a:stretch>
                <a:fillRect/>
              </a:stretch>
            </p:blipFill>
            <p:spPr bwMode="auto">
              <a:xfrm>
                <a:off x="3940" y="2627"/>
                <a:ext cx="9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0" name="Picture 69" descr="hotspo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-7692" b="-15723"/>
              <a:stretch>
                <a:fillRect/>
              </a:stretch>
            </p:blipFill>
            <p:spPr bwMode="auto">
              <a:xfrm>
                <a:off x="4036" y="2627"/>
                <a:ext cx="9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1" name="Picture 70" descr="hotspo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-7692" b="-15723"/>
              <a:stretch>
                <a:fillRect/>
              </a:stretch>
            </p:blipFill>
            <p:spPr bwMode="auto">
              <a:xfrm>
                <a:off x="4132" y="2627"/>
                <a:ext cx="9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544" name="Group 71"/>
          <p:cNvGrpSpPr>
            <a:grpSpLocks/>
          </p:cNvGrpSpPr>
          <p:nvPr/>
        </p:nvGrpSpPr>
        <p:grpSpPr bwMode="auto">
          <a:xfrm>
            <a:off x="8029575" y="4643438"/>
            <a:ext cx="877888" cy="260350"/>
            <a:chOff x="4938" y="2821"/>
            <a:chExt cx="553" cy="164"/>
          </a:xfrm>
        </p:grpSpPr>
        <p:sp>
          <p:nvSpPr>
            <p:cNvPr id="21552" name="Text Box 72"/>
            <p:cNvSpPr txBox="1">
              <a:spLocks noChangeArrowheads="1"/>
            </p:cNvSpPr>
            <p:nvPr/>
          </p:nvSpPr>
          <p:spPr bwMode="auto">
            <a:xfrm>
              <a:off x="5111" y="2821"/>
              <a:ext cx="380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kumimoji="1" lang="fr-FR" sz="1100" b="1">
                  <a:solidFill>
                    <a:schemeClr val="tx2"/>
                  </a:solidFill>
                  <a:latin typeface="Times New Roman" pitchFamily="18" charset="0"/>
                </a:rPr>
                <a:t>10Mhz</a:t>
              </a:r>
            </a:p>
          </p:txBody>
        </p:sp>
        <p:grpSp>
          <p:nvGrpSpPr>
            <p:cNvPr id="21553" name="Group 73"/>
            <p:cNvGrpSpPr>
              <a:grpSpLocks/>
            </p:cNvGrpSpPr>
            <p:nvPr/>
          </p:nvGrpSpPr>
          <p:grpSpPr bwMode="auto">
            <a:xfrm>
              <a:off x="4938" y="2850"/>
              <a:ext cx="126" cy="106"/>
              <a:chOff x="4100" y="1253"/>
              <a:chExt cx="126" cy="106"/>
            </a:xfrm>
          </p:grpSpPr>
          <p:pic>
            <p:nvPicPr>
              <p:cNvPr id="21554" name="Picture 74" descr="hotspo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-7692" b="-15723"/>
              <a:stretch>
                <a:fillRect/>
              </a:stretch>
            </p:blipFill>
            <p:spPr bwMode="auto">
              <a:xfrm>
                <a:off x="4100" y="1253"/>
                <a:ext cx="6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5" name="Picture 75" descr="hotspo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-7692" b="-15723"/>
              <a:stretch>
                <a:fillRect/>
              </a:stretch>
            </p:blipFill>
            <p:spPr bwMode="auto">
              <a:xfrm>
                <a:off x="4162" y="1253"/>
                <a:ext cx="6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545" name="Group 76"/>
          <p:cNvGrpSpPr>
            <a:grpSpLocks/>
          </p:cNvGrpSpPr>
          <p:nvPr/>
        </p:nvGrpSpPr>
        <p:grpSpPr bwMode="auto">
          <a:xfrm>
            <a:off x="8080375" y="4935538"/>
            <a:ext cx="788988" cy="260350"/>
            <a:chOff x="4970" y="3005"/>
            <a:chExt cx="497" cy="164"/>
          </a:xfrm>
        </p:grpSpPr>
        <p:sp>
          <p:nvSpPr>
            <p:cNvPr id="21550" name="Text Box 77"/>
            <p:cNvSpPr txBox="1">
              <a:spLocks noChangeArrowheads="1"/>
            </p:cNvSpPr>
            <p:nvPr/>
          </p:nvSpPr>
          <p:spPr bwMode="auto">
            <a:xfrm>
              <a:off x="5136" y="3005"/>
              <a:ext cx="33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kumimoji="1" lang="fr-FR" sz="1100" b="1">
                  <a:solidFill>
                    <a:schemeClr val="tx2"/>
                  </a:solidFill>
                  <a:latin typeface="Times New Roman" pitchFamily="18" charset="0"/>
                </a:rPr>
                <a:t>5Mhz</a:t>
              </a:r>
            </a:p>
          </p:txBody>
        </p:sp>
        <p:pic>
          <p:nvPicPr>
            <p:cNvPr id="21551" name="Picture 78" descr="hotspo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7692" b="-15723"/>
            <a:stretch>
              <a:fillRect/>
            </a:stretch>
          </p:blipFill>
          <p:spPr bwMode="auto">
            <a:xfrm>
              <a:off x="4970" y="3033"/>
              <a:ext cx="6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46" name="Group 79"/>
          <p:cNvGrpSpPr>
            <a:grpSpLocks/>
          </p:cNvGrpSpPr>
          <p:nvPr/>
        </p:nvGrpSpPr>
        <p:grpSpPr bwMode="auto">
          <a:xfrm>
            <a:off x="8105780" y="5251460"/>
            <a:ext cx="846138" cy="261938"/>
            <a:chOff x="4986" y="3204"/>
            <a:chExt cx="533" cy="165"/>
          </a:xfrm>
        </p:grpSpPr>
        <p:sp>
          <p:nvSpPr>
            <p:cNvPr id="21548" name="Text Box 80"/>
            <p:cNvSpPr txBox="1">
              <a:spLocks noChangeArrowheads="1"/>
            </p:cNvSpPr>
            <p:nvPr/>
          </p:nvSpPr>
          <p:spPr bwMode="auto">
            <a:xfrm>
              <a:off x="5075" y="3204"/>
              <a:ext cx="44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kumimoji="1" lang="fr-FR" sz="1100" b="1">
                  <a:solidFill>
                    <a:schemeClr val="tx2"/>
                  </a:solidFill>
                  <a:latin typeface="Times New Roman" pitchFamily="18" charset="0"/>
                </a:rPr>
                <a:t>1,25Mhz</a:t>
              </a:r>
            </a:p>
          </p:txBody>
        </p:sp>
        <p:pic>
          <p:nvPicPr>
            <p:cNvPr id="21549" name="Picture 81" descr="hotspo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8718" b="-9172"/>
            <a:stretch>
              <a:fillRect/>
            </a:stretch>
          </p:blipFill>
          <p:spPr bwMode="auto">
            <a:xfrm>
              <a:off x="4986" y="3236"/>
              <a:ext cx="3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47" name="Picture 82" descr="hotsp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7692" b="-15723"/>
          <a:stretch>
            <a:fillRect/>
          </a:stretch>
        </p:blipFill>
        <p:spPr bwMode="auto">
          <a:xfrm>
            <a:off x="4908550" y="3843338"/>
            <a:ext cx="1000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6296" y="5877272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fr-FR" sz="1200" b="1" dirty="0" smtClean="0">
                <a:solidFill>
                  <a:schemeClr val="tx2"/>
                </a:solidFill>
                <a:latin typeface="Times New Roman" pitchFamily="18" charset="0"/>
              </a:rPr>
              <a:t>201</a:t>
            </a:r>
            <a:r>
              <a:rPr kumimoji="1" lang="ru-RU" sz="1200" b="1" dirty="0" smtClean="0">
                <a:solidFill>
                  <a:schemeClr val="tx2"/>
                </a:solidFill>
                <a:latin typeface="Times New Roman" pitchFamily="18" charset="0"/>
              </a:rPr>
              <a:t>5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1793588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4105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12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7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Коммутация</a:t>
            </a:r>
            <a:br>
              <a:rPr lang="ru-RU" sz="7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7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</a:t>
            </a:r>
            <a:br>
              <a:rPr lang="ru-RU" sz="7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7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маршрутизация</a:t>
            </a:r>
            <a:endParaRPr lang="en-US" sz="7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9713732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ChangeArrowheads="1"/>
          </p:cNvSpPr>
          <p:nvPr/>
        </p:nvSpPr>
        <p:spPr bwMode="auto">
          <a:xfrm>
            <a:off x="255588" y="-385763"/>
            <a:ext cx="8839200" cy="63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63875" name="Object 2"/>
          <p:cNvGraphicFramePr>
            <a:graphicFrameLocks noChangeAspect="1"/>
          </p:cNvGraphicFramePr>
          <p:nvPr/>
        </p:nvGraphicFramePr>
        <p:xfrm>
          <a:off x="260350" y="430213"/>
          <a:ext cx="2362200" cy="2154237"/>
        </p:xfrm>
        <a:graphic>
          <a:graphicData uri="http://schemas.openxmlformats.org/presentationml/2006/ole">
            <p:oleObj spid="_x0000_s3305" name="VISIO" r:id="rId3" imgW="4116324" imgH="3759708" progId="">
              <p:embed/>
            </p:oleObj>
          </a:graphicData>
        </a:graphic>
      </p:graphicFrame>
      <p:graphicFrame>
        <p:nvGraphicFramePr>
          <p:cNvPr id="463876" name="Object 3"/>
          <p:cNvGraphicFramePr>
            <a:graphicFrameLocks noChangeAspect="1"/>
          </p:cNvGraphicFramePr>
          <p:nvPr/>
        </p:nvGraphicFramePr>
        <p:xfrm>
          <a:off x="331788" y="2738438"/>
          <a:ext cx="1604962" cy="1460500"/>
        </p:xfrm>
        <a:graphic>
          <a:graphicData uri="http://schemas.openxmlformats.org/presentationml/2006/ole">
            <p:oleObj spid="_x0000_s3306" name="VISIO" r:id="rId4" imgW="3819414" imgH="3480521" progId="">
              <p:embed/>
            </p:oleObj>
          </a:graphicData>
        </a:graphic>
      </p:graphicFrame>
      <p:graphicFrame>
        <p:nvGraphicFramePr>
          <p:cNvPr id="463877" name="Object 4"/>
          <p:cNvGraphicFramePr>
            <a:graphicFrameLocks noChangeAspect="1"/>
          </p:cNvGraphicFramePr>
          <p:nvPr/>
        </p:nvGraphicFramePr>
        <p:xfrm>
          <a:off x="282575" y="4894263"/>
          <a:ext cx="1828800" cy="873125"/>
        </p:xfrm>
        <a:graphic>
          <a:graphicData uri="http://schemas.openxmlformats.org/presentationml/2006/ole">
            <p:oleObj spid="_x0000_s3307" name="VISIO" r:id="rId5" imgW="3933905" imgH="1877649" progId="">
              <p:embed/>
            </p:oleObj>
          </a:graphicData>
        </a:graphic>
      </p:graphicFrame>
      <p:graphicFrame>
        <p:nvGraphicFramePr>
          <p:cNvPr id="463878" name="Object 5"/>
          <p:cNvGraphicFramePr>
            <a:graphicFrameLocks noChangeAspect="1"/>
          </p:cNvGraphicFramePr>
          <p:nvPr/>
        </p:nvGraphicFramePr>
        <p:xfrm>
          <a:off x="7113588" y="2433638"/>
          <a:ext cx="1981200" cy="1509712"/>
        </p:xfrm>
        <a:graphic>
          <a:graphicData uri="http://schemas.openxmlformats.org/presentationml/2006/ole">
            <p:oleObj spid="_x0000_s3308" name="VISIO" r:id="rId6" imgW="3243072" imgH="2474976" progId="">
              <p:embed/>
            </p:oleObj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50988" y="1747838"/>
            <a:ext cx="6096000" cy="3505200"/>
            <a:chOff x="1008" y="1584"/>
            <a:chExt cx="3840" cy="2208"/>
          </a:xfrm>
        </p:grpSpPr>
        <p:sp>
          <p:nvSpPr>
            <p:cNvPr id="463880" name="Line 8"/>
            <p:cNvSpPr>
              <a:spLocks noChangeShapeType="1"/>
            </p:cNvSpPr>
            <p:nvPr/>
          </p:nvSpPr>
          <p:spPr bwMode="auto">
            <a:xfrm flipH="1">
              <a:off x="1152" y="3792"/>
              <a:ext cx="8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3881" name="Line 9"/>
            <p:cNvSpPr>
              <a:spLocks noChangeShapeType="1"/>
            </p:cNvSpPr>
            <p:nvPr/>
          </p:nvSpPr>
          <p:spPr bwMode="auto">
            <a:xfrm flipH="1" flipV="1">
              <a:off x="1200" y="1584"/>
              <a:ext cx="480" cy="153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3882" name="Line 10"/>
            <p:cNvSpPr>
              <a:spLocks noChangeShapeType="1"/>
            </p:cNvSpPr>
            <p:nvPr/>
          </p:nvSpPr>
          <p:spPr bwMode="auto">
            <a:xfrm flipH="1" flipV="1">
              <a:off x="1008" y="2592"/>
              <a:ext cx="672" cy="76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3883" name="Line 11"/>
            <p:cNvSpPr>
              <a:spLocks noChangeShapeType="1"/>
            </p:cNvSpPr>
            <p:nvPr/>
          </p:nvSpPr>
          <p:spPr bwMode="auto">
            <a:xfrm flipH="1" flipV="1">
              <a:off x="1008" y="2736"/>
              <a:ext cx="720" cy="91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3884" name="Line 12"/>
            <p:cNvSpPr>
              <a:spLocks noChangeShapeType="1"/>
            </p:cNvSpPr>
            <p:nvPr/>
          </p:nvSpPr>
          <p:spPr bwMode="auto">
            <a:xfrm>
              <a:off x="3984" y="3696"/>
              <a:ext cx="86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3885" name="Line 13"/>
            <p:cNvSpPr>
              <a:spLocks noChangeShapeType="1"/>
            </p:cNvSpPr>
            <p:nvPr/>
          </p:nvSpPr>
          <p:spPr bwMode="auto">
            <a:xfrm>
              <a:off x="2640" y="1872"/>
              <a:ext cx="0" cy="72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3886" name="Line 14"/>
            <p:cNvSpPr>
              <a:spLocks noChangeShapeType="1"/>
            </p:cNvSpPr>
            <p:nvPr/>
          </p:nvSpPr>
          <p:spPr bwMode="auto">
            <a:xfrm>
              <a:off x="3072" y="1767"/>
              <a:ext cx="0" cy="77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3887" name="Line 15"/>
            <p:cNvSpPr>
              <a:spLocks noChangeShapeType="1"/>
            </p:cNvSpPr>
            <p:nvPr/>
          </p:nvSpPr>
          <p:spPr bwMode="auto">
            <a:xfrm flipV="1">
              <a:off x="4080" y="1872"/>
              <a:ext cx="336" cy="124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3888" name="Line 16"/>
            <p:cNvSpPr>
              <a:spLocks noChangeShapeType="1"/>
            </p:cNvSpPr>
            <p:nvPr/>
          </p:nvSpPr>
          <p:spPr bwMode="auto">
            <a:xfrm flipV="1">
              <a:off x="4080" y="2688"/>
              <a:ext cx="768" cy="72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FF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463889" name="Object 6"/>
          <p:cNvGraphicFramePr>
            <a:graphicFrameLocks noChangeAspect="1"/>
          </p:cNvGraphicFramePr>
          <p:nvPr/>
        </p:nvGraphicFramePr>
        <p:xfrm>
          <a:off x="6884988" y="4110038"/>
          <a:ext cx="2032000" cy="1731962"/>
        </p:xfrm>
        <a:graphic>
          <a:graphicData uri="http://schemas.openxmlformats.org/presentationml/2006/ole">
            <p:oleObj spid="_x0000_s3309" name="VISIO" r:id="rId7" imgW="3607224" imgH="3079040" progId="">
              <p:embed/>
            </p:oleObj>
          </a:graphicData>
        </a:graphic>
      </p:graphicFrame>
      <p:graphicFrame>
        <p:nvGraphicFramePr>
          <p:cNvPr id="463890" name="Object 7"/>
          <p:cNvGraphicFramePr>
            <a:graphicFrameLocks noChangeAspect="1"/>
          </p:cNvGraphicFramePr>
          <p:nvPr/>
        </p:nvGraphicFramePr>
        <p:xfrm>
          <a:off x="6503988" y="517525"/>
          <a:ext cx="2173287" cy="1982788"/>
        </p:xfrm>
        <a:graphic>
          <a:graphicData uri="http://schemas.openxmlformats.org/presentationml/2006/ole">
            <p:oleObj spid="_x0000_s3310" name="VISIO" r:id="rId8" imgW="4116324" imgH="3759708" progId="">
              <p:embed/>
            </p:oleObj>
          </a:graphicData>
        </a:graphic>
      </p:graphicFrame>
      <p:graphicFrame>
        <p:nvGraphicFramePr>
          <p:cNvPr id="463891" name="Object 8"/>
          <p:cNvGraphicFramePr>
            <a:graphicFrameLocks noChangeAspect="1"/>
          </p:cNvGraphicFramePr>
          <p:nvPr/>
        </p:nvGraphicFramePr>
        <p:xfrm>
          <a:off x="2617788" y="2979738"/>
          <a:ext cx="3810000" cy="2936875"/>
        </p:xfrm>
        <a:graphic>
          <a:graphicData uri="http://schemas.openxmlformats.org/presentationml/2006/ole">
            <p:oleObj spid="_x0000_s3311" name="VISIO" r:id="rId9" imgW="5999319" imgH="4617796" progId="">
              <p:embed/>
            </p:oleObj>
          </a:graphicData>
        </a:graphic>
      </p:graphicFrame>
      <p:graphicFrame>
        <p:nvGraphicFramePr>
          <p:cNvPr id="463892" name="Object 9"/>
          <p:cNvGraphicFramePr>
            <a:graphicFrameLocks noChangeAspect="1"/>
          </p:cNvGraphicFramePr>
          <p:nvPr/>
        </p:nvGraphicFramePr>
        <p:xfrm>
          <a:off x="3157538" y="476250"/>
          <a:ext cx="2730500" cy="2279650"/>
        </p:xfrm>
        <a:graphic>
          <a:graphicData uri="http://schemas.openxmlformats.org/presentationml/2006/ole">
            <p:oleObj spid="_x0000_s3312" name="VISIO" r:id="rId10" imgW="5535249" imgH="4623903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02283307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6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3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3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3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3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3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3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3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3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-26433"/>
            <a:ext cx="9144000" cy="127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5720" tIns="0" rIns="45720" bIns="10800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Структура факультета инфокоммуникационных сетей и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 (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ИСиС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83734652"/>
              </p:ext>
            </p:extLst>
          </p:nvPr>
        </p:nvGraphicFramePr>
        <p:xfrm>
          <a:off x="-735764" y="1571612"/>
          <a:ext cx="9522606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10" descr="Гольд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1484784"/>
            <a:ext cx="1252681" cy="1218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0" y="1340768"/>
            <a:ext cx="2843808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ru-RU" sz="16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Инфокоммуникационных сист</a:t>
            </a: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</a:t>
            </a:r>
          </a:p>
          <a:p>
            <a:pPr algn="r">
              <a:defRPr/>
            </a:pPr>
            <a:r>
              <a:rPr lang="ru-RU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1844824"/>
            <a:ext cx="2360304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Зав. кафедрой</a:t>
            </a:r>
          </a:p>
          <a:p>
            <a:pPr>
              <a:defRPr/>
            </a:pP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Гольдштейн Б.С.</a:t>
            </a:r>
          </a:p>
        </p:txBody>
      </p:sp>
      <p:pic>
        <p:nvPicPr>
          <p:cNvPr id="15" name="Рисунок 14" descr="Кучерявый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2420888"/>
            <a:ext cx="1123303" cy="1342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5069216" y="3857628"/>
            <a:ext cx="367924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0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Сетей </a:t>
            </a:r>
            <a:r>
              <a:rPr lang="ru-RU" sz="1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связи</a:t>
            </a:r>
            <a:r>
              <a:rPr lang="en-US" sz="1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передачи данных</a:t>
            </a:r>
            <a:endParaRPr lang="ru-RU" sz="1400" b="1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0413" y="4214818"/>
            <a:ext cx="195335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Зав. кафедрой</a:t>
            </a:r>
          </a:p>
          <a:p>
            <a:pPr>
              <a:defRPr/>
            </a:pP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Кучерявый А.Е.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23928" y="4725144"/>
            <a:ext cx="2952328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1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Программной </a:t>
            </a: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инженерии </a:t>
            </a:r>
            <a:r>
              <a:rPr lang="ru-RU" sz="20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и </a:t>
            </a:r>
            <a:r>
              <a:rPr lang="ru-RU" sz="1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вычислительной </a:t>
            </a: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техники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5301208"/>
            <a:ext cx="152130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Зав. кафедрой</a:t>
            </a:r>
          </a:p>
          <a:p>
            <a:pPr>
              <a:defRPr/>
            </a:pPr>
            <a:r>
              <a:rPr lang="ru-RU" sz="1400" b="1" dirty="0" err="1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Бузюков</a:t>
            </a: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Л.Б.</a:t>
            </a:r>
          </a:p>
        </p:txBody>
      </p:sp>
      <p:pic>
        <p:nvPicPr>
          <p:cNvPr id="48130" name="Picture 2" descr="http://www.sut.ru/images/ft/ssskvt/decanat/buzuko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655" y="2420888"/>
            <a:ext cx="1660129" cy="177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 rot="10800000" flipH="1" flipV="1">
            <a:off x="771209" y="4000504"/>
            <a:ext cx="1871965" cy="571504"/>
          </a:xfrm>
          <a:prstGeom prst="rect">
            <a:avLst/>
          </a:prstGeom>
          <a:noFill/>
        </p:spPr>
        <p:txBody>
          <a:bodyPr spcFirstLastPara="1">
            <a:prstTxWarp prst="textArchDown">
              <a:avLst>
                <a:gd name="adj" fmla="val 413463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Декан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Бузюков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Л.Б.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66233" y="5715016"/>
            <a:ext cx="2848643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14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Научно-образовательный центр исследований инфокоммуникационных технологий и протоколов</a:t>
            </a:r>
          </a:p>
        </p:txBody>
      </p:sp>
    </p:spTree>
    <p:extLst>
      <p:ext uri="{BB962C8B-B14F-4D97-AF65-F5344CB8AC3E}">
        <p14:creationId xmlns="" xmlns:p14="http://schemas.microsoft.com/office/powerpoint/2010/main" val="2394670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8256"/>
            <a:ext cx="8964488" cy="1143000"/>
          </a:xfrm>
        </p:spPr>
        <p:txBody>
          <a:bodyPr/>
          <a:lstStyle/>
          <a:p>
            <a:pPr algn="l"/>
            <a:r>
              <a:rPr lang="ru-RU" i="1" dirty="0" smtClean="0">
                <a:latin typeface="+mn-lt"/>
              </a:rPr>
              <a:t>Чему</a:t>
            </a:r>
            <a:r>
              <a:rPr lang="ru-RU" dirty="0" smtClean="0">
                <a:latin typeface="+mn-lt"/>
              </a:rPr>
              <a:t> учили?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\\10.5.1.1\Exchange\EX\p01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240360" cy="6571854"/>
          </a:xfrm>
          <a:prstGeom prst="roundRect">
            <a:avLst>
              <a:gd name="adj" fmla="val 59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612576" y="5373216"/>
            <a:ext cx="4320480" cy="117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 eaLnBrk="1" hangingPunct="1">
              <a:lnSpc>
                <a:spcPct val="90000"/>
              </a:lnSpc>
              <a:buNone/>
              <a:defRPr/>
            </a:pPr>
            <a:r>
              <a:rPr lang="ru-RU" sz="2800" dirty="0" smtClean="0"/>
              <a:t>Старейшая кафедра телефонии в России</a:t>
            </a:r>
            <a:endParaRPr lang="ru-RU" sz="3600" dirty="0" smtClean="0"/>
          </a:p>
        </p:txBody>
      </p:sp>
      <p:pic>
        <p:nvPicPr>
          <p:cNvPr id="4" name="Picture 2" descr="D:\!\Абитуриентам\mor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9921"/>
            <a:ext cx="3099597" cy="2520280"/>
          </a:xfrm>
          <a:prstGeom prst="roundRect">
            <a:avLst>
              <a:gd name="adj" fmla="val 59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D:\!\Абитуриентам\ader_bel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52" y="2420888"/>
            <a:ext cx="2163560" cy="3216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30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94" y="1268760"/>
            <a:ext cx="3648406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\\10.5.1.1\Exchange\EX\d_sh_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0" y="1157566"/>
            <a:ext cx="3958670" cy="3783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229200"/>
            <a:ext cx="5004048" cy="117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sz="2800" dirty="0" smtClean="0"/>
              <a:t>Базовая кафедра Операторов фиксированной связи России</a:t>
            </a:r>
            <a:endParaRPr lang="ru-RU" sz="3600" dirty="0"/>
          </a:p>
        </p:txBody>
      </p:sp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latin typeface="+mn-lt"/>
              </a:rPr>
              <a:t>Чему</a:t>
            </a:r>
            <a:r>
              <a:rPr lang="ru-RU" dirty="0" smtClean="0">
                <a:latin typeface="+mn-lt"/>
              </a:rPr>
              <a:t> учили?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7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!\Абитуриентам\koord_a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6048672" cy="3909068"/>
          </a:xfrm>
          <a:prstGeom prst="roundRect">
            <a:avLst>
              <a:gd name="adj" fmla="val 58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latin typeface="+mn-lt"/>
              </a:rPr>
              <a:t>Чему</a:t>
            </a:r>
            <a:r>
              <a:rPr lang="ru-RU" dirty="0" smtClean="0">
                <a:latin typeface="+mn-lt"/>
              </a:rPr>
              <a:t> учили?</a:t>
            </a:r>
            <a:endParaRPr lang="ru-RU" dirty="0">
              <a:latin typeface="+mn-lt"/>
            </a:endParaRPr>
          </a:p>
        </p:txBody>
      </p:sp>
      <p:pic>
        <p:nvPicPr>
          <p:cNvPr id="4102" name="Picture 6" descr="D:\!\Абитуриентам\kvant_a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96" y="1268760"/>
            <a:ext cx="2268460" cy="3024336"/>
          </a:xfrm>
          <a:prstGeom prst="roundRect">
            <a:avLst>
              <a:gd name="adj" fmla="val 58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Picture 7" descr="D:\!\Абитуриентам\cellular_evolu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37112"/>
            <a:ext cx="3384376" cy="2256251"/>
          </a:xfrm>
          <a:prstGeom prst="roundRect">
            <a:avLst>
              <a:gd name="adj" fmla="val 58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5229200"/>
            <a:ext cx="4932040" cy="117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sz="2800" dirty="0" smtClean="0"/>
              <a:t>Базовая кафедра Операторов мобильной связи России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2754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!\Абитуриентам\2532_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9" y="1196752"/>
            <a:ext cx="5143501" cy="3429000"/>
          </a:xfrm>
          <a:prstGeom prst="roundRect">
            <a:avLst>
              <a:gd name="adj" fmla="val 35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4725144"/>
            <a:ext cx="506047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dirty="0" smtClean="0"/>
              <a:t>Инфокоммуникационные сети и системы </a:t>
            </a:r>
            <a:r>
              <a:rPr lang="en-US" dirty="0" smtClean="0"/>
              <a:t>XXI </a:t>
            </a:r>
            <a:r>
              <a:rPr lang="ru-RU" dirty="0" smtClean="0"/>
              <a:t>века</a:t>
            </a:r>
          </a:p>
        </p:txBody>
      </p:sp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i="1" dirty="0" smtClean="0">
                <a:latin typeface="+mn-lt"/>
              </a:rPr>
              <a:t>Чему</a:t>
            </a:r>
            <a:r>
              <a:rPr lang="ru-RU" dirty="0" smtClean="0">
                <a:latin typeface="+mn-lt"/>
              </a:rPr>
              <a:t> учим?</a:t>
            </a:r>
            <a:endParaRPr lang="ru-RU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11" y="1196751"/>
            <a:ext cx="2968625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!\Абитуриентам\Cisco_CP-7965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1584176" cy="142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!\Абитуриентам\iphone-ipad-androi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477" y="4393147"/>
            <a:ext cx="3881959" cy="2060189"/>
          </a:xfrm>
          <a:prstGeom prst="roundRect">
            <a:avLst>
              <a:gd name="adj" fmla="val 56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826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</TotalTime>
  <Words>774</Words>
  <Application>Microsoft Office PowerPoint</Application>
  <PresentationFormat>Экран (4:3)</PresentationFormat>
  <Paragraphs>291</Paragraphs>
  <Slides>41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Оформление по умолчанию</vt:lpstr>
      <vt:lpstr>Специальное оформление</vt:lpstr>
      <vt:lpstr>Обычная</vt:lpstr>
      <vt:lpstr>Photo Editor Photo</vt:lpstr>
      <vt:lpstr>Image</vt:lpstr>
      <vt:lpstr>Visio</vt:lpstr>
      <vt:lpstr>VISIO</vt:lpstr>
      <vt:lpstr>Учебный курс  Введение в специальность</vt:lpstr>
      <vt:lpstr>Кафедра инфокоммуникационных систем  СПбГУТ им.проф. М.А. Бонч-Бруевича</vt:lpstr>
      <vt:lpstr>Этапы развития общества</vt:lpstr>
      <vt:lpstr>Слайд 4</vt:lpstr>
      <vt:lpstr>Слайд 5</vt:lpstr>
      <vt:lpstr>Чему учили?</vt:lpstr>
      <vt:lpstr>Чему учили?</vt:lpstr>
      <vt:lpstr>Чему учили?</vt:lpstr>
      <vt:lpstr>Чему учим?</vt:lpstr>
      <vt:lpstr>Современные инфокоммуникационные сети</vt:lpstr>
      <vt:lpstr>Инфокоммуникационные сети 2010-х</vt:lpstr>
      <vt:lpstr>Слайд 12</vt:lpstr>
      <vt:lpstr>Слайд 13</vt:lpstr>
      <vt:lpstr>Услуги VANET</vt:lpstr>
      <vt:lpstr>Cеть VANET</vt:lpstr>
      <vt:lpstr>Эволюция TELCO на пути к 2020-м</vt:lpstr>
      <vt:lpstr>Наши аналоги учебных программ</vt:lpstr>
      <vt:lpstr>Наши лаборатории</vt:lpstr>
      <vt:lpstr>Где учим?</vt:lpstr>
      <vt:lpstr>Где учим?</vt:lpstr>
      <vt:lpstr>Наши учебные лаборатории</vt:lpstr>
      <vt:lpstr>Где учим?</vt:lpstr>
      <vt:lpstr>Наши лаборатории</vt:lpstr>
      <vt:lpstr>Слайд 24</vt:lpstr>
      <vt:lpstr>Слайд 25</vt:lpstr>
      <vt:lpstr>Лабораторные работы</vt:lpstr>
      <vt:lpstr>Научно-исследовательская работа студентов</vt:lpstr>
      <vt:lpstr>Наши магистры и аспиранты </vt:lpstr>
      <vt:lpstr>Чему учим?</vt:lpstr>
      <vt:lpstr>Слайд 30</vt:lpstr>
      <vt:lpstr>Слайд 31</vt:lpstr>
      <vt:lpstr>Основы ТфОП в ХХ веке</vt:lpstr>
      <vt:lpstr>Слайд 33</vt:lpstr>
      <vt:lpstr>Слайд 34</vt:lpstr>
      <vt:lpstr>ДОСТУП</vt:lpstr>
      <vt:lpstr> Три источника сети доступа </vt:lpstr>
      <vt:lpstr> Три составные части сети доступа </vt:lpstr>
      <vt:lpstr>Слайд 38</vt:lpstr>
      <vt:lpstr>Технологии широкополосного радиодоступа</vt:lpstr>
      <vt:lpstr>Коммутация и маршрутизация</vt:lpstr>
      <vt:lpstr>Слайд 41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Roman Balashevich</dc:creator>
  <cp:lastModifiedBy>Alex</cp:lastModifiedBy>
  <cp:revision>93</cp:revision>
  <dcterms:created xsi:type="dcterms:W3CDTF">2012-01-24T14:03:03Z</dcterms:created>
  <dcterms:modified xsi:type="dcterms:W3CDTF">2016-09-12T22:56:40Z</dcterms:modified>
</cp:coreProperties>
</file>